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29"/>
  </p:handoutMasterIdLst>
  <p:sldIdLst>
    <p:sldId id="256" r:id="rId3"/>
    <p:sldId id="257" r:id="rId5"/>
    <p:sldId id="299" r:id="rId6"/>
    <p:sldId id="317" r:id="rId7"/>
    <p:sldId id="318" r:id="rId8"/>
    <p:sldId id="319" r:id="rId9"/>
    <p:sldId id="320" r:id="rId10"/>
    <p:sldId id="324" r:id="rId11"/>
    <p:sldId id="322" r:id="rId12"/>
    <p:sldId id="323" r:id="rId13"/>
    <p:sldId id="295" r:id="rId14"/>
    <p:sldId id="315" r:id="rId15"/>
    <p:sldId id="316" r:id="rId16"/>
    <p:sldId id="325" r:id="rId17"/>
    <p:sldId id="326" r:id="rId18"/>
    <p:sldId id="327" r:id="rId19"/>
    <p:sldId id="328" r:id="rId20"/>
    <p:sldId id="329" r:id="rId21"/>
    <p:sldId id="300" r:id="rId22"/>
    <p:sldId id="330" r:id="rId23"/>
    <p:sldId id="331" r:id="rId24"/>
    <p:sldId id="302" r:id="rId25"/>
    <p:sldId id="303" r:id="rId26"/>
    <p:sldId id="304" r:id="rId27"/>
    <p:sldId id="29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9012ECD-51FC-41F1-AA8D-1B2483CD663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646" autoAdjust="0"/>
  </p:normalViewPr>
  <p:slideViewPr>
    <p:cSldViewPr snapToGrid="0">
      <p:cViewPr varScale="1">
        <p:scale>
          <a:sx n="91" d="100"/>
          <a:sy n="91" d="100"/>
        </p:scale>
        <p:origin x="322" y="77"/>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customXml" Target="../customXml/item3.xml"/><Relationship Id="rId35" Type="http://schemas.openxmlformats.org/officeDocument/2006/relationships/customXml" Target="../customXml/item2.xml"/><Relationship Id="rId34" Type="http://schemas.openxmlformats.org/officeDocument/2006/relationships/customXml" Target="../customXml/item1.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userDrawn="1"/>
        </p:nvGrpSpPr>
        <p:grpSpPr>
          <a:xfrm>
            <a:off x="0" y="-3419"/>
            <a:ext cx="12192000" cy="6861419"/>
            <a:chOff x="0" y="-3419"/>
            <a:chExt cx="12192000" cy="6861419"/>
          </a:xfrm>
        </p:grpSpPr>
        <p:sp>
          <p:nvSpPr>
            <p:cNvPr id="5" name="Oval 4"/>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p:cNvGrpSpPr/>
            <p:nvPr userDrawn="1"/>
          </p:nvGrpSpPr>
          <p:grpSpPr>
            <a:xfrm>
              <a:off x="8264427" y="-3419"/>
              <a:ext cx="3927573" cy="3165022"/>
              <a:chOff x="9857014" y="13834"/>
              <a:chExt cx="2334986" cy="1881641"/>
            </a:xfrm>
          </p:grpSpPr>
          <p:sp>
            <p:nvSpPr>
              <p:cNvPr id="15"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p:cNvGrpSpPr/>
          <p:nvPr userDrawn="1"/>
        </p:nvGrpSpPr>
        <p:grpSpPr>
          <a:xfrm>
            <a:off x="1" y="0"/>
            <a:ext cx="12191999" cy="6858000"/>
            <a:chOff x="1" y="0"/>
            <a:chExt cx="12191999" cy="6858000"/>
          </a:xfrm>
        </p:grpSpPr>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p:cNvGrpSpPr/>
            <p:nvPr userDrawn="1"/>
          </p:nvGrpSpPr>
          <p:grpSpPr>
            <a:xfrm>
              <a:off x="8082092" y="5590903"/>
              <a:ext cx="1572380" cy="1267097"/>
              <a:chOff x="7413403" y="4976359"/>
              <a:chExt cx="2334986" cy="1881641"/>
            </a:xfrm>
          </p:grpSpPr>
          <p:sp>
            <p:nvSpPr>
              <p:cNvPr id="7"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endParaRPr lang="en-US" dirty="0"/>
          </a:p>
        </p:txBody>
      </p:sp>
      <p:sp>
        <p:nvSpPr>
          <p:cNvPr id="3" name="Content Placeholder 2"/>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12208822" cy="6858003"/>
            <a:chOff x="0" y="-1"/>
            <a:chExt cx="12208822" cy="6858003"/>
          </a:xfrm>
        </p:grpSpPr>
        <p:sp>
          <p:nvSpPr>
            <p:cNvPr id="7" name="Rectangle 6"/>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endParaRPr lang="en-US" dirty="0"/>
          </a:p>
        </p:txBody>
      </p:sp>
      <p:sp>
        <p:nvSpPr>
          <p:cNvPr id="3" name="Content Placeholder 2"/>
          <p:cNvSpPr>
            <a:spLocks noGrp="1"/>
          </p:cNvSpPr>
          <p:nvPr>
            <p:ph idx="14" hasCustomPrompt="1"/>
          </p:nvPr>
        </p:nvSpPr>
        <p:spPr>
          <a:xfrm>
            <a:off x="1166087" y="2652713"/>
            <a:ext cx="9780587" cy="3436936"/>
          </a:xfrm>
        </p:spPr>
        <p:txBody>
          <a:bodyPr>
            <a:normAutofit/>
          </a:bodyPr>
          <a:lstStyle>
            <a:lvl1pPr marL="342900" indent="-283210">
              <a:spcBef>
                <a:spcPts val="1000"/>
              </a:spcBef>
              <a:buFont typeface="Arial" panose="020B0604020202020204" pitchFamily="34" charset="0"/>
              <a:buChar char="•"/>
              <a:defRPr sz="2000">
                <a:solidFill>
                  <a:schemeClr val="bg1"/>
                </a:solidFill>
                <a:latin typeface="+mn-lt"/>
              </a:defRPr>
            </a:lvl1pPr>
            <a:lvl2pPr marL="567055" indent="-283210">
              <a:spcBef>
                <a:spcPts val="1000"/>
              </a:spcBef>
              <a:buFont typeface="Arial" panose="020B0604020202020204" pitchFamily="34" charset="0"/>
              <a:buChar char="•"/>
              <a:defRPr sz="2000">
                <a:solidFill>
                  <a:schemeClr val="bg1"/>
                </a:solidFill>
                <a:latin typeface="+mn-lt"/>
              </a:defRPr>
            </a:lvl2pPr>
            <a:lvl3pPr marL="850265" indent="-283210">
              <a:spcBef>
                <a:spcPts val="1000"/>
              </a:spcBef>
              <a:buFont typeface="Arial" panose="020B0604020202020204" pitchFamily="34" charset="0"/>
              <a:buChar char="•"/>
              <a:defRPr sz="2000">
                <a:solidFill>
                  <a:schemeClr val="bg1"/>
                </a:solidFill>
                <a:latin typeface="+mn-lt"/>
              </a:defRPr>
            </a:lvl3pPr>
            <a:lvl4pPr marL="1097280" indent="-283210">
              <a:spcBef>
                <a:spcPts val="1000"/>
              </a:spcBef>
              <a:buFont typeface="Arial" panose="020B0604020202020204" pitchFamily="34" charset="0"/>
              <a:buChar char="•"/>
              <a:defRPr sz="2000">
                <a:solidFill>
                  <a:schemeClr val="bg1"/>
                </a:solidFill>
                <a:latin typeface="+mn-lt"/>
              </a:defRPr>
            </a:lvl4pPr>
            <a:lvl5pPr marL="1371600" indent="-283210">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endParaRPr lang="en-US" dirty="0"/>
          </a:p>
        </p:txBody>
      </p:sp>
      <p:sp>
        <p:nvSpPr>
          <p:cNvPr id="5" name="Footer Placeholder 4"/>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p:cNvGrpSpPr/>
          <p:nvPr userDrawn="1"/>
        </p:nvGrpSpPr>
        <p:grpSpPr>
          <a:xfrm>
            <a:off x="0" y="0"/>
            <a:ext cx="12192000" cy="6858000"/>
            <a:chOff x="0" y="0"/>
            <a:chExt cx="12192000" cy="6858000"/>
          </a:xfrm>
        </p:grpSpPr>
        <p:sp>
          <p:nvSpPr>
            <p:cNvPr id="23" name="Freeform 22"/>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p:cNvGrpSpPr/>
            <p:nvPr userDrawn="1"/>
          </p:nvGrpSpPr>
          <p:grpSpPr>
            <a:xfrm rot="16200000">
              <a:off x="8286528" y="2207195"/>
              <a:ext cx="3032351" cy="2443610"/>
              <a:chOff x="9857014" y="13834"/>
              <a:chExt cx="2334986" cy="1881641"/>
            </a:xfrm>
          </p:grpSpPr>
          <p:sp>
            <p:nvSpPr>
              <p:cNvPr id="15"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endParaRPr lang="en-US" dirty="0"/>
          </a:p>
        </p:txBody>
      </p:sp>
      <p:sp>
        <p:nvSpPr>
          <p:cNvPr id="3" name="Subtitle 2"/>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p:cNvGrpSpPr/>
          <p:nvPr userDrawn="1"/>
        </p:nvGrpSpPr>
        <p:grpSpPr>
          <a:xfrm>
            <a:off x="1" y="0"/>
            <a:ext cx="12191999" cy="6858000"/>
            <a:chOff x="1" y="0"/>
            <a:chExt cx="12191999" cy="6858000"/>
          </a:xfrm>
        </p:grpSpPr>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p:cNvGrpSpPr/>
            <p:nvPr userDrawn="1"/>
          </p:nvGrpSpPr>
          <p:grpSpPr>
            <a:xfrm>
              <a:off x="8082092" y="5590903"/>
              <a:ext cx="1572380" cy="1267097"/>
              <a:chOff x="7413403" y="4976359"/>
              <a:chExt cx="2334986" cy="1881641"/>
            </a:xfrm>
          </p:grpSpPr>
          <p:sp>
            <p:nvSpPr>
              <p:cNvPr id="7"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endParaRPr lang="en-US" dirty="0"/>
          </a:p>
        </p:txBody>
      </p:sp>
      <p:sp>
        <p:nvSpPr>
          <p:cNvPr id="3" name="Content Placeholder 2"/>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210" indent="-283210">
              <a:spcBef>
                <a:spcPts val="1000"/>
              </a:spcBef>
              <a:buFont typeface="Arial" panose="020B0604020202020204" pitchFamily="34" charset="0"/>
              <a:buChar char="•"/>
              <a:defRPr sz="2000">
                <a:latin typeface="+mn-lt"/>
              </a:defRPr>
            </a:lvl2pPr>
            <a:lvl3pPr marL="567055" indent="-283210">
              <a:spcBef>
                <a:spcPts val="1000"/>
              </a:spcBef>
              <a:buFont typeface="Arial" panose="020B0604020202020204" pitchFamily="34" charset="0"/>
              <a:buChar char="•"/>
              <a:defRPr sz="2000">
                <a:latin typeface="+mn-lt"/>
              </a:defRPr>
            </a:lvl3pPr>
            <a:lvl4pPr marL="850265" indent="-283210">
              <a:spcBef>
                <a:spcPts val="1000"/>
              </a:spcBef>
              <a:buFont typeface="Arial" panose="020B0604020202020204" pitchFamily="34" charset="0"/>
              <a:buChar char="•"/>
              <a:defRPr sz="2000">
                <a:latin typeface="+mn-lt"/>
              </a:defRPr>
            </a:lvl4pPr>
            <a:lvl5pPr marL="1134110" indent="-283210">
              <a:spcBef>
                <a:spcPts val="1000"/>
              </a:spcBef>
              <a:buFont typeface="Arial" panose="020B0604020202020204" pitchFamily="34" charset="0"/>
              <a:buChar char="•"/>
              <a:defRPr sz="2000">
                <a:latin typeface="+mn-lt"/>
              </a:defRPr>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Content Placeholder 2"/>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210" indent="-283210">
              <a:spcBef>
                <a:spcPts val="1000"/>
              </a:spcBef>
              <a:buFont typeface="Arial" panose="020B0604020202020204" pitchFamily="34" charset="0"/>
              <a:buChar char="•"/>
              <a:defRPr sz="2000">
                <a:latin typeface="+mn-lt"/>
              </a:defRPr>
            </a:lvl2pPr>
            <a:lvl3pPr marL="567055" indent="-283210">
              <a:spcBef>
                <a:spcPts val="1000"/>
              </a:spcBef>
              <a:buFont typeface="Arial" panose="020B0604020202020204" pitchFamily="34" charset="0"/>
              <a:buChar char="•"/>
              <a:defRPr sz="2000">
                <a:latin typeface="+mn-lt"/>
              </a:defRPr>
            </a:lvl3pPr>
            <a:lvl4pPr marL="850265" indent="-283210">
              <a:spcBef>
                <a:spcPts val="1000"/>
              </a:spcBef>
              <a:buFont typeface="Arial" panose="020B0604020202020204" pitchFamily="34" charset="0"/>
              <a:buChar char="•"/>
              <a:defRPr sz="2000">
                <a:latin typeface="+mn-lt"/>
              </a:defRPr>
            </a:lvl4pPr>
            <a:lvl5pPr marL="1134110" indent="-283210">
              <a:spcBef>
                <a:spcPts val="1000"/>
              </a:spcBef>
              <a:buFont typeface="Arial" panose="020B0604020202020204" pitchFamily="34" charset="0"/>
              <a:buChar char="•"/>
              <a:defRPr sz="2000">
                <a:latin typeface="+mn-lt"/>
              </a:defRPr>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p:cNvGrpSpPr/>
          <p:nvPr userDrawn="1"/>
        </p:nvGrpSpPr>
        <p:grpSpPr>
          <a:xfrm>
            <a:off x="1" y="1"/>
            <a:ext cx="12191999" cy="6857999"/>
            <a:chOff x="1" y="1"/>
            <a:chExt cx="12191999" cy="6857999"/>
          </a:xfrm>
        </p:grpSpPr>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endParaRPr lang="en-US" dirty="0"/>
          </a:p>
        </p:txBody>
      </p:sp>
      <p:sp>
        <p:nvSpPr>
          <p:cNvPr id="14" name="Content Placeholder 2"/>
          <p:cNvSpPr>
            <a:spLocks noGrp="1"/>
          </p:cNvSpPr>
          <p:nvPr>
            <p:ph idx="12" hasCustomPrompt="1"/>
          </p:nvPr>
        </p:nvSpPr>
        <p:spPr>
          <a:xfrm>
            <a:off x="1167493" y="2023984"/>
            <a:ext cx="4663440" cy="3332832"/>
          </a:xfrm>
        </p:spPr>
        <p:txBody>
          <a:bodyPr>
            <a:normAutofit/>
          </a:bodyPr>
          <a:lstStyle>
            <a:lvl1pPr marL="530225" indent="-530225">
              <a:spcBef>
                <a:spcPts val="1000"/>
              </a:spcBef>
              <a:buFont typeface="+mj-lt"/>
              <a:buAutoNum type="arabicPeriod"/>
              <a:defRPr sz="2000">
                <a:solidFill>
                  <a:schemeClr val="bg1"/>
                </a:solidFill>
                <a:latin typeface="+mn-lt"/>
              </a:defRPr>
            </a:lvl1pPr>
            <a:lvl2pPr marL="1097280" indent="-530225">
              <a:spcBef>
                <a:spcPts val="1000"/>
              </a:spcBef>
              <a:buFont typeface="+mj-lt"/>
              <a:buAutoNum type="alphaLcPeriod"/>
              <a:defRPr sz="2000">
                <a:solidFill>
                  <a:schemeClr val="bg1"/>
                </a:solidFill>
                <a:latin typeface="+mn-lt"/>
              </a:defRPr>
            </a:lvl2pPr>
            <a:lvl3pPr marL="1645920" indent="-530225">
              <a:spcBef>
                <a:spcPts val="1000"/>
              </a:spcBef>
              <a:buFont typeface="+mj-lt"/>
              <a:buAutoNum type="arabicParenR"/>
              <a:defRPr sz="2000">
                <a:solidFill>
                  <a:schemeClr val="bg1"/>
                </a:solidFill>
                <a:latin typeface="+mn-lt"/>
              </a:defRPr>
            </a:lvl3pPr>
            <a:lvl4pPr marL="1920240" indent="-530225">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Content Placeholder 2"/>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210" indent="-283210">
              <a:spcBef>
                <a:spcPts val="1000"/>
              </a:spcBef>
              <a:buFont typeface="Arial" panose="020B0604020202020204" pitchFamily="34" charset="0"/>
              <a:buChar char="•"/>
              <a:defRPr sz="2000">
                <a:solidFill>
                  <a:schemeClr val="bg1"/>
                </a:solidFill>
                <a:latin typeface="+mn-lt"/>
              </a:defRPr>
            </a:lvl2pPr>
            <a:lvl3pPr marL="567055" indent="-283210">
              <a:spcBef>
                <a:spcPts val="1000"/>
              </a:spcBef>
              <a:buFont typeface="Arial" panose="020B0604020202020204" pitchFamily="34" charset="0"/>
              <a:buChar char="•"/>
              <a:defRPr sz="2000">
                <a:solidFill>
                  <a:schemeClr val="bg1"/>
                </a:solidFill>
                <a:latin typeface="+mn-lt"/>
              </a:defRPr>
            </a:lvl3pPr>
            <a:lvl4pPr marL="850265" indent="-283210">
              <a:spcBef>
                <a:spcPts val="1000"/>
              </a:spcBef>
              <a:buFont typeface="Arial" panose="020B0604020202020204" pitchFamily="34" charset="0"/>
              <a:buChar char="•"/>
              <a:defRPr sz="2000">
                <a:solidFill>
                  <a:schemeClr val="bg1"/>
                </a:solidFill>
                <a:latin typeface="+mn-lt"/>
              </a:defRPr>
            </a:lvl4pPr>
            <a:lvl5pPr marL="1134110" indent="-283210">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Date Placeholder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p:cNvGrpSpPr/>
          <p:nvPr userDrawn="1"/>
        </p:nvGrpSpPr>
        <p:grpSpPr>
          <a:xfrm rot="16200000">
            <a:off x="10772262" y="152641"/>
            <a:ext cx="1572380" cy="1267097"/>
            <a:chOff x="7413403" y="4976359"/>
            <a:chExt cx="2334986" cy="1881641"/>
          </a:xfrm>
        </p:grpSpPr>
        <p:sp>
          <p:nvSpPr>
            <p:cNvPr id="13" name="Freeform 12"/>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endParaRPr lang="en-US" dirty="0"/>
          </a:p>
        </p:txBody>
      </p:sp>
      <p:sp>
        <p:nvSpPr>
          <p:cNvPr id="4" name="Content Placeholder 2"/>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3" name="Content Placeholder 2"/>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Date Placeholder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p:cNvGrpSpPr/>
          <p:nvPr userDrawn="1"/>
        </p:nvGrpSpPr>
        <p:grpSpPr>
          <a:xfrm rot="16200000">
            <a:off x="10772262" y="152641"/>
            <a:ext cx="1572380" cy="1267097"/>
            <a:chOff x="7413403" y="4976359"/>
            <a:chExt cx="2334986" cy="1881641"/>
          </a:xfrm>
        </p:grpSpPr>
        <p:sp>
          <p:nvSpPr>
            <p:cNvPr id="13" name="Freeform 12"/>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endParaRPr lang="en-US" dirty="0"/>
          </a:p>
        </p:txBody>
      </p:sp>
      <p:sp>
        <p:nvSpPr>
          <p:cNvPr id="3" name="Content Placeholder 2"/>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Date Placeholder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p:cNvGrpSpPr/>
          <p:nvPr userDrawn="1"/>
        </p:nvGrpSpPr>
        <p:grpSpPr>
          <a:xfrm>
            <a:off x="0" y="-1"/>
            <a:ext cx="12192001" cy="6864796"/>
            <a:chOff x="0" y="-1"/>
            <a:chExt cx="12192001" cy="6864796"/>
          </a:xfrm>
        </p:grpSpPr>
        <p:sp>
          <p:nvSpPr>
            <p:cNvPr id="4" name="Rectangle 3"/>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8264427" y="3685939"/>
              <a:ext cx="3927573" cy="3178856"/>
              <a:chOff x="9857014" y="13834"/>
              <a:chExt cx="2334986" cy="1881641"/>
            </a:xfrm>
          </p:grpSpPr>
          <p:sp>
            <p:nvSpPr>
              <p:cNvPr id="15"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endParaRPr lang="en-US" dirty="0"/>
          </a:p>
        </p:txBody>
      </p:sp>
      <p:sp>
        <p:nvSpPr>
          <p:cNvPr id="3" name="Subtitle 2"/>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4.xml"/><Relationship Id="rId7" Type="http://schemas.openxmlformats.org/officeDocument/2006/relationships/slideLayout" Target="../slideLayouts/slideLayout7.xml"/><Relationship Id="rId6" Type="http://schemas.openxmlformats.org/officeDocument/2006/relationships/hyperlink" Target="https://www.geeksforgeeks.org/java-projects/" TargetMode="External"/><Relationship Id="rId5" Type="http://schemas.openxmlformats.org/officeDocument/2006/relationships/hyperlink" Target="https://www.jdoodle.com/online-java-compiler" TargetMode="External"/><Relationship Id="rId4" Type="http://schemas.openxmlformats.org/officeDocument/2006/relationships/hyperlink" Target="https://www.programiz.com/java-programming/online-compiler/" TargetMode="External"/><Relationship Id="rId3" Type="http://schemas.openxmlformats.org/officeDocument/2006/relationships/hyperlink" Target="https://www.geeksforgeeks.org/java/" TargetMode="External"/><Relationship Id="rId2" Type="http://schemas.openxmlformats.org/officeDocument/2006/relationships/hyperlink" Target="https://www.w3schools.com/java/" TargetMode="External"/><Relationship Id="rId1" Type="http://schemas.openxmlformats.org/officeDocument/2006/relationships/hyperlink" Target="https://open.umn.edu/opentextbooks/textbooks/419"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7493" y="232913"/>
            <a:ext cx="7096933" cy="3830130"/>
          </a:xfrm>
        </p:spPr>
        <p:txBody>
          <a:bodyPr/>
          <a:lstStyle/>
          <a:p>
            <a:r>
              <a:rPr lang="en-US" dirty="0"/>
              <a:t>Online Cab Booking System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67492" y="457200"/>
            <a:ext cx="9692640" cy="1371600"/>
          </a:xfrm>
          <a:prstGeom prst="rect">
            <a:avLst/>
          </a:prstGeom>
        </p:spPr>
        <p:txBody>
          <a:bodyPr vert="horz" lIns="91440" tIns="45720" rIns="91440" bIns="45720" rtlCol="0" anchor="b">
            <a:normAutofit/>
          </a:bodyPr>
          <a:lstStyle/>
          <a:p>
            <a:pPr>
              <a:lnSpc>
                <a:spcPct val="80000"/>
              </a:lnSpc>
              <a:spcBef>
                <a:spcPct val="0"/>
              </a:spcBef>
              <a:spcAft>
                <a:spcPts val="600"/>
              </a:spcAft>
            </a:pPr>
            <a:r>
              <a:rPr lang="en-US" sz="4000" b="1" kern="1200" dirty="0">
                <a:latin typeface="+mj-lt"/>
                <a:ea typeface="+mj-ea"/>
                <a:cs typeface="+mj-cs"/>
              </a:rPr>
              <a:t>Vehicle Class (Abstract Class)</a:t>
            </a:r>
            <a:endParaRPr lang="en-US" sz="4000" b="1" kern="1200" dirty="0">
              <a:latin typeface="+mj-lt"/>
              <a:ea typeface="+mj-ea"/>
              <a:cs typeface="+mj-cs"/>
            </a:endParaRPr>
          </a:p>
        </p:txBody>
      </p:sp>
      <p:sp>
        <p:nvSpPr>
          <p:cNvPr id="4" name="TextBox 3"/>
          <p:cNvSpPr txBox="1"/>
          <p:nvPr/>
        </p:nvSpPr>
        <p:spPr>
          <a:xfrm>
            <a:off x="1091992" y="1944948"/>
            <a:ext cx="2693306" cy="3890543"/>
          </a:xfrm>
          <a:prstGeom prst="rect">
            <a:avLst/>
          </a:prstGeom>
        </p:spPr>
        <p:txBody>
          <a:bodyPr vert="horz" lIns="91440" tIns="45720" rIns="91440" bIns="45720" rtlCol="0">
            <a:noAutofit/>
          </a:bodyPr>
          <a:lstStyle/>
          <a:p>
            <a:pPr>
              <a:lnSpc>
                <a:spcPct val="90000"/>
              </a:lnSpc>
              <a:spcBef>
                <a:spcPts val="1000"/>
              </a:spcBef>
            </a:pPr>
            <a:r>
              <a:rPr lang="en-US" sz="1600" b="1" dirty="0"/>
              <a:t>Functionality :</a:t>
            </a:r>
            <a:endParaRPr lang="en-US" sz="1600" b="1" dirty="0"/>
          </a:p>
          <a:p>
            <a:pPr>
              <a:lnSpc>
                <a:spcPct val="90000"/>
              </a:lnSpc>
              <a:spcBef>
                <a:spcPts val="1000"/>
              </a:spcBef>
            </a:pPr>
            <a:r>
              <a:rPr lang="en-US" sz="1600" dirty="0"/>
              <a:t>The </a:t>
            </a:r>
            <a:r>
              <a:rPr lang="en-US" sz="1600" b="1" dirty="0"/>
              <a:t>vehicle</a:t>
            </a:r>
            <a:r>
              <a:rPr lang="en-US" sz="1600" dirty="0"/>
              <a:t> class is an abstract class that represents any type of vehicle(like a cab).it contains attributes like</a:t>
            </a:r>
            <a:r>
              <a:rPr lang="en-US" sz="1600" b="1" dirty="0"/>
              <a:t> id</a:t>
            </a:r>
            <a:r>
              <a:rPr lang="en-US" sz="1600" dirty="0"/>
              <a:t>, </a:t>
            </a:r>
            <a:r>
              <a:rPr lang="en-US" sz="1600" b="1" dirty="0"/>
              <a:t>type</a:t>
            </a:r>
            <a:r>
              <a:rPr lang="en-US" sz="1600" dirty="0"/>
              <a:t> and</a:t>
            </a:r>
            <a:r>
              <a:rPr lang="en-US" sz="1600" b="1" dirty="0"/>
              <a:t> available </a:t>
            </a:r>
            <a:r>
              <a:rPr lang="en-US" sz="1600" dirty="0"/>
              <a:t>status are private accessed via getter and setter methods and includes an abstract method </a:t>
            </a:r>
            <a:r>
              <a:rPr lang="en-US" sz="1600" b="1" dirty="0"/>
              <a:t>showdetails</a:t>
            </a:r>
            <a:r>
              <a:rPr lang="en-US" sz="1600" dirty="0"/>
              <a:t>() for polymorphism.</a:t>
            </a:r>
            <a:endParaRPr lang="en-US" sz="1600" dirty="0"/>
          </a:p>
          <a:p>
            <a:pPr>
              <a:lnSpc>
                <a:spcPct val="90000"/>
              </a:lnSpc>
              <a:spcBef>
                <a:spcPts val="1000"/>
              </a:spcBef>
            </a:pPr>
            <a:r>
              <a:rPr lang="en-US" sz="1600" b="1" dirty="0"/>
              <a:t>OOP concepts:</a:t>
            </a:r>
            <a:endParaRPr lang="en-US" sz="1600" b="1" dirty="0"/>
          </a:p>
          <a:p>
            <a:pPr marL="285750" indent="-285750">
              <a:lnSpc>
                <a:spcPct val="90000"/>
              </a:lnSpc>
              <a:spcBef>
                <a:spcPts val="1000"/>
              </a:spcBef>
              <a:buFont typeface="Wingdings" panose="05000000000000000000" pitchFamily="2" charset="2"/>
              <a:buChar char="v"/>
            </a:pPr>
            <a:r>
              <a:rPr lang="en-US" sz="1600" b="1" dirty="0"/>
              <a:t>Abstract class</a:t>
            </a:r>
            <a:endParaRPr lang="en-US" sz="1600" b="1" dirty="0"/>
          </a:p>
          <a:p>
            <a:pPr marL="285750" indent="-285750">
              <a:lnSpc>
                <a:spcPct val="90000"/>
              </a:lnSpc>
              <a:spcBef>
                <a:spcPts val="1000"/>
              </a:spcBef>
              <a:buFont typeface="Wingdings" panose="05000000000000000000" pitchFamily="2" charset="2"/>
              <a:buChar char="v"/>
            </a:pPr>
            <a:r>
              <a:rPr lang="en-US" sz="1600" b="1" dirty="0"/>
              <a:t>Encapsulation</a:t>
            </a:r>
            <a:endParaRPr lang="en-US" sz="1600" b="1" dirty="0"/>
          </a:p>
          <a:p>
            <a:pPr marL="285750" indent="-285750">
              <a:lnSpc>
                <a:spcPct val="90000"/>
              </a:lnSpc>
              <a:spcBef>
                <a:spcPts val="1000"/>
              </a:spcBef>
              <a:buFont typeface="Wingdings" panose="05000000000000000000" pitchFamily="2" charset="2"/>
              <a:buChar char="v"/>
            </a:pPr>
            <a:r>
              <a:rPr lang="en-US" sz="1600" b="1" dirty="0"/>
              <a:t>polymorphism</a:t>
            </a:r>
            <a:endParaRPr lang="en-US" sz="1600" b="1" dirty="0"/>
          </a:p>
        </p:txBody>
      </p:sp>
      <p:pic>
        <p:nvPicPr>
          <p:cNvPr id="8" name="Picture 7"/>
          <p:cNvPicPr>
            <a:picLocks noChangeAspect="1"/>
          </p:cNvPicPr>
          <p:nvPr/>
        </p:nvPicPr>
        <p:blipFill>
          <a:blip r:embed="rId1"/>
          <a:stretch>
            <a:fillRect/>
          </a:stretch>
        </p:blipFill>
        <p:spPr>
          <a:xfrm>
            <a:off x="4392567" y="2087563"/>
            <a:ext cx="6377940" cy="389054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67492" y="457200"/>
            <a:ext cx="9692640" cy="1371600"/>
          </a:xfrm>
          <a:prstGeom prst="rect">
            <a:avLst/>
          </a:prstGeom>
        </p:spPr>
        <p:txBody>
          <a:bodyPr vert="horz" lIns="91440" tIns="45720" rIns="91440" bIns="45720" rtlCol="0" anchor="b">
            <a:normAutofit/>
          </a:bodyPr>
          <a:lstStyle/>
          <a:p>
            <a:pPr>
              <a:lnSpc>
                <a:spcPct val="80000"/>
              </a:lnSpc>
              <a:spcBef>
                <a:spcPct val="0"/>
              </a:spcBef>
              <a:spcAft>
                <a:spcPts val="600"/>
              </a:spcAft>
            </a:pPr>
            <a:r>
              <a:rPr lang="en-US" sz="4200" b="1" kern="1200">
                <a:latin typeface="+mj-lt"/>
                <a:ea typeface="+mj-ea"/>
                <a:cs typeface="+mj-cs"/>
              </a:rPr>
              <a:t>Cab Class (Concrete implementation)</a:t>
            </a:r>
            <a:endParaRPr lang="en-US" sz="4200" b="1" kern="1200">
              <a:latin typeface="+mj-lt"/>
              <a:ea typeface="+mj-ea"/>
              <a:cs typeface="+mj-cs"/>
            </a:endParaRPr>
          </a:p>
        </p:txBody>
      </p:sp>
      <p:sp>
        <p:nvSpPr>
          <p:cNvPr id="10" name="TextBox 9"/>
          <p:cNvSpPr txBox="1"/>
          <p:nvPr/>
        </p:nvSpPr>
        <p:spPr>
          <a:xfrm>
            <a:off x="1167493" y="2087561"/>
            <a:ext cx="2693306" cy="3890543"/>
          </a:xfrm>
          <a:prstGeom prst="rect">
            <a:avLst/>
          </a:prstGeom>
        </p:spPr>
        <p:txBody>
          <a:bodyPr vert="horz" lIns="91440" tIns="45720" rIns="91440" bIns="45720" rtlCol="0">
            <a:normAutofit/>
          </a:bodyPr>
          <a:lstStyle/>
          <a:p>
            <a:pPr>
              <a:lnSpc>
                <a:spcPct val="90000"/>
              </a:lnSpc>
              <a:spcBef>
                <a:spcPts val="1000"/>
              </a:spcBef>
            </a:pPr>
            <a:r>
              <a:rPr lang="en-US" sz="1700" b="1" dirty="0"/>
              <a:t>Functionality:</a:t>
            </a:r>
            <a:endParaRPr lang="en-US" sz="1700" b="1" dirty="0"/>
          </a:p>
          <a:p>
            <a:pPr>
              <a:lnSpc>
                <a:spcPct val="90000"/>
              </a:lnSpc>
              <a:spcBef>
                <a:spcPts val="1000"/>
              </a:spcBef>
            </a:pPr>
            <a:r>
              <a:rPr lang="en-US" sz="1700" dirty="0"/>
              <a:t>The </a:t>
            </a:r>
            <a:r>
              <a:rPr lang="en-US" sz="1700" b="1" dirty="0"/>
              <a:t>cab </a:t>
            </a:r>
            <a:r>
              <a:rPr lang="en-US" sz="1700" dirty="0"/>
              <a:t>class extends the </a:t>
            </a:r>
            <a:r>
              <a:rPr lang="en-US" sz="1700" b="1" dirty="0"/>
              <a:t>vehicle</a:t>
            </a:r>
            <a:r>
              <a:rPr lang="en-US" sz="1700" dirty="0"/>
              <a:t> class and implements the </a:t>
            </a:r>
            <a:r>
              <a:rPr lang="en-US" sz="1700" b="1" dirty="0"/>
              <a:t>bookable</a:t>
            </a:r>
            <a:r>
              <a:rPr lang="en-US" sz="1700" dirty="0"/>
              <a:t> interface.it defines the behavior of the </a:t>
            </a:r>
            <a:r>
              <a:rPr lang="en-US" sz="1700" b="1" dirty="0"/>
              <a:t>showdetails() </a:t>
            </a:r>
            <a:r>
              <a:rPr lang="en-US" sz="1700" dirty="0"/>
              <a:t>and </a:t>
            </a:r>
            <a:r>
              <a:rPr lang="en-US" sz="1700" b="1" dirty="0"/>
              <a:t>bookcab() </a:t>
            </a:r>
            <a:r>
              <a:rPr lang="en-US" sz="1700" dirty="0"/>
              <a:t>methods for a specific vehicle type (cab).</a:t>
            </a:r>
            <a:endParaRPr lang="en-US" sz="1700" dirty="0"/>
          </a:p>
          <a:p>
            <a:pPr>
              <a:lnSpc>
                <a:spcPct val="90000"/>
              </a:lnSpc>
              <a:spcBef>
                <a:spcPts val="1000"/>
              </a:spcBef>
            </a:pPr>
            <a:r>
              <a:rPr lang="en-US" sz="1700" b="1" dirty="0"/>
              <a:t>OOP concepts:</a:t>
            </a:r>
            <a:endParaRPr lang="en-US" sz="1700" b="1" dirty="0"/>
          </a:p>
          <a:p>
            <a:pPr marL="285750" indent="-285750">
              <a:lnSpc>
                <a:spcPct val="90000"/>
              </a:lnSpc>
              <a:spcBef>
                <a:spcPts val="1000"/>
              </a:spcBef>
              <a:buFont typeface="Wingdings" panose="05000000000000000000" pitchFamily="2" charset="2"/>
              <a:buChar char="v"/>
            </a:pPr>
            <a:r>
              <a:rPr lang="en-US" sz="1700" b="1" dirty="0"/>
              <a:t>Inheritance</a:t>
            </a:r>
            <a:endParaRPr lang="en-US" sz="1700" b="1" dirty="0"/>
          </a:p>
          <a:p>
            <a:pPr marL="285750" indent="-285750">
              <a:lnSpc>
                <a:spcPct val="90000"/>
              </a:lnSpc>
              <a:spcBef>
                <a:spcPts val="1000"/>
              </a:spcBef>
              <a:buFont typeface="Wingdings" panose="05000000000000000000" pitchFamily="2" charset="2"/>
              <a:buChar char="v"/>
            </a:pPr>
            <a:r>
              <a:rPr lang="en-US" sz="1700" b="1" dirty="0"/>
              <a:t>Interface implementation</a:t>
            </a:r>
            <a:endParaRPr lang="en-US" sz="1700" b="1" dirty="0"/>
          </a:p>
          <a:p>
            <a:pPr>
              <a:lnSpc>
                <a:spcPct val="90000"/>
              </a:lnSpc>
              <a:spcBef>
                <a:spcPts val="1000"/>
              </a:spcBef>
            </a:pPr>
            <a:endParaRPr lang="en-US" sz="1700" dirty="0"/>
          </a:p>
        </p:txBody>
      </p:sp>
      <p:pic>
        <p:nvPicPr>
          <p:cNvPr id="14" name="Picture 13" descr="A screen shot of a computer code&#10;&#10;Description automatically generated"/>
          <p:cNvPicPr>
            <a:picLocks noChangeAspect="1"/>
          </p:cNvPicPr>
          <p:nvPr/>
        </p:nvPicPr>
        <p:blipFill>
          <a:blip r:embed="rId1"/>
          <a:stretch>
            <a:fillRect/>
          </a:stretch>
        </p:blipFill>
        <p:spPr>
          <a:xfrm>
            <a:off x="4216400" y="2087561"/>
            <a:ext cx="7599680" cy="4313239"/>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67492" y="457200"/>
            <a:ext cx="9692640" cy="1371600"/>
          </a:xfrm>
          <a:prstGeom prst="rect">
            <a:avLst/>
          </a:prstGeom>
        </p:spPr>
        <p:txBody>
          <a:bodyPr vert="horz" lIns="91440" tIns="45720" rIns="91440" bIns="45720" rtlCol="0" anchor="b">
            <a:normAutofit/>
          </a:bodyPr>
          <a:lstStyle/>
          <a:p>
            <a:pPr>
              <a:lnSpc>
                <a:spcPct val="80000"/>
              </a:lnSpc>
              <a:spcBef>
                <a:spcPct val="0"/>
              </a:spcBef>
              <a:spcAft>
                <a:spcPts val="600"/>
              </a:spcAft>
            </a:pPr>
            <a:r>
              <a:rPr lang="en-US" sz="4200" b="1" kern="1200" dirty="0">
                <a:latin typeface="+mj-lt"/>
                <a:ea typeface="+mj-ea"/>
                <a:cs typeface="+mj-cs"/>
              </a:rPr>
              <a:t>Booking class</a:t>
            </a:r>
            <a:endParaRPr lang="en-US" sz="4200" b="1" kern="1200" dirty="0">
              <a:latin typeface="+mj-lt"/>
              <a:ea typeface="+mj-ea"/>
              <a:cs typeface="+mj-cs"/>
            </a:endParaRPr>
          </a:p>
        </p:txBody>
      </p:sp>
      <p:sp>
        <p:nvSpPr>
          <p:cNvPr id="8" name="TextBox 7"/>
          <p:cNvSpPr txBox="1"/>
          <p:nvPr/>
        </p:nvSpPr>
        <p:spPr>
          <a:xfrm>
            <a:off x="1167493" y="2087561"/>
            <a:ext cx="2693306" cy="3890543"/>
          </a:xfrm>
          <a:prstGeom prst="rect">
            <a:avLst/>
          </a:prstGeom>
        </p:spPr>
        <p:txBody>
          <a:bodyPr vert="horz" lIns="91440" tIns="45720" rIns="91440" bIns="45720" rtlCol="0">
            <a:normAutofit lnSpcReduction="10000"/>
          </a:bodyPr>
          <a:lstStyle/>
          <a:p>
            <a:pPr>
              <a:lnSpc>
                <a:spcPct val="90000"/>
              </a:lnSpc>
              <a:spcBef>
                <a:spcPts val="1000"/>
              </a:spcBef>
            </a:pPr>
            <a:r>
              <a:rPr lang="en-US" sz="1700" b="1" dirty="0"/>
              <a:t>Functionality:</a:t>
            </a:r>
            <a:endParaRPr lang="en-US" sz="1700" b="1" dirty="0"/>
          </a:p>
          <a:p>
            <a:pPr>
              <a:lnSpc>
                <a:spcPct val="90000"/>
              </a:lnSpc>
              <a:spcBef>
                <a:spcPts val="1000"/>
              </a:spcBef>
            </a:pPr>
            <a:r>
              <a:rPr lang="en-US" sz="1700" dirty="0"/>
              <a:t>The booking  </a:t>
            </a:r>
            <a:r>
              <a:rPr lang="en-US" sz="1700" b="1" dirty="0"/>
              <a:t>class</a:t>
            </a:r>
            <a:r>
              <a:rPr lang="en-US" sz="1700" dirty="0"/>
              <a:t> holds the details of a cab booking, such as booking ID, username, cab details, pickup and drop locations, and the booking time.</a:t>
            </a:r>
            <a:endParaRPr lang="en-US" sz="1700" dirty="0"/>
          </a:p>
          <a:p>
            <a:pPr>
              <a:lnSpc>
                <a:spcPct val="90000"/>
              </a:lnSpc>
              <a:spcBef>
                <a:spcPts val="1000"/>
              </a:spcBef>
            </a:pPr>
            <a:r>
              <a:rPr lang="en-US" sz="1700" b="1" dirty="0"/>
              <a:t>OOP concepts:</a:t>
            </a:r>
            <a:endParaRPr lang="en-US" sz="1700" b="1" dirty="0"/>
          </a:p>
          <a:p>
            <a:pPr marL="285750" indent="-285750">
              <a:lnSpc>
                <a:spcPct val="90000"/>
              </a:lnSpc>
              <a:spcBef>
                <a:spcPts val="1000"/>
              </a:spcBef>
              <a:buFont typeface="Arial" panose="020B0604020202020204" pitchFamily="34" charset="0"/>
              <a:buChar char="•"/>
            </a:pPr>
            <a:r>
              <a:rPr lang="en-US" sz="1700" b="1" dirty="0"/>
              <a:t>Encapsulation : </a:t>
            </a:r>
            <a:r>
              <a:rPr lang="en-US" sz="1700" dirty="0"/>
              <a:t>attributes like </a:t>
            </a:r>
            <a:r>
              <a:rPr lang="en-US" sz="1700" b="1" dirty="0"/>
              <a:t>bookingId</a:t>
            </a:r>
            <a:r>
              <a:rPr lang="en-US" sz="1700" dirty="0"/>
              <a:t>, </a:t>
            </a:r>
            <a:r>
              <a:rPr lang="en-US" sz="1700" b="1" dirty="0"/>
              <a:t>username</a:t>
            </a:r>
            <a:r>
              <a:rPr lang="en-US" sz="1700" dirty="0"/>
              <a:t> and </a:t>
            </a:r>
            <a:r>
              <a:rPr lang="en-US" sz="1700" b="1" dirty="0"/>
              <a:t>pickuplocation</a:t>
            </a:r>
            <a:r>
              <a:rPr lang="en-US" sz="1700" dirty="0"/>
              <a:t> are encapsulated within the class and accessed via methods.</a:t>
            </a:r>
            <a:endParaRPr lang="en-US" sz="1700" dirty="0"/>
          </a:p>
        </p:txBody>
      </p:sp>
      <p:pic>
        <p:nvPicPr>
          <p:cNvPr id="12" name="Picture 11" descr="A screenshot of a computer program&#10;&#10;Description automatically generated"/>
          <p:cNvPicPr>
            <a:picLocks noChangeAspect="1"/>
          </p:cNvPicPr>
          <p:nvPr/>
        </p:nvPicPr>
        <p:blipFill>
          <a:blip r:embed="rId1"/>
          <a:stretch>
            <a:fillRect/>
          </a:stretch>
        </p:blipFill>
        <p:spPr>
          <a:xfrm>
            <a:off x="4773336" y="1981200"/>
            <a:ext cx="6618914" cy="4218264"/>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9175" y="192946"/>
            <a:ext cx="10058400" cy="707886"/>
          </a:xfrm>
          <a:prstGeom prst="rect">
            <a:avLst/>
          </a:prstGeom>
          <a:noFill/>
        </p:spPr>
        <p:txBody>
          <a:bodyPr wrap="square" rtlCol="0">
            <a:spAutoFit/>
          </a:bodyPr>
          <a:lstStyle/>
          <a:p>
            <a:r>
              <a:rPr lang="en-US" sz="4000" b="1" dirty="0"/>
              <a:t>CabBookingSystem Class (Main Controller)</a:t>
            </a:r>
            <a:endParaRPr lang="en-US" sz="4000" b="1" dirty="0"/>
          </a:p>
        </p:txBody>
      </p:sp>
      <p:sp>
        <p:nvSpPr>
          <p:cNvPr id="5" name="TextBox 4"/>
          <p:cNvSpPr txBox="1"/>
          <p:nvPr/>
        </p:nvSpPr>
        <p:spPr>
          <a:xfrm>
            <a:off x="411061" y="1367406"/>
            <a:ext cx="2994869" cy="5078313"/>
          </a:xfrm>
          <a:prstGeom prst="rect">
            <a:avLst/>
          </a:prstGeom>
          <a:noFill/>
        </p:spPr>
        <p:txBody>
          <a:bodyPr wrap="square" rtlCol="0">
            <a:spAutoFit/>
          </a:bodyPr>
          <a:lstStyle/>
          <a:p>
            <a:r>
              <a:rPr lang="en-US" sz="1600" b="1" dirty="0"/>
              <a:t>Functionality</a:t>
            </a:r>
            <a:r>
              <a:rPr lang="en-US" sz="1600" dirty="0"/>
              <a:t>: This class manages the core logic of the cab booking system. It allows users to register, login, book a cab, view bookings, etc. It interacts with the </a:t>
            </a:r>
            <a:r>
              <a:rPr lang="en-US" sz="1600" b="1" dirty="0"/>
              <a:t>cab </a:t>
            </a:r>
            <a:r>
              <a:rPr lang="en-US" sz="1600" dirty="0"/>
              <a:t>and </a:t>
            </a:r>
            <a:r>
              <a:rPr lang="en-US" sz="1600" b="1" dirty="0"/>
              <a:t>booking</a:t>
            </a:r>
            <a:r>
              <a:rPr lang="en-US" sz="1600" dirty="0"/>
              <a:t> objects.</a:t>
            </a:r>
            <a:endParaRPr lang="en-US" sz="1600" dirty="0"/>
          </a:p>
          <a:p>
            <a:endParaRPr lang="en-US" sz="1600" dirty="0"/>
          </a:p>
          <a:p>
            <a:r>
              <a:rPr lang="en-US" b="1" dirty="0"/>
              <a:t>OOP concepts </a:t>
            </a:r>
            <a:r>
              <a:rPr lang="en-US" sz="1600" b="1" dirty="0"/>
              <a:t>:</a:t>
            </a:r>
            <a:endParaRPr lang="en-US" sz="1600" b="1" dirty="0"/>
          </a:p>
          <a:p>
            <a:pPr marL="285750" indent="-285750">
              <a:buFont typeface="Wingdings" panose="05000000000000000000" pitchFamily="2" charset="2"/>
              <a:buChar char="ü"/>
            </a:pPr>
            <a:r>
              <a:rPr lang="en-US" sz="1600" b="1" dirty="0"/>
              <a:t>Encapsulation: </a:t>
            </a:r>
            <a:r>
              <a:rPr lang="en-US" sz="1600" dirty="0"/>
              <a:t>all system data(like </a:t>
            </a:r>
            <a:r>
              <a:rPr lang="en-US" sz="1600" b="1" dirty="0"/>
              <a:t>cabs, bookings, users</a:t>
            </a:r>
            <a:r>
              <a:rPr lang="en-US" sz="1600" dirty="0"/>
              <a:t>)is encapsulated in the </a:t>
            </a:r>
            <a:r>
              <a:rPr lang="en-US" sz="1600" b="1" dirty="0"/>
              <a:t>cabBookingSystem</a:t>
            </a:r>
            <a:r>
              <a:rPr lang="en-US" sz="1600" dirty="0"/>
              <a:t> class.</a:t>
            </a:r>
            <a:endParaRPr lang="en-US" sz="1600" dirty="0"/>
          </a:p>
          <a:p>
            <a:pPr marL="285750" indent="-285750">
              <a:buFont typeface="Wingdings" panose="05000000000000000000" pitchFamily="2" charset="2"/>
              <a:buChar char="ü"/>
            </a:pPr>
            <a:r>
              <a:rPr lang="en-US" sz="1600" b="1" dirty="0"/>
              <a:t>Polymorphism: </a:t>
            </a:r>
            <a:r>
              <a:rPr lang="en-US" sz="1600" dirty="0"/>
              <a:t>the system uses polymorphism when calling </a:t>
            </a:r>
            <a:r>
              <a:rPr lang="en-US" sz="1600" b="1" dirty="0"/>
              <a:t>bookcab() </a:t>
            </a:r>
            <a:r>
              <a:rPr lang="en-US" sz="1600" dirty="0"/>
              <a:t>on different objects that implement </a:t>
            </a:r>
            <a:r>
              <a:rPr lang="en-US" sz="1600" b="1" dirty="0"/>
              <a:t>bookable</a:t>
            </a:r>
            <a:r>
              <a:rPr lang="en-US" sz="1600" dirty="0"/>
              <a:t> (like </a:t>
            </a:r>
            <a:r>
              <a:rPr lang="en-US" sz="1600" b="1" dirty="0"/>
              <a:t>cab</a:t>
            </a:r>
            <a:r>
              <a:rPr lang="en-US" sz="1600" dirty="0"/>
              <a:t>).</a:t>
            </a:r>
            <a:endParaRPr lang="en-US" sz="1600" dirty="0"/>
          </a:p>
          <a:p>
            <a:endParaRPr lang="en-US" dirty="0"/>
          </a:p>
        </p:txBody>
      </p:sp>
      <p:pic>
        <p:nvPicPr>
          <p:cNvPr id="7" name="Picture 6" descr="A screen shot of a computer program&#10;&#10;Description automatically generated"/>
          <p:cNvPicPr>
            <a:picLocks noChangeAspect="1"/>
          </p:cNvPicPr>
          <p:nvPr/>
        </p:nvPicPr>
        <p:blipFill>
          <a:blip r:embed="rId1"/>
          <a:stretch>
            <a:fillRect/>
          </a:stretch>
        </p:blipFill>
        <p:spPr>
          <a:xfrm>
            <a:off x="3949543" y="1026667"/>
            <a:ext cx="7831396" cy="54328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70" y="132080"/>
            <a:ext cx="10058400" cy="707886"/>
          </a:xfrm>
          <a:prstGeom prst="rect">
            <a:avLst/>
          </a:prstGeom>
          <a:noFill/>
        </p:spPr>
        <p:txBody>
          <a:bodyPr wrap="square" rtlCol="0">
            <a:spAutoFit/>
          </a:bodyPr>
          <a:lstStyle/>
          <a:p>
            <a:r>
              <a:rPr lang="en-US" sz="4000" b="1" dirty="0"/>
              <a:t>CabBookingSystem Class (Main Controller)</a:t>
            </a:r>
            <a:endParaRPr lang="en-US" sz="4000" b="1" dirty="0"/>
          </a:p>
        </p:txBody>
      </p:sp>
      <p:pic>
        <p:nvPicPr>
          <p:cNvPr id="6" name="Picture 5" descr="A computer screen shot of a program code&#10;&#10;Description automatically generated"/>
          <p:cNvPicPr>
            <a:picLocks noChangeAspect="1"/>
          </p:cNvPicPr>
          <p:nvPr/>
        </p:nvPicPr>
        <p:blipFill>
          <a:blip r:embed="rId1"/>
          <a:stretch>
            <a:fillRect/>
          </a:stretch>
        </p:blipFill>
        <p:spPr>
          <a:xfrm>
            <a:off x="1371600" y="939567"/>
            <a:ext cx="7579360" cy="564579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70" y="132080"/>
            <a:ext cx="10058400" cy="707886"/>
          </a:xfrm>
          <a:prstGeom prst="rect">
            <a:avLst/>
          </a:prstGeom>
          <a:noFill/>
        </p:spPr>
        <p:txBody>
          <a:bodyPr wrap="square" rtlCol="0">
            <a:spAutoFit/>
          </a:bodyPr>
          <a:lstStyle/>
          <a:p>
            <a:r>
              <a:rPr lang="en-US" sz="4000" b="1" dirty="0"/>
              <a:t>CabBookingSystem Class (Main Controller)</a:t>
            </a:r>
            <a:endParaRPr lang="en-US" sz="4000" b="1" dirty="0"/>
          </a:p>
        </p:txBody>
      </p:sp>
      <p:pic>
        <p:nvPicPr>
          <p:cNvPr id="4" name="Picture 3" descr="A computer screen shot of a program code&#10;&#10;Description automatically generated"/>
          <p:cNvPicPr>
            <a:picLocks noChangeAspect="1"/>
          </p:cNvPicPr>
          <p:nvPr/>
        </p:nvPicPr>
        <p:blipFill>
          <a:blip r:embed="rId1"/>
          <a:stretch>
            <a:fillRect/>
          </a:stretch>
        </p:blipFill>
        <p:spPr>
          <a:xfrm>
            <a:off x="1164270" y="780176"/>
            <a:ext cx="8021675" cy="594574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70" y="132080"/>
            <a:ext cx="10058400" cy="707886"/>
          </a:xfrm>
          <a:prstGeom prst="rect">
            <a:avLst/>
          </a:prstGeom>
          <a:noFill/>
        </p:spPr>
        <p:txBody>
          <a:bodyPr wrap="square" rtlCol="0">
            <a:spAutoFit/>
          </a:bodyPr>
          <a:lstStyle/>
          <a:p>
            <a:r>
              <a:rPr lang="en-US" sz="4000" b="1" dirty="0"/>
              <a:t>CabBookingSystem Class (Main Controller)</a:t>
            </a:r>
            <a:endParaRPr lang="en-US" sz="4000" b="1" dirty="0"/>
          </a:p>
        </p:txBody>
      </p:sp>
      <p:pic>
        <p:nvPicPr>
          <p:cNvPr id="4" name="Picture 3" descr="A computer screen shot of a program code&#10;&#10;Description automatically generated"/>
          <p:cNvPicPr>
            <a:picLocks noChangeAspect="1"/>
          </p:cNvPicPr>
          <p:nvPr/>
        </p:nvPicPr>
        <p:blipFill>
          <a:blip r:embed="rId1"/>
          <a:stretch>
            <a:fillRect/>
          </a:stretch>
        </p:blipFill>
        <p:spPr>
          <a:xfrm>
            <a:off x="1711353" y="839966"/>
            <a:ext cx="7029975" cy="579259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70" y="132080"/>
            <a:ext cx="10058400" cy="707886"/>
          </a:xfrm>
          <a:prstGeom prst="rect">
            <a:avLst/>
          </a:prstGeom>
          <a:noFill/>
        </p:spPr>
        <p:txBody>
          <a:bodyPr wrap="square" rtlCol="0">
            <a:spAutoFit/>
          </a:bodyPr>
          <a:lstStyle/>
          <a:p>
            <a:r>
              <a:rPr lang="en-US" sz="4000" b="1" dirty="0"/>
              <a:t>CabBookingSystem Class (Main Controller)</a:t>
            </a:r>
            <a:endParaRPr lang="en-US" sz="4000" b="1" dirty="0"/>
          </a:p>
        </p:txBody>
      </p:sp>
      <p:pic>
        <p:nvPicPr>
          <p:cNvPr id="4" name="Picture 3" descr="A computer screen shot of a program code&#10;&#10;Description automatically generated"/>
          <p:cNvPicPr>
            <a:picLocks noChangeAspect="1"/>
          </p:cNvPicPr>
          <p:nvPr/>
        </p:nvPicPr>
        <p:blipFill>
          <a:blip r:embed="rId1"/>
          <a:stretch>
            <a:fillRect/>
          </a:stretch>
        </p:blipFill>
        <p:spPr>
          <a:xfrm>
            <a:off x="1387336" y="1109131"/>
            <a:ext cx="7287642" cy="49441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33101" y="192947"/>
            <a:ext cx="5075340" cy="707886"/>
          </a:xfrm>
          <a:prstGeom prst="rect">
            <a:avLst/>
          </a:prstGeom>
          <a:noFill/>
        </p:spPr>
        <p:txBody>
          <a:bodyPr wrap="square" rtlCol="0">
            <a:spAutoFit/>
          </a:bodyPr>
          <a:lstStyle/>
          <a:p>
            <a:r>
              <a:rPr lang="en-US" sz="4000" b="1" dirty="0"/>
              <a:t>Main class</a:t>
            </a:r>
            <a:endParaRPr lang="en-US" sz="4000" b="1" dirty="0"/>
          </a:p>
        </p:txBody>
      </p:sp>
      <p:pic>
        <p:nvPicPr>
          <p:cNvPr id="5" name="Picture 4" descr="A blue background with white text&#10;&#10;Description automatically generated"/>
          <p:cNvPicPr>
            <a:picLocks noChangeAspect="1"/>
          </p:cNvPicPr>
          <p:nvPr/>
        </p:nvPicPr>
        <p:blipFill>
          <a:blip r:embed="rId1"/>
          <a:stretch>
            <a:fillRect/>
          </a:stretch>
        </p:blipFill>
        <p:spPr>
          <a:xfrm>
            <a:off x="5293453" y="1468073"/>
            <a:ext cx="5626229" cy="1568742"/>
          </a:xfrm>
          <a:prstGeom prst="rect">
            <a:avLst/>
          </a:prstGeom>
        </p:spPr>
      </p:pic>
      <p:sp>
        <p:nvSpPr>
          <p:cNvPr id="7" name="TextBox 6"/>
          <p:cNvSpPr txBox="1"/>
          <p:nvPr/>
        </p:nvSpPr>
        <p:spPr>
          <a:xfrm>
            <a:off x="469783" y="915783"/>
            <a:ext cx="3976382" cy="5293757"/>
          </a:xfrm>
          <a:prstGeom prst="rect">
            <a:avLst/>
          </a:prstGeom>
          <a:noFill/>
        </p:spPr>
        <p:txBody>
          <a:bodyPr wrap="square" rtlCol="0">
            <a:spAutoFit/>
          </a:bodyPr>
          <a:lstStyle/>
          <a:p>
            <a:r>
              <a:rPr lang="en-US" sz="1600" b="1" dirty="0"/>
              <a:t>Functionality</a:t>
            </a:r>
            <a:r>
              <a:rPr lang="en-US" sz="1600" dirty="0"/>
              <a:t>: the main class acts as the program entry point.it initializes the </a:t>
            </a:r>
            <a:r>
              <a:rPr lang="en-US" sz="1600" b="1" dirty="0"/>
              <a:t>cabBookingSystem</a:t>
            </a:r>
            <a:r>
              <a:rPr lang="en-US" sz="1600" dirty="0"/>
              <a:t> object and starts the system by calling </a:t>
            </a:r>
            <a:r>
              <a:rPr lang="en-US" sz="1600" b="1" dirty="0"/>
              <a:t>showMenu()</a:t>
            </a:r>
            <a:endParaRPr lang="en-US" sz="1600" b="1" dirty="0"/>
          </a:p>
          <a:p>
            <a:endParaRPr lang="en-US" sz="1600" b="1" dirty="0"/>
          </a:p>
          <a:p>
            <a:r>
              <a:rPr lang="en-US" sz="1600" b="1" dirty="0"/>
              <a:t>OOP Concepts :</a:t>
            </a:r>
            <a:endParaRPr lang="en-US" sz="1600" b="1" dirty="0"/>
          </a:p>
          <a:p>
            <a:endParaRPr lang="en-US" sz="1600" b="1" dirty="0"/>
          </a:p>
          <a:p>
            <a:pPr marL="285750" indent="-285750">
              <a:buFont typeface="Wingdings" panose="05000000000000000000" pitchFamily="2" charset="2"/>
              <a:buChar char="q"/>
            </a:pPr>
            <a:r>
              <a:rPr lang="en-US" sz="1600" b="1" dirty="0"/>
              <a:t>Encapsulation :</a:t>
            </a:r>
            <a:r>
              <a:rPr lang="en-US" sz="1600" dirty="0"/>
              <a:t>interacts with the cabBookingSystem class through the </a:t>
            </a:r>
            <a:r>
              <a:rPr lang="en-US" sz="1600" b="1" dirty="0"/>
              <a:t>showmenu() </a:t>
            </a:r>
            <a:r>
              <a:rPr lang="en-US" sz="1600" dirty="0"/>
              <a:t>method hiding the implementation details.</a:t>
            </a:r>
            <a:endParaRPr lang="en-US" sz="1600" dirty="0"/>
          </a:p>
          <a:p>
            <a:pPr marL="285750" indent="-285750">
              <a:buFont typeface="Wingdings" panose="05000000000000000000" pitchFamily="2" charset="2"/>
              <a:buChar char="q"/>
            </a:pPr>
            <a:r>
              <a:rPr lang="en-US" sz="1600" b="1" dirty="0"/>
              <a:t>Abstraction :</a:t>
            </a:r>
            <a:r>
              <a:rPr lang="en-US" sz="1600" dirty="0"/>
              <a:t>the main class abstracts away the internal workings of </a:t>
            </a:r>
            <a:r>
              <a:rPr lang="en-US" sz="1600" b="1" dirty="0"/>
              <a:t>CabBookingSystem</a:t>
            </a:r>
            <a:r>
              <a:rPr lang="en-US" sz="1600" dirty="0"/>
              <a:t> ,focusing only on starting the system.</a:t>
            </a:r>
            <a:endParaRPr lang="en-US" sz="1600" dirty="0"/>
          </a:p>
          <a:p>
            <a:pPr marL="285750" indent="-285750">
              <a:buFont typeface="Wingdings" panose="05000000000000000000" pitchFamily="2" charset="2"/>
              <a:buChar char="q"/>
            </a:pPr>
            <a:r>
              <a:rPr lang="en-US" sz="1600" b="1" dirty="0"/>
              <a:t>Object creation :</a:t>
            </a:r>
            <a:r>
              <a:rPr lang="en-US" sz="1600" dirty="0"/>
              <a:t>it creates an object of the </a:t>
            </a:r>
            <a:r>
              <a:rPr lang="en-US" sz="1600" b="1" dirty="0"/>
              <a:t>CabBookingSystem</a:t>
            </a:r>
            <a:r>
              <a:rPr lang="en-US" sz="1600" dirty="0"/>
              <a:t> </a:t>
            </a:r>
            <a:r>
              <a:rPr lang="en-US" sz="1600" b="1" dirty="0"/>
              <a:t>(new CabBookingSystem()),</a:t>
            </a:r>
            <a:r>
              <a:rPr lang="en-US" sz="1600" dirty="0"/>
              <a:t>showing the core concepts of working with objects in OOP.</a:t>
            </a:r>
            <a:endParaRPr lang="en-US" sz="1600"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67492" y="136526"/>
            <a:ext cx="9779183" cy="744318"/>
          </a:xfrm>
          <a:prstGeom prst="rect">
            <a:avLst/>
          </a:prstGeom>
        </p:spPr>
        <p:txBody>
          <a:bodyPr vert="horz" lIns="91440" tIns="45720" rIns="91440" bIns="45720" rtlCol="0" anchor="b">
            <a:normAutofit/>
          </a:bodyPr>
          <a:lstStyle/>
          <a:p>
            <a:pPr>
              <a:lnSpc>
                <a:spcPct val="80000"/>
              </a:lnSpc>
              <a:spcBef>
                <a:spcPct val="0"/>
              </a:spcBef>
              <a:spcAft>
                <a:spcPts val="600"/>
              </a:spcAft>
            </a:pPr>
            <a:r>
              <a:rPr lang="en-US" sz="4200" b="1" kern="1200" dirty="0">
                <a:latin typeface="+mj-lt"/>
                <a:ea typeface="+mj-ea"/>
                <a:cs typeface="+mj-cs"/>
              </a:rPr>
              <a:t>Output of this system</a:t>
            </a:r>
            <a:endParaRPr lang="en-US" sz="4200" b="1" kern="1200" dirty="0">
              <a:latin typeface="+mj-lt"/>
              <a:ea typeface="+mj-ea"/>
              <a:cs typeface="+mj-cs"/>
            </a:endParaRPr>
          </a:p>
        </p:txBody>
      </p:sp>
      <p:pic>
        <p:nvPicPr>
          <p:cNvPr id="5" name="Picture 4" descr="A black background with white text&#10;&#10;Description automatically generated"/>
          <p:cNvPicPr>
            <a:picLocks noChangeAspect="1"/>
          </p:cNvPicPr>
          <p:nvPr/>
        </p:nvPicPr>
        <p:blipFill>
          <a:blip r:embed="rId1"/>
          <a:stretch>
            <a:fillRect/>
          </a:stretch>
        </p:blipFill>
        <p:spPr>
          <a:xfrm>
            <a:off x="1384183" y="996193"/>
            <a:ext cx="7583647" cy="486561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9233" y="2256639"/>
            <a:ext cx="2734811" cy="461665"/>
          </a:xfrm>
          <a:prstGeom prst="rect">
            <a:avLst/>
          </a:prstGeom>
          <a:noFill/>
        </p:spPr>
        <p:txBody>
          <a:bodyPr wrap="square" rtlCol="0">
            <a:spAutoFit/>
          </a:bodyPr>
          <a:lstStyle/>
          <a:p>
            <a:r>
              <a:rPr lang="en-US" sz="2400" b="1" dirty="0"/>
              <a:t>Created by </a:t>
            </a:r>
            <a:endParaRPr lang="en-US" sz="2400" b="1" dirty="0"/>
          </a:p>
        </p:txBody>
      </p:sp>
      <p:sp>
        <p:nvSpPr>
          <p:cNvPr id="3" name="TextBox 2"/>
          <p:cNvSpPr txBox="1"/>
          <p:nvPr/>
        </p:nvSpPr>
        <p:spPr>
          <a:xfrm>
            <a:off x="889233" y="2869035"/>
            <a:ext cx="3556932" cy="1754326"/>
          </a:xfrm>
          <a:prstGeom prst="rect">
            <a:avLst/>
          </a:prstGeom>
          <a:noFill/>
        </p:spPr>
        <p:txBody>
          <a:bodyPr wrap="square" rtlCol="0">
            <a:spAutoFit/>
          </a:bodyPr>
          <a:lstStyle/>
          <a:p>
            <a:r>
              <a:rPr lang="en-US" dirty="0"/>
              <a:t>Suraiya Rahman Sujan</a:t>
            </a:r>
            <a:endParaRPr lang="en-US" dirty="0"/>
          </a:p>
          <a:p>
            <a:r>
              <a:rPr lang="en-US" dirty="0"/>
              <a:t>0242310005341004</a:t>
            </a:r>
            <a:endParaRPr lang="en-US" dirty="0"/>
          </a:p>
          <a:p>
            <a:r>
              <a:rPr lang="en-US" dirty="0"/>
              <a:t>Erin Jahan Eshita </a:t>
            </a:r>
            <a:endParaRPr lang="en-US" dirty="0"/>
          </a:p>
          <a:p>
            <a:r>
              <a:rPr lang="en-US" dirty="0"/>
              <a:t>0242310005341074</a:t>
            </a:r>
            <a:endParaRPr lang="en-US" dirty="0"/>
          </a:p>
          <a:p>
            <a:r>
              <a:rPr lang="en-US" dirty="0"/>
              <a:t>Khadiza Begum</a:t>
            </a:r>
            <a:endParaRPr lang="en-US" dirty="0"/>
          </a:p>
          <a:p>
            <a:r>
              <a:rPr lang="en-US" dirty="0"/>
              <a:t>0242310005341276</a:t>
            </a:r>
            <a:endParaRPr lang="en-US" dirty="0"/>
          </a:p>
        </p:txBody>
      </p:sp>
      <p:sp>
        <p:nvSpPr>
          <p:cNvPr id="5" name="TextBox 4"/>
          <p:cNvSpPr txBox="1"/>
          <p:nvPr/>
        </p:nvSpPr>
        <p:spPr>
          <a:xfrm>
            <a:off x="7248088" y="2287417"/>
            <a:ext cx="2424418" cy="461665"/>
          </a:xfrm>
          <a:prstGeom prst="rect">
            <a:avLst/>
          </a:prstGeom>
          <a:noFill/>
        </p:spPr>
        <p:txBody>
          <a:bodyPr wrap="square" rtlCol="0">
            <a:spAutoFit/>
          </a:bodyPr>
          <a:lstStyle/>
          <a:p>
            <a:r>
              <a:rPr lang="en-US" sz="2400" b="1" dirty="0"/>
              <a:t>Submitted to </a:t>
            </a:r>
            <a:endParaRPr lang="en-US" sz="2400" b="1" dirty="0"/>
          </a:p>
        </p:txBody>
      </p:sp>
      <p:sp>
        <p:nvSpPr>
          <p:cNvPr id="7" name="TextBox 6"/>
          <p:cNvSpPr txBox="1"/>
          <p:nvPr/>
        </p:nvSpPr>
        <p:spPr>
          <a:xfrm>
            <a:off x="6878972" y="2869035"/>
            <a:ext cx="4035105" cy="1631216"/>
          </a:xfrm>
          <a:prstGeom prst="rect">
            <a:avLst/>
          </a:prstGeom>
          <a:noFill/>
        </p:spPr>
        <p:txBody>
          <a:bodyPr wrap="square" rtlCol="0">
            <a:spAutoFit/>
          </a:bodyPr>
          <a:lstStyle/>
          <a:p>
            <a:r>
              <a:rPr lang="en-US" sz="2000" b="1" dirty="0"/>
              <a:t>Durjoy Bhowmik</a:t>
            </a:r>
            <a:endParaRPr lang="en-US" sz="2000" b="1" dirty="0"/>
          </a:p>
          <a:p>
            <a:r>
              <a:rPr lang="en-US" sz="2000" b="1" dirty="0"/>
              <a:t>Lecturer </a:t>
            </a:r>
            <a:endParaRPr lang="en-US" sz="2000" b="1" dirty="0"/>
          </a:p>
          <a:p>
            <a:r>
              <a:rPr lang="en-US" sz="2000" b="1" dirty="0"/>
              <a:t>Department of Software Engineering </a:t>
            </a:r>
            <a:endParaRPr lang="en-US" sz="2000" b="1" dirty="0"/>
          </a:p>
          <a:p>
            <a:r>
              <a:rPr lang="en-US" sz="2000" b="1" dirty="0"/>
              <a:t>Daffodil International University </a:t>
            </a:r>
            <a:endParaRPr lang="en-US" sz="2000" b="1" dirty="0"/>
          </a:p>
        </p:txBody>
      </p:sp>
      <p:sp>
        <p:nvSpPr>
          <p:cNvPr id="9" name="TextBox 8"/>
          <p:cNvSpPr txBox="1"/>
          <p:nvPr/>
        </p:nvSpPr>
        <p:spPr>
          <a:xfrm>
            <a:off x="2231472" y="478172"/>
            <a:ext cx="5721291" cy="1200329"/>
          </a:xfrm>
          <a:prstGeom prst="rect">
            <a:avLst/>
          </a:prstGeom>
          <a:noFill/>
        </p:spPr>
        <p:txBody>
          <a:bodyPr wrap="square" rtlCol="0">
            <a:spAutoFit/>
          </a:bodyPr>
          <a:lstStyle/>
          <a:p>
            <a:pPr algn="ctr"/>
            <a:r>
              <a:rPr lang="en-US" sz="3600" b="1" dirty="0"/>
              <a:t>Object Oriented Design </a:t>
            </a:r>
            <a:endParaRPr lang="en-US" sz="3600" b="1" dirty="0"/>
          </a:p>
          <a:p>
            <a:pPr algn="ctr"/>
            <a:r>
              <a:rPr lang="en-US" sz="3600" b="1" dirty="0"/>
              <a:t>Course code : SE 221</a:t>
            </a:r>
            <a:endParaRPr lang="en-US" sz="3600" b="1" dirty="0"/>
          </a:p>
        </p:txBody>
      </p:sp>
      <p:pic>
        <p:nvPicPr>
          <p:cNvPr id="13" name="Picture 12" descr="A logo of a university&#10;&#10;Description automatically generated"/>
          <p:cNvPicPr>
            <a:picLocks noChangeAspect="1"/>
          </p:cNvPicPr>
          <p:nvPr/>
        </p:nvPicPr>
        <p:blipFill>
          <a:blip r:embed="rId1"/>
          <a:stretch>
            <a:fillRect/>
          </a:stretch>
        </p:blipFill>
        <p:spPr>
          <a:xfrm>
            <a:off x="889234" y="101372"/>
            <a:ext cx="1280094" cy="120032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3575" y="453006"/>
            <a:ext cx="5972962" cy="707886"/>
          </a:xfrm>
          <a:prstGeom prst="rect">
            <a:avLst/>
          </a:prstGeom>
          <a:noFill/>
        </p:spPr>
        <p:txBody>
          <a:bodyPr wrap="square" rtlCol="0">
            <a:spAutoFit/>
          </a:bodyPr>
          <a:lstStyle/>
          <a:p>
            <a:r>
              <a:rPr lang="en-US" sz="4000" b="1" dirty="0"/>
              <a:t>Output of this system</a:t>
            </a:r>
            <a:endParaRPr lang="en-US" sz="4000" b="1" dirty="0"/>
          </a:p>
        </p:txBody>
      </p:sp>
      <p:pic>
        <p:nvPicPr>
          <p:cNvPr id="4" name="Picture 3" descr="A black background with colorful text&#10;&#10;Description automatically generated"/>
          <p:cNvPicPr>
            <a:picLocks noChangeAspect="1"/>
          </p:cNvPicPr>
          <p:nvPr/>
        </p:nvPicPr>
        <p:blipFill>
          <a:blip r:embed="rId1"/>
          <a:stretch>
            <a:fillRect/>
          </a:stretch>
        </p:blipFill>
        <p:spPr>
          <a:xfrm>
            <a:off x="1073792" y="1409076"/>
            <a:ext cx="8649050" cy="472447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3575" y="453006"/>
            <a:ext cx="5972962" cy="707886"/>
          </a:xfrm>
          <a:prstGeom prst="rect">
            <a:avLst/>
          </a:prstGeom>
          <a:noFill/>
        </p:spPr>
        <p:txBody>
          <a:bodyPr wrap="square" rtlCol="0">
            <a:spAutoFit/>
          </a:bodyPr>
          <a:lstStyle/>
          <a:p>
            <a:r>
              <a:rPr lang="en-US" sz="4000" b="1" dirty="0"/>
              <a:t>Output of this system</a:t>
            </a:r>
            <a:endParaRPr lang="en-US" sz="4000" b="1" dirty="0"/>
          </a:p>
        </p:txBody>
      </p:sp>
      <p:pic>
        <p:nvPicPr>
          <p:cNvPr id="4" name="Picture 3" descr="A black background with a black border&#10;&#10;Description automatically generated"/>
          <p:cNvPicPr>
            <a:picLocks noChangeAspect="1"/>
          </p:cNvPicPr>
          <p:nvPr/>
        </p:nvPicPr>
        <p:blipFill>
          <a:blip r:embed="rId1"/>
          <a:stretch>
            <a:fillRect/>
          </a:stretch>
        </p:blipFill>
        <p:spPr>
          <a:xfrm>
            <a:off x="880844" y="1349368"/>
            <a:ext cx="8816829" cy="50556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75126" y="419450"/>
            <a:ext cx="4186106" cy="707886"/>
          </a:xfrm>
          <a:prstGeom prst="rect">
            <a:avLst/>
          </a:prstGeom>
          <a:noFill/>
        </p:spPr>
        <p:txBody>
          <a:bodyPr wrap="square" rtlCol="0">
            <a:spAutoFit/>
          </a:bodyPr>
          <a:lstStyle/>
          <a:p>
            <a:r>
              <a:rPr lang="en-US" sz="4000" b="1" u="sng" dirty="0"/>
              <a:t>Limitations</a:t>
            </a:r>
            <a:endParaRPr lang="en-US" sz="4000" b="1" u="sng" dirty="0"/>
          </a:p>
        </p:txBody>
      </p:sp>
      <p:sp>
        <p:nvSpPr>
          <p:cNvPr id="10" name="TextBox 9"/>
          <p:cNvSpPr txBox="1"/>
          <p:nvPr/>
        </p:nvSpPr>
        <p:spPr>
          <a:xfrm>
            <a:off x="1275080" y="1855470"/>
            <a:ext cx="7635240" cy="2986405"/>
          </a:xfrm>
          <a:prstGeom prst="rect">
            <a:avLst/>
          </a:prstGeom>
          <a:noFill/>
        </p:spPr>
        <p:txBody>
          <a:bodyPr wrap="square" rtlCol="0">
            <a:noAutofit/>
          </a:bodyPr>
          <a:lstStyle/>
          <a:p>
            <a:pPr algn="just"/>
            <a:r>
              <a:rPr lang="en-US" sz="2000" dirty="0"/>
              <a:t>The project lacks an intuitive user interface, relying on command-line input instead. It doesn't include features like user profile management, cab maintenance, or notifications. Also, the booking system is limited to a small number of cabs and bookings, making it impractical for larger operations. The absence of security measures like password encryption makes it less secure. Finally, the system doesn't handle concurrency or multiple users interacting simultaneously.</a:t>
            </a: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8741" y="587229"/>
            <a:ext cx="4211273" cy="707886"/>
          </a:xfrm>
          <a:prstGeom prst="rect">
            <a:avLst/>
          </a:prstGeom>
          <a:noFill/>
        </p:spPr>
        <p:txBody>
          <a:bodyPr wrap="square" rtlCol="0">
            <a:spAutoFit/>
          </a:bodyPr>
          <a:lstStyle/>
          <a:p>
            <a:r>
              <a:rPr lang="en-US" sz="4000" b="1" u="sng" dirty="0"/>
              <a:t>Conclusion</a:t>
            </a:r>
            <a:r>
              <a:rPr lang="en-US" dirty="0"/>
              <a:t> </a:t>
            </a:r>
            <a:endParaRPr lang="en-US" dirty="0"/>
          </a:p>
        </p:txBody>
      </p:sp>
      <p:sp>
        <p:nvSpPr>
          <p:cNvPr id="6" name="TextBox 5"/>
          <p:cNvSpPr txBox="1"/>
          <p:nvPr/>
        </p:nvSpPr>
        <p:spPr>
          <a:xfrm>
            <a:off x="1568450" y="1997710"/>
            <a:ext cx="6883400" cy="2473325"/>
          </a:xfrm>
          <a:prstGeom prst="rect">
            <a:avLst/>
          </a:prstGeom>
          <a:noFill/>
        </p:spPr>
        <p:txBody>
          <a:bodyPr wrap="square" rtlCol="0">
            <a:noAutofit/>
          </a:bodyPr>
          <a:lstStyle/>
          <a:p>
            <a:pPr algn="just"/>
            <a:r>
              <a:rPr lang="en-US" sz="2000" dirty="0"/>
              <a:t>In conclusion, this cab booking system showcases essential features like user registration, login, and cab booking. However, it lacks advanced functionalities such as real-time updates, dynamic pricing, and robust security. The system also has scalability limitations, making it unsuitable for large-scale use. Nonetheless, it provides a good starting point for expanding and enhancing its capabilities.</a:t>
            </a:r>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43868" y="562062"/>
            <a:ext cx="3380763" cy="646331"/>
          </a:xfrm>
          <a:prstGeom prst="rect">
            <a:avLst/>
          </a:prstGeom>
          <a:noFill/>
        </p:spPr>
        <p:txBody>
          <a:bodyPr wrap="square" rtlCol="0">
            <a:spAutoFit/>
          </a:bodyPr>
          <a:lstStyle/>
          <a:p>
            <a:r>
              <a:rPr lang="en-US" sz="3600" b="1" u="sng" dirty="0"/>
              <a:t>References</a:t>
            </a:r>
            <a:endParaRPr lang="en-US" sz="3600" b="1" u="sng" dirty="0"/>
          </a:p>
        </p:txBody>
      </p:sp>
      <p:sp>
        <p:nvSpPr>
          <p:cNvPr id="4" name="TextBox 3"/>
          <p:cNvSpPr txBox="1"/>
          <p:nvPr/>
        </p:nvSpPr>
        <p:spPr>
          <a:xfrm>
            <a:off x="1330960" y="2033905"/>
            <a:ext cx="8053705" cy="3544570"/>
          </a:xfrm>
          <a:prstGeom prst="rect">
            <a:avLst/>
          </a:prstGeom>
          <a:noFill/>
        </p:spPr>
        <p:txBody>
          <a:bodyPr wrap="square" rtlCol="0">
            <a:noAutofit/>
          </a:bodyPr>
          <a:lstStyle/>
          <a:p>
            <a:pPr marL="285750" indent="-285750">
              <a:buFont typeface="Wingdings" panose="05000000000000000000" pitchFamily="2" charset="2"/>
              <a:buChar char="Ø"/>
            </a:pPr>
            <a:r>
              <a:rPr lang="en-US" sz="2000" b="1" dirty="0"/>
              <a:t>Textbooks : </a:t>
            </a:r>
            <a:r>
              <a:rPr lang="en-US" sz="2000" dirty="0">
                <a:hlinkClick r:id="rId1"/>
              </a:rPr>
              <a:t>https://open.umn.edu/opentextbooks/textbooks/419</a:t>
            </a:r>
            <a:endParaRPr lang="en-US" sz="2000" dirty="0"/>
          </a:p>
          <a:p>
            <a:pPr marL="285750" indent="-285750">
              <a:buFont typeface="Wingdings" panose="05000000000000000000" pitchFamily="2" charset="2"/>
              <a:buChar char="Ø"/>
            </a:pPr>
            <a:r>
              <a:rPr lang="en-US" sz="2000" b="1" dirty="0"/>
              <a:t>Online tutorial : </a:t>
            </a:r>
            <a:r>
              <a:rPr lang="en-US" sz="2000" dirty="0">
                <a:hlinkClick r:id="rId2"/>
              </a:rPr>
              <a:t>https://www.w3schools.com/java/</a:t>
            </a:r>
            <a:r>
              <a:rPr lang="en-US" sz="2000" dirty="0"/>
              <a:t> , </a:t>
            </a:r>
            <a:r>
              <a:rPr lang="en-US" sz="2000" dirty="0">
                <a:hlinkClick r:id="rId3"/>
              </a:rPr>
              <a:t>https://www.geeksforgeeks.org/java/</a:t>
            </a:r>
            <a:endParaRPr lang="en-US" sz="2000" dirty="0"/>
          </a:p>
          <a:p>
            <a:pPr marL="285750" indent="-285750">
              <a:buFont typeface="Wingdings" panose="05000000000000000000" pitchFamily="2" charset="2"/>
              <a:buChar char="Ø"/>
            </a:pPr>
            <a:r>
              <a:rPr lang="en-US" sz="2000" b="1" dirty="0"/>
              <a:t>Online IDE</a:t>
            </a:r>
            <a:r>
              <a:rPr lang="en-US" sz="2000" dirty="0"/>
              <a:t>: </a:t>
            </a:r>
            <a:r>
              <a:rPr lang="en-US" sz="2000" dirty="0">
                <a:hlinkClick r:id="rId4"/>
              </a:rPr>
              <a:t>https://www.programiz.com/java-programming/online-compiler/</a:t>
            </a:r>
            <a:r>
              <a:rPr lang="en-US" sz="2000" dirty="0"/>
              <a:t>, </a:t>
            </a:r>
            <a:r>
              <a:rPr lang="en-US" sz="2000" dirty="0">
                <a:hlinkClick r:id="rId5"/>
              </a:rPr>
              <a:t>https://www.jdoodle.com/online-java-compiler</a:t>
            </a:r>
            <a:endParaRPr lang="en-US" sz="2000" dirty="0"/>
          </a:p>
          <a:p>
            <a:pPr marL="285750" indent="-285750">
              <a:buFont typeface="Wingdings" panose="05000000000000000000" pitchFamily="2" charset="2"/>
              <a:buChar char="Ø"/>
            </a:pPr>
            <a:r>
              <a:rPr lang="en-US" sz="2000" b="1" dirty="0"/>
              <a:t>Project ideas: </a:t>
            </a:r>
            <a:r>
              <a:rPr lang="en-US" sz="2000" dirty="0">
                <a:hlinkClick r:id="rId6"/>
              </a:rPr>
              <a:t>https://www.geeksforgeeks.org/java-projects/</a:t>
            </a:r>
            <a:endParaRPr lang="en-US" sz="2000" dirty="0"/>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889635" y="2419350"/>
            <a:ext cx="6220460" cy="1691005"/>
          </a:xfrm>
        </p:spPr>
        <p:txBody>
          <a:bodyPr/>
          <a:lstStyle/>
          <a:p>
            <a:pPr algn="ctr"/>
            <a:r>
              <a:rPr lang="en-US" sz="7200" dirty="0"/>
              <a:t>Thank you</a:t>
            </a:r>
            <a:endParaRPr lang="en-US" sz="7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69035" y="865773"/>
            <a:ext cx="4370664" cy="707886"/>
          </a:xfrm>
          <a:prstGeom prst="rect">
            <a:avLst/>
          </a:prstGeom>
          <a:noFill/>
        </p:spPr>
        <p:txBody>
          <a:bodyPr wrap="square" rtlCol="0">
            <a:spAutoFit/>
          </a:bodyPr>
          <a:lstStyle/>
          <a:p>
            <a:pPr algn="ctr"/>
            <a:r>
              <a:rPr lang="en-US" sz="4000" b="1" u="sng" dirty="0"/>
              <a:t>Table of contents</a:t>
            </a:r>
            <a:endParaRPr lang="en-US" sz="4000" b="1" u="sng" dirty="0"/>
          </a:p>
        </p:txBody>
      </p:sp>
      <p:sp>
        <p:nvSpPr>
          <p:cNvPr id="6" name="TextBox 5"/>
          <p:cNvSpPr txBox="1"/>
          <p:nvPr/>
        </p:nvSpPr>
        <p:spPr>
          <a:xfrm>
            <a:off x="3162649" y="2004969"/>
            <a:ext cx="4152551" cy="3693319"/>
          </a:xfrm>
          <a:prstGeom prst="rect">
            <a:avLst/>
          </a:prstGeom>
          <a:noFill/>
        </p:spPr>
        <p:txBody>
          <a:bodyPr wrap="square" rtlCol="0">
            <a:spAutoFit/>
          </a:bodyPr>
          <a:lstStyle/>
          <a:p>
            <a:pPr marL="285750" indent="-285750">
              <a:buFont typeface="Wingdings" panose="05000000000000000000" pitchFamily="2" charset="2"/>
              <a:buChar char="Ø"/>
            </a:pPr>
            <a:r>
              <a:rPr lang="en-US" b="1" dirty="0"/>
              <a:t>Introduction</a:t>
            </a: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US" b="1" dirty="0"/>
              <a:t>Objectives</a:t>
            </a: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US" b="1" dirty="0"/>
              <a:t>Methodology</a:t>
            </a: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US" b="1" dirty="0"/>
              <a:t>Purpose and scope</a:t>
            </a: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US" b="1" dirty="0"/>
              <a:t>Key features</a:t>
            </a: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US" b="1" dirty="0"/>
              <a:t>Functionalities</a:t>
            </a: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US" b="1" dirty="0"/>
              <a:t>Conclusion </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67492" y="136526"/>
            <a:ext cx="9601200" cy="1653371"/>
          </a:xfrm>
          <a:prstGeom prst="rect">
            <a:avLst/>
          </a:prstGeom>
        </p:spPr>
        <p:txBody>
          <a:bodyPr vert="horz" lIns="91440" tIns="45720" rIns="91440" bIns="45720" rtlCol="0" anchor="b">
            <a:normAutofit/>
          </a:bodyPr>
          <a:lstStyle/>
          <a:p>
            <a:pPr>
              <a:lnSpc>
                <a:spcPct val="80000"/>
              </a:lnSpc>
              <a:spcBef>
                <a:spcPct val="0"/>
              </a:spcBef>
              <a:spcAft>
                <a:spcPts val="600"/>
              </a:spcAft>
            </a:pPr>
            <a:r>
              <a:rPr lang="en-US" sz="4200" b="1" u="sng" kern="1200" dirty="0">
                <a:latin typeface="+mj-lt"/>
                <a:ea typeface="+mj-ea"/>
                <a:cs typeface="+mj-cs"/>
              </a:rPr>
              <a:t>Introduction</a:t>
            </a:r>
            <a:endParaRPr lang="en-US" sz="4200" b="1" u="sng" kern="1200" dirty="0">
              <a:latin typeface="+mj-lt"/>
              <a:ea typeface="+mj-ea"/>
              <a:cs typeface="+mj-cs"/>
            </a:endParaRPr>
          </a:p>
        </p:txBody>
      </p:sp>
      <p:sp>
        <p:nvSpPr>
          <p:cNvPr id="2" name="TextBox 1"/>
          <p:cNvSpPr txBox="1"/>
          <p:nvPr/>
        </p:nvSpPr>
        <p:spPr>
          <a:xfrm>
            <a:off x="1167493" y="2023984"/>
            <a:ext cx="4663440" cy="3332832"/>
          </a:xfrm>
          <a:prstGeom prst="rect">
            <a:avLst/>
          </a:prstGeom>
        </p:spPr>
        <p:txBody>
          <a:bodyPr vert="horz" lIns="91440" tIns="45720" rIns="91440" bIns="45720" rtlCol="0">
            <a:normAutofit/>
          </a:bodyPr>
          <a:lstStyle/>
          <a:p>
            <a:pPr algn="just">
              <a:lnSpc>
                <a:spcPct val="90000"/>
              </a:lnSpc>
              <a:spcBef>
                <a:spcPts val="1000"/>
              </a:spcBef>
              <a:buFont typeface="Arial" panose="020B0604020202020204" pitchFamily="34" charset="0"/>
            </a:pPr>
            <a:r>
              <a:rPr lang="en-US" sz="2000" dirty="0"/>
              <a:t>The Cab Booking System is a simple application that allows users to register, log in, and book cabs. It aims to streamline the ride-booking process, offering a user-friendly interface where users can check available cabs and book a ride. The system leverages object-oriented programming (OOP) principles like inheritance, encapsulation, abstraction, and polymorphism to model vehicles, bookings, and users effectively.</a:t>
            </a:r>
            <a:endParaRPr lang="en-US" sz="2000" dirty="0"/>
          </a:p>
        </p:txBody>
      </p:sp>
      <p:pic>
        <p:nvPicPr>
          <p:cNvPr id="5" name="Picture 4" descr="A cartoon of a person standing next to a yellow car&#10;&#10;Description automatically generated"/>
          <p:cNvPicPr>
            <a:picLocks noChangeAspect="1"/>
          </p:cNvPicPr>
          <p:nvPr/>
        </p:nvPicPr>
        <p:blipFill>
          <a:blip r:embed="rId1"/>
          <a:srcRect l="12135" r="4962" b="3"/>
          <a:stretch>
            <a:fillRect/>
          </a:stretch>
        </p:blipFill>
        <p:spPr>
          <a:xfrm>
            <a:off x="6283235" y="2023984"/>
            <a:ext cx="4663440" cy="333283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0077" y="795937"/>
            <a:ext cx="3087149" cy="707886"/>
          </a:xfrm>
          <a:prstGeom prst="rect">
            <a:avLst/>
          </a:prstGeom>
          <a:noFill/>
        </p:spPr>
        <p:txBody>
          <a:bodyPr wrap="square" rtlCol="0">
            <a:spAutoFit/>
          </a:bodyPr>
          <a:lstStyle/>
          <a:p>
            <a:r>
              <a:rPr lang="en-US" sz="4000" b="1" dirty="0"/>
              <a:t>Objectives</a:t>
            </a:r>
            <a:endParaRPr lang="en-US" sz="4000" b="1" dirty="0"/>
          </a:p>
        </p:txBody>
      </p:sp>
      <p:sp>
        <p:nvSpPr>
          <p:cNvPr id="9" name="TextBox 8"/>
          <p:cNvSpPr txBox="1"/>
          <p:nvPr/>
        </p:nvSpPr>
        <p:spPr>
          <a:xfrm>
            <a:off x="1602297" y="1937857"/>
            <a:ext cx="6333688" cy="3139321"/>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t>Simplify the process of booking cabs by allowing users to view available vehicles and make reservations.</a:t>
            </a:r>
            <a:endParaRPr lang="en-US" dirty="0"/>
          </a:p>
          <a:p>
            <a:pPr algn="just"/>
            <a:endParaRPr lang="en-US" dirty="0"/>
          </a:p>
          <a:p>
            <a:pPr marL="285750" indent="-285750" algn="just">
              <a:buFont typeface="Wingdings" panose="05000000000000000000" pitchFamily="2" charset="2"/>
              <a:buChar char="§"/>
            </a:pPr>
            <a:r>
              <a:rPr lang="en-US" dirty="0"/>
              <a:t>Implement user management, including registration, login, and logout functionalities.</a:t>
            </a:r>
            <a:endParaRPr lang="en-US" dirty="0"/>
          </a:p>
          <a:p>
            <a:pPr algn="just"/>
            <a:endParaRPr lang="en-US" dirty="0"/>
          </a:p>
          <a:p>
            <a:pPr marL="285750" indent="-285750" algn="just">
              <a:buFont typeface="Wingdings" panose="05000000000000000000" pitchFamily="2" charset="2"/>
              <a:buChar char="§"/>
            </a:pPr>
            <a:r>
              <a:rPr lang="en-US" dirty="0"/>
              <a:t>Demonstrate the use of core OOP concepts in a practical system.</a:t>
            </a:r>
            <a:endParaRPr lang="en-US" dirty="0"/>
          </a:p>
          <a:p>
            <a:pPr algn="just"/>
            <a:endParaRPr lang="en-US" dirty="0"/>
          </a:p>
          <a:p>
            <a:pPr marL="285750" indent="-285750" algn="just">
              <a:buFont typeface="Arial" panose="020B0604020202020204" pitchFamily="34" charset="0"/>
              <a:buChar char="•"/>
            </a:pPr>
            <a:r>
              <a:rPr lang="en-US" dirty="0"/>
              <a:t>Provide transparent booking and cab management for a smooth user experience.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4301" y="755009"/>
            <a:ext cx="3615655" cy="707886"/>
          </a:xfrm>
          <a:prstGeom prst="rect">
            <a:avLst/>
          </a:prstGeom>
          <a:noFill/>
        </p:spPr>
        <p:txBody>
          <a:bodyPr wrap="square" rtlCol="0">
            <a:spAutoFit/>
          </a:bodyPr>
          <a:lstStyle/>
          <a:p>
            <a:r>
              <a:rPr lang="en-US" sz="4000" b="1" dirty="0"/>
              <a:t>Methodology</a:t>
            </a:r>
            <a:r>
              <a:rPr lang="en-US" dirty="0"/>
              <a:t> </a:t>
            </a:r>
            <a:endParaRPr lang="en-US" dirty="0"/>
          </a:p>
        </p:txBody>
      </p:sp>
      <p:sp>
        <p:nvSpPr>
          <p:cNvPr id="3" name="TextBox 2"/>
          <p:cNvSpPr txBox="1"/>
          <p:nvPr/>
        </p:nvSpPr>
        <p:spPr>
          <a:xfrm>
            <a:off x="1965190" y="1848683"/>
            <a:ext cx="6660859" cy="3693319"/>
          </a:xfrm>
          <a:prstGeom prst="rect">
            <a:avLst/>
          </a:prstGeom>
          <a:noFill/>
        </p:spPr>
        <p:txBody>
          <a:bodyPr wrap="square" rtlCol="0">
            <a:spAutoFit/>
          </a:bodyPr>
          <a:lstStyle/>
          <a:p>
            <a:pPr algn="just"/>
            <a:r>
              <a:rPr lang="en-US" dirty="0"/>
              <a:t>The system is developed using Object-Oriented Programming (OOP) in Java. Key components include:</a:t>
            </a:r>
            <a:endParaRPr lang="en-US" dirty="0"/>
          </a:p>
          <a:p>
            <a:pPr algn="just"/>
            <a:endParaRPr lang="en-US" dirty="0"/>
          </a:p>
          <a:p>
            <a:pPr marL="285750" indent="-285750" algn="just">
              <a:buFont typeface="Wingdings" panose="05000000000000000000" pitchFamily="2" charset="2"/>
              <a:buChar char="v"/>
            </a:pPr>
            <a:r>
              <a:rPr lang="en-US" b="1" dirty="0"/>
              <a:t>Vehicle and Cab Classes</a:t>
            </a:r>
            <a:r>
              <a:rPr lang="en-US" dirty="0"/>
              <a:t>: Represent cabs with details and availability.</a:t>
            </a:r>
            <a:endParaRPr lang="en-US" dirty="0"/>
          </a:p>
          <a:p>
            <a:pPr marL="285750" indent="-285750" algn="just">
              <a:buFont typeface="Wingdings" panose="05000000000000000000" pitchFamily="2" charset="2"/>
              <a:buChar char="v"/>
            </a:pPr>
            <a:r>
              <a:rPr lang="en-US" b="1" dirty="0"/>
              <a:t>Booking Class</a:t>
            </a:r>
            <a:r>
              <a:rPr lang="en-US" dirty="0"/>
              <a:t>: Stores booking details and manages ride reservations.</a:t>
            </a:r>
            <a:endParaRPr lang="en-US" dirty="0"/>
          </a:p>
          <a:p>
            <a:pPr marL="285750" indent="-285750" algn="just">
              <a:buFont typeface="Wingdings" panose="05000000000000000000" pitchFamily="2" charset="2"/>
              <a:buChar char="v"/>
            </a:pPr>
            <a:r>
              <a:rPr lang="en-US" b="1" dirty="0"/>
              <a:t>Cab Booking System Class</a:t>
            </a:r>
            <a:r>
              <a:rPr lang="en-US" dirty="0"/>
              <a:t>: Handles the core logic for user registration, login, and cab booking. The system interacts with the user via a menu-driven interface, where users can choose option  such as registering, logging in, viewing cabs, and booking rides.</a:t>
            </a:r>
            <a:endParaRPr lang="en-US" dirty="0"/>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61795" y="687705"/>
            <a:ext cx="5076190" cy="922020"/>
          </a:xfrm>
          <a:prstGeom prst="rect">
            <a:avLst/>
          </a:prstGeom>
          <a:noFill/>
        </p:spPr>
        <p:txBody>
          <a:bodyPr wrap="square" rtlCol="0">
            <a:noAutofit/>
          </a:bodyPr>
          <a:lstStyle/>
          <a:p>
            <a:r>
              <a:rPr lang="en-US" sz="4000" b="1" dirty="0"/>
              <a:t>Purpose and scope </a:t>
            </a:r>
            <a:endParaRPr lang="en-US" sz="4000" b="1" dirty="0"/>
          </a:p>
        </p:txBody>
      </p:sp>
      <p:sp>
        <p:nvSpPr>
          <p:cNvPr id="4" name="TextBox 3"/>
          <p:cNvSpPr txBox="1"/>
          <p:nvPr/>
        </p:nvSpPr>
        <p:spPr>
          <a:xfrm>
            <a:off x="1661795" y="1996440"/>
            <a:ext cx="7402830" cy="3096895"/>
          </a:xfrm>
          <a:prstGeom prst="rect">
            <a:avLst/>
          </a:prstGeom>
          <a:noFill/>
        </p:spPr>
        <p:txBody>
          <a:bodyPr wrap="square" rtlCol="0">
            <a:noAutofit/>
          </a:bodyPr>
          <a:lstStyle/>
          <a:p>
            <a:pPr algn="just"/>
            <a:r>
              <a:rPr lang="en-US" dirty="0"/>
              <a:t>The primary purpose of the system is to provide users with an easy way to register, log in, and book cabs for their transportation needs. The system allows users to manage bookings, check available cabs, and track their past rides. It is designed for small-scale use, operating through a text-based interface, and stores data in memory. The future scope includes extending the system with features like database integration, a graphical user interface (GUI), or additional functionalities such as real-time tracking and payment integration.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23082" y="629174"/>
            <a:ext cx="3791823" cy="707886"/>
          </a:xfrm>
          <a:prstGeom prst="rect">
            <a:avLst/>
          </a:prstGeom>
          <a:noFill/>
        </p:spPr>
        <p:txBody>
          <a:bodyPr wrap="square" rtlCol="0">
            <a:spAutoFit/>
          </a:bodyPr>
          <a:lstStyle/>
          <a:p>
            <a:r>
              <a:rPr lang="en-US" sz="4000" b="1" dirty="0"/>
              <a:t>Key features </a:t>
            </a:r>
            <a:endParaRPr lang="en-US" sz="4000" b="1" dirty="0"/>
          </a:p>
        </p:txBody>
      </p:sp>
      <p:sp>
        <p:nvSpPr>
          <p:cNvPr id="3" name="TextBox 2"/>
          <p:cNvSpPr txBox="1"/>
          <p:nvPr/>
        </p:nvSpPr>
        <p:spPr>
          <a:xfrm>
            <a:off x="2147582" y="1828800"/>
            <a:ext cx="5452844" cy="2585323"/>
          </a:xfrm>
          <a:prstGeom prst="rect">
            <a:avLst/>
          </a:prstGeom>
          <a:noFill/>
        </p:spPr>
        <p:txBody>
          <a:bodyPr wrap="square" rtlCol="0">
            <a:spAutoFit/>
          </a:bodyPr>
          <a:lstStyle/>
          <a:p>
            <a:pPr marL="285750" indent="-285750">
              <a:buFont typeface="Wingdings" panose="05000000000000000000" pitchFamily="2" charset="2"/>
              <a:buChar char="ü"/>
            </a:pPr>
            <a:r>
              <a:rPr lang="en-US" sz="2400" dirty="0"/>
              <a:t>User Registration &amp; Login</a:t>
            </a:r>
            <a:endParaRPr lang="en-US" sz="2400" dirty="0"/>
          </a:p>
          <a:p>
            <a:pPr marL="285750" indent="-285750">
              <a:buFont typeface="Wingdings" panose="05000000000000000000" pitchFamily="2" charset="2"/>
              <a:buChar char="ü"/>
            </a:pPr>
            <a:r>
              <a:rPr lang="en-US" sz="2400" dirty="0"/>
              <a:t>Cab Availability</a:t>
            </a:r>
            <a:endParaRPr lang="en-US" sz="2400" dirty="0"/>
          </a:p>
          <a:p>
            <a:pPr marL="285750" indent="-285750">
              <a:buFont typeface="Wingdings" panose="05000000000000000000" pitchFamily="2" charset="2"/>
              <a:buChar char="ü"/>
            </a:pPr>
            <a:r>
              <a:rPr lang="en-US" sz="2400" dirty="0"/>
              <a:t>Cab Booking</a:t>
            </a:r>
            <a:endParaRPr lang="en-US" sz="2400" dirty="0"/>
          </a:p>
          <a:p>
            <a:pPr marL="285750" indent="-285750">
              <a:buFont typeface="Wingdings" panose="05000000000000000000" pitchFamily="2" charset="2"/>
              <a:buChar char="ü"/>
            </a:pPr>
            <a:r>
              <a:rPr lang="en-US" sz="2400" dirty="0"/>
              <a:t>Booking Management</a:t>
            </a:r>
            <a:endParaRPr lang="en-US" sz="2400" dirty="0"/>
          </a:p>
          <a:p>
            <a:pPr marL="285750" indent="-285750">
              <a:buFont typeface="Wingdings" panose="05000000000000000000" pitchFamily="2" charset="2"/>
              <a:buChar char="ü"/>
            </a:pPr>
            <a:r>
              <a:rPr lang="en-US" sz="2400" dirty="0"/>
              <a:t>Cab Details</a:t>
            </a:r>
            <a:endParaRPr lang="en-US" sz="2400" dirty="0"/>
          </a:p>
          <a:p>
            <a:pPr marL="285750" indent="-285750">
              <a:buFont typeface="Wingdings" panose="05000000000000000000" pitchFamily="2" charset="2"/>
              <a:buChar char="ü"/>
            </a:pPr>
            <a:r>
              <a:rPr lang="en-US" sz="2400" dirty="0"/>
              <a:t>User Logout</a:t>
            </a:r>
            <a:br>
              <a:rPr lang="en-US" dirty="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6" name="TextBox 5"/>
          <p:cNvSpPr txBox="1"/>
          <p:nvPr/>
        </p:nvSpPr>
        <p:spPr>
          <a:xfrm>
            <a:off x="2277611" y="183854"/>
            <a:ext cx="8169386" cy="1200329"/>
          </a:xfrm>
          <a:prstGeom prst="rect">
            <a:avLst/>
          </a:prstGeom>
          <a:noFill/>
        </p:spPr>
        <p:txBody>
          <a:bodyPr wrap="square" rtlCol="0">
            <a:spAutoFit/>
          </a:bodyPr>
          <a:lstStyle/>
          <a:p>
            <a:r>
              <a:rPr lang="en-US" sz="3600" b="1" dirty="0"/>
              <a:t>Code Screenshot of functionalities</a:t>
            </a:r>
            <a:endParaRPr lang="en-US" sz="3600" b="1" dirty="0"/>
          </a:p>
          <a:p>
            <a:r>
              <a:rPr lang="en-US" sz="3600" b="1" dirty="0"/>
              <a:t>(Interface for Booking (Bookable)</a:t>
            </a:r>
            <a:endParaRPr lang="en-US" sz="3600" b="1" dirty="0"/>
          </a:p>
        </p:txBody>
      </p:sp>
      <p:sp>
        <p:nvSpPr>
          <p:cNvPr id="7" name="TextBox 6"/>
          <p:cNvSpPr txBox="1"/>
          <p:nvPr/>
        </p:nvSpPr>
        <p:spPr>
          <a:xfrm>
            <a:off x="327171" y="1618642"/>
            <a:ext cx="3900880" cy="1477328"/>
          </a:xfrm>
          <a:prstGeom prst="rect">
            <a:avLst/>
          </a:prstGeom>
          <a:noFill/>
        </p:spPr>
        <p:txBody>
          <a:bodyPr wrap="square" rtlCol="0">
            <a:spAutoFit/>
          </a:bodyPr>
          <a:lstStyle/>
          <a:p>
            <a:r>
              <a:rPr lang="en-US" b="1" dirty="0"/>
              <a:t>Functionality </a:t>
            </a:r>
            <a:r>
              <a:rPr lang="en-US" dirty="0"/>
              <a:t>: the </a:t>
            </a:r>
            <a:r>
              <a:rPr lang="en-US" b="1" dirty="0"/>
              <a:t>bookable </a:t>
            </a:r>
            <a:r>
              <a:rPr lang="en-US" dirty="0"/>
              <a:t>interface defines the method </a:t>
            </a:r>
            <a:r>
              <a:rPr lang="en-US" b="1" dirty="0"/>
              <a:t>bookcab</a:t>
            </a:r>
            <a:r>
              <a:rPr lang="en-US" dirty="0"/>
              <a:t>(),which is implemented by the</a:t>
            </a:r>
            <a:r>
              <a:rPr lang="en-US" b="1" dirty="0"/>
              <a:t> cab </a:t>
            </a:r>
            <a:r>
              <a:rPr lang="en-US" dirty="0"/>
              <a:t>class to ensure all bookable vehicles follow the same booking process.</a:t>
            </a:r>
            <a:endParaRPr lang="en-US" dirty="0"/>
          </a:p>
        </p:txBody>
      </p:sp>
      <p:sp>
        <p:nvSpPr>
          <p:cNvPr id="10" name="TextBox 9"/>
          <p:cNvSpPr txBox="1"/>
          <p:nvPr/>
        </p:nvSpPr>
        <p:spPr>
          <a:xfrm>
            <a:off x="595618" y="3330429"/>
            <a:ext cx="2835479" cy="923330"/>
          </a:xfrm>
          <a:prstGeom prst="rect">
            <a:avLst/>
          </a:prstGeom>
          <a:noFill/>
        </p:spPr>
        <p:txBody>
          <a:bodyPr wrap="square" rtlCol="0">
            <a:spAutoFit/>
          </a:bodyPr>
          <a:lstStyle/>
          <a:p>
            <a:r>
              <a:rPr lang="en-US" b="1" dirty="0"/>
              <a:t>OOP CONCEPTS USED:</a:t>
            </a:r>
            <a:endParaRPr lang="en-US" b="1" dirty="0"/>
          </a:p>
          <a:p>
            <a:pPr marL="285750" indent="-285750">
              <a:buFont typeface="Wingdings" panose="05000000000000000000" pitchFamily="2" charset="2"/>
              <a:buChar char="q"/>
            </a:pPr>
            <a:r>
              <a:rPr lang="en-US" dirty="0"/>
              <a:t>Interface </a:t>
            </a:r>
            <a:endParaRPr lang="en-US" dirty="0"/>
          </a:p>
          <a:p>
            <a:pPr marL="285750" indent="-285750">
              <a:buFont typeface="Wingdings" panose="05000000000000000000" pitchFamily="2" charset="2"/>
              <a:buChar char="q"/>
            </a:pPr>
            <a:r>
              <a:rPr lang="en-US" dirty="0"/>
              <a:t>Polymorphism </a:t>
            </a:r>
            <a:endParaRPr lang="en-US" dirty="0"/>
          </a:p>
        </p:txBody>
      </p:sp>
      <p:pic>
        <p:nvPicPr>
          <p:cNvPr id="14" name="Picture 13" descr="A screen shot of a computer&#10;&#10;Description automatically generated"/>
          <p:cNvPicPr>
            <a:picLocks noChangeAspect="1"/>
          </p:cNvPicPr>
          <p:nvPr/>
        </p:nvPicPr>
        <p:blipFill>
          <a:blip r:embed="rId1"/>
          <a:stretch>
            <a:fillRect/>
          </a:stretch>
        </p:blipFill>
        <p:spPr>
          <a:xfrm>
            <a:off x="4432397" y="2357306"/>
            <a:ext cx="6647310" cy="1728932"/>
          </a:xfrm>
          <a:prstGeom prst="rect">
            <a:avLst/>
          </a:prstGeom>
        </p:spPr>
      </p:pic>
    </p:spTree>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AA6A711-2C3F-4EC0-B88B-62D740851176}">
  <ds:schemaRefs/>
</ds:datastoreItem>
</file>

<file path=customXml/itemProps2.xml><?xml version="1.0" encoding="utf-8"?>
<ds:datastoreItem xmlns:ds="http://schemas.openxmlformats.org/officeDocument/2006/customXml" ds:itemID="{45A8381C-73EB-48EA-B45F-7B7C8C7DF409}">
  <ds:schemaRefs/>
</ds:datastoreItem>
</file>

<file path=customXml/itemProps3.xml><?xml version="1.0" encoding="utf-8"?>
<ds:datastoreItem xmlns:ds="http://schemas.openxmlformats.org/officeDocument/2006/customXml" ds:itemID="{61E98C35-9ECE-4425-BCBA-00E118C705CE}">
  <ds:schemaRefs/>
</ds:datastoreItem>
</file>

<file path=docProps/app.xml><?xml version="1.0" encoding="utf-8"?>
<Properties xmlns="http://schemas.openxmlformats.org/officeDocument/2006/extended-properties" xmlns:vt="http://schemas.openxmlformats.org/officeDocument/2006/docPropsVTypes">
  <Template>{EC5A2D80-1D08-47F4-A74C-77BA7EA37065}tf45331398_win32</Template>
  <TotalTime>0</TotalTime>
  <Words>6040</Words>
  <Application>WPS Presentation</Application>
  <PresentationFormat>Widescreen</PresentationFormat>
  <Paragraphs>163</Paragraphs>
  <Slides>25</Slides>
  <Notes>25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Arial</vt:lpstr>
      <vt:lpstr>SimSun</vt:lpstr>
      <vt:lpstr>Wingdings</vt:lpstr>
      <vt:lpstr>Tenorite</vt:lpstr>
      <vt:lpstr>Siyam Rupali</vt:lpstr>
      <vt:lpstr>Microsoft YaHei</vt:lpstr>
      <vt:lpstr>Arial Unicode MS</vt:lpstr>
      <vt:lpstr>Calibri</vt:lpstr>
      <vt:lpstr>Custom</vt:lpstr>
      <vt:lpstr>Online Cab Booking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social</dc:creator>
  <cp:lastModifiedBy>DELL</cp:lastModifiedBy>
  <cp:revision>5</cp:revision>
  <dcterms:created xsi:type="dcterms:W3CDTF">2024-11-22T12:51:00Z</dcterms:created>
  <dcterms:modified xsi:type="dcterms:W3CDTF">2024-11-23T14:07:58Z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E7E51C7184F74DB99E6AB1A3C9FBD7B6_12</vt:lpwstr>
  </property>
  <property fmtid="{D5CDD505-2E9C-101B-9397-08002B2CF9AE}" pid="4" name="KSOProductBuildVer">
    <vt:lpwstr>2057-12.2.0.18639</vt:lpwstr>
  </property>
</Properties>
</file>