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305" r:id="rId4"/>
    <p:sldId id="306" r:id="rId5"/>
    <p:sldId id="307" r:id="rId6"/>
    <p:sldId id="257" r:id="rId7"/>
    <p:sldId id="258" r:id="rId8"/>
    <p:sldId id="259" r:id="rId9"/>
    <p:sldId id="287" r:id="rId10"/>
    <p:sldId id="288" r:id="rId11"/>
    <p:sldId id="289" r:id="rId12"/>
    <p:sldId id="292" r:id="rId13"/>
    <p:sldId id="293" r:id="rId14"/>
    <p:sldId id="290" r:id="rId15"/>
    <p:sldId id="291" r:id="rId16"/>
    <p:sldId id="263" r:id="rId17"/>
    <p:sldId id="286" r:id="rId18"/>
    <p:sldId id="294" r:id="rId19"/>
    <p:sldId id="268" r:id="rId20"/>
    <p:sldId id="260" r:id="rId21"/>
    <p:sldId id="264" r:id="rId22"/>
    <p:sldId id="267" r:id="rId23"/>
    <p:sldId id="261" r:id="rId24"/>
    <p:sldId id="265" r:id="rId25"/>
    <p:sldId id="262" r:id="rId26"/>
    <p:sldId id="270" r:id="rId27"/>
    <p:sldId id="269" r:id="rId28"/>
    <p:sldId id="281" r:id="rId29"/>
    <p:sldId id="272" r:id="rId30"/>
    <p:sldId id="273" r:id="rId31"/>
    <p:sldId id="274" r:id="rId32"/>
    <p:sldId id="275" r:id="rId33"/>
    <p:sldId id="271" r:id="rId34"/>
    <p:sldId id="282" r:id="rId35"/>
    <p:sldId id="276" r:id="rId36"/>
    <p:sldId id="283" r:id="rId37"/>
    <p:sldId id="284" r:id="rId38"/>
    <p:sldId id="277" r:id="rId39"/>
    <p:sldId id="278" r:id="rId40"/>
    <p:sldId id="279" r:id="rId41"/>
    <p:sldId id="280" r:id="rId42"/>
    <p:sldId id="295" r:id="rId43"/>
    <p:sldId id="300" r:id="rId44"/>
    <p:sldId id="299" r:id="rId45"/>
    <p:sldId id="296" r:id="rId46"/>
    <p:sldId id="297" r:id="rId47"/>
    <p:sldId id="298" r:id="rId48"/>
    <p:sldId id="301" r:id="rId49"/>
    <p:sldId id="302" r:id="rId50"/>
    <p:sldId id="304" r:id="rId51"/>
    <p:sldId id="303" r:id="rId52"/>
    <p:sldId id="28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46C3-F36C-4353-B965-A93EBABD9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F8E7-58E2-45F3-9768-179AC601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AE78-3A08-47AA-85C9-22A01316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7DDE-0F29-48B4-A7D1-6B1C937E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69DC-54FA-46A5-A38A-791206E2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E003-F1C4-429D-B7BC-CF197C06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5C6EA-62D8-4F67-BE84-68B9DAD9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7A0B-7C86-4913-BB39-F0A47D77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1B83-D734-4E8D-834D-B763DD85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C820-10A1-48D1-8F4C-973C6928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60384-CDD6-4D9C-8B8D-4A43D5460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4DC4A-5486-4F56-BDBE-43126A0A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A4CF-5EA6-4E12-9D6C-BD8BDD81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A380-6648-42C2-9747-BABC0E8A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B214-03A9-44B1-8BE2-63F543BD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61B6-4EEA-453B-8567-2271FCCB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EEF6-577A-4CCC-90C6-4EE11E4C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64DA-CBAA-4712-927A-07F65FBE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2A14-A3D2-4890-A9E5-FD7FBA70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29A8-ED79-4854-A1F5-7D5178FD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A12A-DE3D-4130-83E2-DEC0E1C6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094A-DD98-4B59-97B2-BE38010E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DD15-219C-4725-BA96-E737B82D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D892-7D4C-41C1-AFBD-791096CA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B4BA-96F2-4A8C-B585-1A72194D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EE1-275C-4FE7-8490-B9A4972B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B3FD-F0FF-4D59-BDE5-4A801CA78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3AAC-04D6-48C5-A290-7CB6521CB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116AF-98ED-419A-9154-AD065C48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7C7D2-4D57-4936-9BFF-3B562B33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0DA57-DBDB-48F8-B751-56C1445F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5D0A-B4FC-4164-BABB-36A51B00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7C6C-5B85-4B19-8E6E-EF6E61FC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4419-EDF8-4E5B-B5C8-A9E1D3A2D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C3E1-775D-41E7-ACB0-8C37C0048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A5B9-B0D1-478F-A25C-9B3023A25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67EA9-ACC3-4EFF-A04F-93BB7D9E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FBB89-EB50-43F5-AFFB-BB80C14B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50C71-77D5-4420-BFE3-31ED688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2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D7F4-41B7-48CE-B71B-A7C8688C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747D5-0FC6-4DDC-A60A-0C29B91E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56B40-DD47-4AFB-B33D-9828364F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CBC9A-175B-4CAB-AA62-059AF142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9516E-56E1-4435-B6F3-FC611DFE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7323B-A877-4ABB-A9D9-29D142ED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F2AED-AE04-45DF-9E3F-16D16AD2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CB7-FE4C-4ECF-874D-D5B22FE2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B95C-AC58-497F-8EC9-B85B1CE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DC0B9-933B-46B8-9CA6-E2E01C3E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2B50D-1DB3-4D2A-8B96-FD4AD10C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55C2-A5DD-46F5-BBBA-6C872879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EB23B-6F5F-45C9-AE6D-478A8475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477C-2CC6-41B4-BB32-54436F16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56103-3D15-4826-9BA3-EFF26D2E7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876C-D727-4A40-9358-2C6BAEFE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24F67-5BCB-4593-B04D-BF19C3E3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F2D6F-DB93-44EB-9B50-B425B2EA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E135-D75D-4C31-A5B1-B7D5383B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663A7-863C-4B63-A80B-C8C46BF8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515D-424D-4593-A36F-751BA547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9A52-F641-4092-86ED-37FF587A4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2CAA-B290-4EC7-ABE3-AB4DCEA0FCB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8CB0-D786-4DB4-9267-D6B63B4D5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5B9C-8154-45CE-B08C-C108A0BE8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5DCB-DACE-47E2-824A-4174EE8F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ruby/ruby_loops.ht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ruby/ruby_if_else.htm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www.tutorialspoint.com/ruby/ruby_loop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guide-ruby-csv-library-par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REL/OpenStudio/wiki/OpenStudio-Version-Compatibility-Matrix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REL/OpenStudio/wiki/OpenStudio-Version-Compatibility-Matrix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rubyinstaller.org/downloads/archive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-doc.org/core-2.2.0/Integer.html" TargetMode="External"/><Relationship Id="rId2" Type="http://schemas.openxmlformats.org/officeDocument/2006/relationships/hyperlink" Target="https://ruby-doc.org/core-2.2.0/St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by-doc.org/core-2.2.0/Hash.html" TargetMode="External"/><Relationship Id="rId5" Type="http://schemas.openxmlformats.org/officeDocument/2006/relationships/hyperlink" Target="https://ruby-doc.org/core-2.2.0/Array.html" TargetMode="External"/><Relationship Id="rId4" Type="http://schemas.openxmlformats.org/officeDocument/2006/relationships/hyperlink" Target="https://ruby-doc.org/core-2.2.0/Floa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ruby/ruby_if_else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ruby/ruby_loop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864C-838F-4D30-87A9-08ECDE383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8B73-9BC7-4439-8A26-123949952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and Tricks for Easier Modeling with Ruby Scripts</a:t>
            </a:r>
          </a:p>
          <a:p>
            <a:endParaRPr lang="en-US" dirty="0"/>
          </a:p>
          <a:p>
            <a:r>
              <a:rPr lang="en-US" dirty="0"/>
              <a:t>Eric Ringold</a:t>
            </a:r>
          </a:p>
          <a:p>
            <a:r>
              <a:rPr lang="en-US" dirty="0"/>
              <a:t>kW Engineering</a:t>
            </a:r>
          </a:p>
        </p:txBody>
      </p:sp>
    </p:spTree>
    <p:extLst>
      <p:ext uri="{BB962C8B-B14F-4D97-AF65-F5344CB8AC3E}">
        <p14:creationId xmlns:p14="http://schemas.microsoft.com/office/powerpoint/2010/main" val="417529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Looping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954CA-D952-4DBE-8C2D-F862C496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866" y="1793335"/>
            <a:ext cx="260032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3B8D8-4DC5-47E2-8694-DF113CA7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66" y="2731041"/>
            <a:ext cx="251460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0C2AC7-98C3-4361-A389-E06D0C5B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87" y="1793335"/>
            <a:ext cx="2552700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2F253-1097-4589-AA9F-B2039D0CF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87" y="2731041"/>
            <a:ext cx="2486025" cy="1562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3F9F99-B9AA-4156-85FB-2F78168ABD46}"/>
              </a:ext>
            </a:extLst>
          </p:cNvPr>
          <p:cNvSpPr/>
          <p:nvPr/>
        </p:nvSpPr>
        <p:spPr>
          <a:xfrm>
            <a:off x="8064064" y="6017897"/>
            <a:ext cx="3568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6"/>
              </a:rPr>
              <a:t>https://www.tutorialspoint.com/ruby/ruby_loops.htm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715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Looping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954CA-D952-4DBE-8C2D-F862C496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866" y="1793335"/>
            <a:ext cx="260032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3B8D8-4DC5-47E2-8694-DF113CA7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66" y="2731041"/>
            <a:ext cx="2514600" cy="159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0C2AC7-98C3-4361-A389-E06D0C5B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87" y="1793335"/>
            <a:ext cx="2552700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2F253-1097-4589-AA9F-B2039D0CF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87" y="2731041"/>
            <a:ext cx="2486025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3CA38-A3B7-480D-A7AF-6C4379173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208" y="1793335"/>
            <a:ext cx="253365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84DCC-7157-4FD3-8FEA-5F66CF79F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208" y="3267075"/>
            <a:ext cx="2400300" cy="32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E567B0-2B51-4D06-B256-115D63115211}"/>
              </a:ext>
            </a:extLst>
          </p:cNvPr>
          <p:cNvSpPr/>
          <p:nvPr/>
        </p:nvSpPr>
        <p:spPr>
          <a:xfrm>
            <a:off x="8064064" y="6294896"/>
            <a:ext cx="3638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8"/>
              </a:rPr>
              <a:t>https://www.tutorialspoint.com/ruby/ruby_if_else.htm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F9F99-B9AA-4156-85FB-2F78168ABD46}"/>
              </a:ext>
            </a:extLst>
          </p:cNvPr>
          <p:cNvSpPr/>
          <p:nvPr/>
        </p:nvSpPr>
        <p:spPr>
          <a:xfrm>
            <a:off x="8064064" y="6017897"/>
            <a:ext cx="3568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9"/>
              </a:rPr>
              <a:t>https://www.tutorialspoint.com/ruby/ruby_loops.htm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817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Iterators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4A2EAB-A669-4DD9-AD6F-8644862C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263" y="2929299"/>
            <a:ext cx="4331474" cy="10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5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Iterators: Array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F5E01-2745-44B2-AB21-D7C7A450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98" y="2852877"/>
            <a:ext cx="5048404" cy="12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3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Iterators: Array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F5E01-2745-44B2-AB21-D7C7A450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98" y="1690688"/>
            <a:ext cx="5048404" cy="12284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FB4678-1765-4223-9F54-082F1E35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63" y="3467100"/>
            <a:ext cx="1893074" cy="20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Ruby – Iterators: Hash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33A4A9-8890-4564-A469-D8D8405D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62" y="2619375"/>
            <a:ext cx="2505075" cy="1590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FA6639-D694-41FF-8E78-A27171DB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2619375"/>
            <a:ext cx="2676525" cy="1619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82C558-489B-45F2-8CBB-A8D49EBF2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891" y="2619375"/>
            <a:ext cx="3352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A13C-D4E5-403F-936F-7138A6D1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Useful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C2A-1498-4E85-904F-E756D1E9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– comma-separated values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1BF00-F83B-427B-A8CF-8AD5ADB8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14" y="2502393"/>
            <a:ext cx="7172325" cy="143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C9F186-FFDE-4318-B9EF-A0A37755398D}"/>
              </a:ext>
            </a:extLst>
          </p:cNvPr>
          <p:cNvSpPr/>
          <p:nvPr/>
        </p:nvSpPr>
        <p:spPr>
          <a:xfrm>
            <a:off x="7607193" y="6354375"/>
            <a:ext cx="48541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https://www.sitepoint.com/guide-ruby-csv-library-part/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4F02A-C1D5-4EB2-AAD3-21891A1C4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314" y="4420640"/>
            <a:ext cx="59912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A13C-D4E5-403F-936F-7138A6D1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Useful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C2A-1498-4E85-904F-E756D1E9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WIN32OLE – Windows Object Linking &amp; Embedding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8A813-1388-4F51-90E3-37133FF5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525" y="2549525"/>
            <a:ext cx="36766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93CA-24B7-42CB-9451-C804B3BD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E7A0-2284-473F-9C45-DEE7D298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Model:</a:t>
            </a:r>
          </a:p>
          <a:p>
            <a:pPr marL="0" indent="0">
              <a:buNone/>
            </a:pPr>
            <a:r>
              <a:rPr lang="en-US" dirty="0"/>
              <a:t>“a hierarchical, object-oriented model of a partial or complete building that exists to support annual energy and other simulations and related analyses”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OpenStudio</a:t>
            </a:r>
            <a:r>
              <a:rPr lang="en-US" dirty="0"/>
              <a:t> SDK: way of programmatically accessing </a:t>
            </a:r>
            <a:r>
              <a:rPr lang="en-US" dirty="0" err="1"/>
              <a:t>OpenStudio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86778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94C3-3299-4A12-AF35-B2BACB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- Installing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60B24-5EA6-446D-A91C-571FD8D8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3" y="2006953"/>
            <a:ext cx="7134225" cy="2695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B24964-0036-4594-A14D-BA4229B5C3AF}"/>
              </a:ext>
            </a:extLst>
          </p:cNvPr>
          <p:cNvSpPr/>
          <p:nvPr/>
        </p:nvSpPr>
        <p:spPr>
          <a:xfrm>
            <a:off x="735105" y="1530045"/>
            <a:ext cx="9544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https://github.com/NREL/OpenStudio/wiki/OpenStudio-Version-Compatibility-Matrix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8A10AA-4BC7-4F9C-ADA9-491A37047316}"/>
              </a:ext>
            </a:extLst>
          </p:cNvPr>
          <p:cNvSpPr/>
          <p:nvPr/>
        </p:nvSpPr>
        <p:spPr>
          <a:xfrm>
            <a:off x="4686300" y="3173506"/>
            <a:ext cx="692524" cy="1529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2AEA-D361-4FD7-8238-87DEA03E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2EA1-54C2-4910-B2C0-3BE338E6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Introduction to Ruby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How to get it</a:t>
            </a:r>
          </a:p>
          <a:p>
            <a:pPr lvl="1"/>
            <a:r>
              <a:rPr lang="en-US" dirty="0"/>
              <a:t>Key features</a:t>
            </a:r>
          </a:p>
          <a:p>
            <a:pPr lvl="1"/>
            <a:endParaRPr lang="en-US" dirty="0"/>
          </a:p>
          <a:p>
            <a:r>
              <a:rPr lang="en-US" dirty="0"/>
              <a:t>Introduction to </a:t>
            </a:r>
            <a:r>
              <a:rPr lang="en-US" dirty="0" err="1"/>
              <a:t>OpenStudio</a:t>
            </a:r>
            <a:r>
              <a:rPr lang="en-US" dirty="0"/>
              <a:t> SDK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How to get it</a:t>
            </a:r>
          </a:p>
          <a:p>
            <a:pPr lvl="1"/>
            <a:r>
              <a:rPr lang="en-US" dirty="0"/>
              <a:t>Keu features</a:t>
            </a:r>
          </a:p>
          <a:p>
            <a:pPr lvl="1"/>
            <a:r>
              <a:rPr lang="en-US" dirty="0"/>
              <a:t>Model edit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6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94C3-3299-4A12-AF35-B2BACB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- Installing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60B24-5EA6-446D-A91C-571FD8D8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3" y="2006953"/>
            <a:ext cx="7134225" cy="2695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B24964-0036-4594-A14D-BA4229B5C3AF}"/>
              </a:ext>
            </a:extLst>
          </p:cNvPr>
          <p:cNvSpPr/>
          <p:nvPr/>
        </p:nvSpPr>
        <p:spPr>
          <a:xfrm>
            <a:off x="735105" y="1530045"/>
            <a:ext cx="9544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https://github.com/NREL/OpenStudio/wiki/OpenStudio-Version-Compatibility-Matrix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8A10AA-4BC7-4F9C-ADA9-491A37047316}"/>
              </a:ext>
            </a:extLst>
          </p:cNvPr>
          <p:cNvSpPr/>
          <p:nvPr/>
        </p:nvSpPr>
        <p:spPr>
          <a:xfrm>
            <a:off x="4686300" y="3173506"/>
            <a:ext cx="692524" cy="1529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BBA41-BAF4-4A55-81F5-12CCBBB75D73}"/>
              </a:ext>
            </a:extLst>
          </p:cNvPr>
          <p:cNvSpPr/>
          <p:nvPr/>
        </p:nvSpPr>
        <p:spPr>
          <a:xfrm>
            <a:off x="735105" y="4958623"/>
            <a:ext cx="449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https://rubyinstaller.org/downloads/archives/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48D57-CE4D-4987-B675-234ECDD40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283" y="5584050"/>
            <a:ext cx="1790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94C3-3299-4A12-AF35-B2BACB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- Installing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81D3E4-A93A-4E03-BCBC-2776092A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Ruby installation to PATH environment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89462-4585-42B9-9AEF-FA2A022B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9" y="2392149"/>
            <a:ext cx="2451936" cy="2779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A3AD5-C8D6-4C9E-A395-9EF46489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711" y="3080317"/>
            <a:ext cx="3342274" cy="3190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A1F95D-9C55-4B04-9C10-F8C39FDC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850" y="2392149"/>
            <a:ext cx="3666556" cy="347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C8153B-3B16-462C-8C14-D0B66D1DFEBB}"/>
              </a:ext>
            </a:extLst>
          </p:cNvPr>
          <p:cNvSpPr/>
          <p:nvPr/>
        </p:nvSpPr>
        <p:spPr>
          <a:xfrm>
            <a:off x="2610938" y="4611589"/>
            <a:ext cx="829875" cy="19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3AD14-8CC1-402E-B860-6313FB85A018}"/>
              </a:ext>
            </a:extLst>
          </p:cNvPr>
          <p:cNvSpPr/>
          <p:nvPr/>
        </p:nvSpPr>
        <p:spPr>
          <a:xfrm>
            <a:off x="3946392" y="3329107"/>
            <a:ext cx="786973" cy="160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2542A-3E45-4E1B-81AA-B834FC90FB86}"/>
              </a:ext>
            </a:extLst>
          </p:cNvPr>
          <p:cNvSpPr/>
          <p:nvPr/>
        </p:nvSpPr>
        <p:spPr>
          <a:xfrm>
            <a:off x="6226594" y="3839135"/>
            <a:ext cx="564171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06822-5B7E-4FDA-968E-A200192C4FCB}"/>
              </a:ext>
            </a:extLst>
          </p:cNvPr>
          <p:cNvSpPr/>
          <p:nvPr/>
        </p:nvSpPr>
        <p:spPr>
          <a:xfrm>
            <a:off x="7812421" y="3389620"/>
            <a:ext cx="813867" cy="167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8294C-39C8-4B30-9EB8-A17450C45550}"/>
              </a:ext>
            </a:extLst>
          </p:cNvPr>
          <p:cNvSpPr/>
          <p:nvPr/>
        </p:nvSpPr>
        <p:spPr>
          <a:xfrm>
            <a:off x="9755841" y="5977178"/>
            <a:ext cx="614402" cy="19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94C3-3299-4A12-AF35-B2BACB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- Installing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81D3E4-A93A-4E03-BCBC-2776092A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OpenStudio</a:t>
            </a:r>
            <a:r>
              <a:rPr lang="en-US" dirty="0"/>
              <a:t> to Ruby 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18E4E-72F9-43E3-88BA-4B4DFFC6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40" y="2742733"/>
            <a:ext cx="7210425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E5FDC6-8347-4CC3-878B-C82A6929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20" y="4630904"/>
            <a:ext cx="7696200" cy="8763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6EBA64-B141-48EE-A953-763715F4D379}"/>
              </a:ext>
            </a:extLst>
          </p:cNvPr>
          <p:cNvCxnSpPr>
            <a:cxnSpLocks/>
          </p:cNvCxnSpPr>
          <p:nvPr/>
        </p:nvCxnSpPr>
        <p:spPr>
          <a:xfrm flipH="1">
            <a:off x="1867221" y="3888121"/>
            <a:ext cx="69155" cy="7222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60556A-26F5-4EFE-9921-24E04A74F960}"/>
              </a:ext>
            </a:extLst>
          </p:cNvPr>
          <p:cNvCxnSpPr>
            <a:cxnSpLocks/>
          </p:cNvCxnSpPr>
          <p:nvPr/>
        </p:nvCxnSpPr>
        <p:spPr>
          <a:xfrm>
            <a:off x="2904565" y="3888121"/>
            <a:ext cx="6658855" cy="742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F76F6CF-EC8F-45A4-8A5E-4D3831936E52}"/>
              </a:ext>
            </a:extLst>
          </p:cNvPr>
          <p:cNvSpPr/>
          <p:nvPr/>
        </p:nvSpPr>
        <p:spPr>
          <a:xfrm>
            <a:off x="1936376" y="3888121"/>
            <a:ext cx="968189" cy="176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31CF-5D89-4539-8E31-42D70F13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2770-A0D7-4456-AAC2-AD181D98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Ruby (IRB):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Files: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70CE0-0CF8-4F99-A1BD-29DAFDAA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055" y="1825625"/>
            <a:ext cx="4236944" cy="1375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03315B-DC8F-4A3B-8DF0-FDC3DDFF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83" y="3489835"/>
            <a:ext cx="4236944" cy="25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31CF-5D89-4539-8E31-42D70F13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2770-A0D7-4456-AAC2-AD181D98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Measures: framework for executing Ruby code in </a:t>
            </a:r>
            <a:r>
              <a:rPr lang="en-US" dirty="0" err="1"/>
              <a:t>OpenStudio</a:t>
            </a:r>
            <a:r>
              <a:rPr lang="en-US" dirty="0"/>
              <a:t>/PAT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AD71C-D9FC-4517-BD28-46FE6BD6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64" y="2680447"/>
            <a:ext cx="4245089" cy="3299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507ED-F293-425B-B000-50AD21BBA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" t="-279" r="38705" b="18223"/>
          <a:stretch/>
        </p:blipFill>
        <p:spPr>
          <a:xfrm>
            <a:off x="6703527" y="3933825"/>
            <a:ext cx="5046065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4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126B50-0150-41A0-AB45-AB95A5BEE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955" y="1697084"/>
            <a:ext cx="5232090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24C8EF-E1C2-4E92-B9E6-BA58792BC87E}"/>
              </a:ext>
            </a:extLst>
          </p:cNvPr>
          <p:cNvSpPr/>
          <p:nvPr/>
        </p:nvSpPr>
        <p:spPr>
          <a:xfrm>
            <a:off x="3585882" y="3872753"/>
            <a:ext cx="412377" cy="22411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02115-3708-484F-9DF4-45848B15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88" y="1690688"/>
            <a:ext cx="9191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79AD5-8B7A-4154-9952-2752020C9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1"/>
          <a:stretch/>
        </p:blipFill>
        <p:spPr>
          <a:xfrm>
            <a:off x="1982286" y="1533466"/>
            <a:ext cx="8227428" cy="48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8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79AD5-8B7A-4154-9952-2752020C9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1"/>
          <a:stretch/>
        </p:blipFill>
        <p:spPr>
          <a:xfrm>
            <a:off x="1982286" y="1533467"/>
            <a:ext cx="8227428" cy="4870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A9773-E90B-4F99-8033-8BE4999C2D81}"/>
              </a:ext>
            </a:extLst>
          </p:cNvPr>
          <p:cNvSpPr txBox="1"/>
          <p:nvPr/>
        </p:nvSpPr>
        <p:spPr>
          <a:xfrm>
            <a:off x="6411045" y="4978221"/>
            <a:ext cx="15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5F197-B7CA-434A-9ABD-849EBD87B249}"/>
              </a:ext>
            </a:extLst>
          </p:cNvPr>
          <p:cNvSpPr/>
          <p:nvPr/>
        </p:nvSpPr>
        <p:spPr>
          <a:xfrm>
            <a:off x="4579684" y="5063778"/>
            <a:ext cx="1728908" cy="13404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8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79AD5-8B7A-4154-9952-2752020C9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1"/>
          <a:stretch/>
        </p:blipFill>
        <p:spPr>
          <a:xfrm>
            <a:off x="1982286" y="1533467"/>
            <a:ext cx="8227428" cy="4870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A9773-E90B-4F99-8033-8BE4999C2D81}"/>
              </a:ext>
            </a:extLst>
          </p:cNvPr>
          <p:cNvSpPr txBox="1"/>
          <p:nvPr/>
        </p:nvSpPr>
        <p:spPr>
          <a:xfrm>
            <a:off x="7586702" y="4955201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input argument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5F197-B7CA-434A-9ABD-849EBD87B249}"/>
              </a:ext>
            </a:extLst>
          </p:cNvPr>
          <p:cNvSpPr/>
          <p:nvPr/>
        </p:nvSpPr>
        <p:spPr>
          <a:xfrm>
            <a:off x="5824496" y="5501269"/>
            <a:ext cx="1590595" cy="3693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A89E-139C-4B59-94C3-A9B48516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5B7D-D97D-4BC1-B564-CD874102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Rapid, consistent model creation, editing, auditing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8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79AD5-8B7A-4154-9952-2752020C9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1"/>
          <a:stretch/>
        </p:blipFill>
        <p:spPr>
          <a:xfrm>
            <a:off x="1982286" y="1533467"/>
            <a:ext cx="8227428" cy="4870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A9773-E90B-4F99-8033-8BE4999C2D81}"/>
              </a:ext>
            </a:extLst>
          </p:cNvPr>
          <p:cNvSpPr txBox="1"/>
          <p:nvPr/>
        </p:nvSpPr>
        <p:spPr>
          <a:xfrm>
            <a:off x="601915" y="6034883"/>
            <a:ext cx="21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output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5F197-B7CA-434A-9ABD-849EBD87B249}"/>
              </a:ext>
            </a:extLst>
          </p:cNvPr>
          <p:cNvSpPr/>
          <p:nvPr/>
        </p:nvSpPr>
        <p:spPr>
          <a:xfrm>
            <a:off x="2866143" y="6034883"/>
            <a:ext cx="1690489" cy="3693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79AD5-8B7A-4154-9952-2752020C9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1"/>
          <a:stretch/>
        </p:blipFill>
        <p:spPr>
          <a:xfrm>
            <a:off x="1982286" y="1525783"/>
            <a:ext cx="8227428" cy="4870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EBE59-60EA-4B62-BC2C-E9FC891CC20F}"/>
              </a:ext>
            </a:extLst>
          </p:cNvPr>
          <p:cNvSpPr txBox="1"/>
          <p:nvPr/>
        </p:nvSpPr>
        <p:spPr>
          <a:xfrm>
            <a:off x="5581169" y="3591825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inheritance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2EABCE-7385-4F31-A4B0-3A47EAA0B91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48303" y="3776491"/>
            <a:ext cx="43286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6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8EDD1-1016-44A9-B110-AEAE9D6FF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9"/>
          <a:stretch/>
        </p:blipFill>
        <p:spPr>
          <a:xfrm>
            <a:off x="2025958" y="1690688"/>
            <a:ext cx="8140084" cy="4700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</p:spTree>
    <p:extLst>
      <p:ext uri="{BB962C8B-B14F-4D97-AF65-F5344CB8AC3E}">
        <p14:creationId xmlns:p14="http://schemas.microsoft.com/office/powerpoint/2010/main" val="438559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79AD5-8B7A-4154-9952-2752020C9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21"/>
          <a:stretch/>
        </p:blipFill>
        <p:spPr>
          <a:xfrm>
            <a:off x="1982286" y="1525783"/>
            <a:ext cx="8227428" cy="4870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EBE59-60EA-4B62-BC2C-E9FC891CC20F}"/>
              </a:ext>
            </a:extLst>
          </p:cNvPr>
          <p:cNvSpPr txBox="1"/>
          <p:nvPr/>
        </p:nvSpPr>
        <p:spPr>
          <a:xfrm>
            <a:off x="6195892" y="2070847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inherited methods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2EABCE-7385-4F31-A4B0-3A47EAA0B91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763025" y="2255513"/>
            <a:ext cx="4328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6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5563F-2813-47E2-93F0-2D9AD90A6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/>
          <a:stretch/>
        </p:blipFill>
        <p:spPr>
          <a:xfrm>
            <a:off x="1428750" y="1452281"/>
            <a:ext cx="9334500" cy="52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81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5563F-2813-47E2-93F0-2D9AD90A6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/>
          <a:stretch/>
        </p:blipFill>
        <p:spPr>
          <a:xfrm>
            <a:off x="1428750" y="1452281"/>
            <a:ext cx="9334500" cy="5292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C8104-DC54-4312-96F3-451A375D4EE7}"/>
              </a:ext>
            </a:extLst>
          </p:cNvPr>
          <p:cNvSpPr txBox="1"/>
          <p:nvPr/>
        </p:nvSpPr>
        <p:spPr>
          <a:xfrm>
            <a:off x="1684083" y="2593178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B8C56-F7FA-4AFD-A1B4-208722502650}"/>
              </a:ext>
            </a:extLst>
          </p:cNvPr>
          <p:cNvSpPr/>
          <p:nvPr/>
        </p:nvSpPr>
        <p:spPr>
          <a:xfrm>
            <a:off x="1475334" y="2962510"/>
            <a:ext cx="4510528" cy="37840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5563F-2813-47E2-93F0-2D9AD90A6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/>
          <a:stretch/>
        </p:blipFill>
        <p:spPr>
          <a:xfrm>
            <a:off x="1428750" y="1452281"/>
            <a:ext cx="9334500" cy="5292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7EB71-2EC7-4FD4-A734-D2113240DDCE}"/>
              </a:ext>
            </a:extLst>
          </p:cNvPr>
          <p:cNvSpPr txBox="1"/>
          <p:nvPr/>
        </p:nvSpPr>
        <p:spPr>
          <a:xfrm>
            <a:off x="6918191" y="259317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Inheriting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C8104-DC54-4312-96F3-451A375D4EE7}"/>
              </a:ext>
            </a:extLst>
          </p:cNvPr>
          <p:cNvSpPr txBox="1"/>
          <p:nvPr/>
        </p:nvSpPr>
        <p:spPr>
          <a:xfrm>
            <a:off x="1684083" y="2593178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B8C56-F7FA-4AFD-A1B4-208722502650}"/>
              </a:ext>
            </a:extLst>
          </p:cNvPr>
          <p:cNvSpPr/>
          <p:nvPr/>
        </p:nvSpPr>
        <p:spPr>
          <a:xfrm>
            <a:off x="1475334" y="2962510"/>
            <a:ext cx="4510528" cy="37840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A07D1-1A6E-4F64-84AB-D2FFB59F8EC2}"/>
              </a:ext>
            </a:extLst>
          </p:cNvPr>
          <p:cNvSpPr/>
          <p:nvPr/>
        </p:nvSpPr>
        <p:spPr>
          <a:xfrm>
            <a:off x="5997389" y="2961429"/>
            <a:ext cx="4510528" cy="378407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2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55E0A-C720-46FB-8F64-6A63E256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75" y="2451407"/>
            <a:ext cx="9248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60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55E0A-C720-46FB-8F64-6A63E256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75" y="2451407"/>
            <a:ext cx="9248775" cy="167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D9B0A-1A50-4AB5-B15A-2390D10C15AF}"/>
              </a:ext>
            </a:extLst>
          </p:cNvPr>
          <p:cNvSpPr/>
          <p:nvPr/>
        </p:nvSpPr>
        <p:spPr>
          <a:xfrm>
            <a:off x="1483018" y="3096666"/>
            <a:ext cx="1959429" cy="332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BE4C8-9AF5-4485-94B3-5282A69199D9}"/>
              </a:ext>
            </a:extLst>
          </p:cNvPr>
          <p:cNvSpPr txBox="1"/>
          <p:nvPr/>
        </p:nvSpPr>
        <p:spPr>
          <a:xfrm>
            <a:off x="1357174" y="421233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OpenStudio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::Model::Space</a:t>
            </a:r>
          </a:p>
        </p:txBody>
      </p:sp>
    </p:spTree>
    <p:extLst>
      <p:ext uri="{BB962C8B-B14F-4D97-AF65-F5344CB8AC3E}">
        <p14:creationId xmlns:p14="http://schemas.microsoft.com/office/powerpoint/2010/main" val="152677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55E0A-C720-46FB-8F64-6A63E256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75" y="2451407"/>
            <a:ext cx="9248775" cy="167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D9B0A-1A50-4AB5-B15A-2390D10C15AF}"/>
              </a:ext>
            </a:extLst>
          </p:cNvPr>
          <p:cNvSpPr/>
          <p:nvPr/>
        </p:nvSpPr>
        <p:spPr>
          <a:xfrm>
            <a:off x="1483018" y="3096666"/>
            <a:ext cx="1959429" cy="332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3D0EFE-00E6-4595-9CBB-A7A803A42A28}"/>
              </a:ext>
            </a:extLst>
          </p:cNvPr>
          <p:cNvCxnSpPr>
            <a:cxnSpLocks/>
          </p:cNvCxnSpPr>
          <p:nvPr/>
        </p:nvCxnSpPr>
        <p:spPr>
          <a:xfrm>
            <a:off x="3557708" y="3158138"/>
            <a:ext cx="437989" cy="2151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2827A0-30B2-46EB-B7EE-402016E5684C}"/>
              </a:ext>
            </a:extLst>
          </p:cNvPr>
          <p:cNvCxnSpPr>
            <a:cxnSpLocks/>
          </p:cNvCxnSpPr>
          <p:nvPr/>
        </p:nvCxnSpPr>
        <p:spPr>
          <a:xfrm flipV="1">
            <a:off x="3557708" y="3158138"/>
            <a:ext cx="437989" cy="2151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659E6AF-05B2-4E63-A327-A510A90E5A33}"/>
              </a:ext>
            </a:extLst>
          </p:cNvPr>
          <p:cNvSpPr txBox="1"/>
          <p:nvPr/>
        </p:nvSpPr>
        <p:spPr>
          <a:xfrm>
            <a:off x="1357174" y="4212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OpenStudio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Space.new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A4A933-9764-4BE3-8D18-8E6B4538118B}"/>
              </a:ext>
            </a:extLst>
          </p:cNvPr>
          <p:cNvSpPr txBox="1"/>
          <p:nvPr/>
        </p:nvSpPr>
        <p:spPr>
          <a:xfrm>
            <a:off x="3454915" y="337329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.new</a:t>
            </a:r>
          </a:p>
        </p:txBody>
      </p:sp>
    </p:spTree>
    <p:extLst>
      <p:ext uri="{BB962C8B-B14F-4D97-AF65-F5344CB8AC3E}">
        <p14:creationId xmlns:p14="http://schemas.microsoft.com/office/powerpoint/2010/main" val="40376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A89E-139C-4B59-94C3-A9B48516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5B7D-D97D-4BC1-B564-CD874102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Rapid, consistent model creation, editing, auditing</a:t>
            </a:r>
          </a:p>
          <a:p>
            <a:endParaRPr lang="en-US" dirty="0"/>
          </a:p>
          <a:p>
            <a:r>
              <a:rPr lang="en-US" dirty="0"/>
              <a:t>Let the computer do tedious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77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55E0A-C720-46FB-8F64-6A63E256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75" y="2451407"/>
            <a:ext cx="9248775" cy="167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D9B0A-1A50-4AB5-B15A-2390D10C15AF}"/>
              </a:ext>
            </a:extLst>
          </p:cNvPr>
          <p:cNvSpPr/>
          <p:nvPr/>
        </p:nvSpPr>
        <p:spPr>
          <a:xfrm>
            <a:off x="1483018" y="3096666"/>
            <a:ext cx="1959429" cy="332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3D0EFE-00E6-4595-9CBB-A7A803A42A28}"/>
              </a:ext>
            </a:extLst>
          </p:cNvPr>
          <p:cNvCxnSpPr>
            <a:cxnSpLocks/>
          </p:cNvCxnSpPr>
          <p:nvPr/>
        </p:nvCxnSpPr>
        <p:spPr>
          <a:xfrm>
            <a:off x="3557708" y="3158138"/>
            <a:ext cx="437989" cy="2151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2827A0-30B2-46EB-B7EE-402016E5684C}"/>
              </a:ext>
            </a:extLst>
          </p:cNvPr>
          <p:cNvCxnSpPr>
            <a:cxnSpLocks/>
          </p:cNvCxnSpPr>
          <p:nvPr/>
        </p:nvCxnSpPr>
        <p:spPr>
          <a:xfrm flipV="1">
            <a:off x="3557708" y="3158138"/>
            <a:ext cx="437989" cy="2151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C263F2-72E1-40E1-A3A7-0C32C6EDA8D2}"/>
              </a:ext>
            </a:extLst>
          </p:cNvPr>
          <p:cNvSpPr/>
          <p:nvPr/>
        </p:nvSpPr>
        <p:spPr>
          <a:xfrm>
            <a:off x="4441371" y="3096666"/>
            <a:ext cx="522515" cy="332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79F84-9CEB-4C2D-AA0E-3660D7571D65}"/>
              </a:ext>
            </a:extLst>
          </p:cNvPr>
          <p:cNvSpPr txBox="1"/>
          <p:nvPr/>
        </p:nvSpPr>
        <p:spPr>
          <a:xfrm>
            <a:off x="1357174" y="4212331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OpenStudio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Space.new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6AA53-A21D-435C-937B-68A475BFE327}"/>
              </a:ext>
            </a:extLst>
          </p:cNvPr>
          <p:cNvSpPr txBox="1"/>
          <p:nvPr/>
        </p:nvSpPr>
        <p:spPr>
          <a:xfrm>
            <a:off x="3454915" y="337329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.new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10086-FBF2-4FD4-A217-7B6A2ABED4C7}"/>
              </a:ext>
            </a:extLst>
          </p:cNvPr>
          <p:cNvSpPr txBox="1"/>
          <p:nvPr/>
        </p:nvSpPr>
        <p:spPr>
          <a:xfrm>
            <a:off x="5676616" y="3059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object</a:t>
            </a:r>
          </a:p>
        </p:txBody>
      </p:sp>
    </p:spTree>
    <p:extLst>
      <p:ext uri="{BB962C8B-B14F-4D97-AF65-F5344CB8AC3E}">
        <p14:creationId xmlns:p14="http://schemas.microsoft.com/office/powerpoint/2010/main" val="3370112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763F7-6398-4E8C-A6F1-8F76781E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44" y="1919246"/>
            <a:ext cx="9105900" cy="3571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Reference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D9B0A-1A50-4AB5-B15A-2390D10C15AF}"/>
              </a:ext>
            </a:extLst>
          </p:cNvPr>
          <p:cNvSpPr/>
          <p:nvPr/>
        </p:nvSpPr>
        <p:spPr>
          <a:xfrm>
            <a:off x="1506070" y="2343630"/>
            <a:ext cx="3473184" cy="332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3429E1-961F-4B98-834F-A9A4BB10D94B}"/>
              </a:ext>
            </a:extLst>
          </p:cNvPr>
          <p:cNvGrpSpPr/>
          <p:nvPr/>
        </p:nvGrpSpPr>
        <p:grpSpPr>
          <a:xfrm>
            <a:off x="5900057" y="2460811"/>
            <a:ext cx="437989" cy="215153"/>
            <a:chOff x="3557708" y="3158138"/>
            <a:chExt cx="437989" cy="21515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D3D0EFE-00E6-4595-9CBB-A7A803A42A28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8" y="3158138"/>
              <a:ext cx="437989" cy="21515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42827A0-30B2-46EB-B7EE-402016E56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708" y="3158138"/>
              <a:ext cx="437989" cy="21515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CC263F2-72E1-40E1-A3A7-0C32C6EDA8D2}"/>
              </a:ext>
            </a:extLst>
          </p:cNvPr>
          <p:cNvSpPr/>
          <p:nvPr/>
        </p:nvSpPr>
        <p:spPr>
          <a:xfrm>
            <a:off x="7100046" y="2405101"/>
            <a:ext cx="3165823" cy="1423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79F84-9CEB-4C2D-AA0E-3660D7571D65}"/>
              </a:ext>
            </a:extLst>
          </p:cNvPr>
          <p:cNvSpPr txBox="1"/>
          <p:nvPr/>
        </p:nvSpPr>
        <p:spPr>
          <a:xfrm>
            <a:off x="838200" y="5584546"/>
            <a:ext cx="1049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OpenStudio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ZoneHVACFourPipeFanCoil.new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(model, schedule, fan,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cooling_coil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heating_coil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7D26F-F72F-4334-8D2C-EF1412C147F3}"/>
              </a:ext>
            </a:extLst>
          </p:cNvPr>
          <p:cNvSpPr txBox="1"/>
          <p:nvPr/>
        </p:nvSpPr>
        <p:spPr>
          <a:xfrm>
            <a:off x="5753685" y="2675964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.new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6AC0D-97CD-4A99-8ECE-FB52CDEDE2FB}"/>
              </a:ext>
            </a:extLst>
          </p:cNvPr>
          <p:cNvSpPr txBox="1"/>
          <p:nvPr/>
        </p:nvSpPr>
        <p:spPr>
          <a:xfrm>
            <a:off x="7843514" y="198313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objects</a:t>
            </a:r>
          </a:p>
        </p:txBody>
      </p:sp>
    </p:spTree>
    <p:extLst>
      <p:ext uri="{BB962C8B-B14F-4D97-AF65-F5344CB8AC3E}">
        <p14:creationId xmlns:p14="http://schemas.microsoft.com/office/powerpoint/2010/main" val="2731729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Getting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439B2-9D95-4E35-BEBC-BAF9BFC1A624}"/>
              </a:ext>
            </a:extLst>
          </p:cNvPr>
          <p:cNvSpPr txBox="1"/>
          <p:nvPr/>
        </p:nvSpPr>
        <p:spPr>
          <a:xfrm>
            <a:off x="726141" y="1737753"/>
            <a:ext cx="10724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get existing model objects: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model.getThermalZones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=&gt; vector (array) of </a:t>
            </a:r>
            <a:r>
              <a:rPr lang="en-US" dirty="0" err="1">
                <a:cs typeface="Courier New" panose="02070309020205020404" pitchFamily="49" charset="0"/>
              </a:rPr>
              <a:t>ThermalZone</a:t>
            </a:r>
            <a:r>
              <a:rPr lang="en-US" dirty="0">
                <a:cs typeface="Courier New" panose="02070309020205020404" pitchFamily="49" charset="0"/>
              </a:rPr>
              <a:t> objects in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model.getCoilCoolingWaters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=&gt; vector (array) of </a:t>
            </a:r>
            <a:r>
              <a:rPr lang="en-US" dirty="0" err="1">
                <a:cs typeface="Courier New" panose="02070309020205020404" pitchFamily="49" charset="0"/>
              </a:rPr>
              <a:t>Coil:Cooling:Water</a:t>
            </a:r>
            <a:r>
              <a:rPr lang="en-US" dirty="0">
                <a:cs typeface="Courier New" panose="02070309020205020404" pitchFamily="49" charset="0"/>
              </a:rPr>
              <a:t> 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86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‘Optional’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A6B12-80F4-40D8-8D24-46D97370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690688"/>
            <a:ext cx="9277350" cy="26098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19DF27-E02A-494C-BB3B-184BA3E99CB2}"/>
              </a:ext>
            </a:extLst>
          </p:cNvPr>
          <p:cNvSpPr/>
          <p:nvPr/>
        </p:nvSpPr>
        <p:spPr>
          <a:xfrm>
            <a:off x="2306173" y="3872753"/>
            <a:ext cx="2096778" cy="368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87C35-346A-45E6-B912-DECC49028134}"/>
              </a:ext>
            </a:extLst>
          </p:cNvPr>
          <p:cNvSpPr txBox="1"/>
          <p:nvPr/>
        </p:nvSpPr>
        <p:spPr>
          <a:xfrm>
            <a:off x="2545336" y="4517714"/>
            <a:ext cx="616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‘optional’ return type: thermal zone might not exist!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DC5BF9-1A18-4682-9171-21FAC3671690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3354562" y="4241587"/>
            <a:ext cx="178175" cy="27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0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‘Optional’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A6B12-80F4-40D8-8D24-46D97370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690688"/>
            <a:ext cx="9277350" cy="26098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19DF27-E02A-494C-BB3B-184BA3E99CB2}"/>
              </a:ext>
            </a:extLst>
          </p:cNvPr>
          <p:cNvSpPr/>
          <p:nvPr/>
        </p:nvSpPr>
        <p:spPr>
          <a:xfrm>
            <a:off x="2306173" y="3872753"/>
            <a:ext cx="2096778" cy="368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87C35-346A-45E6-B912-DECC49028134}"/>
              </a:ext>
            </a:extLst>
          </p:cNvPr>
          <p:cNvSpPr txBox="1"/>
          <p:nvPr/>
        </p:nvSpPr>
        <p:spPr>
          <a:xfrm>
            <a:off x="2545336" y="4517714"/>
            <a:ext cx="616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‘optional’ return type: thermal zone might not exist!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DC5BF9-1A18-4682-9171-21FAC3671690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3354562" y="4241587"/>
            <a:ext cx="178175" cy="276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E1F85-FAC6-4C16-9367-95BC0F1801F2}"/>
              </a:ext>
            </a:extLst>
          </p:cNvPr>
          <p:cNvSpPr txBox="1"/>
          <p:nvPr/>
        </p:nvSpPr>
        <p:spPr>
          <a:xfrm>
            <a:off x="2654834" y="4946324"/>
            <a:ext cx="3967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check if ‘initialized’, then ‘get’: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zone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space.thermalZone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zone.is_initialized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zone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zone.get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D90EB2-37C2-4ED3-8FC1-AE778B15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591" y="5315656"/>
            <a:ext cx="3724275" cy="19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8AF2FE-9F36-4D75-9AF1-914CCBF04F42}"/>
              </a:ext>
            </a:extLst>
          </p:cNvPr>
          <p:cNvSpPr txBox="1"/>
          <p:nvPr/>
        </p:nvSpPr>
        <p:spPr>
          <a:xfrm>
            <a:off x="7913594" y="4946324"/>
            <a:ext cx="12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Otherwise:</a:t>
            </a:r>
          </a:p>
        </p:txBody>
      </p:sp>
    </p:spTree>
    <p:extLst>
      <p:ext uri="{BB962C8B-B14F-4D97-AF65-F5344CB8AC3E}">
        <p14:creationId xmlns:p14="http://schemas.microsoft.com/office/powerpoint/2010/main" val="929625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ACF8A-6361-4181-9B21-35DCEAF7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595437"/>
            <a:ext cx="9277350" cy="37433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D39478-A7D9-4A8C-B0DF-6B32DCC4B31D}"/>
              </a:ext>
            </a:extLst>
          </p:cNvPr>
          <p:cNvSpPr/>
          <p:nvPr/>
        </p:nvSpPr>
        <p:spPr>
          <a:xfrm>
            <a:off x="4188759" y="4994622"/>
            <a:ext cx="1535846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D52A5-21B9-434A-A5D7-FD1511A009DF}"/>
              </a:ext>
            </a:extLst>
          </p:cNvPr>
          <p:cNvSpPr txBox="1"/>
          <p:nvPr/>
        </p:nvSpPr>
        <p:spPr>
          <a:xfrm>
            <a:off x="3818964" y="5600701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‘set’ method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42355-7978-496A-9DE7-27DC35406A40}"/>
              </a:ext>
            </a:extLst>
          </p:cNvPr>
          <p:cNvCxnSpPr>
            <a:stCxn id="6" idx="0"/>
          </p:cNvCxnSpPr>
          <p:nvPr/>
        </p:nvCxnSpPr>
        <p:spPr>
          <a:xfrm flipV="1">
            <a:off x="4713194" y="5338762"/>
            <a:ext cx="181535" cy="261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02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ACF8A-6361-4181-9B21-35DCEAF7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595437"/>
            <a:ext cx="9277350" cy="37433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D39478-A7D9-4A8C-B0DF-6B32DCC4B31D}"/>
              </a:ext>
            </a:extLst>
          </p:cNvPr>
          <p:cNvSpPr/>
          <p:nvPr/>
        </p:nvSpPr>
        <p:spPr>
          <a:xfrm>
            <a:off x="4188761" y="4994622"/>
            <a:ext cx="1535846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D52A5-21B9-434A-A5D7-FD1511A009DF}"/>
              </a:ext>
            </a:extLst>
          </p:cNvPr>
          <p:cNvSpPr txBox="1"/>
          <p:nvPr/>
        </p:nvSpPr>
        <p:spPr>
          <a:xfrm>
            <a:off x="3818964" y="5600701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‘set’ method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42355-7978-496A-9DE7-27DC35406A40}"/>
              </a:ext>
            </a:extLst>
          </p:cNvPr>
          <p:cNvCxnSpPr>
            <a:stCxn id="6" idx="0"/>
          </p:cNvCxnSpPr>
          <p:nvPr/>
        </p:nvCxnSpPr>
        <p:spPr>
          <a:xfrm flipV="1">
            <a:off x="4713194" y="5338762"/>
            <a:ext cx="181535" cy="261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16E9DD6-7609-4BFD-933A-028BBC26B02D}"/>
              </a:ext>
            </a:extLst>
          </p:cNvPr>
          <p:cNvSpPr/>
          <p:nvPr/>
        </p:nvSpPr>
        <p:spPr>
          <a:xfrm>
            <a:off x="5748617" y="4994622"/>
            <a:ext cx="1535846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DC16-AD04-4229-B8BD-B9E95B6397E0}"/>
              </a:ext>
            </a:extLst>
          </p:cNvPr>
          <p:cNvSpPr txBox="1"/>
          <p:nvPr/>
        </p:nvSpPr>
        <p:spPr>
          <a:xfrm>
            <a:off x="5907740" y="5617710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 to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216B9-8968-49CA-B868-F3DD4966B1E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618836" y="5355772"/>
            <a:ext cx="183134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8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ACF8A-6361-4181-9B21-35DCEAF7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595437"/>
            <a:ext cx="9277350" cy="37433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BD39478-A7D9-4A8C-B0DF-6B32DCC4B31D}"/>
              </a:ext>
            </a:extLst>
          </p:cNvPr>
          <p:cNvSpPr/>
          <p:nvPr/>
        </p:nvSpPr>
        <p:spPr>
          <a:xfrm>
            <a:off x="4188759" y="4994622"/>
            <a:ext cx="1535846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D52A5-21B9-434A-A5D7-FD1511A009DF}"/>
              </a:ext>
            </a:extLst>
          </p:cNvPr>
          <p:cNvSpPr txBox="1"/>
          <p:nvPr/>
        </p:nvSpPr>
        <p:spPr>
          <a:xfrm>
            <a:off x="3818964" y="5600701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‘set’ method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42355-7978-496A-9DE7-27DC35406A40}"/>
              </a:ext>
            </a:extLst>
          </p:cNvPr>
          <p:cNvCxnSpPr>
            <a:stCxn id="6" idx="0"/>
          </p:cNvCxnSpPr>
          <p:nvPr/>
        </p:nvCxnSpPr>
        <p:spPr>
          <a:xfrm flipV="1">
            <a:off x="4713194" y="5338762"/>
            <a:ext cx="181535" cy="261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16E9DD6-7609-4BFD-933A-028BBC26B02D}"/>
              </a:ext>
            </a:extLst>
          </p:cNvPr>
          <p:cNvSpPr/>
          <p:nvPr/>
        </p:nvSpPr>
        <p:spPr>
          <a:xfrm>
            <a:off x="5748617" y="4994622"/>
            <a:ext cx="1535846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CDC16-AD04-4229-B8BD-B9E95B6397E0}"/>
              </a:ext>
            </a:extLst>
          </p:cNvPr>
          <p:cNvSpPr txBox="1"/>
          <p:nvPr/>
        </p:nvSpPr>
        <p:spPr>
          <a:xfrm>
            <a:off x="5907740" y="5617710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 to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216B9-8968-49CA-B868-F3DD4966B1E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618836" y="5355772"/>
            <a:ext cx="183134" cy="261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A34331-8A5C-49FF-95B1-D718EAD1DA33}"/>
              </a:ext>
            </a:extLst>
          </p:cNvPr>
          <p:cNvSpPr txBox="1"/>
          <p:nvPr/>
        </p:nvSpPr>
        <p:spPr>
          <a:xfrm>
            <a:off x="3635569" y="6095091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space.setPartofTotalFloorArea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1099576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2722A-297E-4F5A-8BA3-86736614884A}"/>
              </a:ext>
            </a:extLst>
          </p:cNvPr>
          <p:cNvSpPr txBox="1"/>
          <p:nvPr/>
        </p:nvSpPr>
        <p:spPr>
          <a:xfrm>
            <a:off x="739588" y="1690688"/>
            <a:ext cx="1045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edit the fan on an Air Loop: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F1663-D326-4460-8383-6AE57B0F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929533"/>
            <a:ext cx="9010650" cy="13144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3FC41A-4F7F-46B2-B19A-A9069D7EB39E}"/>
              </a:ext>
            </a:extLst>
          </p:cNvPr>
          <p:cNvSpPr/>
          <p:nvPr/>
        </p:nvSpPr>
        <p:spPr>
          <a:xfrm>
            <a:off x="1667435" y="2956885"/>
            <a:ext cx="2699017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364A6-9D26-4AAA-8A08-B14D255B7FB4}"/>
              </a:ext>
            </a:extLst>
          </p:cNvPr>
          <p:cNvSpPr txBox="1"/>
          <p:nvPr/>
        </p:nvSpPr>
        <p:spPr>
          <a:xfrm>
            <a:off x="4307541" y="2392024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Fan object!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3807A9-17FE-451A-B707-DC4F52B04A19}"/>
              </a:ext>
            </a:extLst>
          </p:cNvPr>
          <p:cNvCxnSpPr>
            <a:cxnSpLocks/>
          </p:cNvCxnSpPr>
          <p:nvPr/>
        </p:nvCxnSpPr>
        <p:spPr>
          <a:xfrm flipH="1">
            <a:off x="4034118" y="2744988"/>
            <a:ext cx="332334" cy="21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54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2722A-297E-4F5A-8BA3-86736614884A}"/>
              </a:ext>
            </a:extLst>
          </p:cNvPr>
          <p:cNvSpPr txBox="1"/>
          <p:nvPr/>
        </p:nvSpPr>
        <p:spPr>
          <a:xfrm>
            <a:off x="739588" y="1690688"/>
            <a:ext cx="1045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edit the fan on an Air Loop: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F1663-D326-4460-8383-6AE57B0F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929533"/>
            <a:ext cx="9010650" cy="13144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3FC41A-4F7F-46B2-B19A-A9069D7EB39E}"/>
              </a:ext>
            </a:extLst>
          </p:cNvPr>
          <p:cNvSpPr/>
          <p:nvPr/>
        </p:nvSpPr>
        <p:spPr>
          <a:xfrm>
            <a:off x="1667435" y="2956885"/>
            <a:ext cx="2699017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364A6-9D26-4AAA-8A08-B14D255B7FB4}"/>
              </a:ext>
            </a:extLst>
          </p:cNvPr>
          <p:cNvSpPr txBox="1"/>
          <p:nvPr/>
        </p:nvSpPr>
        <p:spPr>
          <a:xfrm>
            <a:off x="4307541" y="2392024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Fan object!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3807A9-17FE-451A-B707-DC4F52B04A19}"/>
              </a:ext>
            </a:extLst>
          </p:cNvPr>
          <p:cNvCxnSpPr>
            <a:cxnSpLocks/>
          </p:cNvCxnSpPr>
          <p:nvPr/>
        </p:nvCxnSpPr>
        <p:spPr>
          <a:xfrm flipH="1">
            <a:off x="4034118" y="2744988"/>
            <a:ext cx="332334" cy="21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883D-D1BD-4203-B54D-5D469B5B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41" y="4559498"/>
            <a:ext cx="1469981" cy="19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A89E-139C-4B59-94C3-A9B48516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5B7D-D97D-4BC1-B564-CD874102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Rapid, consistent model creation, editing, auditing</a:t>
            </a:r>
          </a:p>
          <a:p>
            <a:endParaRPr lang="en-US" dirty="0"/>
          </a:p>
          <a:p>
            <a:r>
              <a:rPr lang="en-US" dirty="0"/>
              <a:t>Let the computer do tedious stuff</a:t>
            </a:r>
          </a:p>
          <a:p>
            <a:endParaRPr lang="en-US" dirty="0"/>
          </a:p>
          <a:p>
            <a:r>
              <a:rPr lang="en-US" dirty="0"/>
              <a:t>Build custom tools</a:t>
            </a:r>
          </a:p>
        </p:txBody>
      </p:sp>
    </p:spTree>
    <p:extLst>
      <p:ext uri="{BB962C8B-B14F-4D97-AF65-F5344CB8AC3E}">
        <p14:creationId xmlns:p14="http://schemas.microsoft.com/office/powerpoint/2010/main" val="1605675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2722A-297E-4F5A-8BA3-86736614884A}"/>
              </a:ext>
            </a:extLst>
          </p:cNvPr>
          <p:cNvSpPr txBox="1"/>
          <p:nvPr/>
        </p:nvSpPr>
        <p:spPr>
          <a:xfrm>
            <a:off x="739588" y="1690688"/>
            <a:ext cx="1045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edit the fan on an Air Loop: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F1663-D326-4460-8383-6AE57B0F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929533"/>
            <a:ext cx="9010650" cy="13144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3FC41A-4F7F-46B2-B19A-A9069D7EB39E}"/>
              </a:ext>
            </a:extLst>
          </p:cNvPr>
          <p:cNvSpPr/>
          <p:nvPr/>
        </p:nvSpPr>
        <p:spPr>
          <a:xfrm>
            <a:off x="1667435" y="2956885"/>
            <a:ext cx="2699017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364A6-9D26-4AAA-8A08-B14D255B7FB4}"/>
              </a:ext>
            </a:extLst>
          </p:cNvPr>
          <p:cNvSpPr txBox="1"/>
          <p:nvPr/>
        </p:nvSpPr>
        <p:spPr>
          <a:xfrm>
            <a:off x="4307541" y="2392024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Fan object!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3807A9-17FE-451A-B707-DC4F52B04A19}"/>
              </a:ext>
            </a:extLst>
          </p:cNvPr>
          <p:cNvCxnSpPr>
            <a:cxnSpLocks/>
          </p:cNvCxnSpPr>
          <p:nvPr/>
        </p:nvCxnSpPr>
        <p:spPr>
          <a:xfrm flipH="1">
            <a:off x="4034118" y="2744988"/>
            <a:ext cx="332334" cy="21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883D-D1BD-4203-B54D-5D469B5B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41" y="4559498"/>
            <a:ext cx="1469981" cy="19785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DD77E9-8560-4540-AE30-2D7D8B02531F}"/>
              </a:ext>
            </a:extLst>
          </p:cNvPr>
          <p:cNvSpPr txBox="1"/>
          <p:nvPr/>
        </p:nvSpPr>
        <p:spPr>
          <a:xfrm>
            <a:off x="3142770" y="4890144"/>
            <a:ext cx="13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turn this…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06F024-B339-480B-855A-A1E2ECEED03D}"/>
              </a:ext>
            </a:extLst>
          </p:cNvPr>
          <p:cNvCxnSpPr>
            <a:cxnSpLocks/>
          </p:cNvCxnSpPr>
          <p:nvPr/>
        </p:nvCxnSpPr>
        <p:spPr>
          <a:xfrm>
            <a:off x="4700365" y="5074810"/>
            <a:ext cx="59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867E48-1CC4-47F0-A11C-D89554A35A1F}"/>
              </a:ext>
            </a:extLst>
          </p:cNvPr>
          <p:cNvSpPr txBox="1"/>
          <p:nvPr/>
        </p:nvSpPr>
        <p:spPr>
          <a:xfrm>
            <a:off x="3142770" y="6123543"/>
            <a:ext cx="13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…into this…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2BB99-836A-410B-B44F-94ACF623C837}"/>
              </a:ext>
            </a:extLst>
          </p:cNvPr>
          <p:cNvCxnSpPr>
            <a:cxnSpLocks/>
          </p:cNvCxnSpPr>
          <p:nvPr/>
        </p:nvCxnSpPr>
        <p:spPr>
          <a:xfrm>
            <a:off x="4700365" y="6308209"/>
            <a:ext cx="59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69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OpenStudio</a:t>
            </a:r>
            <a:r>
              <a:rPr lang="en-US" dirty="0"/>
              <a:t> SDK – 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2722A-297E-4F5A-8BA3-86736614884A}"/>
              </a:ext>
            </a:extLst>
          </p:cNvPr>
          <p:cNvSpPr txBox="1"/>
          <p:nvPr/>
        </p:nvSpPr>
        <p:spPr>
          <a:xfrm>
            <a:off x="739588" y="1690688"/>
            <a:ext cx="1045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edit the fan on an Air Loop: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F1663-D326-4460-8383-6AE57B0F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929533"/>
            <a:ext cx="9010650" cy="13144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3FC41A-4F7F-46B2-B19A-A9069D7EB39E}"/>
              </a:ext>
            </a:extLst>
          </p:cNvPr>
          <p:cNvSpPr/>
          <p:nvPr/>
        </p:nvSpPr>
        <p:spPr>
          <a:xfrm>
            <a:off x="1667435" y="2956885"/>
            <a:ext cx="2699017" cy="361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364A6-9D26-4AAA-8A08-B14D255B7FB4}"/>
              </a:ext>
            </a:extLst>
          </p:cNvPr>
          <p:cNvSpPr txBox="1"/>
          <p:nvPr/>
        </p:nvSpPr>
        <p:spPr>
          <a:xfrm>
            <a:off x="4307541" y="2392024"/>
            <a:ext cx="17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 Fan object!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3807A9-17FE-451A-B707-DC4F52B04A19}"/>
              </a:ext>
            </a:extLst>
          </p:cNvPr>
          <p:cNvCxnSpPr>
            <a:cxnSpLocks/>
          </p:cNvCxnSpPr>
          <p:nvPr/>
        </p:nvCxnSpPr>
        <p:spPr>
          <a:xfrm flipH="1">
            <a:off x="4034118" y="2744988"/>
            <a:ext cx="332334" cy="211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D883D-D1BD-4203-B54D-5D469B5B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41" y="4559498"/>
            <a:ext cx="1469981" cy="19785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DD77E9-8560-4540-AE30-2D7D8B02531F}"/>
              </a:ext>
            </a:extLst>
          </p:cNvPr>
          <p:cNvSpPr txBox="1"/>
          <p:nvPr/>
        </p:nvSpPr>
        <p:spPr>
          <a:xfrm>
            <a:off x="3142770" y="4890144"/>
            <a:ext cx="13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turn this…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06F024-B339-480B-855A-A1E2ECEED03D}"/>
              </a:ext>
            </a:extLst>
          </p:cNvPr>
          <p:cNvCxnSpPr>
            <a:cxnSpLocks/>
          </p:cNvCxnSpPr>
          <p:nvPr/>
        </p:nvCxnSpPr>
        <p:spPr>
          <a:xfrm>
            <a:off x="4700365" y="5074810"/>
            <a:ext cx="59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867E48-1CC4-47F0-A11C-D89554A35A1F}"/>
              </a:ext>
            </a:extLst>
          </p:cNvPr>
          <p:cNvSpPr txBox="1"/>
          <p:nvPr/>
        </p:nvSpPr>
        <p:spPr>
          <a:xfrm>
            <a:off x="3142770" y="6123543"/>
            <a:ext cx="13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…into this…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2BB99-836A-410B-B44F-94ACF623C837}"/>
              </a:ext>
            </a:extLst>
          </p:cNvPr>
          <p:cNvCxnSpPr>
            <a:cxnSpLocks/>
          </p:cNvCxnSpPr>
          <p:nvPr/>
        </p:nvCxnSpPr>
        <p:spPr>
          <a:xfrm>
            <a:off x="4700365" y="6308209"/>
            <a:ext cx="59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304A05-E404-494A-9B61-BB66A83236EE}"/>
              </a:ext>
            </a:extLst>
          </p:cNvPr>
          <p:cNvSpPr txBox="1"/>
          <p:nvPr/>
        </p:nvSpPr>
        <p:spPr>
          <a:xfrm>
            <a:off x="7086601" y="4953992"/>
            <a:ext cx="4737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…‘cast’ with ‘to_[</a:t>
            </a:r>
            <a:r>
              <a:rPr lang="en-US" sz="1400" dirty="0" err="1">
                <a:cs typeface="Courier New" panose="02070309020205020404" pitchFamily="49" charset="0"/>
              </a:rPr>
              <a:t>ObjectType</a:t>
            </a:r>
            <a:r>
              <a:rPr lang="en-US" sz="1400" dirty="0">
                <a:cs typeface="Courier New" panose="02070309020205020404" pitchFamily="49" charset="0"/>
              </a:rPr>
              <a:t>]’, which WILL RETURN OPTIONAL: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air_loop.supplyFan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fan.to_FanVariableVolume.is_initialized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fan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fan.to_FanVariableVolume.get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51917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B09-01F8-44E1-A5A6-768E867F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6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82454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674B-2DB5-4718-9B71-449E50B0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07FB-1490-4B9B-88CE-F600C155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447"/>
            <a:ext cx="10515600" cy="40025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– oriented:</a:t>
            </a:r>
          </a:p>
          <a:p>
            <a:pPr marL="457200" lvl="1" indent="0">
              <a:buNone/>
            </a:pPr>
            <a:r>
              <a:rPr lang="en-US" dirty="0"/>
              <a:t>Everything is an Object, i.e. instance of a Class</a:t>
            </a:r>
          </a:p>
          <a:p>
            <a:pPr marL="457200" lvl="1" indent="0">
              <a:buNone/>
            </a:pPr>
            <a:r>
              <a:rPr lang="en-US" dirty="0"/>
              <a:t>Objects have:</a:t>
            </a:r>
          </a:p>
          <a:p>
            <a:pPr marL="457200" lvl="1" indent="0">
              <a:buNone/>
            </a:pPr>
            <a:r>
              <a:rPr lang="en-US" dirty="0"/>
              <a:t>-  Attributes (data)</a:t>
            </a:r>
          </a:p>
          <a:p>
            <a:pPr lvl="1">
              <a:buFontTx/>
              <a:buChar char="-"/>
            </a:pPr>
            <a:r>
              <a:rPr lang="en-US" dirty="0"/>
              <a:t>Methods (actions/functions):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object.method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Inheritance (relationships)</a:t>
            </a:r>
          </a:p>
          <a:p>
            <a:pPr lvl="1"/>
            <a:endParaRPr lang="en-US" dirty="0"/>
          </a:p>
          <a:p>
            <a:r>
              <a:rPr lang="en-US" dirty="0"/>
              <a:t>Interpreted: no compiler</a:t>
            </a:r>
          </a:p>
          <a:p>
            <a:r>
              <a:rPr lang="en-US" dirty="0"/>
              <a:t>Reflective: can modify it’s own structure + behavior</a:t>
            </a:r>
          </a:p>
          <a:p>
            <a:r>
              <a:rPr lang="en-US" dirty="0"/>
              <a:t>General-purpose: use for many things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48834-DF0B-4540-88B8-76A614CB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2" y="469686"/>
            <a:ext cx="5381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8A92-7458-4F40-87F0-7364E8E2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Useful Classes/Data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891E-2FDE-4211-BF69-1FD60591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String</a:t>
            </a:r>
            <a:endParaRPr lang="en-US" dirty="0"/>
          </a:p>
          <a:p>
            <a:pPr lvl="1"/>
            <a:r>
              <a:rPr lang="en-US" dirty="0"/>
              <a:t>“Office_301”</a:t>
            </a:r>
          </a:p>
          <a:p>
            <a:r>
              <a:rPr lang="en-US" dirty="0">
                <a:hlinkClick r:id="rId3"/>
              </a:rPr>
              <a:t>Integer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float</a:t>
            </a:r>
            <a:endParaRPr lang="en-US" dirty="0"/>
          </a:p>
          <a:p>
            <a:pPr lvl="1"/>
            <a:r>
              <a:rPr lang="en-US" dirty="0"/>
              <a:t>16, 12.334</a:t>
            </a:r>
          </a:p>
          <a:p>
            <a:r>
              <a:rPr lang="en-US" dirty="0">
                <a:hlinkClick r:id="rId5"/>
              </a:rPr>
              <a:t>Array</a:t>
            </a:r>
            <a:endParaRPr lang="en-US" dirty="0"/>
          </a:p>
          <a:p>
            <a:pPr lvl="1"/>
            <a:r>
              <a:rPr lang="en-US" dirty="0"/>
              <a:t>[“List”, “of”, items, 3]</a:t>
            </a:r>
          </a:p>
          <a:p>
            <a:r>
              <a:rPr lang="en-US" dirty="0">
                <a:hlinkClick r:id="rId6"/>
              </a:rPr>
              <a:t>Hash</a:t>
            </a:r>
            <a:endParaRPr lang="en-US" dirty="0"/>
          </a:p>
          <a:p>
            <a:pPr lvl="1"/>
            <a:r>
              <a:rPr lang="en-US" dirty="0"/>
              <a:t>{key =&gt; value, “key”=&gt; 3.9}</a:t>
            </a:r>
          </a:p>
          <a:p>
            <a:r>
              <a:rPr lang="en-US" dirty="0"/>
              <a:t>Bool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2524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C5A0-40F7-414B-A643-16616891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If-else: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Case-when: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CAF21-2A2F-469C-9E40-27F94F90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41" y="2133600"/>
            <a:ext cx="34671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027EF-CAC4-4013-9B29-B1BC0869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78" y="4540250"/>
            <a:ext cx="3476625" cy="1771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A720E1-23C3-425C-BB92-ED2C2B7EEDF1}"/>
              </a:ext>
            </a:extLst>
          </p:cNvPr>
          <p:cNvSpPr/>
          <p:nvPr/>
        </p:nvSpPr>
        <p:spPr>
          <a:xfrm>
            <a:off x="8194692" y="6354375"/>
            <a:ext cx="3638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https://www.tutorialspoint.com/ruby/ruby_if_else.htm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227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12E-92E9-4519-9B66-D36E446C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– Looping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954CA-D952-4DBE-8C2D-F862C496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866" y="1793335"/>
            <a:ext cx="260032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3B8D8-4DC5-47E2-8694-DF113CA7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66" y="2731041"/>
            <a:ext cx="2514600" cy="15906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3F9F99-B9AA-4156-85FB-2F78168ABD46}"/>
              </a:ext>
            </a:extLst>
          </p:cNvPr>
          <p:cNvSpPr/>
          <p:nvPr/>
        </p:nvSpPr>
        <p:spPr>
          <a:xfrm>
            <a:off x="8064064" y="6017897"/>
            <a:ext cx="3568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https://www.tutorialspoint.com/ruby/ruby_loops.htm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0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899</Words>
  <Application>Microsoft Office PowerPoint</Application>
  <PresentationFormat>Widescreen</PresentationFormat>
  <Paragraphs>185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Wingdings</vt:lpstr>
      <vt:lpstr>Office Theme</vt:lpstr>
      <vt:lpstr>OpenStudio SDK</vt:lpstr>
      <vt:lpstr>Objectives</vt:lpstr>
      <vt:lpstr>Why?</vt:lpstr>
      <vt:lpstr>Why?</vt:lpstr>
      <vt:lpstr>Why?</vt:lpstr>
      <vt:lpstr>Ruby – Language</vt:lpstr>
      <vt:lpstr>Ruby – Useful Classes/Data Types</vt:lpstr>
      <vt:lpstr>Ruby – Conditionals</vt:lpstr>
      <vt:lpstr>Ruby – Looping</vt:lpstr>
      <vt:lpstr>Ruby – Looping</vt:lpstr>
      <vt:lpstr>Ruby – Looping</vt:lpstr>
      <vt:lpstr>Ruby – Iterators</vt:lpstr>
      <vt:lpstr>Ruby – Iterators: Array</vt:lpstr>
      <vt:lpstr>Ruby – Iterators: Array</vt:lpstr>
      <vt:lpstr>Ruby – Iterators: Hash</vt:lpstr>
      <vt:lpstr>Ruby – Useful Libraries</vt:lpstr>
      <vt:lpstr>Ruby – Useful Libraries</vt:lpstr>
      <vt:lpstr>OpenStudio Software Development Kit (SDK)</vt:lpstr>
      <vt:lpstr>OpenStudio SDK - Installing</vt:lpstr>
      <vt:lpstr>OpenStudio SDK - Installing</vt:lpstr>
      <vt:lpstr>OpenStudio SDK - Installing</vt:lpstr>
      <vt:lpstr>OpenStudio SDK - Installing</vt:lpstr>
      <vt:lpstr>OpenStudio SDK – Using</vt:lpstr>
      <vt:lpstr>OpenStudio SDK – Using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Reference</vt:lpstr>
      <vt:lpstr>OpenStudio SDK – Getting</vt:lpstr>
      <vt:lpstr>OpenStudio SDK – ‘Optional’</vt:lpstr>
      <vt:lpstr>OpenStudio SDK – ‘Optional’</vt:lpstr>
      <vt:lpstr>OpenStudio SDK – Setting</vt:lpstr>
      <vt:lpstr>OpenStudio SDK – Setting</vt:lpstr>
      <vt:lpstr>OpenStudio SDK – Setting</vt:lpstr>
      <vt:lpstr>OpenStudio SDK – Casting</vt:lpstr>
      <vt:lpstr>OpenStudio SDK – Casting</vt:lpstr>
      <vt:lpstr>OpenStudio SDK – Casting</vt:lpstr>
      <vt:lpstr>OpenStudio SDK – Casting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OpenStudio SDK</dc:title>
  <dc:creator>Eric Ringold</dc:creator>
  <cp:lastModifiedBy>Eric Ringold</cp:lastModifiedBy>
  <cp:revision>33</cp:revision>
  <dcterms:created xsi:type="dcterms:W3CDTF">2019-03-24T21:19:36Z</dcterms:created>
  <dcterms:modified xsi:type="dcterms:W3CDTF">2019-03-28T17:26:06Z</dcterms:modified>
</cp:coreProperties>
</file>