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43"/>
  </p:notesMasterIdLst>
  <p:sldIdLst>
    <p:sldId id="256" r:id="rId2"/>
    <p:sldId id="338" r:id="rId3"/>
    <p:sldId id="339" r:id="rId4"/>
    <p:sldId id="260" r:id="rId5"/>
    <p:sldId id="340" r:id="rId6"/>
    <p:sldId id="337" r:id="rId7"/>
    <p:sldId id="332" r:id="rId8"/>
    <p:sldId id="333" r:id="rId9"/>
    <p:sldId id="345" r:id="rId10"/>
    <p:sldId id="342" r:id="rId11"/>
    <p:sldId id="336" r:id="rId12"/>
    <p:sldId id="341" r:id="rId13"/>
    <p:sldId id="324" r:id="rId14"/>
    <p:sldId id="326" r:id="rId15"/>
    <p:sldId id="328" r:id="rId16"/>
    <p:sldId id="329" r:id="rId17"/>
    <p:sldId id="330" r:id="rId18"/>
    <p:sldId id="325" r:id="rId19"/>
    <p:sldId id="327" r:id="rId20"/>
    <p:sldId id="343" r:id="rId21"/>
    <p:sldId id="347" r:id="rId22"/>
    <p:sldId id="348" r:id="rId23"/>
    <p:sldId id="346" r:id="rId24"/>
    <p:sldId id="322" r:id="rId25"/>
    <p:sldId id="263" r:id="rId26"/>
    <p:sldId id="264" r:id="rId27"/>
    <p:sldId id="273" r:id="rId28"/>
    <p:sldId id="323" r:id="rId29"/>
    <p:sldId id="314" r:id="rId30"/>
    <p:sldId id="315" r:id="rId31"/>
    <p:sldId id="316" r:id="rId32"/>
    <p:sldId id="331" r:id="rId33"/>
    <p:sldId id="317" r:id="rId34"/>
    <p:sldId id="318" r:id="rId35"/>
    <p:sldId id="319" r:id="rId36"/>
    <p:sldId id="276" r:id="rId37"/>
    <p:sldId id="306" r:id="rId38"/>
    <p:sldId id="320" r:id="rId39"/>
    <p:sldId id="307" r:id="rId40"/>
    <p:sldId id="269" r:id="rId41"/>
    <p:sldId id="271"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719" autoAdjust="0"/>
  </p:normalViewPr>
  <p:slideViewPr>
    <p:cSldViewPr snapToGrid="0" snapToObjects="1">
      <p:cViewPr varScale="1">
        <p:scale>
          <a:sx n="202" d="100"/>
          <a:sy n="202" d="100"/>
        </p:scale>
        <p:origin x="1128"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78903-9EAA-3542-8325-C1D9EDC72A98}" type="datetimeFigureOut">
              <a:rPr lang="en-US" smtClean="0"/>
              <a:t>3/23/25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504D8-643C-AF4E-B221-86B5D19C5CC9}" type="slidenum">
              <a:rPr lang="en-US" smtClean="0"/>
              <a:t>‹#›</a:t>
            </a:fld>
            <a:endParaRPr lang="en-US"/>
          </a:p>
        </p:txBody>
      </p:sp>
    </p:spTree>
    <p:extLst>
      <p:ext uri="{BB962C8B-B14F-4D97-AF65-F5344CB8AC3E}">
        <p14:creationId xmlns:p14="http://schemas.microsoft.com/office/powerpoint/2010/main" val="152764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Incredibly important function to check our data for duplicates</a:t>
            </a:r>
          </a:p>
          <a:p>
            <a:endParaRPr lang="en-US" dirty="0"/>
          </a:p>
        </p:txBody>
      </p:sp>
      <p:sp>
        <p:nvSpPr>
          <p:cNvPr id="4" name="Slide Number Placeholder 3"/>
          <p:cNvSpPr>
            <a:spLocks noGrp="1"/>
          </p:cNvSpPr>
          <p:nvPr>
            <p:ph type="sldNum" sz="quarter" idx="5"/>
          </p:nvPr>
        </p:nvSpPr>
        <p:spPr/>
        <p:txBody>
          <a:bodyPr/>
          <a:lstStyle/>
          <a:p>
            <a:fld id="{8B7137B7-0393-449F-945A-AD49D3397DE1}" type="slidenum">
              <a:rPr lang="en-US" smtClean="0"/>
              <a:t>27</a:t>
            </a:fld>
            <a:endParaRPr lang="en-US"/>
          </a:p>
        </p:txBody>
      </p:sp>
    </p:spTree>
    <p:extLst>
      <p:ext uri="{BB962C8B-B14F-4D97-AF65-F5344CB8AC3E}">
        <p14:creationId xmlns:p14="http://schemas.microsoft.com/office/powerpoint/2010/main" val="2669998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 Method 3</a:t>
            </a:r>
          </a:p>
          <a:p>
            <a:endParaRPr lang="en-US" dirty="0"/>
          </a:p>
          <a:p>
            <a:r>
              <a:rPr lang="en-US" sz="1200" dirty="0" err="1">
                <a:latin typeface="Miriam Fixed" panose="020B0509050101010101" pitchFamily="49" charset="-79"/>
                <a:cs typeface="Miriam Fixed" panose="020B0509050101010101" pitchFamily="49" charset="-79"/>
              </a:rPr>
              <a:t>dupes_remove</a:t>
            </a:r>
            <a:r>
              <a:rPr lang="en-US" sz="1200" dirty="0">
                <a:latin typeface="Miriam Fixed" panose="020B0509050101010101" pitchFamily="49" charset="-79"/>
                <a:cs typeface="Miriam Fixed" panose="020B0509050101010101" pitchFamily="49" charset="-79"/>
              </a:rPr>
              <a:t> &lt;- </a:t>
            </a:r>
            <a:r>
              <a:rPr lang="en-US" sz="1200" dirty="0" err="1">
                <a:latin typeface="Miriam Fixed" panose="020B0509050101010101" pitchFamily="49" charset="-79"/>
                <a:cs typeface="Miriam Fixed" panose="020B0509050101010101" pitchFamily="49" charset="-79"/>
              </a:rPr>
              <a:t>prac_sat</a:t>
            </a:r>
            <a:r>
              <a:rPr lang="en-US" sz="1200" dirty="0">
                <a:latin typeface="Miriam Fixed" panose="020B0509050101010101" pitchFamily="49" charset="-79"/>
                <a:cs typeface="Miriam Fixed" panose="020B0509050101010101" pitchFamily="49" charset="-79"/>
              </a:rPr>
              <a:t> %&gt;%</a:t>
            </a:r>
          </a:p>
          <a:p>
            <a:r>
              <a:rPr lang="en-US" sz="1200" dirty="0">
                <a:latin typeface="Miriam Fixed" panose="020B0509050101010101" pitchFamily="49" charset="-79"/>
                <a:cs typeface="Miriam Fixed" panose="020B0509050101010101" pitchFamily="49" charset="-79"/>
              </a:rPr>
              <a:t>  </a:t>
            </a:r>
            <a:r>
              <a:rPr lang="en-US" sz="1200" dirty="0" err="1">
                <a:latin typeface="Miriam Fixed" panose="020B0509050101010101" pitchFamily="49" charset="-79"/>
                <a:cs typeface="Miriam Fixed" panose="020B0509050101010101" pitchFamily="49" charset="-79"/>
              </a:rPr>
              <a:t>get_dupes</a:t>
            </a:r>
            <a:r>
              <a:rPr lang="en-US" sz="1200" dirty="0">
                <a:latin typeface="Miriam Fixed" panose="020B0509050101010101" pitchFamily="49" charset="-79"/>
                <a:cs typeface="Miriam Fixed" panose="020B0509050101010101" pitchFamily="49" charset="-79"/>
              </a:rPr>
              <a:t>(</a:t>
            </a:r>
            <a:r>
              <a:rPr lang="en-US" sz="1200" dirty="0" err="1">
                <a:latin typeface="Miriam Fixed" panose="020B0509050101010101" pitchFamily="49" charset="-79"/>
                <a:cs typeface="Miriam Fixed" panose="020B0509050101010101" pitchFamily="49" charset="-79"/>
              </a:rPr>
              <a:t>student_number</a:t>
            </a:r>
            <a:r>
              <a:rPr lang="en-US" sz="1200" dirty="0">
                <a:latin typeface="Miriam Fixed" panose="020B0509050101010101" pitchFamily="49" charset="-79"/>
                <a:cs typeface="Miriam Fixed" panose="020B0509050101010101" pitchFamily="49" charset="-79"/>
              </a:rPr>
              <a:t>, subject, cycle) %&gt;%</a:t>
            </a:r>
          </a:p>
          <a:p>
            <a:r>
              <a:rPr lang="en-US" sz="1200" dirty="0">
                <a:latin typeface="Miriam Fixed" panose="020B0509050101010101" pitchFamily="49" charset="-79"/>
                <a:cs typeface="Miriam Fixed" panose="020B0509050101010101" pitchFamily="49" charset="-79"/>
              </a:rPr>
              <a:t>  filter(</a:t>
            </a:r>
            <a:r>
              <a:rPr lang="en-US" sz="1200" dirty="0" err="1">
                <a:latin typeface="Miriam Fixed" panose="020B0509050101010101" pitchFamily="49" charset="-79"/>
                <a:cs typeface="Miriam Fixed" panose="020B0509050101010101" pitchFamily="49" charset="-79"/>
              </a:rPr>
              <a:t>exam_grade</a:t>
            </a:r>
            <a:r>
              <a:rPr lang="en-US" sz="1200" dirty="0">
                <a:latin typeface="Miriam Fixed" panose="020B0509050101010101" pitchFamily="49" charset="-79"/>
                <a:cs typeface="Miriam Fixed" panose="020B0509050101010101" pitchFamily="49" charset="-79"/>
              </a:rPr>
              <a:t> != grade)</a:t>
            </a:r>
          </a:p>
          <a:p>
            <a:endParaRPr lang="en-US" sz="1200" dirty="0">
              <a:latin typeface="Miriam Fixed" panose="020B0509050101010101" pitchFamily="49" charset="-79"/>
              <a:cs typeface="Miriam Fixed" panose="020B0509050101010101" pitchFamily="49" charset="-79"/>
            </a:endParaRPr>
          </a:p>
          <a:p>
            <a:r>
              <a:rPr lang="en-US" sz="1200" dirty="0" err="1">
                <a:latin typeface="Miriam Fixed" panose="020B0509050101010101" pitchFamily="49" charset="-79"/>
                <a:cs typeface="Miriam Fixed" panose="020B0509050101010101" pitchFamily="49" charset="-79"/>
              </a:rPr>
              <a:t>prac_sat_clean</a:t>
            </a:r>
            <a:r>
              <a:rPr lang="en-US" sz="1200" dirty="0">
                <a:latin typeface="Miriam Fixed" panose="020B0509050101010101" pitchFamily="49" charset="-79"/>
                <a:cs typeface="Miriam Fixed" panose="020B0509050101010101" pitchFamily="49" charset="-79"/>
              </a:rPr>
              <a:t> &lt;- </a:t>
            </a:r>
            <a:r>
              <a:rPr lang="en-US" sz="1200" dirty="0" err="1">
                <a:latin typeface="Miriam Fixed" panose="020B0509050101010101" pitchFamily="49" charset="-79"/>
                <a:cs typeface="Miriam Fixed" panose="020B0509050101010101" pitchFamily="49" charset="-79"/>
              </a:rPr>
              <a:t>prac_sat</a:t>
            </a:r>
            <a:r>
              <a:rPr lang="en-US" sz="1200" dirty="0">
                <a:latin typeface="Miriam Fixed" panose="020B0509050101010101" pitchFamily="49" charset="-79"/>
                <a:cs typeface="Miriam Fixed" panose="020B0509050101010101" pitchFamily="49" charset="-79"/>
              </a:rPr>
              <a:t> %&gt;%</a:t>
            </a:r>
          </a:p>
          <a:p>
            <a:r>
              <a:rPr lang="en-US" sz="1200" dirty="0">
                <a:latin typeface="Miriam Fixed" panose="020B0509050101010101" pitchFamily="49" charset="-79"/>
                <a:cs typeface="Miriam Fixed" panose="020B0509050101010101" pitchFamily="49" charset="-79"/>
              </a:rPr>
              <a:t>  </a:t>
            </a:r>
            <a:r>
              <a:rPr lang="en-US" sz="1200" dirty="0" err="1">
                <a:latin typeface="Miriam Fixed" panose="020B0509050101010101" pitchFamily="49" charset="-79"/>
                <a:cs typeface="Miriam Fixed" panose="020B0509050101010101" pitchFamily="49" charset="-79"/>
              </a:rPr>
              <a:t>anti_join</a:t>
            </a:r>
            <a:r>
              <a:rPr lang="en-US" sz="1200" dirty="0">
                <a:latin typeface="Miriam Fixed" panose="020B0509050101010101" pitchFamily="49" charset="-79"/>
                <a:cs typeface="Miriam Fixed" panose="020B0509050101010101" pitchFamily="49" charset="-79"/>
              </a:rPr>
              <a:t>(</a:t>
            </a:r>
            <a:r>
              <a:rPr lang="en-US" sz="1200" dirty="0" err="1">
                <a:latin typeface="Miriam Fixed" panose="020B0509050101010101" pitchFamily="49" charset="-79"/>
                <a:cs typeface="Miriam Fixed" panose="020B0509050101010101" pitchFamily="49" charset="-79"/>
              </a:rPr>
              <a:t>dupes_remove</a:t>
            </a:r>
            <a:r>
              <a:rPr lang="en-US" sz="1200" dirty="0">
                <a:latin typeface="Miriam Fixed" panose="020B0509050101010101" pitchFamily="49" charset="-79"/>
                <a:cs typeface="Miriam Fixed" panose="020B0509050101010101" pitchFamily="49" charset="-79"/>
              </a:rPr>
              <a:t>,</a:t>
            </a:r>
          </a:p>
          <a:p>
            <a:r>
              <a:rPr lang="en-US" sz="1200" dirty="0">
                <a:latin typeface="Miriam Fixed" panose="020B0509050101010101" pitchFamily="49" charset="-79"/>
                <a:cs typeface="Miriam Fixed" panose="020B0509050101010101" pitchFamily="49" charset="-79"/>
              </a:rPr>
              <a:t>            by = c("</a:t>
            </a:r>
            <a:r>
              <a:rPr lang="en-US" sz="1200" dirty="0" err="1">
                <a:latin typeface="Miriam Fixed" panose="020B0509050101010101" pitchFamily="49" charset="-79"/>
                <a:cs typeface="Miriam Fixed" panose="020B0509050101010101" pitchFamily="49" charset="-79"/>
              </a:rPr>
              <a:t>student_number</a:t>
            </a:r>
            <a:r>
              <a:rPr lang="en-US" sz="1200" dirty="0">
                <a:latin typeface="Miriam Fixed" panose="020B0509050101010101" pitchFamily="49" charset="-79"/>
                <a:cs typeface="Miriam Fixed" panose="020B0509050101010101" pitchFamily="49" charset="-79"/>
              </a:rPr>
              <a:t>", "subject",</a:t>
            </a:r>
          </a:p>
          <a:p>
            <a:r>
              <a:rPr lang="en-US" sz="1200" dirty="0">
                <a:latin typeface="Miriam Fixed" panose="020B0509050101010101" pitchFamily="49" charset="-79"/>
                <a:cs typeface="Miriam Fixed" panose="020B0509050101010101" pitchFamily="49" charset="-79"/>
              </a:rPr>
              <a:t>	                "cycle", "</a:t>
            </a:r>
            <a:r>
              <a:rPr lang="en-US" sz="1200" dirty="0" err="1">
                <a:latin typeface="Miriam Fixed" panose="020B0509050101010101" pitchFamily="49" charset="-79"/>
                <a:cs typeface="Miriam Fixed" panose="020B0509050101010101" pitchFamily="49" charset="-79"/>
              </a:rPr>
              <a:t>exam_grade</a:t>
            </a:r>
            <a:r>
              <a:rPr lang="en-US" sz="1200" dirty="0">
                <a:latin typeface="Miriam Fixed" panose="020B0509050101010101" pitchFamily="49" charset="-79"/>
                <a:cs typeface="Miriam Fixed" panose="020B0509050101010101" pitchFamily="49" charset="-79"/>
              </a:rPr>
              <a:t>"))</a:t>
            </a:r>
          </a:p>
          <a:p>
            <a:endParaRPr lang="en-US" sz="1200" dirty="0">
              <a:latin typeface="Miriam Fixed" panose="020B0509050101010101" pitchFamily="49" charset="-79"/>
              <a:cs typeface="Miriam Fixed" panose="020B0509050101010101" pitchFamily="49" charset="-79"/>
            </a:endParaRPr>
          </a:p>
          <a:p>
            <a:r>
              <a:rPr lang="en-US" sz="1200" dirty="0" err="1">
                <a:latin typeface="Miriam Fixed" panose="020B0509050101010101" pitchFamily="49" charset="-79"/>
                <a:cs typeface="Miriam Fixed" panose="020B0509050101010101" pitchFamily="49" charset="-79"/>
              </a:rPr>
              <a:t>get_dupes</a:t>
            </a:r>
            <a:r>
              <a:rPr lang="en-US" sz="1200" dirty="0">
                <a:latin typeface="Miriam Fixed" panose="020B0509050101010101" pitchFamily="49" charset="-79"/>
                <a:cs typeface="Miriam Fixed" panose="020B0509050101010101" pitchFamily="49" charset="-79"/>
              </a:rPr>
              <a:t>(</a:t>
            </a:r>
            <a:r>
              <a:rPr lang="en-US" sz="1200" dirty="0" err="1">
                <a:latin typeface="Miriam Fixed" panose="020B0509050101010101" pitchFamily="49" charset="-79"/>
                <a:cs typeface="Miriam Fixed" panose="020B0509050101010101" pitchFamily="49" charset="-79"/>
              </a:rPr>
              <a:t>prac_sat_clean</a:t>
            </a:r>
            <a:r>
              <a:rPr lang="en-US" sz="1200" dirty="0">
                <a:latin typeface="Miriam Fixed" panose="020B0509050101010101" pitchFamily="49" charset="-79"/>
                <a:cs typeface="Miriam Fixed" panose="020B0509050101010101" pitchFamily="49" charset="-79"/>
              </a:rPr>
              <a:t>,</a:t>
            </a:r>
          </a:p>
          <a:p>
            <a:r>
              <a:rPr lang="en-US" sz="1200" dirty="0">
                <a:latin typeface="Miriam Fixed" panose="020B0509050101010101" pitchFamily="49" charset="-79"/>
                <a:cs typeface="Miriam Fixed" panose="020B0509050101010101" pitchFamily="49" charset="-79"/>
              </a:rPr>
              <a:t>          </a:t>
            </a:r>
            <a:r>
              <a:rPr lang="en-US" sz="1200" dirty="0" err="1">
                <a:latin typeface="Miriam Fixed" panose="020B0509050101010101" pitchFamily="49" charset="-79"/>
                <a:cs typeface="Miriam Fixed" panose="020B0509050101010101" pitchFamily="49" charset="-79"/>
              </a:rPr>
              <a:t>student_number</a:t>
            </a:r>
            <a:r>
              <a:rPr lang="en-US" sz="1200" dirty="0">
                <a:latin typeface="Miriam Fixed" panose="020B0509050101010101" pitchFamily="49" charset="-79"/>
                <a:cs typeface="Miriam Fixed" panose="020B0509050101010101" pitchFamily="49" charset="-79"/>
              </a:rPr>
              <a:t>, subject, cycle)</a:t>
            </a:r>
          </a:p>
          <a:p>
            <a:endParaRPr lang="en-US" b="1" dirty="0"/>
          </a:p>
          <a:p>
            <a:endParaRPr lang="en-US" dirty="0"/>
          </a:p>
          <a:p>
            <a:r>
              <a:rPr lang="en-US" dirty="0" err="1"/>
              <a:t>student_number</a:t>
            </a:r>
            <a:r>
              <a:rPr lang="en-US" dirty="0"/>
              <a:t>, subject, cycle</a:t>
            </a:r>
          </a:p>
          <a:p>
            <a:r>
              <a:rPr lang="en-US" dirty="0"/>
              <a:t>16 duplicates (</a:t>
            </a:r>
            <a:r>
              <a:rPr lang="en-US" dirty="0" err="1"/>
              <a:t>sat_exam</a:t>
            </a:r>
            <a:r>
              <a:rPr lang="en-US" dirty="0"/>
              <a:t> / </a:t>
            </a:r>
            <a:r>
              <a:rPr lang="en-US" dirty="0" err="1"/>
              <a:t>exam_grade</a:t>
            </a:r>
            <a:r>
              <a:rPr lang="en-US" dirty="0"/>
              <a:t>)</a:t>
            </a:r>
          </a:p>
          <a:p>
            <a:endParaRPr lang="en-US" dirty="0"/>
          </a:p>
          <a:p>
            <a:r>
              <a:rPr lang="en-US" dirty="0"/>
              <a:t>Keep the rows where the </a:t>
            </a:r>
            <a:r>
              <a:rPr lang="en-US" dirty="0" err="1"/>
              <a:t>exam_grade</a:t>
            </a:r>
            <a:r>
              <a:rPr lang="en-US" dirty="0"/>
              <a:t> matches the student grade</a:t>
            </a:r>
          </a:p>
        </p:txBody>
      </p:sp>
      <p:sp>
        <p:nvSpPr>
          <p:cNvPr id="4" name="Slide Number Placeholder 3"/>
          <p:cNvSpPr>
            <a:spLocks noGrp="1"/>
          </p:cNvSpPr>
          <p:nvPr>
            <p:ph type="sldNum" sz="quarter" idx="10"/>
          </p:nvPr>
        </p:nvSpPr>
        <p:spPr/>
        <p:txBody>
          <a:bodyPr/>
          <a:lstStyle/>
          <a:p>
            <a:fld id="{8B7137B7-0393-449F-945A-AD49D3397DE1}" type="slidenum">
              <a:rPr lang="en-US" smtClean="0"/>
              <a:t>38</a:t>
            </a:fld>
            <a:endParaRPr lang="en-US"/>
          </a:p>
        </p:txBody>
      </p:sp>
    </p:spTree>
    <p:extLst>
      <p:ext uri="{BB962C8B-B14F-4D97-AF65-F5344CB8AC3E}">
        <p14:creationId xmlns:p14="http://schemas.microsoft.com/office/powerpoint/2010/main" val="102410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a mutate to write a flag using an </a:t>
            </a:r>
            <a:r>
              <a:rPr lang="en-US" dirty="0" err="1"/>
              <a:t>if_else</a:t>
            </a:r>
            <a:r>
              <a:rPr lang="en-US" dirty="0"/>
              <a:t> and then filter</a:t>
            </a:r>
          </a:p>
          <a:p>
            <a:r>
              <a:rPr lang="en-US" dirty="0"/>
              <a:t>You didn’t need to add the join by clause it would work without</a:t>
            </a:r>
          </a:p>
          <a:p>
            <a:endParaRPr lang="en-US" dirty="0"/>
          </a:p>
          <a:p>
            <a:r>
              <a:rPr lang="en-US" dirty="0"/>
              <a:t>It is safer to apply the filter to only the dupes. There maybe someone who only took one exam and it purposely didn’t match their grade.  We wouldn’t want to remove that record.</a:t>
            </a:r>
          </a:p>
        </p:txBody>
      </p:sp>
      <p:sp>
        <p:nvSpPr>
          <p:cNvPr id="4" name="Slide Number Placeholder 3"/>
          <p:cNvSpPr>
            <a:spLocks noGrp="1"/>
          </p:cNvSpPr>
          <p:nvPr>
            <p:ph type="sldNum" sz="quarter" idx="10"/>
          </p:nvPr>
        </p:nvSpPr>
        <p:spPr/>
        <p:txBody>
          <a:bodyPr/>
          <a:lstStyle/>
          <a:p>
            <a:fld id="{8B7137B7-0393-449F-945A-AD49D3397DE1}" type="slidenum">
              <a:rPr lang="en-US" smtClean="0"/>
              <a:t>39</a:t>
            </a:fld>
            <a:endParaRPr lang="en-US"/>
          </a:p>
        </p:txBody>
      </p:sp>
    </p:spTree>
    <p:extLst>
      <p:ext uri="{BB962C8B-B14F-4D97-AF65-F5344CB8AC3E}">
        <p14:creationId xmlns:p14="http://schemas.microsoft.com/office/powerpoint/2010/main" val="156214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shows us the dupes by the fields we included in the function call</a:t>
            </a:r>
          </a:p>
          <a:p>
            <a:r>
              <a:rPr lang="en-US" dirty="0"/>
              <a:t>It also adds a dupe count column right after the fields in the function call</a:t>
            </a:r>
          </a:p>
        </p:txBody>
      </p:sp>
      <p:sp>
        <p:nvSpPr>
          <p:cNvPr id="4" name="Slide Number Placeholder 3"/>
          <p:cNvSpPr>
            <a:spLocks noGrp="1"/>
          </p:cNvSpPr>
          <p:nvPr>
            <p:ph type="sldNum" sz="quarter" idx="5"/>
          </p:nvPr>
        </p:nvSpPr>
        <p:spPr/>
        <p:txBody>
          <a:bodyPr/>
          <a:lstStyle/>
          <a:p>
            <a:fld id="{8B7137B7-0393-449F-945A-AD49D3397DE1}" type="slidenum">
              <a:rPr lang="en-US" smtClean="0"/>
              <a:t>29</a:t>
            </a:fld>
            <a:endParaRPr lang="en-US"/>
          </a:p>
        </p:txBody>
      </p:sp>
    </p:spTree>
    <p:extLst>
      <p:ext uri="{BB962C8B-B14F-4D97-AF65-F5344CB8AC3E}">
        <p14:creationId xmlns:p14="http://schemas.microsoft.com/office/powerpoint/2010/main" val="258219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students data to write code that can get the dupes by </a:t>
            </a:r>
            <a:r>
              <a:rPr lang="en-US" dirty="0" err="1"/>
              <a:t>student_id</a:t>
            </a:r>
            <a:endParaRPr lang="en-US" dirty="0"/>
          </a:p>
          <a:p>
            <a:endParaRPr lang="en-US" dirty="0"/>
          </a:p>
          <a:p>
            <a:r>
              <a:rPr lang="en-US" dirty="0"/>
              <a:t>5 minutes</a:t>
            </a:r>
          </a:p>
          <a:p>
            <a:endParaRPr lang="en-US" dirty="0"/>
          </a:p>
          <a:p>
            <a:r>
              <a:rPr lang="en-US" dirty="0"/>
              <a:t>students %&gt;%</a:t>
            </a:r>
          </a:p>
          <a:p>
            <a:r>
              <a:rPr lang="en-US" dirty="0"/>
              <a:t>  </a:t>
            </a:r>
            <a:r>
              <a:rPr lang="en-US" dirty="0" err="1"/>
              <a:t>group_by</a:t>
            </a:r>
            <a:r>
              <a:rPr lang="en-US" dirty="0"/>
              <a:t>(</a:t>
            </a:r>
            <a:r>
              <a:rPr lang="en-US" dirty="0" err="1"/>
              <a:t>student_id</a:t>
            </a:r>
            <a:r>
              <a:rPr lang="en-US" dirty="0"/>
              <a:t>) %&gt;%</a:t>
            </a:r>
          </a:p>
          <a:p>
            <a:r>
              <a:rPr lang="en-US" dirty="0"/>
              <a:t>  mutate(</a:t>
            </a:r>
            <a:r>
              <a:rPr lang="en-US" dirty="0" err="1"/>
              <a:t>dupe_count</a:t>
            </a:r>
            <a:r>
              <a:rPr lang="en-US" dirty="0"/>
              <a:t> = n() ) %&gt;%</a:t>
            </a:r>
          </a:p>
          <a:p>
            <a:r>
              <a:rPr lang="en-US" dirty="0"/>
              <a:t>  ungroup() %&gt;%</a:t>
            </a:r>
          </a:p>
          <a:p>
            <a:r>
              <a:rPr lang="en-US" dirty="0"/>
              <a:t>  filter(</a:t>
            </a:r>
            <a:r>
              <a:rPr lang="en-US" dirty="0" err="1"/>
              <a:t>dupe_count</a:t>
            </a:r>
            <a:r>
              <a:rPr lang="en-US" dirty="0"/>
              <a:t> &gt; 1) %&gt;%</a:t>
            </a:r>
          </a:p>
          <a:p>
            <a:r>
              <a:rPr lang="en-US" dirty="0"/>
              <a:t>  select(</a:t>
            </a:r>
            <a:r>
              <a:rPr lang="en-US" dirty="0" err="1"/>
              <a:t>student_id</a:t>
            </a:r>
            <a:r>
              <a:rPr lang="en-US" dirty="0"/>
              <a:t>, </a:t>
            </a:r>
            <a:r>
              <a:rPr lang="en-US" dirty="0" err="1"/>
              <a:t>dupe_count</a:t>
            </a:r>
            <a:r>
              <a:rPr lang="en-US" dirty="0"/>
              <a:t>, everything() ) </a:t>
            </a:r>
          </a:p>
        </p:txBody>
      </p:sp>
      <p:sp>
        <p:nvSpPr>
          <p:cNvPr id="4" name="Slide Number Placeholder 3"/>
          <p:cNvSpPr>
            <a:spLocks noGrp="1"/>
          </p:cNvSpPr>
          <p:nvPr>
            <p:ph type="sldNum" sz="quarter" idx="5"/>
          </p:nvPr>
        </p:nvSpPr>
        <p:spPr/>
        <p:txBody>
          <a:bodyPr/>
          <a:lstStyle/>
          <a:p>
            <a:fld id="{8B7137B7-0393-449F-945A-AD49D3397DE1}" type="slidenum">
              <a:rPr lang="en-US" smtClean="0"/>
              <a:t>30</a:t>
            </a:fld>
            <a:endParaRPr lang="en-US"/>
          </a:p>
        </p:txBody>
      </p:sp>
    </p:spTree>
    <p:extLst>
      <p:ext uri="{BB962C8B-B14F-4D97-AF65-F5344CB8AC3E}">
        <p14:creationId xmlns:p14="http://schemas.microsoft.com/office/powerpoint/2010/main" val="161851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137B7-0393-449F-945A-AD49D3397DE1}" type="slidenum">
              <a:rPr lang="en-US" smtClean="0"/>
              <a:t>31</a:t>
            </a:fld>
            <a:endParaRPr lang="en-US"/>
          </a:p>
        </p:txBody>
      </p:sp>
    </p:spTree>
    <p:extLst>
      <p:ext uri="{BB962C8B-B14F-4D97-AF65-F5344CB8AC3E}">
        <p14:creationId xmlns:p14="http://schemas.microsoft.com/office/powerpoint/2010/main" val="263909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1 – we usually look up records in a source system like PS or Illuminate to make a decision on how to correct it.</a:t>
            </a:r>
          </a:p>
          <a:p>
            <a:r>
              <a:rPr lang="en-US" dirty="0"/>
              <a:t>Method 1 – we make the duped row match the correct record.  Then when we distinct, it goes away since it is not distinct from the correct row any more.</a:t>
            </a:r>
          </a:p>
          <a:p>
            <a:r>
              <a:rPr lang="en-US" dirty="0"/>
              <a:t>Method 2 – You need a business rule to make systematic decisions about the data</a:t>
            </a:r>
          </a:p>
        </p:txBody>
      </p:sp>
      <p:sp>
        <p:nvSpPr>
          <p:cNvPr id="4" name="Slide Number Placeholder 3"/>
          <p:cNvSpPr>
            <a:spLocks noGrp="1"/>
          </p:cNvSpPr>
          <p:nvPr>
            <p:ph type="sldNum" sz="quarter" idx="10"/>
          </p:nvPr>
        </p:nvSpPr>
        <p:spPr/>
        <p:txBody>
          <a:bodyPr/>
          <a:lstStyle/>
          <a:p>
            <a:fld id="{8B7137B7-0393-449F-945A-AD49D3397DE1}" type="slidenum">
              <a:rPr lang="en-US" smtClean="0"/>
              <a:t>33</a:t>
            </a:fld>
            <a:endParaRPr lang="en-US"/>
          </a:p>
        </p:txBody>
      </p:sp>
    </p:spTree>
    <p:extLst>
      <p:ext uri="{BB962C8B-B14F-4D97-AF65-F5344CB8AC3E}">
        <p14:creationId xmlns:p14="http://schemas.microsoft.com/office/powerpoint/2010/main" val="5451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only going to use this method if there aren’t a lot of dupes to flag</a:t>
            </a:r>
          </a:p>
          <a:p>
            <a:r>
              <a:rPr lang="en-US" dirty="0"/>
              <a:t>If you have another column as a source of truth you can also find the records that don’t match it and </a:t>
            </a:r>
            <a:r>
              <a:rPr lang="en-US" dirty="0" err="1"/>
              <a:t>anti_join</a:t>
            </a:r>
            <a:r>
              <a:rPr lang="en-US" dirty="0"/>
              <a:t> them on.  Like if you had PS enrollment in here, you could see where the grade doesn’t mat</a:t>
            </a:r>
          </a:p>
          <a:p>
            <a:endParaRPr lang="en-US" dirty="0"/>
          </a:p>
          <a:p>
            <a:r>
              <a:rPr lang="en-US" dirty="0"/>
              <a:t>What notice about the </a:t>
            </a:r>
            <a:r>
              <a:rPr lang="en-US" dirty="0" err="1"/>
              <a:t>anti_join</a:t>
            </a:r>
            <a:r>
              <a:rPr lang="en-US" dirty="0"/>
              <a:t> here?</a:t>
            </a:r>
          </a:p>
          <a:p>
            <a:r>
              <a:rPr lang="en-US" dirty="0"/>
              <a:t>When we’re </a:t>
            </a:r>
            <a:r>
              <a:rPr lang="en-US" dirty="0" err="1"/>
              <a:t>anti_joining</a:t>
            </a:r>
            <a:r>
              <a:rPr lang="en-US" dirty="0"/>
              <a:t> here we already know that they contain the same columns and we want them to remove the rows based on everything they match by (you could explicitly call out all of the columns = cols they should join by).  This is called a natural join, where they join by all columns that they share</a:t>
            </a:r>
          </a:p>
          <a:p>
            <a:endParaRPr lang="en-US" dirty="0"/>
          </a:p>
          <a:p>
            <a:r>
              <a:rPr lang="en-US" dirty="0"/>
              <a:t>R will give you a message about what you joined by</a:t>
            </a:r>
          </a:p>
          <a:p>
            <a:endParaRPr lang="en-US" dirty="0"/>
          </a:p>
          <a:p>
            <a:r>
              <a:rPr lang="en-US" dirty="0"/>
              <a:t>Could avoid </a:t>
            </a:r>
            <a:r>
              <a:rPr lang="en-US" dirty="0" err="1"/>
              <a:t>anti_joining</a:t>
            </a:r>
            <a:r>
              <a:rPr lang="en-US" dirty="0"/>
              <a:t> by filtering to 0</a:t>
            </a:r>
          </a:p>
        </p:txBody>
      </p:sp>
      <p:sp>
        <p:nvSpPr>
          <p:cNvPr id="4" name="Slide Number Placeholder 3"/>
          <p:cNvSpPr>
            <a:spLocks noGrp="1"/>
          </p:cNvSpPr>
          <p:nvPr>
            <p:ph type="sldNum" sz="quarter" idx="10"/>
          </p:nvPr>
        </p:nvSpPr>
        <p:spPr/>
        <p:txBody>
          <a:bodyPr/>
          <a:lstStyle/>
          <a:p>
            <a:fld id="{8B7137B7-0393-449F-945A-AD49D3397DE1}" type="slidenum">
              <a:rPr lang="en-US" smtClean="0"/>
              <a:t>34</a:t>
            </a:fld>
            <a:endParaRPr lang="en-US"/>
          </a:p>
        </p:txBody>
      </p:sp>
    </p:spTree>
    <p:extLst>
      <p:ext uri="{BB962C8B-B14F-4D97-AF65-F5344CB8AC3E}">
        <p14:creationId xmlns:p14="http://schemas.microsoft.com/office/powerpoint/2010/main" val="20847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3 = outputted Method 1</a:t>
            </a:r>
          </a:p>
          <a:p>
            <a:endParaRPr lang="en-US" dirty="0"/>
          </a:p>
          <a:p>
            <a:r>
              <a:rPr lang="en-US" dirty="0"/>
              <a:t>Notice I am using the pipe and the dot to write out the dupes into a csv.</a:t>
            </a:r>
          </a:p>
          <a:p>
            <a:endParaRPr lang="en-US" dirty="0"/>
          </a:p>
          <a:p>
            <a:r>
              <a:rPr lang="en-US" dirty="0"/>
              <a:t>In general this is a helpful method of QC, it is used in SAT with missing IDs, state tests with id issues</a:t>
            </a:r>
          </a:p>
        </p:txBody>
      </p:sp>
      <p:sp>
        <p:nvSpPr>
          <p:cNvPr id="4" name="Slide Number Placeholder 3"/>
          <p:cNvSpPr>
            <a:spLocks noGrp="1"/>
          </p:cNvSpPr>
          <p:nvPr>
            <p:ph type="sldNum" sz="quarter" idx="10"/>
          </p:nvPr>
        </p:nvSpPr>
        <p:spPr/>
        <p:txBody>
          <a:bodyPr/>
          <a:lstStyle/>
          <a:p>
            <a:fld id="{8B7137B7-0393-449F-945A-AD49D3397DE1}" type="slidenum">
              <a:rPr lang="en-US" smtClean="0"/>
              <a:t>35</a:t>
            </a:fld>
            <a:endParaRPr lang="en-US"/>
          </a:p>
        </p:txBody>
      </p:sp>
    </p:spTree>
    <p:extLst>
      <p:ext uri="{BB962C8B-B14F-4D97-AF65-F5344CB8AC3E}">
        <p14:creationId xmlns:p14="http://schemas.microsoft.com/office/powerpoint/2010/main" val="173038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minutes</a:t>
            </a:r>
          </a:p>
          <a:p>
            <a:endParaRPr lang="en-US" dirty="0"/>
          </a:p>
          <a:p>
            <a:r>
              <a:rPr lang="en-US" dirty="0" err="1"/>
              <a:t>student_number</a:t>
            </a:r>
            <a:r>
              <a:rPr lang="en-US" dirty="0"/>
              <a:t>, subject, cycle</a:t>
            </a:r>
          </a:p>
          <a:p>
            <a:r>
              <a:rPr lang="en-US" dirty="0"/>
              <a:t>16 duplicates (</a:t>
            </a:r>
            <a:r>
              <a:rPr lang="en-US" dirty="0" err="1"/>
              <a:t>sat_exam</a:t>
            </a:r>
            <a:r>
              <a:rPr lang="en-US" dirty="0"/>
              <a:t> /</a:t>
            </a:r>
            <a:r>
              <a:rPr lang="en-US" dirty="0" err="1"/>
              <a:t>exam_grade</a:t>
            </a:r>
            <a:r>
              <a:rPr lang="en-US" dirty="0"/>
              <a:t>)</a:t>
            </a:r>
          </a:p>
          <a:p>
            <a:r>
              <a:rPr lang="en-US" dirty="0"/>
              <a:t>Keep </a:t>
            </a:r>
            <a:r>
              <a:rPr lang="en-US" dirty="0" err="1"/>
              <a:t>exam_grade</a:t>
            </a:r>
            <a:r>
              <a:rPr lang="en-US" dirty="0"/>
              <a:t> that matches the student grade</a:t>
            </a:r>
          </a:p>
          <a:p>
            <a:endParaRPr lang="en-US" dirty="0"/>
          </a:p>
          <a:p>
            <a:endParaRPr lang="en-US" dirty="0"/>
          </a:p>
          <a:p>
            <a:endParaRPr lang="en-US" dirty="0"/>
          </a:p>
          <a:p>
            <a:r>
              <a:rPr lang="en-US" dirty="0"/>
              <a:t># Code to generate Practice SAT </a:t>
            </a:r>
            <a:r>
              <a:rPr lang="en-US" dirty="0" err="1"/>
              <a:t>datea</a:t>
            </a:r>
            <a:endParaRPr lang="en-US" dirty="0"/>
          </a:p>
          <a:p>
            <a:r>
              <a:rPr lang="en-US" dirty="0" err="1"/>
              <a:t>results_raw</a:t>
            </a:r>
            <a:r>
              <a:rPr lang="en-US" dirty="0"/>
              <a:t> %&gt;%</a:t>
            </a:r>
          </a:p>
          <a:p>
            <a:r>
              <a:rPr lang="en-US" dirty="0"/>
              <a:t>  select(</a:t>
            </a:r>
            <a:r>
              <a:rPr lang="en-US" dirty="0" err="1"/>
              <a:t>student_number</a:t>
            </a:r>
            <a:r>
              <a:rPr lang="en-US" dirty="0"/>
              <a:t>, cycle, </a:t>
            </a:r>
            <a:r>
              <a:rPr lang="en-US" dirty="0" err="1"/>
              <a:t>academic_year</a:t>
            </a:r>
            <a:r>
              <a:rPr lang="en-US" dirty="0"/>
              <a:t>, name, school,</a:t>
            </a:r>
          </a:p>
          <a:p>
            <a:r>
              <a:rPr lang="en-US" dirty="0"/>
              <a:t>         grade, </a:t>
            </a:r>
            <a:r>
              <a:rPr lang="en-US" dirty="0" err="1"/>
              <a:t>sat_exam</a:t>
            </a:r>
            <a:r>
              <a:rPr lang="en-US" dirty="0"/>
              <a:t>,</a:t>
            </a:r>
          </a:p>
          <a:p>
            <a:r>
              <a:rPr lang="en-US" dirty="0"/>
              <a:t>         </a:t>
            </a:r>
            <a:r>
              <a:rPr lang="en-US" dirty="0" err="1"/>
              <a:t>test_version</a:t>
            </a:r>
            <a:r>
              <a:rPr lang="en-US" dirty="0"/>
              <a:t>, subject, </a:t>
            </a:r>
            <a:r>
              <a:rPr lang="en-US" dirty="0" err="1"/>
              <a:t>subject_percent_correct</a:t>
            </a:r>
            <a:endParaRPr lang="en-US" dirty="0"/>
          </a:p>
          <a:p>
            <a:r>
              <a:rPr lang="en-US" dirty="0"/>
              <a:t>         ) %&gt;%</a:t>
            </a:r>
          </a:p>
          <a:p>
            <a:r>
              <a:rPr lang="en-US" dirty="0"/>
              <a:t>  distinct() %&gt;%</a:t>
            </a:r>
          </a:p>
          <a:p>
            <a:r>
              <a:rPr lang="en-US" dirty="0"/>
              <a:t>  </a:t>
            </a:r>
            <a:r>
              <a:rPr lang="en-US" dirty="0" err="1"/>
              <a:t>mutate_at</a:t>
            </a:r>
            <a:r>
              <a:rPr lang="en-US" dirty="0"/>
              <a:t>(</a:t>
            </a:r>
            <a:r>
              <a:rPr lang="en-US" dirty="0" err="1"/>
              <a:t>vars</a:t>
            </a:r>
            <a:r>
              <a:rPr lang="en-US" dirty="0"/>
              <a:t>(</a:t>
            </a:r>
            <a:r>
              <a:rPr lang="en-US" dirty="0" err="1"/>
              <a:t>subject_percent_correct</a:t>
            </a:r>
            <a:r>
              <a:rPr lang="en-US" dirty="0"/>
              <a:t>), </a:t>
            </a:r>
            <a:r>
              <a:rPr lang="en-US" dirty="0" err="1"/>
              <a:t>as.numeric</a:t>
            </a:r>
            <a:r>
              <a:rPr lang="en-US" dirty="0"/>
              <a:t>) %&gt;%</a:t>
            </a:r>
          </a:p>
          <a:p>
            <a:r>
              <a:rPr lang="en-US" dirty="0"/>
              <a:t>  rename(</a:t>
            </a:r>
            <a:r>
              <a:rPr lang="en-US" dirty="0" err="1"/>
              <a:t>percent_correct</a:t>
            </a:r>
            <a:r>
              <a:rPr lang="en-US" dirty="0"/>
              <a:t> = </a:t>
            </a:r>
            <a:r>
              <a:rPr lang="en-US" dirty="0" err="1"/>
              <a:t>subject_percent_correct</a:t>
            </a:r>
            <a:r>
              <a:rPr lang="en-US" dirty="0"/>
              <a:t>) %&gt;%</a:t>
            </a:r>
          </a:p>
          <a:p>
            <a:r>
              <a:rPr lang="en-US" dirty="0"/>
              <a:t>  </a:t>
            </a:r>
            <a:r>
              <a:rPr lang="en-US" dirty="0" err="1"/>
              <a:t>write_csv</a:t>
            </a:r>
            <a:r>
              <a:rPr lang="en-US" dirty="0"/>
              <a:t>("../Input/practice_sat_cycle1.csv", </a:t>
            </a:r>
            <a:r>
              <a:rPr lang="en-US" dirty="0" err="1"/>
              <a:t>na</a:t>
            </a:r>
            <a:r>
              <a:rPr lang="en-US" dirty="0"/>
              <a:t> = "")</a:t>
            </a:r>
          </a:p>
        </p:txBody>
      </p:sp>
      <p:sp>
        <p:nvSpPr>
          <p:cNvPr id="4" name="Slide Number Placeholder 3"/>
          <p:cNvSpPr>
            <a:spLocks noGrp="1"/>
          </p:cNvSpPr>
          <p:nvPr>
            <p:ph type="sldNum" sz="quarter" idx="10"/>
          </p:nvPr>
        </p:nvSpPr>
        <p:spPr/>
        <p:txBody>
          <a:bodyPr/>
          <a:lstStyle/>
          <a:p>
            <a:fld id="{8B7137B7-0393-449F-945A-AD49D3397DE1}" type="slidenum">
              <a:rPr lang="en-US" smtClean="0"/>
              <a:t>36</a:t>
            </a:fld>
            <a:endParaRPr lang="en-US"/>
          </a:p>
        </p:txBody>
      </p:sp>
    </p:spTree>
    <p:extLst>
      <p:ext uri="{BB962C8B-B14F-4D97-AF65-F5344CB8AC3E}">
        <p14:creationId xmlns:p14="http://schemas.microsoft.com/office/powerpoint/2010/main" val="620348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student_number</a:t>
            </a:r>
            <a:r>
              <a:rPr lang="en-US" dirty="0"/>
              <a:t>, subject, cycle</a:t>
            </a:r>
          </a:p>
          <a:p>
            <a:r>
              <a:rPr lang="en-US" dirty="0"/>
              <a:t>16 duplicates (</a:t>
            </a:r>
            <a:r>
              <a:rPr lang="en-US" dirty="0" err="1"/>
              <a:t>sat_exam</a:t>
            </a:r>
            <a:r>
              <a:rPr lang="en-US" dirty="0"/>
              <a:t> /</a:t>
            </a:r>
            <a:r>
              <a:rPr lang="en-US" dirty="0" err="1"/>
              <a:t>exam_grade</a:t>
            </a:r>
            <a:r>
              <a:rPr lang="en-US" dirty="0"/>
              <a:t>)</a:t>
            </a:r>
          </a:p>
          <a:p>
            <a:r>
              <a:rPr lang="en-US" dirty="0"/>
              <a:t>Keep </a:t>
            </a:r>
            <a:r>
              <a:rPr lang="en-US" dirty="0" err="1"/>
              <a:t>exam_grade</a:t>
            </a:r>
            <a:r>
              <a:rPr lang="en-US" dirty="0"/>
              <a:t> that matches the student grade</a:t>
            </a:r>
          </a:p>
          <a:p>
            <a:endParaRPr lang="en-US" dirty="0"/>
          </a:p>
          <a:p>
            <a:endParaRPr lang="en-US" dirty="0"/>
          </a:p>
          <a:p>
            <a:endParaRPr lang="en-US" dirty="0"/>
          </a:p>
          <a:p>
            <a:r>
              <a:rPr lang="en-US" dirty="0"/>
              <a:t># Code to generate Practice SAT </a:t>
            </a:r>
            <a:r>
              <a:rPr lang="en-US" dirty="0" err="1"/>
              <a:t>datea</a:t>
            </a:r>
            <a:endParaRPr lang="en-US" dirty="0"/>
          </a:p>
          <a:p>
            <a:r>
              <a:rPr lang="en-US" dirty="0" err="1"/>
              <a:t>results_raw</a:t>
            </a:r>
            <a:r>
              <a:rPr lang="en-US" dirty="0"/>
              <a:t> %&gt;%</a:t>
            </a:r>
          </a:p>
          <a:p>
            <a:r>
              <a:rPr lang="en-US" dirty="0"/>
              <a:t>  select(</a:t>
            </a:r>
            <a:r>
              <a:rPr lang="en-US" dirty="0" err="1"/>
              <a:t>student_number</a:t>
            </a:r>
            <a:r>
              <a:rPr lang="en-US" dirty="0"/>
              <a:t>, cycle, </a:t>
            </a:r>
            <a:r>
              <a:rPr lang="en-US" dirty="0" err="1"/>
              <a:t>academic_year</a:t>
            </a:r>
            <a:r>
              <a:rPr lang="en-US" dirty="0"/>
              <a:t>, name, school,</a:t>
            </a:r>
          </a:p>
          <a:p>
            <a:r>
              <a:rPr lang="en-US" dirty="0"/>
              <a:t>         grade, </a:t>
            </a:r>
            <a:r>
              <a:rPr lang="en-US" dirty="0" err="1"/>
              <a:t>sat_exam</a:t>
            </a:r>
            <a:r>
              <a:rPr lang="en-US" dirty="0"/>
              <a:t>,</a:t>
            </a:r>
          </a:p>
          <a:p>
            <a:r>
              <a:rPr lang="en-US" dirty="0"/>
              <a:t>         </a:t>
            </a:r>
            <a:r>
              <a:rPr lang="en-US" dirty="0" err="1"/>
              <a:t>test_version</a:t>
            </a:r>
            <a:r>
              <a:rPr lang="en-US" dirty="0"/>
              <a:t>, subject, </a:t>
            </a:r>
            <a:r>
              <a:rPr lang="en-US" dirty="0" err="1"/>
              <a:t>subject_percent_correct</a:t>
            </a:r>
            <a:endParaRPr lang="en-US" dirty="0"/>
          </a:p>
          <a:p>
            <a:r>
              <a:rPr lang="en-US" dirty="0"/>
              <a:t>         ) %&gt;%</a:t>
            </a:r>
          </a:p>
          <a:p>
            <a:r>
              <a:rPr lang="en-US" dirty="0"/>
              <a:t>  distinct() %&gt;%</a:t>
            </a:r>
          </a:p>
          <a:p>
            <a:r>
              <a:rPr lang="en-US" dirty="0"/>
              <a:t>  </a:t>
            </a:r>
            <a:r>
              <a:rPr lang="en-US" dirty="0" err="1"/>
              <a:t>mutate_at</a:t>
            </a:r>
            <a:r>
              <a:rPr lang="en-US" dirty="0"/>
              <a:t>(vars(</a:t>
            </a:r>
            <a:r>
              <a:rPr lang="en-US" dirty="0" err="1"/>
              <a:t>subject_percent_correct</a:t>
            </a:r>
            <a:r>
              <a:rPr lang="en-US" dirty="0"/>
              <a:t>), </a:t>
            </a:r>
            <a:r>
              <a:rPr lang="en-US" dirty="0" err="1"/>
              <a:t>as.numeric</a:t>
            </a:r>
            <a:r>
              <a:rPr lang="en-US" dirty="0"/>
              <a:t>) %&gt;%</a:t>
            </a:r>
          </a:p>
          <a:p>
            <a:r>
              <a:rPr lang="en-US" dirty="0"/>
              <a:t>  rename(</a:t>
            </a:r>
            <a:r>
              <a:rPr lang="en-US" dirty="0" err="1"/>
              <a:t>percent_correct</a:t>
            </a:r>
            <a:r>
              <a:rPr lang="en-US" dirty="0"/>
              <a:t> = </a:t>
            </a:r>
            <a:r>
              <a:rPr lang="en-US" dirty="0" err="1"/>
              <a:t>subject_percent_correct</a:t>
            </a:r>
            <a:r>
              <a:rPr lang="en-US" dirty="0"/>
              <a:t>) %&gt;%</a:t>
            </a:r>
          </a:p>
          <a:p>
            <a:r>
              <a:rPr lang="en-US" dirty="0"/>
              <a:t>  </a:t>
            </a:r>
            <a:r>
              <a:rPr lang="en-US" dirty="0" err="1"/>
              <a:t>write_csv</a:t>
            </a:r>
            <a:r>
              <a:rPr lang="en-US" dirty="0"/>
              <a:t>("../Input/practice_sat_cycle1.csv", </a:t>
            </a:r>
            <a:r>
              <a:rPr lang="en-US" dirty="0" err="1"/>
              <a:t>na</a:t>
            </a:r>
            <a:r>
              <a:rPr lang="en-US" dirty="0"/>
              <a:t> = "")</a:t>
            </a:r>
          </a:p>
        </p:txBody>
      </p:sp>
      <p:sp>
        <p:nvSpPr>
          <p:cNvPr id="4" name="Slide Number Placeholder 3"/>
          <p:cNvSpPr>
            <a:spLocks noGrp="1"/>
          </p:cNvSpPr>
          <p:nvPr>
            <p:ph type="sldNum" sz="quarter" idx="10"/>
          </p:nvPr>
        </p:nvSpPr>
        <p:spPr/>
        <p:txBody>
          <a:bodyPr/>
          <a:lstStyle/>
          <a:p>
            <a:fld id="{8B7137B7-0393-449F-945A-AD49D3397DE1}" type="slidenum">
              <a:rPr lang="en-US" smtClean="0"/>
              <a:t>37</a:t>
            </a:fld>
            <a:endParaRPr lang="en-US"/>
          </a:p>
        </p:txBody>
      </p:sp>
    </p:spTree>
    <p:extLst>
      <p:ext uri="{BB962C8B-B14F-4D97-AF65-F5344CB8AC3E}">
        <p14:creationId xmlns:p14="http://schemas.microsoft.com/office/powerpoint/2010/main" val="424785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0722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3706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0723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45" name="–Johnny Appleseed"/>
          <p:cNvSpPr>
            <a:spLocks noGrp="1"/>
          </p:cNvSpPr>
          <p:nvPr>
            <p:ph type="body" sz="quarter" idx="13"/>
          </p:nvPr>
        </p:nvSpPr>
        <p:spPr>
          <a:xfrm>
            <a:off x="895351" y="3000376"/>
            <a:ext cx="7358063" cy="323165"/>
          </a:xfrm>
          <a:prstGeom prst="rect">
            <a:avLst/>
          </a:prstGeom>
        </p:spPr>
        <p:txBody>
          <a:bodyPr anchor="t">
            <a:spAutoFit/>
          </a:bodyPr>
          <a:lstStyle>
            <a:lvl1pPr marL="0" indent="0" algn="ctr">
              <a:spcBef>
                <a:spcPts val="0"/>
              </a:spcBef>
              <a:buSzTx/>
              <a:buNone/>
              <a:defRPr sz="1500">
                <a:solidFill>
                  <a:srgbClr val="535353"/>
                </a:solidFill>
                <a:latin typeface="Source Sans Pro"/>
                <a:ea typeface="Source Sans Pro"/>
                <a:cs typeface="Source Sans Pro"/>
                <a:sym typeface="Source Sans Pro"/>
              </a:defRPr>
            </a:lvl1pPr>
          </a:lstStyle>
          <a:p>
            <a:r>
              <a:t>–Johnny Appleseed</a:t>
            </a:r>
          </a:p>
        </p:txBody>
      </p:sp>
      <p:sp>
        <p:nvSpPr>
          <p:cNvPr id="46" name="“Type a quote here.”"/>
          <p:cNvSpPr>
            <a:spLocks noGrp="1"/>
          </p:cNvSpPr>
          <p:nvPr>
            <p:ph type="body" sz="quarter" idx="14"/>
          </p:nvPr>
        </p:nvSpPr>
        <p:spPr>
          <a:xfrm>
            <a:off x="890588" y="2026943"/>
            <a:ext cx="7358063" cy="634789"/>
          </a:xfrm>
          <a:prstGeom prst="rect">
            <a:avLst/>
          </a:prstGeom>
        </p:spPr>
        <p:txBody>
          <a:bodyPr>
            <a:spAutoFit/>
          </a:bodyPr>
          <a:lstStyle>
            <a:lvl1pPr marL="0" indent="0" algn="ctr">
              <a:spcBef>
                <a:spcPts val="0"/>
              </a:spcBef>
              <a:buSzTx/>
              <a:buNone/>
              <a:defRPr sz="3525" i="1">
                <a:solidFill>
                  <a:srgbClr val="005493">
                    <a:alpha val="75000"/>
                  </a:srgbClr>
                </a:solidFill>
                <a:latin typeface="Source Sans Pro ExtraLight"/>
                <a:ea typeface="Source Sans Pro ExtraLight"/>
                <a:cs typeface="Source Sans Pro ExtraLight"/>
                <a:sym typeface="Source Sans Pro ExtraLight"/>
              </a:defRPr>
            </a:lvl1pPr>
          </a:lstStyle>
          <a:p>
            <a:r>
              <a:t>“Type a quote here.”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609993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ouble lead templ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42950"/>
            <a:ext cx="8503920" cy="37719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304800" y="181057"/>
            <a:ext cx="8503920" cy="365522"/>
          </a:xfrm>
        </p:spPr>
        <p:txBody>
          <a:bodyPr anchor="ctr">
            <a:noAutofit/>
          </a:bodyPr>
          <a:lstStyle>
            <a:lvl1pPr>
              <a:defRPr sz="1800">
                <a:solidFill>
                  <a:schemeClr val="tx1"/>
                </a:solidFill>
              </a:defRPr>
            </a:lvl1pPr>
          </a:lstStyle>
          <a:p>
            <a:r>
              <a:rPr lang="en-US" dirty="0"/>
              <a:t>Double lead slide template</a:t>
            </a:r>
          </a:p>
        </p:txBody>
      </p:sp>
      <p:sp>
        <p:nvSpPr>
          <p:cNvPr id="9" name="Slide Number Placeholder 5"/>
          <p:cNvSpPr>
            <a:spLocks noGrp="1"/>
          </p:cNvSpPr>
          <p:nvPr>
            <p:ph type="sldNum" sz="quarter" idx="4"/>
          </p:nvPr>
        </p:nvSpPr>
        <p:spPr>
          <a:xfrm>
            <a:off x="8305800" y="4812507"/>
            <a:ext cx="579120" cy="273844"/>
          </a:xfrm>
          <a:prstGeom prst="rect">
            <a:avLst/>
          </a:prstGeom>
        </p:spPr>
        <p:txBody>
          <a:bodyPr vert="horz" lIns="91440" tIns="45720" rIns="91440" bIns="45720" rtlCol="0" anchor="b"/>
          <a:lstStyle>
            <a:lvl1pPr algn="r">
              <a:defRPr sz="750">
                <a:solidFill>
                  <a:schemeClr val="bg1"/>
                </a:solidFill>
                <a:latin typeface="Franklin Gothic Book" pitchFamily="34" charset="0"/>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06744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9560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3638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3/23/25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2986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3/23/25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144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3/23/25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1104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9145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4496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1370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53000">
              <a:schemeClr val="tx1">
                <a:lumMod val="85000"/>
              </a:schemeClr>
            </a:gs>
            <a:gs pos="100000">
              <a:schemeClr val="tx2">
                <a:lumMod val="7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241EB5C9-1307-BA42-ABA2-0BC069CD8E7F}" type="datetimeFigureOut">
              <a:rPr lang="en-US" smtClean="0"/>
              <a:t>3/23/25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82488038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267" y="1597819"/>
            <a:ext cx="7772400" cy="1102519"/>
          </a:xfrm>
        </p:spPr>
        <p:txBody>
          <a:bodyPr/>
          <a:lstStyle/>
          <a:p>
            <a:pPr marL="0" lvl="0" indent="0">
              <a:buNone/>
            </a:pPr>
            <a:r>
              <a:rPr lang="en-US" dirty="0"/>
              <a:t>Dealing with Duplicative Data</a:t>
            </a:r>
            <a:endParaRPr dirty="0"/>
          </a:p>
        </p:txBody>
      </p:sp>
      <p:sp>
        <p:nvSpPr>
          <p:cNvPr id="3" name="Subtitle 2"/>
          <p:cNvSpPr>
            <a:spLocks noGrp="1"/>
          </p:cNvSpPr>
          <p:nvPr>
            <p:ph type="subTitle" idx="1"/>
          </p:nvPr>
        </p:nvSpPr>
        <p:spPr/>
        <p:txBody>
          <a:bodyPr/>
          <a:lstStyle/>
          <a:p>
            <a:pPr marL="0" lvl="0" indent="0">
              <a:buNone/>
            </a:pPr>
            <a:br>
              <a:rPr dirty="0"/>
            </a:br>
            <a:br>
              <a:rPr dirty="0"/>
            </a:br>
            <a:r>
              <a:rPr dirty="0"/>
              <a:t>Erin Grand</a:t>
            </a:r>
            <a:endParaRPr lang="en-US" dirty="0"/>
          </a:p>
          <a:p>
            <a:pPr marL="0" lvl="0" indent="0">
              <a:buNone/>
            </a:pPr>
            <a:r>
              <a:rPr lang="en-US" dirty="0"/>
              <a:t>25 April, 2025</a:t>
            </a:r>
            <a:endParaRPr dirty="0"/>
          </a:p>
        </p:txBody>
      </p:sp>
      <p:sp>
        <p:nvSpPr>
          <p:cNvPr id="4" name="Date Placeholder 3"/>
          <p:cNvSpPr>
            <a:spLocks noGrp="1"/>
          </p:cNvSpPr>
          <p:nvPr>
            <p:ph type="dt" sz="half" idx="10"/>
          </p:nvPr>
        </p:nvSpPr>
        <p:spPr/>
        <p:txBody>
          <a:bodyPr/>
          <a:lstStyle/>
          <a:p>
            <a:pPr marL="0" lvl="0" indent="0">
              <a:buNone/>
            </a:pPr>
            <a:r>
              <a:t>2025-03-24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F8D3-8E90-6863-7D80-7C533EF85D2A}"/>
              </a:ext>
            </a:extLst>
          </p:cNvPr>
          <p:cNvSpPr>
            <a:spLocks noGrp="1"/>
          </p:cNvSpPr>
          <p:nvPr>
            <p:ph type="title"/>
          </p:nvPr>
        </p:nvSpPr>
        <p:spPr/>
        <p:txBody>
          <a:bodyPr/>
          <a:lstStyle/>
          <a:p>
            <a:r>
              <a:rPr lang="en-US" dirty="0"/>
              <a:t>Straight Duplicate(s)</a:t>
            </a:r>
          </a:p>
        </p:txBody>
      </p:sp>
      <p:sp>
        <p:nvSpPr>
          <p:cNvPr id="3" name="Content Placeholder 2">
            <a:extLst>
              <a:ext uri="{FF2B5EF4-FFF2-40B4-BE49-F238E27FC236}">
                <a16:creationId xmlns:a16="http://schemas.microsoft.com/office/drawing/2014/main" id="{10B79D37-AAFF-7CBB-CA57-809302D81EDE}"/>
              </a:ext>
            </a:extLst>
          </p:cNvPr>
          <p:cNvSpPr>
            <a:spLocks noGrp="1"/>
          </p:cNvSpPr>
          <p:nvPr>
            <p:ph idx="1"/>
          </p:nvPr>
        </p:nvSpPr>
        <p:spPr/>
        <p:txBody>
          <a:bodyPr/>
          <a:lstStyle/>
          <a:p>
            <a:r>
              <a:rPr lang="en-US" dirty="0"/>
              <a:t>Same information across the full row</a:t>
            </a:r>
          </a:p>
          <a:p>
            <a:r>
              <a:rPr lang="en-US" dirty="0"/>
              <a:t>These are the ones that solved with a “distinct” or </a:t>
            </a:r>
            <a:r>
              <a:rPr lang="en-US" dirty="0" err="1"/>
              <a:t>excel’s</a:t>
            </a:r>
            <a:r>
              <a:rPr lang="en-US" dirty="0"/>
              <a:t> “remove duplicates” functions</a:t>
            </a:r>
          </a:p>
        </p:txBody>
      </p:sp>
      <p:graphicFrame>
        <p:nvGraphicFramePr>
          <p:cNvPr id="4" name="Content Placeholder 3">
            <a:extLst>
              <a:ext uri="{FF2B5EF4-FFF2-40B4-BE49-F238E27FC236}">
                <a16:creationId xmlns:a16="http://schemas.microsoft.com/office/drawing/2014/main" id="{07A53A76-DFB0-7EFC-17C5-9076AFC473AE}"/>
              </a:ext>
            </a:extLst>
          </p:cNvPr>
          <p:cNvGraphicFramePr>
            <a:graphicFrameLocks/>
          </p:cNvGraphicFramePr>
          <p:nvPr>
            <p:extLst>
              <p:ext uri="{D42A27DB-BD31-4B8C-83A1-F6EECF244321}">
                <p14:modId xmlns:p14="http://schemas.microsoft.com/office/powerpoint/2010/main" val="142804932"/>
              </p:ext>
            </p:extLst>
          </p:nvPr>
        </p:nvGraphicFramePr>
        <p:xfrm>
          <a:off x="2203859" y="2571750"/>
          <a:ext cx="493776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961138040"/>
                    </a:ext>
                  </a:extLst>
                </a:gridCol>
                <a:gridCol w="1645920">
                  <a:extLst>
                    <a:ext uri="{9D8B030D-6E8A-4147-A177-3AD203B41FA5}">
                      <a16:colId xmlns:a16="http://schemas.microsoft.com/office/drawing/2014/main" val="3639008542"/>
                    </a:ext>
                  </a:extLst>
                </a:gridCol>
                <a:gridCol w="1645920">
                  <a:extLst>
                    <a:ext uri="{9D8B030D-6E8A-4147-A177-3AD203B41FA5}">
                      <a16:colId xmlns:a16="http://schemas.microsoft.com/office/drawing/2014/main" val="3860471904"/>
                    </a:ext>
                  </a:extLst>
                </a:gridCol>
              </a:tblGrid>
              <a:tr h="370840">
                <a:tc>
                  <a:txBody>
                    <a:bodyPr/>
                    <a:lstStyle/>
                    <a:p>
                      <a:r>
                        <a:rPr lang="en-US" dirty="0" err="1"/>
                        <a:t>teacher_id</a:t>
                      </a:r>
                      <a:endParaRPr lang="en-US" dirty="0"/>
                    </a:p>
                  </a:txBody>
                  <a:tcPr/>
                </a:tc>
                <a:tc>
                  <a:txBody>
                    <a:bodyPr/>
                    <a:lstStyle/>
                    <a:p>
                      <a:r>
                        <a:rPr lang="en-US" dirty="0"/>
                        <a:t>name</a:t>
                      </a:r>
                    </a:p>
                  </a:txBody>
                  <a:tcPr/>
                </a:tc>
                <a:tc>
                  <a:txBody>
                    <a:bodyPr/>
                    <a:lstStyle/>
                    <a:p>
                      <a:r>
                        <a:rPr lang="en-US" dirty="0" err="1"/>
                        <a:t>school_id</a:t>
                      </a:r>
                      <a:endParaRPr lang="en-US" dirty="0"/>
                    </a:p>
                  </a:txBody>
                  <a:tcPr/>
                </a:tc>
                <a:extLst>
                  <a:ext uri="{0D108BD9-81ED-4DB2-BD59-A6C34878D82A}">
                    <a16:rowId xmlns:a16="http://schemas.microsoft.com/office/drawing/2014/main" val="2982688852"/>
                  </a:ext>
                </a:extLst>
              </a:tr>
              <a:tr h="370840">
                <a:tc>
                  <a:txBody>
                    <a:bodyPr/>
                    <a:lstStyle/>
                    <a:p>
                      <a:r>
                        <a:rPr lang="en-US" dirty="0"/>
                        <a:t>2421432</a:t>
                      </a:r>
                    </a:p>
                  </a:txBody>
                  <a:tcPr/>
                </a:tc>
                <a:tc>
                  <a:txBody>
                    <a:bodyPr/>
                    <a:lstStyle/>
                    <a:p>
                      <a:r>
                        <a:rPr lang="en-US" dirty="0"/>
                        <a:t>Sally</a:t>
                      </a:r>
                    </a:p>
                  </a:txBody>
                  <a:tcPr/>
                </a:tc>
                <a:tc>
                  <a:txBody>
                    <a:bodyPr/>
                    <a:lstStyle/>
                    <a:p>
                      <a:r>
                        <a:rPr lang="en-US" dirty="0"/>
                        <a:t>1</a:t>
                      </a:r>
                    </a:p>
                  </a:txBody>
                  <a:tcPr/>
                </a:tc>
                <a:extLst>
                  <a:ext uri="{0D108BD9-81ED-4DB2-BD59-A6C34878D82A}">
                    <a16:rowId xmlns:a16="http://schemas.microsoft.com/office/drawing/2014/main" val="600106202"/>
                  </a:ext>
                </a:extLst>
              </a:tr>
              <a:tr h="370840">
                <a:tc>
                  <a:txBody>
                    <a:bodyPr/>
                    <a:lstStyle/>
                    <a:p>
                      <a:r>
                        <a:rPr lang="en-US" dirty="0"/>
                        <a:t>324546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Sally</a:t>
                      </a:r>
                    </a:p>
                  </a:txBody>
                  <a:tcPr/>
                </a:tc>
                <a:tc>
                  <a:txBody>
                    <a:bodyPr/>
                    <a:lstStyle/>
                    <a:p>
                      <a:r>
                        <a:rPr lang="en-US" dirty="0"/>
                        <a:t>1</a:t>
                      </a:r>
                    </a:p>
                  </a:txBody>
                  <a:tcPr/>
                </a:tc>
                <a:extLst>
                  <a:ext uri="{0D108BD9-81ED-4DB2-BD59-A6C34878D82A}">
                    <a16:rowId xmlns:a16="http://schemas.microsoft.com/office/drawing/2014/main" val="1347600100"/>
                  </a:ext>
                </a:extLst>
              </a:tr>
              <a:tr h="370840">
                <a:tc>
                  <a:txBody>
                    <a:bodyPr/>
                    <a:lstStyle/>
                    <a:p>
                      <a:r>
                        <a:rPr lang="en-US" dirty="0"/>
                        <a:t>564564</a:t>
                      </a:r>
                    </a:p>
                  </a:txBody>
                  <a:tcPr/>
                </a:tc>
                <a:tc>
                  <a:txBody>
                    <a:bodyPr/>
                    <a:lstStyle/>
                    <a:p>
                      <a:r>
                        <a:rPr lang="en-US" dirty="0"/>
                        <a:t>Naveen</a:t>
                      </a:r>
                    </a:p>
                  </a:txBody>
                  <a:tcPr/>
                </a:tc>
                <a:tc>
                  <a:txBody>
                    <a:bodyPr/>
                    <a:lstStyle/>
                    <a:p>
                      <a:r>
                        <a:rPr lang="en-US" dirty="0"/>
                        <a:t>1</a:t>
                      </a:r>
                    </a:p>
                  </a:txBody>
                  <a:tcPr/>
                </a:tc>
                <a:extLst>
                  <a:ext uri="{0D108BD9-81ED-4DB2-BD59-A6C34878D82A}">
                    <a16:rowId xmlns:a16="http://schemas.microsoft.com/office/drawing/2014/main" val="685002370"/>
                  </a:ext>
                </a:extLst>
              </a:tr>
              <a:tr h="370840">
                <a:tc>
                  <a:txBody>
                    <a:bodyPr/>
                    <a:lstStyle/>
                    <a:p>
                      <a:r>
                        <a:rPr lang="en-US" dirty="0"/>
                        <a:t>345232</a:t>
                      </a:r>
                    </a:p>
                  </a:txBody>
                  <a:tcPr/>
                </a:tc>
                <a:tc>
                  <a:txBody>
                    <a:bodyPr/>
                    <a:lstStyle/>
                    <a:p>
                      <a:r>
                        <a:rPr lang="en-US" dirty="0"/>
                        <a:t>Rachel</a:t>
                      </a:r>
                    </a:p>
                  </a:txBody>
                  <a:tcPr/>
                </a:tc>
                <a:tc>
                  <a:txBody>
                    <a:bodyPr/>
                    <a:lstStyle/>
                    <a:p>
                      <a:r>
                        <a:rPr lang="en-US" dirty="0"/>
                        <a:t>1</a:t>
                      </a:r>
                    </a:p>
                  </a:txBody>
                  <a:tcPr/>
                </a:tc>
                <a:extLst>
                  <a:ext uri="{0D108BD9-81ED-4DB2-BD59-A6C34878D82A}">
                    <a16:rowId xmlns:a16="http://schemas.microsoft.com/office/drawing/2014/main" val="10955932"/>
                  </a:ext>
                </a:extLst>
              </a:tr>
              <a:tr h="370840">
                <a:tc>
                  <a:txBody>
                    <a:bodyPr/>
                    <a:lstStyle/>
                    <a:p>
                      <a:r>
                        <a:rPr lang="en-US" dirty="0"/>
                        <a:t>6574552</a:t>
                      </a:r>
                    </a:p>
                  </a:txBody>
                  <a:tcPr/>
                </a:tc>
                <a:tc>
                  <a:txBody>
                    <a:bodyPr/>
                    <a:lstStyle/>
                    <a:p>
                      <a:r>
                        <a:rPr lang="en-US" dirty="0"/>
                        <a:t>Carlos</a:t>
                      </a:r>
                    </a:p>
                  </a:txBody>
                  <a:tcPr/>
                </a:tc>
                <a:tc>
                  <a:txBody>
                    <a:bodyPr/>
                    <a:lstStyle/>
                    <a:p>
                      <a:r>
                        <a:rPr lang="en-US" dirty="0"/>
                        <a:t>2</a:t>
                      </a:r>
                    </a:p>
                  </a:txBody>
                  <a:tcPr/>
                </a:tc>
                <a:extLst>
                  <a:ext uri="{0D108BD9-81ED-4DB2-BD59-A6C34878D82A}">
                    <a16:rowId xmlns:a16="http://schemas.microsoft.com/office/drawing/2014/main" val="81983053"/>
                  </a:ext>
                </a:extLst>
              </a:tr>
            </a:tbl>
          </a:graphicData>
        </a:graphic>
      </p:graphicFrame>
    </p:spTree>
    <p:extLst>
      <p:ext uri="{BB962C8B-B14F-4D97-AF65-F5344CB8AC3E}">
        <p14:creationId xmlns:p14="http://schemas.microsoft.com/office/powerpoint/2010/main" val="202050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D6796-470F-67B1-D720-5F32CFB61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18EE9-DB11-BA1F-CEFF-6E2CD8F2AF3E}"/>
              </a:ext>
            </a:extLst>
          </p:cNvPr>
          <p:cNvSpPr>
            <a:spLocks noGrp="1"/>
          </p:cNvSpPr>
          <p:nvPr>
            <p:ph type="title"/>
          </p:nvPr>
        </p:nvSpPr>
        <p:spPr/>
        <p:txBody>
          <a:bodyPr>
            <a:normAutofit fontScale="90000"/>
          </a:bodyPr>
          <a:lstStyle/>
          <a:p>
            <a:r>
              <a:rPr lang="en-US" dirty="0"/>
              <a:t>Which columns should this table be unique by?</a:t>
            </a:r>
          </a:p>
        </p:txBody>
      </p:sp>
      <p:graphicFrame>
        <p:nvGraphicFramePr>
          <p:cNvPr id="4" name="Content Placeholder 3">
            <a:extLst>
              <a:ext uri="{FF2B5EF4-FFF2-40B4-BE49-F238E27FC236}">
                <a16:creationId xmlns:a16="http://schemas.microsoft.com/office/drawing/2014/main" id="{6CED154D-0D82-BD4F-52D6-5ACC57EF8308}"/>
              </a:ext>
            </a:extLst>
          </p:cNvPr>
          <p:cNvGraphicFramePr>
            <a:graphicFrameLocks/>
          </p:cNvGraphicFramePr>
          <p:nvPr>
            <p:extLst>
              <p:ext uri="{D42A27DB-BD31-4B8C-83A1-F6EECF244321}">
                <p14:modId xmlns:p14="http://schemas.microsoft.com/office/powerpoint/2010/main" val="2032493348"/>
              </p:ext>
            </p:extLst>
          </p:nvPr>
        </p:nvGraphicFramePr>
        <p:xfrm>
          <a:off x="1280160" y="1962268"/>
          <a:ext cx="658368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961138040"/>
                    </a:ext>
                  </a:extLst>
                </a:gridCol>
                <a:gridCol w="1645920">
                  <a:extLst>
                    <a:ext uri="{9D8B030D-6E8A-4147-A177-3AD203B41FA5}">
                      <a16:colId xmlns:a16="http://schemas.microsoft.com/office/drawing/2014/main" val="3639008542"/>
                    </a:ext>
                  </a:extLst>
                </a:gridCol>
                <a:gridCol w="1645920">
                  <a:extLst>
                    <a:ext uri="{9D8B030D-6E8A-4147-A177-3AD203B41FA5}">
                      <a16:colId xmlns:a16="http://schemas.microsoft.com/office/drawing/2014/main" val="3860471904"/>
                    </a:ext>
                  </a:extLst>
                </a:gridCol>
                <a:gridCol w="1645920">
                  <a:extLst>
                    <a:ext uri="{9D8B030D-6E8A-4147-A177-3AD203B41FA5}">
                      <a16:colId xmlns:a16="http://schemas.microsoft.com/office/drawing/2014/main" val="663237698"/>
                    </a:ext>
                  </a:extLst>
                </a:gridCol>
              </a:tblGrid>
              <a:tr h="370840">
                <a:tc>
                  <a:txBody>
                    <a:bodyPr/>
                    <a:lstStyle/>
                    <a:p>
                      <a:r>
                        <a:rPr lang="en-US" dirty="0" err="1"/>
                        <a:t>student_id</a:t>
                      </a:r>
                      <a:endParaRPr lang="en-US" dirty="0"/>
                    </a:p>
                  </a:txBody>
                  <a:tcPr/>
                </a:tc>
                <a:tc>
                  <a:txBody>
                    <a:bodyPr/>
                    <a:lstStyle/>
                    <a:p>
                      <a:r>
                        <a:rPr lang="en-US" dirty="0"/>
                        <a:t>grade</a:t>
                      </a:r>
                    </a:p>
                  </a:txBody>
                  <a:tcPr/>
                </a:tc>
                <a:tc>
                  <a:txBody>
                    <a:bodyPr/>
                    <a:lstStyle/>
                    <a:p>
                      <a:r>
                        <a:rPr lang="en-US" dirty="0"/>
                        <a:t>subject</a:t>
                      </a:r>
                    </a:p>
                  </a:txBody>
                  <a:tcPr/>
                </a:tc>
                <a:tc>
                  <a:txBody>
                    <a:bodyPr/>
                    <a:lstStyle/>
                    <a:p>
                      <a:r>
                        <a:rPr lang="en-US" dirty="0"/>
                        <a:t>score</a:t>
                      </a:r>
                    </a:p>
                  </a:txBody>
                  <a:tcPr/>
                </a:tc>
                <a:extLst>
                  <a:ext uri="{0D108BD9-81ED-4DB2-BD59-A6C34878D82A}">
                    <a16:rowId xmlns:a16="http://schemas.microsoft.com/office/drawing/2014/main" val="2982688852"/>
                  </a:ext>
                </a:extLst>
              </a:tr>
              <a:tr h="37084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extLst>
                  <a:ext uri="{0D108BD9-81ED-4DB2-BD59-A6C34878D82A}">
                    <a16:rowId xmlns:a16="http://schemas.microsoft.com/office/drawing/2014/main" val="600106202"/>
                  </a:ext>
                </a:extLst>
              </a:tr>
              <a:tr h="370840">
                <a:tc>
                  <a:txBody>
                    <a:bodyPr/>
                    <a:lstStyle/>
                    <a:p>
                      <a:r>
                        <a:rPr lang="en-US" dirty="0"/>
                        <a:t>6103451</a:t>
                      </a:r>
                    </a:p>
                  </a:txBody>
                  <a:tcPr/>
                </a:tc>
                <a:tc>
                  <a:txBody>
                    <a:bodyPr/>
                    <a:lstStyle/>
                    <a:p>
                      <a:r>
                        <a:rPr lang="en-US" dirty="0"/>
                        <a:t>7</a:t>
                      </a:r>
                    </a:p>
                  </a:txBody>
                  <a:tcPr/>
                </a:tc>
                <a:tc>
                  <a:txBody>
                    <a:bodyPr/>
                    <a:lstStyle/>
                    <a:p>
                      <a:r>
                        <a:rPr lang="en-US" dirty="0"/>
                        <a:t>ELA</a:t>
                      </a:r>
                    </a:p>
                  </a:txBody>
                  <a:tcPr/>
                </a:tc>
                <a:tc>
                  <a:txBody>
                    <a:bodyPr/>
                    <a:lstStyle/>
                    <a:p>
                      <a:r>
                        <a:rPr lang="en-US" dirty="0"/>
                        <a:t>72</a:t>
                      </a:r>
                    </a:p>
                  </a:txBody>
                  <a:tcPr/>
                </a:tc>
                <a:extLst>
                  <a:ext uri="{0D108BD9-81ED-4DB2-BD59-A6C34878D82A}">
                    <a16:rowId xmlns:a16="http://schemas.microsoft.com/office/drawing/2014/main" val="1347600100"/>
                  </a:ext>
                </a:extLst>
              </a:tr>
              <a:tr h="370840">
                <a:tc>
                  <a:txBody>
                    <a:bodyPr/>
                    <a:lstStyle/>
                    <a:p>
                      <a:r>
                        <a:rPr lang="en-US" dirty="0"/>
                        <a:t>8932487</a:t>
                      </a:r>
                    </a:p>
                  </a:txBody>
                  <a:tcPr/>
                </a:tc>
                <a:tc>
                  <a:txBody>
                    <a:bodyPr/>
                    <a:lstStyle/>
                    <a:p>
                      <a:r>
                        <a:rPr lang="en-US" dirty="0"/>
                        <a:t>5</a:t>
                      </a:r>
                    </a:p>
                  </a:txBody>
                  <a:tcPr/>
                </a:tc>
                <a:tc>
                  <a:txBody>
                    <a:bodyPr/>
                    <a:lstStyle/>
                    <a:p>
                      <a:r>
                        <a:rPr lang="en-US" dirty="0"/>
                        <a:t>Math</a:t>
                      </a:r>
                    </a:p>
                  </a:txBody>
                  <a:tcPr/>
                </a:tc>
                <a:tc>
                  <a:txBody>
                    <a:bodyPr/>
                    <a:lstStyle/>
                    <a:p>
                      <a:r>
                        <a:rPr lang="en-US" dirty="0"/>
                        <a:t>50</a:t>
                      </a:r>
                    </a:p>
                  </a:txBody>
                  <a:tcPr/>
                </a:tc>
                <a:extLst>
                  <a:ext uri="{0D108BD9-81ED-4DB2-BD59-A6C34878D82A}">
                    <a16:rowId xmlns:a16="http://schemas.microsoft.com/office/drawing/2014/main" val="685002370"/>
                  </a:ext>
                </a:extLst>
              </a:tr>
              <a:tr h="370840">
                <a:tc>
                  <a:txBody>
                    <a:bodyPr/>
                    <a:lstStyle/>
                    <a:p>
                      <a:r>
                        <a:rPr lang="en-US" dirty="0"/>
                        <a:t>6775709</a:t>
                      </a:r>
                    </a:p>
                  </a:txBody>
                  <a:tcPr/>
                </a:tc>
                <a:tc>
                  <a:txBody>
                    <a:bodyPr/>
                    <a:lstStyle/>
                    <a:p>
                      <a:r>
                        <a:rPr lang="en-US" dirty="0"/>
                        <a:t>5</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Math</a:t>
                      </a:r>
                    </a:p>
                  </a:txBody>
                  <a:tcPr/>
                </a:tc>
                <a:tc>
                  <a:txBody>
                    <a:bodyPr/>
                    <a:lstStyle/>
                    <a:p>
                      <a:r>
                        <a:rPr lang="en-US" dirty="0"/>
                        <a:t>88</a:t>
                      </a:r>
                    </a:p>
                  </a:txBody>
                  <a:tcPr/>
                </a:tc>
                <a:extLst>
                  <a:ext uri="{0D108BD9-81ED-4DB2-BD59-A6C34878D82A}">
                    <a16:rowId xmlns:a16="http://schemas.microsoft.com/office/drawing/2014/main" val="10955932"/>
                  </a:ext>
                </a:extLst>
              </a:tr>
              <a:tr h="370840">
                <a:tc>
                  <a:txBody>
                    <a:bodyPr/>
                    <a:lstStyle/>
                    <a:p>
                      <a:r>
                        <a:rPr lang="en-US" dirty="0"/>
                        <a:t>5198032</a:t>
                      </a:r>
                    </a:p>
                  </a:txBody>
                  <a:tcPr/>
                </a:tc>
                <a:tc>
                  <a:txBody>
                    <a:bodyPr/>
                    <a:lstStyle/>
                    <a:p>
                      <a:r>
                        <a:rPr lang="en-US" dirty="0"/>
                        <a:t>8</a:t>
                      </a:r>
                    </a:p>
                  </a:txBody>
                  <a:tcPr/>
                </a:tc>
                <a:tc>
                  <a:txBody>
                    <a:bodyPr/>
                    <a:lstStyle/>
                    <a:p>
                      <a:r>
                        <a:rPr lang="en-US" dirty="0"/>
                        <a:t>Math</a:t>
                      </a:r>
                    </a:p>
                  </a:txBody>
                  <a:tcPr/>
                </a:tc>
                <a:tc>
                  <a:txBody>
                    <a:bodyPr/>
                    <a:lstStyle/>
                    <a:p>
                      <a:r>
                        <a:rPr lang="en-US" dirty="0"/>
                        <a:t>97</a:t>
                      </a:r>
                    </a:p>
                  </a:txBody>
                  <a:tcPr/>
                </a:tc>
                <a:extLst>
                  <a:ext uri="{0D108BD9-81ED-4DB2-BD59-A6C34878D82A}">
                    <a16:rowId xmlns:a16="http://schemas.microsoft.com/office/drawing/2014/main" val="81983053"/>
                  </a:ext>
                </a:extLst>
              </a:tr>
            </a:tbl>
          </a:graphicData>
        </a:graphic>
      </p:graphicFrame>
      <p:sp>
        <p:nvSpPr>
          <p:cNvPr id="5" name="Title 1">
            <a:extLst>
              <a:ext uri="{FF2B5EF4-FFF2-40B4-BE49-F238E27FC236}">
                <a16:creationId xmlns:a16="http://schemas.microsoft.com/office/drawing/2014/main" id="{035F10B3-05CE-1A41-DE11-B8460ED22DEF}"/>
              </a:ext>
            </a:extLst>
          </p:cNvPr>
          <p:cNvSpPr txBox="1">
            <a:spLocks/>
          </p:cNvSpPr>
          <p:nvPr/>
        </p:nvSpPr>
        <p:spPr>
          <a:xfrm>
            <a:off x="457200" y="1053818"/>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US" i="1" dirty="0" err="1">
                <a:solidFill>
                  <a:schemeClr val="bg1"/>
                </a:solidFill>
              </a:rPr>
              <a:t>student_exams</a:t>
            </a:r>
            <a:endParaRPr lang="en-US" i="1" dirty="0">
              <a:solidFill>
                <a:schemeClr val="bg1"/>
              </a:solidFill>
            </a:endParaRPr>
          </a:p>
        </p:txBody>
      </p:sp>
    </p:spTree>
    <p:extLst>
      <p:ext uri="{BB962C8B-B14F-4D97-AF65-F5344CB8AC3E}">
        <p14:creationId xmlns:p14="http://schemas.microsoft.com/office/powerpoint/2010/main" val="45355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C73F3-6BF2-0B3B-036B-5E29BA411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7900F-2725-1E49-7C1A-7F01AF85986C}"/>
              </a:ext>
            </a:extLst>
          </p:cNvPr>
          <p:cNvSpPr>
            <a:spLocks noGrp="1"/>
          </p:cNvSpPr>
          <p:nvPr>
            <p:ph type="title"/>
          </p:nvPr>
        </p:nvSpPr>
        <p:spPr/>
        <p:txBody>
          <a:bodyPr>
            <a:normAutofit fontScale="90000"/>
          </a:bodyPr>
          <a:lstStyle/>
          <a:p>
            <a:r>
              <a:rPr lang="en-US" dirty="0"/>
              <a:t>Example 3: Which columns is this table unique by?</a:t>
            </a:r>
          </a:p>
        </p:txBody>
      </p:sp>
      <p:graphicFrame>
        <p:nvGraphicFramePr>
          <p:cNvPr id="4" name="Content Placeholder 3">
            <a:extLst>
              <a:ext uri="{FF2B5EF4-FFF2-40B4-BE49-F238E27FC236}">
                <a16:creationId xmlns:a16="http://schemas.microsoft.com/office/drawing/2014/main" id="{69184C6E-9E97-F7FA-0345-E65F45498FA2}"/>
              </a:ext>
            </a:extLst>
          </p:cNvPr>
          <p:cNvGraphicFramePr>
            <a:graphicFrameLocks/>
          </p:cNvGraphicFramePr>
          <p:nvPr/>
        </p:nvGraphicFramePr>
        <p:xfrm>
          <a:off x="1280160" y="1753043"/>
          <a:ext cx="658368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961138040"/>
                    </a:ext>
                  </a:extLst>
                </a:gridCol>
                <a:gridCol w="1645920">
                  <a:extLst>
                    <a:ext uri="{9D8B030D-6E8A-4147-A177-3AD203B41FA5}">
                      <a16:colId xmlns:a16="http://schemas.microsoft.com/office/drawing/2014/main" val="3639008542"/>
                    </a:ext>
                  </a:extLst>
                </a:gridCol>
                <a:gridCol w="1645920">
                  <a:extLst>
                    <a:ext uri="{9D8B030D-6E8A-4147-A177-3AD203B41FA5}">
                      <a16:colId xmlns:a16="http://schemas.microsoft.com/office/drawing/2014/main" val="3860471904"/>
                    </a:ext>
                  </a:extLst>
                </a:gridCol>
                <a:gridCol w="1645920">
                  <a:extLst>
                    <a:ext uri="{9D8B030D-6E8A-4147-A177-3AD203B41FA5}">
                      <a16:colId xmlns:a16="http://schemas.microsoft.com/office/drawing/2014/main" val="663237698"/>
                    </a:ext>
                  </a:extLst>
                </a:gridCol>
              </a:tblGrid>
              <a:tr h="370840">
                <a:tc>
                  <a:txBody>
                    <a:bodyPr/>
                    <a:lstStyle/>
                    <a:p>
                      <a:r>
                        <a:rPr lang="en-US" dirty="0" err="1"/>
                        <a:t>student_id</a:t>
                      </a:r>
                      <a:endParaRPr lang="en-US" dirty="0"/>
                    </a:p>
                  </a:txBody>
                  <a:tcPr/>
                </a:tc>
                <a:tc>
                  <a:txBody>
                    <a:bodyPr/>
                    <a:lstStyle/>
                    <a:p>
                      <a:r>
                        <a:rPr lang="en-US" dirty="0"/>
                        <a:t>grade</a:t>
                      </a:r>
                    </a:p>
                  </a:txBody>
                  <a:tcPr/>
                </a:tc>
                <a:tc>
                  <a:txBody>
                    <a:bodyPr/>
                    <a:lstStyle/>
                    <a:p>
                      <a:r>
                        <a:rPr lang="en-US" dirty="0" err="1"/>
                        <a:t>entry_date</a:t>
                      </a:r>
                      <a:endParaRPr lang="en-US" dirty="0"/>
                    </a:p>
                  </a:txBody>
                  <a:tcPr/>
                </a:tc>
                <a:tc>
                  <a:txBody>
                    <a:bodyPr/>
                    <a:lstStyle/>
                    <a:p>
                      <a:r>
                        <a:rPr lang="en-US" dirty="0" err="1"/>
                        <a:t>exit_date</a:t>
                      </a:r>
                      <a:endParaRPr lang="en-US" dirty="0"/>
                    </a:p>
                  </a:txBody>
                  <a:tcPr/>
                </a:tc>
                <a:extLst>
                  <a:ext uri="{0D108BD9-81ED-4DB2-BD59-A6C34878D82A}">
                    <a16:rowId xmlns:a16="http://schemas.microsoft.com/office/drawing/2014/main" val="2982688852"/>
                  </a:ext>
                </a:extLst>
              </a:tr>
              <a:tr h="370840">
                <a:tc>
                  <a:txBody>
                    <a:bodyPr/>
                    <a:lstStyle/>
                    <a:p>
                      <a:r>
                        <a:rPr lang="en-US" dirty="0"/>
                        <a:t>6775709</a:t>
                      </a:r>
                    </a:p>
                  </a:txBody>
                  <a:tcPr/>
                </a:tc>
                <a:tc>
                  <a:txBody>
                    <a:bodyPr/>
                    <a:lstStyle/>
                    <a:p>
                      <a:r>
                        <a:rPr lang="en-US" dirty="0"/>
                        <a:t>5</a:t>
                      </a:r>
                    </a:p>
                  </a:txBody>
                  <a:tcPr/>
                </a:tc>
                <a:tc>
                  <a:txBody>
                    <a:bodyPr/>
                    <a:lstStyle/>
                    <a:p>
                      <a:r>
                        <a:rPr lang="en-US" dirty="0"/>
                        <a:t>2021-02-21</a:t>
                      </a:r>
                    </a:p>
                  </a:txBody>
                  <a:tcPr/>
                </a:tc>
                <a:tc>
                  <a:txBody>
                    <a:bodyPr/>
                    <a:lstStyle/>
                    <a:p>
                      <a:r>
                        <a:rPr lang="en-US" dirty="0"/>
                        <a:t>2021-03-23</a:t>
                      </a:r>
                    </a:p>
                  </a:txBody>
                  <a:tcPr/>
                </a:tc>
                <a:extLst>
                  <a:ext uri="{0D108BD9-81ED-4DB2-BD59-A6C34878D82A}">
                    <a16:rowId xmlns:a16="http://schemas.microsoft.com/office/drawing/2014/main" val="600106202"/>
                  </a:ext>
                </a:extLst>
              </a:tr>
              <a:tr h="370840">
                <a:tc>
                  <a:txBody>
                    <a:bodyPr/>
                    <a:lstStyle/>
                    <a:p>
                      <a:r>
                        <a:rPr lang="en-US" dirty="0"/>
                        <a:t>6103451</a:t>
                      </a:r>
                    </a:p>
                  </a:txBody>
                  <a:tcPr/>
                </a:tc>
                <a:tc>
                  <a:txBody>
                    <a:bodyPr/>
                    <a:lstStyle/>
                    <a:p>
                      <a:r>
                        <a:rPr lang="en-US" dirty="0"/>
                        <a:t>7</a:t>
                      </a:r>
                    </a:p>
                  </a:txBody>
                  <a:tcPr/>
                </a:tc>
                <a:tc>
                  <a:txBody>
                    <a:bodyPr/>
                    <a:lstStyle/>
                    <a:p>
                      <a:r>
                        <a:rPr lang="en-US" dirty="0"/>
                        <a:t>2020-06-31</a:t>
                      </a:r>
                    </a:p>
                  </a:txBody>
                  <a:tcPr/>
                </a:tc>
                <a:tc>
                  <a:txBody>
                    <a:bodyPr/>
                    <a:lstStyle/>
                    <a:p>
                      <a:r>
                        <a:rPr lang="en-US" dirty="0"/>
                        <a:t>2021-05-30</a:t>
                      </a:r>
                    </a:p>
                  </a:txBody>
                  <a:tcPr/>
                </a:tc>
                <a:extLst>
                  <a:ext uri="{0D108BD9-81ED-4DB2-BD59-A6C34878D82A}">
                    <a16:rowId xmlns:a16="http://schemas.microsoft.com/office/drawing/2014/main" val="1347600100"/>
                  </a:ext>
                </a:extLst>
              </a:tr>
              <a:tr h="370840">
                <a:tc>
                  <a:txBody>
                    <a:bodyPr/>
                    <a:lstStyle/>
                    <a:p>
                      <a:r>
                        <a:rPr lang="en-US" dirty="0"/>
                        <a:t>8932487</a:t>
                      </a:r>
                    </a:p>
                  </a:txBody>
                  <a:tcPr/>
                </a:tc>
                <a:tc>
                  <a:txBody>
                    <a:bodyPr/>
                    <a:lstStyle/>
                    <a:p>
                      <a:r>
                        <a:rPr lang="en-US" dirty="0"/>
                        <a:t>5</a:t>
                      </a:r>
                    </a:p>
                  </a:txBody>
                  <a:tcPr/>
                </a:tc>
                <a:tc>
                  <a:txBody>
                    <a:bodyPr/>
                    <a:lstStyle/>
                    <a:p>
                      <a:r>
                        <a:rPr lang="en-US" dirty="0"/>
                        <a:t>2021-01-12</a:t>
                      </a:r>
                    </a:p>
                  </a:txBody>
                  <a:tcPr/>
                </a:tc>
                <a:tc>
                  <a:txBody>
                    <a:bodyPr/>
                    <a:lstStyle/>
                    <a:p>
                      <a:r>
                        <a:rPr lang="en-US" dirty="0"/>
                        <a:t>2021-06-01</a:t>
                      </a:r>
                    </a:p>
                  </a:txBody>
                  <a:tcPr/>
                </a:tc>
                <a:extLst>
                  <a:ext uri="{0D108BD9-81ED-4DB2-BD59-A6C34878D82A}">
                    <a16:rowId xmlns:a16="http://schemas.microsoft.com/office/drawing/2014/main" val="685002370"/>
                  </a:ext>
                </a:extLst>
              </a:tr>
              <a:tr h="370840">
                <a:tc>
                  <a:txBody>
                    <a:bodyPr/>
                    <a:lstStyle/>
                    <a:p>
                      <a:r>
                        <a:rPr lang="en-US" dirty="0"/>
                        <a:t>6775709</a:t>
                      </a:r>
                    </a:p>
                  </a:txBody>
                  <a:tcPr/>
                </a:tc>
                <a:tc>
                  <a:txBody>
                    <a:bodyPr/>
                    <a:lstStyle/>
                    <a:p>
                      <a:r>
                        <a:rPr lang="en-US" dirty="0"/>
                        <a:t>6</a:t>
                      </a:r>
                    </a:p>
                  </a:txBody>
                  <a:tcPr/>
                </a:tc>
                <a:tc>
                  <a:txBody>
                    <a:bodyPr/>
                    <a:lstStyle/>
                    <a:p>
                      <a:r>
                        <a:rPr lang="en-US" dirty="0"/>
                        <a:t>2021-02-21</a:t>
                      </a:r>
                    </a:p>
                  </a:txBody>
                  <a:tcPr/>
                </a:tc>
                <a:tc>
                  <a:txBody>
                    <a:bodyPr/>
                    <a:lstStyle/>
                    <a:p>
                      <a:r>
                        <a:rPr lang="en-US" dirty="0"/>
                        <a:t>2021-03-23</a:t>
                      </a:r>
                    </a:p>
                  </a:txBody>
                  <a:tcPr/>
                </a:tc>
                <a:extLst>
                  <a:ext uri="{0D108BD9-81ED-4DB2-BD59-A6C34878D82A}">
                    <a16:rowId xmlns:a16="http://schemas.microsoft.com/office/drawing/2014/main" val="10955932"/>
                  </a:ext>
                </a:extLst>
              </a:tr>
              <a:tr h="370840">
                <a:tc>
                  <a:txBody>
                    <a:bodyPr/>
                    <a:lstStyle/>
                    <a:p>
                      <a:r>
                        <a:rPr lang="en-US" dirty="0"/>
                        <a:t>5198032</a:t>
                      </a:r>
                    </a:p>
                  </a:txBody>
                  <a:tcPr/>
                </a:tc>
                <a:tc>
                  <a:txBody>
                    <a:bodyPr/>
                    <a:lstStyle/>
                    <a:p>
                      <a:r>
                        <a:rPr lang="en-US" dirty="0"/>
                        <a:t>8</a:t>
                      </a:r>
                    </a:p>
                  </a:txBody>
                  <a:tcPr/>
                </a:tc>
                <a:tc>
                  <a:txBody>
                    <a:bodyPr/>
                    <a:lstStyle/>
                    <a:p>
                      <a:r>
                        <a:rPr lang="en-US" dirty="0"/>
                        <a:t>2022-06-31</a:t>
                      </a:r>
                    </a:p>
                  </a:txBody>
                  <a:tcPr/>
                </a:tc>
                <a:tc>
                  <a:txBody>
                    <a:bodyPr/>
                    <a:lstStyle/>
                    <a:p>
                      <a:r>
                        <a:rPr lang="en-US" dirty="0"/>
                        <a:t>2023-05-10</a:t>
                      </a:r>
                    </a:p>
                  </a:txBody>
                  <a:tcPr/>
                </a:tc>
                <a:extLst>
                  <a:ext uri="{0D108BD9-81ED-4DB2-BD59-A6C34878D82A}">
                    <a16:rowId xmlns:a16="http://schemas.microsoft.com/office/drawing/2014/main" val="81983053"/>
                  </a:ext>
                </a:extLst>
              </a:tr>
            </a:tbl>
          </a:graphicData>
        </a:graphic>
      </p:graphicFrame>
      <p:sp>
        <p:nvSpPr>
          <p:cNvPr id="5" name="Title 1">
            <a:extLst>
              <a:ext uri="{FF2B5EF4-FFF2-40B4-BE49-F238E27FC236}">
                <a16:creationId xmlns:a16="http://schemas.microsoft.com/office/drawing/2014/main" id="{61DC2DAC-C770-03BD-F94C-D2552FAE7C4D}"/>
              </a:ext>
            </a:extLst>
          </p:cNvPr>
          <p:cNvSpPr txBox="1">
            <a:spLocks/>
          </p:cNvSpPr>
          <p:nvPr/>
        </p:nvSpPr>
        <p:spPr>
          <a:xfrm>
            <a:off x="457200" y="844593"/>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US" i="1" dirty="0">
                <a:solidFill>
                  <a:schemeClr val="bg1"/>
                </a:solidFill>
              </a:rPr>
              <a:t>students</a:t>
            </a:r>
          </a:p>
        </p:txBody>
      </p:sp>
    </p:spTree>
    <p:extLst>
      <p:ext uri="{BB962C8B-B14F-4D97-AF65-F5344CB8AC3E}">
        <p14:creationId xmlns:p14="http://schemas.microsoft.com/office/powerpoint/2010/main" val="75865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D9835B-BBEB-17FA-E372-763796B06E21}"/>
              </a:ext>
            </a:extLst>
          </p:cNvPr>
          <p:cNvSpPr>
            <a:spLocks noGrp="1"/>
          </p:cNvSpPr>
          <p:nvPr>
            <p:ph type="title"/>
          </p:nvPr>
        </p:nvSpPr>
        <p:spPr/>
        <p:txBody>
          <a:bodyPr/>
          <a:lstStyle/>
          <a:p>
            <a:r>
              <a:rPr lang="en-US" dirty="0"/>
              <a:t>Why do we get Dupes? (It’s not your fault)</a:t>
            </a:r>
          </a:p>
        </p:txBody>
      </p:sp>
    </p:spTree>
    <p:extLst>
      <p:ext uri="{BB962C8B-B14F-4D97-AF65-F5344CB8AC3E}">
        <p14:creationId xmlns:p14="http://schemas.microsoft.com/office/powerpoint/2010/main" val="86023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A0353-2BBF-DB96-73AD-6BCC09F148CC}"/>
              </a:ext>
            </a:extLst>
          </p:cNvPr>
          <p:cNvSpPr>
            <a:spLocks noGrp="1"/>
          </p:cNvSpPr>
          <p:nvPr>
            <p:ph type="title"/>
          </p:nvPr>
        </p:nvSpPr>
        <p:spPr/>
        <p:txBody>
          <a:bodyPr>
            <a:normAutofit fontScale="90000"/>
          </a:bodyPr>
          <a:lstStyle/>
          <a:p>
            <a:r>
              <a:rPr lang="en-US" sz="2800" b="1" dirty="0"/>
              <a:t>Data Processes are most important!</a:t>
            </a:r>
          </a:p>
        </p:txBody>
      </p:sp>
      <p:sp>
        <p:nvSpPr>
          <p:cNvPr id="5" name="Content Placeholder 4">
            <a:extLst>
              <a:ext uri="{FF2B5EF4-FFF2-40B4-BE49-F238E27FC236}">
                <a16:creationId xmlns:a16="http://schemas.microsoft.com/office/drawing/2014/main" id="{85890A80-867F-7E81-85CF-41AF81397C53}"/>
              </a:ext>
            </a:extLst>
          </p:cNvPr>
          <p:cNvSpPr>
            <a:spLocks noGrp="1"/>
          </p:cNvSpPr>
          <p:nvPr>
            <p:ph idx="1"/>
          </p:nvPr>
        </p:nvSpPr>
        <p:spPr/>
        <p:txBody>
          <a:bodyPr/>
          <a:lstStyle/>
          <a:p>
            <a:pPr marL="0" indent="0">
              <a:buNone/>
            </a:pPr>
            <a:r>
              <a:rPr lang="en-US" dirty="0"/>
              <a:t>If your organization doesn’t have the right data processes to start with, messy data will continue to flow no matter how much you code.</a:t>
            </a:r>
          </a:p>
          <a:p>
            <a:pPr marL="0" indent="0">
              <a:buNone/>
            </a:pPr>
            <a:endParaRPr lang="en-US" dirty="0"/>
          </a:p>
          <a:p>
            <a:pPr marL="0" indent="0">
              <a:buNone/>
            </a:pPr>
            <a:r>
              <a:rPr lang="en-US" dirty="0"/>
              <a:t>Your organization must work on the overall processes AS WELL as the individual errors.</a:t>
            </a:r>
          </a:p>
        </p:txBody>
      </p:sp>
      <p:pic>
        <p:nvPicPr>
          <p:cNvPr id="1026" name="Picture 2">
            <a:extLst>
              <a:ext uri="{FF2B5EF4-FFF2-40B4-BE49-F238E27FC236}">
                <a16:creationId xmlns:a16="http://schemas.microsoft.com/office/drawing/2014/main" id="{E00D391C-7E31-A1C0-6072-51FD0FB20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76" y="1846663"/>
            <a:ext cx="1903157" cy="190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8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7073-9268-657C-2ED6-36FCA5AA6D1C}"/>
              </a:ext>
            </a:extLst>
          </p:cNvPr>
          <p:cNvSpPr>
            <a:spLocks noGrp="1"/>
          </p:cNvSpPr>
          <p:nvPr>
            <p:ph type="title"/>
          </p:nvPr>
        </p:nvSpPr>
        <p:spPr/>
        <p:txBody>
          <a:bodyPr>
            <a:normAutofit fontScale="90000"/>
          </a:bodyPr>
          <a:lstStyle/>
          <a:p>
            <a:r>
              <a:rPr lang="en-US" dirty="0"/>
              <a:t>How to fix some data organizational problems?</a:t>
            </a:r>
          </a:p>
        </p:txBody>
      </p:sp>
      <p:sp>
        <p:nvSpPr>
          <p:cNvPr id="6" name="Text Placeholder 5">
            <a:extLst>
              <a:ext uri="{FF2B5EF4-FFF2-40B4-BE49-F238E27FC236}">
                <a16:creationId xmlns:a16="http://schemas.microsoft.com/office/drawing/2014/main" id="{4FC93C5F-F578-B36A-B17F-9207E1B5E99D}"/>
              </a:ext>
            </a:extLst>
          </p:cNvPr>
          <p:cNvSpPr>
            <a:spLocks noGrp="1"/>
          </p:cNvSpPr>
          <p:nvPr>
            <p:ph type="body" idx="1"/>
          </p:nvPr>
        </p:nvSpPr>
        <p:spPr/>
        <p:txBody>
          <a:bodyPr/>
          <a:lstStyle/>
          <a:p>
            <a:r>
              <a:rPr lang="en-US" dirty="0"/>
              <a:t>1: Database Engineering</a:t>
            </a:r>
          </a:p>
        </p:txBody>
      </p:sp>
      <p:sp>
        <p:nvSpPr>
          <p:cNvPr id="3" name="Content Placeholder 2">
            <a:extLst>
              <a:ext uri="{FF2B5EF4-FFF2-40B4-BE49-F238E27FC236}">
                <a16:creationId xmlns:a16="http://schemas.microsoft.com/office/drawing/2014/main" id="{6091D4E7-FB14-3E4C-13BE-E72DBF4C82E4}"/>
              </a:ext>
            </a:extLst>
          </p:cNvPr>
          <p:cNvSpPr>
            <a:spLocks noGrp="1"/>
          </p:cNvSpPr>
          <p:nvPr>
            <p:ph sz="half" idx="2"/>
          </p:nvPr>
        </p:nvSpPr>
        <p:spPr/>
        <p:txBody>
          <a:bodyPr>
            <a:normAutofit lnSpcReduction="10000"/>
          </a:bodyPr>
          <a:lstStyle/>
          <a:p>
            <a:r>
              <a:rPr lang="en-US" dirty="0"/>
              <a:t>Use a database system that allows for a PRIMARY KEY</a:t>
            </a:r>
          </a:p>
          <a:p>
            <a:r>
              <a:rPr lang="en-US" dirty="0"/>
              <a:t>Unique constraints on “surrogate” keys</a:t>
            </a:r>
          </a:p>
          <a:p>
            <a:r>
              <a:rPr lang="en-US" dirty="0"/>
              <a:t>Structure tables and documentation so that joins between tables are clear</a:t>
            </a:r>
          </a:p>
        </p:txBody>
      </p:sp>
      <p:sp>
        <p:nvSpPr>
          <p:cNvPr id="7" name="Text Placeholder 6">
            <a:extLst>
              <a:ext uri="{FF2B5EF4-FFF2-40B4-BE49-F238E27FC236}">
                <a16:creationId xmlns:a16="http://schemas.microsoft.com/office/drawing/2014/main" id="{1CB2B84B-F8D8-DBC5-EB59-DA0156B86434}"/>
              </a:ext>
            </a:extLst>
          </p:cNvPr>
          <p:cNvSpPr>
            <a:spLocks noGrp="1"/>
          </p:cNvSpPr>
          <p:nvPr>
            <p:ph type="body" sz="quarter" idx="3"/>
          </p:nvPr>
        </p:nvSpPr>
        <p:spPr/>
        <p:txBody>
          <a:bodyPr/>
          <a:lstStyle/>
          <a:p>
            <a:r>
              <a:rPr lang="en-US" dirty="0"/>
              <a:t>2: Regular data audits</a:t>
            </a:r>
          </a:p>
        </p:txBody>
      </p:sp>
      <p:sp>
        <p:nvSpPr>
          <p:cNvPr id="8" name="Content Placeholder 7">
            <a:extLst>
              <a:ext uri="{FF2B5EF4-FFF2-40B4-BE49-F238E27FC236}">
                <a16:creationId xmlns:a16="http://schemas.microsoft.com/office/drawing/2014/main" id="{B9F44E96-9EA5-937D-015D-1C5769F62B3B}"/>
              </a:ext>
            </a:extLst>
          </p:cNvPr>
          <p:cNvSpPr>
            <a:spLocks noGrp="1"/>
          </p:cNvSpPr>
          <p:nvPr>
            <p:ph sz="quarter" idx="4"/>
          </p:nvPr>
        </p:nvSpPr>
        <p:spPr/>
        <p:txBody>
          <a:bodyPr>
            <a:normAutofit lnSpcReduction="10000"/>
          </a:bodyPr>
          <a:lstStyle/>
          <a:p>
            <a:r>
              <a:rPr lang="en-US" dirty="0"/>
              <a:t>Even with identifiers, duplicates can still happen (ex, the same person with two emails), use other fields to audit for duplicates</a:t>
            </a:r>
          </a:p>
          <a:p>
            <a:pPr lvl="1"/>
            <a:r>
              <a:rPr lang="en-US" dirty="0"/>
              <a:t>Names, emails, birthdays, phone numbers, and home addresses are good places to check, but they’ll likely need their own cleaning</a:t>
            </a:r>
          </a:p>
        </p:txBody>
      </p:sp>
    </p:spTree>
    <p:extLst>
      <p:ext uri="{BB962C8B-B14F-4D97-AF65-F5344CB8AC3E}">
        <p14:creationId xmlns:p14="http://schemas.microsoft.com/office/powerpoint/2010/main" val="28607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2E0EA8-76C1-C78F-328C-7F6EF54E018E}"/>
              </a:ext>
            </a:extLst>
          </p:cNvPr>
          <p:cNvSpPr>
            <a:spLocks noGrp="1"/>
          </p:cNvSpPr>
          <p:nvPr>
            <p:ph type="title"/>
          </p:nvPr>
        </p:nvSpPr>
        <p:spPr/>
        <p:txBody>
          <a:bodyPr/>
          <a:lstStyle/>
          <a:p>
            <a:r>
              <a:rPr lang="en-US" dirty="0"/>
              <a:t>Remove the Duplicates from the Source Data</a:t>
            </a:r>
          </a:p>
        </p:txBody>
      </p:sp>
      <p:sp>
        <p:nvSpPr>
          <p:cNvPr id="8" name="Content Placeholder 7">
            <a:extLst>
              <a:ext uri="{FF2B5EF4-FFF2-40B4-BE49-F238E27FC236}">
                <a16:creationId xmlns:a16="http://schemas.microsoft.com/office/drawing/2014/main" id="{1764C3A4-5177-0EC3-7A04-E9B4CE2EC582}"/>
              </a:ext>
            </a:extLst>
          </p:cNvPr>
          <p:cNvSpPr>
            <a:spLocks noGrp="1"/>
          </p:cNvSpPr>
          <p:nvPr>
            <p:ph idx="1"/>
          </p:nvPr>
        </p:nvSpPr>
        <p:spPr/>
        <p:txBody>
          <a:bodyPr/>
          <a:lstStyle/>
          <a:p>
            <a:r>
              <a:rPr lang="en-US" dirty="0"/>
              <a:t>Combine or delete records to fix the duplicative information</a:t>
            </a:r>
          </a:p>
          <a:p>
            <a:r>
              <a:rPr lang="en-US" dirty="0"/>
              <a:t>Make sure these changes are DOCUMENTED so that there are no future questions about what happened</a:t>
            </a:r>
          </a:p>
          <a:p>
            <a:pPr lvl="1"/>
            <a:r>
              <a:rPr lang="en-US" dirty="0"/>
              <a:t>I suggest a ”duplicate records” setup that may look like</a:t>
            </a:r>
          </a:p>
          <a:p>
            <a:pPr lvl="1"/>
            <a:r>
              <a:rPr lang="en-US" dirty="0"/>
              <a:t>Of course, this table itself may have dupes – so it should be audited</a:t>
            </a:r>
          </a:p>
        </p:txBody>
      </p:sp>
      <p:graphicFrame>
        <p:nvGraphicFramePr>
          <p:cNvPr id="9" name="Table 8">
            <a:extLst>
              <a:ext uri="{FF2B5EF4-FFF2-40B4-BE49-F238E27FC236}">
                <a16:creationId xmlns:a16="http://schemas.microsoft.com/office/drawing/2014/main" id="{B9B70FC1-91FC-0FD2-357A-B92B17378D3F}"/>
              </a:ext>
            </a:extLst>
          </p:cNvPr>
          <p:cNvGraphicFramePr>
            <a:graphicFrameLocks noGrp="1"/>
          </p:cNvGraphicFramePr>
          <p:nvPr>
            <p:extLst>
              <p:ext uri="{D42A27DB-BD31-4B8C-83A1-F6EECF244321}">
                <p14:modId xmlns:p14="http://schemas.microsoft.com/office/powerpoint/2010/main" val="1524185207"/>
              </p:ext>
            </p:extLst>
          </p:nvPr>
        </p:nvGraphicFramePr>
        <p:xfrm>
          <a:off x="1524000" y="3321049"/>
          <a:ext cx="6096000" cy="1244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503097780"/>
                    </a:ext>
                  </a:extLst>
                </a:gridCol>
                <a:gridCol w="1524000">
                  <a:extLst>
                    <a:ext uri="{9D8B030D-6E8A-4147-A177-3AD203B41FA5}">
                      <a16:colId xmlns:a16="http://schemas.microsoft.com/office/drawing/2014/main" val="3682726067"/>
                    </a:ext>
                  </a:extLst>
                </a:gridCol>
                <a:gridCol w="1524000">
                  <a:extLst>
                    <a:ext uri="{9D8B030D-6E8A-4147-A177-3AD203B41FA5}">
                      <a16:colId xmlns:a16="http://schemas.microsoft.com/office/drawing/2014/main" val="980069375"/>
                    </a:ext>
                  </a:extLst>
                </a:gridCol>
                <a:gridCol w="1524000">
                  <a:extLst>
                    <a:ext uri="{9D8B030D-6E8A-4147-A177-3AD203B41FA5}">
                      <a16:colId xmlns:a16="http://schemas.microsoft.com/office/drawing/2014/main" val="1387749161"/>
                    </a:ext>
                  </a:extLst>
                </a:gridCol>
              </a:tblGrid>
              <a:tr h="370840">
                <a:tc>
                  <a:txBody>
                    <a:bodyPr/>
                    <a:lstStyle/>
                    <a:p>
                      <a:r>
                        <a:rPr lang="en-US" dirty="0"/>
                        <a:t>primary_key_1</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primary_key_2</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err="1"/>
                        <a:t>what_happened</a:t>
                      </a:r>
                      <a:endParaRPr 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date</a:t>
                      </a:r>
                    </a:p>
                  </a:txBody>
                  <a:tcPr/>
                </a:tc>
                <a:extLst>
                  <a:ext uri="{0D108BD9-81ED-4DB2-BD59-A6C34878D82A}">
                    <a16:rowId xmlns:a16="http://schemas.microsoft.com/office/drawing/2014/main" val="1436857712"/>
                  </a:ext>
                </a:extLst>
              </a:tr>
              <a:tr h="370840">
                <a:tc>
                  <a:txBody>
                    <a:bodyPr/>
                    <a:lstStyle/>
                    <a:p>
                      <a:r>
                        <a:rPr lang="en-US" dirty="0"/>
                        <a:t>18745</a:t>
                      </a:r>
                    </a:p>
                  </a:txBody>
                  <a:tcPr/>
                </a:tc>
                <a:tc>
                  <a:txBody>
                    <a:bodyPr/>
                    <a:lstStyle/>
                    <a:p>
                      <a:r>
                        <a:rPr lang="en-US" dirty="0"/>
                        <a:t>19745</a:t>
                      </a:r>
                    </a:p>
                  </a:txBody>
                  <a:tcPr/>
                </a:tc>
                <a:tc>
                  <a:txBody>
                    <a:bodyPr/>
                    <a:lstStyle/>
                    <a:p>
                      <a:r>
                        <a:rPr lang="en-US" dirty="0"/>
                        <a:t>Merged 2 into 1; Removed 2</a:t>
                      </a:r>
                    </a:p>
                  </a:txBody>
                  <a:tcPr/>
                </a:tc>
                <a:tc>
                  <a:txBody>
                    <a:bodyPr/>
                    <a:lstStyle/>
                    <a:p>
                      <a:r>
                        <a:rPr lang="en-US" dirty="0"/>
                        <a:t>2025-01-01</a:t>
                      </a:r>
                    </a:p>
                  </a:txBody>
                  <a:tcPr/>
                </a:tc>
                <a:extLst>
                  <a:ext uri="{0D108BD9-81ED-4DB2-BD59-A6C34878D82A}">
                    <a16:rowId xmlns:a16="http://schemas.microsoft.com/office/drawing/2014/main" val="4024458543"/>
                  </a:ext>
                </a:extLst>
              </a:tr>
              <a:tr h="370840">
                <a:tc>
                  <a:txBody>
                    <a:bodyPr/>
                    <a:lstStyle/>
                    <a:p>
                      <a:r>
                        <a:rPr lang="en-US" dirty="0"/>
                        <a:t>46204</a:t>
                      </a:r>
                    </a:p>
                  </a:txBody>
                  <a:tcPr/>
                </a:tc>
                <a:tc>
                  <a:txBody>
                    <a:bodyPr/>
                    <a:lstStyle/>
                    <a:p>
                      <a:r>
                        <a:rPr lang="en-US" dirty="0"/>
                        <a:t>42310</a:t>
                      </a:r>
                    </a:p>
                  </a:txBody>
                  <a:tcPr/>
                </a:tc>
                <a:tc>
                  <a:txBody>
                    <a:bodyPr/>
                    <a:lstStyle/>
                    <a:p>
                      <a:r>
                        <a:rPr lang="en-US" dirty="0"/>
                        <a:t>Removed 2</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2025-01-02</a:t>
                      </a:r>
                    </a:p>
                  </a:txBody>
                  <a:tcPr/>
                </a:tc>
                <a:extLst>
                  <a:ext uri="{0D108BD9-81ED-4DB2-BD59-A6C34878D82A}">
                    <a16:rowId xmlns:a16="http://schemas.microsoft.com/office/drawing/2014/main" val="2745649458"/>
                  </a:ext>
                </a:extLst>
              </a:tr>
            </a:tbl>
          </a:graphicData>
        </a:graphic>
      </p:graphicFrame>
    </p:spTree>
    <p:extLst>
      <p:ext uri="{BB962C8B-B14F-4D97-AF65-F5344CB8AC3E}">
        <p14:creationId xmlns:p14="http://schemas.microsoft.com/office/powerpoint/2010/main" val="257983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94FA-6D58-F183-11DD-B5CC09D74F96}"/>
              </a:ext>
            </a:extLst>
          </p:cNvPr>
          <p:cNvSpPr>
            <a:spLocks noGrp="1"/>
          </p:cNvSpPr>
          <p:nvPr>
            <p:ph type="title"/>
          </p:nvPr>
        </p:nvSpPr>
        <p:spPr/>
        <p:txBody>
          <a:bodyPr>
            <a:normAutofit fontScale="90000"/>
          </a:bodyPr>
          <a:lstStyle/>
          <a:p>
            <a:r>
              <a:rPr lang="en-US" dirty="0"/>
              <a:t>What about organizations that are not advanced enough for a full database?</a:t>
            </a:r>
          </a:p>
        </p:txBody>
      </p:sp>
      <p:sp>
        <p:nvSpPr>
          <p:cNvPr id="3" name="Content Placeholder 2">
            <a:extLst>
              <a:ext uri="{FF2B5EF4-FFF2-40B4-BE49-F238E27FC236}">
                <a16:creationId xmlns:a16="http://schemas.microsoft.com/office/drawing/2014/main" id="{31867873-5435-8DCB-73B3-380316B7AD31}"/>
              </a:ext>
            </a:extLst>
          </p:cNvPr>
          <p:cNvSpPr>
            <a:spLocks noGrp="1"/>
          </p:cNvSpPr>
          <p:nvPr>
            <p:ph idx="1"/>
          </p:nvPr>
        </p:nvSpPr>
        <p:spPr>
          <a:xfrm>
            <a:off x="628650" y="1322724"/>
            <a:ext cx="7886700" cy="3263504"/>
          </a:xfrm>
        </p:spPr>
        <p:txBody>
          <a:bodyPr>
            <a:noAutofit/>
          </a:bodyPr>
          <a:lstStyle/>
          <a:p>
            <a:r>
              <a:rPr lang="en-US" sz="1800" dirty="0"/>
              <a:t>Train your people in structures and processes to reduce errors</a:t>
            </a:r>
          </a:p>
          <a:p>
            <a:pPr lvl="1"/>
            <a:r>
              <a:rPr lang="en-US" dirty="0"/>
              <a:t>For example, your school system has two schools. A student, JAMES, moved from School A to School B midyear. </a:t>
            </a:r>
          </a:p>
          <a:p>
            <a:pPr lvl="2"/>
            <a:r>
              <a:rPr lang="en-US" sz="1800" i="1" dirty="0"/>
              <a:t>A bad process</a:t>
            </a:r>
            <a:r>
              <a:rPr lang="en-US" sz="1800" dirty="0"/>
              <a:t>: School B records JAMES entering the week before, so his records can start, but School A doesn’t record his exit until a week after, in case he decides to come back. Now your records have him at both schools for 2 weeks!</a:t>
            </a:r>
          </a:p>
          <a:p>
            <a:pPr lvl="2"/>
            <a:r>
              <a:rPr lang="en-US" sz="1800" i="1" dirty="0"/>
              <a:t>A better process</a:t>
            </a:r>
            <a:r>
              <a:rPr lang="en-US" sz="1800" dirty="0"/>
              <a:t>: School B records JAMES in their system with the correct start date, so that he is in the system to start creating class schedules. School A records JAMES as having left on his last day, and if he comes back will start a new record. 	</a:t>
            </a:r>
          </a:p>
          <a:p>
            <a:pPr marL="0" indent="0">
              <a:buNone/>
            </a:pPr>
            <a:r>
              <a:rPr lang="en-US" sz="1800" i="1" dirty="0"/>
              <a:t>Make sure that JAMES has the same ID in School A and School B through audits.</a:t>
            </a:r>
          </a:p>
        </p:txBody>
      </p:sp>
    </p:spTree>
    <p:extLst>
      <p:ext uri="{BB962C8B-B14F-4D97-AF65-F5344CB8AC3E}">
        <p14:creationId xmlns:p14="http://schemas.microsoft.com/office/powerpoint/2010/main" val="270532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E2930-B87B-142F-7E6E-F0E2A22EFB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09E37C-4B9C-E3C8-45BA-723807CD4BA9}"/>
              </a:ext>
            </a:extLst>
          </p:cNvPr>
          <p:cNvSpPr>
            <a:spLocks noGrp="1"/>
          </p:cNvSpPr>
          <p:nvPr>
            <p:ph type="title"/>
          </p:nvPr>
        </p:nvSpPr>
        <p:spPr/>
        <p:txBody>
          <a:bodyPr/>
          <a:lstStyle/>
          <a:p>
            <a:r>
              <a:rPr lang="en-US" dirty="0"/>
              <a:t>Why do we get Dupes? (This time it is your fault)</a:t>
            </a:r>
          </a:p>
        </p:txBody>
      </p:sp>
      <p:sp>
        <p:nvSpPr>
          <p:cNvPr id="5" name="Text Placeholder 4">
            <a:extLst>
              <a:ext uri="{FF2B5EF4-FFF2-40B4-BE49-F238E27FC236}">
                <a16:creationId xmlns:a16="http://schemas.microsoft.com/office/drawing/2014/main" id="{4260BBE3-1FB2-F57E-E01E-AEFF6CBE30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4457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7F275-7C46-7BF9-DA0F-59660381C7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86ABF6A-9E42-17BB-C387-62242DB7BF41}"/>
              </a:ext>
            </a:extLst>
          </p:cNvPr>
          <p:cNvSpPr>
            <a:spLocks noGrp="1"/>
          </p:cNvSpPr>
          <p:nvPr>
            <p:ph type="title"/>
          </p:nvPr>
        </p:nvSpPr>
        <p:spPr/>
        <p:txBody>
          <a:bodyPr>
            <a:normAutofit fontScale="90000"/>
          </a:bodyPr>
          <a:lstStyle/>
          <a:p>
            <a:r>
              <a:rPr lang="en-US" dirty="0"/>
              <a:t>Sometimes it’s us who creates unexpected duplicates…</a:t>
            </a:r>
          </a:p>
        </p:txBody>
      </p:sp>
      <p:sp>
        <p:nvSpPr>
          <p:cNvPr id="5" name="Content Placeholder 4">
            <a:extLst>
              <a:ext uri="{FF2B5EF4-FFF2-40B4-BE49-F238E27FC236}">
                <a16:creationId xmlns:a16="http://schemas.microsoft.com/office/drawing/2014/main" id="{5735C143-5EB4-F447-1503-C1E981B41140}"/>
              </a:ext>
            </a:extLst>
          </p:cNvPr>
          <p:cNvSpPr>
            <a:spLocks noGrp="1"/>
          </p:cNvSpPr>
          <p:nvPr>
            <p:ph idx="1"/>
          </p:nvPr>
        </p:nvSpPr>
        <p:spPr/>
        <p:txBody>
          <a:bodyPr/>
          <a:lstStyle/>
          <a:p>
            <a:r>
              <a:rPr lang="en-US" dirty="0"/>
              <a:t>Joining – using the incorrect fields</a:t>
            </a:r>
          </a:p>
          <a:p>
            <a:r>
              <a:rPr lang="en-US" dirty="0"/>
              <a:t> </a:t>
            </a:r>
            <a:r>
              <a:rPr lang="en-US" dirty="0" err="1"/>
              <a:t>pivot_wider</a:t>
            </a:r>
            <a:r>
              <a:rPr lang="en-US" dirty="0"/>
              <a:t> – including too may columns in the select</a:t>
            </a:r>
          </a:p>
          <a:p>
            <a:r>
              <a:rPr lang="en-US" dirty="0" err="1"/>
              <a:t>pivot_longer</a:t>
            </a:r>
            <a:r>
              <a:rPr lang="en-US" dirty="0"/>
              <a:t> – including too many columns in the pivot</a:t>
            </a:r>
          </a:p>
          <a:p>
            <a:endParaRPr lang="en-US" dirty="0"/>
          </a:p>
          <a:p>
            <a:pPr marL="0" indent="0">
              <a:buNone/>
            </a:pPr>
            <a:r>
              <a:rPr lang="en-US" dirty="0" err="1"/>
              <a:t>etc</a:t>
            </a:r>
            <a:r>
              <a:rPr lang="en-US" dirty="0"/>
              <a:t>…</a:t>
            </a:r>
          </a:p>
          <a:p>
            <a:pPr marL="0" indent="0">
              <a:buNone/>
            </a:pPr>
            <a:endParaRPr lang="en-US" dirty="0">
              <a:highlight>
                <a:srgbClr val="FFFF00"/>
              </a:highlight>
            </a:endParaRPr>
          </a:p>
        </p:txBody>
      </p:sp>
    </p:spTree>
    <p:extLst>
      <p:ext uri="{BB962C8B-B14F-4D97-AF65-F5344CB8AC3E}">
        <p14:creationId xmlns:p14="http://schemas.microsoft.com/office/powerpoint/2010/main" val="65480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FBFF-FFD8-3782-6293-6321659B2095}"/>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C8452592-258C-E723-2B28-504BEE6E4DEC}"/>
              </a:ext>
            </a:extLst>
          </p:cNvPr>
          <p:cNvSpPr>
            <a:spLocks noGrp="1"/>
          </p:cNvSpPr>
          <p:nvPr>
            <p:ph idx="1"/>
          </p:nvPr>
        </p:nvSpPr>
        <p:spPr>
          <a:xfrm>
            <a:off x="628650" y="1175491"/>
            <a:ext cx="7886700" cy="3263504"/>
          </a:xfrm>
        </p:spPr>
        <p:txBody>
          <a:bodyPr/>
          <a:lstStyle/>
          <a:p>
            <a:r>
              <a:rPr lang="en-US" i="1" dirty="0"/>
              <a:t>Based in NYC</a:t>
            </a:r>
          </a:p>
          <a:p>
            <a:r>
              <a:rPr lang="en-US" i="1" dirty="0"/>
              <a:t>Data Scientist for 10ish years</a:t>
            </a:r>
          </a:p>
          <a:p>
            <a:r>
              <a:rPr lang="en-US" i="1" dirty="0"/>
              <a:t>Working in the non-profit space in education and mental health</a:t>
            </a:r>
          </a:p>
          <a:p>
            <a:r>
              <a:rPr lang="en-US" i="1" dirty="0"/>
              <a:t>Freelancing in the education field, working with smaller schools without in-house data teams</a:t>
            </a:r>
          </a:p>
          <a:p>
            <a:r>
              <a:rPr lang="en-US" i="1" dirty="0"/>
              <a:t>Lover of cats</a:t>
            </a:r>
          </a:p>
          <a:p>
            <a:pPr marL="0" indent="0">
              <a:buNone/>
            </a:pPr>
            <a:endParaRPr lang="en-US" dirty="0"/>
          </a:p>
        </p:txBody>
      </p:sp>
      <p:pic>
        <p:nvPicPr>
          <p:cNvPr id="7" name="Picture 6" descr="Two cats lying on a cat tree&#10;&#10;Description automatically generated">
            <a:extLst>
              <a:ext uri="{FF2B5EF4-FFF2-40B4-BE49-F238E27FC236}">
                <a16:creationId xmlns:a16="http://schemas.microsoft.com/office/drawing/2014/main" id="{0494FBCC-8B07-D931-0DA4-2D4F83466CC2}"/>
              </a:ext>
            </a:extLst>
          </p:cNvPr>
          <p:cNvPicPr>
            <a:picLocks noChangeAspect="1"/>
          </p:cNvPicPr>
          <p:nvPr/>
        </p:nvPicPr>
        <p:blipFill>
          <a:blip r:embed="rId2"/>
          <a:stretch>
            <a:fillRect/>
          </a:stretch>
        </p:blipFill>
        <p:spPr>
          <a:xfrm>
            <a:off x="5191933" y="2699319"/>
            <a:ext cx="3119033" cy="2339275"/>
          </a:xfrm>
          <a:prstGeom prst="rect">
            <a:avLst/>
          </a:prstGeom>
        </p:spPr>
      </p:pic>
    </p:spTree>
    <p:extLst>
      <p:ext uri="{BB962C8B-B14F-4D97-AF65-F5344CB8AC3E}">
        <p14:creationId xmlns:p14="http://schemas.microsoft.com/office/powerpoint/2010/main" val="2489091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FAA0-A93F-2D95-D1EA-BB7AC1328087}"/>
              </a:ext>
            </a:extLst>
          </p:cNvPr>
          <p:cNvSpPr>
            <a:spLocks noGrp="1"/>
          </p:cNvSpPr>
          <p:nvPr>
            <p:ph type="title"/>
          </p:nvPr>
        </p:nvSpPr>
        <p:spPr/>
        <p:txBody>
          <a:bodyPr/>
          <a:lstStyle/>
          <a:p>
            <a:r>
              <a:rPr lang="en-US" dirty="0"/>
              <a:t>Joining Example</a:t>
            </a:r>
          </a:p>
        </p:txBody>
      </p:sp>
      <p:graphicFrame>
        <p:nvGraphicFramePr>
          <p:cNvPr id="6" name="Content Placeholder 3">
            <a:extLst>
              <a:ext uri="{FF2B5EF4-FFF2-40B4-BE49-F238E27FC236}">
                <a16:creationId xmlns:a16="http://schemas.microsoft.com/office/drawing/2014/main" id="{D7A34999-4A94-2090-0CF6-2940645430B6}"/>
              </a:ext>
            </a:extLst>
          </p:cNvPr>
          <p:cNvGraphicFramePr>
            <a:graphicFrameLocks/>
          </p:cNvGraphicFramePr>
          <p:nvPr>
            <p:extLst>
              <p:ext uri="{D42A27DB-BD31-4B8C-83A1-F6EECF244321}">
                <p14:modId xmlns:p14="http://schemas.microsoft.com/office/powerpoint/2010/main" val="676803521"/>
              </p:ext>
            </p:extLst>
          </p:nvPr>
        </p:nvGraphicFramePr>
        <p:xfrm>
          <a:off x="218524" y="1291728"/>
          <a:ext cx="4051260" cy="1660700"/>
        </p:xfrm>
        <a:graphic>
          <a:graphicData uri="http://schemas.openxmlformats.org/drawingml/2006/table">
            <a:tbl>
              <a:tblPr firstRow="1" bandRow="1">
                <a:tableStyleId>{5C22544A-7EE6-4342-B048-85BDC9FD1C3A}</a:tableStyleId>
              </a:tblPr>
              <a:tblGrid>
                <a:gridCol w="1012815">
                  <a:extLst>
                    <a:ext uri="{9D8B030D-6E8A-4147-A177-3AD203B41FA5}">
                      <a16:colId xmlns:a16="http://schemas.microsoft.com/office/drawing/2014/main" val="3961138040"/>
                    </a:ext>
                  </a:extLst>
                </a:gridCol>
                <a:gridCol w="1012815">
                  <a:extLst>
                    <a:ext uri="{9D8B030D-6E8A-4147-A177-3AD203B41FA5}">
                      <a16:colId xmlns:a16="http://schemas.microsoft.com/office/drawing/2014/main" val="3639008542"/>
                    </a:ext>
                  </a:extLst>
                </a:gridCol>
                <a:gridCol w="1012815">
                  <a:extLst>
                    <a:ext uri="{9D8B030D-6E8A-4147-A177-3AD203B41FA5}">
                      <a16:colId xmlns:a16="http://schemas.microsoft.com/office/drawing/2014/main" val="3860471904"/>
                    </a:ext>
                  </a:extLst>
                </a:gridCol>
                <a:gridCol w="1012815">
                  <a:extLst>
                    <a:ext uri="{9D8B030D-6E8A-4147-A177-3AD203B41FA5}">
                      <a16:colId xmlns:a16="http://schemas.microsoft.com/office/drawing/2014/main" val="663237698"/>
                    </a:ext>
                  </a:extLst>
                </a:gridCol>
              </a:tblGrid>
              <a:tr h="332140">
                <a:tc>
                  <a:txBody>
                    <a:bodyPr/>
                    <a:lstStyle/>
                    <a:p>
                      <a:r>
                        <a:rPr lang="en-US" dirty="0" err="1"/>
                        <a:t>student_id</a:t>
                      </a:r>
                      <a:endParaRPr lang="en-US" dirty="0"/>
                    </a:p>
                  </a:txBody>
                  <a:tcPr/>
                </a:tc>
                <a:tc>
                  <a:txBody>
                    <a:bodyPr/>
                    <a:lstStyle/>
                    <a:p>
                      <a:r>
                        <a:rPr lang="en-US" dirty="0"/>
                        <a:t>grade</a:t>
                      </a:r>
                    </a:p>
                  </a:txBody>
                  <a:tcPr/>
                </a:tc>
                <a:tc>
                  <a:txBody>
                    <a:bodyPr/>
                    <a:lstStyle/>
                    <a:p>
                      <a:r>
                        <a:rPr lang="en-US" dirty="0"/>
                        <a:t>subject</a:t>
                      </a:r>
                    </a:p>
                  </a:txBody>
                  <a:tcPr/>
                </a:tc>
                <a:tc>
                  <a:txBody>
                    <a:bodyPr/>
                    <a:lstStyle/>
                    <a:p>
                      <a:r>
                        <a:rPr lang="en-US" dirty="0"/>
                        <a:t>score</a:t>
                      </a:r>
                    </a:p>
                  </a:txBody>
                  <a:tcPr/>
                </a:tc>
                <a:extLst>
                  <a:ext uri="{0D108BD9-81ED-4DB2-BD59-A6C34878D82A}">
                    <a16:rowId xmlns:a16="http://schemas.microsoft.com/office/drawing/2014/main" val="2982688852"/>
                  </a:ext>
                </a:extLst>
              </a:tr>
              <a:tr h="33214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extLst>
                  <a:ext uri="{0D108BD9-81ED-4DB2-BD59-A6C34878D82A}">
                    <a16:rowId xmlns:a16="http://schemas.microsoft.com/office/drawing/2014/main" val="600106202"/>
                  </a:ext>
                </a:extLst>
              </a:tr>
              <a:tr h="332140">
                <a:tc>
                  <a:txBody>
                    <a:bodyPr/>
                    <a:lstStyle/>
                    <a:p>
                      <a:r>
                        <a:rPr lang="en-US" dirty="0"/>
                        <a:t>6103451</a:t>
                      </a:r>
                    </a:p>
                  </a:txBody>
                  <a:tcPr/>
                </a:tc>
                <a:tc>
                  <a:txBody>
                    <a:bodyPr/>
                    <a:lstStyle/>
                    <a:p>
                      <a:r>
                        <a:rPr lang="en-US" dirty="0"/>
                        <a:t>7</a:t>
                      </a:r>
                    </a:p>
                  </a:txBody>
                  <a:tcPr/>
                </a:tc>
                <a:tc>
                  <a:txBody>
                    <a:bodyPr/>
                    <a:lstStyle/>
                    <a:p>
                      <a:r>
                        <a:rPr lang="en-US" dirty="0"/>
                        <a:t>ELA</a:t>
                      </a:r>
                    </a:p>
                  </a:txBody>
                  <a:tcPr/>
                </a:tc>
                <a:tc>
                  <a:txBody>
                    <a:bodyPr/>
                    <a:lstStyle/>
                    <a:p>
                      <a:r>
                        <a:rPr lang="en-US" dirty="0"/>
                        <a:t>72</a:t>
                      </a:r>
                    </a:p>
                  </a:txBody>
                  <a:tcPr/>
                </a:tc>
                <a:extLst>
                  <a:ext uri="{0D108BD9-81ED-4DB2-BD59-A6C34878D82A}">
                    <a16:rowId xmlns:a16="http://schemas.microsoft.com/office/drawing/2014/main" val="1347600100"/>
                  </a:ext>
                </a:extLst>
              </a:tr>
              <a:tr h="332140">
                <a:tc>
                  <a:txBody>
                    <a:bodyPr/>
                    <a:lstStyle/>
                    <a:p>
                      <a:r>
                        <a:rPr lang="en-US" dirty="0"/>
                        <a:t>8932487</a:t>
                      </a:r>
                    </a:p>
                  </a:txBody>
                  <a:tcPr/>
                </a:tc>
                <a:tc>
                  <a:txBody>
                    <a:bodyPr/>
                    <a:lstStyle/>
                    <a:p>
                      <a:r>
                        <a:rPr lang="en-US" dirty="0"/>
                        <a:t>5</a:t>
                      </a:r>
                    </a:p>
                  </a:txBody>
                  <a:tcPr/>
                </a:tc>
                <a:tc>
                  <a:txBody>
                    <a:bodyPr/>
                    <a:lstStyle/>
                    <a:p>
                      <a:r>
                        <a:rPr lang="en-US" dirty="0"/>
                        <a:t>Math</a:t>
                      </a:r>
                    </a:p>
                  </a:txBody>
                  <a:tcPr/>
                </a:tc>
                <a:tc>
                  <a:txBody>
                    <a:bodyPr/>
                    <a:lstStyle/>
                    <a:p>
                      <a:r>
                        <a:rPr lang="en-US" dirty="0"/>
                        <a:t>50</a:t>
                      </a:r>
                    </a:p>
                  </a:txBody>
                  <a:tcPr/>
                </a:tc>
                <a:extLst>
                  <a:ext uri="{0D108BD9-81ED-4DB2-BD59-A6C34878D82A}">
                    <a16:rowId xmlns:a16="http://schemas.microsoft.com/office/drawing/2014/main" val="685002370"/>
                  </a:ext>
                </a:extLst>
              </a:tr>
              <a:tr h="332140">
                <a:tc>
                  <a:txBody>
                    <a:bodyPr/>
                    <a:lstStyle/>
                    <a:p>
                      <a:r>
                        <a:rPr lang="en-US" dirty="0"/>
                        <a:t>5198032</a:t>
                      </a:r>
                    </a:p>
                  </a:txBody>
                  <a:tcPr/>
                </a:tc>
                <a:tc>
                  <a:txBody>
                    <a:bodyPr/>
                    <a:lstStyle/>
                    <a:p>
                      <a:r>
                        <a:rPr lang="en-US" dirty="0"/>
                        <a:t>8</a:t>
                      </a:r>
                    </a:p>
                  </a:txBody>
                  <a:tcPr/>
                </a:tc>
                <a:tc>
                  <a:txBody>
                    <a:bodyPr/>
                    <a:lstStyle/>
                    <a:p>
                      <a:r>
                        <a:rPr lang="en-US" dirty="0"/>
                        <a:t>Math</a:t>
                      </a:r>
                    </a:p>
                  </a:txBody>
                  <a:tcPr/>
                </a:tc>
                <a:tc>
                  <a:txBody>
                    <a:bodyPr/>
                    <a:lstStyle/>
                    <a:p>
                      <a:r>
                        <a:rPr lang="en-US" dirty="0"/>
                        <a:t>97</a:t>
                      </a:r>
                    </a:p>
                  </a:txBody>
                  <a:tcPr/>
                </a:tc>
                <a:extLst>
                  <a:ext uri="{0D108BD9-81ED-4DB2-BD59-A6C34878D82A}">
                    <a16:rowId xmlns:a16="http://schemas.microsoft.com/office/drawing/2014/main" val="81983053"/>
                  </a:ext>
                </a:extLst>
              </a:tr>
            </a:tbl>
          </a:graphicData>
        </a:graphic>
      </p:graphicFrame>
      <p:sp>
        <p:nvSpPr>
          <p:cNvPr id="8" name="TextBox 7">
            <a:extLst>
              <a:ext uri="{FF2B5EF4-FFF2-40B4-BE49-F238E27FC236}">
                <a16:creationId xmlns:a16="http://schemas.microsoft.com/office/drawing/2014/main" id="{CBCAB663-F8E8-841B-2C07-D760B48151BA}"/>
              </a:ext>
            </a:extLst>
          </p:cNvPr>
          <p:cNvSpPr txBox="1"/>
          <p:nvPr/>
        </p:nvSpPr>
        <p:spPr>
          <a:xfrm>
            <a:off x="4370812" y="1791386"/>
            <a:ext cx="402376" cy="646331"/>
          </a:xfrm>
          <a:prstGeom prst="rect">
            <a:avLst/>
          </a:prstGeom>
          <a:noFill/>
        </p:spPr>
        <p:txBody>
          <a:bodyPr wrap="square" rtlCol="0">
            <a:spAutoFit/>
          </a:bodyPr>
          <a:lstStyle/>
          <a:p>
            <a:pPr algn="ctr"/>
            <a:r>
              <a:rPr lang="en-US" sz="3600" dirty="0">
                <a:solidFill>
                  <a:schemeClr val="bg1"/>
                </a:solidFill>
              </a:rPr>
              <a:t>+</a:t>
            </a:r>
          </a:p>
        </p:txBody>
      </p:sp>
      <p:sp>
        <p:nvSpPr>
          <p:cNvPr id="9" name="Content Placeholder 2">
            <a:extLst>
              <a:ext uri="{FF2B5EF4-FFF2-40B4-BE49-F238E27FC236}">
                <a16:creationId xmlns:a16="http://schemas.microsoft.com/office/drawing/2014/main" id="{4133F22F-73EE-7AA3-147A-C14FA8714B62}"/>
              </a:ext>
            </a:extLst>
          </p:cNvPr>
          <p:cNvSpPr>
            <a:spLocks noGrp="1"/>
          </p:cNvSpPr>
          <p:nvPr>
            <p:ph idx="1"/>
          </p:nvPr>
        </p:nvSpPr>
        <p:spPr>
          <a:xfrm>
            <a:off x="844658" y="3536988"/>
            <a:ext cx="7454684" cy="1403936"/>
          </a:xfrm>
          <a:solidFill>
            <a:schemeClr val="tx2">
              <a:lumMod val="90000"/>
            </a:schemeClr>
          </a:solidFill>
          <a:ln>
            <a:solidFill>
              <a:schemeClr val="tx1"/>
            </a:solidFill>
          </a:ln>
        </p:spPr>
        <p:txBody>
          <a:bodyPr>
            <a:normAutofit/>
          </a:bodyPr>
          <a:lstStyle/>
          <a:p>
            <a:pPr marL="0" indent="0">
              <a:buNone/>
            </a:pPr>
            <a:r>
              <a:rPr lang="en-US" dirty="0" err="1">
                <a:latin typeface="Miriam Fixed" panose="020B0509050101010101" pitchFamily="49" charset="-79"/>
                <a:cs typeface="Miriam Fixed" panose="020B0509050101010101" pitchFamily="49" charset="-79"/>
              </a:rPr>
              <a:t>left_join</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student_exams</a:t>
            </a:r>
            <a:r>
              <a:rPr lang="en-US" dirty="0">
                <a:latin typeface="Miriam Fixed" panose="020B0509050101010101" pitchFamily="49" charset="-79"/>
                <a:cs typeface="Miriam Fixed" panose="020B0509050101010101" pitchFamily="49" charset="-79"/>
              </a:rPr>
              <a:t>, </a:t>
            </a:r>
            <a:r>
              <a:rPr lang="en-US" dirty="0" err="1">
                <a:latin typeface="Miriam Fixed" panose="020B0509050101010101" pitchFamily="49" charset="-79"/>
                <a:cs typeface="Miriam Fixed" panose="020B0509050101010101" pitchFamily="49" charset="-79"/>
              </a:rPr>
              <a:t>student_teachers</a:t>
            </a:r>
            <a:r>
              <a:rPr lang="en-US" dirty="0">
                <a:latin typeface="Miriam Fixed" panose="020B0509050101010101" pitchFamily="49" charset="-79"/>
                <a:cs typeface="Miriam Fixed" panose="020B0509050101010101" pitchFamily="49" charset="-79"/>
              </a:rPr>
              <a:t>)</a:t>
            </a:r>
          </a:p>
        </p:txBody>
      </p:sp>
      <p:graphicFrame>
        <p:nvGraphicFramePr>
          <p:cNvPr id="10" name="Content Placeholder 3">
            <a:extLst>
              <a:ext uri="{FF2B5EF4-FFF2-40B4-BE49-F238E27FC236}">
                <a16:creationId xmlns:a16="http://schemas.microsoft.com/office/drawing/2014/main" id="{2B9818CE-2EE4-4A5B-0E30-5CEB0729668E}"/>
              </a:ext>
            </a:extLst>
          </p:cNvPr>
          <p:cNvGraphicFramePr>
            <a:graphicFrameLocks/>
          </p:cNvGraphicFramePr>
          <p:nvPr>
            <p:extLst>
              <p:ext uri="{D42A27DB-BD31-4B8C-83A1-F6EECF244321}">
                <p14:modId xmlns:p14="http://schemas.microsoft.com/office/powerpoint/2010/main" val="1646476853"/>
              </p:ext>
            </p:extLst>
          </p:nvPr>
        </p:nvGraphicFramePr>
        <p:xfrm>
          <a:off x="4850972" y="1230538"/>
          <a:ext cx="3913320" cy="1783080"/>
        </p:xfrm>
        <a:graphic>
          <a:graphicData uri="http://schemas.openxmlformats.org/drawingml/2006/table">
            <a:tbl>
              <a:tblPr firstRow="1" bandRow="1">
                <a:tableStyleId>{5C22544A-7EE6-4342-B048-85BDC9FD1C3A}</a:tableStyleId>
              </a:tblPr>
              <a:tblGrid>
                <a:gridCol w="1304440">
                  <a:extLst>
                    <a:ext uri="{9D8B030D-6E8A-4147-A177-3AD203B41FA5}">
                      <a16:colId xmlns:a16="http://schemas.microsoft.com/office/drawing/2014/main" val="3961138040"/>
                    </a:ext>
                  </a:extLst>
                </a:gridCol>
                <a:gridCol w="1304440">
                  <a:extLst>
                    <a:ext uri="{9D8B030D-6E8A-4147-A177-3AD203B41FA5}">
                      <a16:colId xmlns:a16="http://schemas.microsoft.com/office/drawing/2014/main" val="3639008542"/>
                    </a:ext>
                  </a:extLst>
                </a:gridCol>
                <a:gridCol w="1304440">
                  <a:extLst>
                    <a:ext uri="{9D8B030D-6E8A-4147-A177-3AD203B41FA5}">
                      <a16:colId xmlns:a16="http://schemas.microsoft.com/office/drawing/2014/main" val="3860471904"/>
                    </a:ext>
                  </a:extLst>
                </a:gridCol>
              </a:tblGrid>
              <a:tr h="276783">
                <a:tc>
                  <a:txBody>
                    <a:bodyPr/>
                    <a:lstStyle/>
                    <a:p>
                      <a:r>
                        <a:rPr lang="en-US" dirty="0" err="1"/>
                        <a:t>student_id</a:t>
                      </a:r>
                      <a:endParaRPr lang="en-US" dirty="0"/>
                    </a:p>
                  </a:txBody>
                  <a:tcPr/>
                </a:tc>
                <a:tc>
                  <a:txBody>
                    <a:bodyPr/>
                    <a:lstStyle/>
                    <a:p>
                      <a:r>
                        <a:rPr lang="en-US" dirty="0" err="1"/>
                        <a:t>teacher_id</a:t>
                      </a:r>
                      <a:endParaRPr lang="en-US" dirty="0"/>
                    </a:p>
                  </a:txBody>
                  <a:tcPr/>
                </a:tc>
                <a:tc>
                  <a:txBody>
                    <a:bodyPr/>
                    <a:lstStyle/>
                    <a:p>
                      <a:r>
                        <a:rPr lang="en-US" dirty="0"/>
                        <a:t>course</a:t>
                      </a:r>
                    </a:p>
                  </a:txBody>
                  <a:tcPr/>
                </a:tc>
                <a:extLst>
                  <a:ext uri="{0D108BD9-81ED-4DB2-BD59-A6C34878D82A}">
                    <a16:rowId xmlns:a16="http://schemas.microsoft.com/office/drawing/2014/main" val="2982688852"/>
                  </a:ext>
                </a:extLst>
              </a:tr>
              <a:tr h="276783">
                <a:tc>
                  <a:txBody>
                    <a:bodyPr/>
                    <a:lstStyle/>
                    <a:p>
                      <a:r>
                        <a:rPr lang="en-US" dirty="0"/>
                        <a:t>6775709</a:t>
                      </a:r>
                    </a:p>
                  </a:txBody>
                  <a:tcPr/>
                </a:tc>
                <a:tc>
                  <a:txBody>
                    <a:bodyPr/>
                    <a:lstStyle/>
                    <a:p>
                      <a:r>
                        <a:rPr lang="en-US" dirty="0"/>
                        <a:t>32432432</a:t>
                      </a:r>
                    </a:p>
                  </a:txBody>
                  <a:tcPr/>
                </a:tc>
                <a:tc>
                  <a:txBody>
                    <a:bodyPr/>
                    <a:lstStyle/>
                    <a:p>
                      <a:r>
                        <a:rPr lang="en-US" dirty="0"/>
                        <a:t>ELA </a:t>
                      </a:r>
                    </a:p>
                  </a:txBody>
                  <a:tcPr/>
                </a:tc>
                <a:extLst>
                  <a:ext uri="{0D108BD9-81ED-4DB2-BD59-A6C34878D82A}">
                    <a16:rowId xmlns:a16="http://schemas.microsoft.com/office/drawing/2014/main" val="600106202"/>
                  </a:ext>
                </a:extLst>
              </a:tr>
              <a:tr h="276783">
                <a:tc>
                  <a:txBody>
                    <a:bodyPr/>
                    <a:lstStyle/>
                    <a:p>
                      <a:r>
                        <a:rPr lang="en-US" dirty="0"/>
                        <a:t>6103451</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1347600100"/>
                  </a:ext>
                </a:extLst>
              </a:tr>
              <a:tr h="276783">
                <a:tc>
                  <a:txBody>
                    <a:bodyPr/>
                    <a:lstStyle/>
                    <a:p>
                      <a:r>
                        <a:rPr lang="en-US" dirty="0"/>
                        <a:t>8932487</a:t>
                      </a:r>
                    </a:p>
                  </a:txBody>
                  <a:tcPr/>
                </a:tc>
                <a:tc>
                  <a:txBody>
                    <a:bodyPr/>
                    <a:lstStyle/>
                    <a:p>
                      <a:r>
                        <a:rPr lang="en-US" dirty="0"/>
                        <a:t>32432432</a:t>
                      </a:r>
                    </a:p>
                  </a:txBody>
                  <a:tcPr/>
                </a:tc>
                <a:tc>
                  <a:txBody>
                    <a:bodyPr/>
                    <a:lstStyle/>
                    <a:p>
                      <a:r>
                        <a:rPr lang="en-US" dirty="0"/>
                        <a:t>ELA</a:t>
                      </a:r>
                    </a:p>
                  </a:txBody>
                  <a:tcPr/>
                </a:tc>
                <a:extLst>
                  <a:ext uri="{0D108BD9-81ED-4DB2-BD59-A6C34878D82A}">
                    <a16:rowId xmlns:a16="http://schemas.microsoft.com/office/drawing/2014/main" val="685002370"/>
                  </a:ext>
                </a:extLst>
              </a:tr>
              <a:tr h="276783">
                <a:tc>
                  <a:txBody>
                    <a:bodyPr/>
                    <a:lstStyle/>
                    <a:p>
                      <a:r>
                        <a:rPr lang="en-US" dirty="0"/>
                        <a:t>6775709</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10955932"/>
                  </a:ext>
                </a:extLst>
              </a:tr>
              <a:tr h="276783">
                <a:tc>
                  <a:txBody>
                    <a:bodyPr/>
                    <a:lstStyle/>
                    <a:p>
                      <a:r>
                        <a:rPr lang="en-US" dirty="0"/>
                        <a:t>5198032</a:t>
                      </a:r>
                    </a:p>
                  </a:txBody>
                  <a:tcPr/>
                </a:tc>
                <a:tc>
                  <a:txBody>
                    <a:bodyPr/>
                    <a:lstStyle/>
                    <a:p>
                      <a:r>
                        <a:rPr lang="en-US" dirty="0"/>
                        <a:t>32432432</a:t>
                      </a:r>
                    </a:p>
                  </a:txBody>
                  <a:tcPr/>
                </a:tc>
                <a:tc>
                  <a:txBody>
                    <a:bodyPr/>
                    <a:lstStyle/>
                    <a:p>
                      <a:r>
                        <a:rPr lang="en-US" dirty="0"/>
                        <a:t>Homeroom</a:t>
                      </a:r>
                    </a:p>
                  </a:txBody>
                  <a:tcPr/>
                </a:tc>
                <a:extLst>
                  <a:ext uri="{0D108BD9-81ED-4DB2-BD59-A6C34878D82A}">
                    <a16:rowId xmlns:a16="http://schemas.microsoft.com/office/drawing/2014/main" val="81983053"/>
                  </a:ext>
                </a:extLst>
              </a:tr>
            </a:tbl>
          </a:graphicData>
        </a:graphic>
      </p:graphicFrame>
      <p:sp>
        <p:nvSpPr>
          <p:cNvPr id="12" name="TextBox 11">
            <a:extLst>
              <a:ext uri="{FF2B5EF4-FFF2-40B4-BE49-F238E27FC236}">
                <a16:creationId xmlns:a16="http://schemas.microsoft.com/office/drawing/2014/main" id="{DF63D1C3-AB21-A459-3134-78A25B097E9F}"/>
              </a:ext>
            </a:extLst>
          </p:cNvPr>
          <p:cNvSpPr txBox="1"/>
          <p:nvPr/>
        </p:nvSpPr>
        <p:spPr>
          <a:xfrm rot="20621361">
            <a:off x="770795" y="1142917"/>
            <a:ext cx="7755353" cy="2123658"/>
          </a:xfrm>
          <a:prstGeom prst="rect">
            <a:avLst/>
          </a:prstGeom>
          <a:solidFill>
            <a:schemeClr val="accent6"/>
          </a:solidFill>
        </p:spPr>
        <p:txBody>
          <a:bodyPr wrap="square" rtlCol="0">
            <a:spAutoFit/>
          </a:bodyPr>
          <a:lstStyle/>
          <a:p>
            <a:pPr algn="ctr"/>
            <a:r>
              <a:rPr lang="en-US" sz="6600" dirty="0">
                <a:solidFill>
                  <a:schemeClr val="bg1"/>
                </a:solidFill>
              </a:rPr>
              <a:t>What is this going to produce?</a:t>
            </a:r>
          </a:p>
        </p:txBody>
      </p:sp>
    </p:spTree>
    <p:extLst>
      <p:ext uri="{BB962C8B-B14F-4D97-AF65-F5344CB8AC3E}">
        <p14:creationId xmlns:p14="http://schemas.microsoft.com/office/powerpoint/2010/main" val="30257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FEDC2-C581-6767-0898-9FF80708A471}"/>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58FA5D37-61D7-32D9-558D-02614579E7A3}"/>
              </a:ext>
            </a:extLst>
          </p:cNvPr>
          <p:cNvSpPr>
            <a:spLocks noGrp="1"/>
          </p:cNvSpPr>
          <p:nvPr>
            <p:ph idx="1"/>
          </p:nvPr>
        </p:nvSpPr>
        <p:spPr>
          <a:xfrm>
            <a:off x="844658" y="4231036"/>
            <a:ext cx="7454684" cy="593649"/>
          </a:xfrm>
          <a:solidFill>
            <a:schemeClr val="tx2">
              <a:lumMod val="90000"/>
            </a:schemeClr>
          </a:solidFill>
          <a:ln>
            <a:solidFill>
              <a:schemeClr val="tx1"/>
            </a:solidFill>
          </a:ln>
        </p:spPr>
        <p:txBody>
          <a:bodyPr>
            <a:normAutofit fontScale="77500" lnSpcReduction="20000"/>
          </a:bodyPr>
          <a:lstStyle/>
          <a:p>
            <a:pPr marL="0" indent="0">
              <a:buNone/>
            </a:pPr>
            <a:r>
              <a:rPr lang="en-US" dirty="0" err="1">
                <a:latin typeface="Miriam Fixed" panose="020B0509050101010101" pitchFamily="49" charset="-79"/>
                <a:cs typeface="Miriam Fixed" panose="020B0509050101010101" pitchFamily="49" charset="-79"/>
              </a:rPr>
              <a:t>left_join</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student_exams</a:t>
            </a:r>
            <a:r>
              <a:rPr lang="en-US" dirty="0">
                <a:latin typeface="Miriam Fixed" panose="020B0509050101010101" pitchFamily="49" charset="-79"/>
                <a:cs typeface="Miriam Fixed" panose="020B0509050101010101" pitchFamily="49" charset="-79"/>
              </a:rPr>
              <a:t>, </a:t>
            </a:r>
            <a:r>
              <a:rPr lang="en-US" dirty="0" err="1">
                <a:latin typeface="Miriam Fixed" panose="020B0509050101010101" pitchFamily="49" charset="-79"/>
                <a:cs typeface="Miriam Fixed" panose="020B0509050101010101" pitchFamily="49" charset="-79"/>
              </a:rPr>
              <a:t>student_teachers</a:t>
            </a:r>
            <a:r>
              <a:rPr lang="en-US" dirty="0">
                <a:latin typeface="Miriam Fixed" panose="020B0509050101010101" pitchFamily="49" charset="-79"/>
                <a:cs typeface="Miriam Fixed" panose="020B0509050101010101" pitchFamily="49" charset="-79"/>
              </a:rPr>
              <a:t>, </a:t>
            </a:r>
          </a:p>
          <a:p>
            <a:pPr marL="0" indent="0">
              <a:buNone/>
            </a:pPr>
            <a:r>
              <a:rPr lang="en-US" dirty="0">
                <a:latin typeface="Miriam Fixed" panose="020B0509050101010101" pitchFamily="49" charset="-79"/>
                <a:cs typeface="Miriam Fixed" panose="020B0509050101010101" pitchFamily="49" charset="-79"/>
              </a:rPr>
              <a:t>          by = </a:t>
            </a:r>
            <a:r>
              <a:rPr lang="en-US" dirty="0" err="1">
                <a:latin typeface="Miriam Fixed" panose="020B0509050101010101" pitchFamily="49" charset="-79"/>
                <a:cs typeface="Miriam Fixed" panose="020B0509050101010101" pitchFamily="49" charset="-79"/>
              </a:rPr>
              <a:t>join_by</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student_id</a:t>
            </a:r>
            <a:r>
              <a:rPr lang="en-US" dirty="0">
                <a:latin typeface="Miriam Fixed" panose="020B0509050101010101" pitchFamily="49" charset="-79"/>
                <a:cs typeface="Miriam Fixed" panose="020B0509050101010101" pitchFamily="49" charset="-79"/>
              </a:rPr>
              <a:t>”))</a:t>
            </a:r>
          </a:p>
        </p:txBody>
      </p:sp>
      <p:graphicFrame>
        <p:nvGraphicFramePr>
          <p:cNvPr id="6" name="Content Placeholder 3">
            <a:extLst>
              <a:ext uri="{FF2B5EF4-FFF2-40B4-BE49-F238E27FC236}">
                <a16:creationId xmlns:a16="http://schemas.microsoft.com/office/drawing/2014/main" id="{30EACF43-B76B-6ACC-F9D6-6F6313FE8FAB}"/>
              </a:ext>
            </a:extLst>
          </p:cNvPr>
          <p:cNvGraphicFramePr>
            <a:graphicFrameLocks/>
          </p:cNvGraphicFramePr>
          <p:nvPr>
            <p:extLst>
              <p:ext uri="{D42A27DB-BD31-4B8C-83A1-F6EECF244321}">
                <p14:modId xmlns:p14="http://schemas.microsoft.com/office/powerpoint/2010/main" val="3892344016"/>
              </p:ext>
            </p:extLst>
          </p:nvPr>
        </p:nvGraphicFramePr>
        <p:xfrm>
          <a:off x="1295655" y="561144"/>
          <a:ext cx="6507744" cy="3202320"/>
        </p:xfrm>
        <a:graphic>
          <a:graphicData uri="http://schemas.openxmlformats.org/drawingml/2006/table">
            <a:tbl>
              <a:tblPr firstRow="1" bandRow="1">
                <a:tableStyleId>{5C22544A-7EE6-4342-B048-85BDC9FD1C3A}</a:tableStyleId>
              </a:tblPr>
              <a:tblGrid>
                <a:gridCol w="1084624">
                  <a:extLst>
                    <a:ext uri="{9D8B030D-6E8A-4147-A177-3AD203B41FA5}">
                      <a16:colId xmlns:a16="http://schemas.microsoft.com/office/drawing/2014/main" val="3961138040"/>
                    </a:ext>
                  </a:extLst>
                </a:gridCol>
                <a:gridCol w="1084624">
                  <a:extLst>
                    <a:ext uri="{9D8B030D-6E8A-4147-A177-3AD203B41FA5}">
                      <a16:colId xmlns:a16="http://schemas.microsoft.com/office/drawing/2014/main" val="3639008542"/>
                    </a:ext>
                  </a:extLst>
                </a:gridCol>
                <a:gridCol w="1084624">
                  <a:extLst>
                    <a:ext uri="{9D8B030D-6E8A-4147-A177-3AD203B41FA5}">
                      <a16:colId xmlns:a16="http://schemas.microsoft.com/office/drawing/2014/main" val="3860471904"/>
                    </a:ext>
                  </a:extLst>
                </a:gridCol>
                <a:gridCol w="1084624">
                  <a:extLst>
                    <a:ext uri="{9D8B030D-6E8A-4147-A177-3AD203B41FA5}">
                      <a16:colId xmlns:a16="http://schemas.microsoft.com/office/drawing/2014/main" val="663237698"/>
                    </a:ext>
                  </a:extLst>
                </a:gridCol>
                <a:gridCol w="1084624">
                  <a:extLst>
                    <a:ext uri="{9D8B030D-6E8A-4147-A177-3AD203B41FA5}">
                      <a16:colId xmlns:a16="http://schemas.microsoft.com/office/drawing/2014/main" val="1216321779"/>
                    </a:ext>
                  </a:extLst>
                </a:gridCol>
                <a:gridCol w="1084624">
                  <a:extLst>
                    <a:ext uri="{9D8B030D-6E8A-4147-A177-3AD203B41FA5}">
                      <a16:colId xmlns:a16="http://schemas.microsoft.com/office/drawing/2014/main" val="2842330810"/>
                    </a:ext>
                  </a:extLst>
                </a:gridCol>
              </a:tblGrid>
              <a:tr h="533720">
                <a:tc>
                  <a:txBody>
                    <a:bodyPr/>
                    <a:lstStyle/>
                    <a:p>
                      <a:r>
                        <a:rPr lang="en-US" dirty="0" err="1"/>
                        <a:t>student_id</a:t>
                      </a:r>
                      <a:endParaRPr lang="en-US" dirty="0"/>
                    </a:p>
                  </a:txBody>
                  <a:tcPr/>
                </a:tc>
                <a:tc>
                  <a:txBody>
                    <a:bodyPr/>
                    <a:lstStyle/>
                    <a:p>
                      <a:r>
                        <a:rPr lang="en-US" dirty="0"/>
                        <a:t>grade</a:t>
                      </a:r>
                    </a:p>
                  </a:txBody>
                  <a:tcPr/>
                </a:tc>
                <a:tc>
                  <a:txBody>
                    <a:bodyPr/>
                    <a:lstStyle/>
                    <a:p>
                      <a:r>
                        <a:rPr lang="en-US" dirty="0"/>
                        <a:t>subject</a:t>
                      </a:r>
                    </a:p>
                  </a:txBody>
                  <a:tcPr/>
                </a:tc>
                <a:tc>
                  <a:txBody>
                    <a:bodyPr/>
                    <a:lstStyle/>
                    <a:p>
                      <a:r>
                        <a:rPr lang="en-US" dirty="0"/>
                        <a:t>score</a:t>
                      </a:r>
                    </a:p>
                  </a:txBody>
                  <a:tcPr/>
                </a:tc>
                <a:tc>
                  <a:txBody>
                    <a:bodyPr/>
                    <a:lstStyle/>
                    <a:p>
                      <a:r>
                        <a:rPr lang="en-US" dirty="0" err="1"/>
                        <a:t>teacher_id</a:t>
                      </a:r>
                      <a:endParaRPr lang="en-US" dirty="0"/>
                    </a:p>
                  </a:txBody>
                  <a:tcPr/>
                </a:tc>
                <a:tc>
                  <a:txBody>
                    <a:bodyPr/>
                    <a:lstStyle/>
                    <a:p>
                      <a:r>
                        <a:rPr lang="en-US" dirty="0"/>
                        <a:t>course</a:t>
                      </a:r>
                    </a:p>
                  </a:txBody>
                  <a:tcPr/>
                </a:tc>
                <a:extLst>
                  <a:ext uri="{0D108BD9-81ED-4DB2-BD59-A6C34878D82A}">
                    <a16:rowId xmlns:a16="http://schemas.microsoft.com/office/drawing/2014/main" val="2982688852"/>
                  </a:ext>
                </a:extLst>
              </a:tr>
              <a:tr h="53372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tc>
                  <a:txBody>
                    <a:bodyPr/>
                    <a:lstStyle/>
                    <a:p>
                      <a:r>
                        <a:rPr lang="en-US" dirty="0"/>
                        <a:t>32432432</a:t>
                      </a:r>
                    </a:p>
                  </a:txBody>
                  <a:tcPr/>
                </a:tc>
                <a:tc>
                  <a:txBody>
                    <a:bodyPr/>
                    <a:lstStyle/>
                    <a:p>
                      <a:r>
                        <a:rPr lang="en-US" dirty="0"/>
                        <a:t>ELA </a:t>
                      </a:r>
                    </a:p>
                  </a:txBody>
                  <a:tcPr/>
                </a:tc>
                <a:extLst>
                  <a:ext uri="{0D108BD9-81ED-4DB2-BD59-A6C34878D82A}">
                    <a16:rowId xmlns:a16="http://schemas.microsoft.com/office/drawing/2014/main" val="3120090586"/>
                  </a:ext>
                </a:extLst>
              </a:tr>
              <a:tr h="53372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600106202"/>
                  </a:ext>
                </a:extLst>
              </a:tr>
              <a:tr h="533720">
                <a:tc>
                  <a:txBody>
                    <a:bodyPr/>
                    <a:lstStyle/>
                    <a:p>
                      <a:r>
                        <a:rPr lang="en-US" dirty="0"/>
                        <a:t>6103451</a:t>
                      </a:r>
                    </a:p>
                  </a:txBody>
                  <a:tcPr/>
                </a:tc>
                <a:tc>
                  <a:txBody>
                    <a:bodyPr/>
                    <a:lstStyle/>
                    <a:p>
                      <a:r>
                        <a:rPr lang="en-US" dirty="0"/>
                        <a:t>7</a:t>
                      </a:r>
                    </a:p>
                  </a:txBody>
                  <a:tcPr/>
                </a:tc>
                <a:tc>
                  <a:txBody>
                    <a:bodyPr/>
                    <a:lstStyle/>
                    <a:p>
                      <a:r>
                        <a:rPr lang="en-US" dirty="0"/>
                        <a:t>ELA</a:t>
                      </a:r>
                    </a:p>
                  </a:txBody>
                  <a:tcPr/>
                </a:tc>
                <a:tc>
                  <a:txBody>
                    <a:bodyPr/>
                    <a:lstStyle/>
                    <a:p>
                      <a:r>
                        <a:rPr lang="en-US" dirty="0"/>
                        <a:t>72</a:t>
                      </a:r>
                    </a:p>
                  </a:txBody>
                  <a:tcPr/>
                </a:tc>
                <a:tc>
                  <a:txBody>
                    <a:bodyPr/>
                    <a:lstStyle/>
                    <a:p>
                      <a:r>
                        <a:rPr lang="en-US" dirty="0"/>
                        <a:t>32432432</a:t>
                      </a:r>
                    </a:p>
                  </a:txBody>
                  <a:tcPr/>
                </a:tc>
                <a:tc>
                  <a:txBody>
                    <a:bodyPr/>
                    <a:lstStyle/>
                    <a:p>
                      <a:r>
                        <a:rPr lang="en-US" dirty="0"/>
                        <a:t>ELA</a:t>
                      </a:r>
                    </a:p>
                  </a:txBody>
                  <a:tcPr/>
                </a:tc>
                <a:extLst>
                  <a:ext uri="{0D108BD9-81ED-4DB2-BD59-A6C34878D82A}">
                    <a16:rowId xmlns:a16="http://schemas.microsoft.com/office/drawing/2014/main" val="1347600100"/>
                  </a:ext>
                </a:extLst>
              </a:tr>
              <a:tr h="533720">
                <a:tc>
                  <a:txBody>
                    <a:bodyPr/>
                    <a:lstStyle/>
                    <a:p>
                      <a:r>
                        <a:rPr lang="en-US" dirty="0"/>
                        <a:t>8932487</a:t>
                      </a:r>
                    </a:p>
                  </a:txBody>
                  <a:tcPr/>
                </a:tc>
                <a:tc>
                  <a:txBody>
                    <a:bodyPr/>
                    <a:lstStyle/>
                    <a:p>
                      <a:r>
                        <a:rPr lang="en-US" dirty="0"/>
                        <a:t>5</a:t>
                      </a:r>
                    </a:p>
                  </a:txBody>
                  <a:tcPr/>
                </a:tc>
                <a:tc>
                  <a:txBody>
                    <a:bodyPr/>
                    <a:lstStyle/>
                    <a:p>
                      <a:r>
                        <a:rPr lang="en-US" dirty="0"/>
                        <a:t>Math</a:t>
                      </a:r>
                    </a:p>
                  </a:txBody>
                  <a:tcPr/>
                </a:tc>
                <a:tc>
                  <a:txBody>
                    <a:bodyPr/>
                    <a:lstStyle/>
                    <a:p>
                      <a:r>
                        <a:rPr lang="en-US" dirty="0"/>
                        <a:t>50</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685002370"/>
                  </a:ext>
                </a:extLst>
              </a:tr>
              <a:tr h="533720">
                <a:tc>
                  <a:txBody>
                    <a:bodyPr/>
                    <a:lstStyle/>
                    <a:p>
                      <a:r>
                        <a:rPr lang="en-US" dirty="0"/>
                        <a:t>5198032</a:t>
                      </a:r>
                    </a:p>
                  </a:txBody>
                  <a:tcPr/>
                </a:tc>
                <a:tc>
                  <a:txBody>
                    <a:bodyPr/>
                    <a:lstStyle/>
                    <a:p>
                      <a:r>
                        <a:rPr lang="en-US" dirty="0"/>
                        <a:t>8</a:t>
                      </a:r>
                    </a:p>
                  </a:txBody>
                  <a:tcPr/>
                </a:tc>
                <a:tc>
                  <a:txBody>
                    <a:bodyPr/>
                    <a:lstStyle/>
                    <a:p>
                      <a:r>
                        <a:rPr lang="en-US" dirty="0"/>
                        <a:t>Math</a:t>
                      </a:r>
                    </a:p>
                  </a:txBody>
                  <a:tcPr/>
                </a:tc>
                <a:tc>
                  <a:txBody>
                    <a:bodyPr/>
                    <a:lstStyle/>
                    <a:p>
                      <a:r>
                        <a:rPr lang="en-US" dirty="0"/>
                        <a:t>97</a:t>
                      </a:r>
                    </a:p>
                  </a:txBody>
                  <a:tcPr/>
                </a:tc>
                <a:tc>
                  <a:txBody>
                    <a:bodyPr/>
                    <a:lstStyle/>
                    <a:p>
                      <a:r>
                        <a:rPr lang="en-US" dirty="0"/>
                        <a:t>32432432</a:t>
                      </a:r>
                    </a:p>
                  </a:txBody>
                  <a:tcPr/>
                </a:tc>
                <a:tc>
                  <a:txBody>
                    <a:bodyPr/>
                    <a:lstStyle/>
                    <a:p>
                      <a:r>
                        <a:rPr lang="en-US" dirty="0"/>
                        <a:t>Homeroom</a:t>
                      </a:r>
                    </a:p>
                  </a:txBody>
                  <a:tcPr/>
                </a:tc>
                <a:extLst>
                  <a:ext uri="{0D108BD9-81ED-4DB2-BD59-A6C34878D82A}">
                    <a16:rowId xmlns:a16="http://schemas.microsoft.com/office/drawing/2014/main" val="81983053"/>
                  </a:ext>
                </a:extLst>
              </a:tr>
            </a:tbl>
          </a:graphicData>
        </a:graphic>
      </p:graphicFrame>
      <p:sp>
        <p:nvSpPr>
          <p:cNvPr id="11" name="TextBox 10">
            <a:extLst>
              <a:ext uri="{FF2B5EF4-FFF2-40B4-BE49-F238E27FC236}">
                <a16:creationId xmlns:a16="http://schemas.microsoft.com/office/drawing/2014/main" id="{EA5E91F3-8BBC-9D9E-C31A-A9694B130D2B}"/>
              </a:ext>
            </a:extLst>
          </p:cNvPr>
          <p:cNvSpPr txBox="1"/>
          <p:nvPr/>
        </p:nvSpPr>
        <p:spPr>
          <a:xfrm>
            <a:off x="-15498" y="380483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936DC91-20A8-5592-A6FF-910618F00F49}"/>
              </a:ext>
            </a:extLst>
          </p:cNvPr>
          <p:cNvSpPr txBox="1"/>
          <p:nvPr/>
        </p:nvSpPr>
        <p:spPr>
          <a:xfrm rot="20621361">
            <a:off x="516580" y="2017753"/>
            <a:ext cx="7755353" cy="1107996"/>
          </a:xfrm>
          <a:prstGeom prst="rect">
            <a:avLst/>
          </a:prstGeom>
          <a:solidFill>
            <a:schemeClr val="accent6"/>
          </a:solidFill>
        </p:spPr>
        <p:txBody>
          <a:bodyPr wrap="square" rtlCol="0">
            <a:spAutoFit/>
          </a:bodyPr>
          <a:lstStyle/>
          <a:p>
            <a:pPr algn="ctr"/>
            <a:r>
              <a:rPr lang="en-US" sz="6600" dirty="0">
                <a:solidFill>
                  <a:schemeClr val="bg1"/>
                </a:solidFill>
              </a:rPr>
              <a:t>What is the problem?</a:t>
            </a:r>
          </a:p>
        </p:txBody>
      </p:sp>
    </p:spTree>
    <p:extLst>
      <p:ext uri="{BB962C8B-B14F-4D97-AF65-F5344CB8AC3E}">
        <p14:creationId xmlns:p14="http://schemas.microsoft.com/office/powerpoint/2010/main" val="286041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D3D3F-94D1-4C36-3779-DFB7352EC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929EEC-23BB-4130-E388-95335744E20D}"/>
              </a:ext>
            </a:extLst>
          </p:cNvPr>
          <p:cNvSpPr>
            <a:spLocks noGrp="1"/>
          </p:cNvSpPr>
          <p:nvPr>
            <p:ph type="title"/>
          </p:nvPr>
        </p:nvSpPr>
        <p:spPr/>
        <p:txBody>
          <a:bodyPr/>
          <a:lstStyle/>
          <a:p>
            <a:r>
              <a:rPr lang="en-US" dirty="0"/>
              <a:t>Duplicate example…</a:t>
            </a:r>
          </a:p>
        </p:txBody>
      </p:sp>
      <p:sp>
        <p:nvSpPr>
          <p:cNvPr id="9" name="Content Placeholder 2">
            <a:extLst>
              <a:ext uri="{FF2B5EF4-FFF2-40B4-BE49-F238E27FC236}">
                <a16:creationId xmlns:a16="http://schemas.microsoft.com/office/drawing/2014/main" id="{4EB6D130-AEFB-D850-3D0D-EB04F18EE91C}"/>
              </a:ext>
            </a:extLst>
          </p:cNvPr>
          <p:cNvSpPr>
            <a:spLocks noGrp="1"/>
          </p:cNvSpPr>
          <p:nvPr>
            <p:ph idx="1"/>
          </p:nvPr>
        </p:nvSpPr>
        <p:spPr>
          <a:xfrm>
            <a:off x="628650" y="3638550"/>
            <a:ext cx="7886700" cy="994172"/>
          </a:xfrm>
          <a:solidFill>
            <a:schemeClr val="tx2">
              <a:lumMod val="90000"/>
            </a:schemeClr>
          </a:solidFill>
          <a:ln>
            <a:solidFill>
              <a:schemeClr val="tx1"/>
            </a:solidFill>
          </a:ln>
        </p:spPr>
        <p:txBody>
          <a:bodyPr>
            <a:normAutofit/>
          </a:bodyPr>
          <a:lstStyle/>
          <a:p>
            <a:pPr marL="0" indent="0">
              <a:buNone/>
            </a:pPr>
            <a:r>
              <a:rPr lang="en-US" dirty="0" err="1">
                <a:latin typeface="Miriam Fixed" panose="020B0509050101010101" pitchFamily="49" charset="-79"/>
                <a:cs typeface="Miriam Fixed" panose="020B0509050101010101" pitchFamily="49" charset="-79"/>
              </a:rPr>
              <a:t>left_join</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student_exams</a:t>
            </a:r>
            <a:r>
              <a:rPr lang="en-US" dirty="0">
                <a:latin typeface="Miriam Fixed" panose="020B0509050101010101" pitchFamily="49" charset="-79"/>
                <a:cs typeface="Miriam Fixed" panose="020B0509050101010101" pitchFamily="49" charset="-79"/>
              </a:rPr>
              <a:t>, </a:t>
            </a:r>
            <a:r>
              <a:rPr lang="en-US" dirty="0" err="1">
                <a:latin typeface="Miriam Fixed" panose="020B0509050101010101" pitchFamily="49" charset="-79"/>
                <a:cs typeface="Miriam Fixed" panose="020B0509050101010101" pitchFamily="49" charset="-79"/>
              </a:rPr>
              <a:t>student_teachers</a:t>
            </a:r>
            <a:r>
              <a:rPr lang="en-US" dirty="0">
                <a:latin typeface="Miriam Fixed" panose="020B0509050101010101" pitchFamily="49" charset="-79"/>
                <a:cs typeface="Miriam Fixed" panose="020B0509050101010101" pitchFamily="49" charset="-79"/>
              </a:rPr>
              <a:t>, </a:t>
            </a:r>
          </a:p>
          <a:p>
            <a:pPr marL="0" indent="0">
              <a:buNone/>
            </a:pPr>
            <a:r>
              <a:rPr lang="en-US" dirty="0">
                <a:latin typeface="Miriam Fixed" panose="020B0509050101010101" pitchFamily="49" charset="-79"/>
                <a:cs typeface="Miriam Fixed" panose="020B0509050101010101" pitchFamily="49" charset="-79"/>
              </a:rPr>
              <a:t>          by = </a:t>
            </a:r>
            <a:r>
              <a:rPr lang="en-US" dirty="0" err="1">
                <a:latin typeface="Miriam Fixed" panose="020B0509050101010101" pitchFamily="49" charset="-79"/>
                <a:cs typeface="Miriam Fixed" panose="020B0509050101010101" pitchFamily="49" charset="-79"/>
              </a:rPr>
              <a:t>join_by</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student_id</a:t>
            </a:r>
            <a:r>
              <a:rPr lang="en-US" dirty="0">
                <a:latin typeface="Miriam Fixed" panose="020B0509050101010101" pitchFamily="49" charset="-79"/>
                <a:cs typeface="Miriam Fixed" panose="020B0509050101010101" pitchFamily="49" charset="-79"/>
              </a:rPr>
              <a:t>”))</a:t>
            </a:r>
          </a:p>
        </p:txBody>
      </p:sp>
      <p:graphicFrame>
        <p:nvGraphicFramePr>
          <p:cNvPr id="6" name="Content Placeholder 3">
            <a:extLst>
              <a:ext uri="{FF2B5EF4-FFF2-40B4-BE49-F238E27FC236}">
                <a16:creationId xmlns:a16="http://schemas.microsoft.com/office/drawing/2014/main" id="{61AC8580-CDE7-0CDF-39AF-AD8503BFB543}"/>
              </a:ext>
            </a:extLst>
          </p:cNvPr>
          <p:cNvGraphicFramePr>
            <a:graphicFrameLocks/>
          </p:cNvGraphicFramePr>
          <p:nvPr>
            <p:extLst>
              <p:ext uri="{D42A27DB-BD31-4B8C-83A1-F6EECF244321}">
                <p14:modId xmlns:p14="http://schemas.microsoft.com/office/powerpoint/2010/main" val="614889721"/>
              </p:ext>
            </p:extLst>
          </p:nvPr>
        </p:nvGraphicFramePr>
        <p:xfrm>
          <a:off x="1318128" y="1638276"/>
          <a:ext cx="6507744" cy="1601160"/>
        </p:xfrm>
        <a:graphic>
          <a:graphicData uri="http://schemas.openxmlformats.org/drawingml/2006/table">
            <a:tbl>
              <a:tblPr firstRow="1" bandRow="1">
                <a:tableStyleId>{5C22544A-7EE6-4342-B048-85BDC9FD1C3A}</a:tableStyleId>
              </a:tblPr>
              <a:tblGrid>
                <a:gridCol w="1084624">
                  <a:extLst>
                    <a:ext uri="{9D8B030D-6E8A-4147-A177-3AD203B41FA5}">
                      <a16:colId xmlns:a16="http://schemas.microsoft.com/office/drawing/2014/main" val="3961138040"/>
                    </a:ext>
                  </a:extLst>
                </a:gridCol>
                <a:gridCol w="1084624">
                  <a:extLst>
                    <a:ext uri="{9D8B030D-6E8A-4147-A177-3AD203B41FA5}">
                      <a16:colId xmlns:a16="http://schemas.microsoft.com/office/drawing/2014/main" val="3639008542"/>
                    </a:ext>
                  </a:extLst>
                </a:gridCol>
                <a:gridCol w="1084624">
                  <a:extLst>
                    <a:ext uri="{9D8B030D-6E8A-4147-A177-3AD203B41FA5}">
                      <a16:colId xmlns:a16="http://schemas.microsoft.com/office/drawing/2014/main" val="3860471904"/>
                    </a:ext>
                  </a:extLst>
                </a:gridCol>
                <a:gridCol w="1084624">
                  <a:extLst>
                    <a:ext uri="{9D8B030D-6E8A-4147-A177-3AD203B41FA5}">
                      <a16:colId xmlns:a16="http://schemas.microsoft.com/office/drawing/2014/main" val="663237698"/>
                    </a:ext>
                  </a:extLst>
                </a:gridCol>
                <a:gridCol w="1084624">
                  <a:extLst>
                    <a:ext uri="{9D8B030D-6E8A-4147-A177-3AD203B41FA5}">
                      <a16:colId xmlns:a16="http://schemas.microsoft.com/office/drawing/2014/main" val="1216321779"/>
                    </a:ext>
                  </a:extLst>
                </a:gridCol>
                <a:gridCol w="1084624">
                  <a:extLst>
                    <a:ext uri="{9D8B030D-6E8A-4147-A177-3AD203B41FA5}">
                      <a16:colId xmlns:a16="http://schemas.microsoft.com/office/drawing/2014/main" val="2842330810"/>
                    </a:ext>
                  </a:extLst>
                </a:gridCol>
              </a:tblGrid>
              <a:tr h="533720">
                <a:tc>
                  <a:txBody>
                    <a:bodyPr/>
                    <a:lstStyle/>
                    <a:p>
                      <a:r>
                        <a:rPr lang="en-US" dirty="0" err="1"/>
                        <a:t>student_id</a:t>
                      </a:r>
                      <a:endParaRPr lang="en-US" dirty="0"/>
                    </a:p>
                  </a:txBody>
                  <a:tcPr/>
                </a:tc>
                <a:tc>
                  <a:txBody>
                    <a:bodyPr/>
                    <a:lstStyle/>
                    <a:p>
                      <a:r>
                        <a:rPr lang="en-US" dirty="0"/>
                        <a:t>grade</a:t>
                      </a:r>
                    </a:p>
                  </a:txBody>
                  <a:tcPr/>
                </a:tc>
                <a:tc>
                  <a:txBody>
                    <a:bodyPr/>
                    <a:lstStyle/>
                    <a:p>
                      <a:r>
                        <a:rPr lang="en-US" dirty="0"/>
                        <a:t>subject</a:t>
                      </a:r>
                    </a:p>
                  </a:txBody>
                  <a:tcPr/>
                </a:tc>
                <a:tc>
                  <a:txBody>
                    <a:bodyPr/>
                    <a:lstStyle/>
                    <a:p>
                      <a:r>
                        <a:rPr lang="en-US" dirty="0"/>
                        <a:t>score</a:t>
                      </a:r>
                    </a:p>
                  </a:txBody>
                  <a:tcPr/>
                </a:tc>
                <a:tc>
                  <a:txBody>
                    <a:bodyPr/>
                    <a:lstStyle/>
                    <a:p>
                      <a:r>
                        <a:rPr lang="en-US" dirty="0" err="1"/>
                        <a:t>teacher_id</a:t>
                      </a:r>
                      <a:endParaRPr lang="en-US" dirty="0"/>
                    </a:p>
                  </a:txBody>
                  <a:tcPr/>
                </a:tc>
                <a:tc>
                  <a:txBody>
                    <a:bodyPr/>
                    <a:lstStyle/>
                    <a:p>
                      <a:r>
                        <a:rPr lang="en-US" dirty="0"/>
                        <a:t>course</a:t>
                      </a:r>
                    </a:p>
                  </a:txBody>
                  <a:tcPr/>
                </a:tc>
                <a:extLst>
                  <a:ext uri="{0D108BD9-81ED-4DB2-BD59-A6C34878D82A}">
                    <a16:rowId xmlns:a16="http://schemas.microsoft.com/office/drawing/2014/main" val="2982688852"/>
                  </a:ext>
                </a:extLst>
              </a:tr>
              <a:tr h="53372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tc>
                  <a:txBody>
                    <a:bodyPr/>
                    <a:lstStyle/>
                    <a:p>
                      <a:r>
                        <a:rPr lang="en-US" dirty="0"/>
                        <a:t>32432432</a:t>
                      </a:r>
                    </a:p>
                  </a:txBody>
                  <a:tcPr/>
                </a:tc>
                <a:tc>
                  <a:txBody>
                    <a:bodyPr/>
                    <a:lstStyle/>
                    <a:p>
                      <a:r>
                        <a:rPr lang="en-US" dirty="0"/>
                        <a:t>ELA </a:t>
                      </a:r>
                    </a:p>
                  </a:txBody>
                  <a:tcPr/>
                </a:tc>
                <a:extLst>
                  <a:ext uri="{0D108BD9-81ED-4DB2-BD59-A6C34878D82A}">
                    <a16:rowId xmlns:a16="http://schemas.microsoft.com/office/drawing/2014/main" val="3120090586"/>
                  </a:ext>
                </a:extLst>
              </a:tr>
              <a:tr h="53372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600106202"/>
                  </a:ext>
                </a:extLst>
              </a:tr>
            </a:tbl>
          </a:graphicData>
        </a:graphic>
      </p:graphicFrame>
      <p:sp>
        <p:nvSpPr>
          <p:cNvPr id="11" name="TextBox 10">
            <a:extLst>
              <a:ext uri="{FF2B5EF4-FFF2-40B4-BE49-F238E27FC236}">
                <a16:creationId xmlns:a16="http://schemas.microsoft.com/office/drawing/2014/main" id="{764720F2-260E-D6BC-8B6C-C4E5333F143C}"/>
              </a:ext>
            </a:extLst>
          </p:cNvPr>
          <p:cNvSpPr txBox="1"/>
          <p:nvPr/>
        </p:nvSpPr>
        <p:spPr>
          <a:xfrm>
            <a:off x="-15498" y="380483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7293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9FAA9-6682-033E-08D2-0959B4490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C683A-B590-BC4A-18A2-5BB6DF8D60EF}"/>
              </a:ext>
            </a:extLst>
          </p:cNvPr>
          <p:cNvSpPr>
            <a:spLocks noGrp="1"/>
          </p:cNvSpPr>
          <p:nvPr>
            <p:ph type="title"/>
          </p:nvPr>
        </p:nvSpPr>
        <p:spPr/>
        <p:txBody>
          <a:bodyPr>
            <a:normAutofit fontScale="90000"/>
          </a:bodyPr>
          <a:lstStyle/>
          <a:p>
            <a:r>
              <a:rPr lang="en-US" dirty="0"/>
              <a:t>Joining Example: </a:t>
            </a:r>
            <a:r>
              <a:rPr lang="en-US" b="1" dirty="0">
                <a:solidFill>
                  <a:schemeClr val="accent6"/>
                </a:solidFill>
              </a:rPr>
              <a:t>Is this the fix? If not what is?</a:t>
            </a:r>
          </a:p>
        </p:txBody>
      </p:sp>
      <p:graphicFrame>
        <p:nvGraphicFramePr>
          <p:cNvPr id="6" name="Content Placeholder 3">
            <a:extLst>
              <a:ext uri="{FF2B5EF4-FFF2-40B4-BE49-F238E27FC236}">
                <a16:creationId xmlns:a16="http://schemas.microsoft.com/office/drawing/2014/main" id="{D7CA1BA9-C369-032D-54AB-5BF3D789939A}"/>
              </a:ext>
            </a:extLst>
          </p:cNvPr>
          <p:cNvGraphicFramePr>
            <a:graphicFrameLocks/>
          </p:cNvGraphicFramePr>
          <p:nvPr/>
        </p:nvGraphicFramePr>
        <p:xfrm>
          <a:off x="218524" y="1291728"/>
          <a:ext cx="4051260" cy="1660700"/>
        </p:xfrm>
        <a:graphic>
          <a:graphicData uri="http://schemas.openxmlformats.org/drawingml/2006/table">
            <a:tbl>
              <a:tblPr firstRow="1" bandRow="1">
                <a:tableStyleId>{5C22544A-7EE6-4342-B048-85BDC9FD1C3A}</a:tableStyleId>
              </a:tblPr>
              <a:tblGrid>
                <a:gridCol w="1012815">
                  <a:extLst>
                    <a:ext uri="{9D8B030D-6E8A-4147-A177-3AD203B41FA5}">
                      <a16:colId xmlns:a16="http://schemas.microsoft.com/office/drawing/2014/main" val="3961138040"/>
                    </a:ext>
                  </a:extLst>
                </a:gridCol>
                <a:gridCol w="1012815">
                  <a:extLst>
                    <a:ext uri="{9D8B030D-6E8A-4147-A177-3AD203B41FA5}">
                      <a16:colId xmlns:a16="http://schemas.microsoft.com/office/drawing/2014/main" val="3639008542"/>
                    </a:ext>
                  </a:extLst>
                </a:gridCol>
                <a:gridCol w="1012815">
                  <a:extLst>
                    <a:ext uri="{9D8B030D-6E8A-4147-A177-3AD203B41FA5}">
                      <a16:colId xmlns:a16="http://schemas.microsoft.com/office/drawing/2014/main" val="3860471904"/>
                    </a:ext>
                  </a:extLst>
                </a:gridCol>
                <a:gridCol w="1012815">
                  <a:extLst>
                    <a:ext uri="{9D8B030D-6E8A-4147-A177-3AD203B41FA5}">
                      <a16:colId xmlns:a16="http://schemas.microsoft.com/office/drawing/2014/main" val="663237698"/>
                    </a:ext>
                  </a:extLst>
                </a:gridCol>
              </a:tblGrid>
              <a:tr h="332140">
                <a:tc>
                  <a:txBody>
                    <a:bodyPr/>
                    <a:lstStyle/>
                    <a:p>
                      <a:r>
                        <a:rPr lang="en-US" dirty="0" err="1"/>
                        <a:t>student_id</a:t>
                      </a:r>
                      <a:endParaRPr lang="en-US" dirty="0"/>
                    </a:p>
                  </a:txBody>
                  <a:tcPr/>
                </a:tc>
                <a:tc>
                  <a:txBody>
                    <a:bodyPr/>
                    <a:lstStyle/>
                    <a:p>
                      <a:r>
                        <a:rPr lang="en-US" dirty="0"/>
                        <a:t>grade</a:t>
                      </a:r>
                    </a:p>
                  </a:txBody>
                  <a:tcPr/>
                </a:tc>
                <a:tc>
                  <a:txBody>
                    <a:bodyPr/>
                    <a:lstStyle/>
                    <a:p>
                      <a:r>
                        <a:rPr lang="en-US" dirty="0"/>
                        <a:t>subject</a:t>
                      </a:r>
                    </a:p>
                  </a:txBody>
                  <a:tcPr/>
                </a:tc>
                <a:tc>
                  <a:txBody>
                    <a:bodyPr/>
                    <a:lstStyle/>
                    <a:p>
                      <a:r>
                        <a:rPr lang="en-US" dirty="0"/>
                        <a:t>score</a:t>
                      </a:r>
                    </a:p>
                  </a:txBody>
                  <a:tcPr/>
                </a:tc>
                <a:extLst>
                  <a:ext uri="{0D108BD9-81ED-4DB2-BD59-A6C34878D82A}">
                    <a16:rowId xmlns:a16="http://schemas.microsoft.com/office/drawing/2014/main" val="2982688852"/>
                  </a:ext>
                </a:extLst>
              </a:tr>
              <a:tr h="332140">
                <a:tc>
                  <a:txBody>
                    <a:bodyPr/>
                    <a:lstStyle/>
                    <a:p>
                      <a:r>
                        <a:rPr lang="en-US" dirty="0"/>
                        <a:t>6775709</a:t>
                      </a:r>
                    </a:p>
                  </a:txBody>
                  <a:tcPr/>
                </a:tc>
                <a:tc>
                  <a:txBody>
                    <a:bodyPr/>
                    <a:lstStyle/>
                    <a:p>
                      <a:r>
                        <a:rPr lang="en-US" dirty="0"/>
                        <a:t>5</a:t>
                      </a:r>
                    </a:p>
                  </a:txBody>
                  <a:tcPr/>
                </a:tc>
                <a:tc>
                  <a:txBody>
                    <a:bodyPr/>
                    <a:lstStyle/>
                    <a:p>
                      <a:r>
                        <a:rPr lang="en-US" dirty="0"/>
                        <a:t>ELA</a:t>
                      </a:r>
                    </a:p>
                  </a:txBody>
                  <a:tcPr/>
                </a:tc>
                <a:tc>
                  <a:txBody>
                    <a:bodyPr/>
                    <a:lstStyle/>
                    <a:p>
                      <a:r>
                        <a:rPr lang="en-US" dirty="0"/>
                        <a:t>100</a:t>
                      </a:r>
                    </a:p>
                  </a:txBody>
                  <a:tcPr/>
                </a:tc>
                <a:extLst>
                  <a:ext uri="{0D108BD9-81ED-4DB2-BD59-A6C34878D82A}">
                    <a16:rowId xmlns:a16="http://schemas.microsoft.com/office/drawing/2014/main" val="600106202"/>
                  </a:ext>
                </a:extLst>
              </a:tr>
              <a:tr h="332140">
                <a:tc>
                  <a:txBody>
                    <a:bodyPr/>
                    <a:lstStyle/>
                    <a:p>
                      <a:r>
                        <a:rPr lang="en-US" dirty="0"/>
                        <a:t>6103451</a:t>
                      </a:r>
                    </a:p>
                  </a:txBody>
                  <a:tcPr/>
                </a:tc>
                <a:tc>
                  <a:txBody>
                    <a:bodyPr/>
                    <a:lstStyle/>
                    <a:p>
                      <a:r>
                        <a:rPr lang="en-US" dirty="0"/>
                        <a:t>7</a:t>
                      </a:r>
                    </a:p>
                  </a:txBody>
                  <a:tcPr/>
                </a:tc>
                <a:tc>
                  <a:txBody>
                    <a:bodyPr/>
                    <a:lstStyle/>
                    <a:p>
                      <a:r>
                        <a:rPr lang="en-US" dirty="0"/>
                        <a:t>ELA</a:t>
                      </a:r>
                    </a:p>
                  </a:txBody>
                  <a:tcPr/>
                </a:tc>
                <a:tc>
                  <a:txBody>
                    <a:bodyPr/>
                    <a:lstStyle/>
                    <a:p>
                      <a:r>
                        <a:rPr lang="en-US" dirty="0"/>
                        <a:t>72</a:t>
                      </a:r>
                    </a:p>
                  </a:txBody>
                  <a:tcPr/>
                </a:tc>
                <a:extLst>
                  <a:ext uri="{0D108BD9-81ED-4DB2-BD59-A6C34878D82A}">
                    <a16:rowId xmlns:a16="http://schemas.microsoft.com/office/drawing/2014/main" val="1347600100"/>
                  </a:ext>
                </a:extLst>
              </a:tr>
              <a:tr h="332140">
                <a:tc>
                  <a:txBody>
                    <a:bodyPr/>
                    <a:lstStyle/>
                    <a:p>
                      <a:r>
                        <a:rPr lang="en-US" dirty="0"/>
                        <a:t>8932487</a:t>
                      </a:r>
                    </a:p>
                  </a:txBody>
                  <a:tcPr/>
                </a:tc>
                <a:tc>
                  <a:txBody>
                    <a:bodyPr/>
                    <a:lstStyle/>
                    <a:p>
                      <a:r>
                        <a:rPr lang="en-US" dirty="0"/>
                        <a:t>5</a:t>
                      </a:r>
                    </a:p>
                  </a:txBody>
                  <a:tcPr/>
                </a:tc>
                <a:tc>
                  <a:txBody>
                    <a:bodyPr/>
                    <a:lstStyle/>
                    <a:p>
                      <a:r>
                        <a:rPr lang="en-US" dirty="0"/>
                        <a:t>Math</a:t>
                      </a:r>
                    </a:p>
                  </a:txBody>
                  <a:tcPr/>
                </a:tc>
                <a:tc>
                  <a:txBody>
                    <a:bodyPr/>
                    <a:lstStyle/>
                    <a:p>
                      <a:r>
                        <a:rPr lang="en-US" dirty="0"/>
                        <a:t>50</a:t>
                      </a:r>
                    </a:p>
                  </a:txBody>
                  <a:tcPr/>
                </a:tc>
                <a:extLst>
                  <a:ext uri="{0D108BD9-81ED-4DB2-BD59-A6C34878D82A}">
                    <a16:rowId xmlns:a16="http://schemas.microsoft.com/office/drawing/2014/main" val="685002370"/>
                  </a:ext>
                </a:extLst>
              </a:tr>
              <a:tr h="332140">
                <a:tc>
                  <a:txBody>
                    <a:bodyPr/>
                    <a:lstStyle/>
                    <a:p>
                      <a:r>
                        <a:rPr lang="en-US" dirty="0"/>
                        <a:t>5198032</a:t>
                      </a:r>
                    </a:p>
                  </a:txBody>
                  <a:tcPr/>
                </a:tc>
                <a:tc>
                  <a:txBody>
                    <a:bodyPr/>
                    <a:lstStyle/>
                    <a:p>
                      <a:r>
                        <a:rPr lang="en-US" dirty="0"/>
                        <a:t>8</a:t>
                      </a:r>
                    </a:p>
                  </a:txBody>
                  <a:tcPr/>
                </a:tc>
                <a:tc>
                  <a:txBody>
                    <a:bodyPr/>
                    <a:lstStyle/>
                    <a:p>
                      <a:r>
                        <a:rPr lang="en-US" dirty="0"/>
                        <a:t>Math</a:t>
                      </a:r>
                    </a:p>
                  </a:txBody>
                  <a:tcPr/>
                </a:tc>
                <a:tc>
                  <a:txBody>
                    <a:bodyPr/>
                    <a:lstStyle/>
                    <a:p>
                      <a:r>
                        <a:rPr lang="en-US" dirty="0"/>
                        <a:t>97</a:t>
                      </a:r>
                    </a:p>
                  </a:txBody>
                  <a:tcPr/>
                </a:tc>
                <a:extLst>
                  <a:ext uri="{0D108BD9-81ED-4DB2-BD59-A6C34878D82A}">
                    <a16:rowId xmlns:a16="http://schemas.microsoft.com/office/drawing/2014/main" val="81983053"/>
                  </a:ext>
                </a:extLst>
              </a:tr>
            </a:tbl>
          </a:graphicData>
        </a:graphic>
      </p:graphicFrame>
      <p:sp>
        <p:nvSpPr>
          <p:cNvPr id="8" name="TextBox 7">
            <a:extLst>
              <a:ext uri="{FF2B5EF4-FFF2-40B4-BE49-F238E27FC236}">
                <a16:creationId xmlns:a16="http://schemas.microsoft.com/office/drawing/2014/main" id="{44B16D80-5B2F-33B4-1433-B59682547528}"/>
              </a:ext>
            </a:extLst>
          </p:cNvPr>
          <p:cNvSpPr txBox="1"/>
          <p:nvPr/>
        </p:nvSpPr>
        <p:spPr>
          <a:xfrm>
            <a:off x="4370812" y="1791386"/>
            <a:ext cx="402376" cy="646331"/>
          </a:xfrm>
          <a:prstGeom prst="rect">
            <a:avLst/>
          </a:prstGeom>
          <a:noFill/>
        </p:spPr>
        <p:txBody>
          <a:bodyPr wrap="square" rtlCol="0">
            <a:spAutoFit/>
          </a:bodyPr>
          <a:lstStyle/>
          <a:p>
            <a:pPr algn="ctr"/>
            <a:r>
              <a:rPr lang="en-US" sz="3600" dirty="0">
                <a:solidFill>
                  <a:schemeClr val="bg1"/>
                </a:solidFill>
              </a:rPr>
              <a:t>+</a:t>
            </a:r>
          </a:p>
        </p:txBody>
      </p:sp>
      <p:sp>
        <p:nvSpPr>
          <p:cNvPr id="9" name="Content Placeholder 2">
            <a:extLst>
              <a:ext uri="{FF2B5EF4-FFF2-40B4-BE49-F238E27FC236}">
                <a16:creationId xmlns:a16="http://schemas.microsoft.com/office/drawing/2014/main" id="{CDB56B91-9D55-8347-31BD-189EB33632AC}"/>
              </a:ext>
            </a:extLst>
          </p:cNvPr>
          <p:cNvSpPr>
            <a:spLocks noGrp="1"/>
          </p:cNvSpPr>
          <p:nvPr>
            <p:ph idx="1"/>
          </p:nvPr>
        </p:nvSpPr>
        <p:spPr>
          <a:xfrm>
            <a:off x="844658" y="3536988"/>
            <a:ext cx="7454684" cy="1403936"/>
          </a:xfrm>
          <a:solidFill>
            <a:schemeClr val="tx2">
              <a:lumMod val="90000"/>
            </a:schemeClr>
          </a:solidFill>
          <a:ln>
            <a:solidFill>
              <a:schemeClr val="tx1"/>
            </a:solidFill>
          </a:ln>
        </p:spPr>
        <p:txBody>
          <a:bodyPr>
            <a:normAutofit/>
          </a:bodyPr>
          <a:lstStyle/>
          <a:p>
            <a:pPr marL="0" indent="0">
              <a:buNone/>
            </a:pPr>
            <a:r>
              <a:rPr lang="en-US" dirty="0" err="1">
                <a:latin typeface="Miriam Fixed" panose="020B0509050101010101" pitchFamily="49" charset="-79"/>
                <a:cs typeface="Miriam Fixed" panose="020B0509050101010101" pitchFamily="49" charset="-79"/>
              </a:rPr>
              <a:t>left_join</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student_exams</a:t>
            </a:r>
            <a:r>
              <a:rPr lang="en-US" dirty="0">
                <a:latin typeface="Miriam Fixed" panose="020B0509050101010101" pitchFamily="49" charset="-79"/>
                <a:cs typeface="Miriam Fixed" panose="020B0509050101010101" pitchFamily="49" charset="-79"/>
              </a:rPr>
              <a:t>, </a:t>
            </a:r>
            <a:r>
              <a:rPr lang="en-US" dirty="0" err="1">
                <a:latin typeface="Miriam Fixed" panose="020B0509050101010101" pitchFamily="49" charset="-79"/>
                <a:cs typeface="Miriam Fixed" panose="020B0509050101010101" pitchFamily="49" charset="-79"/>
              </a:rPr>
              <a:t>student_teachers</a:t>
            </a:r>
            <a:r>
              <a:rPr lang="en-US" dirty="0">
                <a:latin typeface="Miriam Fixed" panose="020B0509050101010101" pitchFamily="49" charset="-79"/>
                <a:cs typeface="Miriam Fixed" panose="020B0509050101010101" pitchFamily="49" charset="-79"/>
              </a:rPr>
              <a:t>,</a:t>
            </a:r>
          </a:p>
          <a:p>
            <a:pPr marL="0" indent="0">
              <a:buNone/>
            </a:pPr>
            <a:r>
              <a:rPr lang="en-US" dirty="0">
                <a:latin typeface="Miriam Fixed" panose="020B0509050101010101" pitchFamily="49" charset="-79"/>
                <a:cs typeface="Miriam Fixed" panose="020B0509050101010101" pitchFamily="49" charset="-79"/>
              </a:rPr>
              <a:t>          by = </a:t>
            </a:r>
            <a:r>
              <a:rPr lang="en-US" dirty="0" err="1">
                <a:latin typeface="Miriam Fixed" panose="020B0509050101010101" pitchFamily="49" charset="-79"/>
                <a:cs typeface="Miriam Fixed" panose="020B0509050101010101" pitchFamily="49" charset="-79"/>
              </a:rPr>
              <a:t>join_by</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student_id</a:t>
            </a:r>
            <a:r>
              <a:rPr lang="en-US" dirty="0">
                <a:latin typeface="Miriam Fixed" panose="020B0509050101010101" pitchFamily="49" charset="-79"/>
                <a:cs typeface="Miriam Fixed" panose="020B0509050101010101" pitchFamily="49" charset="-79"/>
              </a:rPr>
              <a:t>, </a:t>
            </a:r>
          </a:p>
          <a:p>
            <a:pPr marL="0" indent="0">
              <a:buNone/>
            </a:pPr>
            <a:r>
              <a:rPr lang="en-US" dirty="0">
                <a:latin typeface="Miriam Fixed" panose="020B0509050101010101" pitchFamily="49" charset="-79"/>
                <a:cs typeface="Miriam Fixed" panose="020B0509050101010101" pitchFamily="49" charset="-79"/>
              </a:rPr>
              <a:t>                       subject == course))</a:t>
            </a:r>
          </a:p>
        </p:txBody>
      </p:sp>
      <p:graphicFrame>
        <p:nvGraphicFramePr>
          <p:cNvPr id="10" name="Content Placeholder 3">
            <a:extLst>
              <a:ext uri="{FF2B5EF4-FFF2-40B4-BE49-F238E27FC236}">
                <a16:creationId xmlns:a16="http://schemas.microsoft.com/office/drawing/2014/main" id="{3B801465-4E1B-A79A-7718-817B27446413}"/>
              </a:ext>
            </a:extLst>
          </p:cNvPr>
          <p:cNvGraphicFramePr>
            <a:graphicFrameLocks/>
          </p:cNvGraphicFramePr>
          <p:nvPr>
            <p:extLst>
              <p:ext uri="{D42A27DB-BD31-4B8C-83A1-F6EECF244321}">
                <p14:modId xmlns:p14="http://schemas.microsoft.com/office/powerpoint/2010/main" val="1167991460"/>
              </p:ext>
            </p:extLst>
          </p:nvPr>
        </p:nvGraphicFramePr>
        <p:xfrm>
          <a:off x="4850972" y="1230538"/>
          <a:ext cx="3913320" cy="1783080"/>
        </p:xfrm>
        <a:graphic>
          <a:graphicData uri="http://schemas.openxmlformats.org/drawingml/2006/table">
            <a:tbl>
              <a:tblPr firstRow="1" bandRow="1">
                <a:tableStyleId>{5C22544A-7EE6-4342-B048-85BDC9FD1C3A}</a:tableStyleId>
              </a:tblPr>
              <a:tblGrid>
                <a:gridCol w="1304440">
                  <a:extLst>
                    <a:ext uri="{9D8B030D-6E8A-4147-A177-3AD203B41FA5}">
                      <a16:colId xmlns:a16="http://schemas.microsoft.com/office/drawing/2014/main" val="3961138040"/>
                    </a:ext>
                  </a:extLst>
                </a:gridCol>
                <a:gridCol w="1304440">
                  <a:extLst>
                    <a:ext uri="{9D8B030D-6E8A-4147-A177-3AD203B41FA5}">
                      <a16:colId xmlns:a16="http://schemas.microsoft.com/office/drawing/2014/main" val="3639008542"/>
                    </a:ext>
                  </a:extLst>
                </a:gridCol>
                <a:gridCol w="1304440">
                  <a:extLst>
                    <a:ext uri="{9D8B030D-6E8A-4147-A177-3AD203B41FA5}">
                      <a16:colId xmlns:a16="http://schemas.microsoft.com/office/drawing/2014/main" val="3860471904"/>
                    </a:ext>
                  </a:extLst>
                </a:gridCol>
              </a:tblGrid>
              <a:tr h="276783">
                <a:tc>
                  <a:txBody>
                    <a:bodyPr/>
                    <a:lstStyle/>
                    <a:p>
                      <a:r>
                        <a:rPr lang="en-US" dirty="0" err="1"/>
                        <a:t>student_id</a:t>
                      </a:r>
                      <a:endParaRPr lang="en-US" dirty="0"/>
                    </a:p>
                  </a:txBody>
                  <a:tcPr/>
                </a:tc>
                <a:tc>
                  <a:txBody>
                    <a:bodyPr/>
                    <a:lstStyle/>
                    <a:p>
                      <a:r>
                        <a:rPr lang="en-US" dirty="0" err="1"/>
                        <a:t>teacher_id</a:t>
                      </a:r>
                      <a:endParaRPr lang="en-US" dirty="0"/>
                    </a:p>
                  </a:txBody>
                  <a:tcPr/>
                </a:tc>
                <a:tc>
                  <a:txBody>
                    <a:bodyPr/>
                    <a:lstStyle/>
                    <a:p>
                      <a:r>
                        <a:rPr lang="en-US" dirty="0"/>
                        <a:t>course</a:t>
                      </a:r>
                    </a:p>
                  </a:txBody>
                  <a:tcPr/>
                </a:tc>
                <a:extLst>
                  <a:ext uri="{0D108BD9-81ED-4DB2-BD59-A6C34878D82A}">
                    <a16:rowId xmlns:a16="http://schemas.microsoft.com/office/drawing/2014/main" val="2982688852"/>
                  </a:ext>
                </a:extLst>
              </a:tr>
              <a:tr h="276783">
                <a:tc>
                  <a:txBody>
                    <a:bodyPr/>
                    <a:lstStyle/>
                    <a:p>
                      <a:r>
                        <a:rPr lang="en-US" dirty="0"/>
                        <a:t>6775709</a:t>
                      </a:r>
                    </a:p>
                  </a:txBody>
                  <a:tcPr/>
                </a:tc>
                <a:tc>
                  <a:txBody>
                    <a:bodyPr/>
                    <a:lstStyle/>
                    <a:p>
                      <a:r>
                        <a:rPr lang="en-US" dirty="0"/>
                        <a:t>32432432</a:t>
                      </a:r>
                    </a:p>
                  </a:txBody>
                  <a:tcPr/>
                </a:tc>
                <a:tc>
                  <a:txBody>
                    <a:bodyPr/>
                    <a:lstStyle/>
                    <a:p>
                      <a:r>
                        <a:rPr lang="en-US" dirty="0"/>
                        <a:t>ELA </a:t>
                      </a:r>
                    </a:p>
                  </a:txBody>
                  <a:tcPr/>
                </a:tc>
                <a:extLst>
                  <a:ext uri="{0D108BD9-81ED-4DB2-BD59-A6C34878D82A}">
                    <a16:rowId xmlns:a16="http://schemas.microsoft.com/office/drawing/2014/main" val="600106202"/>
                  </a:ext>
                </a:extLst>
              </a:tr>
              <a:tr h="276783">
                <a:tc>
                  <a:txBody>
                    <a:bodyPr/>
                    <a:lstStyle/>
                    <a:p>
                      <a:r>
                        <a:rPr lang="en-US" dirty="0"/>
                        <a:t>6103451</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1347600100"/>
                  </a:ext>
                </a:extLst>
              </a:tr>
              <a:tr h="276783">
                <a:tc>
                  <a:txBody>
                    <a:bodyPr/>
                    <a:lstStyle/>
                    <a:p>
                      <a:r>
                        <a:rPr lang="en-US" dirty="0"/>
                        <a:t>8932487</a:t>
                      </a:r>
                    </a:p>
                  </a:txBody>
                  <a:tcPr/>
                </a:tc>
                <a:tc>
                  <a:txBody>
                    <a:bodyPr/>
                    <a:lstStyle/>
                    <a:p>
                      <a:r>
                        <a:rPr lang="en-US" dirty="0"/>
                        <a:t>32432432</a:t>
                      </a:r>
                    </a:p>
                  </a:txBody>
                  <a:tcPr/>
                </a:tc>
                <a:tc>
                  <a:txBody>
                    <a:bodyPr/>
                    <a:lstStyle/>
                    <a:p>
                      <a:r>
                        <a:rPr lang="en-US" dirty="0"/>
                        <a:t>ELA</a:t>
                      </a:r>
                    </a:p>
                  </a:txBody>
                  <a:tcPr/>
                </a:tc>
                <a:extLst>
                  <a:ext uri="{0D108BD9-81ED-4DB2-BD59-A6C34878D82A}">
                    <a16:rowId xmlns:a16="http://schemas.microsoft.com/office/drawing/2014/main" val="685002370"/>
                  </a:ext>
                </a:extLst>
              </a:tr>
              <a:tr h="276783">
                <a:tc>
                  <a:txBody>
                    <a:bodyPr/>
                    <a:lstStyle/>
                    <a:p>
                      <a:r>
                        <a:rPr lang="en-US" dirty="0"/>
                        <a:t>6775709</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10955932"/>
                  </a:ext>
                </a:extLst>
              </a:tr>
              <a:tr h="276783">
                <a:tc>
                  <a:txBody>
                    <a:bodyPr/>
                    <a:lstStyle/>
                    <a:p>
                      <a:r>
                        <a:rPr lang="en-US" dirty="0"/>
                        <a:t>5198032</a:t>
                      </a:r>
                    </a:p>
                  </a:txBody>
                  <a:tcPr/>
                </a:tc>
                <a:tc>
                  <a:txBody>
                    <a:bodyPr/>
                    <a:lstStyle/>
                    <a:p>
                      <a:r>
                        <a:rPr lang="en-US" dirty="0"/>
                        <a:t>32432432</a:t>
                      </a:r>
                    </a:p>
                  </a:txBody>
                  <a:tcPr/>
                </a:tc>
                <a:tc>
                  <a:txBody>
                    <a:bodyPr/>
                    <a:lstStyle/>
                    <a:p>
                      <a:r>
                        <a:rPr lang="en-US" dirty="0"/>
                        <a:t>Homeroom</a:t>
                      </a:r>
                    </a:p>
                  </a:txBody>
                  <a:tcPr/>
                </a:tc>
                <a:extLst>
                  <a:ext uri="{0D108BD9-81ED-4DB2-BD59-A6C34878D82A}">
                    <a16:rowId xmlns:a16="http://schemas.microsoft.com/office/drawing/2014/main" val="81983053"/>
                  </a:ext>
                </a:extLst>
              </a:tr>
            </a:tbl>
          </a:graphicData>
        </a:graphic>
      </p:graphicFrame>
      <p:sp>
        <p:nvSpPr>
          <p:cNvPr id="11" name="TextBox 10">
            <a:extLst>
              <a:ext uri="{FF2B5EF4-FFF2-40B4-BE49-F238E27FC236}">
                <a16:creationId xmlns:a16="http://schemas.microsoft.com/office/drawing/2014/main" id="{752A0673-7CC0-3A85-847D-20FEFB05C8BB}"/>
              </a:ext>
            </a:extLst>
          </p:cNvPr>
          <p:cNvSpPr txBox="1"/>
          <p:nvPr/>
        </p:nvSpPr>
        <p:spPr>
          <a:xfrm>
            <a:off x="-15498" y="380483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7098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055D-EA47-9387-696C-2FF65A3BCA06}"/>
              </a:ext>
            </a:extLst>
          </p:cNvPr>
          <p:cNvSpPr>
            <a:spLocks noGrp="1"/>
          </p:cNvSpPr>
          <p:nvPr>
            <p:ph type="title"/>
          </p:nvPr>
        </p:nvSpPr>
        <p:spPr/>
        <p:txBody>
          <a:bodyPr/>
          <a:lstStyle/>
          <a:p>
            <a:r>
              <a:rPr lang="en-US" dirty="0"/>
              <a:t>Finding Duplicates (using R)</a:t>
            </a:r>
          </a:p>
        </p:txBody>
      </p:sp>
      <p:sp>
        <p:nvSpPr>
          <p:cNvPr id="3" name="Text Placeholder 2">
            <a:extLst>
              <a:ext uri="{FF2B5EF4-FFF2-40B4-BE49-F238E27FC236}">
                <a16:creationId xmlns:a16="http://schemas.microsoft.com/office/drawing/2014/main" id="{889D87A5-50F1-2B81-E124-DF1A530C8B6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1745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sz="2800" dirty="0"/>
              <a:t>Looking at Duplicates with Janitor</a:t>
            </a:r>
          </a:p>
        </p:txBody>
      </p:sp>
      <p:sp>
        <p:nvSpPr>
          <p:cNvPr id="4" name="Text Placeholder 3"/>
          <p:cNvSpPr>
            <a:spLocks noGrp="1"/>
          </p:cNvSpPr>
          <p:nvPr>
            <p:ph type="body" sz="half" idx="2"/>
          </p:nvPr>
        </p:nvSpPr>
        <p:spPr/>
        <p:txBody>
          <a:bodyPr/>
          <a:lstStyle/>
          <a:p>
            <a:pPr marL="0" lvl="0" indent="0">
              <a:buNone/>
            </a:pPr>
            <a:r>
              <a:rPr i="1"/>
              <a:t>Janitor was built with beginning-to-intermediate R users in mind and is optimized for user-friendliness. Advanced users can already do everything covered here, but they can do it faster with janitor and save their thinking for more fun tasks.</a:t>
            </a:r>
            <a:r>
              <a:t> (</a:t>
            </a:r>
            <a:r>
              <a:rPr i="1"/>
              <a:t>Sam Firke</a:t>
            </a:r>
            <a:r>
              <a:t>) </a:t>
            </a:r>
          </a:p>
          <a:p>
            <a:pPr marL="0" lvl="0" indent="0">
              <a:buNone/>
            </a:pPr>
            <a:r>
              <a:t>If you’re experienced with Tidyverse in general, you should be able to do everything inside janitor on your own, but we don’t have the time to always clean up data without help. </a:t>
            </a:r>
          </a:p>
        </p:txBody>
      </p:sp>
      <p:pic>
        <p:nvPicPr>
          <p:cNvPr id="3" name="Picture 1" descr="http://media3.giphy.com/media/3oKIPCSX4UHmuS41TG/giphy-downsized.gif"/>
          <p:cNvPicPr>
            <a:picLocks noGrp="1" noChangeAspect="1"/>
          </p:cNvPicPr>
          <p:nvPr/>
        </p:nvPicPr>
        <p:blipFill>
          <a:blip r:embed="rId2"/>
          <a:stretch>
            <a:fillRect/>
          </a:stretch>
        </p:blipFill>
        <p:spPr bwMode="auto">
          <a:xfrm>
            <a:off x="3848100" y="203200"/>
            <a:ext cx="4546600" cy="43815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Benefits to using </a:t>
            </a:r>
            <a:r>
              <a:rPr i="1" dirty="0"/>
              <a:t>Janitor</a:t>
            </a:r>
            <a:r>
              <a:rPr dirty="0"/>
              <a:t> </a:t>
            </a:r>
            <a:r>
              <a:rPr lang="en-US" dirty="0"/>
              <a:t>package </a:t>
            </a:r>
            <a:r>
              <a:rPr dirty="0"/>
              <a:t>over writing your own code</a:t>
            </a:r>
          </a:p>
        </p:txBody>
      </p:sp>
      <p:sp>
        <p:nvSpPr>
          <p:cNvPr id="3" name="Content Placeholder 2"/>
          <p:cNvSpPr>
            <a:spLocks noGrp="1"/>
          </p:cNvSpPr>
          <p:nvPr>
            <p:ph idx="1"/>
          </p:nvPr>
        </p:nvSpPr>
        <p:spPr/>
        <p:txBody>
          <a:bodyPr/>
          <a:lstStyle/>
          <a:p>
            <a:pPr lvl="0"/>
            <a:r>
              <a:t>Functions are tested</a:t>
            </a:r>
          </a:p>
          <a:p>
            <a:pPr lvl="0"/>
            <a:r>
              <a:t>Generally obeys Hadley’s official style guide</a:t>
            </a:r>
          </a:p>
          <a:p>
            <a:pPr lvl="0"/>
            <a:r>
              <a:t>Turn many lines of code into one or two</a:t>
            </a:r>
          </a:p>
          <a:p>
            <a:pPr lvl="0"/>
            <a:r>
              <a:t>Pipe-able functions</a:t>
            </a:r>
          </a:p>
          <a:p>
            <a:pPr lvl="0"/>
            <a:r>
              <a:t>Written for the education data space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get_dupes</a:t>
            </a:r>
            <a:r>
              <a:rPr lang="en-US" sz="2400" dirty="0"/>
              <a:t>()</a:t>
            </a:r>
          </a:p>
        </p:txBody>
      </p:sp>
      <p:sp>
        <p:nvSpPr>
          <p:cNvPr id="4" name="Rectangle 3"/>
          <p:cNvSpPr/>
          <p:nvPr/>
        </p:nvSpPr>
        <p:spPr>
          <a:xfrm>
            <a:off x="1563832" y="2073830"/>
            <a:ext cx="6016337" cy="415498"/>
          </a:xfrm>
          <a:prstGeom prst="rect">
            <a:avLst/>
          </a:prstGeom>
          <a:solidFill>
            <a:schemeClr val="tx2">
              <a:lumMod val="90000"/>
            </a:schemeClr>
          </a:solidFill>
          <a:ln>
            <a:solidFill>
              <a:schemeClr val="tx1"/>
            </a:solidFill>
          </a:ln>
        </p:spPr>
        <p:txBody>
          <a:bodyPr wrap="square">
            <a:spAutoFit/>
          </a:bodyPr>
          <a:lstStyle/>
          <a:p>
            <a:r>
              <a:rPr lang="en-US" sz="2100" dirty="0">
                <a:solidFill>
                  <a:schemeClr val="bg1">
                    <a:lumMod val="75000"/>
                    <a:lumOff val="25000"/>
                  </a:schemeClr>
                </a:solidFill>
                <a:latin typeface="Miriam Fixed" panose="020B0509050101010101" pitchFamily="49" charset="-79"/>
                <a:cs typeface="Miriam Fixed" panose="020B0509050101010101" pitchFamily="49" charset="-79"/>
              </a:rPr>
              <a:t>data %&gt;% </a:t>
            </a:r>
            <a:r>
              <a:rPr lang="en-US" sz="2100" b="1" dirty="0" err="1">
                <a:solidFill>
                  <a:srgbClr val="0070C0"/>
                </a:solidFill>
                <a:latin typeface="Miriam Fixed" panose="020B0509050101010101" pitchFamily="49" charset="-79"/>
                <a:cs typeface="Miriam Fixed" panose="020B0509050101010101" pitchFamily="49" charset="-79"/>
              </a:rPr>
              <a:t>get_dupes</a:t>
            </a:r>
            <a:r>
              <a:rPr lang="en-US" sz="2100" dirty="0">
                <a:latin typeface="Miriam Fixed" panose="020B0509050101010101" pitchFamily="49" charset="-79"/>
                <a:cs typeface="Miriam Fixed" panose="020B0509050101010101" pitchFamily="49" charset="-79"/>
              </a:rPr>
              <a:t>(</a:t>
            </a:r>
            <a:r>
              <a:rPr lang="en-US" sz="2100" b="1" dirty="0">
                <a:solidFill>
                  <a:srgbClr val="92D050"/>
                </a:solidFill>
                <a:latin typeface="Miriam Fixed" panose="020B0509050101010101" pitchFamily="49" charset="-79"/>
                <a:cs typeface="Miriam Fixed" panose="020B0509050101010101" pitchFamily="49" charset="-79"/>
              </a:rPr>
              <a:t>…</a:t>
            </a:r>
            <a:r>
              <a:rPr lang="en-US" sz="2100" dirty="0">
                <a:latin typeface="Miriam Fixed" panose="020B0509050101010101" pitchFamily="49" charset="-79"/>
                <a:cs typeface="Miriam Fixed" panose="020B0509050101010101" pitchFamily="49" charset="-79"/>
              </a:rPr>
              <a:t>)</a:t>
            </a:r>
          </a:p>
        </p:txBody>
      </p:sp>
      <p:sp>
        <p:nvSpPr>
          <p:cNvPr id="8" name="join function"/>
          <p:cNvSpPr/>
          <p:nvPr/>
        </p:nvSpPr>
        <p:spPr>
          <a:xfrm>
            <a:off x="1666610" y="2418925"/>
            <a:ext cx="1465118" cy="1319474"/>
          </a:xfrm>
          <a:custGeom>
            <a:avLst/>
            <a:gdLst/>
            <a:ahLst/>
            <a:cxnLst>
              <a:cxn ang="0">
                <a:pos x="wd2" y="hd2"/>
              </a:cxn>
              <a:cxn ang="5400000">
                <a:pos x="wd2" y="hd2"/>
              </a:cxn>
              <a:cxn ang="10800000">
                <a:pos x="wd2" y="hd2"/>
              </a:cxn>
              <a:cxn ang="16200000">
                <a:pos x="wd2" y="hd2"/>
              </a:cxn>
            </a:cxnLst>
            <a:rect l="0" t="0" r="r" b="b"/>
            <a:pathLst>
              <a:path w="21600" h="21600" extrusionOk="0">
                <a:moveTo>
                  <a:pt x="4557" y="0"/>
                </a:moveTo>
                <a:lnTo>
                  <a:pt x="4070" y="5039"/>
                </a:lnTo>
                <a:lnTo>
                  <a:pt x="1659" y="5039"/>
                </a:lnTo>
                <a:cubicBezTo>
                  <a:pt x="743" y="5039"/>
                  <a:pt x="0" y="6048"/>
                  <a:pt x="0" y="7293"/>
                </a:cubicBezTo>
                <a:lnTo>
                  <a:pt x="0" y="19346"/>
                </a:lnTo>
                <a:cubicBezTo>
                  <a:pt x="0" y="20591"/>
                  <a:pt x="743" y="21600"/>
                  <a:pt x="1659" y="21600"/>
                </a:cubicBezTo>
                <a:lnTo>
                  <a:pt x="19941" y="21600"/>
                </a:lnTo>
                <a:cubicBezTo>
                  <a:pt x="20857" y="21600"/>
                  <a:pt x="21600" y="20591"/>
                  <a:pt x="21600" y="19346"/>
                </a:cubicBezTo>
                <a:lnTo>
                  <a:pt x="21600" y="7293"/>
                </a:lnTo>
                <a:cubicBezTo>
                  <a:pt x="21600" y="6048"/>
                  <a:pt x="20857" y="5039"/>
                  <a:pt x="19941" y="5039"/>
                </a:cubicBezTo>
                <a:lnTo>
                  <a:pt x="5045" y="5039"/>
                </a:lnTo>
                <a:lnTo>
                  <a:pt x="4557" y="0"/>
                </a:lnTo>
                <a:close/>
              </a:path>
            </a:pathLst>
          </a:custGeom>
          <a:solidFill>
            <a:srgbClr val="929292"/>
          </a:solidFill>
          <a:ln w="12700">
            <a:miter lim="400000"/>
          </a:ln>
          <a:extLst>
            <a:ext uri="{C572A759-6A51-4108-AA02-DFA0A04FC94B}">
              <ma14:wrappingTextBoxFlag xmlns="" xmlns:ma14="http://schemas.microsoft.com/office/mac/drawingml/2011/main" val="1"/>
            </a:ext>
          </a:extLst>
        </p:spPr>
        <p:txBody>
          <a:bodyPr lIns="24003" tIns="24003" rIns="24003" bIns="24003" anchor="ctr"/>
          <a:lstStyle>
            <a:lvl1pPr>
              <a:lnSpc>
                <a:spcPct val="90000"/>
              </a:lnSpc>
              <a:defRPr sz="4700" b="1">
                <a:solidFill>
                  <a:srgbClr val="FFFFFF"/>
                </a:solidFill>
                <a:latin typeface="Source Sans Pro"/>
                <a:ea typeface="Source Sans Pro"/>
                <a:cs typeface="Source Sans Pro"/>
                <a:sym typeface="Source Sans Pro"/>
              </a:defRPr>
            </a:lvl1pPr>
          </a:lstStyle>
          <a:p>
            <a:endParaRPr sz="3525" dirty="0"/>
          </a:p>
        </p:txBody>
      </p:sp>
      <p:sp>
        <p:nvSpPr>
          <p:cNvPr id="10" name="TextBox 9"/>
          <p:cNvSpPr txBox="1"/>
          <p:nvPr/>
        </p:nvSpPr>
        <p:spPr>
          <a:xfrm>
            <a:off x="1666610" y="2771913"/>
            <a:ext cx="1465118" cy="923330"/>
          </a:xfrm>
          <a:prstGeom prst="rect">
            <a:avLst/>
          </a:prstGeom>
          <a:noFill/>
        </p:spPr>
        <p:txBody>
          <a:bodyPr wrap="square" rtlCol="0">
            <a:spAutoFit/>
          </a:bodyPr>
          <a:lstStyle/>
          <a:p>
            <a:pPr algn="ctr"/>
            <a:r>
              <a:rPr lang="en-US" dirty="0">
                <a:solidFill>
                  <a:schemeClr val="bg1"/>
                </a:solidFill>
              </a:rPr>
              <a:t>Data frame with possible duplicates</a:t>
            </a:r>
          </a:p>
        </p:txBody>
      </p:sp>
      <p:grpSp>
        <p:nvGrpSpPr>
          <p:cNvPr id="3" name="Group 2">
            <a:extLst>
              <a:ext uri="{FF2B5EF4-FFF2-40B4-BE49-F238E27FC236}">
                <a16:creationId xmlns:a16="http://schemas.microsoft.com/office/drawing/2014/main" id="{E51E242D-CC47-45A6-BDD9-32E1E52F8BB8}"/>
              </a:ext>
            </a:extLst>
          </p:cNvPr>
          <p:cNvGrpSpPr/>
          <p:nvPr/>
        </p:nvGrpSpPr>
        <p:grpSpPr>
          <a:xfrm>
            <a:off x="4801120" y="2388804"/>
            <a:ext cx="1828280" cy="1465993"/>
            <a:chOff x="3013369" y="1588534"/>
            <a:chExt cx="2784764" cy="1954657"/>
          </a:xfrm>
        </p:grpSpPr>
        <p:sp>
          <p:nvSpPr>
            <p:cNvPr id="9" name="names of columns to join on"/>
            <p:cNvSpPr/>
            <p:nvPr/>
          </p:nvSpPr>
          <p:spPr>
            <a:xfrm>
              <a:off x="3013369" y="1588534"/>
              <a:ext cx="2784764" cy="19238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86" y="6351"/>
                  </a:lnTo>
                  <a:cubicBezTo>
                    <a:pt x="4855" y="6548"/>
                    <a:pt x="4833" y="6751"/>
                    <a:pt x="4833" y="6965"/>
                  </a:cubicBezTo>
                  <a:lnTo>
                    <a:pt x="4833" y="19294"/>
                  </a:lnTo>
                  <a:cubicBezTo>
                    <a:pt x="4833" y="20567"/>
                    <a:pt x="5423" y="21600"/>
                    <a:pt x="6150" y="21600"/>
                  </a:cubicBezTo>
                  <a:lnTo>
                    <a:pt x="20283" y="21600"/>
                  </a:lnTo>
                  <a:cubicBezTo>
                    <a:pt x="21010" y="21600"/>
                    <a:pt x="21600" y="20567"/>
                    <a:pt x="21600" y="19294"/>
                  </a:cubicBezTo>
                  <a:lnTo>
                    <a:pt x="21600" y="6965"/>
                  </a:lnTo>
                  <a:cubicBezTo>
                    <a:pt x="21600" y="5691"/>
                    <a:pt x="21010" y="4659"/>
                    <a:pt x="20283" y="4659"/>
                  </a:cubicBezTo>
                  <a:lnTo>
                    <a:pt x="6150" y="4659"/>
                  </a:lnTo>
                  <a:cubicBezTo>
                    <a:pt x="5829" y="4659"/>
                    <a:pt x="5539" y="4867"/>
                    <a:pt x="5311" y="5201"/>
                  </a:cubicBezTo>
                  <a:lnTo>
                    <a:pt x="0" y="0"/>
                  </a:lnTo>
                  <a:close/>
                </a:path>
              </a:pathLst>
            </a:custGeom>
            <a:solidFill>
              <a:srgbClr val="A0C283"/>
            </a:solidFill>
            <a:ln w="12700">
              <a:miter lim="400000"/>
            </a:ln>
            <a:extLst>
              <a:ext uri="{C572A759-6A51-4108-AA02-DFA0A04FC94B}">
                <ma14:wrappingTextBoxFlag xmlns="" xmlns:ma14="http://schemas.microsoft.com/office/mac/drawingml/2011/main" val="1"/>
              </a:ext>
            </a:extLst>
          </p:spPr>
          <p:txBody>
            <a:bodyPr lIns="24003" tIns="24003" rIns="24003" bIns="24003" anchor="ctr"/>
            <a:lstStyle>
              <a:lvl1pPr>
                <a:lnSpc>
                  <a:spcPct val="90000"/>
                </a:lnSpc>
                <a:defRPr sz="4700" b="1">
                  <a:solidFill>
                    <a:srgbClr val="FFFFFF"/>
                  </a:solidFill>
                  <a:latin typeface="Source Sans Pro"/>
                  <a:ea typeface="Source Sans Pro"/>
                  <a:cs typeface="Source Sans Pro"/>
                  <a:sym typeface="Source Sans Pro"/>
                </a:defRPr>
              </a:lvl1pPr>
            </a:lstStyle>
            <a:p>
              <a:endParaRPr sz="3525" dirty="0"/>
            </a:p>
          </p:txBody>
        </p:sp>
        <p:sp>
          <p:nvSpPr>
            <p:cNvPr id="11" name="TextBox 10"/>
            <p:cNvSpPr txBox="1"/>
            <p:nvPr/>
          </p:nvSpPr>
          <p:spPr>
            <a:xfrm>
              <a:off x="3536215" y="1942753"/>
              <a:ext cx="2227248" cy="1600438"/>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Names of columns to check for duplicates</a:t>
              </a:r>
            </a:p>
          </p:txBody>
        </p:sp>
      </p:grpSp>
    </p:spTree>
    <p:extLst>
      <p:ext uri="{BB962C8B-B14F-4D97-AF65-F5344CB8AC3E}">
        <p14:creationId xmlns:p14="http://schemas.microsoft.com/office/powerpoint/2010/main" val="1762850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2A5-E77C-E0F0-D545-7A50D379A0E4}"/>
              </a:ext>
            </a:extLst>
          </p:cNvPr>
          <p:cNvSpPr>
            <a:spLocks noGrp="1"/>
          </p:cNvSpPr>
          <p:nvPr>
            <p:ph type="title"/>
          </p:nvPr>
        </p:nvSpPr>
        <p:spPr/>
        <p:txBody>
          <a:bodyPr/>
          <a:lstStyle/>
          <a:p>
            <a:r>
              <a:rPr lang="en-US" dirty="0"/>
              <a:t>Example Dataset: </a:t>
            </a:r>
            <a:r>
              <a:rPr lang="en-US" i="1" dirty="0"/>
              <a:t>students</a:t>
            </a:r>
          </a:p>
        </p:txBody>
      </p:sp>
      <p:graphicFrame>
        <p:nvGraphicFramePr>
          <p:cNvPr id="4" name="Content Placeholder 3">
            <a:extLst>
              <a:ext uri="{FF2B5EF4-FFF2-40B4-BE49-F238E27FC236}">
                <a16:creationId xmlns:a16="http://schemas.microsoft.com/office/drawing/2014/main" id="{2DF55648-ED2D-54C2-5D25-E464D1A56668}"/>
              </a:ext>
            </a:extLst>
          </p:cNvPr>
          <p:cNvGraphicFramePr>
            <a:graphicFrameLocks noGrp="1"/>
          </p:cNvGraphicFramePr>
          <p:nvPr>
            <p:ph idx="1"/>
            <p:extLst>
              <p:ext uri="{D42A27DB-BD31-4B8C-83A1-F6EECF244321}">
                <p14:modId xmlns:p14="http://schemas.microsoft.com/office/powerpoint/2010/main" val="905130564"/>
              </p:ext>
            </p:extLst>
          </p:nvPr>
        </p:nvGraphicFramePr>
        <p:xfrm>
          <a:off x="1280160" y="1753043"/>
          <a:ext cx="658368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961138040"/>
                    </a:ext>
                  </a:extLst>
                </a:gridCol>
                <a:gridCol w="1645920">
                  <a:extLst>
                    <a:ext uri="{9D8B030D-6E8A-4147-A177-3AD203B41FA5}">
                      <a16:colId xmlns:a16="http://schemas.microsoft.com/office/drawing/2014/main" val="3639008542"/>
                    </a:ext>
                  </a:extLst>
                </a:gridCol>
                <a:gridCol w="1645920">
                  <a:extLst>
                    <a:ext uri="{9D8B030D-6E8A-4147-A177-3AD203B41FA5}">
                      <a16:colId xmlns:a16="http://schemas.microsoft.com/office/drawing/2014/main" val="3860471904"/>
                    </a:ext>
                  </a:extLst>
                </a:gridCol>
                <a:gridCol w="1645920">
                  <a:extLst>
                    <a:ext uri="{9D8B030D-6E8A-4147-A177-3AD203B41FA5}">
                      <a16:colId xmlns:a16="http://schemas.microsoft.com/office/drawing/2014/main" val="663237698"/>
                    </a:ext>
                  </a:extLst>
                </a:gridCol>
              </a:tblGrid>
              <a:tr h="370840">
                <a:tc>
                  <a:txBody>
                    <a:bodyPr/>
                    <a:lstStyle/>
                    <a:p>
                      <a:r>
                        <a:rPr lang="en-US" dirty="0" err="1"/>
                        <a:t>student_id</a:t>
                      </a:r>
                      <a:endParaRPr lang="en-US" dirty="0"/>
                    </a:p>
                  </a:txBody>
                  <a:tcPr/>
                </a:tc>
                <a:tc>
                  <a:txBody>
                    <a:bodyPr/>
                    <a:lstStyle/>
                    <a:p>
                      <a:r>
                        <a:rPr lang="en-US" dirty="0"/>
                        <a:t>grade</a:t>
                      </a:r>
                    </a:p>
                  </a:txBody>
                  <a:tcPr/>
                </a:tc>
                <a:tc>
                  <a:txBody>
                    <a:bodyPr/>
                    <a:lstStyle/>
                    <a:p>
                      <a:r>
                        <a:rPr lang="en-US" dirty="0" err="1"/>
                        <a:t>entry_date</a:t>
                      </a:r>
                      <a:endParaRPr lang="en-US" dirty="0"/>
                    </a:p>
                  </a:txBody>
                  <a:tcPr/>
                </a:tc>
                <a:tc>
                  <a:txBody>
                    <a:bodyPr/>
                    <a:lstStyle/>
                    <a:p>
                      <a:r>
                        <a:rPr lang="en-US" dirty="0" err="1"/>
                        <a:t>exit_date</a:t>
                      </a:r>
                      <a:endParaRPr lang="en-US" dirty="0"/>
                    </a:p>
                  </a:txBody>
                  <a:tcPr/>
                </a:tc>
                <a:extLst>
                  <a:ext uri="{0D108BD9-81ED-4DB2-BD59-A6C34878D82A}">
                    <a16:rowId xmlns:a16="http://schemas.microsoft.com/office/drawing/2014/main" val="2982688852"/>
                  </a:ext>
                </a:extLst>
              </a:tr>
              <a:tr h="370840">
                <a:tc>
                  <a:txBody>
                    <a:bodyPr/>
                    <a:lstStyle/>
                    <a:p>
                      <a:r>
                        <a:rPr lang="en-US" dirty="0"/>
                        <a:t>6775709</a:t>
                      </a:r>
                    </a:p>
                  </a:txBody>
                  <a:tcPr/>
                </a:tc>
                <a:tc>
                  <a:txBody>
                    <a:bodyPr/>
                    <a:lstStyle/>
                    <a:p>
                      <a:r>
                        <a:rPr lang="en-US" dirty="0"/>
                        <a:t>5</a:t>
                      </a:r>
                    </a:p>
                  </a:txBody>
                  <a:tcPr/>
                </a:tc>
                <a:tc>
                  <a:txBody>
                    <a:bodyPr/>
                    <a:lstStyle/>
                    <a:p>
                      <a:r>
                        <a:rPr lang="en-US" dirty="0"/>
                        <a:t>2021-02-21</a:t>
                      </a:r>
                    </a:p>
                  </a:txBody>
                  <a:tcPr/>
                </a:tc>
                <a:tc>
                  <a:txBody>
                    <a:bodyPr/>
                    <a:lstStyle/>
                    <a:p>
                      <a:r>
                        <a:rPr lang="en-US" dirty="0"/>
                        <a:t>2021-03-23</a:t>
                      </a:r>
                    </a:p>
                  </a:txBody>
                  <a:tcPr/>
                </a:tc>
                <a:extLst>
                  <a:ext uri="{0D108BD9-81ED-4DB2-BD59-A6C34878D82A}">
                    <a16:rowId xmlns:a16="http://schemas.microsoft.com/office/drawing/2014/main" val="600106202"/>
                  </a:ext>
                </a:extLst>
              </a:tr>
              <a:tr h="370840">
                <a:tc>
                  <a:txBody>
                    <a:bodyPr/>
                    <a:lstStyle/>
                    <a:p>
                      <a:r>
                        <a:rPr lang="en-US" dirty="0"/>
                        <a:t>6103451</a:t>
                      </a:r>
                    </a:p>
                  </a:txBody>
                  <a:tcPr/>
                </a:tc>
                <a:tc>
                  <a:txBody>
                    <a:bodyPr/>
                    <a:lstStyle/>
                    <a:p>
                      <a:r>
                        <a:rPr lang="en-US" dirty="0"/>
                        <a:t>7</a:t>
                      </a:r>
                    </a:p>
                  </a:txBody>
                  <a:tcPr/>
                </a:tc>
                <a:tc>
                  <a:txBody>
                    <a:bodyPr/>
                    <a:lstStyle/>
                    <a:p>
                      <a:r>
                        <a:rPr lang="en-US" dirty="0"/>
                        <a:t>2020-06-31</a:t>
                      </a:r>
                    </a:p>
                  </a:txBody>
                  <a:tcPr/>
                </a:tc>
                <a:tc>
                  <a:txBody>
                    <a:bodyPr/>
                    <a:lstStyle/>
                    <a:p>
                      <a:r>
                        <a:rPr lang="en-US" dirty="0"/>
                        <a:t>2021-05-30</a:t>
                      </a:r>
                    </a:p>
                  </a:txBody>
                  <a:tcPr/>
                </a:tc>
                <a:extLst>
                  <a:ext uri="{0D108BD9-81ED-4DB2-BD59-A6C34878D82A}">
                    <a16:rowId xmlns:a16="http://schemas.microsoft.com/office/drawing/2014/main" val="1347600100"/>
                  </a:ext>
                </a:extLst>
              </a:tr>
              <a:tr h="370840">
                <a:tc>
                  <a:txBody>
                    <a:bodyPr/>
                    <a:lstStyle/>
                    <a:p>
                      <a:r>
                        <a:rPr lang="en-US" dirty="0"/>
                        <a:t>8932487</a:t>
                      </a:r>
                    </a:p>
                  </a:txBody>
                  <a:tcPr/>
                </a:tc>
                <a:tc>
                  <a:txBody>
                    <a:bodyPr/>
                    <a:lstStyle/>
                    <a:p>
                      <a:r>
                        <a:rPr lang="en-US" dirty="0"/>
                        <a:t>5</a:t>
                      </a:r>
                    </a:p>
                  </a:txBody>
                  <a:tcPr/>
                </a:tc>
                <a:tc>
                  <a:txBody>
                    <a:bodyPr/>
                    <a:lstStyle/>
                    <a:p>
                      <a:r>
                        <a:rPr lang="en-US" dirty="0"/>
                        <a:t>2021-01-12</a:t>
                      </a:r>
                    </a:p>
                  </a:txBody>
                  <a:tcPr/>
                </a:tc>
                <a:tc>
                  <a:txBody>
                    <a:bodyPr/>
                    <a:lstStyle/>
                    <a:p>
                      <a:r>
                        <a:rPr lang="en-US" dirty="0"/>
                        <a:t>2021-06-01</a:t>
                      </a:r>
                    </a:p>
                  </a:txBody>
                  <a:tcPr/>
                </a:tc>
                <a:extLst>
                  <a:ext uri="{0D108BD9-81ED-4DB2-BD59-A6C34878D82A}">
                    <a16:rowId xmlns:a16="http://schemas.microsoft.com/office/drawing/2014/main" val="685002370"/>
                  </a:ext>
                </a:extLst>
              </a:tr>
              <a:tr h="370840">
                <a:tc>
                  <a:txBody>
                    <a:bodyPr/>
                    <a:lstStyle/>
                    <a:p>
                      <a:r>
                        <a:rPr lang="en-US" dirty="0"/>
                        <a:t>6775709</a:t>
                      </a:r>
                    </a:p>
                  </a:txBody>
                  <a:tcPr/>
                </a:tc>
                <a:tc>
                  <a:txBody>
                    <a:bodyPr/>
                    <a:lstStyle/>
                    <a:p>
                      <a:r>
                        <a:rPr lang="en-US" dirty="0"/>
                        <a:t>6</a:t>
                      </a:r>
                    </a:p>
                  </a:txBody>
                  <a:tcPr/>
                </a:tc>
                <a:tc>
                  <a:txBody>
                    <a:bodyPr/>
                    <a:lstStyle/>
                    <a:p>
                      <a:r>
                        <a:rPr lang="en-US" dirty="0"/>
                        <a:t>2021-02-21</a:t>
                      </a:r>
                    </a:p>
                  </a:txBody>
                  <a:tcPr/>
                </a:tc>
                <a:tc>
                  <a:txBody>
                    <a:bodyPr/>
                    <a:lstStyle/>
                    <a:p>
                      <a:r>
                        <a:rPr lang="en-US" dirty="0"/>
                        <a:t>2021-03-23</a:t>
                      </a:r>
                    </a:p>
                  </a:txBody>
                  <a:tcPr/>
                </a:tc>
                <a:extLst>
                  <a:ext uri="{0D108BD9-81ED-4DB2-BD59-A6C34878D82A}">
                    <a16:rowId xmlns:a16="http://schemas.microsoft.com/office/drawing/2014/main" val="10955932"/>
                  </a:ext>
                </a:extLst>
              </a:tr>
              <a:tr h="370840">
                <a:tc>
                  <a:txBody>
                    <a:bodyPr/>
                    <a:lstStyle/>
                    <a:p>
                      <a:r>
                        <a:rPr lang="en-US" dirty="0"/>
                        <a:t>5198032</a:t>
                      </a:r>
                    </a:p>
                  </a:txBody>
                  <a:tcPr/>
                </a:tc>
                <a:tc>
                  <a:txBody>
                    <a:bodyPr/>
                    <a:lstStyle/>
                    <a:p>
                      <a:r>
                        <a:rPr lang="en-US" dirty="0"/>
                        <a:t>8</a:t>
                      </a:r>
                    </a:p>
                  </a:txBody>
                  <a:tcPr/>
                </a:tc>
                <a:tc>
                  <a:txBody>
                    <a:bodyPr/>
                    <a:lstStyle/>
                    <a:p>
                      <a:r>
                        <a:rPr lang="en-US" dirty="0"/>
                        <a:t>2022-06-31</a:t>
                      </a:r>
                    </a:p>
                  </a:txBody>
                  <a:tcPr/>
                </a:tc>
                <a:tc>
                  <a:txBody>
                    <a:bodyPr/>
                    <a:lstStyle/>
                    <a:p>
                      <a:r>
                        <a:rPr lang="en-US" dirty="0"/>
                        <a:t>2023-05-10</a:t>
                      </a:r>
                    </a:p>
                  </a:txBody>
                  <a:tcPr/>
                </a:tc>
                <a:extLst>
                  <a:ext uri="{0D108BD9-81ED-4DB2-BD59-A6C34878D82A}">
                    <a16:rowId xmlns:a16="http://schemas.microsoft.com/office/drawing/2014/main" val="81983053"/>
                  </a:ext>
                </a:extLst>
              </a:tr>
            </a:tbl>
          </a:graphicData>
        </a:graphic>
      </p:graphicFrame>
    </p:spTree>
    <p:extLst>
      <p:ext uri="{BB962C8B-B14F-4D97-AF65-F5344CB8AC3E}">
        <p14:creationId xmlns:p14="http://schemas.microsoft.com/office/powerpoint/2010/main" val="267457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get_dupes</a:t>
            </a:r>
            <a:r>
              <a:rPr lang="en-US" sz="2400" dirty="0"/>
              <a:t>() example</a:t>
            </a:r>
          </a:p>
        </p:txBody>
      </p:sp>
      <p:sp>
        <p:nvSpPr>
          <p:cNvPr id="4" name="Rectangle 3"/>
          <p:cNvSpPr/>
          <p:nvPr/>
        </p:nvSpPr>
        <p:spPr>
          <a:xfrm>
            <a:off x="1371600" y="893619"/>
            <a:ext cx="6377940" cy="369332"/>
          </a:xfrm>
          <a:prstGeom prst="rect">
            <a:avLst/>
          </a:prstGeom>
          <a:solidFill>
            <a:schemeClr val="tx2">
              <a:lumMod val="90000"/>
            </a:schemeClr>
          </a:solidFill>
          <a:ln>
            <a:solidFill>
              <a:schemeClr val="tx1"/>
            </a:solidFill>
          </a:ln>
        </p:spPr>
        <p:txBody>
          <a:bodyPr wrap="square">
            <a:spAutoFit/>
          </a:bodyPr>
          <a:lstStyle/>
          <a:p>
            <a:r>
              <a:rPr lang="en-US" dirty="0">
                <a:solidFill>
                  <a:schemeClr val="bg1">
                    <a:lumMod val="75000"/>
                    <a:lumOff val="25000"/>
                  </a:schemeClr>
                </a:solidFill>
                <a:latin typeface="Miriam Fixed" panose="020B0509050101010101" pitchFamily="49" charset="-79"/>
                <a:cs typeface="Miriam Fixed" panose="020B0509050101010101" pitchFamily="49" charset="-79"/>
              </a:rPr>
              <a:t>students %&gt;%</a:t>
            </a:r>
            <a:r>
              <a:rPr lang="en-US" dirty="0">
                <a:latin typeface="Miriam Fixed" panose="020B0509050101010101" pitchFamily="49" charset="-79"/>
                <a:cs typeface="Miriam Fixed" panose="020B0509050101010101" pitchFamily="49" charset="-79"/>
              </a:rPr>
              <a:t> </a:t>
            </a:r>
            <a:r>
              <a:rPr lang="en-US" b="1" dirty="0" err="1">
                <a:solidFill>
                  <a:srgbClr val="0070C0"/>
                </a:solidFill>
                <a:latin typeface="Miriam Fixed" panose="020B0509050101010101" pitchFamily="49" charset="-79"/>
                <a:cs typeface="Miriam Fixed" panose="020B0509050101010101" pitchFamily="49" charset="-79"/>
              </a:rPr>
              <a:t>get_dupes</a:t>
            </a:r>
            <a:r>
              <a:rPr lang="en-US" dirty="0">
                <a:latin typeface="Miriam Fixed" panose="020B0509050101010101" pitchFamily="49" charset="-79"/>
                <a:cs typeface="Miriam Fixed" panose="020B0509050101010101" pitchFamily="49" charset="-79"/>
              </a:rPr>
              <a:t>(</a:t>
            </a:r>
            <a:r>
              <a:rPr lang="en-US" b="1" dirty="0" err="1">
                <a:solidFill>
                  <a:srgbClr val="92D050"/>
                </a:solidFill>
                <a:latin typeface="Miriam Fixed" panose="020B0509050101010101" pitchFamily="49" charset="-79"/>
                <a:cs typeface="Miriam Fixed" panose="020B0509050101010101" pitchFamily="49" charset="-79"/>
              </a:rPr>
              <a:t>student_id</a:t>
            </a:r>
            <a:r>
              <a:rPr lang="en-US" dirty="0">
                <a:latin typeface="Miriam Fixed" panose="020B0509050101010101" pitchFamily="49" charset="-79"/>
                <a:cs typeface="Miriam Fixed" panose="020B0509050101010101" pitchFamily="49" charset="-79"/>
              </a:rPr>
              <a:t>)</a:t>
            </a:r>
          </a:p>
        </p:txBody>
      </p:sp>
      <p:sp>
        <p:nvSpPr>
          <p:cNvPr id="9" name="names of columns to join on"/>
          <p:cNvSpPr/>
          <p:nvPr/>
        </p:nvSpPr>
        <p:spPr>
          <a:xfrm>
            <a:off x="4800600" y="1170619"/>
            <a:ext cx="2286000" cy="7711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86" y="6351"/>
                </a:lnTo>
                <a:cubicBezTo>
                  <a:pt x="4855" y="6548"/>
                  <a:pt x="4833" y="6751"/>
                  <a:pt x="4833" y="6965"/>
                </a:cubicBezTo>
                <a:lnTo>
                  <a:pt x="4833" y="19294"/>
                </a:lnTo>
                <a:cubicBezTo>
                  <a:pt x="4833" y="20567"/>
                  <a:pt x="5423" y="21600"/>
                  <a:pt x="6150" y="21600"/>
                </a:cubicBezTo>
                <a:lnTo>
                  <a:pt x="20283" y="21600"/>
                </a:lnTo>
                <a:cubicBezTo>
                  <a:pt x="21010" y="21600"/>
                  <a:pt x="21600" y="20567"/>
                  <a:pt x="21600" y="19294"/>
                </a:cubicBezTo>
                <a:lnTo>
                  <a:pt x="21600" y="6965"/>
                </a:lnTo>
                <a:cubicBezTo>
                  <a:pt x="21600" y="5691"/>
                  <a:pt x="21010" y="4659"/>
                  <a:pt x="20283" y="4659"/>
                </a:cubicBezTo>
                <a:lnTo>
                  <a:pt x="6150" y="4659"/>
                </a:lnTo>
                <a:cubicBezTo>
                  <a:pt x="5829" y="4659"/>
                  <a:pt x="5539" y="4867"/>
                  <a:pt x="5311" y="5201"/>
                </a:cubicBezTo>
                <a:lnTo>
                  <a:pt x="0" y="0"/>
                </a:lnTo>
                <a:close/>
              </a:path>
            </a:pathLst>
          </a:custGeom>
          <a:solidFill>
            <a:srgbClr val="A0C283"/>
          </a:solidFill>
          <a:ln w="12700">
            <a:miter lim="400000"/>
          </a:ln>
          <a:extLst>
            <a:ext uri="{C572A759-6A51-4108-AA02-DFA0A04FC94B}">
              <ma14:wrappingTextBoxFlag xmlns="" xmlns:ma14="http://schemas.microsoft.com/office/mac/drawingml/2011/main" val="1"/>
            </a:ext>
          </a:extLst>
        </p:spPr>
        <p:txBody>
          <a:bodyPr lIns="24003" tIns="24003" rIns="24003" bIns="24003" anchor="ctr"/>
          <a:lstStyle>
            <a:lvl1pPr>
              <a:lnSpc>
                <a:spcPct val="90000"/>
              </a:lnSpc>
              <a:defRPr sz="4700" b="1">
                <a:solidFill>
                  <a:srgbClr val="FFFFFF"/>
                </a:solidFill>
                <a:latin typeface="Source Sans Pro"/>
                <a:ea typeface="Source Sans Pro"/>
                <a:cs typeface="Source Sans Pro"/>
                <a:sym typeface="Source Sans Pro"/>
              </a:defRPr>
            </a:lvl1pPr>
          </a:lstStyle>
          <a:p>
            <a:endParaRPr sz="3525" dirty="0"/>
          </a:p>
        </p:txBody>
      </p:sp>
      <p:sp>
        <p:nvSpPr>
          <p:cNvPr id="11" name="TextBox 10"/>
          <p:cNvSpPr txBox="1"/>
          <p:nvPr/>
        </p:nvSpPr>
        <p:spPr>
          <a:xfrm>
            <a:off x="5242837" y="1381393"/>
            <a:ext cx="1927520" cy="507831"/>
          </a:xfrm>
          <a:prstGeom prst="rect">
            <a:avLst/>
          </a:prstGeom>
          <a:noFill/>
        </p:spPr>
        <p:txBody>
          <a:bodyPr wrap="square" rtlCol="0">
            <a:spAutoFit/>
          </a:bodyPr>
          <a:lstStyle/>
          <a:p>
            <a:pPr algn="ctr"/>
            <a:r>
              <a:rPr lang="en-US" sz="1350" dirty="0">
                <a:solidFill>
                  <a:schemeClr val="bg1"/>
                </a:solidFill>
              </a:rPr>
              <a:t>Names of columns to check for duplicates</a:t>
            </a:r>
          </a:p>
        </p:txBody>
      </p:sp>
      <p:sp>
        <p:nvSpPr>
          <p:cNvPr id="13" name="join function">
            <a:extLst>
              <a:ext uri="{FF2B5EF4-FFF2-40B4-BE49-F238E27FC236}">
                <a16:creationId xmlns:a16="http://schemas.microsoft.com/office/drawing/2014/main" id="{2C366C7C-1A93-44B7-AF7E-A8C72A30DC4E}"/>
              </a:ext>
            </a:extLst>
          </p:cNvPr>
          <p:cNvSpPr/>
          <p:nvPr/>
        </p:nvSpPr>
        <p:spPr>
          <a:xfrm>
            <a:off x="1666610" y="1238715"/>
            <a:ext cx="1680095" cy="661002"/>
          </a:xfrm>
          <a:custGeom>
            <a:avLst/>
            <a:gdLst/>
            <a:ahLst/>
            <a:cxnLst>
              <a:cxn ang="0">
                <a:pos x="wd2" y="hd2"/>
              </a:cxn>
              <a:cxn ang="5400000">
                <a:pos x="wd2" y="hd2"/>
              </a:cxn>
              <a:cxn ang="10800000">
                <a:pos x="wd2" y="hd2"/>
              </a:cxn>
              <a:cxn ang="16200000">
                <a:pos x="wd2" y="hd2"/>
              </a:cxn>
            </a:cxnLst>
            <a:rect l="0" t="0" r="r" b="b"/>
            <a:pathLst>
              <a:path w="21600" h="21600" extrusionOk="0">
                <a:moveTo>
                  <a:pt x="4557" y="0"/>
                </a:moveTo>
                <a:lnTo>
                  <a:pt x="4070" y="5039"/>
                </a:lnTo>
                <a:lnTo>
                  <a:pt x="1659" y="5039"/>
                </a:lnTo>
                <a:cubicBezTo>
                  <a:pt x="743" y="5039"/>
                  <a:pt x="0" y="6048"/>
                  <a:pt x="0" y="7293"/>
                </a:cubicBezTo>
                <a:lnTo>
                  <a:pt x="0" y="19346"/>
                </a:lnTo>
                <a:cubicBezTo>
                  <a:pt x="0" y="20591"/>
                  <a:pt x="743" y="21600"/>
                  <a:pt x="1659" y="21600"/>
                </a:cubicBezTo>
                <a:lnTo>
                  <a:pt x="19941" y="21600"/>
                </a:lnTo>
                <a:cubicBezTo>
                  <a:pt x="20857" y="21600"/>
                  <a:pt x="21600" y="20591"/>
                  <a:pt x="21600" y="19346"/>
                </a:cubicBezTo>
                <a:lnTo>
                  <a:pt x="21600" y="7293"/>
                </a:lnTo>
                <a:cubicBezTo>
                  <a:pt x="21600" y="6048"/>
                  <a:pt x="20857" y="5039"/>
                  <a:pt x="19941" y="5039"/>
                </a:cubicBezTo>
                <a:lnTo>
                  <a:pt x="5045" y="5039"/>
                </a:lnTo>
                <a:lnTo>
                  <a:pt x="4557" y="0"/>
                </a:lnTo>
                <a:close/>
              </a:path>
            </a:pathLst>
          </a:custGeom>
          <a:solidFill>
            <a:srgbClr val="929292"/>
          </a:solidFill>
          <a:ln w="12700">
            <a:miter lim="400000"/>
          </a:ln>
          <a:extLst>
            <a:ext uri="{C572A759-6A51-4108-AA02-DFA0A04FC94B}">
              <ma14:wrappingTextBoxFlag xmlns="" xmlns:ma14="http://schemas.microsoft.com/office/mac/drawingml/2011/main" val="1"/>
            </a:ext>
          </a:extLst>
        </p:spPr>
        <p:txBody>
          <a:bodyPr lIns="24003" tIns="24003" rIns="24003" bIns="24003" anchor="ctr"/>
          <a:lstStyle>
            <a:lvl1pPr>
              <a:lnSpc>
                <a:spcPct val="90000"/>
              </a:lnSpc>
              <a:defRPr sz="4700" b="1">
                <a:solidFill>
                  <a:srgbClr val="FFFFFF"/>
                </a:solidFill>
                <a:latin typeface="Source Sans Pro"/>
                <a:ea typeface="Source Sans Pro"/>
                <a:cs typeface="Source Sans Pro"/>
                <a:sym typeface="Source Sans Pro"/>
              </a:defRPr>
            </a:lvl1pPr>
          </a:lstStyle>
          <a:p>
            <a:endParaRPr sz="3525" dirty="0"/>
          </a:p>
        </p:txBody>
      </p:sp>
      <p:sp>
        <p:nvSpPr>
          <p:cNvPr id="14" name="TextBox 13">
            <a:extLst>
              <a:ext uri="{FF2B5EF4-FFF2-40B4-BE49-F238E27FC236}">
                <a16:creationId xmlns:a16="http://schemas.microsoft.com/office/drawing/2014/main" id="{B3A2914B-C7E5-4D95-A3F3-4B314AA1B6C8}"/>
              </a:ext>
            </a:extLst>
          </p:cNvPr>
          <p:cNvSpPr txBox="1"/>
          <p:nvPr/>
        </p:nvSpPr>
        <p:spPr>
          <a:xfrm>
            <a:off x="1657466" y="1414969"/>
            <a:ext cx="1680094" cy="507831"/>
          </a:xfrm>
          <a:prstGeom prst="rect">
            <a:avLst/>
          </a:prstGeom>
          <a:noFill/>
        </p:spPr>
        <p:txBody>
          <a:bodyPr wrap="square" rtlCol="0">
            <a:spAutoFit/>
          </a:bodyPr>
          <a:lstStyle/>
          <a:p>
            <a:pPr algn="ctr"/>
            <a:r>
              <a:rPr lang="en-US" sz="1350" dirty="0">
                <a:solidFill>
                  <a:schemeClr val="bg1"/>
                </a:solidFill>
              </a:rPr>
              <a:t>Data frame with possible duplicates</a:t>
            </a:r>
          </a:p>
        </p:txBody>
      </p:sp>
      <p:sp>
        <p:nvSpPr>
          <p:cNvPr id="3" name="TextBox 2">
            <a:extLst>
              <a:ext uri="{FF2B5EF4-FFF2-40B4-BE49-F238E27FC236}">
                <a16:creationId xmlns:a16="http://schemas.microsoft.com/office/drawing/2014/main" id="{8D8F07AD-D8A1-43E3-BFAA-FF3FB5D1E4E5}"/>
              </a:ext>
            </a:extLst>
          </p:cNvPr>
          <p:cNvSpPr txBox="1"/>
          <p:nvPr/>
        </p:nvSpPr>
        <p:spPr>
          <a:xfrm>
            <a:off x="1371600" y="3117346"/>
            <a:ext cx="6377940" cy="1615827"/>
          </a:xfrm>
          <a:prstGeom prst="rect">
            <a:avLst/>
          </a:prstGeom>
          <a:noFill/>
        </p:spPr>
        <p:txBody>
          <a:bodyPr wrap="square" rtlCol="0">
            <a:spAutoFit/>
          </a:bodyPr>
          <a:lstStyle/>
          <a:p>
            <a:pPr marL="214313" indent="-214313">
              <a:buFont typeface="Arial" panose="020B0604020202020204" pitchFamily="34" charset="0"/>
              <a:buChar char="•"/>
            </a:pPr>
            <a:r>
              <a:rPr lang="en-US" sz="1650" dirty="0" err="1"/>
              <a:t>get_dupes</a:t>
            </a:r>
            <a:r>
              <a:rPr lang="en-US" sz="1650" dirty="0"/>
              <a:t>() returns the records that have dupes by the field(s) specified</a:t>
            </a:r>
          </a:p>
          <a:p>
            <a:pPr marL="214313" indent="-214313">
              <a:buFont typeface="Arial" panose="020B0604020202020204" pitchFamily="34" charset="0"/>
              <a:buChar char="•"/>
            </a:pPr>
            <a:r>
              <a:rPr lang="en-US" sz="1650" dirty="0"/>
              <a:t>The fields that we are checking appear first, followed by a column called </a:t>
            </a:r>
            <a:r>
              <a:rPr lang="en-US" sz="1650" i="1" dirty="0" err="1"/>
              <a:t>dupe_count</a:t>
            </a:r>
            <a:r>
              <a:rPr lang="en-US" sz="1650" dirty="0"/>
              <a:t> that shows the number of duplicates by the specified fields</a:t>
            </a:r>
          </a:p>
          <a:p>
            <a:pPr marL="214313" indent="-214313">
              <a:buFont typeface="Arial" panose="020B0604020202020204" pitchFamily="34" charset="0"/>
              <a:buChar char="•"/>
            </a:pPr>
            <a:r>
              <a:rPr lang="en-US" sz="1650" b="1" dirty="0"/>
              <a:t>What is the data duplicated by?</a:t>
            </a:r>
          </a:p>
        </p:txBody>
      </p:sp>
      <p:grpSp>
        <p:nvGrpSpPr>
          <p:cNvPr id="6" name="Group 5">
            <a:extLst>
              <a:ext uri="{FF2B5EF4-FFF2-40B4-BE49-F238E27FC236}">
                <a16:creationId xmlns:a16="http://schemas.microsoft.com/office/drawing/2014/main" id="{8E2780BF-FF0A-F9C9-3B0C-4B00DD957A2E}"/>
              </a:ext>
            </a:extLst>
          </p:cNvPr>
          <p:cNvGrpSpPr/>
          <p:nvPr/>
        </p:nvGrpSpPr>
        <p:grpSpPr>
          <a:xfrm>
            <a:off x="2224503" y="2074140"/>
            <a:ext cx="4832698" cy="907209"/>
            <a:chOff x="1288835" y="2042241"/>
            <a:chExt cx="4832698" cy="907209"/>
          </a:xfrm>
        </p:grpSpPr>
        <p:pic>
          <p:nvPicPr>
            <p:cNvPr id="7" name="Picture 6">
              <a:extLst>
                <a:ext uri="{FF2B5EF4-FFF2-40B4-BE49-F238E27FC236}">
                  <a16:creationId xmlns:a16="http://schemas.microsoft.com/office/drawing/2014/main" id="{4D7D1726-4C22-4781-BEE2-77F779826E87}"/>
                </a:ext>
              </a:extLst>
            </p:cNvPr>
            <p:cNvPicPr>
              <a:picLocks noChangeAspect="1"/>
            </p:cNvPicPr>
            <p:nvPr/>
          </p:nvPicPr>
          <p:blipFill>
            <a:blip r:embed="rId3"/>
            <a:srcRect r="52750"/>
            <a:stretch/>
          </p:blipFill>
          <p:spPr>
            <a:xfrm>
              <a:off x="1288835" y="2042241"/>
              <a:ext cx="3091779" cy="900247"/>
            </a:xfrm>
            <a:prstGeom prst="rect">
              <a:avLst/>
            </a:prstGeom>
          </p:spPr>
        </p:pic>
        <p:pic>
          <p:nvPicPr>
            <p:cNvPr id="5" name="Picture 4">
              <a:extLst>
                <a:ext uri="{FF2B5EF4-FFF2-40B4-BE49-F238E27FC236}">
                  <a16:creationId xmlns:a16="http://schemas.microsoft.com/office/drawing/2014/main" id="{CEEAA1B2-6EF1-C869-D481-C08C181155FA}"/>
                </a:ext>
              </a:extLst>
            </p:cNvPr>
            <p:cNvPicPr>
              <a:picLocks noChangeAspect="1"/>
            </p:cNvPicPr>
            <p:nvPr/>
          </p:nvPicPr>
          <p:blipFill>
            <a:blip r:embed="rId3"/>
            <a:srcRect l="70223" r="320"/>
            <a:stretch/>
          </p:blipFill>
          <p:spPr>
            <a:xfrm>
              <a:off x="4194013" y="2049203"/>
              <a:ext cx="1927520" cy="900247"/>
            </a:xfrm>
            <a:prstGeom prst="rect">
              <a:avLst/>
            </a:prstGeom>
          </p:spPr>
        </p:pic>
      </p:grpSp>
    </p:spTree>
    <p:extLst>
      <p:ext uri="{BB962C8B-B14F-4D97-AF65-F5344CB8AC3E}">
        <p14:creationId xmlns:p14="http://schemas.microsoft.com/office/powerpoint/2010/main" val="87618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0893-0E53-2E82-0A23-75E71BECFF8A}"/>
              </a:ext>
            </a:extLst>
          </p:cNvPr>
          <p:cNvSpPr>
            <a:spLocks noGrp="1"/>
          </p:cNvSpPr>
          <p:nvPr>
            <p:ph type="title"/>
          </p:nvPr>
        </p:nvSpPr>
        <p:spPr/>
        <p:txBody>
          <a:bodyPr/>
          <a:lstStyle/>
          <a:p>
            <a:r>
              <a:rPr lang="en-US" dirty="0"/>
              <a:t>Diving into Data Problems</a:t>
            </a:r>
          </a:p>
        </p:txBody>
      </p:sp>
      <p:sp>
        <p:nvSpPr>
          <p:cNvPr id="3" name="Text Placeholder 2">
            <a:extLst>
              <a:ext uri="{FF2B5EF4-FFF2-40B4-BE49-F238E27FC236}">
                <a16:creationId xmlns:a16="http://schemas.microsoft.com/office/drawing/2014/main" id="{8067E174-2598-9672-17DA-A4E7B723E8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729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62373" y="450559"/>
            <a:ext cx="6378575" cy="365125"/>
          </a:xfrm>
        </p:spPr>
        <p:txBody>
          <a:bodyPr>
            <a:noAutofit/>
          </a:bodyPr>
          <a:lstStyle/>
          <a:p>
            <a:pPr algn="ctr"/>
            <a:r>
              <a:rPr lang="en-US" sz="2800" dirty="0">
                <a:solidFill>
                  <a:schemeClr val="accent6"/>
                </a:solidFill>
              </a:rPr>
              <a:t>What does get_dupes do?</a:t>
            </a:r>
          </a:p>
        </p:txBody>
      </p:sp>
      <p:grpSp>
        <p:nvGrpSpPr>
          <p:cNvPr id="17" name="Group 16"/>
          <p:cNvGrpSpPr/>
          <p:nvPr/>
        </p:nvGrpSpPr>
        <p:grpSpPr>
          <a:xfrm>
            <a:off x="1891149" y="1211578"/>
            <a:ext cx="5361704" cy="2574868"/>
            <a:chOff x="893596" y="1246908"/>
            <a:chExt cx="7148939" cy="3433157"/>
          </a:xfrm>
        </p:grpSpPr>
        <p:sp>
          <p:nvSpPr>
            <p:cNvPr id="8" name="Rounded Rectangle 7"/>
            <p:cNvSpPr/>
            <p:nvPr/>
          </p:nvSpPr>
          <p:spPr>
            <a:xfrm>
              <a:off x="3622936" y="3491345"/>
              <a:ext cx="1828800" cy="1188720"/>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group_by</a:t>
              </a:r>
              <a:endParaRPr lang="en-US" dirty="0">
                <a:solidFill>
                  <a:schemeClr val="bg1"/>
                </a:solidFill>
              </a:endParaRPr>
            </a:p>
          </p:txBody>
        </p:sp>
        <p:sp>
          <p:nvSpPr>
            <p:cNvPr id="9" name="Rounded Rectangle 8"/>
            <p:cNvSpPr/>
            <p:nvPr/>
          </p:nvSpPr>
          <p:spPr>
            <a:xfrm>
              <a:off x="893596" y="3491345"/>
              <a:ext cx="1828800" cy="1188720"/>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mutate</a:t>
              </a:r>
              <a:endParaRPr lang="en-US" dirty="0">
                <a:solidFill>
                  <a:schemeClr val="bg1"/>
                </a:solidFill>
              </a:endParaRPr>
            </a:p>
          </p:txBody>
        </p:sp>
        <p:sp>
          <p:nvSpPr>
            <p:cNvPr id="10" name="Rounded Rectangle 9"/>
            <p:cNvSpPr/>
            <p:nvPr/>
          </p:nvSpPr>
          <p:spPr>
            <a:xfrm>
              <a:off x="6213735" y="1246908"/>
              <a:ext cx="1828800" cy="1188720"/>
            </a:xfrm>
            <a:prstGeom prst="round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filter</a:t>
              </a:r>
              <a:endParaRPr lang="en-US" dirty="0">
                <a:solidFill>
                  <a:schemeClr val="bg1"/>
                </a:solidFill>
              </a:endParaRPr>
            </a:p>
          </p:txBody>
        </p:sp>
        <p:sp>
          <p:nvSpPr>
            <p:cNvPr id="11" name="Rounded Rectangle 10"/>
            <p:cNvSpPr/>
            <p:nvPr/>
          </p:nvSpPr>
          <p:spPr>
            <a:xfrm>
              <a:off x="893596" y="1246908"/>
              <a:ext cx="1828800" cy="1188720"/>
            </a:xfrm>
            <a:prstGeom prst="roundRect">
              <a:avLst/>
            </a:prstGeom>
            <a:solidFill>
              <a:srgbClr val="FF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select</a:t>
              </a:r>
              <a:endParaRPr lang="en-US" sz="1350" dirty="0">
                <a:solidFill>
                  <a:schemeClr val="bg1"/>
                </a:solidFill>
              </a:endParaRPr>
            </a:p>
          </p:txBody>
        </p:sp>
        <p:sp>
          <p:nvSpPr>
            <p:cNvPr id="15" name="Rounded Rectangle 14"/>
            <p:cNvSpPr/>
            <p:nvPr/>
          </p:nvSpPr>
          <p:spPr>
            <a:xfrm>
              <a:off x="3622936" y="1246908"/>
              <a:ext cx="1828800" cy="1188720"/>
            </a:xfrm>
            <a:prstGeom prst="round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arrange</a:t>
              </a:r>
              <a:endParaRPr lang="en-US" dirty="0">
                <a:solidFill>
                  <a:schemeClr val="bg1"/>
                </a:solidFill>
              </a:endParaRPr>
            </a:p>
          </p:txBody>
        </p:sp>
        <p:sp>
          <p:nvSpPr>
            <p:cNvPr id="16" name="Rounded Rectangle 15"/>
            <p:cNvSpPr/>
            <p:nvPr/>
          </p:nvSpPr>
          <p:spPr>
            <a:xfrm>
              <a:off x="6213735" y="3491345"/>
              <a:ext cx="1828800" cy="1188720"/>
            </a:xfrm>
            <a:prstGeom prst="roundRect">
              <a:avLst/>
            </a:prstGeom>
            <a:solidFill>
              <a:srgbClr val="C71F83"/>
            </a:solidFill>
            <a:ln w="12700">
              <a:solidFill>
                <a:srgbClr val="C71F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summarize</a:t>
              </a:r>
              <a:endParaRPr lang="en-US" dirty="0">
                <a:solidFill>
                  <a:schemeClr val="bg1"/>
                </a:solidFill>
              </a:endParaRPr>
            </a:p>
          </p:txBody>
        </p:sp>
      </p:grpSp>
    </p:spTree>
    <p:extLst>
      <p:ext uri="{BB962C8B-B14F-4D97-AF65-F5344CB8AC3E}">
        <p14:creationId xmlns:p14="http://schemas.microsoft.com/office/powerpoint/2010/main" val="242192369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Answer – </a:t>
            </a:r>
            <a:r>
              <a:rPr lang="en-US" sz="2400" dirty="0" err="1"/>
              <a:t>get_dupes</a:t>
            </a:r>
            <a:r>
              <a:rPr lang="en-US" sz="2400" dirty="0"/>
              <a:t> with </a:t>
            </a:r>
            <a:r>
              <a:rPr lang="en-US" sz="2400" dirty="0" err="1"/>
              <a:t>dplyr</a:t>
            </a:r>
            <a:r>
              <a:rPr lang="en-US" sz="2400" dirty="0"/>
              <a:t> verbs</a:t>
            </a:r>
          </a:p>
        </p:txBody>
      </p:sp>
      <p:sp>
        <p:nvSpPr>
          <p:cNvPr id="3" name="Content Placeholder 2"/>
          <p:cNvSpPr>
            <a:spLocks noGrp="1"/>
          </p:cNvSpPr>
          <p:nvPr>
            <p:ph idx="1"/>
          </p:nvPr>
        </p:nvSpPr>
        <p:spPr>
          <a:xfrm>
            <a:off x="1527464" y="1444456"/>
            <a:ext cx="6089073" cy="1747812"/>
          </a:xfrm>
          <a:solidFill>
            <a:schemeClr val="tx2">
              <a:lumMod val="90000"/>
            </a:schemeClr>
          </a:solidFill>
          <a:ln>
            <a:solidFill>
              <a:schemeClr val="tx1"/>
            </a:solidFill>
          </a:ln>
        </p:spPr>
        <p:txBody>
          <a:bodyPr>
            <a:normAutofit fontScale="77500" lnSpcReduction="20000"/>
          </a:bodyPr>
          <a:lstStyle/>
          <a:p>
            <a:pPr marL="0" indent="0">
              <a:buNone/>
            </a:pPr>
            <a:r>
              <a:rPr lang="en-US" dirty="0">
                <a:latin typeface="Miriam Fixed" panose="020B0509050101010101" pitchFamily="49" charset="-79"/>
                <a:cs typeface="Miriam Fixed" panose="020B0509050101010101" pitchFamily="49" charset="-79"/>
              </a:rPr>
              <a:t>students %&gt;%</a:t>
            </a:r>
          </a:p>
          <a:p>
            <a:pPr marL="0" indent="0">
              <a:buNone/>
            </a:pPr>
            <a:r>
              <a:rPr lang="en-US" b="1" dirty="0">
                <a:solidFill>
                  <a:srgbClr val="00B050"/>
                </a:solidFill>
                <a:latin typeface="Miriam Fixed" panose="020B0509050101010101" pitchFamily="49" charset="-79"/>
                <a:cs typeface="Miriam Fixed" panose="020B0509050101010101" pitchFamily="49" charset="-79"/>
              </a:rPr>
              <a:t>  </a:t>
            </a:r>
            <a:r>
              <a:rPr lang="en-US" b="1" dirty="0" err="1">
                <a:solidFill>
                  <a:srgbClr val="00B050"/>
                </a:solidFill>
                <a:latin typeface="Miriam Fixed" panose="020B0509050101010101" pitchFamily="49" charset="-79"/>
                <a:cs typeface="Miriam Fixed" panose="020B0509050101010101" pitchFamily="49" charset="-79"/>
              </a:rPr>
              <a:t>group_by</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student_id</a:t>
            </a:r>
            <a:r>
              <a:rPr lang="en-US" dirty="0">
                <a:latin typeface="Miriam Fixed" panose="020B0509050101010101" pitchFamily="49" charset="-79"/>
                <a:cs typeface="Miriam Fixed" panose="020B0509050101010101" pitchFamily="49" charset="-79"/>
              </a:rPr>
              <a:t>) %&gt;%</a:t>
            </a:r>
          </a:p>
          <a:p>
            <a:pPr marL="0" indent="0">
              <a:buNone/>
            </a:pPr>
            <a:r>
              <a:rPr lang="en-US" b="1" dirty="0">
                <a:solidFill>
                  <a:srgbClr val="0070C0"/>
                </a:solidFill>
                <a:latin typeface="Miriam Fixed" panose="020B0509050101010101" pitchFamily="49" charset="-79"/>
                <a:cs typeface="Miriam Fixed" panose="020B0509050101010101" pitchFamily="49" charset="-79"/>
              </a:rPr>
              <a:t>  mutate</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dupe_count</a:t>
            </a:r>
            <a:r>
              <a:rPr lang="en-US" dirty="0">
                <a:latin typeface="Miriam Fixed" panose="020B0509050101010101" pitchFamily="49" charset="-79"/>
                <a:cs typeface="Miriam Fixed" panose="020B0509050101010101" pitchFamily="49" charset="-79"/>
              </a:rPr>
              <a:t> = n() ) %&gt;%</a:t>
            </a:r>
          </a:p>
          <a:p>
            <a:pPr marL="0" indent="0">
              <a:buNone/>
            </a:pPr>
            <a:r>
              <a:rPr lang="en-US" dirty="0">
                <a:latin typeface="Miriam Fixed" panose="020B0509050101010101" pitchFamily="49" charset="-79"/>
                <a:cs typeface="Miriam Fixed" panose="020B0509050101010101" pitchFamily="49" charset="-79"/>
              </a:rPr>
              <a:t>  ungroup() %&gt;%</a:t>
            </a:r>
          </a:p>
          <a:p>
            <a:pPr marL="0" indent="0">
              <a:buNone/>
            </a:pPr>
            <a:r>
              <a:rPr lang="en-US" b="1" dirty="0">
                <a:solidFill>
                  <a:srgbClr val="7030A0"/>
                </a:solidFill>
                <a:latin typeface="Miriam Fixed" panose="020B0509050101010101" pitchFamily="49" charset="-79"/>
                <a:cs typeface="Miriam Fixed" panose="020B0509050101010101" pitchFamily="49" charset="-79"/>
              </a:rPr>
              <a:t>  filter</a:t>
            </a:r>
            <a:r>
              <a:rPr lang="en-US" dirty="0">
                <a:solidFill>
                  <a:schemeClr val="tx1"/>
                </a:solidFill>
                <a:latin typeface="Miriam Fixed" panose="020B0509050101010101" pitchFamily="49" charset="-79"/>
                <a:cs typeface="Miriam Fixed" panose="020B0509050101010101" pitchFamily="49" charset="-79"/>
              </a:rPr>
              <a:t>(</a:t>
            </a:r>
            <a:r>
              <a:rPr lang="en-US" dirty="0" err="1">
                <a:solidFill>
                  <a:schemeClr val="tx1"/>
                </a:solidFill>
                <a:latin typeface="Miriam Fixed" panose="020B0509050101010101" pitchFamily="49" charset="-79"/>
                <a:cs typeface="Miriam Fixed" panose="020B0509050101010101" pitchFamily="49" charset="-79"/>
              </a:rPr>
              <a:t>dupe_count</a:t>
            </a:r>
            <a:r>
              <a:rPr lang="en-US" dirty="0">
                <a:solidFill>
                  <a:schemeClr val="tx1"/>
                </a:solidFill>
                <a:latin typeface="Miriam Fixed" panose="020B0509050101010101" pitchFamily="49" charset="-79"/>
                <a:cs typeface="Miriam Fixed" panose="020B0509050101010101" pitchFamily="49" charset="-79"/>
              </a:rPr>
              <a:t> </a:t>
            </a:r>
            <a:r>
              <a:rPr lang="en-US" dirty="0">
                <a:latin typeface="Miriam Fixed" panose="020B0509050101010101" pitchFamily="49" charset="-79"/>
                <a:cs typeface="Miriam Fixed" panose="020B0509050101010101" pitchFamily="49" charset="-79"/>
              </a:rPr>
              <a:t>&gt; 1) %&gt;%</a:t>
            </a:r>
          </a:p>
          <a:p>
            <a:pPr marL="0" indent="0">
              <a:buNone/>
            </a:pPr>
            <a:r>
              <a:rPr lang="en-US" b="1" dirty="0">
                <a:solidFill>
                  <a:srgbClr val="FF9933"/>
                </a:solidFill>
                <a:latin typeface="Miriam Fixed" panose="020B0509050101010101" pitchFamily="49" charset="-79"/>
                <a:cs typeface="Miriam Fixed" panose="020B0509050101010101" pitchFamily="49" charset="-79"/>
              </a:rPr>
              <a:t>  select</a:t>
            </a:r>
            <a:r>
              <a:rPr lang="en-US" dirty="0">
                <a:latin typeface="Miriam Fixed" panose="020B0509050101010101" pitchFamily="49" charset="-79"/>
                <a:cs typeface="Miriam Fixed" panose="020B0509050101010101" pitchFamily="49" charset="-79"/>
              </a:rPr>
              <a:t>(</a:t>
            </a:r>
            <a:r>
              <a:rPr lang="en-US" dirty="0" err="1">
                <a:latin typeface="Miriam Fixed" panose="020B0509050101010101" pitchFamily="49" charset="-79"/>
                <a:cs typeface="Miriam Fixed" panose="020B0509050101010101" pitchFamily="49" charset="-79"/>
              </a:rPr>
              <a:t>student_id</a:t>
            </a:r>
            <a:r>
              <a:rPr lang="en-US" dirty="0">
                <a:latin typeface="Miriam Fixed" panose="020B0509050101010101" pitchFamily="49" charset="-79"/>
                <a:cs typeface="Miriam Fixed" panose="020B0509050101010101" pitchFamily="49" charset="-79"/>
              </a:rPr>
              <a:t>, </a:t>
            </a:r>
            <a:r>
              <a:rPr lang="en-US" dirty="0" err="1">
                <a:latin typeface="Miriam Fixed" panose="020B0509050101010101" pitchFamily="49" charset="-79"/>
                <a:cs typeface="Miriam Fixed" panose="020B0509050101010101" pitchFamily="49" charset="-79"/>
              </a:rPr>
              <a:t>dupe_count</a:t>
            </a:r>
            <a:r>
              <a:rPr lang="en-US" dirty="0">
                <a:latin typeface="Miriam Fixed" panose="020B0509050101010101" pitchFamily="49" charset="-79"/>
                <a:cs typeface="Miriam Fixed" panose="020B0509050101010101" pitchFamily="49" charset="-79"/>
              </a:rPr>
              <a:t>, everything() ) </a:t>
            </a:r>
          </a:p>
        </p:txBody>
      </p:sp>
      <p:sp>
        <p:nvSpPr>
          <p:cNvPr id="9" name="Rounded Rectangle 8"/>
          <p:cNvSpPr/>
          <p:nvPr/>
        </p:nvSpPr>
        <p:spPr>
          <a:xfrm>
            <a:off x="1246900" y="3590178"/>
            <a:ext cx="1371600" cy="891540"/>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chemeClr val="bg1"/>
                </a:solidFill>
              </a:rPr>
              <a:t>group_by</a:t>
            </a:r>
            <a:r>
              <a:rPr lang="en-US" sz="1350" dirty="0">
                <a:solidFill>
                  <a:schemeClr val="bg1"/>
                </a:solidFill>
              </a:rPr>
              <a:t> columns to check for duplicates </a:t>
            </a:r>
          </a:p>
        </p:txBody>
      </p:sp>
      <p:sp>
        <p:nvSpPr>
          <p:cNvPr id="10" name="Rounded Rectangle 9"/>
          <p:cNvSpPr/>
          <p:nvPr/>
        </p:nvSpPr>
        <p:spPr>
          <a:xfrm>
            <a:off x="3023742" y="3590178"/>
            <a:ext cx="1371600" cy="891540"/>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rPr>
              <a:t>mutate</a:t>
            </a:r>
            <a:endParaRPr lang="en-US" sz="1350" dirty="0">
              <a:solidFill>
                <a:schemeClr val="bg1"/>
              </a:solidFill>
            </a:endParaRPr>
          </a:p>
          <a:p>
            <a:pPr algn="ctr"/>
            <a:r>
              <a:rPr lang="en-US" sz="1350" dirty="0">
                <a:solidFill>
                  <a:schemeClr val="bg1"/>
                </a:solidFill>
              </a:rPr>
              <a:t> Count the # of rows in each “group”</a:t>
            </a:r>
          </a:p>
        </p:txBody>
      </p:sp>
      <p:sp>
        <p:nvSpPr>
          <p:cNvPr id="11" name="Rounded Rectangle 10"/>
          <p:cNvSpPr/>
          <p:nvPr/>
        </p:nvSpPr>
        <p:spPr>
          <a:xfrm>
            <a:off x="4790196" y="3590178"/>
            <a:ext cx="1371600" cy="891540"/>
          </a:xfrm>
          <a:prstGeom prst="round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rPr>
              <a:t>filter</a:t>
            </a:r>
            <a:endParaRPr lang="en-US" sz="1350" dirty="0">
              <a:solidFill>
                <a:schemeClr val="bg1"/>
              </a:solidFill>
            </a:endParaRPr>
          </a:p>
          <a:p>
            <a:pPr algn="ctr"/>
            <a:r>
              <a:rPr lang="en-US" sz="1350" dirty="0">
                <a:solidFill>
                  <a:schemeClr val="bg1"/>
                </a:solidFill>
              </a:rPr>
              <a:t>Keep only rows that have duplicates</a:t>
            </a:r>
          </a:p>
        </p:txBody>
      </p:sp>
      <p:sp>
        <p:nvSpPr>
          <p:cNvPr id="12" name="Rounded Rectangle 11"/>
          <p:cNvSpPr/>
          <p:nvPr/>
        </p:nvSpPr>
        <p:spPr>
          <a:xfrm>
            <a:off x="6515080" y="3590178"/>
            <a:ext cx="1371600" cy="891540"/>
          </a:xfrm>
          <a:prstGeom prst="roundRect">
            <a:avLst/>
          </a:prstGeom>
          <a:solidFill>
            <a:srgbClr val="FF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rPr>
              <a:t>select</a:t>
            </a:r>
            <a:endParaRPr lang="en-US" sz="1350" dirty="0">
              <a:solidFill>
                <a:schemeClr val="bg1"/>
              </a:solidFill>
            </a:endParaRPr>
          </a:p>
          <a:p>
            <a:pPr algn="ctr"/>
            <a:r>
              <a:rPr lang="en-US" sz="1350" dirty="0">
                <a:solidFill>
                  <a:schemeClr val="bg1"/>
                </a:solidFill>
              </a:rPr>
              <a:t>Reorder the columns</a:t>
            </a:r>
          </a:p>
        </p:txBody>
      </p:sp>
      <p:sp>
        <p:nvSpPr>
          <p:cNvPr id="13" name="Right Arrow 12"/>
          <p:cNvSpPr/>
          <p:nvPr/>
        </p:nvSpPr>
        <p:spPr>
          <a:xfrm>
            <a:off x="2732809" y="3235728"/>
            <a:ext cx="155864" cy="218210"/>
          </a:xfrm>
          <a:prstGeom prst="rightArrow">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solidFill>
                  <a:sysClr val="windowText" lastClr="000000"/>
                </a:solidFill>
              </a:ln>
              <a:solidFill>
                <a:sysClr val="windowText" lastClr="000000"/>
              </a:solidFill>
            </a:endParaRPr>
          </a:p>
        </p:txBody>
      </p:sp>
      <p:sp>
        <p:nvSpPr>
          <p:cNvPr id="14" name="Right Arrow 13"/>
          <p:cNvSpPr/>
          <p:nvPr/>
        </p:nvSpPr>
        <p:spPr>
          <a:xfrm>
            <a:off x="4509655" y="3235728"/>
            <a:ext cx="155864" cy="218210"/>
          </a:xfrm>
          <a:prstGeom prst="rightArrow">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solidFill>
                  <a:sysClr val="windowText" lastClr="000000"/>
                </a:solidFill>
              </a:ln>
              <a:solidFill>
                <a:sysClr val="windowText" lastClr="000000"/>
              </a:solidFill>
            </a:endParaRPr>
          </a:p>
        </p:txBody>
      </p:sp>
      <p:sp>
        <p:nvSpPr>
          <p:cNvPr id="15" name="Right Arrow 14"/>
          <p:cNvSpPr/>
          <p:nvPr/>
        </p:nvSpPr>
        <p:spPr>
          <a:xfrm>
            <a:off x="6276109" y="3235728"/>
            <a:ext cx="155864" cy="218210"/>
          </a:xfrm>
          <a:prstGeom prst="rightArrow">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31031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038FD5-28C1-D421-2401-1A2DED56891D}"/>
              </a:ext>
            </a:extLst>
          </p:cNvPr>
          <p:cNvSpPr>
            <a:spLocks noGrp="1"/>
          </p:cNvSpPr>
          <p:nvPr>
            <p:ph type="title"/>
          </p:nvPr>
        </p:nvSpPr>
        <p:spPr/>
        <p:txBody>
          <a:bodyPr/>
          <a:lstStyle/>
          <a:p>
            <a:r>
              <a:rPr lang="en-US" dirty="0"/>
              <a:t>Correcting Duplicates</a:t>
            </a:r>
          </a:p>
        </p:txBody>
      </p:sp>
      <p:sp>
        <p:nvSpPr>
          <p:cNvPr id="6" name="Text Placeholder 5">
            <a:extLst>
              <a:ext uri="{FF2B5EF4-FFF2-40B4-BE49-F238E27FC236}">
                <a16:creationId xmlns:a16="http://schemas.microsoft.com/office/drawing/2014/main" id="{D6F9761B-AAAB-CD05-F3C4-E514279492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119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6785" y="1289303"/>
            <a:ext cx="6550430" cy="553998"/>
          </a:xfrm>
          <a:prstGeom prst="rect">
            <a:avLst/>
          </a:prstGeom>
        </p:spPr>
        <p:txBody>
          <a:bodyPr wrap="square">
            <a:spAutoFit/>
          </a:bodyPr>
          <a:lstStyle/>
          <a:p>
            <a:r>
              <a:rPr lang="en-US" sz="1500" b="1" dirty="0">
                <a:solidFill>
                  <a:schemeClr val="bg1"/>
                </a:solidFill>
              </a:rPr>
              <a:t>Method 1</a:t>
            </a:r>
            <a:r>
              <a:rPr lang="en-US" sz="1500" dirty="0">
                <a:solidFill>
                  <a:schemeClr val="bg1"/>
                </a:solidFill>
              </a:rPr>
              <a:t>: Correct the dupes individually with </a:t>
            </a:r>
            <a:r>
              <a:rPr lang="en-US" sz="1500" dirty="0" err="1">
                <a:solidFill>
                  <a:schemeClr val="bg1"/>
                </a:solidFill>
                <a:latin typeface="Miriam Fixed" panose="020B0509050101010101" pitchFamily="49" charset="-79"/>
                <a:cs typeface="Miriam Fixed" panose="020B0509050101010101" pitchFamily="49" charset="-79"/>
              </a:rPr>
              <a:t>if_else</a:t>
            </a:r>
            <a:r>
              <a:rPr lang="en-US" sz="1500" dirty="0">
                <a:solidFill>
                  <a:schemeClr val="bg1"/>
                </a:solidFill>
                <a:latin typeface="+mj-lt"/>
                <a:cs typeface="Miriam Fixed" panose="020B0509050101010101" pitchFamily="49" charset="-79"/>
              </a:rPr>
              <a:t> </a:t>
            </a:r>
            <a:r>
              <a:rPr lang="en-US" sz="1500" dirty="0">
                <a:solidFill>
                  <a:schemeClr val="bg1"/>
                </a:solidFill>
              </a:rPr>
              <a:t>or </a:t>
            </a:r>
            <a:r>
              <a:rPr lang="en-US" sz="1500" dirty="0" err="1">
                <a:solidFill>
                  <a:schemeClr val="bg1"/>
                </a:solidFill>
                <a:latin typeface="Miriam Fixed" panose="020B0509050101010101" pitchFamily="49" charset="-79"/>
                <a:cs typeface="Miriam Fixed" panose="020B0509050101010101" pitchFamily="49" charset="-79"/>
              </a:rPr>
              <a:t>case_when</a:t>
            </a:r>
            <a:r>
              <a:rPr lang="en-US" sz="1500" dirty="0">
                <a:solidFill>
                  <a:schemeClr val="bg1"/>
                </a:solidFill>
                <a:latin typeface="+mj-lt"/>
                <a:cs typeface="Miriam Fixed" panose="020B0509050101010101" pitchFamily="49" charset="-79"/>
              </a:rPr>
              <a:t> and then </a:t>
            </a:r>
            <a:r>
              <a:rPr lang="en-US" sz="1500" dirty="0">
                <a:solidFill>
                  <a:schemeClr val="bg1"/>
                </a:solidFill>
                <a:latin typeface="Miriam Fixed" panose="020B0509050101010101" pitchFamily="49" charset="-79"/>
                <a:cs typeface="Miriam Fixed" panose="020B0509050101010101" pitchFamily="49" charset="-79"/>
              </a:rPr>
              <a:t>distinct()</a:t>
            </a:r>
            <a:r>
              <a:rPr lang="en-US" sz="1500" dirty="0">
                <a:solidFill>
                  <a:schemeClr val="bg1"/>
                </a:solidFill>
                <a:latin typeface="+mj-lt"/>
                <a:cs typeface="Miriam Fixed" panose="020B0509050101010101" pitchFamily="49" charset="-79"/>
              </a:rPr>
              <a:t> to remove the straight dupes</a:t>
            </a:r>
          </a:p>
        </p:txBody>
      </p:sp>
      <p:sp>
        <p:nvSpPr>
          <p:cNvPr id="8" name="Title 7"/>
          <p:cNvSpPr>
            <a:spLocks noGrp="1"/>
          </p:cNvSpPr>
          <p:nvPr>
            <p:ph type="title"/>
          </p:nvPr>
        </p:nvSpPr>
        <p:spPr/>
        <p:txBody>
          <a:bodyPr/>
          <a:lstStyle/>
          <a:p>
            <a:r>
              <a:rPr lang="en-US" sz="2400" dirty="0">
                <a:solidFill>
                  <a:schemeClr val="bg1"/>
                </a:solidFill>
              </a:rPr>
              <a:t>Correcting Duplicates</a:t>
            </a:r>
          </a:p>
        </p:txBody>
      </p:sp>
      <p:sp>
        <p:nvSpPr>
          <p:cNvPr id="10" name="Rectangle 9"/>
          <p:cNvSpPr/>
          <p:nvPr/>
        </p:nvSpPr>
        <p:spPr>
          <a:xfrm>
            <a:off x="1322762" y="1920590"/>
            <a:ext cx="6524453" cy="923330"/>
          </a:xfrm>
          <a:prstGeom prst="rect">
            <a:avLst/>
          </a:prstGeom>
          <a:solidFill>
            <a:schemeClr val="tx2">
              <a:lumMod val="90000"/>
            </a:schemeClr>
          </a:solidFill>
          <a:ln>
            <a:solidFill>
              <a:schemeClr val="tx1"/>
            </a:solidFill>
          </a:ln>
        </p:spPr>
        <p:txBody>
          <a:bodyPr wrap="square">
            <a:spAutoFit/>
          </a:bodyPr>
          <a:lstStyle/>
          <a:p>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students_clean</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&lt;- students %&gt;% </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mutate(grade = </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if_else</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student_id</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 6775709, 5, grade)) %&gt;%</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distinct()</a:t>
            </a:r>
          </a:p>
        </p:txBody>
      </p:sp>
      <p:sp>
        <p:nvSpPr>
          <p:cNvPr id="11" name="Rectangle 10"/>
          <p:cNvSpPr/>
          <p:nvPr/>
        </p:nvSpPr>
        <p:spPr>
          <a:xfrm>
            <a:off x="1296785" y="3014043"/>
            <a:ext cx="6550430" cy="553998"/>
          </a:xfrm>
          <a:prstGeom prst="rect">
            <a:avLst/>
          </a:prstGeom>
        </p:spPr>
        <p:txBody>
          <a:bodyPr wrap="square">
            <a:spAutoFit/>
          </a:bodyPr>
          <a:lstStyle/>
          <a:p>
            <a:r>
              <a:rPr lang="en-US" sz="1500" b="1" dirty="0">
                <a:solidFill>
                  <a:schemeClr val="bg1"/>
                </a:solidFill>
              </a:rPr>
              <a:t>Method 2: </a:t>
            </a:r>
            <a:r>
              <a:rPr lang="en-US" sz="1500" dirty="0">
                <a:solidFill>
                  <a:schemeClr val="bg1"/>
                </a:solidFill>
              </a:rPr>
              <a:t>Systematically remove dupes by taking the min or max of the duplicate causing column.</a:t>
            </a:r>
          </a:p>
        </p:txBody>
      </p:sp>
      <p:sp>
        <p:nvSpPr>
          <p:cNvPr id="13" name="Rectangle 12"/>
          <p:cNvSpPr/>
          <p:nvPr/>
        </p:nvSpPr>
        <p:spPr>
          <a:xfrm>
            <a:off x="1322762" y="3607319"/>
            <a:ext cx="6524453" cy="923330"/>
          </a:xfrm>
          <a:prstGeom prst="rect">
            <a:avLst/>
          </a:prstGeom>
          <a:solidFill>
            <a:schemeClr val="tx2">
              <a:lumMod val="90000"/>
            </a:schemeClr>
          </a:solidFill>
          <a:ln>
            <a:solidFill>
              <a:schemeClr val="tx1"/>
            </a:solidFill>
          </a:ln>
        </p:spPr>
        <p:txBody>
          <a:bodyPr wrap="square">
            <a:spAutoFit/>
          </a:bodyPr>
          <a:lstStyle/>
          <a:p>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students_clean</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&lt;- students %&gt;%</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group_by</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student_id</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%&gt;% </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summarize(grade = min(grade)) %&gt;%</a:t>
            </a:r>
            <a:br>
              <a:rPr lang="en-US" sz="1350" dirty="0">
                <a:solidFill>
                  <a:schemeClr val="bg1">
                    <a:lumMod val="75000"/>
                    <a:lumOff val="25000"/>
                  </a:schemeClr>
                </a:solidFill>
                <a:latin typeface="Miriam Fixed" panose="020B0509050101010101" pitchFamily="49" charset="-79"/>
                <a:cs typeface="Miriam Fixed" panose="020B0509050101010101" pitchFamily="49" charset="-79"/>
              </a:rPr>
            </a:b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ungroup()</a:t>
            </a:r>
          </a:p>
        </p:txBody>
      </p:sp>
    </p:spTree>
    <p:extLst>
      <p:ext uri="{BB962C8B-B14F-4D97-AF65-F5344CB8AC3E}">
        <p14:creationId xmlns:p14="http://schemas.microsoft.com/office/powerpoint/2010/main" val="13419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6785" y="1644927"/>
            <a:ext cx="6550430" cy="553998"/>
          </a:xfrm>
          <a:prstGeom prst="rect">
            <a:avLst/>
          </a:prstGeom>
        </p:spPr>
        <p:txBody>
          <a:bodyPr wrap="square">
            <a:spAutoFit/>
          </a:bodyPr>
          <a:lstStyle/>
          <a:p>
            <a:r>
              <a:rPr lang="en-US" sz="1500" b="1" dirty="0">
                <a:solidFill>
                  <a:schemeClr val="bg1"/>
                </a:solidFill>
              </a:rPr>
              <a:t>Method 3</a:t>
            </a:r>
            <a:r>
              <a:rPr lang="en-US" sz="1500" dirty="0">
                <a:solidFill>
                  <a:schemeClr val="bg1"/>
                </a:solidFill>
              </a:rPr>
              <a:t>: Flag the dupes individually with </a:t>
            </a:r>
            <a:r>
              <a:rPr lang="en-US" sz="1500" dirty="0" err="1">
                <a:solidFill>
                  <a:schemeClr val="bg1"/>
                </a:solidFill>
                <a:latin typeface="Miriam Fixed" panose="020B0509050101010101" pitchFamily="49" charset="-79"/>
                <a:cs typeface="Miriam Fixed" panose="020B0509050101010101" pitchFamily="49" charset="-79"/>
              </a:rPr>
              <a:t>if_else</a:t>
            </a:r>
            <a:r>
              <a:rPr lang="en-US" sz="1500" dirty="0">
                <a:solidFill>
                  <a:schemeClr val="bg1"/>
                </a:solidFill>
                <a:latin typeface="+mj-lt"/>
                <a:cs typeface="Miriam Fixed" panose="020B0509050101010101" pitchFamily="49" charset="-79"/>
              </a:rPr>
              <a:t> </a:t>
            </a:r>
            <a:r>
              <a:rPr lang="en-US" sz="1500" dirty="0">
                <a:solidFill>
                  <a:schemeClr val="bg1"/>
                </a:solidFill>
              </a:rPr>
              <a:t>or </a:t>
            </a:r>
            <a:r>
              <a:rPr lang="en-US" sz="1500" dirty="0" err="1">
                <a:solidFill>
                  <a:schemeClr val="bg1"/>
                </a:solidFill>
                <a:latin typeface="Miriam Fixed" panose="020B0509050101010101" pitchFamily="49" charset="-79"/>
                <a:cs typeface="Miriam Fixed" panose="020B0509050101010101" pitchFamily="49" charset="-79"/>
              </a:rPr>
              <a:t>case_when</a:t>
            </a:r>
            <a:r>
              <a:rPr lang="en-US" sz="1500" dirty="0">
                <a:solidFill>
                  <a:schemeClr val="bg1"/>
                </a:solidFill>
                <a:latin typeface="+mj-lt"/>
                <a:cs typeface="Miriam Fixed" panose="020B0509050101010101" pitchFamily="49" charset="-79"/>
              </a:rPr>
              <a:t>, filter to them, and then </a:t>
            </a:r>
            <a:r>
              <a:rPr lang="en-US" sz="1500" dirty="0" err="1">
                <a:solidFill>
                  <a:schemeClr val="bg1"/>
                </a:solidFill>
                <a:latin typeface="+mj-lt"/>
                <a:cs typeface="Miriam Fixed" panose="020B0509050101010101" pitchFamily="49" charset="-79"/>
              </a:rPr>
              <a:t>anti_join</a:t>
            </a:r>
            <a:endParaRPr lang="en-US" sz="1500" dirty="0">
              <a:solidFill>
                <a:schemeClr val="bg1"/>
              </a:solidFill>
              <a:latin typeface="+mj-lt"/>
              <a:cs typeface="Miriam Fixed" panose="020B0509050101010101" pitchFamily="49" charset="-79"/>
            </a:endParaRPr>
          </a:p>
        </p:txBody>
      </p:sp>
      <p:sp>
        <p:nvSpPr>
          <p:cNvPr id="8" name="Title 7"/>
          <p:cNvSpPr>
            <a:spLocks noGrp="1"/>
          </p:cNvSpPr>
          <p:nvPr>
            <p:ph type="title"/>
          </p:nvPr>
        </p:nvSpPr>
        <p:spPr/>
        <p:txBody>
          <a:bodyPr/>
          <a:lstStyle/>
          <a:p>
            <a:r>
              <a:rPr lang="en-US" sz="2400" dirty="0">
                <a:solidFill>
                  <a:schemeClr val="bg1"/>
                </a:solidFill>
              </a:rPr>
              <a:t>Correcting Duplicates continued</a:t>
            </a:r>
          </a:p>
        </p:txBody>
      </p:sp>
      <p:sp>
        <p:nvSpPr>
          <p:cNvPr id="10" name="Rectangle 9"/>
          <p:cNvSpPr/>
          <p:nvPr/>
        </p:nvSpPr>
        <p:spPr>
          <a:xfrm>
            <a:off x="1322762" y="2343054"/>
            <a:ext cx="6524453" cy="1546577"/>
          </a:xfrm>
          <a:prstGeom prst="rect">
            <a:avLst/>
          </a:prstGeom>
          <a:solidFill>
            <a:schemeClr val="tx2">
              <a:lumMod val="90000"/>
            </a:schemeClr>
          </a:solidFill>
          <a:ln>
            <a:solidFill>
              <a:schemeClr val="tx1"/>
            </a:solidFill>
          </a:ln>
        </p:spPr>
        <p:txBody>
          <a:bodyPr wrap="square">
            <a:spAutoFit/>
          </a:bodyPr>
          <a:lstStyle/>
          <a:p>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&lt;- students %&gt;% </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mutate(remove = </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if_else</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student_id</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 6775709 &amp; grade == 6,</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1, 0)) %&gt;%</a:t>
            </a:r>
          </a:p>
          <a:p>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filter(remove == 1)</a:t>
            </a:r>
          </a:p>
          <a:p>
            <a:endParaRPr lang="en-US" sz="1350" dirty="0">
              <a:solidFill>
                <a:srgbClr val="007A37"/>
              </a:solidFill>
              <a:latin typeface="Miriam Fixed" panose="020B0509050101010101" pitchFamily="49" charset="-79"/>
              <a:cs typeface="Miriam Fixed" panose="020B0509050101010101" pitchFamily="49" charset="-79"/>
            </a:endParaRPr>
          </a:p>
          <a:p>
            <a:r>
              <a:rPr lang="en-US" sz="1350" dirty="0">
                <a:solidFill>
                  <a:srgbClr val="007A37"/>
                </a:solidFill>
                <a:latin typeface="Miriam Fixed" panose="020B0509050101010101" pitchFamily="49" charset="-79"/>
                <a:cs typeface="Miriam Fixed" panose="020B0509050101010101" pitchFamily="49" charset="-79"/>
              </a:rPr>
              <a:t># </a:t>
            </a:r>
            <a:r>
              <a:rPr lang="en-US" sz="1350" dirty="0" err="1">
                <a:solidFill>
                  <a:srgbClr val="007A37"/>
                </a:solidFill>
                <a:latin typeface="Miriam Fixed" panose="020B0509050101010101" pitchFamily="49" charset="-79"/>
                <a:cs typeface="Miriam Fixed" panose="020B0509050101010101" pitchFamily="49" charset="-79"/>
              </a:rPr>
              <a:t>anti_join</a:t>
            </a:r>
            <a:r>
              <a:rPr lang="en-US" sz="1350" dirty="0">
                <a:solidFill>
                  <a:srgbClr val="007A37"/>
                </a:solidFill>
                <a:latin typeface="Miriam Fixed" panose="020B0509050101010101" pitchFamily="49" charset="-79"/>
                <a:cs typeface="Miriam Fixed" panose="020B0509050101010101" pitchFamily="49" charset="-79"/>
              </a:rPr>
              <a:t> the dupes to REMOVE them</a:t>
            </a:r>
          </a:p>
          <a:p>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students_clean</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 &lt;- </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anti_join</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(students, </a:t>
            </a:r>
            <a:r>
              <a:rPr lang="en-US" sz="135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r>
              <a:rPr lang="en-US" sz="1350" dirty="0">
                <a:solidFill>
                  <a:schemeClr val="bg1">
                    <a:lumMod val="75000"/>
                    <a:lumOff val="25000"/>
                  </a:schemeClr>
                </a:solidFill>
                <a:latin typeface="Miriam Fixed" panose="020B0509050101010101" pitchFamily="49" charset="-79"/>
                <a:cs typeface="Miriam Fixed" panose="020B0509050101010101" pitchFamily="49" charset="-79"/>
              </a:rPr>
              <a:t>)</a:t>
            </a:r>
          </a:p>
        </p:txBody>
      </p:sp>
    </p:spTree>
    <p:extLst>
      <p:ext uri="{BB962C8B-B14F-4D97-AF65-F5344CB8AC3E}">
        <p14:creationId xmlns:p14="http://schemas.microsoft.com/office/powerpoint/2010/main" val="2495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400" dirty="0">
                <a:solidFill>
                  <a:schemeClr val="bg1"/>
                </a:solidFill>
              </a:rPr>
              <a:t>Correcting Duplicates cont. </a:t>
            </a:r>
          </a:p>
        </p:txBody>
      </p:sp>
      <p:sp>
        <p:nvSpPr>
          <p:cNvPr id="12" name="Rectangle 11"/>
          <p:cNvSpPr/>
          <p:nvPr/>
        </p:nvSpPr>
        <p:spPr>
          <a:xfrm>
            <a:off x="1238250" y="1710729"/>
            <a:ext cx="6667500" cy="3046988"/>
          </a:xfrm>
          <a:prstGeom prst="rect">
            <a:avLst/>
          </a:prstGeom>
          <a:solidFill>
            <a:schemeClr val="tx2">
              <a:lumMod val="90000"/>
            </a:schemeClr>
          </a:solidFill>
          <a:ln>
            <a:solidFill>
              <a:schemeClr val="tx1"/>
            </a:solidFill>
          </a:ln>
        </p:spPr>
        <p:txBody>
          <a:bodyPr wrap="square">
            <a:spAutoFit/>
          </a:bodyPr>
          <a:lstStyle/>
          <a:p>
            <a:r>
              <a:rPr lang="en-US" sz="1200" dirty="0">
                <a:solidFill>
                  <a:srgbClr val="007A37"/>
                </a:solidFill>
                <a:latin typeface="Miriam Fixed" panose="020B0509050101010101" pitchFamily="49" charset="-79"/>
                <a:cs typeface="Miriam Fixed" panose="020B0509050101010101" pitchFamily="49" charset="-79"/>
              </a:rPr>
              <a:t># Write out the dupes</a:t>
            </a:r>
          </a:p>
          <a:p>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get_dupes</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(students, </a:t>
            </a:r>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student_id</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 %&gt;%</a:t>
            </a:r>
          </a:p>
          <a:p>
            <a:r>
              <a:rPr lang="en-US" sz="1200" dirty="0">
                <a:solidFill>
                  <a:schemeClr val="bg1">
                    <a:lumMod val="75000"/>
                    <a:lumOff val="25000"/>
                  </a:schemeClr>
                </a:solidFill>
                <a:latin typeface="Miriam Fixed" panose="020B0509050101010101" pitchFamily="49" charset="-79"/>
                <a:cs typeface="Miriam Fixed" panose="020B0509050101010101" pitchFamily="49" charset="-79"/>
              </a:rPr>
              <a:t>  </a:t>
            </a:r>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write_csv</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("../QC/student_id_dupes.csv", </a:t>
            </a:r>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na</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 = "")</a:t>
            </a:r>
          </a:p>
          <a:p>
            <a:endParaRPr lang="en-US" sz="1200" dirty="0">
              <a:latin typeface="Miriam Fixed" panose="020B0509050101010101" pitchFamily="49" charset="-79"/>
              <a:cs typeface="Miriam Fixed" panose="020B0509050101010101" pitchFamily="49" charset="-79"/>
            </a:endParaRPr>
          </a:p>
          <a:p>
            <a:r>
              <a:rPr lang="en-US" sz="1200" dirty="0">
                <a:solidFill>
                  <a:srgbClr val="007A37"/>
                </a:solidFill>
                <a:latin typeface="Miriam Fixed" panose="020B0509050101010101" pitchFamily="49" charset="-79"/>
                <a:cs typeface="Miriam Fixed" panose="020B0509050101010101" pitchFamily="49" charset="-79"/>
              </a:rPr>
              <a:t># Open the file in Excel, add a column called remove with a 0 or flag</a:t>
            </a:r>
          </a:p>
          <a:p>
            <a:r>
              <a:rPr lang="en-US" sz="1200" dirty="0">
                <a:solidFill>
                  <a:srgbClr val="007A37"/>
                </a:solidFill>
                <a:latin typeface="Miriam Fixed" panose="020B0509050101010101" pitchFamily="49" charset="-79"/>
                <a:cs typeface="Miriam Fixed" panose="020B0509050101010101" pitchFamily="49" charset="-79"/>
              </a:rPr>
              <a:t># to indicate whether or not you should remove it from the dataset</a:t>
            </a:r>
          </a:p>
          <a:p>
            <a:r>
              <a:rPr lang="en-US" sz="1200" dirty="0">
                <a:solidFill>
                  <a:srgbClr val="007A37"/>
                </a:solidFill>
                <a:latin typeface="Miriam Fixed" panose="020B0509050101010101" pitchFamily="49" charset="-79"/>
                <a:cs typeface="Miriam Fixed" panose="020B0509050101010101" pitchFamily="49" charset="-79"/>
              </a:rPr>
              <a:t># Then save it as student_id_dupes_corrected.csv in the Input folder</a:t>
            </a:r>
          </a:p>
          <a:p>
            <a:endParaRPr lang="en-US" sz="1200" dirty="0">
              <a:latin typeface="Miriam Fixed" panose="020B0509050101010101" pitchFamily="49" charset="-79"/>
              <a:cs typeface="Miriam Fixed" panose="020B0509050101010101" pitchFamily="49" charset="-79"/>
            </a:endParaRPr>
          </a:p>
          <a:p>
            <a:r>
              <a:rPr lang="en-US" sz="1200" dirty="0">
                <a:solidFill>
                  <a:srgbClr val="007A37"/>
                </a:solidFill>
                <a:latin typeface="Miriam Fixed" panose="020B0509050101010101" pitchFamily="49" charset="-79"/>
                <a:cs typeface="Miriam Fixed" panose="020B0509050101010101" pitchFamily="49" charset="-79"/>
              </a:rPr>
              <a:t># Read in the annotated file</a:t>
            </a:r>
          </a:p>
          <a:p>
            <a:r>
              <a:rPr lang="en-US" sz="1200" dirty="0">
                <a:solidFill>
                  <a:srgbClr val="007A37"/>
                </a:solidFill>
                <a:latin typeface="Miriam Fixed" panose="020B0509050101010101" pitchFamily="49" charset="-79"/>
                <a:cs typeface="Miriam Fixed" panose="020B0509050101010101" pitchFamily="49" charset="-79"/>
              </a:rPr>
              <a:t># Filter to the row(s) you want to remove</a:t>
            </a:r>
          </a:p>
          <a:p>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 &lt;- </a:t>
            </a:r>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read_csv</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("../Input/student_id_dupes_corrected.csv") %&gt;% </a:t>
            </a:r>
          </a:p>
          <a:p>
            <a:r>
              <a:rPr lang="en-US" sz="1200" dirty="0">
                <a:solidFill>
                  <a:schemeClr val="bg1">
                    <a:lumMod val="75000"/>
                    <a:lumOff val="25000"/>
                  </a:schemeClr>
                </a:solidFill>
                <a:latin typeface="Miriam Fixed" panose="020B0509050101010101" pitchFamily="49" charset="-79"/>
                <a:cs typeface="Miriam Fixed" panose="020B0509050101010101" pitchFamily="49" charset="-79"/>
              </a:rPr>
              <a:t>  filter(remove == 1)</a:t>
            </a:r>
          </a:p>
          <a:p>
            <a:endParaRPr lang="en-US" sz="1200" dirty="0">
              <a:solidFill>
                <a:srgbClr val="007A37"/>
              </a:solidFill>
              <a:latin typeface="Miriam Fixed" panose="020B0509050101010101" pitchFamily="49" charset="-79"/>
              <a:cs typeface="Miriam Fixed" panose="020B0509050101010101" pitchFamily="49" charset="-79"/>
            </a:endParaRPr>
          </a:p>
          <a:p>
            <a:r>
              <a:rPr lang="en-US" sz="1200" dirty="0">
                <a:solidFill>
                  <a:srgbClr val="007A37"/>
                </a:solidFill>
                <a:latin typeface="Miriam Fixed" panose="020B0509050101010101" pitchFamily="49" charset="-79"/>
                <a:cs typeface="Miriam Fixed" panose="020B0509050101010101" pitchFamily="49" charset="-79"/>
              </a:rPr>
              <a:t># </a:t>
            </a:r>
            <a:r>
              <a:rPr lang="en-US" sz="1200" dirty="0" err="1">
                <a:solidFill>
                  <a:srgbClr val="007A37"/>
                </a:solidFill>
                <a:latin typeface="Miriam Fixed" panose="020B0509050101010101" pitchFamily="49" charset="-79"/>
                <a:cs typeface="Miriam Fixed" panose="020B0509050101010101" pitchFamily="49" charset="-79"/>
              </a:rPr>
              <a:t>anti_join</a:t>
            </a:r>
            <a:r>
              <a:rPr lang="en-US" sz="1200" dirty="0">
                <a:solidFill>
                  <a:srgbClr val="007A37"/>
                </a:solidFill>
                <a:latin typeface="Miriam Fixed" panose="020B0509050101010101" pitchFamily="49" charset="-79"/>
                <a:cs typeface="Miriam Fixed" panose="020B0509050101010101" pitchFamily="49" charset="-79"/>
              </a:rPr>
              <a:t> the dupes on</a:t>
            </a:r>
          </a:p>
          <a:p>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students_clean</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 &lt;- </a:t>
            </a:r>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anti_join</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(students, </a:t>
            </a:r>
            <a:r>
              <a:rPr lang="en-US" sz="120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r>
              <a:rPr lang="en-US" sz="1200" dirty="0">
                <a:solidFill>
                  <a:schemeClr val="bg1">
                    <a:lumMod val="75000"/>
                    <a:lumOff val="25000"/>
                  </a:schemeClr>
                </a:solidFill>
                <a:latin typeface="Miriam Fixed" panose="020B0509050101010101" pitchFamily="49" charset="-79"/>
                <a:cs typeface="Miriam Fixed" panose="020B0509050101010101" pitchFamily="49" charset="-79"/>
              </a:rPr>
              <a:t>)</a:t>
            </a:r>
          </a:p>
        </p:txBody>
      </p:sp>
      <p:sp>
        <p:nvSpPr>
          <p:cNvPr id="14" name="Rectangle 13"/>
          <p:cNvSpPr/>
          <p:nvPr/>
        </p:nvSpPr>
        <p:spPr>
          <a:xfrm>
            <a:off x="1238250" y="938761"/>
            <a:ext cx="6667499" cy="715581"/>
          </a:xfrm>
          <a:prstGeom prst="rect">
            <a:avLst/>
          </a:prstGeom>
        </p:spPr>
        <p:txBody>
          <a:bodyPr wrap="square">
            <a:spAutoFit/>
          </a:bodyPr>
          <a:lstStyle/>
          <a:p>
            <a:r>
              <a:rPr lang="en-US" sz="1350" b="1" dirty="0">
                <a:solidFill>
                  <a:schemeClr val="bg1"/>
                </a:solidFill>
                <a:latin typeface="+mj-lt"/>
              </a:rPr>
              <a:t>Method 4</a:t>
            </a:r>
            <a:r>
              <a:rPr lang="en-US" sz="1350" dirty="0">
                <a:solidFill>
                  <a:schemeClr val="bg1"/>
                </a:solidFill>
                <a:latin typeface="+mj-lt"/>
              </a:rPr>
              <a:t>: Output the duplicates, manually choose which version to remove, and then </a:t>
            </a:r>
            <a:r>
              <a:rPr lang="en-US" sz="1350" i="1" dirty="0" err="1">
                <a:solidFill>
                  <a:schemeClr val="bg1"/>
                </a:solidFill>
                <a:latin typeface="+mj-lt"/>
              </a:rPr>
              <a:t>anti_join</a:t>
            </a:r>
            <a:r>
              <a:rPr lang="en-US" sz="1350" dirty="0">
                <a:solidFill>
                  <a:schemeClr val="bg1"/>
                </a:solidFill>
                <a:latin typeface="+mj-lt"/>
              </a:rPr>
              <a:t> those on.  Same concept as Method 3, but when there are a lot more duplicates, using a lookup table is better than using a </a:t>
            </a:r>
            <a:r>
              <a:rPr lang="en-US" sz="1350" i="1" dirty="0" err="1">
                <a:solidFill>
                  <a:schemeClr val="bg1"/>
                </a:solidFill>
                <a:latin typeface="+mj-lt"/>
              </a:rPr>
              <a:t>case_when</a:t>
            </a:r>
            <a:r>
              <a:rPr lang="en-US" sz="1350" dirty="0">
                <a:solidFill>
                  <a:schemeClr val="bg1"/>
                </a:solidFill>
                <a:latin typeface="+mj-lt"/>
              </a:rPr>
              <a:t>.  </a:t>
            </a:r>
          </a:p>
        </p:txBody>
      </p:sp>
    </p:spTree>
    <p:extLst>
      <p:ext uri="{BB962C8B-B14F-4D97-AF65-F5344CB8AC3E}">
        <p14:creationId xmlns:p14="http://schemas.microsoft.com/office/powerpoint/2010/main" val="55512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Duplicates example</a:t>
            </a:r>
            <a:endParaRPr sz="2400" dirty="0"/>
          </a:p>
        </p:txBody>
      </p:sp>
      <p:sp>
        <p:nvSpPr>
          <p:cNvPr id="3" name="Content Placeholder 2"/>
          <p:cNvSpPr>
            <a:spLocks noGrp="1"/>
          </p:cNvSpPr>
          <p:nvPr>
            <p:ph idx="1"/>
          </p:nvPr>
        </p:nvSpPr>
        <p:spPr/>
        <p:txBody>
          <a:bodyPr>
            <a:normAutofit lnSpcReduction="10000"/>
          </a:bodyPr>
          <a:lstStyle/>
          <a:p>
            <a:pPr lvl="0" algn="l"/>
            <a:r>
              <a:rPr lang="en-US" sz="2100" dirty="0">
                <a:solidFill>
                  <a:schemeClr val="bg1">
                    <a:lumMod val="75000"/>
                    <a:lumOff val="25000"/>
                  </a:schemeClr>
                </a:solidFill>
                <a:latin typeface="Franklin Gothic Book" panose="020B0503020102020204" pitchFamily="34" charset="0"/>
              </a:rPr>
              <a:t>Find duplicates in the Practice Exam data</a:t>
            </a:r>
          </a:p>
          <a:p>
            <a:pPr lvl="0" algn="l"/>
            <a:endParaRPr lang="en-US" sz="750" dirty="0">
              <a:solidFill>
                <a:schemeClr val="bg1">
                  <a:lumMod val="75000"/>
                  <a:lumOff val="25000"/>
                </a:schemeClr>
              </a:solidFill>
              <a:latin typeface="Franklin Gothic Book" panose="020B0503020102020204" pitchFamily="34" charset="0"/>
            </a:endParaRPr>
          </a:p>
          <a:p>
            <a:pPr lvl="0" algn="l"/>
            <a:endParaRPr lang="en-US" sz="788" dirty="0">
              <a:solidFill>
                <a:schemeClr val="bg1">
                  <a:lumMod val="75000"/>
                  <a:lumOff val="25000"/>
                </a:schemeClr>
              </a:solidFill>
              <a:latin typeface="Franklin Gothic Book" panose="020B0503020102020204" pitchFamily="34" charset="0"/>
            </a:endParaRPr>
          </a:p>
          <a:p>
            <a:pPr marL="559594" indent="-257175" algn="l">
              <a:buFont typeface="Arial" panose="020B0604020202020204" pitchFamily="34" charset="0"/>
              <a:buChar char="•"/>
            </a:pPr>
            <a:r>
              <a:rPr lang="en-US" sz="2100" dirty="0">
                <a:solidFill>
                  <a:schemeClr val="bg1">
                    <a:lumMod val="75000"/>
                    <a:lumOff val="25000"/>
                  </a:schemeClr>
                </a:solidFill>
                <a:latin typeface="Franklin Gothic Book" panose="020B0503020102020204" pitchFamily="34" charset="0"/>
              </a:rPr>
              <a:t>Take a look at the data. What do you think the data is/should be unique by?</a:t>
            </a:r>
          </a:p>
          <a:p>
            <a:pPr marL="559594" indent="-257175" algn="l"/>
            <a:endParaRPr lang="en-US" sz="2100" dirty="0">
              <a:solidFill>
                <a:schemeClr val="bg1">
                  <a:lumMod val="75000"/>
                  <a:lumOff val="25000"/>
                </a:schemeClr>
              </a:solidFill>
              <a:latin typeface="Franklin Gothic Book" panose="020B0503020102020204" pitchFamily="34" charset="0"/>
            </a:endParaRPr>
          </a:p>
          <a:p>
            <a:pPr marL="559594" indent="-257175" algn="l">
              <a:buFont typeface="Arial" panose="020B0604020202020204" pitchFamily="34" charset="0"/>
              <a:buChar char="•"/>
            </a:pPr>
            <a:r>
              <a:rPr lang="en-US" sz="2100" dirty="0">
                <a:solidFill>
                  <a:schemeClr val="bg1">
                    <a:lumMod val="75000"/>
                    <a:lumOff val="25000"/>
                  </a:schemeClr>
                </a:solidFill>
                <a:latin typeface="Franklin Gothic Book" panose="020B0503020102020204" pitchFamily="34" charset="0"/>
              </a:rPr>
              <a:t>Are there dupes?  How many?  What are they by?</a:t>
            </a:r>
            <a:endParaRPr lang="en-US" sz="2100" dirty="0">
              <a:solidFill>
                <a:schemeClr val="bg1">
                  <a:lumMod val="75000"/>
                  <a:lumOff val="25000"/>
                </a:schemeClr>
              </a:solidFill>
            </a:endParaRPr>
          </a:p>
          <a:p>
            <a:pPr marL="559594" indent="-257175" algn="l"/>
            <a:endParaRPr lang="en-US" sz="2100" dirty="0">
              <a:solidFill>
                <a:schemeClr val="bg1">
                  <a:lumMod val="75000"/>
                  <a:lumOff val="25000"/>
                </a:schemeClr>
              </a:solidFill>
              <a:latin typeface="Franklin Gothic Book" panose="020B0503020102020204" pitchFamily="34" charset="0"/>
            </a:endParaRPr>
          </a:p>
          <a:p>
            <a:pPr marL="559594" indent="-257175" algn="l">
              <a:buFont typeface="Arial" panose="020B0604020202020204" pitchFamily="34" charset="0"/>
              <a:buChar char="•"/>
            </a:pPr>
            <a:r>
              <a:rPr lang="en-US" sz="2100" dirty="0">
                <a:solidFill>
                  <a:schemeClr val="bg1">
                    <a:lumMod val="75000"/>
                    <a:lumOff val="25000"/>
                  </a:schemeClr>
                </a:solidFill>
                <a:latin typeface="Franklin Gothic Book" panose="020B0503020102020204" pitchFamily="34" charset="0"/>
              </a:rPr>
              <a:t>What business rule do you think you should apply to correct these duplicates? </a:t>
            </a:r>
            <a:r>
              <a:rPr lang="en-US" dirty="0">
                <a:solidFill>
                  <a:schemeClr val="bg1">
                    <a:lumMod val="75000"/>
                    <a:lumOff val="25000"/>
                  </a:schemeClr>
                </a:solidFill>
                <a:latin typeface="Franklin Gothic Book" panose="020B0503020102020204" pitchFamily="34" charset="0"/>
              </a:rPr>
              <a:t>Do they need correcting?</a:t>
            </a:r>
            <a:endParaRPr lang="en-US" sz="2100" dirty="0">
              <a:solidFill>
                <a:schemeClr val="bg1">
                  <a:lumMod val="75000"/>
                  <a:lumOff val="25000"/>
                </a:schemeClr>
              </a:solidFill>
              <a:latin typeface="Franklin Gothic Book" panose="020B0503020102020204" pitchFamily="34" charset="0"/>
            </a:endParaRPr>
          </a:p>
        </p:txBody>
      </p:sp>
    </p:spTree>
    <p:extLst>
      <p:ext uri="{BB962C8B-B14F-4D97-AF65-F5344CB8AC3E}">
        <p14:creationId xmlns:p14="http://schemas.microsoft.com/office/powerpoint/2010/main" val="1583261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Answer – Duplicates example</a:t>
            </a:r>
            <a:endParaRPr sz="2400" dirty="0"/>
          </a:p>
        </p:txBody>
      </p:sp>
      <p:sp>
        <p:nvSpPr>
          <p:cNvPr id="3" name="Content Placeholder 2"/>
          <p:cNvSpPr>
            <a:spLocks noGrp="1"/>
          </p:cNvSpPr>
          <p:nvPr>
            <p:ph idx="1"/>
          </p:nvPr>
        </p:nvSpPr>
        <p:spPr>
          <a:xfrm>
            <a:off x="628650" y="1172954"/>
            <a:ext cx="7886700" cy="3466074"/>
          </a:xfrm>
        </p:spPr>
        <p:txBody>
          <a:bodyPr>
            <a:normAutofit fontScale="92500" lnSpcReduction="10000"/>
          </a:bodyPr>
          <a:lstStyle/>
          <a:p>
            <a:pPr lvl="0" algn="l"/>
            <a:r>
              <a:rPr lang="en-US" sz="1400" dirty="0">
                <a:solidFill>
                  <a:schemeClr val="bg1">
                    <a:lumMod val="75000"/>
                    <a:lumOff val="25000"/>
                  </a:schemeClr>
                </a:solidFill>
                <a:latin typeface="Franklin Gothic Book" panose="020B0503020102020204" pitchFamily="34" charset="0"/>
              </a:rPr>
              <a:t>Find duplicates in the Practice Exam data</a:t>
            </a:r>
          </a:p>
          <a:p>
            <a:pPr lvl="0" algn="l"/>
            <a:endParaRPr lang="en-US" sz="500" dirty="0">
              <a:solidFill>
                <a:schemeClr val="bg1">
                  <a:lumMod val="75000"/>
                  <a:lumOff val="25000"/>
                </a:schemeClr>
              </a:solidFill>
              <a:latin typeface="Franklin Gothic Book" panose="020B0503020102020204" pitchFamily="34" charset="0"/>
            </a:endParaRPr>
          </a:p>
          <a:p>
            <a:pPr lvl="0"/>
            <a:r>
              <a:rPr lang="en-US" sz="1400" dirty="0" err="1">
                <a:solidFill>
                  <a:schemeClr val="bg1">
                    <a:lumMod val="75000"/>
                    <a:lumOff val="25000"/>
                  </a:schemeClr>
                </a:solidFill>
                <a:latin typeface="Miriam Fixed" panose="020B0509050101010101" pitchFamily="49" charset="-79"/>
                <a:cs typeface="Miriam Fixed" panose="020B0509050101010101" pitchFamily="49" charset="-79"/>
              </a:rPr>
              <a:t>get_dupes</a:t>
            </a:r>
            <a:r>
              <a:rPr lang="en-US" sz="140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400" dirty="0" err="1">
                <a:solidFill>
                  <a:schemeClr val="bg1">
                    <a:lumMod val="75000"/>
                    <a:lumOff val="25000"/>
                  </a:schemeClr>
                </a:solidFill>
                <a:latin typeface="Miriam Fixed" panose="020B0509050101010101" pitchFamily="49" charset="-79"/>
                <a:cs typeface="Miriam Fixed" panose="020B0509050101010101" pitchFamily="49" charset="-79"/>
              </a:rPr>
              <a:t>prac_exam</a:t>
            </a:r>
            <a:r>
              <a:rPr lang="en-US" sz="1400" dirty="0">
                <a:solidFill>
                  <a:schemeClr val="bg1">
                    <a:lumMod val="75000"/>
                    <a:lumOff val="25000"/>
                  </a:schemeClr>
                </a:solidFill>
                <a:latin typeface="Miriam Fixed" panose="020B0509050101010101" pitchFamily="49" charset="-79"/>
                <a:cs typeface="Miriam Fixed" panose="020B0509050101010101" pitchFamily="49" charset="-79"/>
              </a:rPr>
              <a:t>, </a:t>
            </a:r>
            <a:r>
              <a:rPr lang="en-US" sz="1400" dirty="0" err="1">
                <a:solidFill>
                  <a:schemeClr val="bg1">
                    <a:lumMod val="75000"/>
                    <a:lumOff val="25000"/>
                  </a:schemeClr>
                </a:solidFill>
                <a:latin typeface="Miriam Fixed" panose="020B0509050101010101" pitchFamily="49" charset="-79"/>
                <a:cs typeface="Miriam Fixed" panose="020B0509050101010101" pitchFamily="49" charset="-79"/>
              </a:rPr>
              <a:t>student_number</a:t>
            </a:r>
            <a:r>
              <a:rPr lang="en-US" sz="1400" dirty="0">
                <a:solidFill>
                  <a:schemeClr val="bg1">
                    <a:lumMod val="75000"/>
                    <a:lumOff val="25000"/>
                  </a:schemeClr>
                </a:solidFill>
                <a:latin typeface="Miriam Fixed" panose="020B0509050101010101" pitchFamily="49" charset="-79"/>
                <a:cs typeface="Miriam Fixed" panose="020B0509050101010101" pitchFamily="49" charset="-79"/>
              </a:rPr>
              <a:t>, subject)</a:t>
            </a:r>
          </a:p>
          <a:p>
            <a:pPr lvl="0" algn="l"/>
            <a:endParaRPr lang="en-US" sz="500" dirty="0">
              <a:solidFill>
                <a:schemeClr val="bg1">
                  <a:lumMod val="75000"/>
                  <a:lumOff val="25000"/>
                </a:schemeClr>
              </a:solidFill>
              <a:latin typeface="Franklin Gothic Book" panose="020B0503020102020204" pitchFamily="34" charset="0"/>
            </a:endParaRPr>
          </a:p>
          <a:p>
            <a:pPr marL="559594" indent="-257175" algn="l">
              <a:buFont typeface="Arial" panose="020B0604020202020204" pitchFamily="34" charset="0"/>
              <a:buChar char="•"/>
            </a:pPr>
            <a:r>
              <a:rPr lang="en-US" sz="1400" dirty="0">
                <a:solidFill>
                  <a:schemeClr val="bg1">
                    <a:lumMod val="75000"/>
                    <a:lumOff val="25000"/>
                  </a:schemeClr>
                </a:solidFill>
                <a:latin typeface="Franklin Gothic Book" panose="020B0503020102020204" pitchFamily="34" charset="0"/>
              </a:rPr>
              <a:t>Take a look at the data. What do you think the data is/should be unique by?</a:t>
            </a:r>
          </a:p>
          <a:p>
            <a:pPr marL="1116806" lvl="1" indent="-257175">
              <a:buFont typeface="Arial" panose="020B0604020202020204" pitchFamily="34" charset="0"/>
              <a:buChar char="•"/>
            </a:pPr>
            <a:r>
              <a:rPr lang="en-US" sz="1200" dirty="0">
                <a:solidFill>
                  <a:schemeClr val="bg1">
                    <a:lumMod val="75000"/>
                    <a:lumOff val="25000"/>
                  </a:schemeClr>
                </a:solidFill>
              </a:rPr>
              <a:t>Should be unique by </a:t>
            </a:r>
            <a:r>
              <a:rPr lang="en-US" sz="1200" dirty="0" err="1">
                <a:solidFill>
                  <a:schemeClr val="bg1">
                    <a:lumMod val="75000"/>
                    <a:lumOff val="25000"/>
                  </a:schemeClr>
                </a:solidFill>
              </a:rPr>
              <a:t>student_number</a:t>
            </a:r>
            <a:r>
              <a:rPr lang="en-US" sz="1200" dirty="0">
                <a:solidFill>
                  <a:schemeClr val="bg1">
                    <a:lumMod val="75000"/>
                    <a:lumOff val="25000"/>
                  </a:schemeClr>
                </a:solidFill>
              </a:rPr>
              <a:t> &amp; subject</a:t>
            </a:r>
            <a:endParaRPr lang="en-US" sz="1200" dirty="0">
              <a:solidFill>
                <a:schemeClr val="bg1">
                  <a:lumMod val="75000"/>
                  <a:lumOff val="25000"/>
                </a:schemeClr>
              </a:solidFill>
              <a:latin typeface="Franklin Gothic Book" panose="020B0503020102020204" pitchFamily="34" charset="0"/>
            </a:endParaRPr>
          </a:p>
          <a:p>
            <a:pPr marL="559594" indent="-257175" algn="l"/>
            <a:endParaRPr lang="en-US" sz="1400" dirty="0">
              <a:solidFill>
                <a:schemeClr val="bg1">
                  <a:lumMod val="75000"/>
                  <a:lumOff val="25000"/>
                </a:schemeClr>
              </a:solidFill>
              <a:latin typeface="Franklin Gothic Book" panose="020B0503020102020204" pitchFamily="34" charset="0"/>
            </a:endParaRPr>
          </a:p>
          <a:p>
            <a:pPr marL="559594" indent="-257175" algn="l">
              <a:buFont typeface="Arial" panose="020B0604020202020204" pitchFamily="34" charset="0"/>
              <a:buChar char="•"/>
            </a:pPr>
            <a:r>
              <a:rPr lang="en-US" sz="1400" dirty="0">
                <a:solidFill>
                  <a:schemeClr val="bg1">
                    <a:lumMod val="75000"/>
                    <a:lumOff val="25000"/>
                  </a:schemeClr>
                </a:solidFill>
                <a:latin typeface="Franklin Gothic Book" panose="020B0503020102020204" pitchFamily="34" charset="0"/>
              </a:rPr>
              <a:t>Are there dupes?  How many?  What are they by?</a:t>
            </a:r>
          </a:p>
          <a:p>
            <a:pPr marL="1116806" lvl="1" indent="-257175">
              <a:buFont typeface="Arial" panose="020B0604020202020204" pitchFamily="34" charset="0"/>
              <a:buChar char="•"/>
            </a:pPr>
            <a:r>
              <a:rPr lang="en-US" sz="1200" dirty="0">
                <a:solidFill>
                  <a:schemeClr val="bg1">
                    <a:lumMod val="75000"/>
                    <a:lumOff val="25000"/>
                  </a:schemeClr>
                </a:solidFill>
              </a:rPr>
              <a:t>16 duplicates, by exam grade</a:t>
            </a:r>
            <a:endParaRPr lang="en-US" sz="1200" dirty="0">
              <a:solidFill>
                <a:schemeClr val="bg1">
                  <a:lumMod val="75000"/>
                  <a:lumOff val="25000"/>
                </a:schemeClr>
              </a:solidFill>
              <a:latin typeface="Franklin Gothic Book" panose="020B0503020102020204" pitchFamily="34" charset="0"/>
            </a:endParaRPr>
          </a:p>
          <a:p>
            <a:pPr marL="559594" indent="-257175" algn="l"/>
            <a:endParaRPr lang="en-US" sz="1400" dirty="0">
              <a:solidFill>
                <a:schemeClr val="bg1">
                  <a:lumMod val="75000"/>
                  <a:lumOff val="25000"/>
                </a:schemeClr>
              </a:solidFill>
              <a:latin typeface="Franklin Gothic Book" panose="020B0503020102020204" pitchFamily="34" charset="0"/>
            </a:endParaRPr>
          </a:p>
          <a:p>
            <a:pPr marL="559594" indent="-257175" algn="l">
              <a:buFont typeface="Arial" panose="020B0604020202020204" pitchFamily="34" charset="0"/>
              <a:buChar char="•"/>
            </a:pPr>
            <a:r>
              <a:rPr lang="en-US" sz="1400" dirty="0">
                <a:solidFill>
                  <a:schemeClr val="bg1">
                    <a:lumMod val="75000"/>
                    <a:lumOff val="25000"/>
                  </a:schemeClr>
                </a:solidFill>
                <a:latin typeface="Franklin Gothic Book" panose="020B0503020102020204" pitchFamily="34" charset="0"/>
              </a:rPr>
              <a:t>What business rule should you apply to correct these duplicates? Do they need correcting?</a:t>
            </a:r>
          </a:p>
          <a:p>
            <a:pPr marL="1116806" lvl="1" indent="-257175">
              <a:buFont typeface="Arial" panose="020B0604020202020204" pitchFamily="34" charset="0"/>
              <a:buChar char="•"/>
            </a:pPr>
            <a:r>
              <a:rPr lang="en-US" sz="1200" dirty="0">
                <a:solidFill>
                  <a:schemeClr val="bg1">
                    <a:lumMod val="75000"/>
                    <a:lumOff val="25000"/>
                  </a:schemeClr>
                </a:solidFill>
              </a:rPr>
              <a:t>Keep the rows where the exam grade matches the grade level of the student.</a:t>
            </a:r>
          </a:p>
          <a:p>
            <a:pPr marL="859631" lvl="1" indent="0">
              <a:buNone/>
            </a:pPr>
            <a:r>
              <a:rPr lang="en-US" sz="1200" dirty="0">
                <a:solidFill>
                  <a:schemeClr val="bg1">
                    <a:lumMod val="75000"/>
                    <a:lumOff val="25000"/>
                  </a:schemeClr>
                </a:solidFill>
              </a:rPr>
              <a:t>                OR</a:t>
            </a:r>
          </a:p>
          <a:p>
            <a:pPr marL="1145381" lvl="1" indent="-285750"/>
            <a:r>
              <a:rPr lang="en-US" sz="1200" dirty="0">
                <a:solidFill>
                  <a:schemeClr val="bg1">
                    <a:lumMod val="75000"/>
                    <a:lumOff val="25000"/>
                  </a:schemeClr>
                </a:solidFill>
              </a:rPr>
              <a:t>Confirm that students can take multiple tests in different grades and keep them all</a:t>
            </a:r>
          </a:p>
          <a:p>
            <a:pPr marL="859631" lvl="1" indent="0">
              <a:buNone/>
            </a:pPr>
            <a:r>
              <a:rPr lang="en-US" sz="1200" dirty="0">
                <a:solidFill>
                  <a:schemeClr val="bg1">
                    <a:lumMod val="75000"/>
                    <a:lumOff val="25000"/>
                  </a:schemeClr>
                </a:solidFill>
              </a:rPr>
              <a:t>                OR</a:t>
            </a:r>
          </a:p>
          <a:p>
            <a:pPr marL="1145381" lvl="1" indent="-285750"/>
            <a:r>
              <a:rPr lang="en-US" sz="1200" dirty="0">
                <a:solidFill>
                  <a:schemeClr val="bg1">
                    <a:lumMod val="75000"/>
                    <a:lumOff val="25000"/>
                  </a:schemeClr>
                </a:solidFill>
              </a:rPr>
              <a:t>Keep the highest score</a:t>
            </a:r>
          </a:p>
        </p:txBody>
      </p:sp>
    </p:spTree>
    <p:extLst>
      <p:ext uri="{BB962C8B-B14F-4D97-AF65-F5344CB8AC3E}">
        <p14:creationId xmlns:p14="http://schemas.microsoft.com/office/powerpoint/2010/main" val="4045731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Correcting duplicates example</a:t>
            </a:r>
            <a:endParaRPr sz="2400" dirty="0"/>
          </a:p>
        </p:txBody>
      </p:sp>
      <p:sp>
        <p:nvSpPr>
          <p:cNvPr id="3" name="Content Placeholder 2"/>
          <p:cNvSpPr>
            <a:spLocks noGrp="1"/>
          </p:cNvSpPr>
          <p:nvPr>
            <p:ph idx="1"/>
          </p:nvPr>
        </p:nvSpPr>
        <p:spPr/>
        <p:txBody>
          <a:bodyPr/>
          <a:lstStyle/>
          <a:p>
            <a:r>
              <a:rPr lang="en-US" sz="2100" dirty="0">
                <a:solidFill>
                  <a:schemeClr val="bg1">
                    <a:lumMod val="75000"/>
                    <a:lumOff val="25000"/>
                  </a:schemeClr>
                </a:solidFill>
                <a:latin typeface="Franklin Gothic Book" panose="020B0503020102020204" pitchFamily="34" charset="0"/>
              </a:rPr>
              <a:t>Correct the duplicates in the Practice SAT data by only keeping the rows where the exam grade matches the student’s grade level.  Check that there are no dupes in your corrected data.</a:t>
            </a:r>
          </a:p>
          <a:p>
            <a:pPr lvl="0" algn="l"/>
            <a:endParaRPr lang="en-US" sz="2100" dirty="0">
              <a:solidFill>
                <a:schemeClr val="bg1">
                  <a:lumMod val="75000"/>
                  <a:lumOff val="25000"/>
                </a:schemeClr>
              </a:solidFill>
              <a:latin typeface="Franklin Gothic Book" panose="020B0503020102020204" pitchFamily="34" charset="0"/>
            </a:endParaRPr>
          </a:p>
          <a:p>
            <a:pPr lvl="0" algn="l"/>
            <a:r>
              <a:rPr lang="en-US" sz="2100" dirty="0">
                <a:solidFill>
                  <a:schemeClr val="bg1">
                    <a:lumMod val="75000"/>
                    <a:lumOff val="25000"/>
                  </a:schemeClr>
                </a:solidFill>
                <a:latin typeface="Franklin Gothic Book" panose="020B0503020102020204" pitchFamily="34" charset="0"/>
              </a:rPr>
              <a:t>Name your </a:t>
            </a:r>
            <a:r>
              <a:rPr lang="en-US" sz="2100" dirty="0" err="1">
                <a:solidFill>
                  <a:schemeClr val="bg1">
                    <a:lumMod val="75000"/>
                    <a:lumOff val="25000"/>
                  </a:schemeClr>
                </a:solidFill>
                <a:latin typeface="Franklin Gothic Book" panose="020B0503020102020204" pitchFamily="34" charset="0"/>
              </a:rPr>
              <a:t>tibble</a:t>
            </a:r>
            <a:r>
              <a:rPr lang="en-US" sz="2100" dirty="0">
                <a:solidFill>
                  <a:schemeClr val="bg1">
                    <a:lumMod val="75000"/>
                    <a:lumOff val="25000"/>
                  </a:schemeClr>
                </a:solidFill>
                <a:latin typeface="Franklin Gothic Book" panose="020B0503020102020204" pitchFamily="34" charset="0"/>
              </a:rPr>
              <a:t> of dupes </a:t>
            </a:r>
            <a:r>
              <a:rPr lang="en-US" sz="210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endParaRPr lang="en-US" sz="750" dirty="0">
              <a:solidFill>
                <a:schemeClr val="bg1">
                  <a:lumMod val="75000"/>
                  <a:lumOff val="25000"/>
                </a:schemeClr>
              </a:solidFill>
              <a:latin typeface="Miriam Fixed" panose="020B0509050101010101" pitchFamily="49" charset="-79"/>
              <a:cs typeface="Miriam Fixed" panose="020B0509050101010101" pitchFamily="49" charset="-79"/>
            </a:endParaRPr>
          </a:p>
          <a:p>
            <a:pPr lvl="0" algn="l"/>
            <a:endParaRPr lang="en-US" sz="788" dirty="0">
              <a:solidFill>
                <a:schemeClr val="tx1">
                  <a:lumMod val="75000"/>
                </a:schemeClr>
              </a:solidFill>
              <a:highlight>
                <a:srgbClr val="FFFF00"/>
              </a:highlight>
              <a:latin typeface="Franklin Gothic Book" panose="020B0503020102020204" pitchFamily="34" charset="0"/>
            </a:endParaRPr>
          </a:p>
        </p:txBody>
      </p:sp>
    </p:spTree>
    <p:extLst>
      <p:ext uri="{BB962C8B-B14F-4D97-AF65-F5344CB8AC3E}">
        <p14:creationId xmlns:p14="http://schemas.microsoft.com/office/powerpoint/2010/main" val="3696952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400" dirty="0"/>
              <a:t>Answer - Correcting duplicates example – Step 11</a:t>
            </a:r>
          </a:p>
        </p:txBody>
      </p:sp>
      <p:sp>
        <p:nvSpPr>
          <p:cNvPr id="6" name="TextBox 5">
            <a:extLst>
              <a:ext uri="{FF2B5EF4-FFF2-40B4-BE49-F238E27FC236}">
                <a16:creationId xmlns:a16="http://schemas.microsoft.com/office/drawing/2014/main" id="{C7A25FEC-79E1-4D97-85AE-65382D83405A}"/>
              </a:ext>
            </a:extLst>
          </p:cNvPr>
          <p:cNvSpPr txBox="1"/>
          <p:nvPr/>
        </p:nvSpPr>
        <p:spPr>
          <a:xfrm>
            <a:off x="1637348" y="1812892"/>
            <a:ext cx="5869305" cy="2169825"/>
          </a:xfrm>
          <a:prstGeom prst="rect">
            <a:avLst/>
          </a:prstGeom>
          <a:solidFill>
            <a:schemeClr val="tx2"/>
          </a:solidFill>
        </p:spPr>
        <p:txBody>
          <a:bodyPr wrap="square">
            <a:spAutoFit/>
          </a:bodyPr>
          <a:lstStyle/>
          <a:p>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&lt;- </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prac_exam</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%&gt;%</a:t>
            </a:r>
          </a:p>
          <a:p>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get_dupes</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student_number</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subject) %&gt;%</a:t>
            </a:r>
          </a:p>
          <a:p>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filter(</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exam_grade</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 grade)</a:t>
            </a:r>
          </a:p>
          <a:p>
            <a:endParaRPr lang="en-US" sz="1500" dirty="0">
              <a:solidFill>
                <a:schemeClr val="bg1">
                  <a:lumMod val="75000"/>
                  <a:lumOff val="25000"/>
                </a:schemeClr>
              </a:solidFill>
              <a:latin typeface="Miriam Fixed" panose="020B0509050101010101" pitchFamily="49" charset="-79"/>
              <a:cs typeface="Miriam Fixed" panose="020B0509050101010101" pitchFamily="49" charset="-79"/>
            </a:endParaRPr>
          </a:p>
          <a:p>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prac_sat_clean</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&lt;- p </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prac_exam</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%&gt;%</a:t>
            </a:r>
          </a:p>
          <a:p>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anti_join</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dupes_remove</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a:t>
            </a:r>
          </a:p>
          <a:p>
            <a:endParaRPr lang="en-US" sz="1500" dirty="0">
              <a:solidFill>
                <a:schemeClr val="bg1">
                  <a:lumMod val="75000"/>
                  <a:lumOff val="25000"/>
                </a:schemeClr>
              </a:solidFill>
              <a:latin typeface="Miriam Fixed" panose="020B0509050101010101" pitchFamily="49" charset="-79"/>
              <a:cs typeface="Miriam Fixed" panose="020B0509050101010101" pitchFamily="49" charset="-79"/>
            </a:endParaRPr>
          </a:p>
          <a:p>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get_dupes</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prac_sat_clean</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a:t>
            </a:r>
          </a:p>
          <a:p>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a:t>
            </a:r>
            <a:r>
              <a:rPr lang="en-US" sz="1500" dirty="0" err="1">
                <a:solidFill>
                  <a:schemeClr val="bg1">
                    <a:lumMod val="75000"/>
                    <a:lumOff val="25000"/>
                  </a:schemeClr>
                </a:solidFill>
                <a:latin typeface="Miriam Fixed" panose="020B0509050101010101" pitchFamily="49" charset="-79"/>
                <a:cs typeface="Miriam Fixed" panose="020B0509050101010101" pitchFamily="49" charset="-79"/>
              </a:rPr>
              <a:t>student_number</a:t>
            </a:r>
            <a:r>
              <a:rPr lang="en-US" sz="1500" dirty="0">
                <a:solidFill>
                  <a:schemeClr val="bg1">
                    <a:lumMod val="75000"/>
                    <a:lumOff val="25000"/>
                  </a:schemeClr>
                </a:solidFill>
                <a:latin typeface="Miriam Fixed" panose="020B0509050101010101" pitchFamily="49" charset="-79"/>
                <a:cs typeface="Miriam Fixed" panose="020B0509050101010101" pitchFamily="49" charset="-79"/>
              </a:rPr>
              <a:t>, subject)</a:t>
            </a:r>
          </a:p>
        </p:txBody>
      </p:sp>
    </p:spTree>
    <p:extLst>
      <p:ext uri="{BB962C8B-B14F-4D97-AF65-F5344CB8AC3E}">
        <p14:creationId xmlns:p14="http://schemas.microsoft.com/office/powerpoint/2010/main" val="357113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Possible </a:t>
            </a:r>
            <a:r>
              <a:rPr dirty="0"/>
              <a:t>Data Challenges</a:t>
            </a:r>
            <a:r>
              <a:rPr lang="en-US" dirty="0"/>
              <a:t>...     and Solutions</a:t>
            </a:r>
            <a:endParaRPr dirty="0"/>
          </a:p>
        </p:txBody>
      </p:sp>
      <p:sp>
        <p:nvSpPr>
          <p:cNvPr id="3" name="Content Placeholder 2"/>
          <p:cNvSpPr>
            <a:spLocks noGrp="1"/>
          </p:cNvSpPr>
          <p:nvPr>
            <p:ph sz="half" idx="1"/>
          </p:nvPr>
        </p:nvSpPr>
        <p:spPr/>
        <p:txBody>
          <a:bodyPr>
            <a:normAutofit fontScale="92500" lnSpcReduction="10000"/>
          </a:bodyPr>
          <a:lstStyle/>
          <a:p>
            <a:pPr marL="0" lvl="0" indent="0">
              <a:buNone/>
            </a:pPr>
            <a:r>
              <a:rPr lang="en-US" b="1" dirty="0"/>
              <a:t>Challenges:</a:t>
            </a:r>
          </a:p>
          <a:p>
            <a:pPr lvl="0"/>
            <a:r>
              <a:rPr dirty="0"/>
              <a:t>Missing/Incomplete data</a:t>
            </a:r>
          </a:p>
          <a:p>
            <a:pPr lvl="0"/>
            <a:r>
              <a:rPr dirty="0"/>
              <a:t>Different data sources without matching IDs </a:t>
            </a:r>
            <a:endParaRPr lang="en-US" dirty="0"/>
          </a:p>
          <a:p>
            <a:pPr lvl="0"/>
            <a:r>
              <a:rPr dirty="0"/>
              <a:t>Alignment of data and data processes</a:t>
            </a:r>
          </a:p>
          <a:p>
            <a:pPr lvl="0"/>
            <a:r>
              <a:rPr dirty="0"/>
              <a:t>Changing IDs </a:t>
            </a:r>
            <a:endParaRPr lang="en-US" dirty="0"/>
          </a:p>
          <a:p>
            <a:pPr lvl="0"/>
            <a:r>
              <a:rPr dirty="0"/>
              <a:t>Human data reporting error</a:t>
            </a:r>
          </a:p>
          <a:p>
            <a:pPr lvl="0"/>
            <a:r>
              <a:rPr dirty="0"/>
              <a:t>Historical data quality</a:t>
            </a:r>
            <a:endParaRPr lang="en-US" dirty="0"/>
          </a:p>
          <a:p>
            <a:pPr lvl="0"/>
            <a:r>
              <a:rPr lang="en-US" b="1" dirty="0"/>
              <a:t>DUPLICATES</a:t>
            </a:r>
            <a:endParaRPr b="1" dirty="0"/>
          </a:p>
        </p:txBody>
      </p:sp>
      <p:sp>
        <p:nvSpPr>
          <p:cNvPr id="4" name="Content Placeholder 3">
            <a:extLst>
              <a:ext uri="{FF2B5EF4-FFF2-40B4-BE49-F238E27FC236}">
                <a16:creationId xmlns:a16="http://schemas.microsoft.com/office/drawing/2014/main" id="{0F357B89-CDCC-29FB-23AC-53C2E843D416}"/>
              </a:ext>
            </a:extLst>
          </p:cNvPr>
          <p:cNvSpPr>
            <a:spLocks noGrp="1"/>
          </p:cNvSpPr>
          <p:nvPr>
            <p:ph sz="half" idx="2"/>
          </p:nvPr>
        </p:nvSpPr>
        <p:spPr/>
        <p:txBody>
          <a:bodyPr>
            <a:normAutofit fontScale="92500" lnSpcReduction="10000"/>
          </a:bodyPr>
          <a:lstStyle/>
          <a:p>
            <a:pPr marL="0" lvl="0" indent="0">
              <a:buNone/>
            </a:pPr>
            <a:r>
              <a:rPr lang="en-US" b="1" dirty="0"/>
              <a:t>Fixable:</a:t>
            </a:r>
          </a:p>
          <a:p>
            <a:pPr lvl="0"/>
            <a:r>
              <a:rPr lang="en-US" dirty="0"/>
              <a:t>Messy Excel sheets (historical or human-entered)</a:t>
            </a:r>
          </a:p>
          <a:p>
            <a:pPr lvl="0"/>
            <a:r>
              <a:rPr lang="en-US" dirty="0"/>
              <a:t>Column names that don’t apply anymore</a:t>
            </a:r>
          </a:p>
          <a:p>
            <a:pPr lvl="0"/>
            <a:r>
              <a:rPr lang="en-US" dirty="0"/>
              <a:t>Lack of historical documentation</a:t>
            </a:r>
          </a:p>
          <a:p>
            <a:pPr lvl="0"/>
            <a:r>
              <a:rPr lang="en-US" dirty="0"/>
              <a:t>Vanishing leading zeros</a:t>
            </a:r>
          </a:p>
          <a:p>
            <a:r>
              <a:rPr lang="en-US" b="1" dirty="0"/>
              <a:t>Finding and fixing duplicates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Managing Data Changes</a:t>
            </a:r>
            <a:r>
              <a:rPr lang="en-US" dirty="0"/>
              <a:t> on a Re-Run</a:t>
            </a:r>
            <a:endParaRPr dirty="0"/>
          </a:p>
        </p:txBody>
      </p:sp>
      <p:sp>
        <p:nvSpPr>
          <p:cNvPr id="3" name="Content Placeholder 2"/>
          <p:cNvSpPr>
            <a:spLocks noGrp="1"/>
          </p:cNvSpPr>
          <p:nvPr>
            <p:ph idx="1"/>
          </p:nvPr>
        </p:nvSpPr>
        <p:spPr/>
        <p:txBody>
          <a:bodyPr>
            <a:normAutofit/>
          </a:bodyPr>
          <a:lstStyle/>
          <a:p>
            <a:pPr marL="0" lvl="0" indent="0">
              <a:buNone/>
            </a:pPr>
            <a:r>
              <a:rPr dirty="0"/>
              <a:t>Using </a:t>
            </a:r>
            <a:r>
              <a:rPr dirty="0" err="1">
                <a:latin typeface="Courier"/>
              </a:rPr>
              <a:t>get_dupes</a:t>
            </a:r>
            <a:r>
              <a:rPr dirty="0"/>
              <a:t> and </a:t>
            </a:r>
            <a:r>
              <a:rPr dirty="0">
                <a:latin typeface="Courier"/>
              </a:rPr>
              <a:t>verify()</a:t>
            </a:r>
            <a:r>
              <a:rPr dirty="0"/>
              <a:t> from the </a:t>
            </a:r>
            <a:r>
              <a:rPr b="1" dirty="0" err="1"/>
              <a:t>assertr</a:t>
            </a:r>
            <a:r>
              <a:rPr dirty="0"/>
              <a:t> package is a great way to put in checks in case the data changes (which it will).</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dirty="0"/>
              <a:t>If a student ID changes, or new duplicates occur, the code will </a:t>
            </a:r>
            <a:r>
              <a:rPr lang="en-US" i="1" dirty="0"/>
              <a:t>STOP</a:t>
            </a:r>
            <a:r>
              <a:rPr dirty="0"/>
              <a:t> at this </a:t>
            </a:r>
            <a:r>
              <a:rPr lang="en-US" dirty="0"/>
              <a:t>step,</a:t>
            </a:r>
            <a:r>
              <a:rPr dirty="0"/>
              <a:t> alerting that something is off</a:t>
            </a:r>
          </a:p>
        </p:txBody>
      </p:sp>
      <p:sp>
        <p:nvSpPr>
          <p:cNvPr id="4" name="Rectangle 3">
            <a:extLst>
              <a:ext uri="{FF2B5EF4-FFF2-40B4-BE49-F238E27FC236}">
                <a16:creationId xmlns:a16="http://schemas.microsoft.com/office/drawing/2014/main" id="{676BDDE3-1A1B-FA90-0307-FC3FAB4EBF46}"/>
              </a:ext>
            </a:extLst>
          </p:cNvPr>
          <p:cNvSpPr/>
          <p:nvPr/>
        </p:nvSpPr>
        <p:spPr>
          <a:xfrm>
            <a:off x="1167779" y="2341021"/>
            <a:ext cx="6524453" cy="754053"/>
          </a:xfrm>
          <a:prstGeom prst="rect">
            <a:avLst/>
          </a:prstGeom>
          <a:solidFill>
            <a:schemeClr val="tx2">
              <a:lumMod val="90000"/>
            </a:schemeClr>
          </a:solidFill>
          <a:ln>
            <a:solidFill>
              <a:schemeClr val="tx1"/>
            </a:solidFill>
          </a:ln>
        </p:spPr>
        <p:txBody>
          <a:bodyPr wrap="square">
            <a:spAutoFit/>
          </a:bodyPr>
          <a:lstStyle/>
          <a:p>
            <a:pPr lvl="0" indent="0">
              <a:buNone/>
            </a:pPr>
            <a:r>
              <a:rPr lang="en-US" sz="1400" dirty="0">
                <a:solidFill>
                  <a:schemeClr val="bg1">
                    <a:lumMod val="75000"/>
                    <a:lumOff val="25000"/>
                  </a:schemeClr>
                </a:solidFill>
                <a:latin typeface="Courier"/>
              </a:rPr>
              <a:t>check &lt;- </a:t>
            </a:r>
            <a:r>
              <a:rPr lang="en-US" sz="1400" dirty="0" err="1">
                <a:solidFill>
                  <a:schemeClr val="bg1">
                    <a:lumMod val="75000"/>
                    <a:lumOff val="25000"/>
                  </a:schemeClr>
                </a:solidFill>
                <a:latin typeface="Miriam Fixed" panose="020B0509050101010101" pitchFamily="49" charset="-79"/>
                <a:cs typeface="Miriam Fixed" panose="020B0509050101010101" pitchFamily="49" charset="-79"/>
              </a:rPr>
              <a:t>prac_sat_clean</a:t>
            </a:r>
            <a:r>
              <a:rPr lang="en-US" sz="1400" dirty="0">
                <a:solidFill>
                  <a:schemeClr val="bg1">
                    <a:lumMod val="75000"/>
                    <a:lumOff val="25000"/>
                  </a:schemeClr>
                </a:solidFill>
                <a:latin typeface="Courier"/>
              </a:rPr>
              <a:t> %&gt;% 
  </a:t>
            </a:r>
            <a:r>
              <a:rPr lang="en-US" sz="1400" dirty="0" err="1">
                <a:solidFill>
                  <a:schemeClr val="bg1">
                    <a:lumMod val="75000"/>
                    <a:lumOff val="25000"/>
                  </a:schemeClr>
                </a:solidFill>
                <a:latin typeface="Courier"/>
              </a:rPr>
              <a:t>get_dupes</a:t>
            </a:r>
            <a:r>
              <a:rPr lang="en-US" sz="1400" dirty="0">
                <a:solidFill>
                  <a:schemeClr val="bg1">
                    <a:lumMod val="75000"/>
                    <a:lumOff val="25000"/>
                  </a:schemeClr>
                </a:solidFill>
                <a:latin typeface="Courier"/>
              </a:rPr>
              <a:t>(</a:t>
            </a:r>
            <a:r>
              <a:rPr lang="en-US" sz="1400" dirty="0" err="1">
                <a:solidFill>
                  <a:schemeClr val="bg1">
                    <a:lumMod val="75000"/>
                    <a:lumOff val="25000"/>
                  </a:schemeClr>
                </a:solidFill>
                <a:latin typeface="Courier"/>
              </a:rPr>
              <a:t>student_id</a:t>
            </a:r>
            <a:r>
              <a:rPr lang="en-US" sz="1400" dirty="0">
                <a:solidFill>
                  <a:schemeClr val="bg1">
                    <a:lumMod val="75000"/>
                    <a:lumOff val="25000"/>
                  </a:schemeClr>
                </a:solidFill>
                <a:latin typeface="Courier"/>
              </a:rPr>
              <a:t>, subject) %&gt;% 
  verify(</a:t>
            </a:r>
            <a:r>
              <a:rPr lang="en-US" sz="1400" dirty="0" err="1">
                <a:solidFill>
                  <a:schemeClr val="bg1">
                    <a:lumMod val="75000"/>
                    <a:lumOff val="25000"/>
                  </a:schemeClr>
                </a:solidFill>
                <a:latin typeface="Courier"/>
              </a:rPr>
              <a:t>nrow</a:t>
            </a:r>
            <a:r>
              <a:rPr lang="en-US" sz="1400" dirty="0">
                <a:solidFill>
                  <a:schemeClr val="bg1">
                    <a:lumMod val="75000"/>
                    <a:lumOff val="25000"/>
                  </a:schemeClr>
                </a:solidFill>
                <a:latin typeface="Courier"/>
              </a:rPr>
              <a:t>(.)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4503-E221-C426-397F-BB68EFB66734}"/>
              </a:ext>
            </a:extLst>
          </p:cNvPr>
          <p:cNvSpPr>
            <a:spLocks noGrp="1"/>
          </p:cNvSpPr>
          <p:nvPr>
            <p:ph type="ctrTitle"/>
          </p:nvPr>
        </p:nvSpPr>
        <p:spPr/>
        <p:txBody>
          <a:bodyPr/>
          <a:lstStyle/>
          <a:p>
            <a:r>
              <a:rPr lang="en-US" dirty="0"/>
              <a:t>Q&amp;A</a:t>
            </a:r>
          </a:p>
        </p:txBody>
      </p:sp>
      <p:sp>
        <p:nvSpPr>
          <p:cNvPr id="3" name="Content Placeholder 2"/>
          <p:cNvSpPr>
            <a:spLocks noGrp="1"/>
          </p:cNvSpPr>
          <p:nvPr>
            <p:ph type="subTitle" idx="1"/>
          </p:nvPr>
        </p:nvSpPr>
        <p:spPr/>
        <p:txBody>
          <a:bodyPr/>
          <a:lstStyle/>
          <a:p>
            <a:pPr marL="0" lvl="0" indent="0">
              <a:buNone/>
            </a:pPr>
            <a:r>
              <a:rPr dirty="0"/>
              <a:t>@</a:t>
            </a:r>
            <a:r>
              <a:rPr dirty="0" err="1"/>
              <a:t>astroeringrand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AD4FC9-28DB-C6B8-FA5A-1C79EDEBBD09}"/>
              </a:ext>
            </a:extLst>
          </p:cNvPr>
          <p:cNvSpPr>
            <a:spLocks noGrp="1"/>
          </p:cNvSpPr>
          <p:nvPr>
            <p:ph type="body" sz="quarter" idx="14"/>
          </p:nvPr>
        </p:nvSpPr>
        <p:spPr>
          <a:xfrm>
            <a:off x="890586" y="1549162"/>
            <a:ext cx="7358063" cy="2045175"/>
          </a:xfrm>
        </p:spPr>
        <p:txBody>
          <a:bodyPr/>
          <a:lstStyle/>
          <a:p>
            <a:r>
              <a:rPr lang="en-US" i="0" dirty="0"/>
              <a:t>First, we think about what the data would look like if there were no duplicates</a:t>
            </a:r>
          </a:p>
          <a:p>
            <a:endParaRPr lang="en-US" dirty="0"/>
          </a:p>
        </p:txBody>
      </p:sp>
    </p:spTree>
    <p:extLst>
      <p:ext uri="{BB962C8B-B14F-4D97-AF65-F5344CB8AC3E}">
        <p14:creationId xmlns:p14="http://schemas.microsoft.com/office/powerpoint/2010/main" val="19486947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201-11D5-9512-4198-9F76F4B7AFDD}"/>
              </a:ext>
            </a:extLst>
          </p:cNvPr>
          <p:cNvSpPr>
            <a:spLocks noGrp="1"/>
          </p:cNvSpPr>
          <p:nvPr>
            <p:ph type="title"/>
          </p:nvPr>
        </p:nvSpPr>
        <p:spPr/>
        <p:txBody>
          <a:bodyPr/>
          <a:lstStyle/>
          <a:p>
            <a:r>
              <a:rPr lang="en-US" dirty="0"/>
              <a:t>Uniqueness</a:t>
            </a:r>
          </a:p>
        </p:txBody>
      </p:sp>
      <p:sp>
        <p:nvSpPr>
          <p:cNvPr id="3" name="Text Placeholder 2">
            <a:extLst>
              <a:ext uri="{FF2B5EF4-FFF2-40B4-BE49-F238E27FC236}">
                <a16:creationId xmlns:a16="http://schemas.microsoft.com/office/drawing/2014/main" id="{8665A1F5-98DF-C4F5-1786-9050EE1296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9496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864526-E5B7-E837-D6A4-FDC6ACFEBD07}"/>
              </a:ext>
            </a:extLst>
          </p:cNvPr>
          <p:cNvSpPr>
            <a:spLocks noGrp="1"/>
          </p:cNvSpPr>
          <p:nvPr>
            <p:ph type="body" sz="quarter" idx="14"/>
          </p:nvPr>
        </p:nvSpPr>
        <p:spPr>
          <a:xfrm>
            <a:off x="890588" y="2026943"/>
            <a:ext cx="7358063" cy="580544"/>
          </a:xfrm>
        </p:spPr>
        <p:txBody>
          <a:bodyPr/>
          <a:lstStyle/>
          <a:p>
            <a:r>
              <a:rPr lang="en-US" i="0" dirty="0"/>
              <a:t>What is data uniqueness?</a:t>
            </a:r>
          </a:p>
        </p:txBody>
      </p:sp>
    </p:spTree>
    <p:extLst>
      <p:ext uri="{BB962C8B-B14F-4D97-AF65-F5344CB8AC3E}">
        <p14:creationId xmlns:p14="http://schemas.microsoft.com/office/powerpoint/2010/main" val="33576448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2C5A-09F9-9E48-9F7A-5EF8ED11FDFB}"/>
              </a:ext>
            </a:extLst>
          </p:cNvPr>
          <p:cNvSpPr>
            <a:spLocks noGrp="1"/>
          </p:cNvSpPr>
          <p:nvPr>
            <p:ph type="title"/>
          </p:nvPr>
        </p:nvSpPr>
        <p:spPr/>
        <p:txBody>
          <a:bodyPr>
            <a:normAutofit fontScale="90000"/>
          </a:bodyPr>
          <a:lstStyle/>
          <a:p>
            <a:r>
              <a:rPr lang="en-US" dirty="0"/>
              <a:t>Which columns should this table be unique by?</a:t>
            </a:r>
          </a:p>
        </p:txBody>
      </p:sp>
      <p:graphicFrame>
        <p:nvGraphicFramePr>
          <p:cNvPr id="4" name="Content Placeholder 3">
            <a:extLst>
              <a:ext uri="{FF2B5EF4-FFF2-40B4-BE49-F238E27FC236}">
                <a16:creationId xmlns:a16="http://schemas.microsoft.com/office/drawing/2014/main" id="{D13BC8DB-A721-4738-7630-1B491E0745A5}"/>
              </a:ext>
            </a:extLst>
          </p:cNvPr>
          <p:cNvGraphicFramePr>
            <a:graphicFrameLocks/>
          </p:cNvGraphicFramePr>
          <p:nvPr>
            <p:extLst>
              <p:ext uri="{D42A27DB-BD31-4B8C-83A1-F6EECF244321}">
                <p14:modId xmlns:p14="http://schemas.microsoft.com/office/powerpoint/2010/main" val="3159590881"/>
              </p:ext>
            </p:extLst>
          </p:nvPr>
        </p:nvGraphicFramePr>
        <p:xfrm>
          <a:off x="2103120" y="1753043"/>
          <a:ext cx="493776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961138040"/>
                    </a:ext>
                  </a:extLst>
                </a:gridCol>
                <a:gridCol w="1645920">
                  <a:extLst>
                    <a:ext uri="{9D8B030D-6E8A-4147-A177-3AD203B41FA5}">
                      <a16:colId xmlns:a16="http://schemas.microsoft.com/office/drawing/2014/main" val="3639008542"/>
                    </a:ext>
                  </a:extLst>
                </a:gridCol>
                <a:gridCol w="1645920">
                  <a:extLst>
                    <a:ext uri="{9D8B030D-6E8A-4147-A177-3AD203B41FA5}">
                      <a16:colId xmlns:a16="http://schemas.microsoft.com/office/drawing/2014/main" val="3860471904"/>
                    </a:ext>
                  </a:extLst>
                </a:gridCol>
              </a:tblGrid>
              <a:tr h="370840">
                <a:tc>
                  <a:txBody>
                    <a:bodyPr/>
                    <a:lstStyle/>
                    <a:p>
                      <a:r>
                        <a:rPr lang="en-US" dirty="0" err="1"/>
                        <a:t>teacher_id</a:t>
                      </a:r>
                      <a:endParaRPr lang="en-US" dirty="0"/>
                    </a:p>
                  </a:txBody>
                  <a:tcPr/>
                </a:tc>
                <a:tc>
                  <a:txBody>
                    <a:bodyPr/>
                    <a:lstStyle/>
                    <a:p>
                      <a:r>
                        <a:rPr lang="en-US" dirty="0"/>
                        <a:t>name</a:t>
                      </a:r>
                    </a:p>
                  </a:txBody>
                  <a:tcPr/>
                </a:tc>
                <a:tc>
                  <a:txBody>
                    <a:bodyPr/>
                    <a:lstStyle/>
                    <a:p>
                      <a:r>
                        <a:rPr lang="en-US" dirty="0" err="1"/>
                        <a:t>school_id</a:t>
                      </a:r>
                      <a:endParaRPr lang="en-US" dirty="0"/>
                    </a:p>
                  </a:txBody>
                  <a:tcPr/>
                </a:tc>
                <a:extLst>
                  <a:ext uri="{0D108BD9-81ED-4DB2-BD59-A6C34878D82A}">
                    <a16:rowId xmlns:a16="http://schemas.microsoft.com/office/drawing/2014/main" val="2982688852"/>
                  </a:ext>
                </a:extLst>
              </a:tr>
              <a:tr h="370840">
                <a:tc>
                  <a:txBody>
                    <a:bodyPr/>
                    <a:lstStyle/>
                    <a:p>
                      <a:r>
                        <a:rPr lang="en-US" dirty="0"/>
                        <a:t>6775709</a:t>
                      </a:r>
                    </a:p>
                  </a:txBody>
                  <a:tcPr/>
                </a:tc>
                <a:tc>
                  <a:txBody>
                    <a:bodyPr/>
                    <a:lstStyle/>
                    <a:p>
                      <a:r>
                        <a:rPr lang="en-US" dirty="0"/>
                        <a:t>Sally</a:t>
                      </a:r>
                    </a:p>
                  </a:txBody>
                  <a:tcPr/>
                </a:tc>
                <a:tc>
                  <a:txBody>
                    <a:bodyPr/>
                    <a:lstStyle/>
                    <a:p>
                      <a:r>
                        <a:rPr lang="en-US" dirty="0"/>
                        <a:t>1</a:t>
                      </a:r>
                    </a:p>
                  </a:txBody>
                  <a:tcPr/>
                </a:tc>
                <a:extLst>
                  <a:ext uri="{0D108BD9-81ED-4DB2-BD59-A6C34878D82A}">
                    <a16:rowId xmlns:a16="http://schemas.microsoft.com/office/drawing/2014/main" val="600106202"/>
                  </a:ext>
                </a:extLst>
              </a:tr>
              <a:tr h="370840">
                <a:tc>
                  <a:txBody>
                    <a:bodyPr/>
                    <a:lstStyle/>
                    <a:p>
                      <a:r>
                        <a:rPr lang="en-US" dirty="0"/>
                        <a:t>6103451</a:t>
                      </a:r>
                    </a:p>
                  </a:txBody>
                  <a:tcPr/>
                </a:tc>
                <a:tc>
                  <a:txBody>
                    <a:bodyPr/>
                    <a:lstStyle/>
                    <a:p>
                      <a:r>
                        <a:rPr lang="en-US" dirty="0"/>
                        <a:t>Tim</a:t>
                      </a:r>
                    </a:p>
                  </a:txBody>
                  <a:tcPr/>
                </a:tc>
                <a:tc>
                  <a:txBody>
                    <a:bodyPr/>
                    <a:lstStyle/>
                    <a:p>
                      <a:r>
                        <a:rPr lang="en-US" dirty="0"/>
                        <a:t>2</a:t>
                      </a:r>
                    </a:p>
                  </a:txBody>
                  <a:tcPr/>
                </a:tc>
                <a:extLst>
                  <a:ext uri="{0D108BD9-81ED-4DB2-BD59-A6C34878D82A}">
                    <a16:rowId xmlns:a16="http://schemas.microsoft.com/office/drawing/2014/main" val="1347600100"/>
                  </a:ext>
                </a:extLst>
              </a:tr>
              <a:tr h="370840">
                <a:tc>
                  <a:txBody>
                    <a:bodyPr/>
                    <a:lstStyle/>
                    <a:p>
                      <a:r>
                        <a:rPr lang="en-US" dirty="0"/>
                        <a:t>8932487</a:t>
                      </a:r>
                    </a:p>
                  </a:txBody>
                  <a:tcPr/>
                </a:tc>
                <a:tc>
                  <a:txBody>
                    <a:bodyPr/>
                    <a:lstStyle/>
                    <a:p>
                      <a:r>
                        <a:rPr lang="en-US" dirty="0"/>
                        <a:t>Naveen</a:t>
                      </a:r>
                    </a:p>
                  </a:txBody>
                  <a:tcPr/>
                </a:tc>
                <a:tc>
                  <a:txBody>
                    <a:bodyPr/>
                    <a:lstStyle/>
                    <a:p>
                      <a:r>
                        <a:rPr lang="en-US" dirty="0"/>
                        <a:t>1</a:t>
                      </a:r>
                    </a:p>
                  </a:txBody>
                  <a:tcPr/>
                </a:tc>
                <a:extLst>
                  <a:ext uri="{0D108BD9-81ED-4DB2-BD59-A6C34878D82A}">
                    <a16:rowId xmlns:a16="http://schemas.microsoft.com/office/drawing/2014/main" val="685002370"/>
                  </a:ext>
                </a:extLst>
              </a:tr>
              <a:tr h="370840">
                <a:tc>
                  <a:txBody>
                    <a:bodyPr/>
                    <a:lstStyle/>
                    <a:p>
                      <a:r>
                        <a:rPr lang="en-US" dirty="0"/>
                        <a:t>6775709</a:t>
                      </a:r>
                    </a:p>
                  </a:txBody>
                  <a:tcPr/>
                </a:tc>
                <a:tc>
                  <a:txBody>
                    <a:bodyPr/>
                    <a:lstStyle/>
                    <a:p>
                      <a:r>
                        <a:rPr lang="en-US" dirty="0"/>
                        <a:t>Rachel</a:t>
                      </a:r>
                    </a:p>
                  </a:txBody>
                  <a:tcPr/>
                </a:tc>
                <a:tc>
                  <a:txBody>
                    <a:bodyPr/>
                    <a:lstStyle/>
                    <a:p>
                      <a:r>
                        <a:rPr lang="en-US" dirty="0"/>
                        <a:t>1</a:t>
                      </a:r>
                    </a:p>
                  </a:txBody>
                  <a:tcPr/>
                </a:tc>
                <a:extLst>
                  <a:ext uri="{0D108BD9-81ED-4DB2-BD59-A6C34878D82A}">
                    <a16:rowId xmlns:a16="http://schemas.microsoft.com/office/drawing/2014/main" val="10955932"/>
                  </a:ext>
                </a:extLst>
              </a:tr>
              <a:tr h="370840">
                <a:tc>
                  <a:txBody>
                    <a:bodyPr/>
                    <a:lstStyle/>
                    <a:p>
                      <a:r>
                        <a:rPr lang="en-US" dirty="0"/>
                        <a:t>5198032</a:t>
                      </a:r>
                    </a:p>
                  </a:txBody>
                  <a:tcPr/>
                </a:tc>
                <a:tc>
                  <a:txBody>
                    <a:bodyPr/>
                    <a:lstStyle/>
                    <a:p>
                      <a:r>
                        <a:rPr lang="en-US" dirty="0"/>
                        <a:t>Carlos</a:t>
                      </a:r>
                    </a:p>
                  </a:txBody>
                  <a:tcPr/>
                </a:tc>
                <a:tc>
                  <a:txBody>
                    <a:bodyPr/>
                    <a:lstStyle/>
                    <a:p>
                      <a:r>
                        <a:rPr lang="en-US" dirty="0"/>
                        <a:t>2</a:t>
                      </a:r>
                    </a:p>
                  </a:txBody>
                  <a:tcPr/>
                </a:tc>
                <a:extLst>
                  <a:ext uri="{0D108BD9-81ED-4DB2-BD59-A6C34878D82A}">
                    <a16:rowId xmlns:a16="http://schemas.microsoft.com/office/drawing/2014/main" val="81983053"/>
                  </a:ext>
                </a:extLst>
              </a:tr>
            </a:tbl>
          </a:graphicData>
        </a:graphic>
      </p:graphicFrame>
      <p:sp>
        <p:nvSpPr>
          <p:cNvPr id="5" name="Title 1">
            <a:extLst>
              <a:ext uri="{FF2B5EF4-FFF2-40B4-BE49-F238E27FC236}">
                <a16:creationId xmlns:a16="http://schemas.microsoft.com/office/drawing/2014/main" id="{9A41A050-0659-4BD1-D098-7393DCFFB8A3}"/>
              </a:ext>
            </a:extLst>
          </p:cNvPr>
          <p:cNvSpPr txBox="1">
            <a:spLocks/>
          </p:cNvSpPr>
          <p:nvPr/>
        </p:nvSpPr>
        <p:spPr>
          <a:xfrm>
            <a:off x="457200" y="844593"/>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US" i="1" dirty="0">
                <a:solidFill>
                  <a:schemeClr val="bg1"/>
                </a:solidFill>
              </a:rPr>
              <a:t>teachers</a:t>
            </a:r>
          </a:p>
        </p:txBody>
      </p:sp>
    </p:spTree>
    <p:extLst>
      <p:ext uri="{BB962C8B-B14F-4D97-AF65-F5344CB8AC3E}">
        <p14:creationId xmlns:p14="http://schemas.microsoft.com/office/powerpoint/2010/main" val="270513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1186F-2BB5-8307-BCFC-DFB61989C9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3CAAA1-40E4-B8DE-8F7C-75BEE4085089}"/>
              </a:ext>
            </a:extLst>
          </p:cNvPr>
          <p:cNvSpPr>
            <a:spLocks noGrp="1"/>
          </p:cNvSpPr>
          <p:nvPr>
            <p:ph type="title"/>
          </p:nvPr>
        </p:nvSpPr>
        <p:spPr/>
        <p:txBody>
          <a:bodyPr>
            <a:normAutofit fontScale="90000"/>
          </a:bodyPr>
          <a:lstStyle/>
          <a:p>
            <a:r>
              <a:rPr lang="en-US" dirty="0"/>
              <a:t>Which columns should this table be unique by?</a:t>
            </a:r>
          </a:p>
        </p:txBody>
      </p:sp>
      <p:graphicFrame>
        <p:nvGraphicFramePr>
          <p:cNvPr id="4" name="Content Placeholder 3">
            <a:extLst>
              <a:ext uri="{FF2B5EF4-FFF2-40B4-BE49-F238E27FC236}">
                <a16:creationId xmlns:a16="http://schemas.microsoft.com/office/drawing/2014/main" id="{B400DEC4-F70D-456B-0ECA-E00E92DA58DC}"/>
              </a:ext>
            </a:extLst>
          </p:cNvPr>
          <p:cNvGraphicFramePr>
            <a:graphicFrameLocks/>
          </p:cNvGraphicFramePr>
          <p:nvPr>
            <p:extLst>
              <p:ext uri="{D42A27DB-BD31-4B8C-83A1-F6EECF244321}">
                <p14:modId xmlns:p14="http://schemas.microsoft.com/office/powerpoint/2010/main" val="3855955349"/>
              </p:ext>
            </p:extLst>
          </p:nvPr>
        </p:nvGraphicFramePr>
        <p:xfrm>
          <a:off x="2103120" y="2063006"/>
          <a:ext cx="4937760" cy="22250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961138040"/>
                    </a:ext>
                  </a:extLst>
                </a:gridCol>
                <a:gridCol w="1645920">
                  <a:extLst>
                    <a:ext uri="{9D8B030D-6E8A-4147-A177-3AD203B41FA5}">
                      <a16:colId xmlns:a16="http://schemas.microsoft.com/office/drawing/2014/main" val="3639008542"/>
                    </a:ext>
                  </a:extLst>
                </a:gridCol>
                <a:gridCol w="1645920">
                  <a:extLst>
                    <a:ext uri="{9D8B030D-6E8A-4147-A177-3AD203B41FA5}">
                      <a16:colId xmlns:a16="http://schemas.microsoft.com/office/drawing/2014/main" val="3860471904"/>
                    </a:ext>
                  </a:extLst>
                </a:gridCol>
              </a:tblGrid>
              <a:tr h="370840">
                <a:tc>
                  <a:txBody>
                    <a:bodyPr/>
                    <a:lstStyle/>
                    <a:p>
                      <a:r>
                        <a:rPr lang="en-US" dirty="0" err="1"/>
                        <a:t>student_id</a:t>
                      </a:r>
                      <a:endParaRPr lang="en-US" dirty="0"/>
                    </a:p>
                  </a:txBody>
                  <a:tcPr/>
                </a:tc>
                <a:tc>
                  <a:txBody>
                    <a:bodyPr/>
                    <a:lstStyle/>
                    <a:p>
                      <a:r>
                        <a:rPr lang="en-US" dirty="0" err="1"/>
                        <a:t>teacher_id</a:t>
                      </a:r>
                      <a:endParaRPr lang="en-US" dirty="0"/>
                    </a:p>
                  </a:txBody>
                  <a:tcPr/>
                </a:tc>
                <a:tc>
                  <a:txBody>
                    <a:bodyPr/>
                    <a:lstStyle/>
                    <a:p>
                      <a:r>
                        <a:rPr lang="en-US" dirty="0" err="1"/>
                        <a:t>cource</a:t>
                      </a:r>
                      <a:endParaRPr lang="en-US" dirty="0"/>
                    </a:p>
                  </a:txBody>
                  <a:tcPr/>
                </a:tc>
                <a:extLst>
                  <a:ext uri="{0D108BD9-81ED-4DB2-BD59-A6C34878D82A}">
                    <a16:rowId xmlns:a16="http://schemas.microsoft.com/office/drawing/2014/main" val="2982688852"/>
                  </a:ext>
                </a:extLst>
              </a:tr>
              <a:tr h="370840">
                <a:tc>
                  <a:txBody>
                    <a:bodyPr/>
                    <a:lstStyle/>
                    <a:p>
                      <a:r>
                        <a:rPr lang="en-US" dirty="0"/>
                        <a:t>6775709</a:t>
                      </a:r>
                    </a:p>
                  </a:txBody>
                  <a:tcPr/>
                </a:tc>
                <a:tc>
                  <a:txBody>
                    <a:bodyPr/>
                    <a:lstStyle/>
                    <a:p>
                      <a:r>
                        <a:rPr lang="en-US" dirty="0"/>
                        <a:t>32432432</a:t>
                      </a:r>
                    </a:p>
                  </a:txBody>
                  <a:tcPr/>
                </a:tc>
                <a:tc>
                  <a:txBody>
                    <a:bodyPr/>
                    <a:lstStyle/>
                    <a:p>
                      <a:r>
                        <a:rPr lang="en-US" dirty="0"/>
                        <a:t>ELA </a:t>
                      </a:r>
                    </a:p>
                  </a:txBody>
                  <a:tcPr/>
                </a:tc>
                <a:extLst>
                  <a:ext uri="{0D108BD9-81ED-4DB2-BD59-A6C34878D82A}">
                    <a16:rowId xmlns:a16="http://schemas.microsoft.com/office/drawing/2014/main" val="600106202"/>
                  </a:ext>
                </a:extLst>
              </a:tr>
              <a:tr h="370840">
                <a:tc>
                  <a:txBody>
                    <a:bodyPr/>
                    <a:lstStyle/>
                    <a:p>
                      <a:r>
                        <a:rPr lang="en-US" dirty="0"/>
                        <a:t>6103451</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1347600100"/>
                  </a:ext>
                </a:extLst>
              </a:tr>
              <a:tr h="370840">
                <a:tc>
                  <a:txBody>
                    <a:bodyPr/>
                    <a:lstStyle/>
                    <a:p>
                      <a:r>
                        <a:rPr lang="en-US" dirty="0"/>
                        <a:t>8932487</a:t>
                      </a:r>
                    </a:p>
                  </a:txBody>
                  <a:tcPr/>
                </a:tc>
                <a:tc>
                  <a:txBody>
                    <a:bodyPr/>
                    <a:lstStyle/>
                    <a:p>
                      <a:r>
                        <a:rPr lang="en-US" dirty="0"/>
                        <a:t>32432432</a:t>
                      </a:r>
                    </a:p>
                  </a:txBody>
                  <a:tcPr/>
                </a:tc>
                <a:tc>
                  <a:txBody>
                    <a:bodyPr/>
                    <a:lstStyle/>
                    <a:p>
                      <a:r>
                        <a:rPr lang="en-US" dirty="0"/>
                        <a:t>ELA</a:t>
                      </a:r>
                    </a:p>
                  </a:txBody>
                  <a:tcPr/>
                </a:tc>
                <a:extLst>
                  <a:ext uri="{0D108BD9-81ED-4DB2-BD59-A6C34878D82A}">
                    <a16:rowId xmlns:a16="http://schemas.microsoft.com/office/drawing/2014/main" val="685002370"/>
                  </a:ext>
                </a:extLst>
              </a:tr>
              <a:tr h="370840">
                <a:tc>
                  <a:txBody>
                    <a:bodyPr/>
                    <a:lstStyle/>
                    <a:p>
                      <a:r>
                        <a:rPr lang="en-US" dirty="0"/>
                        <a:t>6775709</a:t>
                      </a:r>
                    </a:p>
                  </a:txBody>
                  <a:tcPr/>
                </a:tc>
                <a:tc>
                  <a:txBody>
                    <a:bodyPr/>
                    <a:lstStyle/>
                    <a:p>
                      <a:r>
                        <a:rPr lang="en-US" dirty="0"/>
                        <a:t>24443521</a:t>
                      </a:r>
                    </a:p>
                  </a:txBody>
                  <a:tcPr/>
                </a:tc>
                <a:tc>
                  <a:txBody>
                    <a:bodyPr/>
                    <a:lstStyle/>
                    <a:p>
                      <a:r>
                        <a:rPr lang="en-US" dirty="0"/>
                        <a:t>Math</a:t>
                      </a:r>
                    </a:p>
                  </a:txBody>
                  <a:tcPr/>
                </a:tc>
                <a:extLst>
                  <a:ext uri="{0D108BD9-81ED-4DB2-BD59-A6C34878D82A}">
                    <a16:rowId xmlns:a16="http://schemas.microsoft.com/office/drawing/2014/main" val="10955932"/>
                  </a:ext>
                </a:extLst>
              </a:tr>
              <a:tr h="370840">
                <a:tc>
                  <a:txBody>
                    <a:bodyPr/>
                    <a:lstStyle/>
                    <a:p>
                      <a:r>
                        <a:rPr lang="en-US" dirty="0"/>
                        <a:t>5198032</a:t>
                      </a:r>
                    </a:p>
                  </a:txBody>
                  <a:tcPr/>
                </a:tc>
                <a:tc>
                  <a:txBody>
                    <a:bodyPr/>
                    <a:lstStyle/>
                    <a:p>
                      <a:r>
                        <a:rPr lang="en-US" dirty="0"/>
                        <a:t>32432432</a:t>
                      </a:r>
                    </a:p>
                  </a:txBody>
                  <a:tcPr/>
                </a:tc>
                <a:tc>
                  <a:txBody>
                    <a:bodyPr/>
                    <a:lstStyle/>
                    <a:p>
                      <a:r>
                        <a:rPr lang="en-US" dirty="0"/>
                        <a:t>Homeroom</a:t>
                      </a:r>
                    </a:p>
                  </a:txBody>
                  <a:tcPr/>
                </a:tc>
                <a:extLst>
                  <a:ext uri="{0D108BD9-81ED-4DB2-BD59-A6C34878D82A}">
                    <a16:rowId xmlns:a16="http://schemas.microsoft.com/office/drawing/2014/main" val="81983053"/>
                  </a:ext>
                </a:extLst>
              </a:tr>
            </a:tbl>
          </a:graphicData>
        </a:graphic>
      </p:graphicFrame>
      <p:sp>
        <p:nvSpPr>
          <p:cNvPr id="5" name="Title 1">
            <a:extLst>
              <a:ext uri="{FF2B5EF4-FFF2-40B4-BE49-F238E27FC236}">
                <a16:creationId xmlns:a16="http://schemas.microsoft.com/office/drawing/2014/main" id="{5F2BF82A-4651-46D0-1D99-47EEC0D594F3}"/>
              </a:ext>
            </a:extLst>
          </p:cNvPr>
          <p:cNvSpPr txBox="1">
            <a:spLocks/>
          </p:cNvSpPr>
          <p:nvPr/>
        </p:nvSpPr>
        <p:spPr>
          <a:xfrm>
            <a:off x="457200" y="1154556"/>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US" i="1" dirty="0" err="1">
                <a:solidFill>
                  <a:schemeClr val="bg1"/>
                </a:solidFill>
              </a:rPr>
              <a:t>student_teacher_map</a:t>
            </a:r>
            <a:endParaRPr lang="en-US" i="1" dirty="0">
              <a:solidFill>
                <a:schemeClr val="bg1"/>
              </a:solidFill>
            </a:endParaRPr>
          </a:p>
        </p:txBody>
      </p:sp>
    </p:spTree>
    <p:extLst>
      <p:ext uri="{BB962C8B-B14F-4D97-AF65-F5344CB8AC3E}">
        <p14:creationId xmlns:p14="http://schemas.microsoft.com/office/powerpoint/2010/main" val="3994578825"/>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46007</TotalTime>
  <Words>3078</Words>
  <Application>Microsoft Macintosh PowerPoint</Application>
  <PresentationFormat>On-screen Show (16:9)</PresentationFormat>
  <Paragraphs>581</Paragraphs>
  <Slides>41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Aptos</vt:lpstr>
      <vt:lpstr>Arial</vt:lpstr>
      <vt:lpstr>Calibri</vt:lpstr>
      <vt:lpstr>Courier</vt:lpstr>
      <vt:lpstr>Franklin Gothic Book</vt:lpstr>
      <vt:lpstr>Miriam Fixed</vt:lpstr>
      <vt:lpstr>Source Sans Pro</vt:lpstr>
      <vt:lpstr>Source Sans Pro ExtraLight</vt:lpstr>
      <vt:lpstr>Office Theme</vt:lpstr>
      <vt:lpstr>Dealing with Duplicative Data</vt:lpstr>
      <vt:lpstr>About me…</vt:lpstr>
      <vt:lpstr>Diving into Data Problems</vt:lpstr>
      <vt:lpstr>Possible Data Challenges...     and Solutions</vt:lpstr>
      <vt:lpstr>PowerPoint Presentation</vt:lpstr>
      <vt:lpstr>Uniqueness</vt:lpstr>
      <vt:lpstr>PowerPoint Presentation</vt:lpstr>
      <vt:lpstr>Which columns should this table be unique by?</vt:lpstr>
      <vt:lpstr>Which columns should this table be unique by?</vt:lpstr>
      <vt:lpstr>Straight Duplicate(s)</vt:lpstr>
      <vt:lpstr>Which columns should this table be unique by?</vt:lpstr>
      <vt:lpstr>Example 3: Which columns is this table unique by?</vt:lpstr>
      <vt:lpstr>Why do we get Dupes? (It’s not your fault)</vt:lpstr>
      <vt:lpstr>Data Processes are most important!</vt:lpstr>
      <vt:lpstr>How to fix some data organizational problems?</vt:lpstr>
      <vt:lpstr>Remove the Duplicates from the Source Data</vt:lpstr>
      <vt:lpstr>What about organizations that are not advanced enough for a full database?</vt:lpstr>
      <vt:lpstr>Why do we get Dupes? (This time it is your fault)</vt:lpstr>
      <vt:lpstr>Sometimes it’s us who creates unexpected duplicates…</vt:lpstr>
      <vt:lpstr>Joining Example</vt:lpstr>
      <vt:lpstr>PowerPoint Presentation</vt:lpstr>
      <vt:lpstr>Duplicate example…</vt:lpstr>
      <vt:lpstr>Joining Example: Is this the fix? If not what is?</vt:lpstr>
      <vt:lpstr>Finding Duplicates (using R)</vt:lpstr>
      <vt:lpstr>Looking at Duplicates with Janitor</vt:lpstr>
      <vt:lpstr>Benefits to using Janitor package over writing your own code</vt:lpstr>
      <vt:lpstr>get_dupes()</vt:lpstr>
      <vt:lpstr>Example Dataset: students</vt:lpstr>
      <vt:lpstr>get_dupes() example</vt:lpstr>
      <vt:lpstr>What does get_dupes do?</vt:lpstr>
      <vt:lpstr>Answer – get_dupes with dplyr verbs</vt:lpstr>
      <vt:lpstr>Correcting Duplicates</vt:lpstr>
      <vt:lpstr>Correcting Duplicates</vt:lpstr>
      <vt:lpstr>Correcting Duplicates continued</vt:lpstr>
      <vt:lpstr>Correcting Duplicates cont. </vt:lpstr>
      <vt:lpstr>Duplicates example</vt:lpstr>
      <vt:lpstr>Answer – Duplicates example</vt:lpstr>
      <vt:lpstr>Correcting duplicates example</vt:lpstr>
      <vt:lpstr>Answer - Correcting duplicates example – Step 11</vt:lpstr>
      <vt:lpstr>Managing Data Changes on a Re-Run</vt:lpstr>
      <vt:lpstr>Q&amp;A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Erin Grand</dc:creator>
  <cp:keywords/>
  <cp:lastModifiedBy>Erin Grand</cp:lastModifiedBy>
  <cp:revision>50</cp:revision>
  <dcterms:created xsi:type="dcterms:W3CDTF">2025-03-24T00:44:41Z</dcterms:created>
  <dcterms:modified xsi:type="dcterms:W3CDTF">2025-04-24T23:34:00Z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2025-03-24</vt:lpwstr>
  </property>
  <property fmtid="{D5CDD505-2E9C-101B-9397-08002B2CF9AE}" pid="3" name="output">
    <vt:lpwstr>powerpoint_presentation</vt:lpwstr>
  </property>
</Properties>
</file>