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notesMasterIdLst>
    <p:notesMasterId r:id="rId13"/>
  </p:notesMasterIdLst>
  <p:sldIdLst>
    <p:sldId id="256" r:id="rId2"/>
    <p:sldId id="257" r:id="rId3"/>
    <p:sldId id="258" r:id="rId4"/>
    <p:sldId id="259" r:id="rId5"/>
    <p:sldId id="268" r:id="rId6"/>
    <p:sldId id="269" r:id="rId7"/>
    <p:sldId id="270" r:id="rId8"/>
    <p:sldId id="266" r:id="rId9"/>
    <p:sldId id="263" r:id="rId10"/>
    <p:sldId id="265"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48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184AA0-417A-6147-8D33-8C92510AD8E0}" type="datetimeFigureOut">
              <a:rPr lang="en-US" smtClean="0"/>
              <a:t>5/14/15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B39F4E-15F8-2B46-8D7E-EA77CBC8061F}" type="slidenum">
              <a:rPr lang="en-US" smtClean="0"/>
              <a:t>‹#›</a:t>
            </a:fld>
            <a:endParaRPr lang="en-US"/>
          </a:p>
        </p:txBody>
      </p:sp>
    </p:spTree>
    <p:extLst>
      <p:ext uri="{BB962C8B-B14F-4D97-AF65-F5344CB8AC3E}">
        <p14:creationId xmlns:p14="http://schemas.microsoft.com/office/powerpoint/2010/main" val="3145299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39F4E-15F8-2B46-8D7E-EA77CBC8061F}" type="slidenum">
              <a:rPr lang="en-US" smtClean="0"/>
              <a:t>6</a:t>
            </a:fld>
            <a:endParaRPr lang="en-US"/>
          </a:p>
        </p:txBody>
      </p:sp>
    </p:spTree>
    <p:extLst>
      <p:ext uri="{BB962C8B-B14F-4D97-AF65-F5344CB8AC3E}">
        <p14:creationId xmlns:p14="http://schemas.microsoft.com/office/powerpoint/2010/main" val="128752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86CE89-D624-C44E-A06D-79D3F3AEE336}"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86CE89-D624-C44E-A06D-79D3F3AEE336}" type="datetimeFigureOut">
              <a:rPr lang="en-US" smtClean="0"/>
              <a:t>5/14/15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86CE89-D624-C44E-A06D-79D3F3AEE336}" type="datetimeFigureOut">
              <a:rPr lang="en-US" smtClean="0"/>
              <a:t>5/14/15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6CE89-D624-C44E-A06D-79D3F3AEE336}" type="datetimeFigureOut">
              <a:rPr lang="en-US" smtClean="0"/>
              <a:t>5/14/15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6CE89-D624-C44E-A06D-79D3F3AEE336}"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2AD14-D44E-E540-98D5-4A3F957BF47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486CE89-D624-C44E-A06D-79D3F3AEE336}" type="datetimeFigureOut">
              <a:rPr lang="en-US" smtClean="0"/>
              <a:t>5/14/15</a:t>
            </a:fld>
            <a:endParaRPr lang="en-US"/>
          </a:p>
        </p:txBody>
      </p:sp>
      <p:sp>
        <p:nvSpPr>
          <p:cNvPr id="9" name="Slide Number Placeholder 8"/>
          <p:cNvSpPr>
            <a:spLocks noGrp="1"/>
          </p:cNvSpPr>
          <p:nvPr>
            <p:ph type="sldNum" sz="quarter" idx="11"/>
          </p:nvPr>
        </p:nvSpPr>
        <p:spPr/>
        <p:txBody>
          <a:bodyPr/>
          <a:lstStyle/>
          <a:p>
            <a:fld id="{00F2AD14-D44E-E540-98D5-4A3F957BF47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0F2AD14-D44E-E540-98D5-4A3F957BF47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486CE89-D624-C44E-A06D-79D3F3AEE336}" type="datetimeFigureOut">
              <a:rPr lang="en-US" smtClean="0"/>
              <a:t>5/14/15</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0184"/>
            <a:ext cx="7543800" cy="3978792"/>
          </a:xfrm>
        </p:spPr>
        <p:txBody>
          <a:bodyPr/>
          <a:lstStyle/>
          <a:p>
            <a:r>
              <a:rPr lang="en-US" sz="5500" dirty="0" smtClean="0"/>
              <a:t>Music Recommendation System</a:t>
            </a:r>
            <a:endParaRPr lang="en-US" sz="5500" dirty="0"/>
          </a:p>
        </p:txBody>
      </p:sp>
      <p:sp>
        <p:nvSpPr>
          <p:cNvPr id="3" name="Subtitle 2"/>
          <p:cNvSpPr>
            <a:spLocks noGrp="1"/>
          </p:cNvSpPr>
          <p:nvPr>
            <p:ph type="subTitle" idx="1"/>
          </p:nvPr>
        </p:nvSpPr>
        <p:spPr/>
        <p:txBody>
          <a:bodyPr>
            <a:normAutofit fontScale="92500" lnSpcReduction="10000"/>
          </a:bodyPr>
          <a:lstStyle/>
          <a:p>
            <a:r>
              <a:rPr lang="en-US" sz="2400" dirty="0" smtClean="0">
                <a:solidFill>
                  <a:schemeClr val="tx1"/>
                </a:solidFill>
              </a:rPr>
              <a:t>Million Song Dataset from </a:t>
            </a:r>
            <a:r>
              <a:rPr lang="en-US" sz="2400" dirty="0" err="1" smtClean="0">
                <a:solidFill>
                  <a:schemeClr val="tx1"/>
                </a:solidFill>
              </a:rPr>
              <a:t>Kaggle</a:t>
            </a:r>
            <a:endParaRPr lang="en-US" sz="2400" dirty="0" smtClean="0">
              <a:solidFill>
                <a:schemeClr val="tx1"/>
              </a:solidFill>
            </a:endParaRPr>
          </a:p>
          <a:p>
            <a:endParaRPr lang="en-US" dirty="0"/>
          </a:p>
          <a:p>
            <a:r>
              <a:rPr lang="en-US" dirty="0" smtClean="0"/>
              <a:t>Erin Grand, Justin Law, Jordan Rosenblum</a:t>
            </a:r>
            <a:endParaRPr lang="en-US" dirty="0"/>
          </a:p>
        </p:txBody>
      </p:sp>
    </p:spTree>
    <p:extLst>
      <p:ext uri="{BB962C8B-B14F-4D97-AF65-F5344CB8AC3E}">
        <p14:creationId xmlns:p14="http://schemas.microsoft.com/office/powerpoint/2010/main" val="1424231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Next Steps</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smtClean="0"/>
          </a:p>
          <a:p>
            <a:r>
              <a:rPr lang="en-US" sz="2600" dirty="0" smtClean="0"/>
              <a:t>Next Steps</a:t>
            </a:r>
          </a:p>
          <a:p>
            <a:pPr lvl="1"/>
            <a:r>
              <a:rPr lang="en-US" sz="2200" dirty="0" smtClean="0"/>
              <a:t>Incorporate tags and metadata present in the dataset (e.g. year, genre, audio metadata)</a:t>
            </a:r>
          </a:p>
          <a:p>
            <a:pPr lvl="1"/>
            <a:r>
              <a:rPr lang="en-US" sz="2200" dirty="0" smtClean="0"/>
              <a:t>Expand the size of the subset and distribute the workload to multiple machines</a:t>
            </a:r>
            <a:endParaRPr lang="en-US" sz="2200" dirty="0"/>
          </a:p>
        </p:txBody>
      </p:sp>
      <p:pic>
        <p:nvPicPr>
          <p:cNvPr id="5" name="Picture 4" descr="mapTab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327" y="1417638"/>
            <a:ext cx="6433190" cy="2359361"/>
          </a:xfrm>
          <a:prstGeom prst="rect">
            <a:avLst/>
          </a:prstGeom>
        </p:spPr>
      </p:pic>
    </p:spTree>
    <p:extLst>
      <p:ext uri="{BB962C8B-B14F-4D97-AF65-F5344CB8AC3E}">
        <p14:creationId xmlns:p14="http://schemas.microsoft.com/office/powerpoint/2010/main" val="98984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12" y="274638"/>
            <a:ext cx="7755888" cy="1143000"/>
          </a:xfrm>
        </p:spPr>
        <p:txBody>
          <a:bodyPr/>
          <a:lstStyle/>
          <a:p>
            <a:r>
              <a:rPr lang="en-US" dirty="0" smtClean="0"/>
              <a:t>Matrix Factorization: Equations</a:t>
            </a:r>
            <a:endParaRPr lang="en-US" dirty="0"/>
          </a:p>
        </p:txBody>
      </p:sp>
      <p:pic>
        <p:nvPicPr>
          <p:cNvPr id="4" name="Picture 3" descr="eq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737" y="1929858"/>
            <a:ext cx="5478511" cy="1069168"/>
          </a:xfrm>
          <a:prstGeom prst="rect">
            <a:avLst/>
          </a:prstGeom>
        </p:spPr>
      </p:pic>
      <p:pic>
        <p:nvPicPr>
          <p:cNvPr id="5" name="Picture 4" descr="eq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035" y="3514656"/>
            <a:ext cx="5476213" cy="1084243"/>
          </a:xfrm>
          <a:prstGeom prst="rect">
            <a:avLst/>
          </a:prstGeom>
        </p:spPr>
      </p:pic>
      <p:pic>
        <p:nvPicPr>
          <p:cNvPr id="6" name="Picture 5" descr="eq3.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323" y="4985497"/>
            <a:ext cx="7143865" cy="744424"/>
          </a:xfrm>
          <a:prstGeom prst="rect">
            <a:avLst/>
          </a:prstGeom>
        </p:spPr>
      </p:pic>
    </p:spTree>
    <p:extLst>
      <p:ext uri="{BB962C8B-B14F-4D97-AF65-F5344CB8AC3E}">
        <p14:creationId xmlns:p14="http://schemas.microsoft.com/office/powerpoint/2010/main" val="61998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smtClean="0"/>
              <a:t>Recommendation systems allow for users to discover things of interest, ideally with zero to little effort</a:t>
            </a:r>
            <a:endParaRPr lang="en-US" sz="2600" dirty="0" smtClean="0"/>
          </a:p>
          <a:p>
            <a:r>
              <a:rPr lang="en-US" sz="2800" dirty="0" smtClean="0"/>
              <a:t>We focused on collaborative filtering approaches without the need for metadata</a:t>
            </a:r>
            <a:endParaRPr lang="en-US" sz="2800" dirty="0"/>
          </a:p>
          <a:p>
            <a:pPr lvl="1"/>
            <a:r>
              <a:rPr lang="en-US" sz="2600" dirty="0"/>
              <a:t>U</a:t>
            </a:r>
            <a:r>
              <a:rPr lang="en-US" sz="2600" dirty="0" smtClean="0"/>
              <a:t>ser feedback (i.e. number of plays) is used instead</a:t>
            </a:r>
          </a:p>
          <a:p>
            <a:r>
              <a:rPr lang="en-US" sz="2800" dirty="0" smtClean="0"/>
              <a:t>We explored matrix factorization and user and item based collaborative filtering</a:t>
            </a:r>
            <a:endParaRPr lang="en-US" sz="2600" dirty="0" smtClean="0"/>
          </a:p>
        </p:txBody>
      </p:sp>
    </p:spTree>
    <p:extLst>
      <p:ext uri="{BB962C8B-B14F-4D97-AF65-F5344CB8AC3E}">
        <p14:creationId xmlns:p14="http://schemas.microsoft.com/office/powerpoint/2010/main" val="590318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Statistics</a:t>
            </a:r>
            <a:endParaRPr lang="en-US" dirty="0"/>
          </a:p>
        </p:txBody>
      </p:sp>
      <p:sp>
        <p:nvSpPr>
          <p:cNvPr id="3" name="Content Placeholder 2"/>
          <p:cNvSpPr>
            <a:spLocks noGrp="1"/>
          </p:cNvSpPr>
          <p:nvPr>
            <p:ph idx="1"/>
          </p:nvPr>
        </p:nvSpPr>
        <p:spPr>
          <a:xfrm>
            <a:off x="457200" y="1193365"/>
            <a:ext cx="7620000" cy="1958335"/>
          </a:xfrm>
        </p:spPr>
        <p:txBody>
          <a:bodyPr>
            <a:normAutofit/>
          </a:bodyPr>
          <a:lstStyle/>
          <a:p>
            <a:r>
              <a:rPr lang="en-US" dirty="0"/>
              <a:t>The sample </a:t>
            </a:r>
            <a:r>
              <a:rPr lang="en-US" dirty="0" smtClean="0"/>
              <a:t>dataset </a:t>
            </a:r>
            <a:r>
              <a:rPr lang="en-US" dirty="0"/>
              <a:t>had </a:t>
            </a:r>
            <a:r>
              <a:rPr lang="en-US" dirty="0" smtClean="0"/>
              <a:t>110,000 users and 163,206 songs</a:t>
            </a:r>
            <a:endParaRPr lang="en-US" dirty="0"/>
          </a:p>
          <a:p>
            <a:r>
              <a:rPr lang="en-US" dirty="0" smtClean="0"/>
              <a:t>We subset the data to users with &gt; 27 songs played and songs with &gt; 22 users listening to them -&gt; 8,130 users and 11,861 songs (10% of orig.) </a:t>
            </a:r>
          </a:p>
          <a:p>
            <a:pPr lvl="1"/>
            <a:r>
              <a:rPr lang="en-US" dirty="0" err="1" smtClean="0"/>
              <a:t>Sparsity</a:t>
            </a:r>
            <a:r>
              <a:rPr lang="en-US" dirty="0" smtClean="0"/>
              <a:t> was 0.16%</a:t>
            </a:r>
          </a:p>
        </p:txBody>
      </p:sp>
      <p:pic>
        <p:nvPicPr>
          <p:cNvPr id="4" name="Picture 3" descr="cumsum-song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66" y="3059878"/>
            <a:ext cx="4911483" cy="3683612"/>
          </a:xfrm>
          <a:prstGeom prst="rect">
            <a:avLst/>
          </a:prstGeom>
        </p:spPr>
      </p:pic>
    </p:spTree>
    <p:extLst>
      <p:ext uri="{BB962C8B-B14F-4D97-AF65-F5344CB8AC3E}">
        <p14:creationId xmlns:p14="http://schemas.microsoft.com/office/powerpoint/2010/main" val="12288636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and Baseline</a:t>
            </a:r>
            <a:endParaRPr lang="en-US" dirty="0"/>
          </a:p>
        </p:txBody>
      </p:sp>
      <p:sp>
        <p:nvSpPr>
          <p:cNvPr id="3" name="Content Placeholder 2"/>
          <p:cNvSpPr>
            <a:spLocks noGrp="1"/>
          </p:cNvSpPr>
          <p:nvPr>
            <p:ph idx="1"/>
          </p:nvPr>
        </p:nvSpPr>
        <p:spPr/>
        <p:txBody>
          <a:bodyPr/>
          <a:lstStyle/>
          <a:p>
            <a:r>
              <a:rPr lang="en-US" dirty="0" smtClean="0"/>
              <a:t>Benchmarked our algorithms using a mean average precision score truncated at 500 recommendations</a:t>
            </a:r>
            <a:endParaRPr lang="en-US" dirty="0"/>
          </a:p>
          <a:p>
            <a:r>
              <a:rPr lang="en-US" dirty="0" smtClean="0"/>
              <a:t>MAP@500 takes into account the first 500 recommendations given to each user and calculates the number of true positives vs. the test set against the total number of recommended songs at each position, averaged together. It is then averaged across all users</a:t>
            </a:r>
          </a:p>
          <a:p>
            <a:r>
              <a:rPr lang="en-US" dirty="0" smtClean="0"/>
              <a:t>We used two baseline methods, recommending:</a:t>
            </a:r>
          </a:p>
          <a:p>
            <a:pPr lvl="1"/>
            <a:r>
              <a:rPr lang="en-US" dirty="0" smtClean="0"/>
              <a:t>the 500 most popular songs  (MAP = 0.0138)</a:t>
            </a:r>
          </a:p>
          <a:p>
            <a:pPr lvl="1"/>
            <a:r>
              <a:rPr lang="en-US" dirty="0"/>
              <a:t>t</a:t>
            </a:r>
            <a:r>
              <a:rPr lang="en-US" dirty="0" smtClean="0"/>
              <a:t>he 500 most popular songs ordered by the artists that the user had already listened to at the front (MAP = 0.0448)</a:t>
            </a:r>
          </a:p>
        </p:txBody>
      </p:sp>
    </p:spTree>
    <p:extLst>
      <p:ext uri="{BB962C8B-B14F-4D97-AF65-F5344CB8AC3E}">
        <p14:creationId xmlns:p14="http://schemas.microsoft.com/office/powerpoint/2010/main" val="31541644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br>
              <a:rPr lang="en-US" dirty="0" smtClean="0"/>
            </a:br>
            <a:r>
              <a:rPr lang="en-US" sz="3200" dirty="0" err="1" smtClean="0"/>
              <a:t>Hyperparameters</a:t>
            </a:r>
            <a:endParaRPr lang="en-US" sz="3200" dirty="0"/>
          </a:p>
        </p:txBody>
      </p:sp>
      <p:pic>
        <p:nvPicPr>
          <p:cNvPr id="4" name="Picture 3" descr="eq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11" y="4871732"/>
            <a:ext cx="3513245" cy="685633"/>
          </a:xfrm>
          <a:prstGeom prst="rect">
            <a:avLst/>
          </a:prstGeom>
        </p:spPr>
      </p:pic>
      <p:pic>
        <p:nvPicPr>
          <p:cNvPr id="5" name="Picture 4" descr="eq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10" y="5631514"/>
            <a:ext cx="3510947" cy="695137"/>
          </a:xfrm>
          <a:prstGeom prst="rect">
            <a:avLst/>
          </a:prstGeom>
        </p:spPr>
      </p:pic>
      <p:pic>
        <p:nvPicPr>
          <p:cNvPr id="6" name="Picture 5"/>
          <p:cNvPicPr>
            <a:picLocks noChangeAspect="1"/>
          </p:cNvPicPr>
          <p:nvPr/>
        </p:nvPicPr>
        <p:blipFill>
          <a:blip r:embed="rId4"/>
          <a:stretch>
            <a:fillRect/>
          </a:stretch>
        </p:blipFill>
        <p:spPr>
          <a:xfrm>
            <a:off x="1638968" y="1654637"/>
            <a:ext cx="5256463" cy="2610763"/>
          </a:xfrm>
          <a:prstGeom prst="rect">
            <a:avLst/>
          </a:prstGeom>
        </p:spPr>
      </p:pic>
      <p:sp>
        <p:nvSpPr>
          <p:cNvPr id="7" name="TextBox 6"/>
          <p:cNvSpPr txBox="1"/>
          <p:nvPr/>
        </p:nvSpPr>
        <p:spPr>
          <a:xfrm>
            <a:off x="699247" y="4502400"/>
            <a:ext cx="3738972" cy="369332"/>
          </a:xfrm>
          <a:prstGeom prst="rect">
            <a:avLst/>
          </a:prstGeom>
          <a:noFill/>
        </p:spPr>
        <p:txBody>
          <a:bodyPr wrap="none" rtlCol="0">
            <a:spAutoFit/>
          </a:bodyPr>
          <a:lstStyle/>
          <a:p>
            <a:r>
              <a:rPr lang="en-US" dirty="0" smtClean="0"/>
              <a:t>Alternating least squares optimization</a:t>
            </a:r>
            <a:endParaRPr lang="en-US" dirty="0"/>
          </a:p>
        </p:txBody>
      </p:sp>
      <p:sp>
        <p:nvSpPr>
          <p:cNvPr id="10" name="TextBox 9"/>
          <p:cNvSpPr txBox="1"/>
          <p:nvPr/>
        </p:nvSpPr>
        <p:spPr>
          <a:xfrm>
            <a:off x="4819678" y="4502400"/>
            <a:ext cx="3381425" cy="1477328"/>
          </a:xfrm>
          <a:prstGeom prst="rect">
            <a:avLst/>
          </a:prstGeom>
          <a:noFill/>
        </p:spPr>
        <p:txBody>
          <a:bodyPr wrap="square" rtlCol="0">
            <a:spAutoFit/>
          </a:bodyPr>
          <a:lstStyle/>
          <a:p>
            <a:r>
              <a:rPr lang="en-US" dirty="0" err="1" smtClean="0"/>
              <a:t>Hyperparameters</a:t>
            </a:r>
            <a:endParaRPr lang="en-US" dirty="0" smtClean="0"/>
          </a:p>
          <a:p>
            <a:pPr marL="285750" indent="-285750">
              <a:buClr>
                <a:schemeClr val="accent1"/>
              </a:buClr>
              <a:buFont typeface="Arial"/>
              <a:buChar char="•"/>
            </a:pPr>
            <a:r>
              <a:rPr lang="en-US" dirty="0" smtClean="0"/>
              <a:t>Rank</a:t>
            </a:r>
          </a:p>
          <a:p>
            <a:pPr marL="285750" indent="-285750">
              <a:buClr>
                <a:schemeClr val="accent1"/>
              </a:buClr>
              <a:buFont typeface="Arial"/>
              <a:buChar char="•"/>
            </a:pPr>
            <a:r>
              <a:rPr lang="en-US" dirty="0" smtClean="0"/>
              <a:t>Variance</a:t>
            </a:r>
          </a:p>
          <a:p>
            <a:pPr marL="285750" indent="-285750">
              <a:buClr>
                <a:schemeClr val="accent1"/>
              </a:buClr>
              <a:buFont typeface="Arial"/>
              <a:buChar char="•"/>
            </a:pPr>
            <a:r>
              <a:rPr lang="en-US" dirty="0" smtClean="0"/>
              <a:t>Iterations</a:t>
            </a:r>
          </a:p>
          <a:p>
            <a:pPr marL="285750" indent="-285750">
              <a:buClr>
                <a:schemeClr val="accent1"/>
              </a:buClr>
              <a:buFont typeface="Arial"/>
              <a:buChar char="•"/>
            </a:pPr>
            <a:r>
              <a:rPr lang="en-US" dirty="0" smtClean="0"/>
              <a:t>Lambda set to 10</a:t>
            </a:r>
            <a:endParaRPr lang="en-US" dirty="0"/>
          </a:p>
        </p:txBody>
      </p:sp>
    </p:spTree>
    <p:extLst>
      <p:ext uri="{BB962C8B-B14F-4D97-AF65-F5344CB8AC3E}">
        <p14:creationId xmlns:p14="http://schemas.microsoft.com/office/powerpoint/2010/main" val="293358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br>
              <a:rPr lang="en-US" dirty="0" smtClean="0"/>
            </a:br>
            <a:r>
              <a:rPr lang="en-US" sz="3200" dirty="0" smtClean="0"/>
              <a:t>Initial Results</a:t>
            </a:r>
            <a:endParaRPr lang="en-US" sz="3200" dirty="0"/>
          </a:p>
        </p:txBody>
      </p:sp>
      <p:pic>
        <p:nvPicPr>
          <p:cNvPr id="4" name="Picture 3" descr="defaultPM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28" y="1456790"/>
            <a:ext cx="8033343" cy="3792983"/>
          </a:xfrm>
          <a:prstGeom prst="rect">
            <a:avLst/>
          </a:prstGeom>
        </p:spPr>
      </p:pic>
      <p:sp>
        <p:nvSpPr>
          <p:cNvPr id="3" name="TextBox 2"/>
          <p:cNvSpPr txBox="1"/>
          <p:nvPr/>
        </p:nvSpPr>
        <p:spPr>
          <a:xfrm>
            <a:off x="685799" y="5480485"/>
            <a:ext cx="7247965" cy="120032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smtClean="0"/>
              <a:t>MAP </a:t>
            </a:r>
            <a:r>
              <a:rPr lang="en-US" dirty="0" smtClean="0"/>
              <a:t>values were</a:t>
            </a:r>
            <a:r>
              <a:rPr lang="en-US" dirty="0" smtClean="0"/>
              <a:t> </a:t>
            </a:r>
            <a:r>
              <a:rPr lang="en-US" dirty="0" smtClean="0"/>
              <a:t>significantly below the popularity baseline</a:t>
            </a:r>
          </a:p>
          <a:p>
            <a:pPr marL="285750" indent="-285750">
              <a:buClr>
                <a:schemeClr val="accent1"/>
              </a:buClr>
              <a:buFont typeface="Arial" panose="020B0604020202020204" pitchFamily="34" charset="0"/>
              <a:buChar char="•"/>
            </a:pPr>
            <a:r>
              <a:rPr lang="en-US" dirty="0" smtClean="0"/>
              <a:t>MAP values </a:t>
            </a:r>
            <a:r>
              <a:rPr lang="en-US" dirty="0" smtClean="0"/>
              <a:t>were</a:t>
            </a:r>
            <a:r>
              <a:rPr lang="en-US" dirty="0" smtClean="0"/>
              <a:t> </a:t>
            </a:r>
            <a:r>
              <a:rPr lang="en-US" dirty="0" smtClean="0"/>
              <a:t>poor and </a:t>
            </a:r>
            <a:r>
              <a:rPr lang="en-US" dirty="0" smtClean="0"/>
              <a:t>did </a:t>
            </a:r>
            <a:r>
              <a:rPr lang="en-US" dirty="0" smtClean="0"/>
              <a:t>not change significantly across iterations</a:t>
            </a:r>
          </a:p>
          <a:p>
            <a:pPr marL="285750" indent="-285750">
              <a:buClr>
                <a:schemeClr val="accent1"/>
              </a:buClr>
              <a:buFont typeface="Arial" panose="020B0604020202020204" pitchFamily="34" charset="0"/>
              <a:buChar char="•"/>
            </a:pPr>
            <a:r>
              <a:rPr lang="en-US" dirty="0"/>
              <a:t>Log joint likelihood </a:t>
            </a:r>
            <a:r>
              <a:rPr lang="en-US" dirty="0" smtClean="0"/>
              <a:t>converged </a:t>
            </a:r>
            <a:r>
              <a:rPr lang="en-US" dirty="0"/>
              <a:t>sufficiently within 30 </a:t>
            </a:r>
            <a:r>
              <a:rPr lang="en-US" dirty="0" smtClean="0"/>
              <a:t>iterations</a:t>
            </a:r>
          </a:p>
          <a:p>
            <a:pPr marL="285750" indent="-285750">
              <a:buClr>
                <a:schemeClr val="accent1"/>
              </a:buClr>
              <a:buFont typeface="Arial" panose="020B0604020202020204" pitchFamily="34" charset="0"/>
              <a:buChar char="•"/>
            </a:pPr>
            <a:r>
              <a:rPr lang="en-US" dirty="0" smtClean="0"/>
              <a:t>Implicit feedback issue </a:t>
            </a:r>
            <a:r>
              <a:rPr lang="en-US" dirty="0" smtClean="0"/>
              <a:t>required </a:t>
            </a:r>
            <a:r>
              <a:rPr lang="en-US" dirty="0" smtClean="0"/>
              <a:t>testing of normalization schemas </a:t>
            </a:r>
          </a:p>
        </p:txBody>
      </p:sp>
      <p:sp>
        <p:nvSpPr>
          <p:cNvPr id="5" name="TextBox 4"/>
          <p:cNvSpPr txBox="1"/>
          <p:nvPr/>
        </p:nvSpPr>
        <p:spPr>
          <a:xfrm>
            <a:off x="2389377" y="5150425"/>
            <a:ext cx="3755644" cy="276999"/>
          </a:xfrm>
          <a:prstGeom prst="rect">
            <a:avLst/>
          </a:prstGeom>
          <a:noFill/>
        </p:spPr>
        <p:txBody>
          <a:bodyPr wrap="none" rtlCol="0">
            <a:spAutoFit/>
          </a:bodyPr>
          <a:lstStyle/>
          <a:p>
            <a:r>
              <a:rPr lang="en-US" sz="1200" i="1" dirty="0" smtClean="0"/>
              <a:t>Using rank = 80 and variance = 1.0 with play count values</a:t>
            </a:r>
            <a:endParaRPr lang="en-US" sz="1200" i="1" dirty="0"/>
          </a:p>
        </p:txBody>
      </p:sp>
    </p:spTree>
    <p:extLst>
      <p:ext uri="{BB962C8B-B14F-4D97-AF65-F5344CB8AC3E}">
        <p14:creationId xmlns:p14="http://schemas.microsoft.com/office/powerpoint/2010/main" val="231832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br>
              <a:rPr lang="en-US" dirty="0" smtClean="0"/>
            </a:br>
            <a:r>
              <a:rPr lang="en-US" sz="3200" dirty="0" smtClean="0"/>
              <a:t>Normalization </a:t>
            </a:r>
            <a:r>
              <a:rPr lang="en-US" sz="3200" dirty="0" smtClean="0"/>
              <a:t>Schemas</a:t>
            </a:r>
            <a:endParaRPr lang="en-US" sz="3200" dirty="0"/>
          </a:p>
        </p:txBody>
      </p:sp>
      <p:pic>
        <p:nvPicPr>
          <p:cNvPr id="4" name="Picture 3" descr="PM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05" y="1417639"/>
            <a:ext cx="6520086" cy="4176338"/>
          </a:xfrm>
          <a:prstGeom prst="rect">
            <a:avLst/>
          </a:prstGeom>
        </p:spPr>
      </p:pic>
      <p:sp>
        <p:nvSpPr>
          <p:cNvPr id="5" name="TextBox 4"/>
          <p:cNvSpPr txBox="1"/>
          <p:nvPr/>
        </p:nvSpPr>
        <p:spPr>
          <a:xfrm>
            <a:off x="581421" y="5593977"/>
            <a:ext cx="6778370" cy="1200329"/>
          </a:xfrm>
          <a:prstGeom prst="rect">
            <a:avLst/>
          </a:prstGeom>
          <a:noFill/>
        </p:spPr>
        <p:txBody>
          <a:bodyPr wrap="square" rtlCol="0">
            <a:spAutoFit/>
          </a:bodyPr>
          <a:lstStyle/>
          <a:p>
            <a:pPr marL="285750" indent="-285750">
              <a:buClr>
                <a:schemeClr val="accent1"/>
              </a:buClr>
              <a:buFont typeface="Arial"/>
              <a:buChar char="•"/>
            </a:pPr>
            <a:r>
              <a:rPr lang="en-US" dirty="0" smtClean="0"/>
              <a:t>Rank had marginal impact</a:t>
            </a:r>
          </a:p>
          <a:p>
            <a:pPr marL="285750" indent="-285750">
              <a:buClr>
                <a:schemeClr val="accent1"/>
              </a:buClr>
              <a:buFont typeface="Arial"/>
              <a:buChar char="•"/>
            </a:pPr>
            <a:r>
              <a:rPr lang="en-US" dirty="0" smtClean="0"/>
              <a:t>Variance had some correlation with the normalization used</a:t>
            </a:r>
          </a:p>
          <a:p>
            <a:pPr marL="285750" indent="-285750">
              <a:buClr>
                <a:schemeClr val="accent1"/>
              </a:buClr>
              <a:buFont typeface="Arial"/>
              <a:buChar char="•"/>
            </a:pPr>
            <a:r>
              <a:rPr lang="en-US" dirty="0" smtClean="0"/>
              <a:t>Binary scheme provided the best MAP value of 0.0143</a:t>
            </a:r>
          </a:p>
          <a:p>
            <a:pPr marL="285750" indent="-285750">
              <a:buClr>
                <a:schemeClr val="accent1"/>
              </a:buClr>
              <a:buFont typeface="Arial"/>
              <a:buChar char="•"/>
            </a:pPr>
            <a:r>
              <a:rPr lang="en-US" dirty="0" smtClean="0"/>
              <a:t>Data was likely too sparse for matrix factorization to identify biases</a:t>
            </a:r>
            <a:endParaRPr lang="en-US" dirty="0"/>
          </a:p>
        </p:txBody>
      </p:sp>
    </p:spTree>
    <p:extLst>
      <p:ext uri="{BB962C8B-B14F-4D97-AF65-F5344CB8AC3E}">
        <p14:creationId xmlns:p14="http://schemas.microsoft.com/office/powerpoint/2010/main" val="413161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1312" y="1600200"/>
            <a:ext cx="7755888" cy="4800600"/>
          </a:xfrm>
        </p:spPr>
        <p:txBody>
          <a:bodyPr/>
          <a:lstStyle/>
          <a:p>
            <a:r>
              <a:rPr lang="en-US" dirty="0" smtClean="0"/>
              <a:t>Calculated similarity of every pair of users in the subset</a:t>
            </a:r>
          </a:p>
          <a:p>
            <a:endParaRPr lang="en-US" dirty="0"/>
          </a:p>
          <a:p>
            <a:endParaRPr lang="en-US" dirty="0" smtClean="0"/>
          </a:p>
          <a:p>
            <a:endParaRPr lang="en-US" dirty="0"/>
          </a:p>
          <a:p>
            <a:endParaRPr lang="en-US" dirty="0" smtClean="0"/>
          </a:p>
          <a:p>
            <a:r>
              <a:rPr lang="en-US" dirty="0" smtClean="0"/>
              <a:t>Determined the weight on each song, </a:t>
            </a:r>
            <a:r>
              <a:rPr lang="en-US" i="1" dirty="0" err="1" smtClean="0"/>
              <a:t>i</a:t>
            </a:r>
            <a:r>
              <a:rPr lang="en-US" dirty="0" smtClean="0"/>
              <a:t>, for a particular user, </a:t>
            </a:r>
            <a:r>
              <a:rPr lang="en-US" i="1" dirty="0" smtClean="0"/>
              <a:t>u</a:t>
            </a:r>
            <a:r>
              <a:rPr lang="en-US" dirty="0" smtClean="0"/>
              <a:t>, by summing the similarity scores between user </a:t>
            </a:r>
            <a:r>
              <a:rPr lang="en-US" i="1" dirty="0" smtClean="0"/>
              <a:t>u</a:t>
            </a:r>
            <a:r>
              <a:rPr lang="en-US" dirty="0" smtClean="0"/>
              <a:t> and all users </a:t>
            </a:r>
            <a:r>
              <a:rPr lang="en-US" i="1" dirty="0" smtClean="0"/>
              <a:t>v</a:t>
            </a:r>
            <a:r>
              <a:rPr lang="en-US" dirty="0" smtClean="0"/>
              <a:t> who listened to song </a:t>
            </a:r>
            <a:r>
              <a:rPr lang="en-US" i="1" dirty="0" err="1" smtClean="0"/>
              <a:t>i</a:t>
            </a:r>
            <a:endParaRPr lang="en-US" i="1" dirty="0"/>
          </a:p>
          <a:p>
            <a:endParaRPr lang="en-US" i="1" dirty="0" smtClean="0"/>
          </a:p>
          <a:p>
            <a:endParaRPr lang="en-US" i="1" dirty="0"/>
          </a:p>
          <a:p>
            <a:endParaRPr lang="en-US" i="1" dirty="0" smtClean="0"/>
          </a:p>
          <a:p>
            <a:r>
              <a:rPr lang="en-US" dirty="0" smtClean="0"/>
              <a:t>Recommended songs with highest weights in descending order</a:t>
            </a:r>
            <a:endParaRPr lang="en-US" dirty="0"/>
          </a:p>
        </p:txBody>
      </p:sp>
      <p:pic>
        <p:nvPicPr>
          <p:cNvPr id="6" name="Picture 5" descr="itembasedeq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276" y="4966070"/>
            <a:ext cx="2672867" cy="737343"/>
          </a:xfrm>
          <a:prstGeom prst="rect">
            <a:avLst/>
          </a:prstGeom>
        </p:spPr>
      </p:pic>
      <p:pic>
        <p:nvPicPr>
          <p:cNvPr id="5" name="Picture 4" descr="itembasedeq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44" y="2322579"/>
            <a:ext cx="6334987" cy="882206"/>
          </a:xfrm>
          <a:prstGeom prst="rect">
            <a:avLst/>
          </a:prstGeom>
        </p:spPr>
      </p:pic>
      <p:sp>
        <p:nvSpPr>
          <p:cNvPr id="2" name="Title 1"/>
          <p:cNvSpPr>
            <a:spLocks noGrp="1"/>
          </p:cNvSpPr>
          <p:nvPr>
            <p:ph type="title"/>
          </p:nvPr>
        </p:nvSpPr>
        <p:spPr/>
        <p:txBody>
          <a:bodyPr/>
          <a:lstStyle/>
          <a:p>
            <a:r>
              <a:rPr lang="en-US" dirty="0" smtClean="0"/>
              <a:t>User-based CF</a:t>
            </a:r>
            <a:endParaRPr lang="en-US" dirty="0"/>
          </a:p>
        </p:txBody>
      </p:sp>
    </p:spTree>
    <p:extLst>
      <p:ext uri="{BB962C8B-B14F-4D97-AF65-F5344CB8AC3E}">
        <p14:creationId xmlns:p14="http://schemas.microsoft.com/office/powerpoint/2010/main" val="169860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336612" y="1600199"/>
            <a:ext cx="7740588" cy="5070381"/>
          </a:xfrm>
        </p:spPr>
        <p:txBody>
          <a:bodyPr>
            <a:normAutofit lnSpcReduction="10000"/>
          </a:bodyPr>
          <a:lstStyle/>
          <a:p>
            <a:r>
              <a:rPr lang="en-US" dirty="0" smtClean="0"/>
              <a:t>Calculated similarity of every pair of songs in the subset</a:t>
            </a:r>
          </a:p>
          <a:p>
            <a:endParaRPr lang="en-US" dirty="0"/>
          </a:p>
          <a:p>
            <a:endParaRPr lang="en-US" dirty="0" smtClean="0"/>
          </a:p>
          <a:p>
            <a:pPr marL="114300" indent="0">
              <a:buNone/>
            </a:pPr>
            <a:endParaRPr lang="en-US" dirty="0" smtClean="0"/>
          </a:p>
          <a:p>
            <a:endParaRPr lang="en-US" dirty="0" smtClean="0"/>
          </a:p>
          <a:p>
            <a:r>
              <a:rPr lang="en-US" dirty="0" smtClean="0"/>
              <a:t>For each song, </a:t>
            </a:r>
            <a:r>
              <a:rPr lang="en-US" i="1" dirty="0" smtClean="0"/>
              <a:t>b</a:t>
            </a:r>
            <a:r>
              <a:rPr lang="en-US" dirty="0" smtClean="0"/>
              <a:t>, that was found to be similar to one of the songs, </a:t>
            </a:r>
            <a:r>
              <a:rPr lang="en-US" i="1" dirty="0" smtClean="0"/>
              <a:t>a</a:t>
            </a:r>
            <a:r>
              <a:rPr lang="en-US" dirty="0" smtClean="0"/>
              <a:t>, that a user listened to, we calculated the weight for that song: </a:t>
            </a:r>
            <a:r>
              <a:rPr lang="en-US" dirty="0"/>
              <a:t>s</a:t>
            </a:r>
            <a:r>
              <a:rPr lang="en-US" dirty="0" smtClean="0"/>
              <a:t>ince the same song will likely come up multiple times for a different song, </a:t>
            </a:r>
            <a:r>
              <a:rPr lang="en-US" i="1" dirty="0" smtClean="0"/>
              <a:t>a</a:t>
            </a:r>
            <a:r>
              <a:rPr lang="en-US" dirty="0" smtClean="0"/>
              <a:t>, we then summed similarity scores for each similar song, </a:t>
            </a:r>
            <a:r>
              <a:rPr lang="en-US" i="1" dirty="0" smtClean="0"/>
              <a:t>b</a:t>
            </a:r>
            <a:r>
              <a:rPr lang="en-US" dirty="0" smtClean="0"/>
              <a:t>, across all songs, </a:t>
            </a:r>
            <a:r>
              <a:rPr lang="en-US" i="1" dirty="0" smtClean="0"/>
              <a:t>a</a:t>
            </a:r>
          </a:p>
          <a:p>
            <a:endParaRPr lang="en-US" i="1" dirty="0"/>
          </a:p>
          <a:p>
            <a:endParaRPr lang="en-US" i="1" dirty="0" smtClean="0"/>
          </a:p>
          <a:p>
            <a:endParaRPr lang="en-US" i="1" dirty="0" smtClean="0"/>
          </a:p>
          <a:p>
            <a:r>
              <a:rPr lang="en-US" dirty="0" smtClean="0"/>
              <a:t>Recommended songs with highest weights in descending order</a:t>
            </a:r>
            <a:endParaRPr lang="en-US" dirty="0"/>
          </a:p>
        </p:txBody>
      </p:sp>
      <p:sp>
        <p:nvSpPr>
          <p:cNvPr id="2" name="Title 1"/>
          <p:cNvSpPr>
            <a:spLocks noGrp="1"/>
          </p:cNvSpPr>
          <p:nvPr>
            <p:ph type="title"/>
          </p:nvPr>
        </p:nvSpPr>
        <p:spPr/>
        <p:txBody>
          <a:bodyPr/>
          <a:lstStyle/>
          <a:p>
            <a:r>
              <a:rPr lang="en-US" dirty="0" smtClean="0"/>
              <a:t>Item-based CF</a:t>
            </a:r>
            <a:endParaRPr lang="en-US" dirty="0"/>
          </a:p>
        </p:txBody>
      </p:sp>
      <p:pic>
        <p:nvPicPr>
          <p:cNvPr id="10" name="Picture 9" descr="userbasedeq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10" y="2266193"/>
            <a:ext cx="6329021" cy="908287"/>
          </a:xfrm>
          <a:prstGeom prst="rect">
            <a:avLst/>
          </a:prstGeom>
        </p:spPr>
      </p:pic>
      <p:pic>
        <p:nvPicPr>
          <p:cNvPr id="11" name="Picture 10" descr="userbasedeq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8761" y="5233466"/>
            <a:ext cx="2654783" cy="742597"/>
          </a:xfrm>
          <a:prstGeom prst="rect">
            <a:avLst/>
          </a:prstGeom>
        </p:spPr>
      </p:pic>
    </p:spTree>
    <p:extLst>
      <p:ext uri="{BB962C8B-B14F-4D97-AF65-F5344CB8AC3E}">
        <p14:creationId xmlns:p14="http://schemas.microsoft.com/office/powerpoint/2010/main" val="3580464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163</TotalTime>
  <Words>507</Words>
  <Application>Microsoft Macintosh PowerPoint</Application>
  <PresentationFormat>On-screen Show (4:3)</PresentationFormat>
  <Paragraphs>71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Music Recommendation System</vt:lpstr>
      <vt:lpstr>Introduction</vt:lpstr>
      <vt:lpstr>Data and Statistics</vt:lpstr>
      <vt:lpstr>Evaluation and Baseline</vt:lpstr>
      <vt:lpstr>Matrix Factorization Hyperparameters</vt:lpstr>
      <vt:lpstr>Matrix Factorization Initial Results</vt:lpstr>
      <vt:lpstr>Matrix Factorization Normalization Schemas</vt:lpstr>
      <vt:lpstr>User-based CF</vt:lpstr>
      <vt:lpstr>Item-based CF</vt:lpstr>
      <vt:lpstr>Results and Next Steps</vt:lpstr>
      <vt:lpstr>Matrix Factorization: Equations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 Using the MSD</dc:title>
  <dc:creator>Jordan Rosenblum</dc:creator>
  <cp:lastModifiedBy>Jordan Rosenblum</cp:lastModifiedBy>
  <cp:revision>29</cp:revision>
  <dcterms:created xsi:type="dcterms:W3CDTF">2015-05-14T17:12:07Z</dcterms:created>
  <dcterms:modified xsi:type="dcterms:W3CDTF">2015-05-14T19:55:29Z</dcterms:modified>
</cp:coreProperties>
</file>