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6" r:id="rId9"/>
    <p:sldId id="263" r:id="rId10"/>
    <p:sldId id="265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70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84AA0-417A-6147-8D33-8C92510AD8E0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39F4E-15F8-2B46-8D7E-EA77CBC8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39F4E-15F8-2B46-8D7E-EA77CBC806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2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CE89-D624-C44E-A06D-79D3F3AEE336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CE89-D624-C44E-A06D-79D3F3AEE336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CE89-D624-C44E-A06D-79D3F3AEE336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CE89-D624-C44E-A06D-79D3F3AEE336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CE89-D624-C44E-A06D-79D3F3AEE336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CE89-D624-C44E-A06D-79D3F3AEE336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CE89-D624-C44E-A06D-79D3F3AEE336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CE89-D624-C44E-A06D-79D3F3AEE336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CE89-D624-C44E-A06D-79D3F3AEE336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CE89-D624-C44E-A06D-79D3F3AEE336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CE89-D624-C44E-A06D-79D3F3AEE336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0F2AD14-D44E-E540-98D5-4A3F957BF47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486CE89-D624-C44E-A06D-79D3F3AEE336}" type="datetimeFigureOut">
              <a:rPr lang="en-US" smtClean="0"/>
              <a:t>5/14/2015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0184"/>
            <a:ext cx="7543800" cy="3978792"/>
          </a:xfrm>
        </p:spPr>
        <p:txBody>
          <a:bodyPr/>
          <a:lstStyle/>
          <a:p>
            <a:r>
              <a:rPr lang="en-US" sz="5500" dirty="0" smtClean="0"/>
              <a:t>Music Recommendation System</a:t>
            </a:r>
            <a:endParaRPr lang="en-US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Million Song Dataset from </a:t>
            </a:r>
            <a:r>
              <a:rPr lang="en-US" sz="2400" dirty="0" err="1" smtClean="0">
                <a:solidFill>
                  <a:schemeClr val="tx1"/>
                </a:solidFill>
              </a:rPr>
              <a:t>Kaggle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dirty="0" smtClean="0"/>
              <a:t>Erin Grand, Justin Law, Jordan Rosenblum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3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Incorporate tags and metadata present in the dataset (e.g. year, genre, audio metadata)</a:t>
            </a:r>
          </a:p>
          <a:p>
            <a:pPr lvl="1"/>
            <a:r>
              <a:rPr lang="en-US" dirty="0" smtClean="0"/>
              <a:t>Expand the size of the subset and distribute the workload to multiple machines</a:t>
            </a:r>
            <a:endParaRPr lang="en-US" dirty="0"/>
          </a:p>
        </p:txBody>
      </p:sp>
      <p:pic>
        <p:nvPicPr>
          <p:cNvPr id="4" name="Picture 3" descr="map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7620000" cy="25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4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Factorization</a:t>
            </a:r>
            <a:endParaRPr lang="en-US" dirty="0"/>
          </a:p>
        </p:txBody>
      </p:sp>
      <p:pic>
        <p:nvPicPr>
          <p:cNvPr id="4" name="Picture 3" descr="eq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37" y="1929858"/>
            <a:ext cx="3513245" cy="685633"/>
          </a:xfrm>
          <a:prstGeom prst="rect">
            <a:avLst/>
          </a:prstGeom>
        </p:spPr>
      </p:pic>
      <p:pic>
        <p:nvPicPr>
          <p:cNvPr id="5" name="Picture 4" descr="eq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37" y="2692736"/>
            <a:ext cx="3510947" cy="695137"/>
          </a:xfrm>
          <a:prstGeom prst="rect">
            <a:avLst/>
          </a:prstGeom>
        </p:spPr>
      </p:pic>
      <p:pic>
        <p:nvPicPr>
          <p:cNvPr id="6" name="Picture 5" descr="eq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3" y="3600450"/>
            <a:ext cx="7143865" cy="74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8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Recommendation systems allow for users to discover things of interest, ideally with zero to little effort</a:t>
            </a:r>
            <a:endParaRPr lang="en-US" sz="2600" dirty="0" smtClean="0"/>
          </a:p>
          <a:p>
            <a:r>
              <a:rPr lang="en-US" sz="2800" dirty="0" smtClean="0"/>
              <a:t>We focused on collaborative filtering approaches without the need for metadata</a:t>
            </a:r>
            <a:endParaRPr lang="en-US" sz="2800" dirty="0"/>
          </a:p>
          <a:p>
            <a:pPr lvl="1"/>
            <a:r>
              <a:rPr lang="en-US" sz="2600" dirty="0"/>
              <a:t>U</a:t>
            </a:r>
            <a:r>
              <a:rPr lang="en-US" sz="2600" dirty="0" smtClean="0"/>
              <a:t>ser feedback (i.e. number of plays) is used instead</a:t>
            </a:r>
          </a:p>
          <a:p>
            <a:r>
              <a:rPr lang="en-US" sz="2800" dirty="0" smtClean="0"/>
              <a:t>We explored matrix factorization, and user and item based collaborative filtering against a popularity baseline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590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365"/>
            <a:ext cx="7620000" cy="1958335"/>
          </a:xfrm>
        </p:spPr>
        <p:txBody>
          <a:bodyPr>
            <a:normAutofit/>
          </a:bodyPr>
          <a:lstStyle/>
          <a:p>
            <a:r>
              <a:rPr lang="en-US" dirty="0"/>
              <a:t>The sample data set had </a:t>
            </a:r>
            <a:r>
              <a:rPr lang="en-US" dirty="0" smtClean="0"/>
              <a:t>110,000 users and 163,206 songs</a:t>
            </a:r>
            <a:endParaRPr lang="en-US" dirty="0"/>
          </a:p>
          <a:p>
            <a:r>
              <a:rPr lang="en-US" dirty="0" smtClean="0"/>
              <a:t>Subset the data to users with &gt; 27 songs played and songs with &gt; 22 users listening to them -&gt; 8,130 users and 11,861 songs (10% of orig.) </a:t>
            </a:r>
          </a:p>
          <a:p>
            <a:pPr lvl="1"/>
            <a:r>
              <a:rPr lang="en-US" dirty="0" err="1" smtClean="0"/>
              <a:t>Sparsity</a:t>
            </a:r>
            <a:r>
              <a:rPr lang="en-US" dirty="0" smtClean="0"/>
              <a:t> was 0.16%</a:t>
            </a:r>
          </a:p>
        </p:txBody>
      </p:sp>
      <p:pic>
        <p:nvPicPr>
          <p:cNvPr id="4" name="Picture 3" descr="cumsum-so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66" y="3059878"/>
            <a:ext cx="4911483" cy="368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and 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Benchmarked our algorithms using a mean average precision score truncated at 500 recommendations</a:t>
            </a:r>
            <a:endParaRPr lang="en-US" dirty="0"/>
          </a:p>
          <a:p>
            <a:r>
              <a:rPr lang="en-US" dirty="0" smtClean="0"/>
              <a:t>MAP@500 takes into account the first 500 recommendations given to each user and calculates the number of true positives against the total number of recommended songs at each position</a:t>
            </a:r>
          </a:p>
          <a:p>
            <a:r>
              <a:rPr lang="en-US" dirty="0" smtClean="0"/>
              <a:t>We used two baseline methods:</a:t>
            </a:r>
          </a:p>
          <a:p>
            <a:pPr lvl="1"/>
            <a:r>
              <a:rPr lang="en-US" dirty="0" smtClean="0"/>
              <a:t>Recommend the 500 most popular songs  (MAP = 0.0138)</a:t>
            </a:r>
          </a:p>
          <a:p>
            <a:pPr lvl="1"/>
            <a:r>
              <a:rPr lang="en-US" dirty="0" smtClean="0"/>
              <a:t>Most popular songs from the artists that the user had already listened to (MAP = 0.0448)</a:t>
            </a:r>
          </a:p>
        </p:txBody>
      </p:sp>
    </p:spTree>
    <p:extLst>
      <p:ext uri="{BB962C8B-B14F-4D97-AF65-F5344CB8AC3E}">
        <p14:creationId xmlns:p14="http://schemas.microsoft.com/office/powerpoint/2010/main" val="315416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 smtClean="0"/>
              <a:t>Factorization</a:t>
            </a:r>
            <a:br>
              <a:rPr lang="en-US" dirty="0" smtClean="0"/>
            </a:br>
            <a:r>
              <a:rPr lang="en-US" sz="3200" dirty="0" err="1" smtClean="0"/>
              <a:t>Hyperparamters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88006" y="4515847"/>
                <a:ext cx="3330388" cy="188931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sz="1800" dirty="0" smtClean="0"/>
                  <a:t>Hyperparameters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1800" dirty="0" smtClean="0"/>
                  <a:t>Rank </a:t>
                </a:r>
                <a:r>
                  <a:rPr lang="en-US" sz="1800" dirty="0"/>
                  <a:t>d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1800" dirty="0" smtClean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>
                  <a:buClr>
                    <a:schemeClr val="tx1"/>
                  </a:buClr>
                </a:pPr>
                <a:r>
                  <a:rPr lang="en-US" sz="1800" dirty="0" smtClean="0"/>
                  <a:t>Iterations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1800" dirty="0"/>
                  <a:t>Lambda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 smtClean="0"/>
                  <a:t> set to 10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8006" y="4515847"/>
                <a:ext cx="3330388" cy="1889312"/>
              </a:xfrm>
              <a:blipFill rotWithShape="0">
                <a:blip r:embed="rId2"/>
                <a:stretch>
                  <a:fillRect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eq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11" y="4871732"/>
            <a:ext cx="3513245" cy="685633"/>
          </a:xfrm>
          <a:prstGeom prst="rect">
            <a:avLst/>
          </a:prstGeom>
        </p:spPr>
      </p:pic>
      <p:pic>
        <p:nvPicPr>
          <p:cNvPr id="5" name="Picture 4" descr="eq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10" y="5631514"/>
            <a:ext cx="3510947" cy="695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968" y="1654637"/>
            <a:ext cx="5256463" cy="2610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9247" y="4502400"/>
            <a:ext cx="373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Alternating least squares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4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 smtClean="0"/>
              <a:t>Factorization</a:t>
            </a:r>
            <a:br>
              <a:rPr lang="en-US" dirty="0" smtClean="0"/>
            </a:br>
            <a:r>
              <a:rPr lang="en-US" sz="3200" dirty="0" smtClean="0"/>
              <a:t>Initial Results</a:t>
            </a:r>
            <a:endParaRPr lang="en-US" sz="3200" dirty="0"/>
          </a:p>
        </p:txBody>
      </p:sp>
      <p:pic>
        <p:nvPicPr>
          <p:cNvPr id="4" name="Picture 3" descr="defaultPM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8" y="1456790"/>
            <a:ext cx="8033343" cy="37929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799" y="5480485"/>
            <a:ext cx="7247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MAP are significantly below the popularity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MAP values are poor and does not change significantly across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joint likelihood converges sufficiently within 30 </a:t>
            </a:r>
            <a:r>
              <a:rPr lang="en-US" dirty="0" smtClean="0"/>
              <a:t>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Implicit feedback issue require testing of normalization schemas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9377" y="5150425"/>
            <a:ext cx="3755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Using rank = 80 and variance = 1.0 with play count values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28924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 smtClean="0"/>
              <a:t>Factorization</a:t>
            </a:r>
            <a:br>
              <a:rPr lang="en-US" dirty="0" smtClean="0"/>
            </a:br>
            <a:r>
              <a:rPr lang="en-US" sz="3200" dirty="0" smtClean="0"/>
              <a:t>Applying </a:t>
            </a:r>
            <a:r>
              <a:rPr lang="en-US" sz="3200" dirty="0" smtClean="0"/>
              <a:t>Normalization Schemas</a:t>
            </a:r>
            <a:endParaRPr lang="en-US" sz="3200" dirty="0"/>
          </a:p>
        </p:txBody>
      </p:sp>
      <p:pic>
        <p:nvPicPr>
          <p:cNvPr id="4" name="Picture 3" descr="PM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05" y="1417639"/>
            <a:ext cx="6520086" cy="4176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17386" y="5600927"/>
                <a:ext cx="717016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Rank d has marginal impact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has some correlation with the normalization used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Binary scheme provide the best MAP at 0.0143, slightly above popularity baseline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86" y="5600927"/>
                <a:ext cx="7170167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510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50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tembasedeq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34" y="3849243"/>
            <a:ext cx="3101579" cy="855608"/>
          </a:xfrm>
          <a:prstGeom prst="rect">
            <a:avLst/>
          </a:prstGeom>
        </p:spPr>
      </p:pic>
      <p:pic>
        <p:nvPicPr>
          <p:cNvPr id="5" name="Picture 4" descr="itembasedeq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6" y="1863608"/>
            <a:ext cx="7384794" cy="1028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User-based 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0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Item-based CF</a:t>
            </a:r>
            <a:endParaRPr lang="en-US" dirty="0"/>
          </a:p>
        </p:txBody>
      </p:sp>
      <p:pic>
        <p:nvPicPr>
          <p:cNvPr id="10" name="Picture 9" descr="userbasedeq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2" y="1835721"/>
            <a:ext cx="7360302" cy="1056288"/>
          </a:xfrm>
          <a:prstGeom prst="rect">
            <a:avLst/>
          </a:prstGeom>
        </p:spPr>
      </p:pic>
      <p:pic>
        <p:nvPicPr>
          <p:cNvPr id="11" name="Picture 10" descr="userbasedeq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223" y="3837057"/>
            <a:ext cx="3111980" cy="87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64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106</TotalTime>
  <Words>311</Words>
  <Application>Microsoft Office PowerPoint</Application>
  <PresentationFormat>On-screen Show (4:3)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Cambria Math</vt:lpstr>
      <vt:lpstr>Adjacency</vt:lpstr>
      <vt:lpstr>Music Recommendation System</vt:lpstr>
      <vt:lpstr>Introduction</vt:lpstr>
      <vt:lpstr>Data and Statistics</vt:lpstr>
      <vt:lpstr>Evaluation and Baseline</vt:lpstr>
      <vt:lpstr>Matrix Factorization Hyperparamters</vt:lpstr>
      <vt:lpstr>Matrix Factorization Initial Results</vt:lpstr>
      <vt:lpstr>Matrix Factorization Applying Normalization Schemas</vt:lpstr>
      <vt:lpstr>User-based CF</vt:lpstr>
      <vt:lpstr>Item-based CF</vt:lpstr>
      <vt:lpstr>Results and Next Steps</vt:lpstr>
      <vt:lpstr>Matrix Factorization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System Using the MSD</dc:title>
  <dc:creator>Jordan Rosenblum</dc:creator>
  <cp:lastModifiedBy>Justin Law</cp:lastModifiedBy>
  <cp:revision>15</cp:revision>
  <dcterms:created xsi:type="dcterms:W3CDTF">2015-05-14T17:12:07Z</dcterms:created>
  <dcterms:modified xsi:type="dcterms:W3CDTF">2015-05-14T19:01:33Z</dcterms:modified>
</cp:coreProperties>
</file>