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6" r:id="rId1"/>
  </p:sldMasterIdLst>
  <p:notesMasterIdLst>
    <p:notesMasterId r:id="rId15"/>
  </p:notesMasterIdLst>
  <p:handoutMasterIdLst>
    <p:handoutMasterId r:id="rId16"/>
  </p:handoutMasterIdLst>
  <p:sldIdLst>
    <p:sldId id="256" r:id="rId2"/>
    <p:sldId id="1010" r:id="rId3"/>
    <p:sldId id="1337" r:id="rId4"/>
    <p:sldId id="1341" r:id="rId5"/>
    <p:sldId id="1342" r:id="rId6"/>
    <p:sldId id="1338" r:id="rId7"/>
    <p:sldId id="1344" r:id="rId8"/>
    <p:sldId id="1346" r:id="rId9"/>
    <p:sldId id="1339" r:id="rId10"/>
    <p:sldId id="1334" r:id="rId11"/>
    <p:sldId id="1335" r:id="rId12"/>
    <p:sldId id="1336" r:id="rId13"/>
    <p:sldId id="1340" r:id="rId14"/>
  </p:sldIdLst>
  <p:sldSz cx="12192000" cy="6858000"/>
  <p:notesSz cx="9296400" cy="14782800"/>
  <p:defaultTextStyle>
    <a:defPPr>
      <a:defRPr lang="en-US"/>
    </a:defPPr>
    <a:lvl1pPr algn="l" rtl="0" eaLnBrk="0" fontAlgn="base" hangingPunct="0">
      <a:spcBef>
        <a:spcPct val="0"/>
      </a:spcBef>
      <a:spcAft>
        <a:spcPct val="0"/>
      </a:spcAft>
      <a:defRPr sz="1200" kern="1200">
        <a:solidFill>
          <a:schemeClr val="bg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200" kern="1200">
        <a:solidFill>
          <a:schemeClr val="bg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200" kern="1200">
        <a:solidFill>
          <a:schemeClr val="bg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200" kern="1200">
        <a:solidFill>
          <a:schemeClr val="bg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200" kern="1200">
        <a:solidFill>
          <a:schemeClr val="bg1"/>
        </a:solidFill>
        <a:latin typeface="Times"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bg1"/>
        </a:solidFill>
        <a:latin typeface="Times" panose="02020603050405020304" pitchFamily="18" charset="0"/>
        <a:ea typeface="+mn-ea"/>
        <a:cs typeface="Arial" panose="020B0604020202020204" pitchFamily="34" charset="0"/>
      </a:defRPr>
    </a:lvl6pPr>
    <a:lvl7pPr marL="2743200" algn="l" defTabSz="914400" rtl="0" eaLnBrk="1" latinLnBrk="0" hangingPunct="1">
      <a:defRPr sz="1200" kern="1200">
        <a:solidFill>
          <a:schemeClr val="bg1"/>
        </a:solidFill>
        <a:latin typeface="Times" panose="02020603050405020304" pitchFamily="18" charset="0"/>
        <a:ea typeface="+mn-ea"/>
        <a:cs typeface="Arial" panose="020B0604020202020204" pitchFamily="34" charset="0"/>
      </a:defRPr>
    </a:lvl7pPr>
    <a:lvl8pPr marL="3200400" algn="l" defTabSz="914400" rtl="0" eaLnBrk="1" latinLnBrk="0" hangingPunct="1">
      <a:defRPr sz="1200" kern="1200">
        <a:solidFill>
          <a:schemeClr val="bg1"/>
        </a:solidFill>
        <a:latin typeface="Times" panose="02020603050405020304" pitchFamily="18" charset="0"/>
        <a:ea typeface="+mn-ea"/>
        <a:cs typeface="Arial" panose="020B0604020202020204" pitchFamily="34" charset="0"/>
      </a:defRPr>
    </a:lvl8pPr>
    <a:lvl9pPr marL="3657600" algn="l" defTabSz="914400" rtl="0" eaLnBrk="1" latinLnBrk="0" hangingPunct="1">
      <a:defRPr sz="1200" kern="1200">
        <a:solidFill>
          <a:schemeClr val="bg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4656"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0000"/>
    <a:srgbClr val="FFFF00"/>
    <a:srgbClr val="CC0000"/>
    <a:srgbClr val="FFCC00"/>
    <a:srgbClr val="FFFFFF"/>
    <a:srgbClr val="00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5055" autoAdjust="0"/>
  </p:normalViewPr>
  <p:slideViewPr>
    <p:cSldViewPr snapToGrid="0">
      <p:cViewPr varScale="1">
        <p:scale>
          <a:sx n="65" d="100"/>
          <a:sy n="65" d="100"/>
        </p:scale>
        <p:origin x="523" y="48"/>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052" y="-96"/>
      </p:cViewPr>
      <p:guideLst>
        <p:guide orient="horz" pos="4656"/>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1" y="0"/>
            <a:ext cx="4029282" cy="73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t" anchorCtr="0" compatLnSpc="1">
            <a:prstTxWarp prst="textNoShape">
              <a:avLst/>
            </a:prstTxWarp>
          </a:bodyPr>
          <a:lstStyle>
            <a:lvl1pPr defTabSz="1371301">
              <a:defRPr>
                <a:solidFill>
                  <a:schemeClr val="tx1"/>
                </a:solidFill>
              </a:defRPr>
            </a:lvl1pPr>
          </a:lstStyle>
          <a:p>
            <a:endParaRPr lang="en-US"/>
          </a:p>
        </p:txBody>
      </p:sp>
      <p:sp>
        <p:nvSpPr>
          <p:cNvPr id="103427" name="Rectangle 3"/>
          <p:cNvSpPr>
            <a:spLocks noGrp="1" noChangeArrowheads="1"/>
          </p:cNvSpPr>
          <p:nvPr>
            <p:ph type="dt" sz="quarter" idx="1"/>
          </p:nvPr>
        </p:nvSpPr>
        <p:spPr bwMode="auto">
          <a:xfrm>
            <a:off x="5267119" y="0"/>
            <a:ext cx="4029282" cy="73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t" anchorCtr="0" compatLnSpc="1">
            <a:prstTxWarp prst="textNoShape">
              <a:avLst/>
            </a:prstTxWarp>
          </a:bodyPr>
          <a:lstStyle>
            <a:lvl1pPr algn="r" defTabSz="1371301">
              <a:defRPr>
                <a:solidFill>
                  <a:schemeClr val="tx1"/>
                </a:solidFill>
              </a:defRPr>
            </a:lvl1pPr>
          </a:lstStyle>
          <a:p>
            <a:endParaRPr lang="en-US"/>
          </a:p>
        </p:txBody>
      </p:sp>
      <p:sp>
        <p:nvSpPr>
          <p:cNvPr id="103428" name="Rectangle 4"/>
          <p:cNvSpPr>
            <a:spLocks noGrp="1" noChangeArrowheads="1"/>
          </p:cNvSpPr>
          <p:nvPr>
            <p:ph type="ftr" sz="quarter" idx="2"/>
          </p:nvPr>
        </p:nvSpPr>
        <p:spPr bwMode="auto">
          <a:xfrm>
            <a:off x="1" y="14043157"/>
            <a:ext cx="4029282" cy="73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b" anchorCtr="0" compatLnSpc="1">
            <a:prstTxWarp prst="textNoShape">
              <a:avLst/>
            </a:prstTxWarp>
          </a:bodyPr>
          <a:lstStyle>
            <a:lvl1pPr defTabSz="1371301">
              <a:defRPr>
                <a:solidFill>
                  <a:schemeClr val="tx1"/>
                </a:solidFill>
              </a:defRPr>
            </a:lvl1pPr>
          </a:lstStyle>
          <a:p>
            <a:endParaRPr lang="en-US"/>
          </a:p>
        </p:txBody>
      </p:sp>
      <p:sp>
        <p:nvSpPr>
          <p:cNvPr id="103429" name="Rectangle 5"/>
          <p:cNvSpPr>
            <a:spLocks noGrp="1" noChangeArrowheads="1"/>
          </p:cNvSpPr>
          <p:nvPr>
            <p:ph type="sldNum" sz="quarter" idx="3"/>
          </p:nvPr>
        </p:nvSpPr>
        <p:spPr bwMode="auto">
          <a:xfrm>
            <a:off x="5267119" y="14043157"/>
            <a:ext cx="4029282" cy="73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b" anchorCtr="0" compatLnSpc="1">
            <a:prstTxWarp prst="textNoShape">
              <a:avLst/>
            </a:prstTxWarp>
          </a:bodyPr>
          <a:lstStyle>
            <a:lvl1pPr algn="r" defTabSz="1371301">
              <a:defRPr>
                <a:solidFill>
                  <a:schemeClr val="tx1"/>
                </a:solidFill>
              </a:defRPr>
            </a:lvl1pPr>
          </a:lstStyle>
          <a:p>
            <a:fld id="{762DFE4B-1656-4A7F-8787-EEA729247FAA}" type="slidenum">
              <a:rPr lang="en-US"/>
              <a:pPr/>
              <a:t>‹#›</a:t>
            </a:fld>
            <a:endParaRPr lang="en-US"/>
          </a:p>
        </p:txBody>
      </p:sp>
    </p:spTree>
    <p:extLst>
      <p:ext uri="{BB962C8B-B14F-4D97-AF65-F5344CB8AC3E}">
        <p14:creationId xmlns:p14="http://schemas.microsoft.com/office/powerpoint/2010/main" val="3550003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4029282" cy="73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t" anchorCtr="0" compatLnSpc="1">
            <a:prstTxWarp prst="textNoShape">
              <a:avLst/>
            </a:prstTxWarp>
          </a:bodyPr>
          <a:lstStyle>
            <a:lvl1pPr defTabSz="1371301">
              <a:defRPr>
                <a:solidFill>
                  <a:schemeClr val="tx1"/>
                </a:solidFill>
              </a:defRPr>
            </a:lvl1pPr>
          </a:lstStyle>
          <a:p>
            <a:endParaRPr lang="en-US"/>
          </a:p>
        </p:txBody>
      </p:sp>
      <p:sp>
        <p:nvSpPr>
          <p:cNvPr id="6147" name="Rectangle 3"/>
          <p:cNvSpPr>
            <a:spLocks noGrp="1" noChangeArrowheads="1"/>
          </p:cNvSpPr>
          <p:nvPr>
            <p:ph type="dt" idx="1"/>
          </p:nvPr>
        </p:nvSpPr>
        <p:spPr bwMode="auto">
          <a:xfrm>
            <a:off x="5267119" y="0"/>
            <a:ext cx="4029282" cy="73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t" anchorCtr="0" compatLnSpc="1">
            <a:prstTxWarp prst="textNoShape">
              <a:avLst/>
            </a:prstTxWarp>
          </a:bodyPr>
          <a:lstStyle>
            <a:lvl1pPr algn="r" defTabSz="1371301">
              <a:defRPr>
                <a:solidFill>
                  <a:schemeClr val="tx1"/>
                </a:solidFill>
              </a:defRPr>
            </a:lvl1pPr>
          </a:lstStyle>
          <a:p>
            <a:endParaRPr lang="en-US"/>
          </a:p>
        </p:txBody>
      </p:sp>
      <p:sp>
        <p:nvSpPr>
          <p:cNvPr id="6148" name="Rectangle 4"/>
          <p:cNvSpPr>
            <a:spLocks noGrp="1" noRot="1" noChangeAspect="1" noChangeArrowheads="1" noTextEdit="1"/>
          </p:cNvSpPr>
          <p:nvPr>
            <p:ph type="sldImg" idx="2"/>
          </p:nvPr>
        </p:nvSpPr>
        <p:spPr bwMode="auto">
          <a:xfrm>
            <a:off x="-279400" y="1108075"/>
            <a:ext cx="9855200" cy="5543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39942" y="7022841"/>
            <a:ext cx="6816518" cy="665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1" y="14043157"/>
            <a:ext cx="4029282" cy="73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b" anchorCtr="0" compatLnSpc="1">
            <a:prstTxWarp prst="textNoShape">
              <a:avLst/>
            </a:prstTxWarp>
          </a:bodyPr>
          <a:lstStyle>
            <a:lvl1pPr defTabSz="1371301">
              <a:defRPr>
                <a:solidFill>
                  <a:schemeClr val="tx1"/>
                </a:solidFill>
              </a:defRPr>
            </a:lvl1pPr>
          </a:lstStyle>
          <a:p>
            <a:endParaRPr lang="en-US"/>
          </a:p>
        </p:txBody>
      </p:sp>
      <p:sp>
        <p:nvSpPr>
          <p:cNvPr id="6151" name="Rectangle 7"/>
          <p:cNvSpPr>
            <a:spLocks noGrp="1" noChangeArrowheads="1"/>
          </p:cNvSpPr>
          <p:nvPr>
            <p:ph type="sldNum" sz="quarter" idx="5"/>
          </p:nvPr>
        </p:nvSpPr>
        <p:spPr bwMode="auto">
          <a:xfrm>
            <a:off x="5267119" y="14043157"/>
            <a:ext cx="4029282" cy="73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095" tIns="68547" rIns="137095" bIns="68547" numCol="1" anchor="b" anchorCtr="0" compatLnSpc="1">
            <a:prstTxWarp prst="textNoShape">
              <a:avLst/>
            </a:prstTxWarp>
          </a:bodyPr>
          <a:lstStyle>
            <a:lvl1pPr algn="r" defTabSz="1371301">
              <a:defRPr>
                <a:solidFill>
                  <a:schemeClr val="tx1"/>
                </a:solidFill>
              </a:defRPr>
            </a:lvl1pPr>
          </a:lstStyle>
          <a:p>
            <a:fld id="{ADB26492-B4D7-47A6-9A9B-7E4281DFB0BA}" type="slidenum">
              <a:rPr lang="en-US"/>
              <a:pPr/>
              <a:t>‹#›</a:t>
            </a:fld>
            <a:endParaRPr lang="en-US"/>
          </a:p>
        </p:txBody>
      </p:sp>
    </p:spTree>
    <p:extLst>
      <p:ext uri="{BB962C8B-B14F-4D97-AF65-F5344CB8AC3E}">
        <p14:creationId xmlns:p14="http://schemas.microsoft.com/office/powerpoint/2010/main" val="1079615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endParaRPr dirty="0"/>
          </a:p>
        </p:txBody>
      </p:sp>
      <p:sp>
        <p:nvSpPr>
          <p:cNvPr id="29" name="Shape 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965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p>
          <a:p>
            <a:r>
              <a:rPr lang="en-US" dirty="0"/>
              <a:t>Dream come true</a:t>
            </a:r>
          </a:p>
          <a:p>
            <a:r>
              <a:rPr lang="en-US" dirty="0"/>
              <a:t>Hope to see you all again</a:t>
            </a:r>
          </a:p>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13</a:t>
            </a:fld>
            <a:endParaRPr lang="en-US"/>
          </a:p>
        </p:txBody>
      </p:sp>
    </p:spTree>
    <p:extLst>
      <p:ext uri="{BB962C8B-B14F-4D97-AF65-F5344CB8AC3E}">
        <p14:creationId xmlns:p14="http://schemas.microsoft.com/office/powerpoint/2010/main" val="295413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3</a:t>
            </a:fld>
            <a:endParaRPr lang="en-US"/>
          </a:p>
        </p:txBody>
      </p:sp>
    </p:spTree>
    <p:extLst>
      <p:ext uri="{BB962C8B-B14F-4D97-AF65-F5344CB8AC3E}">
        <p14:creationId xmlns:p14="http://schemas.microsoft.com/office/powerpoint/2010/main" val="171871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flow consists of a large number of individual particles which impact the surface and then move tangentially to the surface. During collision with the surface, the particles lose their component of momentum normal to the surface, but the tangential component is preserved. The time rate of change of the normal component of momentum equals the force exerted on the surface by the particle impacts</a:t>
            </a:r>
          </a:p>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4</a:t>
            </a:fld>
            <a:endParaRPr lang="en-US"/>
          </a:p>
        </p:txBody>
      </p:sp>
    </p:spTree>
    <p:extLst>
      <p:ext uri="{BB962C8B-B14F-4D97-AF65-F5344CB8AC3E}">
        <p14:creationId xmlns:p14="http://schemas.microsoft.com/office/powerpoint/2010/main" val="243009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6</a:t>
            </a:fld>
            <a:endParaRPr lang="en-US"/>
          </a:p>
        </p:txBody>
      </p:sp>
    </p:spTree>
    <p:extLst>
      <p:ext uri="{BB962C8B-B14F-4D97-AF65-F5344CB8AC3E}">
        <p14:creationId xmlns:p14="http://schemas.microsoft.com/office/powerpoint/2010/main" val="258004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7</a:t>
            </a:fld>
            <a:endParaRPr lang="en-US"/>
          </a:p>
        </p:txBody>
      </p:sp>
    </p:spTree>
    <p:extLst>
      <p:ext uri="{BB962C8B-B14F-4D97-AF65-F5344CB8AC3E}">
        <p14:creationId xmlns:p14="http://schemas.microsoft.com/office/powerpoint/2010/main" val="351508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8</a:t>
            </a:fld>
            <a:endParaRPr lang="en-US"/>
          </a:p>
        </p:txBody>
      </p:sp>
    </p:spTree>
    <p:extLst>
      <p:ext uri="{BB962C8B-B14F-4D97-AF65-F5344CB8AC3E}">
        <p14:creationId xmlns:p14="http://schemas.microsoft.com/office/powerpoint/2010/main" val="161724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9</a:t>
            </a:fld>
            <a:endParaRPr lang="en-US"/>
          </a:p>
        </p:txBody>
      </p:sp>
    </p:spTree>
    <p:extLst>
      <p:ext uri="{BB962C8B-B14F-4D97-AF65-F5344CB8AC3E}">
        <p14:creationId xmlns:p14="http://schemas.microsoft.com/office/powerpoint/2010/main" val="162996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26492-B4D7-47A6-9A9B-7E4281DFB0BA}" type="slidenum">
              <a:rPr lang="en-US" smtClean="0"/>
              <a:pPr/>
              <a:t>10</a:t>
            </a:fld>
            <a:endParaRPr lang="en-US"/>
          </a:p>
        </p:txBody>
      </p:sp>
    </p:spTree>
    <p:extLst>
      <p:ext uri="{BB962C8B-B14F-4D97-AF65-F5344CB8AC3E}">
        <p14:creationId xmlns:p14="http://schemas.microsoft.com/office/powerpoint/2010/main" val="170878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3">
        <a:schemeClr val="bg2"/>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2156311" y="1972435"/>
            <a:ext cx="9005960" cy="1377052"/>
          </a:xfrm>
        </p:spPr>
        <p:txBody>
          <a:bodyPr/>
          <a:lstStyle>
            <a:lvl1pPr algn="ctr">
              <a:defRPr>
                <a:solidFill>
                  <a:srgbClr val="CC0000"/>
                </a:solidFill>
              </a:defRPr>
            </a:lvl1pPr>
          </a:lstStyle>
          <a:p>
            <a:r>
              <a:rPr lang="en-US" dirty="0"/>
              <a:t>Click to edit Master title</a:t>
            </a:r>
          </a:p>
        </p:txBody>
      </p:sp>
      <p:sp>
        <p:nvSpPr>
          <p:cNvPr id="22" name="Text Placeholder 21"/>
          <p:cNvSpPr>
            <a:spLocks noGrp="1"/>
          </p:cNvSpPr>
          <p:nvPr>
            <p:ph type="body" sz="quarter" idx="10" hasCustomPrompt="1"/>
          </p:nvPr>
        </p:nvSpPr>
        <p:spPr>
          <a:xfrm>
            <a:off x="3908947" y="3976015"/>
            <a:ext cx="5500688" cy="1560512"/>
          </a:xfrm>
        </p:spPr>
        <p:txBody>
          <a:bodyPr>
            <a:noAutofit/>
          </a:bodyPr>
          <a:lstStyle>
            <a:lvl1pPr marL="0" indent="0" algn="ctr">
              <a:buNone/>
              <a:defRPr sz="2000">
                <a:solidFill>
                  <a:srgbClr val="000066"/>
                </a:solidFill>
              </a:defRPr>
            </a:lvl1pPr>
            <a:lvl2pPr marL="457200" indent="0" algn="ctr">
              <a:buNone/>
              <a:defRPr sz="2000">
                <a:solidFill>
                  <a:srgbClr val="000066"/>
                </a:solidFill>
              </a:defRPr>
            </a:lvl2pPr>
            <a:lvl3pPr marL="914400" indent="0" algn="ctr">
              <a:buNone/>
              <a:defRPr sz="2000">
                <a:solidFill>
                  <a:srgbClr val="000066"/>
                </a:solidFill>
              </a:defRPr>
            </a:lvl3pPr>
            <a:lvl4pPr marL="1371600" indent="0" algn="ctr">
              <a:buNone/>
              <a:defRPr sz="2000">
                <a:solidFill>
                  <a:srgbClr val="000066"/>
                </a:solidFill>
              </a:defRPr>
            </a:lvl4pPr>
            <a:lvl5pPr marL="1828800" indent="0" algn="ctr">
              <a:buNone/>
              <a:defRPr sz="2000">
                <a:solidFill>
                  <a:srgbClr val="000066"/>
                </a:solidFill>
              </a:defRPr>
            </a:lvl5pPr>
          </a:lstStyle>
          <a:p>
            <a:pPr lvl="0"/>
            <a:r>
              <a:rPr lang="en-US" dirty="0"/>
              <a:t>Click to edit Master subtitle</a:t>
            </a:r>
          </a:p>
        </p:txBody>
      </p:sp>
      <p:pic>
        <p:nvPicPr>
          <p:cNvPr id="7" name="Picture 6">
            <a:extLst>
              <a:ext uri="{FF2B5EF4-FFF2-40B4-BE49-F238E27FC236}">
                <a16:creationId xmlns:a16="http://schemas.microsoft.com/office/drawing/2014/main" id="{1DFDA754-B1DF-5A4F-A72D-13D8F51B64C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rot="16200000">
            <a:off x="-2994858" y="2997187"/>
            <a:ext cx="6855673" cy="865955"/>
          </a:xfrm>
          <a:prstGeom prst="rect">
            <a:avLst/>
          </a:prstGeom>
        </p:spPr>
      </p:pic>
      <p:pic>
        <p:nvPicPr>
          <p:cNvPr id="10" name="Picture 9">
            <a:extLst>
              <a:ext uri="{FF2B5EF4-FFF2-40B4-BE49-F238E27FC236}">
                <a16:creationId xmlns:a16="http://schemas.microsoft.com/office/drawing/2014/main" id="{2DF72271-4C53-5747-9D2D-28FD517F8C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05" y="146304"/>
            <a:ext cx="748825" cy="621792"/>
          </a:xfrm>
          <a:prstGeom prst="rect">
            <a:avLst/>
          </a:prstGeom>
        </p:spPr>
      </p:pic>
      <p:pic>
        <p:nvPicPr>
          <p:cNvPr id="11" name="Picture 10">
            <a:extLst>
              <a:ext uri="{FF2B5EF4-FFF2-40B4-BE49-F238E27FC236}">
                <a16:creationId xmlns:a16="http://schemas.microsoft.com/office/drawing/2014/main" id="{C772A50C-B251-334D-B27B-31789418893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9306" y="17113"/>
            <a:ext cx="1371600" cy="914400"/>
          </a:xfrm>
          <a:prstGeom prst="rect">
            <a:avLst/>
          </a:prstGeom>
        </p:spPr>
      </p:pic>
      <p:pic>
        <p:nvPicPr>
          <p:cNvPr id="1025" name="Picture 1" descr="page1image51827632">
            <a:extLst>
              <a:ext uri="{FF2B5EF4-FFF2-40B4-BE49-F238E27FC236}">
                <a16:creationId xmlns:a16="http://schemas.microsoft.com/office/drawing/2014/main" id="{4EAD4478-3ED3-0646-A6E4-320FB96640E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6731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040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C514E-8CFF-A049-BAEC-BE181F612C51}"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7" name="Slide Number Placeholder 6"/>
          <p:cNvSpPr>
            <a:spLocks noGrp="1"/>
          </p:cNvSpPr>
          <p:nvPr>
            <p:ph type="sldNum" sz="quarter" idx="12"/>
          </p:nvPr>
        </p:nvSpPr>
        <p:spPr/>
        <p:txBody>
          <a:bodyPr/>
          <a:lstStyle/>
          <a:p>
            <a:fld id="{0986FDA2-1BE4-477F-A74B-C9F421FA28FD}" type="slidenum">
              <a:rPr lang="en-US" smtClean="0"/>
              <a:pPr/>
              <a:t>‹#›</a:t>
            </a:fld>
            <a:endParaRPr lang="en-US"/>
          </a:p>
        </p:txBody>
      </p:sp>
    </p:spTree>
    <p:extLst>
      <p:ext uri="{BB962C8B-B14F-4D97-AF65-F5344CB8AC3E}">
        <p14:creationId xmlns:p14="http://schemas.microsoft.com/office/powerpoint/2010/main" val="164356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C522-FF94-DF46-A6B8-3C2144F00700}"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6" name="Slide Number Placeholder 5"/>
          <p:cNvSpPr>
            <a:spLocks noGrp="1"/>
          </p:cNvSpPr>
          <p:nvPr>
            <p:ph type="sldNum" sz="quarter" idx="12"/>
          </p:nvPr>
        </p:nvSpPr>
        <p:spPr/>
        <p:txBody>
          <a:bodyPr/>
          <a:lstStyle/>
          <a:p>
            <a:fld id="{22A6129D-1829-4976-B512-323F2BC223C0}" type="slidenum">
              <a:rPr lang="en-US" smtClean="0"/>
              <a:pPr/>
              <a:t>‹#›</a:t>
            </a:fld>
            <a:endParaRPr lang="en-US"/>
          </a:p>
        </p:txBody>
      </p:sp>
    </p:spTree>
    <p:extLst>
      <p:ext uri="{BB962C8B-B14F-4D97-AF65-F5344CB8AC3E}">
        <p14:creationId xmlns:p14="http://schemas.microsoft.com/office/powerpoint/2010/main" val="274650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17A98-5EE8-5045-9557-013FB1757AFD}"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6" name="Slide Number Placeholder 5"/>
          <p:cNvSpPr>
            <a:spLocks noGrp="1"/>
          </p:cNvSpPr>
          <p:nvPr>
            <p:ph type="sldNum" sz="quarter" idx="12"/>
          </p:nvPr>
        </p:nvSpPr>
        <p:spPr/>
        <p:txBody>
          <a:bodyPr/>
          <a:lstStyle/>
          <a:p>
            <a:fld id="{1C534929-A043-47FD-8047-CB6FD3438085}" type="slidenum">
              <a:rPr lang="en-US" smtClean="0"/>
              <a:pPr/>
              <a:t>‹#›</a:t>
            </a:fld>
            <a:endParaRPr lang="en-US"/>
          </a:p>
        </p:txBody>
      </p:sp>
    </p:spTree>
    <p:extLst>
      <p:ext uri="{BB962C8B-B14F-4D97-AF65-F5344CB8AC3E}">
        <p14:creationId xmlns:p14="http://schemas.microsoft.com/office/powerpoint/2010/main" val="191975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319" y="1681163"/>
            <a:ext cx="5158316" cy="823912"/>
          </a:xfrm>
        </p:spPr>
        <p:txBody>
          <a:bodyPr anchor="b">
            <a:normAutofit/>
          </a:bodyPr>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normAutofit/>
          </a:bodyPr>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8" name="Slide Number Placeholder 7"/>
          <p:cNvSpPr>
            <a:spLocks noGrp="1"/>
          </p:cNvSpPr>
          <p:nvPr>
            <p:ph type="sldNum" sz="quarter" idx="11"/>
          </p:nvPr>
        </p:nvSpPr>
        <p:spPr/>
        <p:txBody>
          <a:bodyPr/>
          <a:lstStyle>
            <a:lvl1pPr>
              <a:defRPr/>
            </a:lvl1pPr>
          </a:lstStyle>
          <a:p>
            <a:fld id="{A35CFC89-E854-4043-8C11-AAFD9CF5EE83}" type="slidenum">
              <a:rPr lang="en-US"/>
              <a:pPr/>
              <a:t>‹#›</a:t>
            </a:fld>
            <a:endParaRPr lang="en-US"/>
          </a:p>
        </p:txBody>
      </p:sp>
      <p:sp>
        <p:nvSpPr>
          <p:cNvPr id="9" name="Title 1"/>
          <p:cNvSpPr>
            <a:spLocks noGrp="1"/>
          </p:cNvSpPr>
          <p:nvPr>
            <p:ph type="title"/>
          </p:nvPr>
        </p:nvSpPr>
        <p:spPr>
          <a:xfrm>
            <a:off x="1270016" y="114323"/>
            <a:ext cx="9311217" cy="574675"/>
          </a:xfrm>
        </p:spPr>
        <p:txBody>
          <a:bodyPr/>
          <a:lstStyle/>
          <a:p>
            <a:r>
              <a:rPr lang="en-US"/>
              <a:t>Click to edit Master title style</a:t>
            </a:r>
          </a:p>
        </p:txBody>
      </p:sp>
    </p:spTree>
    <p:extLst>
      <p:ext uri="{BB962C8B-B14F-4D97-AF65-F5344CB8AC3E}">
        <p14:creationId xmlns:p14="http://schemas.microsoft.com/office/powerpoint/2010/main" val="2179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717" y="98744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33" y="2057400"/>
            <a:ext cx="393276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6" name="Slide Number Placeholder 5"/>
          <p:cNvSpPr>
            <a:spLocks noGrp="1"/>
          </p:cNvSpPr>
          <p:nvPr>
            <p:ph type="sldNum" sz="quarter" idx="11"/>
          </p:nvPr>
        </p:nvSpPr>
        <p:spPr/>
        <p:txBody>
          <a:bodyPr/>
          <a:lstStyle>
            <a:lvl1pPr>
              <a:defRPr/>
            </a:lvl1pPr>
          </a:lstStyle>
          <a:p>
            <a:fld id="{03D80061-AA79-4569-955E-8DB038F2488F}" type="slidenum">
              <a:rPr lang="en-US"/>
              <a:pPr/>
              <a:t>‹#›</a:t>
            </a:fld>
            <a:endParaRPr lang="en-US"/>
          </a:p>
        </p:txBody>
      </p:sp>
      <p:sp>
        <p:nvSpPr>
          <p:cNvPr id="7" name="Title 1"/>
          <p:cNvSpPr>
            <a:spLocks noGrp="1"/>
          </p:cNvSpPr>
          <p:nvPr>
            <p:ph type="title"/>
          </p:nvPr>
        </p:nvSpPr>
        <p:spPr>
          <a:xfrm>
            <a:off x="1270016" y="114323"/>
            <a:ext cx="9311217" cy="574675"/>
          </a:xfrm>
        </p:spPr>
        <p:txBody>
          <a:bodyPr/>
          <a:lstStyle/>
          <a:p>
            <a:r>
              <a:rPr lang="en-US"/>
              <a:t>Click to edit Master title style</a:t>
            </a:r>
          </a:p>
        </p:txBody>
      </p:sp>
    </p:spTree>
    <p:extLst>
      <p:ext uri="{BB962C8B-B14F-4D97-AF65-F5344CB8AC3E}">
        <p14:creationId xmlns:p14="http://schemas.microsoft.com/office/powerpoint/2010/main" val="3838849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717" y="987448"/>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p:cNvSpPr>
            <a:spLocks noGrp="1"/>
          </p:cNvSpPr>
          <p:nvPr>
            <p:ph type="body" sz="half" idx="2"/>
          </p:nvPr>
        </p:nvSpPr>
        <p:spPr>
          <a:xfrm>
            <a:off x="840333" y="2057400"/>
            <a:ext cx="393276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6" name="Slide Number Placeholder 5"/>
          <p:cNvSpPr>
            <a:spLocks noGrp="1"/>
          </p:cNvSpPr>
          <p:nvPr>
            <p:ph type="sldNum" sz="quarter" idx="11"/>
          </p:nvPr>
        </p:nvSpPr>
        <p:spPr/>
        <p:txBody>
          <a:bodyPr/>
          <a:lstStyle>
            <a:lvl1pPr>
              <a:defRPr/>
            </a:lvl1pPr>
          </a:lstStyle>
          <a:p>
            <a:fld id="{0986FDA2-1BE4-477F-A74B-C9F421FA28FD}" type="slidenum">
              <a:rPr lang="en-US"/>
              <a:pPr/>
              <a:t>‹#›</a:t>
            </a:fld>
            <a:endParaRPr lang="en-US"/>
          </a:p>
        </p:txBody>
      </p:sp>
      <p:sp>
        <p:nvSpPr>
          <p:cNvPr id="7" name="Title 1"/>
          <p:cNvSpPr>
            <a:spLocks noGrp="1"/>
          </p:cNvSpPr>
          <p:nvPr>
            <p:ph type="title"/>
          </p:nvPr>
        </p:nvSpPr>
        <p:spPr>
          <a:xfrm>
            <a:off x="1270016" y="114323"/>
            <a:ext cx="9311217" cy="574675"/>
          </a:xfrm>
        </p:spPr>
        <p:txBody>
          <a:bodyPr/>
          <a:lstStyle/>
          <a:p>
            <a:r>
              <a:rPr lang="en-US"/>
              <a:t>Click to edit Master title style</a:t>
            </a:r>
          </a:p>
        </p:txBody>
      </p:sp>
    </p:spTree>
    <p:extLst>
      <p:ext uri="{BB962C8B-B14F-4D97-AF65-F5344CB8AC3E}">
        <p14:creationId xmlns:p14="http://schemas.microsoft.com/office/powerpoint/2010/main" val="335425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a:lvl5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Arial"/>
                <a:ea typeface="+mn-ea"/>
                <a:cs typeface="Arial"/>
              </a:rPr>
              <a:t>Click to edit Master text styles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Second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rPr>
              <a:t>Third level</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rPr>
              <a:t>Fourth level</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rPr>
              <a:t>Fifth level</a:t>
            </a:r>
          </a:p>
        </p:txBody>
      </p:sp>
      <p:sp>
        <p:nvSpPr>
          <p:cNvPr id="7" name="Date Placeholder 6"/>
          <p:cNvSpPr>
            <a:spLocks noGrp="1"/>
          </p:cNvSpPr>
          <p:nvPr>
            <p:ph type="dt" sz="half" idx="10"/>
          </p:nvPr>
        </p:nvSpPr>
        <p:spPr/>
        <p:txBody>
          <a:bodyPr/>
          <a:lstStyle/>
          <a:p>
            <a:fld id="{BE06ACDF-A758-3E45-B8F3-809D844704F0}" type="datetime1">
              <a:rPr lang="en-US" smtClean="0"/>
              <a:t>12/6/2021</a:t>
            </a:fld>
            <a:endParaRPr lang="en-US" dirty="0"/>
          </a:p>
        </p:txBody>
      </p:sp>
      <p:sp>
        <p:nvSpPr>
          <p:cNvPr id="8" name="Footer Placeholder 7"/>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endParaRPr lang="en-US" dirty="0"/>
          </a:p>
        </p:txBody>
      </p:sp>
      <p:sp>
        <p:nvSpPr>
          <p:cNvPr id="9" name="Slide Number Placeholder 8"/>
          <p:cNvSpPr>
            <a:spLocks noGrp="1"/>
          </p:cNvSpPr>
          <p:nvPr>
            <p:ph type="sldNum" sz="quarter" idx="12"/>
          </p:nvPr>
        </p:nvSpPr>
        <p:spPr/>
        <p:txBody>
          <a:bodyPr/>
          <a:lstStyle/>
          <a:p>
            <a:fld id="{BC974E60-402D-48F5-A5A6-2B348843D576}" type="slidenum">
              <a:rPr lang="en-US" smtClean="0"/>
              <a:pPr/>
              <a:t>‹#›</a:t>
            </a:fld>
            <a:endParaRPr lang="en-US"/>
          </a:p>
        </p:txBody>
      </p:sp>
    </p:spTree>
    <p:extLst>
      <p:ext uri="{BB962C8B-B14F-4D97-AF65-F5344CB8AC3E}">
        <p14:creationId xmlns:p14="http://schemas.microsoft.com/office/powerpoint/2010/main" val="341899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38400-6329-D540-8CD2-6D4835012087}"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6" name="Slide Number Placeholder 5"/>
          <p:cNvSpPr>
            <a:spLocks noGrp="1"/>
          </p:cNvSpPr>
          <p:nvPr>
            <p:ph type="sldNum" sz="quarter" idx="12"/>
          </p:nvPr>
        </p:nvSpPr>
        <p:spPr/>
        <p:txBody>
          <a:bodyPr/>
          <a:lstStyle/>
          <a:p>
            <a:fld id="{D6B282F7-713F-4BDB-9824-C7895704D09F}" type="slidenum">
              <a:rPr lang="en-US" smtClean="0"/>
              <a:pPr/>
              <a:t>‹#›</a:t>
            </a:fld>
            <a:endParaRPr lang="en-US"/>
          </a:p>
        </p:txBody>
      </p:sp>
    </p:spTree>
    <p:extLst>
      <p:ext uri="{BB962C8B-B14F-4D97-AF65-F5344CB8AC3E}">
        <p14:creationId xmlns:p14="http://schemas.microsoft.com/office/powerpoint/2010/main" val="37662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19100" y="1142999"/>
            <a:ext cx="5600700" cy="5224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142999"/>
            <a:ext cx="5600700" cy="522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64BCA3-3B60-B749-9157-BFE329DAC659}"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7" name="Slide Number Placeholder 6"/>
          <p:cNvSpPr>
            <a:spLocks noGrp="1"/>
          </p:cNvSpPr>
          <p:nvPr>
            <p:ph type="sldNum" sz="quarter" idx="12"/>
          </p:nvPr>
        </p:nvSpPr>
        <p:spPr/>
        <p:txBody>
          <a:bodyPr/>
          <a:lstStyle/>
          <a:p>
            <a:fld id="{9CC7A5B9-D3ED-4150-81A2-15B26FA7754D}" type="slidenum">
              <a:rPr lang="en-US" smtClean="0"/>
              <a:pPr/>
              <a:t>‹#›</a:t>
            </a:fld>
            <a:endParaRPr lang="en-US"/>
          </a:p>
        </p:txBody>
      </p:sp>
    </p:spTree>
    <p:extLst>
      <p:ext uri="{BB962C8B-B14F-4D97-AF65-F5344CB8AC3E}">
        <p14:creationId xmlns:p14="http://schemas.microsoft.com/office/powerpoint/2010/main" val="259027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1185864"/>
            <a:ext cx="55784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100" y="2009776"/>
            <a:ext cx="5578475" cy="43580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185864"/>
            <a:ext cx="56007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009776"/>
            <a:ext cx="5600700" cy="43580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8880D-1568-1748-97D3-DB8A14578518}" type="datetime1">
              <a:rPr lang="en-US" smtClean="0"/>
              <a:t>12/6/2021</a:t>
            </a:fld>
            <a:endParaRPr lang="en-US" dirty="0"/>
          </a:p>
        </p:txBody>
      </p:sp>
      <p:sp>
        <p:nvSpPr>
          <p:cNvPr id="8" name="Footer Placeholder 7"/>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9" name="Slide Number Placeholder 8"/>
          <p:cNvSpPr>
            <a:spLocks noGrp="1"/>
          </p:cNvSpPr>
          <p:nvPr>
            <p:ph type="sldNum" sz="quarter" idx="12"/>
          </p:nvPr>
        </p:nvSpPr>
        <p:spPr/>
        <p:txBody>
          <a:bodyPr/>
          <a:lstStyle/>
          <a:p>
            <a:fld id="{A35CFC89-E854-4043-8C11-AAFD9CF5EE83}" type="slidenum">
              <a:rPr lang="en-US" smtClean="0"/>
              <a:pPr/>
              <a:t>‹#›</a:t>
            </a:fld>
            <a:endParaRPr lang="en-US"/>
          </a:p>
        </p:txBody>
      </p:sp>
      <p:sp>
        <p:nvSpPr>
          <p:cNvPr id="10" name="Title 1"/>
          <p:cNvSpPr>
            <a:spLocks noGrp="1"/>
          </p:cNvSpPr>
          <p:nvPr>
            <p:ph type="title"/>
          </p:nvPr>
        </p:nvSpPr>
        <p:spPr>
          <a:xfrm>
            <a:off x="1258957" y="95251"/>
            <a:ext cx="9674086" cy="623887"/>
          </a:xfrm>
        </p:spPr>
        <p:txBody>
          <a:bodyPr/>
          <a:lstStyle/>
          <a:p>
            <a:r>
              <a:rPr lang="en-US"/>
              <a:t>Click to edit Master title style</a:t>
            </a:r>
            <a:endParaRPr lang="en-US" dirty="0"/>
          </a:p>
        </p:txBody>
      </p:sp>
    </p:spTree>
    <p:extLst>
      <p:ext uri="{BB962C8B-B14F-4D97-AF65-F5344CB8AC3E}">
        <p14:creationId xmlns:p14="http://schemas.microsoft.com/office/powerpoint/2010/main" val="9334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77FA02-2C52-7D49-83F8-B5B1CFB70518}" type="datetime1">
              <a:rPr lang="en-US" smtClean="0"/>
              <a:t>12/6/2021</a:t>
            </a:fld>
            <a:endParaRPr lang="en-US" dirty="0"/>
          </a:p>
        </p:txBody>
      </p:sp>
      <p:sp>
        <p:nvSpPr>
          <p:cNvPr id="4" name="Footer Placeholder 3"/>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endParaRPr lang="en-US" dirty="0"/>
          </a:p>
        </p:txBody>
      </p:sp>
      <p:sp>
        <p:nvSpPr>
          <p:cNvPr id="5" name="Slide Number Placeholder 4"/>
          <p:cNvSpPr>
            <a:spLocks noGrp="1"/>
          </p:cNvSpPr>
          <p:nvPr>
            <p:ph type="sldNum" sz="quarter" idx="12"/>
          </p:nvPr>
        </p:nvSpPr>
        <p:spPr/>
        <p:txBody>
          <a:bodyPr/>
          <a:lstStyle/>
          <a:p>
            <a:fld id="{C971D70D-50E6-46A7-9046-67D08C43AF60}" type="slidenum">
              <a:rPr lang="en-US" smtClean="0"/>
              <a:pPr/>
              <a:t>‹#›</a:t>
            </a:fld>
            <a:endParaRPr lang="en-US"/>
          </a:p>
        </p:txBody>
      </p:sp>
    </p:spTree>
    <p:extLst>
      <p:ext uri="{BB962C8B-B14F-4D97-AF65-F5344CB8AC3E}">
        <p14:creationId xmlns:p14="http://schemas.microsoft.com/office/powerpoint/2010/main" val="352287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272C1-CC2E-2A46-BF06-F4EEAAE11597}" type="datetime1">
              <a:rPr lang="en-US" smtClean="0"/>
              <a:t>12/6/2021</a:t>
            </a:fld>
            <a:endParaRPr lang="en-US" dirty="0"/>
          </a:p>
        </p:txBody>
      </p:sp>
      <p:sp>
        <p:nvSpPr>
          <p:cNvPr id="3" name="Footer Placeholder 2"/>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endParaRPr lang="en-US" dirty="0"/>
          </a:p>
        </p:txBody>
      </p:sp>
      <p:sp>
        <p:nvSpPr>
          <p:cNvPr id="4" name="Slide Number Placeholder 3"/>
          <p:cNvSpPr>
            <a:spLocks noGrp="1"/>
          </p:cNvSpPr>
          <p:nvPr>
            <p:ph type="sldNum" sz="quarter" idx="12"/>
          </p:nvPr>
        </p:nvSpPr>
        <p:spPr/>
        <p:txBody>
          <a:bodyPr/>
          <a:lstStyle/>
          <a:p>
            <a:fld id="{3A7F08A8-F16B-4AC4-BBF3-066E03316887}" type="slidenum">
              <a:rPr lang="en-US" smtClean="0"/>
              <a:pPr/>
              <a:t>‹#›</a:t>
            </a:fld>
            <a:endParaRPr lang="en-US"/>
          </a:p>
        </p:txBody>
      </p:sp>
    </p:spTree>
    <p:extLst>
      <p:ext uri="{BB962C8B-B14F-4D97-AF65-F5344CB8AC3E}">
        <p14:creationId xmlns:p14="http://schemas.microsoft.com/office/powerpoint/2010/main" val="28209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78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7D2EF-9C76-9D49-BDC8-928B67C352B5}"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The technical data in this document is controlled under the U.S. Export Regulations; release to foreign persons may require an export authorization. JPL/Caltech Proprietary Business Discreet. Caltech Record. Not for Public Distribution.</a:t>
            </a:r>
          </a:p>
        </p:txBody>
      </p:sp>
      <p:sp>
        <p:nvSpPr>
          <p:cNvPr id="7" name="Slide Number Placeholder 6"/>
          <p:cNvSpPr>
            <a:spLocks noGrp="1"/>
          </p:cNvSpPr>
          <p:nvPr>
            <p:ph type="sldNum" sz="quarter" idx="12"/>
          </p:nvPr>
        </p:nvSpPr>
        <p:spPr/>
        <p:txBody>
          <a:bodyPr/>
          <a:lstStyle/>
          <a:p>
            <a:fld id="{03D80061-AA79-4569-955E-8DB038F2488F}" type="slidenum">
              <a:rPr lang="en-US" smtClean="0"/>
              <a:pPr/>
              <a:t>‹#›</a:t>
            </a:fld>
            <a:endParaRPr lang="en-US"/>
          </a:p>
        </p:txBody>
      </p:sp>
    </p:spTree>
    <p:extLst>
      <p:ext uri="{BB962C8B-B14F-4D97-AF65-F5344CB8AC3E}">
        <p14:creationId xmlns:p14="http://schemas.microsoft.com/office/powerpoint/2010/main" val="142486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957" y="95251"/>
            <a:ext cx="9440349" cy="6238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9100" y="1223397"/>
            <a:ext cx="11353800" cy="5119738"/>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Arial"/>
                <a:ea typeface="+mn-ea"/>
                <a:cs typeface="Arial"/>
              </a:rPr>
              <a:t>Click to edit Master text styles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Second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Arial"/>
              </a:rPr>
              <a:t>Third level</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rPr>
              <a:t>Fourth level</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a:rPr>
              <a:t>Fifth level</a:t>
            </a:r>
          </a:p>
        </p:txBody>
      </p:sp>
      <p:sp>
        <p:nvSpPr>
          <p:cNvPr id="4" name="Date Placeholder 3"/>
          <p:cNvSpPr>
            <a:spLocks noGrp="1"/>
          </p:cNvSpPr>
          <p:nvPr>
            <p:ph type="dt" sz="half" idx="2"/>
          </p:nvPr>
        </p:nvSpPr>
        <p:spPr>
          <a:xfrm>
            <a:off x="419100" y="6507892"/>
            <a:ext cx="1349542" cy="213583"/>
          </a:xfrm>
          <a:prstGeom prst="rect">
            <a:avLst/>
          </a:prstGeom>
        </p:spPr>
        <p:txBody>
          <a:bodyPr vert="horz" lIns="91440" tIns="45720" rIns="91440" bIns="45720" rtlCol="0" anchor="ctr"/>
          <a:lstStyle>
            <a:lvl1pPr algn="l">
              <a:defRPr sz="900" b="1">
                <a:solidFill>
                  <a:schemeClr val="tx1"/>
                </a:solidFill>
                <a:latin typeface="Helvetica" panose="020B0604020202020204" pitchFamily="34" charset="0"/>
                <a:cs typeface="Helvetica" panose="020B0604020202020204" pitchFamily="34" charset="0"/>
              </a:defRPr>
            </a:lvl1pPr>
          </a:lstStyle>
          <a:p>
            <a:fld id="{B4B690AE-264B-B043-8EE0-32D362C2E618}" type="datetime1">
              <a:rPr lang="en-US" smtClean="0"/>
              <a:pPr/>
              <a:t>12/6/2021</a:t>
            </a:fld>
            <a:endParaRPr lang="en-US" dirty="0"/>
          </a:p>
        </p:txBody>
      </p:sp>
      <p:sp>
        <p:nvSpPr>
          <p:cNvPr id="5" name="Footer Placeholder 4"/>
          <p:cNvSpPr>
            <a:spLocks noGrp="1"/>
          </p:cNvSpPr>
          <p:nvPr>
            <p:ph type="ftr" sz="quarter" idx="3"/>
          </p:nvPr>
        </p:nvSpPr>
        <p:spPr>
          <a:xfrm>
            <a:off x="2748081" y="6518731"/>
            <a:ext cx="6695838" cy="213583"/>
          </a:xfrm>
          <a:prstGeom prst="rect">
            <a:avLst/>
          </a:prstGeom>
        </p:spPr>
        <p:txBody>
          <a:bodyPr vert="horz" lIns="91440" tIns="45720" rIns="91440" bIns="45720" rtlCol="0" anchor="ctr"/>
          <a:lstStyle>
            <a:lvl1pPr algn="ctr">
              <a:defRPr sz="900" b="1">
                <a:solidFill>
                  <a:schemeClr val="tx1">
                    <a:lumMod val="65000"/>
                    <a:lumOff val="35000"/>
                  </a:schemeClr>
                </a:solidFill>
                <a:latin typeface="Helvetica" panose="020B0604020202020204" pitchFamily="34" charset="0"/>
                <a:cs typeface="Helvetica" panose="020B0604020202020204" pitchFamily="34" charset="0"/>
              </a:defRPr>
            </a:lvl1pPr>
          </a:lstStyle>
          <a:p>
            <a:r>
              <a:rPr lang="en-US"/>
              <a:t>The technical data in this document is controlled under the U.S. Export Regulations; release to foreign persons may require an export authorization. JPL/Caltech Proprietary Business Discreet. Caltech Record. Not for Public Distribution.</a:t>
            </a:r>
            <a:endParaRPr lang="en-US" dirty="0"/>
          </a:p>
        </p:txBody>
      </p:sp>
      <p:sp>
        <p:nvSpPr>
          <p:cNvPr id="6" name="Slide Number Placeholder 5"/>
          <p:cNvSpPr>
            <a:spLocks noGrp="1"/>
          </p:cNvSpPr>
          <p:nvPr>
            <p:ph type="sldNum" sz="quarter" idx="4"/>
          </p:nvPr>
        </p:nvSpPr>
        <p:spPr>
          <a:xfrm>
            <a:off x="10423358" y="6507892"/>
            <a:ext cx="1349542" cy="213583"/>
          </a:xfrm>
          <a:prstGeom prst="rect">
            <a:avLst/>
          </a:prstGeom>
        </p:spPr>
        <p:txBody>
          <a:bodyPr vert="horz" lIns="91440" tIns="45720" rIns="91440" bIns="45720" rtlCol="0" anchor="ctr"/>
          <a:lstStyle>
            <a:lvl1pPr algn="r">
              <a:defRPr sz="900" b="1">
                <a:solidFill>
                  <a:schemeClr val="tx1"/>
                </a:solidFill>
                <a:latin typeface="Helvetica" panose="020B0604020202020204" pitchFamily="34" charset="0"/>
                <a:cs typeface="Helvetica" panose="020B0604020202020204" pitchFamily="34" charset="0"/>
              </a:defRPr>
            </a:lvl1pPr>
          </a:lstStyle>
          <a:p>
            <a:fld id="{BC974E60-402D-48F5-A5A6-2B348843D576}" type="slidenum">
              <a:rPr lang="en-US" smtClean="0"/>
              <a:pPr/>
              <a:t>‹#›</a:t>
            </a:fld>
            <a:endParaRPr lang="en-US"/>
          </a:p>
        </p:txBody>
      </p:sp>
      <p:sp>
        <p:nvSpPr>
          <p:cNvPr id="11" name="Rectangle 10">
            <a:extLst>
              <a:ext uri="{FF2B5EF4-FFF2-40B4-BE49-F238E27FC236}">
                <a16:creationId xmlns:a16="http://schemas.microsoft.com/office/drawing/2014/main" id="{53A85E6B-575F-064B-9DF9-C8A84077FBD0}"/>
              </a:ext>
            </a:extLst>
          </p:cNvPr>
          <p:cNvSpPr/>
          <p:nvPr userDrawn="1"/>
        </p:nvSpPr>
        <p:spPr>
          <a:xfrm>
            <a:off x="0" y="852335"/>
            <a:ext cx="12192000" cy="262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86531-2524-5F4F-8E35-AE2280C103D5}"/>
              </a:ext>
            </a:extLst>
          </p:cNvPr>
          <p:cNvSpPr/>
          <p:nvPr userDrawn="1"/>
        </p:nvSpPr>
        <p:spPr>
          <a:xfrm>
            <a:off x="0" y="790242"/>
            <a:ext cx="1532792" cy="369332"/>
          </a:xfrm>
          <a:prstGeom prst="rect">
            <a:avLst/>
          </a:prstGeom>
        </p:spPr>
        <p:txBody>
          <a:bodyPr wrap="none">
            <a:spAutoFit/>
          </a:bodyPr>
          <a:lstStyle/>
          <a:p>
            <a:r>
              <a:rPr lang="en-US" sz="1800" b="1" dirty="0">
                <a:solidFill>
                  <a:schemeClr val="bg1"/>
                </a:solidFill>
                <a:latin typeface="Franklin Gothic Demi" panose="020B0703020102020204" pitchFamily="34" charset="0"/>
              </a:rPr>
              <a:t>SECTION 352</a:t>
            </a:r>
          </a:p>
        </p:txBody>
      </p:sp>
      <p:grpSp>
        <p:nvGrpSpPr>
          <p:cNvPr id="70" name="Group 69">
            <a:extLst>
              <a:ext uri="{FF2B5EF4-FFF2-40B4-BE49-F238E27FC236}">
                <a16:creationId xmlns:a16="http://schemas.microsoft.com/office/drawing/2014/main" id="{8DD30044-9C9D-6746-9175-AEEDA0530327}"/>
              </a:ext>
            </a:extLst>
          </p:cNvPr>
          <p:cNvGrpSpPr/>
          <p:nvPr userDrawn="1"/>
        </p:nvGrpSpPr>
        <p:grpSpPr>
          <a:xfrm>
            <a:off x="9734785" y="800708"/>
            <a:ext cx="2350740" cy="369249"/>
            <a:chOff x="9734785" y="800708"/>
            <a:chExt cx="2350740" cy="369249"/>
          </a:xfrm>
        </p:grpSpPr>
        <p:grpSp>
          <p:nvGrpSpPr>
            <p:cNvPr id="17" name="Group 16">
              <a:extLst>
                <a:ext uri="{FF2B5EF4-FFF2-40B4-BE49-F238E27FC236}">
                  <a16:creationId xmlns:a16="http://schemas.microsoft.com/office/drawing/2014/main" id="{3C978913-7D81-DA43-9436-B9A409A78C41}"/>
                </a:ext>
              </a:extLst>
            </p:cNvPr>
            <p:cNvGrpSpPr/>
            <p:nvPr userDrawn="1"/>
          </p:nvGrpSpPr>
          <p:grpSpPr>
            <a:xfrm>
              <a:off x="9956396" y="800708"/>
              <a:ext cx="2122195" cy="369249"/>
              <a:chOff x="9905596" y="788008"/>
              <a:chExt cx="2122195" cy="369249"/>
            </a:xfrm>
          </p:grpSpPr>
          <p:sp>
            <p:nvSpPr>
              <p:cNvPr id="14" name="TextBox 13">
                <a:extLst>
                  <a:ext uri="{FF2B5EF4-FFF2-40B4-BE49-F238E27FC236}">
                    <a16:creationId xmlns:a16="http://schemas.microsoft.com/office/drawing/2014/main" id="{595FF977-E24C-6049-BDD9-1764A78C8E05}"/>
                  </a:ext>
                </a:extLst>
              </p:cNvPr>
              <p:cNvSpPr txBox="1"/>
              <p:nvPr userDrawn="1"/>
            </p:nvSpPr>
            <p:spPr>
              <a:xfrm>
                <a:off x="9905596" y="788008"/>
                <a:ext cx="2122195" cy="261610"/>
              </a:xfrm>
              <a:prstGeom prst="rect">
                <a:avLst/>
              </a:prstGeom>
              <a:noFill/>
            </p:spPr>
            <p:txBody>
              <a:bodyPr wrap="square" rtlCol="0">
                <a:spAutoFit/>
              </a:bodyPr>
              <a:lstStyle/>
              <a:p>
                <a:pPr algn="ctr"/>
                <a:r>
                  <a:rPr lang="en-US" sz="1050" b="1" spc="800" baseline="0" dirty="0">
                    <a:solidFill>
                      <a:schemeClr val="bg1"/>
                    </a:solidFill>
                    <a:latin typeface="Franklin Gothic Demi" panose="020B0703020102020204" pitchFamily="34" charset="0"/>
                  </a:rPr>
                  <a:t>SPACECRAFT</a:t>
                </a:r>
              </a:p>
            </p:txBody>
          </p:sp>
          <p:sp>
            <p:nvSpPr>
              <p:cNvPr id="16" name="Rectangle 15">
                <a:extLst>
                  <a:ext uri="{FF2B5EF4-FFF2-40B4-BE49-F238E27FC236}">
                    <a16:creationId xmlns:a16="http://schemas.microsoft.com/office/drawing/2014/main" id="{9D9031FF-498A-DB4B-852F-1C13B435766B}"/>
                  </a:ext>
                </a:extLst>
              </p:cNvPr>
              <p:cNvSpPr/>
              <p:nvPr userDrawn="1"/>
            </p:nvSpPr>
            <p:spPr>
              <a:xfrm>
                <a:off x="9967073" y="895647"/>
                <a:ext cx="1931939" cy="261610"/>
              </a:xfrm>
              <a:prstGeom prst="rect">
                <a:avLst/>
              </a:prstGeom>
            </p:spPr>
            <p:txBody>
              <a:bodyPr wrap="none">
                <a:spAutoFit/>
              </a:bodyPr>
              <a:lstStyle/>
              <a:p>
                <a:r>
                  <a:rPr lang="en-US" sz="1100" b="1" dirty="0">
                    <a:solidFill>
                      <a:srgbClr val="FF0000"/>
                    </a:solidFill>
                    <a:latin typeface="Franklin Gothic Demi" panose="020B0703020102020204" pitchFamily="34" charset="0"/>
                  </a:rPr>
                  <a:t>MECHANICAL ENGINEERING</a:t>
                </a:r>
              </a:p>
            </p:txBody>
          </p:sp>
        </p:grpSp>
        <p:pic>
          <p:nvPicPr>
            <p:cNvPr id="68" name="Picture 67">
              <a:extLst>
                <a:ext uri="{FF2B5EF4-FFF2-40B4-BE49-F238E27FC236}">
                  <a16:creationId xmlns:a16="http://schemas.microsoft.com/office/drawing/2014/main" id="{D74A1177-DB86-F64F-A929-1C0844BBCC1C}"/>
                </a:ext>
              </a:extLst>
            </p:cNvPr>
            <p:cNvPicPr>
              <a:picLocks noChangeAspect="1"/>
            </p:cNvPicPr>
            <p:nvPr userDrawn="1"/>
          </p:nvPicPr>
          <p:blipFill rotWithShape="1">
            <a:blip r:embed="rId17">
              <a:extLst>
                <a:ext uri="{28A0092B-C50C-407E-A947-70E740481C1C}">
                  <a14:useLocalDpi xmlns:a14="http://schemas.microsoft.com/office/drawing/2010/main"/>
                </a:ext>
              </a:extLst>
            </a:blip>
            <a:srcRect/>
            <a:stretch/>
          </p:blipFill>
          <p:spPr>
            <a:xfrm>
              <a:off x="9734785" y="847830"/>
              <a:ext cx="275415" cy="266530"/>
            </a:xfrm>
            <a:prstGeom prst="rect">
              <a:avLst/>
            </a:prstGeom>
          </p:spPr>
        </p:pic>
        <p:pic>
          <p:nvPicPr>
            <p:cNvPr id="69" name="Picture 68">
              <a:extLst>
                <a:ext uri="{FF2B5EF4-FFF2-40B4-BE49-F238E27FC236}">
                  <a16:creationId xmlns:a16="http://schemas.microsoft.com/office/drawing/2014/main" id="{9635A192-BEFD-A04A-8131-433C3C49AAFD}"/>
                </a:ext>
              </a:extLst>
            </p:cNvPr>
            <p:cNvPicPr>
              <a:picLocks noChangeAspect="1"/>
            </p:cNvPicPr>
            <p:nvPr userDrawn="1"/>
          </p:nvPicPr>
          <p:blipFill rotWithShape="1">
            <a:blip r:embed="rId18">
              <a:extLst>
                <a:ext uri="{28A0092B-C50C-407E-A947-70E740481C1C}">
                  <a14:useLocalDpi xmlns:a14="http://schemas.microsoft.com/office/drawing/2010/main"/>
                </a:ext>
              </a:extLst>
            </a:blip>
            <a:srcRect/>
            <a:stretch/>
          </p:blipFill>
          <p:spPr>
            <a:xfrm>
              <a:off x="11938000" y="847830"/>
              <a:ext cx="147525" cy="271035"/>
            </a:xfrm>
            <a:prstGeom prst="rect">
              <a:avLst/>
            </a:prstGeom>
          </p:spPr>
        </p:pic>
      </p:grpSp>
      <p:pic>
        <p:nvPicPr>
          <p:cNvPr id="10" name="Picture 9">
            <a:extLst>
              <a:ext uri="{FF2B5EF4-FFF2-40B4-BE49-F238E27FC236}">
                <a16:creationId xmlns:a16="http://schemas.microsoft.com/office/drawing/2014/main" id="{EFD6A448-5E99-4146-A9C2-05D9981575FC}"/>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699306" y="17113"/>
            <a:ext cx="1371600" cy="914400"/>
          </a:xfrm>
          <a:prstGeom prst="rect">
            <a:avLst/>
          </a:prstGeom>
        </p:spPr>
      </p:pic>
      <p:pic>
        <p:nvPicPr>
          <p:cNvPr id="15" name="Picture 14">
            <a:extLst>
              <a:ext uri="{FF2B5EF4-FFF2-40B4-BE49-F238E27FC236}">
                <a16:creationId xmlns:a16="http://schemas.microsoft.com/office/drawing/2014/main" id="{17EA7C6D-4C67-3645-A48C-3C5E08BB16F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38677" y="113932"/>
            <a:ext cx="748825" cy="621792"/>
          </a:xfrm>
          <a:prstGeom prst="rect">
            <a:avLst/>
          </a:prstGeom>
        </p:spPr>
      </p:pic>
    </p:spTree>
    <p:extLst>
      <p:ext uri="{BB962C8B-B14F-4D97-AF65-F5344CB8AC3E}">
        <p14:creationId xmlns:p14="http://schemas.microsoft.com/office/powerpoint/2010/main" val="235864538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50" r:id="rId8"/>
    <p:sldLayoutId id="2147483744" r:id="rId9"/>
    <p:sldLayoutId id="2147483745" r:id="rId10"/>
    <p:sldLayoutId id="2147483746" r:id="rId11"/>
    <p:sldLayoutId id="2147483747" r:id="rId12"/>
    <p:sldLayoutId id="2147483657" r:id="rId13"/>
    <p:sldLayoutId id="2147483660" r:id="rId14"/>
    <p:sldLayoutId id="2147483661" r:id="rId15"/>
  </p:sldLayoutIdLst>
  <p:hf hdr="0" dt="0"/>
  <p:txStyles>
    <p:title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urldefense.us/v3/__https:/gcc02.safelinks.protection.outlook.com/?url=https*3A*2F*2Farc.aiaa.org*2Fdoi*2F10.2514*2F1.A32794&amp;data=04*7C01*7Cerin.m.levesque*40jpl.nasa.gov*7Cd56add1906ca4e290e7e08d9b9bbb681*7C7005d45845be48ae8140d43da96dd17b*7C0*7C0*7C637745038138655297*7CUnknown*7CTWFpbGZsb3d8eyJWIjoiMC4wLjAwMDAiLCJQIjoiV2luMzIiLCJBTiI6Ik1haWwiLCJXVCI6Mn0*3D*7C3000&amp;sdata=vSnx1GuaevLoHZc*2Fm8zYSTFRRxYDGujA7W44jmt6nFg*3D&amp;reserved=0__;JSUlJSUlJSUlJSUlJSUlJSUlJSU!!PvBDto6Hs4WbVuu7!e6_S3a4WyHiVcug-SQgCAEw8tZNCfr1H4DeDRZkpIcvWq_7XNRnJGPIdjlMavqZJLA$"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systems-engineering-cms.jpl.nasa.gov/process/verification-and-valid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4" name="Title 3">
            <a:extLst>
              <a:ext uri="{FF2B5EF4-FFF2-40B4-BE49-F238E27FC236}">
                <a16:creationId xmlns:a16="http://schemas.microsoft.com/office/drawing/2014/main" id="{93046D69-9368-CD4C-8855-15AD6FE767BD}"/>
              </a:ext>
            </a:extLst>
          </p:cNvPr>
          <p:cNvSpPr>
            <a:spLocks noGrp="1"/>
          </p:cNvSpPr>
          <p:nvPr>
            <p:ph type="title"/>
          </p:nvPr>
        </p:nvSpPr>
        <p:spPr>
          <a:xfrm>
            <a:off x="2049779" y="1974829"/>
            <a:ext cx="9005960" cy="2908342"/>
          </a:xfrm>
        </p:spPr>
        <p:txBody>
          <a:bodyPr>
            <a:normAutofit/>
          </a:bodyPr>
          <a:lstStyle/>
          <a:p>
            <a:pPr>
              <a:lnSpc>
                <a:spcPct val="150000"/>
              </a:lnSpc>
            </a:pPr>
            <a:r>
              <a:rPr lang="en-US" dirty="0"/>
              <a:t>Erin Levesque</a:t>
            </a:r>
            <a:br>
              <a:rPr lang="en-US" dirty="0"/>
            </a:br>
            <a:r>
              <a:rPr lang="en-US" dirty="0"/>
              <a:t>Co-Op Final Presentation</a:t>
            </a:r>
            <a:br>
              <a:rPr lang="en-US" dirty="0"/>
            </a:br>
            <a:r>
              <a:rPr lang="en-US" sz="2200" dirty="0">
                <a:solidFill>
                  <a:srgbClr val="000066"/>
                </a:solidFill>
              </a:rPr>
              <a:t>July-December 2021</a:t>
            </a:r>
            <a:endParaRPr lang="en-US" dirty="0"/>
          </a:p>
        </p:txBody>
      </p:sp>
    </p:spTree>
    <p:extLst>
      <p:ext uri="{BB962C8B-B14F-4D97-AF65-F5344CB8AC3E}">
        <p14:creationId xmlns:p14="http://schemas.microsoft.com/office/powerpoint/2010/main" val="321184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What I’ve Learned During My Co-Op</a:t>
            </a:r>
          </a:p>
        </p:txBody>
      </p:sp>
      <p:sp>
        <p:nvSpPr>
          <p:cNvPr id="3" name="Content Placeholder 2">
            <a:extLst>
              <a:ext uri="{FF2B5EF4-FFF2-40B4-BE49-F238E27FC236}">
                <a16:creationId xmlns:a16="http://schemas.microsoft.com/office/drawing/2014/main" id="{216112E0-397E-4138-A4A2-3C137F21D82F}"/>
              </a:ext>
            </a:extLst>
          </p:cNvPr>
          <p:cNvSpPr>
            <a:spLocks noGrp="1"/>
          </p:cNvSpPr>
          <p:nvPr>
            <p:ph idx="1"/>
          </p:nvPr>
        </p:nvSpPr>
        <p:spPr>
          <a:xfrm>
            <a:off x="419100" y="1264662"/>
            <a:ext cx="11353800" cy="5119738"/>
          </a:xfrm>
        </p:spPr>
        <p:txBody>
          <a:bodyPr>
            <a:normAutofit fontScale="92500" lnSpcReduction="10000"/>
          </a:bodyPr>
          <a:lstStyle/>
          <a:p>
            <a:pPr>
              <a:lnSpc>
                <a:spcPct val="150000"/>
              </a:lnSpc>
              <a:spcBef>
                <a:spcPts val="0"/>
              </a:spcBef>
            </a:pPr>
            <a:r>
              <a:rPr lang="en-US" dirty="0"/>
              <a:t>Newtonian Method for </a:t>
            </a:r>
            <a:r>
              <a:rPr lang="en-US" dirty="0" err="1"/>
              <a:t>hypersonics</a:t>
            </a:r>
            <a:endParaRPr lang="en-US" dirty="0"/>
          </a:p>
          <a:p>
            <a:pPr lvl="1">
              <a:lnSpc>
                <a:spcPct val="150000"/>
              </a:lnSpc>
              <a:spcBef>
                <a:spcPts val="0"/>
              </a:spcBef>
            </a:pPr>
            <a:r>
              <a:rPr lang="en-US" dirty="0"/>
              <a:t>New MATLAB skills</a:t>
            </a:r>
          </a:p>
          <a:p>
            <a:pPr>
              <a:lnSpc>
                <a:spcPct val="150000"/>
              </a:lnSpc>
              <a:spcBef>
                <a:spcPts val="0"/>
              </a:spcBef>
            </a:pPr>
            <a:r>
              <a:rPr lang="en-US" dirty="0"/>
              <a:t>How parachute bridle loads are analyzed</a:t>
            </a:r>
          </a:p>
          <a:p>
            <a:pPr>
              <a:lnSpc>
                <a:spcPct val="150000"/>
              </a:lnSpc>
              <a:spcBef>
                <a:spcPts val="0"/>
              </a:spcBef>
            </a:pPr>
            <a:r>
              <a:rPr lang="en-US" dirty="0"/>
              <a:t>How lots of moving pieces have to come together to get to Mars!</a:t>
            </a:r>
          </a:p>
          <a:p>
            <a:pPr>
              <a:lnSpc>
                <a:spcPct val="150000"/>
              </a:lnSpc>
              <a:spcBef>
                <a:spcPts val="0"/>
              </a:spcBef>
            </a:pPr>
            <a:r>
              <a:rPr lang="en-US" dirty="0"/>
              <a:t>Time management</a:t>
            </a:r>
          </a:p>
          <a:p>
            <a:pPr lvl="1">
              <a:lnSpc>
                <a:spcPct val="150000"/>
              </a:lnSpc>
              <a:spcBef>
                <a:spcPts val="0"/>
              </a:spcBef>
            </a:pPr>
            <a:r>
              <a:rPr lang="en-US" dirty="0"/>
              <a:t>Balancing full-time work with project teams/clubs, socializing, and a course</a:t>
            </a:r>
          </a:p>
          <a:p>
            <a:pPr>
              <a:lnSpc>
                <a:spcPct val="150000"/>
              </a:lnSpc>
              <a:spcBef>
                <a:spcPts val="0"/>
              </a:spcBef>
            </a:pPr>
            <a:r>
              <a:rPr lang="en-US" dirty="0"/>
              <a:t>Not to be afraid to reach out for help (still a work in progress)</a:t>
            </a:r>
          </a:p>
          <a:p>
            <a:pPr>
              <a:lnSpc>
                <a:spcPct val="150000"/>
              </a:lnSpc>
              <a:spcBef>
                <a:spcPts val="0"/>
              </a:spcBef>
            </a:pPr>
            <a:r>
              <a:rPr lang="en-US" dirty="0"/>
              <a:t>What I’d do differently: connect with people on my team that I didn’t work on projects with</a:t>
            </a:r>
          </a:p>
          <a:p>
            <a:pPr>
              <a:lnSpc>
                <a:spcPct val="150000"/>
              </a:lnSpc>
              <a:spcBef>
                <a:spcPts val="0"/>
              </a:spcBef>
            </a:pPr>
            <a:endParaRPr lang="en-US" dirty="0"/>
          </a:p>
          <a:p>
            <a:pPr>
              <a:lnSpc>
                <a:spcPct val="150000"/>
              </a:lnSpc>
              <a:spcBef>
                <a:spcPts val="0"/>
              </a:spcBef>
            </a:pPr>
            <a:endParaRPr lang="en-US" dirty="0"/>
          </a:p>
          <a:p>
            <a:pPr>
              <a:lnSpc>
                <a:spcPct val="150000"/>
              </a:lnSpc>
              <a:spcBef>
                <a:spcPts val="0"/>
              </a:spcBef>
            </a:pPr>
            <a:endParaRPr lang="en-US" dirty="0"/>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10</a:t>
            </a:fld>
            <a:endParaRPr lang="en-US"/>
          </a:p>
        </p:txBody>
      </p:sp>
    </p:spTree>
    <p:extLst>
      <p:ext uri="{BB962C8B-B14F-4D97-AF65-F5344CB8AC3E}">
        <p14:creationId xmlns:p14="http://schemas.microsoft.com/office/powerpoint/2010/main" val="21245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Additional Highlights</a:t>
            </a:r>
          </a:p>
        </p:txBody>
      </p:sp>
      <p:sp>
        <p:nvSpPr>
          <p:cNvPr id="3" name="Content Placeholder 2">
            <a:extLst>
              <a:ext uri="{FF2B5EF4-FFF2-40B4-BE49-F238E27FC236}">
                <a16:creationId xmlns:a16="http://schemas.microsoft.com/office/drawing/2014/main" id="{DE53C419-CBF9-4981-93C8-049ED1C720CA}"/>
              </a:ext>
            </a:extLst>
          </p:cNvPr>
          <p:cNvSpPr>
            <a:spLocks noGrp="1"/>
          </p:cNvSpPr>
          <p:nvPr>
            <p:ph idx="1"/>
          </p:nvPr>
        </p:nvSpPr>
        <p:spPr/>
        <p:txBody>
          <a:bodyPr/>
          <a:lstStyle/>
          <a:p>
            <a:pPr>
              <a:lnSpc>
                <a:spcPct val="150000"/>
              </a:lnSpc>
            </a:pPr>
            <a:r>
              <a:rPr lang="en-US" dirty="0"/>
              <a:t>Mock Interviews</a:t>
            </a:r>
          </a:p>
          <a:p>
            <a:pPr>
              <a:lnSpc>
                <a:spcPct val="150000"/>
              </a:lnSpc>
            </a:pPr>
            <a:r>
              <a:rPr lang="en-US" dirty="0"/>
              <a:t>B.E.S.T. employee resource group</a:t>
            </a:r>
          </a:p>
          <a:p>
            <a:pPr lvl="1">
              <a:lnSpc>
                <a:spcPct val="150000"/>
              </a:lnSpc>
            </a:pPr>
            <a:r>
              <a:rPr lang="en-US" dirty="0"/>
              <a:t>ERG mentorship program</a:t>
            </a:r>
          </a:p>
          <a:p>
            <a:pPr>
              <a:lnSpc>
                <a:spcPct val="150000"/>
              </a:lnSpc>
            </a:pPr>
            <a:r>
              <a:rPr lang="en-US" dirty="0"/>
              <a:t>Student Lunch &amp; Learn</a:t>
            </a:r>
          </a:p>
          <a:p>
            <a:pPr>
              <a:lnSpc>
                <a:spcPct val="150000"/>
              </a:lnSpc>
            </a:pPr>
            <a:r>
              <a:rPr lang="en-US" dirty="0"/>
              <a:t>Everyone I had the chance to work with!</a:t>
            </a:r>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11</a:t>
            </a:fld>
            <a:endParaRPr lang="en-US"/>
          </a:p>
        </p:txBody>
      </p:sp>
    </p:spTree>
    <p:extLst>
      <p:ext uri="{BB962C8B-B14F-4D97-AF65-F5344CB8AC3E}">
        <p14:creationId xmlns:p14="http://schemas.microsoft.com/office/powerpoint/2010/main" val="13051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JPL Potential Improvements</a:t>
            </a:r>
          </a:p>
        </p:txBody>
      </p:sp>
      <p:sp>
        <p:nvSpPr>
          <p:cNvPr id="3" name="Content Placeholder 2">
            <a:extLst>
              <a:ext uri="{FF2B5EF4-FFF2-40B4-BE49-F238E27FC236}">
                <a16:creationId xmlns:a16="http://schemas.microsoft.com/office/drawing/2014/main" id="{9CB03F4E-135E-433E-8EEC-6C4AC56820FB}"/>
              </a:ext>
            </a:extLst>
          </p:cNvPr>
          <p:cNvSpPr>
            <a:spLocks noGrp="1"/>
          </p:cNvSpPr>
          <p:nvPr>
            <p:ph idx="1"/>
          </p:nvPr>
        </p:nvSpPr>
        <p:spPr/>
        <p:txBody>
          <a:bodyPr/>
          <a:lstStyle/>
          <a:p>
            <a:pPr>
              <a:lnSpc>
                <a:spcPct val="150000"/>
              </a:lnSpc>
            </a:pPr>
            <a:r>
              <a:rPr lang="en-US" dirty="0"/>
              <a:t>More intern activities during semester terms</a:t>
            </a:r>
          </a:p>
          <a:p>
            <a:pPr>
              <a:lnSpc>
                <a:spcPct val="150000"/>
              </a:lnSpc>
            </a:pPr>
            <a:r>
              <a:rPr lang="en-US" dirty="0"/>
              <a:t>Speaker/seminar series</a:t>
            </a:r>
          </a:p>
          <a:p>
            <a:pPr lvl="1">
              <a:lnSpc>
                <a:spcPct val="150000"/>
              </a:lnSpc>
            </a:pPr>
            <a:r>
              <a:rPr lang="en-US" dirty="0"/>
              <a:t>More frequent events like Student Lunch &amp; Learn</a:t>
            </a:r>
          </a:p>
          <a:p>
            <a:pPr lvl="1">
              <a:lnSpc>
                <a:spcPct val="150000"/>
              </a:lnSpc>
            </a:pPr>
            <a:r>
              <a:rPr lang="en-US" dirty="0"/>
              <a:t>Widespread across all the different JPL missions</a:t>
            </a:r>
          </a:p>
          <a:p>
            <a:pPr lvl="1">
              <a:lnSpc>
                <a:spcPct val="150000"/>
              </a:lnSpc>
            </a:pPr>
            <a:endParaRPr lang="en-US" dirty="0"/>
          </a:p>
          <a:p>
            <a:pPr>
              <a:lnSpc>
                <a:spcPct val="150000"/>
              </a:lnSpc>
            </a:pPr>
            <a:endParaRPr lang="en-US" dirty="0"/>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12</a:t>
            </a:fld>
            <a:endParaRPr lang="en-US"/>
          </a:p>
        </p:txBody>
      </p:sp>
    </p:spTree>
    <p:extLst>
      <p:ext uri="{BB962C8B-B14F-4D97-AF65-F5344CB8AC3E}">
        <p14:creationId xmlns:p14="http://schemas.microsoft.com/office/powerpoint/2010/main" val="51606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13</a:t>
            </a:fld>
            <a:endParaRPr lang="en-US"/>
          </a:p>
        </p:txBody>
      </p:sp>
      <p:sp>
        <p:nvSpPr>
          <p:cNvPr id="2" name="Title 1">
            <a:extLst>
              <a:ext uri="{FF2B5EF4-FFF2-40B4-BE49-F238E27FC236}">
                <a16:creationId xmlns:a16="http://schemas.microsoft.com/office/drawing/2014/main" id="{E6F7B2F6-3DD5-1D4F-9285-28E230A345B2}"/>
              </a:ext>
            </a:extLst>
          </p:cNvPr>
          <p:cNvSpPr>
            <a:spLocks noGrp="1"/>
          </p:cNvSpPr>
          <p:nvPr>
            <p:ph type="title" idx="4294967295"/>
          </p:nvPr>
        </p:nvSpPr>
        <p:spPr>
          <a:xfrm>
            <a:off x="3911139" y="2740025"/>
            <a:ext cx="4369722" cy="1377950"/>
          </a:xfrm>
        </p:spPr>
        <p:txBody>
          <a:bodyPr>
            <a:noAutofit/>
          </a:bodyPr>
          <a:lstStyle/>
          <a:p>
            <a:r>
              <a:rPr lang="en-US" sz="4800" dirty="0"/>
              <a:t>THANK YOU!!</a:t>
            </a:r>
          </a:p>
        </p:txBody>
      </p:sp>
    </p:spTree>
    <p:extLst>
      <p:ext uri="{BB962C8B-B14F-4D97-AF65-F5344CB8AC3E}">
        <p14:creationId xmlns:p14="http://schemas.microsoft.com/office/powerpoint/2010/main" val="17622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6ACC3E0-C26F-4940-AA65-6DB79CA96BF0}"/>
              </a:ext>
            </a:extLst>
          </p:cNvPr>
          <p:cNvSpPr>
            <a:spLocks noGrp="1"/>
          </p:cNvSpPr>
          <p:nvPr>
            <p:ph sz="half" idx="1"/>
          </p:nvPr>
        </p:nvSpPr>
        <p:spPr/>
        <p:txBody>
          <a:bodyPr>
            <a:normAutofit fontScale="55000" lnSpcReduction="20000"/>
          </a:bodyPr>
          <a:lstStyle/>
          <a:p>
            <a:pPr>
              <a:lnSpc>
                <a:spcPct val="200000"/>
              </a:lnSpc>
            </a:pPr>
            <a:r>
              <a:rPr lang="en-US" sz="2900" dirty="0">
                <a:latin typeface="Times" panose="02020603050405020304" pitchFamily="18" charset="0"/>
                <a:cs typeface="Times" panose="02020603050405020304" pitchFamily="18" charset="0"/>
              </a:rPr>
              <a:t>Senior at University of Michigan (GO BLUE!)</a:t>
            </a:r>
          </a:p>
          <a:p>
            <a:pPr lvl="1">
              <a:lnSpc>
                <a:spcPct val="200000"/>
              </a:lnSpc>
            </a:pPr>
            <a:r>
              <a:rPr lang="en-US" sz="2500" dirty="0">
                <a:latin typeface="Times" panose="02020603050405020304" pitchFamily="18" charset="0"/>
                <a:cs typeface="Times" panose="02020603050405020304" pitchFamily="18" charset="0"/>
              </a:rPr>
              <a:t>Aerospace Engineering Major</a:t>
            </a:r>
          </a:p>
          <a:p>
            <a:pPr lvl="1">
              <a:lnSpc>
                <a:spcPct val="200000"/>
              </a:lnSpc>
            </a:pPr>
            <a:r>
              <a:rPr lang="en-US" sz="2500" dirty="0">
                <a:latin typeface="Times" panose="02020603050405020304" pitchFamily="18" charset="0"/>
                <a:cs typeface="Times" panose="02020603050405020304" pitchFamily="18" charset="0"/>
              </a:rPr>
              <a:t>Graduating undergraduate in May 2022</a:t>
            </a:r>
          </a:p>
          <a:p>
            <a:pPr lvl="1">
              <a:lnSpc>
                <a:spcPct val="200000"/>
              </a:lnSpc>
            </a:pPr>
            <a:r>
              <a:rPr lang="en-US" sz="2500" dirty="0">
                <a:latin typeface="Times" panose="02020603050405020304" pitchFamily="18" charset="0"/>
                <a:cs typeface="Times" panose="02020603050405020304" pitchFamily="18" charset="0"/>
              </a:rPr>
              <a:t>Starting Master’s degree in Fall 2022</a:t>
            </a:r>
          </a:p>
          <a:p>
            <a:pPr>
              <a:lnSpc>
                <a:spcPct val="200000"/>
              </a:lnSpc>
            </a:pPr>
            <a:r>
              <a:rPr lang="en-US" sz="2900" dirty="0">
                <a:latin typeface="Times" panose="02020603050405020304" pitchFamily="18" charset="0"/>
                <a:cs typeface="Times" panose="02020603050405020304" pitchFamily="18" charset="0"/>
              </a:rPr>
              <a:t>Student organizations</a:t>
            </a:r>
          </a:p>
          <a:p>
            <a:pPr lvl="1">
              <a:lnSpc>
                <a:spcPct val="200000"/>
              </a:lnSpc>
            </a:pPr>
            <a:r>
              <a:rPr lang="en-US" sz="2500" dirty="0">
                <a:latin typeface="Times" panose="02020603050405020304" pitchFamily="18" charset="0"/>
                <a:cs typeface="Times" panose="02020603050405020304" pitchFamily="18" charset="0"/>
              </a:rPr>
              <a:t> Michigan Aeronautical Science Association, project lead</a:t>
            </a:r>
          </a:p>
          <a:p>
            <a:pPr lvl="1">
              <a:lnSpc>
                <a:spcPct val="200000"/>
              </a:lnSpc>
            </a:pPr>
            <a:r>
              <a:rPr lang="en-US" sz="2500" dirty="0">
                <a:latin typeface="Times" panose="02020603050405020304" pitchFamily="18" charset="0"/>
                <a:cs typeface="Times" panose="02020603050405020304" pitchFamily="18" charset="0"/>
              </a:rPr>
              <a:t>Black Students in Aerospace (BSA); co-founder, board member</a:t>
            </a:r>
          </a:p>
          <a:p>
            <a:pPr lvl="1">
              <a:lnSpc>
                <a:spcPct val="200000"/>
              </a:lnSpc>
            </a:pPr>
            <a:r>
              <a:rPr lang="en-US" sz="2500" dirty="0" err="1">
                <a:latin typeface="Times" panose="02020603050405020304" pitchFamily="18" charset="0"/>
                <a:cs typeface="Times" panose="02020603050405020304" pitchFamily="18" charset="0"/>
              </a:rPr>
              <a:t>INvent</a:t>
            </a:r>
            <a:r>
              <a:rPr lang="en-US" sz="2500" dirty="0">
                <a:latin typeface="Times" panose="02020603050405020304" pitchFamily="18" charset="0"/>
                <a:cs typeface="Times" panose="02020603050405020304" pitchFamily="18" charset="0"/>
              </a:rPr>
              <a:t> Michigan; Instructor, former board member</a:t>
            </a:r>
          </a:p>
          <a:p>
            <a:pPr>
              <a:lnSpc>
                <a:spcPct val="200000"/>
              </a:lnSpc>
            </a:pPr>
            <a:r>
              <a:rPr lang="en-US" sz="2900" dirty="0">
                <a:latin typeface="Times" panose="02020603050405020304" pitchFamily="18" charset="0"/>
                <a:cs typeface="Times" panose="02020603050405020304" pitchFamily="18" charset="0"/>
              </a:rPr>
              <a:t>Previous work:</a:t>
            </a:r>
          </a:p>
          <a:p>
            <a:pPr lvl="1">
              <a:lnSpc>
                <a:spcPct val="200000"/>
              </a:lnSpc>
            </a:pPr>
            <a:r>
              <a:rPr lang="en-US" sz="2500" dirty="0">
                <a:latin typeface="Times" panose="02020603050405020304" pitchFamily="18" charset="0"/>
                <a:cs typeface="Times" panose="02020603050405020304" pitchFamily="18" charset="0"/>
              </a:rPr>
              <a:t>STAR-CCM+ intern - Siemens DISW</a:t>
            </a:r>
          </a:p>
          <a:p>
            <a:pPr lvl="1">
              <a:lnSpc>
                <a:spcPct val="200000"/>
              </a:lnSpc>
            </a:pPr>
            <a:r>
              <a:rPr lang="en-US" sz="2500" dirty="0">
                <a:latin typeface="Times" panose="02020603050405020304" pitchFamily="18" charset="0"/>
                <a:cs typeface="Times" panose="02020603050405020304" pitchFamily="18" charset="0"/>
              </a:rPr>
              <a:t>Astrophysics REU program – University of Chicago</a:t>
            </a:r>
          </a:p>
        </p:txBody>
      </p:sp>
      <p:pic>
        <p:nvPicPr>
          <p:cNvPr id="7" name="Content Placeholder 6">
            <a:extLst>
              <a:ext uri="{FF2B5EF4-FFF2-40B4-BE49-F238E27FC236}">
                <a16:creationId xmlns:a16="http://schemas.microsoft.com/office/drawing/2014/main" id="{8818C420-9162-4A24-97EC-F0E470A3B1A0}"/>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1283" t="30490" r="16290" b="15183"/>
          <a:stretch/>
        </p:blipFill>
        <p:spPr>
          <a:xfrm>
            <a:off x="6172202" y="1428517"/>
            <a:ext cx="2237174" cy="2237174"/>
          </a:xfrm>
        </p:spPr>
      </p:pic>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2</a:t>
            </a:fld>
            <a:endParaRPr lang="en-US"/>
          </a:p>
        </p:txBody>
      </p:sp>
      <p:pic>
        <p:nvPicPr>
          <p:cNvPr id="1026" name="Picture 2" descr="The Regents of the University of Michigan | Working with BJA NTTAC">
            <a:extLst>
              <a:ext uri="{FF2B5EF4-FFF2-40B4-BE49-F238E27FC236}">
                <a16:creationId xmlns:a16="http://schemas.microsoft.com/office/drawing/2014/main" id="{C35F9E27-6530-4C9E-94D6-504D7AE8F9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06" b="2906"/>
          <a:stretch/>
        </p:blipFill>
        <p:spPr bwMode="auto">
          <a:xfrm>
            <a:off x="9304771" y="1428517"/>
            <a:ext cx="2237174" cy="22371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F796B16-42B8-4F42-9E0E-3AFBBEE489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150" t="18060" r="14677" b="11045"/>
          <a:stretch/>
        </p:blipFill>
        <p:spPr>
          <a:xfrm rot="5400000">
            <a:off x="6172202" y="3968204"/>
            <a:ext cx="2237174" cy="2237174"/>
          </a:xfrm>
          <a:prstGeom prst="rect">
            <a:avLst/>
          </a:prstGeom>
        </p:spPr>
      </p:pic>
      <p:pic>
        <p:nvPicPr>
          <p:cNvPr id="12" name="Picture 11">
            <a:extLst>
              <a:ext uri="{FF2B5EF4-FFF2-40B4-BE49-F238E27FC236}">
                <a16:creationId xmlns:a16="http://schemas.microsoft.com/office/drawing/2014/main" id="{0DA89C80-53A2-4F3B-A89E-31AFDA89E4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351" t="3621" r="10847" b="7308"/>
          <a:stretch/>
        </p:blipFill>
        <p:spPr>
          <a:xfrm>
            <a:off x="9304771" y="3968204"/>
            <a:ext cx="2237174" cy="2237174"/>
          </a:xfrm>
          <a:prstGeom prst="rect">
            <a:avLst/>
          </a:prstGeom>
        </p:spPr>
      </p:pic>
    </p:spTree>
    <p:extLst>
      <p:ext uri="{BB962C8B-B14F-4D97-AF65-F5344CB8AC3E}">
        <p14:creationId xmlns:p14="http://schemas.microsoft.com/office/powerpoint/2010/main" val="363608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Project 1: Newtonian Estimation Tool</a:t>
            </a:r>
          </a:p>
        </p:txBody>
      </p:sp>
      <p:sp>
        <p:nvSpPr>
          <p:cNvPr id="3" name="Content Placeholder 2">
            <a:extLst>
              <a:ext uri="{FF2B5EF4-FFF2-40B4-BE49-F238E27FC236}">
                <a16:creationId xmlns:a16="http://schemas.microsoft.com/office/drawing/2014/main" id="{8B7B13D9-5CD9-47C5-8D0A-EED540F13F9B}"/>
              </a:ext>
            </a:extLst>
          </p:cNvPr>
          <p:cNvSpPr>
            <a:spLocks noGrp="1"/>
          </p:cNvSpPr>
          <p:nvPr>
            <p:ph idx="1"/>
          </p:nvPr>
        </p:nvSpPr>
        <p:spPr>
          <a:xfrm>
            <a:off x="419100" y="1141335"/>
            <a:ext cx="11353800" cy="5119738"/>
          </a:xfrm>
        </p:spPr>
        <p:txBody>
          <a:bodyPr>
            <a:normAutofit/>
          </a:bodyPr>
          <a:lstStyle/>
          <a:p>
            <a:r>
              <a:rPr lang="en-US" sz="2400" dirty="0"/>
              <a:t>Develop a MATLAB tool that calculates pressure forces and aerodynamic coefficients on a vehicle </a:t>
            </a:r>
          </a:p>
          <a:p>
            <a:r>
              <a:rPr lang="en-US" sz="2400" dirty="0"/>
              <a:t>Goal: understand how geometric asymmetry will affect SRL aerodynamics</a:t>
            </a:r>
          </a:p>
          <a:p>
            <a:endParaRPr lang="en-US" sz="2400" dirty="0"/>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3</a:t>
            </a:fld>
            <a:endParaRPr lang="en-US"/>
          </a:p>
        </p:txBody>
      </p:sp>
      <p:pic>
        <p:nvPicPr>
          <p:cNvPr id="1026" name="Picture 1" descr="image001">
            <a:extLst>
              <a:ext uri="{FF2B5EF4-FFF2-40B4-BE49-F238E27FC236}">
                <a16:creationId xmlns:a16="http://schemas.microsoft.com/office/drawing/2014/main" id="{36A1C9E1-AF94-4D21-9A87-29AF88540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0" r="7108" b="4714"/>
          <a:stretch/>
        </p:blipFill>
        <p:spPr bwMode="auto">
          <a:xfrm>
            <a:off x="278423" y="2450914"/>
            <a:ext cx="4196862" cy="405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descr="image001">
            <a:extLst>
              <a:ext uri="{FF2B5EF4-FFF2-40B4-BE49-F238E27FC236}">
                <a16:creationId xmlns:a16="http://schemas.microsoft.com/office/drawing/2014/main" id="{9DF0EC69-7FCD-4D9D-9481-07CAA2D38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86" t="9193" r="3060" b="4341"/>
          <a:stretch/>
        </p:blipFill>
        <p:spPr bwMode="auto">
          <a:xfrm>
            <a:off x="4818185" y="2371603"/>
            <a:ext cx="7095392" cy="40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BAA1B5C-4676-4319-B2FD-1AD1EE6AA465}"/>
              </a:ext>
            </a:extLst>
          </p:cNvPr>
          <p:cNvSpPr txBox="1"/>
          <p:nvPr/>
        </p:nvSpPr>
        <p:spPr>
          <a:xfrm>
            <a:off x="5475038" y="6444476"/>
            <a:ext cx="3668961" cy="276999"/>
          </a:xfrm>
          <a:prstGeom prst="rect">
            <a:avLst/>
          </a:prstGeom>
          <a:noFill/>
        </p:spPr>
        <p:txBody>
          <a:bodyPr wrap="square" rtlCol="0">
            <a:spAutoFit/>
          </a:bodyPr>
          <a:lstStyle/>
          <a:p>
            <a:r>
              <a:rPr lang="en-US" dirty="0">
                <a:solidFill>
                  <a:schemeClr val="tx1"/>
                </a:solidFill>
                <a:latin typeface="Arial" panose="020B0604020202020204" pitchFamily="34" charset="0"/>
              </a:rPr>
              <a:t>Source: </a:t>
            </a:r>
            <a:r>
              <a:rPr lang="en-US" u="sng" dirty="0">
                <a:solidFill>
                  <a:schemeClr val="tx1"/>
                </a:solidFill>
                <a:latin typeface="Arial" panose="020B0604020202020204" pitchFamily="34" charset="0"/>
                <a:hlinkClick r:id="rId5">
                  <a:extLst>
                    <a:ext uri="{A12FA001-AC4F-418D-AE19-62706E023703}">
                      <ahyp:hlinkClr xmlns:ahyp="http://schemas.microsoft.com/office/drawing/2018/hyperlinkcolor" val="tx"/>
                    </a:ext>
                  </a:extLst>
                </a:hlinkClick>
              </a:rPr>
              <a:t>https://arc.aiaa.org/doi/10.2514/1.A32794</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45010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Project 1: Newtonian Estimation Tool</a:t>
            </a:r>
          </a:p>
        </p:txBody>
      </p:sp>
      <p:sp>
        <p:nvSpPr>
          <p:cNvPr id="3" name="Content Placeholder 2">
            <a:extLst>
              <a:ext uri="{FF2B5EF4-FFF2-40B4-BE49-F238E27FC236}">
                <a16:creationId xmlns:a16="http://schemas.microsoft.com/office/drawing/2014/main" id="{8B7B13D9-5CD9-47C5-8D0A-EED540F13F9B}"/>
              </a:ext>
            </a:extLst>
          </p:cNvPr>
          <p:cNvSpPr>
            <a:spLocks noGrp="1"/>
          </p:cNvSpPr>
          <p:nvPr>
            <p:ph idx="1"/>
          </p:nvPr>
        </p:nvSpPr>
        <p:spPr/>
        <p:txBody>
          <a:bodyPr>
            <a:normAutofit fontScale="92500" lnSpcReduction="10000"/>
          </a:bodyPr>
          <a:lstStyle/>
          <a:p>
            <a:pPr>
              <a:lnSpc>
                <a:spcPct val="150000"/>
              </a:lnSpc>
            </a:pPr>
            <a:r>
              <a:rPr lang="en-US" dirty="0"/>
              <a:t>Calculations based on Modified Newtonian Theory:</a:t>
            </a:r>
          </a:p>
          <a:p>
            <a:pPr lvl="1">
              <a:lnSpc>
                <a:spcPct val="150000"/>
              </a:lnSpc>
            </a:pPr>
            <a:r>
              <a:rPr lang="en-US" dirty="0"/>
              <a:t>Using pressure distribution of air flowing over a surface to calculate forces and moments at hypersonic speeds</a:t>
            </a:r>
          </a:p>
          <a:p>
            <a:pPr lvl="1">
              <a:lnSpc>
                <a:spcPct val="150000"/>
              </a:lnSpc>
            </a:pPr>
            <a:r>
              <a:rPr lang="en-US" dirty="0"/>
              <a:t>Most accurate for blunt bodies</a:t>
            </a:r>
          </a:p>
          <a:p>
            <a:pPr>
              <a:lnSpc>
                <a:spcPct val="150000"/>
              </a:lnSpc>
            </a:pPr>
            <a:r>
              <a:rPr lang="en-US" dirty="0"/>
              <a:t>How the tool works:</a:t>
            </a:r>
          </a:p>
          <a:p>
            <a:pPr lvl="1">
              <a:lnSpc>
                <a:spcPct val="150000"/>
              </a:lnSpc>
            </a:pPr>
            <a:r>
              <a:rPr lang="en-US" dirty="0"/>
              <a:t>Read in an STL file (geometry broken up into small triangles)</a:t>
            </a:r>
          </a:p>
          <a:p>
            <a:pPr lvl="1">
              <a:lnSpc>
                <a:spcPct val="150000"/>
              </a:lnSpc>
            </a:pPr>
            <a:r>
              <a:rPr lang="en-US" dirty="0"/>
              <a:t>Plots normal vectors of each triangle</a:t>
            </a:r>
          </a:p>
          <a:p>
            <a:pPr lvl="1">
              <a:lnSpc>
                <a:spcPct val="150000"/>
              </a:lnSpc>
            </a:pPr>
            <a:r>
              <a:rPr lang="en-US" dirty="0"/>
              <a:t>Calculates surface area, CP, CA, CN, CM, CD, and CL</a:t>
            </a:r>
          </a:p>
          <a:p>
            <a:pPr lvl="1">
              <a:lnSpc>
                <a:spcPct val="150000"/>
              </a:lnSpc>
            </a:pPr>
            <a:r>
              <a:rPr lang="en-US" dirty="0"/>
              <a:t>Plots CP on the body’s surface</a:t>
            </a:r>
          </a:p>
          <a:p>
            <a:pPr lvl="1">
              <a:lnSpc>
                <a:spcPct val="150000"/>
              </a:lnSpc>
            </a:pPr>
            <a:endParaRPr lang="en-US" dirty="0"/>
          </a:p>
          <a:p>
            <a:pPr>
              <a:lnSpc>
                <a:spcPct val="150000"/>
              </a:lnSpc>
            </a:pPr>
            <a:endParaRPr lang="en-US" dirty="0"/>
          </a:p>
          <a:p>
            <a:pPr lvl="1">
              <a:lnSpc>
                <a:spcPct val="150000"/>
              </a:lnSpc>
            </a:pPr>
            <a:endParaRPr lang="en-US" dirty="0"/>
          </a:p>
          <a:p>
            <a:pPr lvl="1">
              <a:lnSpc>
                <a:spcPct val="150000"/>
              </a:lnSpc>
            </a:pPr>
            <a:endParaRPr lang="en-US" dirty="0"/>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4</a:t>
            </a:fld>
            <a:endParaRPr lang="en-US"/>
          </a:p>
        </p:txBody>
      </p:sp>
    </p:spTree>
    <p:extLst>
      <p:ext uri="{BB962C8B-B14F-4D97-AF65-F5344CB8AC3E}">
        <p14:creationId xmlns:p14="http://schemas.microsoft.com/office/powerpoint/2010/main" val="108170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Project 1: Newtonian Estimation Tool</a:t>
            </a:r>
          </a:p>
        </p:txBody>
      </p:sp>
      <p:sp>
        <p:nvSpPr>
          <p:cNvPr id="3" name="Content Placeholder 2">
            <a:extLst>
              <a:ext uri="{FF2B5EF4-FFF2-40B4-BE49-F238E27FC236}">
                <a16:creationId xmlns:a16="http://schemas.microsoft.com/office/drawing/2014/main" id="{8B7B13D9-5CD9-47C5-8D0A-EED540F13F9B}"/>
              </a:ext>
            </a:extLst>
          </p:cNvPr>
          <p:cNvSpPr>
            <a:spLocks noGrp="1"/>
          </p:cNvSpPr>
          <p:nvPr>
            <p:ph idx="1"/>
          </p:nvPr>
        </p:nvSpPr>
        <p:spPr>
          <a:xfrm>
            <a:off x="419100" y="1303090"/>
            <a:ext cx="7071946" cy="5119738"/>
          </a:xfrm>
        </p:spPr>
        <p:txBody>
          <a:bodyPr>
            <a:normAutofit/>
          </a:bodyPr>
          <a:lstStyle/>
          <a:p>
            <a:r>
              <a:rPr lang="en-US" sz="2400" dirty="0"/>
              <a:t>Test Cases: Sphere and vehicle body</a:t>
            </a:r>
          </a:p>
          <a:p>
            <a:pPr lvl="1"/>
            <a:r>
              <a:rPr lang="en-US" sz="2000" dirty="0"/>
              <a:t>Mach 24, Freestream velocity in the – z direction</a:t>
            </a:r>
          </a:p>
          <a:p>
            <a:r>
              <a:rPr lang="en-US" sz="2400" dirty="0"/>
              <a:t>Tool is generating expected CP values</a:t>
            </a:r>
          </a:p>
          <a:p>
            <a:r>
              <a:rPr lang="en-US" sz="2400" dirty="0"/>
              <a:t>Next steps: generate SRL models with trim tab and analyze roll torque effects</a:t>
            </a:r>
          </a:p>
          <a:p>
            <a:pPr lvl="1"/>
            <a:endParaRPr lang="en-US" dirty="0"/>
          </a:p>
          <a:p>
            <a:endParaRPr lang="en-US" sz="2400" dirty="0"/>
          </a:p>
          <a:p>
            <a:pPr lvl="1"/>
            <a:endParaRPr lang="en-US" dirty="0"/>
          </a:p>
          <a:p>
            <a:pPr marL="457200" lvl="1" indent="0">
              <a:buNone/>
            </a:pPr>
            <a:endParaRPr lang="en-US" dirty="0"/>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5</a:t>
            </a:fld>
            <a:endParaRPr lang="en-US"/>
          </a:p>
        </p:txBody>
      </p:sp>
      <p:pic>
        <p:nvPicPr>
          <p:cNvPr id="6" name="Picture 5">
            <a:extLst>
              <a:ext uri="{FF2B5EF4-FFF2-40B4-BE49-F238E27FC236}">
                <a16:creationId xmlns:a16="http://schemas.microsoft.com/office/drawing/2014/main" id="{45A1A7F4-F491-4C04-A992-54FBFB4B1F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19" r="5519"/>
          <a:stretch/>
        </p:blipFill>
        <p:spPr>
          <a:xfrm>
            <a:off x="7247791" y="4277457"/>
            <a:ext cx="4525109" cy="2485292"/>
          </a:xfrm>
          <a:prstGeom prst="rect">
            <a:avLst/>
          </a:prstGeom>
        </p:spPr>
      </p:pic>
      <p:pic>
        <p:nvPicPr>
          <p:cNvPr id="8" name="Picture 7">
            <a:extLst>
              <a:ext uri="{FF2B5EF4-FFF2-40B4-BE49-F238E27FC236}">
                <a16:creationId xmlns:a16="http://schemas.microsoft.com/office/drawing/2014/main" id="{B60548C8-4AC4-46D9-9F13-0169085981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528" r="5769"/>
          <a:stretch/>
        </p:blipFill>
        <p:spPr>
          <a:xfrm>
            <a:off x="7866184" y="1303090"/>
            <a:ext cx="4325816" cy="2377440"/>
          </a:xfrm>
          <a:prstGeom prst="rect">
            <a:avLst/>
          </a:prstGeom>
        </p:spPr>
      </p:pic>
      <p:pic>
        <p:nvPicPr>
          <p:cNvPr id="10" name="Picture 9">
            <a:extLst>
              <a:ext uri="{FF2B5EF4-FFF2-40B4-BE49-F238E27FC236}">
                <a16:creationId xmlns:a16="http://schemas.microsoft.com/office/drawing/2014/main" id="{FA07CE41-6726-41FB-981D-0750E520FFF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778" r="4165" b="2862"/>
          <a:stretch/>
        </p:blipFill>
        <p:spPr>
          <a:xfrm>
            <a:off x="43962" y="3625692"/>
            <a:ext cx="6283569" cy="3232308"/>
          </a:xfrm>
          <a:prstGeom prst="rect">
            <a:avLst/>
          </a:prstGeom>
        </p:spPr>
      </p:pic>
    </p:spTree>
    <p:extLst>
      <p:ext uri="{BB962C8B-B14F-4D97-AF65-F5344CB8AC3E}">
        <p14:creationId xmlns:p14="http://schemas.microsoft.com/office/powerpoint/2010/main" val="25447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Project 2: Parachute Loads</a:t>
            </a:r>
          </a:p>
        </p:txBody>
      </p:sp>
      <p:sp>
        <p:nvSpPr>
          <p:cNvPr id="3" name="Content Placeholder 2">
            <a:extLst>
              <a:ext uri="{FF2B5EF4-FFF2-40B4-BE49-F238E27FC236}">
                <a16:creationId xmlns:a16="http://schemas.microsoft.com/office/drawing/2014/main" id="{62054068-BEC5-4B91-8BC5-E8D87A6F4A5D}"/>
              </a:ext>
            </a:extLst>
          </p:cNvPr>
          <p:cNvSpPr>
            <a:spLocks noGrp="1"/>
          </p:cNvSpPr>
          <p:nvPr>
            <p:ph idx="1"/>
          </p:nvPr>
        </p:nvSpPr>
        <p:spPr/>
        <p:txBody>
          <a:bodyPr>
            <a:normAutofit/>
          </a:bodyPr>
          <a:lstStyle/>
          <a:p>
            <a:pPr>
              <a:lnSpc>
                <a:spcPct val="150000"/>
              </a:lnSpc>
            </a:pPr>
            <a:r>
              <a:rPr lang="en-US" dirty="0"/>
              <a:t>Goal: Better understand parachute opening loads to better inform SRL early design decisions</a:t>
            </a:r>
          </a:p>
          <a:p>
            <a:pPr>
              <a:lnSpc>
                <a:spcPct val="150000"/>
              </a:lnSpc>
            </a:pPr>
            <a:r>
              <a:rPr lang="en-US" dirty="0"/>
              <a:t>Debug previous MATLAB simulation that </a:t>
            </a:r>
            <a:r>
              <a:rPr lang="en-US" altLang="en-US" dirty="0"/>
              <a:t>determines the appropriate parachute opening loads cases for the MSL entry body</a:t>
            </a:r>
          </a:p>
          <a:p>
            <a:pPr>
              <a:lnSpc>
                <a:spcPct val="150000"/>
              </a:lnSpc>
            </a:pPr>
            <a:r>
              <a:rPr lang="en-US" dirty="0"/>
              <a:t>Verify using M2020 inputs, then run simulation on SRL system</a:t>
            </a:r>
          </a:p>
          <a:p>
            <a:pPr>
              <a:lnSpc>
                <a:spcPct val="150000"/>
              </a:lnSpc>
            </a:pPr>
            <a:r>
              <a:rPr lang="en-US" dirty="0"/>
              <a:t>Project concluded</a:t>
            </a:r>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6</a:t>
            </a:fld>
            <a:endParaRPr lang="en-US"/>
          </a:p>
        </p:txBody>
      </p:sp>
    </p:spTree>
    <p:extLst>
      <p:ext uri="{BB962C8B-B14F-4D97-AF65-F5344CB8AC3E}">
        <p14:creationId xmlns:p14="http://schemas.microsoft.com/office/powerpoint/2010/main" val="2517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Project 2: Parachute Loads</a:t>
            </a:r>
          </a:p>
        </p:txBody>
      </p:sp>
      <p:sp>
        <p:nvSpPr>
          <p:cNvPr id="3" name="Content Placeholder 2">
            <a:extLst>
              <a:ext uri="{FF2B5EF4-FFF2-40B4-BE49-F238E27FC236}">
                <a16:creationId xmlns:a16="http://schemas.microsoft.com/office/drawing/2014/main" id="{62054068-BEC5-4B91-8BC5-E8D87A6F4A5D}"/>
              </a:ext>
            </a:extLst>
          </p:cNvPr>
          <p:cNvSpPr>
            <a:spLocks noGrp="1"/>
          </p:cNvSpPr>
          <p:nvPr>
            <p:ph sz="half" idx="1"/>
          </p:nvPr>
        </p:nvSpPr>
        <p:spPr>
          <a:xfrm>
            <a:off x="389827" y="1179406"/>
            <a:ext cx="6074461" cy="5479707"/>
          </a:xfrm>
        </p:spPr>
        <p:txBody>
          <a:bodyPr>
            <a:normAutofit fontScale="92500"/>
          </a:bodyPr>
          <a:lstStyle/>
          <a:p>
            <a:pPr>
              <a:lnSpc>
                <a:spcPct val="150000"/>
              </a:lnSpc>
            </a:pPr>
            <a:r>
              <a:rPr lang="en-US" b="1" dirty="0"/>
              <a:t>Bridle loads: </a:t>
            </a:r>
            <a:r>
              <a:rPr lang="en-US" dirty="0"/>
              <a:t>forces bridles impart to vehicle in response to the parachute force and the pull angle</a:t>
            </a:r>
          </a:p>
          <a:p>
            <a:pPr lvl="1">
              <a:lnSpc>
                <a:spcPct val="150000"/>
              </a:lnSpc>
            </a:pPr>
            <a:r>
              <a:rPr lang="en-US" dirty="0"/>
              <a:t>Loads distributed unevenly</a:t>
            </a:r>
          </a:p>
          <a:p>
            <a:pPr>
              <a:lnSpc>
                <a:spcPct val="150000"/>
              </a:lnSpc>
            </a:pPr>
            <a:r>
              <a:rPr lang="en-US" dirty="0"/>
              <a:t>System constraint: Parachute must withstand Flight Limit Load </a:t>
            </a:r>
          </a:p>
          <a:p>
            <a:pPr>
              <a:lnSpc>
                <a:spcPct val="150000"/>
              </a:lnSpc>
            </a:pPr>
            <a:r>
              <a:rPr lang="en-US" dirty="0"/>
              <a:t>Simulation assumptions:</a:t>
            </a:r>
          </a:p>
          <a:p>
            <a:pPr lvl="1">
              <a:lnSpc>
                <a:spcPct val="150000"/>
              </a:lnSpc>
            </a:pPr>
            <a:r>
              <a:rPr lang="en-US" dirty="0"/>
              <a:t>Entry body modeled as a 4DOF system</a:t>
            </a:r>
          </a:p>
          <a:p>
            <a:pPr lvl="1">
              <a:lnSpc>
                <a:spcPct val="150000"/>
              </a:lnSpc>
            </a:pPr>
            <a:r>
              <a:rPr lang="en-US" dirty="0"/>
              <a:t>3 bridles modeled as rigid trusses</a:t>
            </a:r>
          </a:p>
        </p:txBody>
      </p:sp>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7</a:t>
            </a:fld>
            <a:endParaRPr lang="en-US"/>
          </a:p>
        </p:txBody>
      </p:sp>
      <p:grpSp>
        <p:nvGrpSpPr>
          <p:cNvPr id="6" name="Group 5">
            <a:extLst>
              <a:ext uri="{FF2B5EF4-FFF2-40B4-BE49-F238E27FC236}">
                <a16:creationId xmlns:a16="http://schemas.microsoft.com/office/drawing/2014/main" id="{D6401ABA-30FB-45F0-9F64-1339B24A849D}"/>
              </a:ext>
            </a:extLst>
          </p:cNvPr>
          <p:cNvGrpSpPr/>
          <p:nvPr/>
        </p:nvGrpSpPr>
        <p:grpSpPr>
          <a:xfrm>
            <a:off x="6668703" y="1197348"/>
            <a:ext cx="4701478" cy="4832333"/>
            <a:chOff x="9104586" y="1087821"/>
            <a:chExt cx="3170000" cy="3594538"/>
          </a:xfrm>
        </p:grpSpPr>
        <p:pic>
          <p:nvPicPr>
            <p:cNvPr id="7" name="Picture 6">
              <a:extLst>
                <a:ext uri="{FF2B5EF4-FFF2-40B4-BE49-F238E27FC236}">
                  <a16:creationId xmlns:a16="http://schemas.microsoft.com/office/drawing/2014/main" id="{B490A9F0-353B-4499-961A-A0F0001D087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375" t="36430" r="11486" b="46163"/>
            <a:stretch/>
          </p:blipFill>
          <p:spPr>
            <a:xfrm rot="5400000">
              <a:off x="9504750" y="1822781"/>
              <a:ext cx="2369672" cy="3170000"/>
            </a:xfrm>
            <a:prstGeom prst="rect">
              <a:avLst/>
            </a:prstGeom>
          </p:spPr>
        </p:pic>
        <p:cxnSp>
          <p:nvCxnSpPr>
            <p:cNvPr id="8" name="Straight Arrow Connector 7">
              <a:extLst>
                <a:ext uri="{FF2B5EF4-FFF2-40B4-BE49-F238E27FC236}">
                  <a16:creationId xmlns:a16="http://schemas.microsoft.com/office/drawing/2014/main" id="{F9359A70-0F07-461C-BC51-B202DE89E823}"/>
                </a:ext>
              </a:extLst>
            </p:cNvPr>
            <p:cNvCxnSpPr>
              <a:cxnSpLocks/>
            </p:cNvCxnSpPr>
            <p:nvPr/>
          </p:nvCxnSpPr>
          <p:spPr bwMode="auto">
            <a:xfrm flipV="1">
              <a:off x="10649607" y="1395248"/>
              <a:ext cx="338959" cy="867106"/>
            </a:xfrm>
            <a:prstGeom prst="straightConnector1">
              <a:avLst/>
            </a:prstGeom>
            <a:noFill/>
            <a:ln w="25400" cap="flat" cmpd="sng" algn="ctr">
              <a:solidFill>
                <a:schemeClr val="tx1"/>
              </a:solidFill>
              <a:prstDash val="solid"/>
              <a:round/>
              <a:headEnd type="none" w="med" len="med"/>
              <a:tailEnd type="triangle" w="sm" len="lg"/>
            </a:ln>
            <a:effectLst/>
          </p:spPr>
        </p:cxnSp>
        <p:sp>
          <p:nvSpPr>
            <p:cNvPr id="9" name="TextBox 8">
              <a:extLst>
                <a:ext uri="{FF2B5EF4-FFF2-40B4-BE49-F238E27FC236}">
                  <a16:creationId xmlns:a16="http://schemas.microsoft.com/office/drawing/2014/main" id="{8B41E09E-9D07-4588-AA14-1E13E5F3844E}"/>
                </a:ext>
              </a:extLst>
            </p:cNvPr>
            <p:cNvSpPr txBox="1"/>
            <p:nvPr/>
          </p:nvSpPr>
          <p:spPr>
            <a:xfrm>
              <a:off x="10980684" y="1229709"/>
              <a:ext cx="370614" cy="369332"/>
            </a:xfrm>
            <a:prstGeom prst="rect">
              <a:avLst/>
            </a:prstGeom>
            <a:noFill/>
          </p:spPr>
          <p:txBody>
            <a:bodyPr wrap="none" rtlCol="0">
              <a:spAutoFit/>
            </a:bodyPr>
            <a:lstStyle/>
            <a:p>
              <a:r>
                <a:rPr lang="en-US" i="1" dirty="0" err="1"/>
                <a:t>F</a:t>
              </a:r>
              <a:r>
                <a:rPr lang="en-US" i="1" baseline="-25000" dirty="0" err="1"/>
                <a:t>p</a:t>
              </a:r>
              <a:endParaRPr lang="en-US" i="1" baseline="-25000" dirty="0"/>
            </a:p>
          </p:txBody>
        </p:sp>
        <p:cxnSp>
          <p:nvCxnSpPr>
            <p:cNvPr id="10" name="Straight Arrow Connector 9">
              <a:extLst>
                <a:ext uri="{FF2B5EF4-FFF2-40B4-BE49-F238E27FC236}">
                  <a16:creationId xmlns:a16="http://schemas.microsoft.com/office/drawing/2014/main" id="{9258190D-659A-4E9A-864B-8BA952AAA179}"/>
                </a:ext>
              </a:extLst>
            </p:cNvPr>
            <p:cNvCxnSpPr>
              <a:cxnSpLocks/>
            </p:cNvCxnSpPr>
            <p:nvPr/>
          </p:nvCxnSpPr>
          <p:spPr bwMode="auto">
            <a:xfrm flipV="1">
              <a:off x="10652235" y="1087821"/>
              <a:ext cx="0" cy="3594538"/>
            </a:xfrm>
            <a:prstGeom prst="straightConnector1">
              <a:avLst/>
            </a:prstGeom>
            <a:noFill/>
            <a:ln w="12700" cap="flat" cmpd="sng" algn="ctr">
              <a:solidFill>
                <a:schemeClr val="tx1"/>
              </a:solidFill>
              <a:prstDash val="lgDash"/>
              <a:round/>
              <a:headEnd type="none" w="med" len="med"/>
              <a:tailEnd type="none" w="sm" len="lg"/>
            </a:ln>
            <a:effectLst/>
          </p:spPr>
        </p:cxnSp>
        <p:sp>
          <p:nvSpPr>
            <p:cNvPr id="11" name="Arc 10">
              <a:extLst>
                <a:ext uri="{FF2B5EF4-FFF2-40B4-BE49-F238E27FC236}">
                  <a16:creationId xmlns:a16="http://schemas.microsoft.com/office/drawing/2014/main" id="{5665C3B4-6DCA-40C0-9EBE-64B9EE9F7CFD}"/>
                </a:ext>
              </a:extLst>
            </p:cNvPr>
            <p:cNvSpPr/>
            <p:nvPr/>
          </p:nvSpPr>
          <p:spPr bwMode="auto">
            <a:xfrm>
              <a:off x="9971689" y="1584434"/>
              <a:ext cx="1347951" cy="1347951"/>
            </a:xfrm>
            <a:prstGeom prst="arc">
              <a:avLst>
                <a:gd name="adj1" fmla="val 16200000"/>
                <a:gd name="adj2" fmla="val 17512576"/>
              </a:avLst>
            </a:prstGeom>
            <a:noFill/>
            <a:ln w="12700" cap="flat" cmpd="sng" algn="ctr">
              <a:solidFill>
                <a:schemeClr val="tx1"/>
              </a:solidFill>
              <a:prstDash val="solid"/>
              <a:round/>
              <a:headEnd type="triangle" w="med" len="med"/>
              <a:tailEnd type="triangle" w="med" len="med"/>
            </a:ln>
            <a:effectLst/>
          </p:spPr>
          <p:txBody>
            <a:bodyPr rtlCol="0" anchor="ctr"/>
            <a:lstStyle/>
            <a:p>
              <a:pPr algn="ctr"/>
              <a:endParaRPr lang="en-US" dirty="0"/>
            </a:p>
          </p:txBody>
        </p:sp>
        <p:sp>
          <p:nvSpPr>
            <p:cNvPr id="12" name="TextBox 11">
              <a:extLst>
                <a:ext uri="{FF2B5EF4-FFF2-40B4-BE49-F238E27FC236}">
                  <a16:creationId xmlns:a16="http://schemas.microsoft.com/office/drawing/2014/main" id="{9596606B-1AEB-4F2F-86E0-3C0C53C15F8E}"/>
                </a:ext>
              </a:extLst>
            </p:cNvPr>
            <p:cNvSpPr txBox="1"/>
            <p:nvPr/>
          </p:nvSpPr>
          <p:spPr>
            <a:xfrm>
              <a:off x="10612822" y="1177158"/>
              <a:ext cx="381836" cy="369332"/>
            </a:xfrm>
            <a:prstGeom prst="rect">
              <a:avLst/>
            </a:prstGeom>
            <a:noFill/>
          </p:spPr>
          <p:txBody>
            <a:bodyPr wrap="none" rtlCol="0">
              <a:spAutoFit/>
            </a:bodyPr>
            <a:lstStyle/>
            <a:p>
              <a:r>
                <a:rPr lang="en-US" i="1" dirty="0" err="1">
                  <a:latin typeface="Symbol" pitchFamily="2" charset="2"/>
                </a:rPr>
                <a:t>q</a:t>
              </a:r>
              <a:r>
                <a:rPr lang="en-US" i="1" baseline="-25000" dirty="0" err="1"/>
                <a:t>p</a:t>
              </a:r>
              <a:endParaRPr lang="en-US" i="1" baseline="-25000" dirty="0"/>
            </a:p>
          </p:txBody>
        </p:sp>
        <p:cxnSp>
          <p:nvCxnSpPr>
            <p:cNvPr id="13" name="Straight Arrow Connector 12">
              <a:extLst>
                <a:ext uri="{FF2B5EF4-FFF2-40B4-BE49-F238E27FC236}">
                  <a16:creationId xmlns:a16="http://schemas.microsoft.com/office/drawing/2014/main" id="{B82AA05E-5FA2-4FDC-9D34-D0118FCAD935}"/>
                </a:ext>
              </a:extLst>
            </p:cNvPr>
            <p:cNvCxnSpPr>
              <a:cxnSpLocks/>
            </p:cNvCxnSpPr>
            <p:nvPr/>
          </p:nvCxnSpPr>
          <p:spPr bwMode="auto">
            <a:xfrm flipV="1">
              <a:off x="10484465" y="2256957"/>
              <a:ext cx="117846" cy="679611"/>
            </a:xfrm>
            <a:prstGeom prst="straightConnector1">
              <a:avLst/>
            </a:prstGeom>
            <a:noFill/>
            <a:ln w="25400" cap="flat" cmpd="sng" algn="ctr">
              <a:solidFill>
                <a:schemeClr val="tx1"/>
              </a:solidFill>
              <a:prstDash val="solid"/>
              <a:round/>
              <a:headEnd type="none" w="med" len="med"/>
              <a:tailEnd type="triangle" w="sm" len="lg"/>
            </a:ln>
            <a:effectLst/>
          </p:spPr>
        </p:cxnSp>
        <p:sp>
          <p:nvSpPr>
            <p:cNvPr id="14" name="TextBox 13">
              <a:extLst>
                <a:ext uri="{FF2B5EF4-FFF2-40B4-BE49-F238E27FC236}">
                  <a16:creationId xmlns:a16="http://schemas.microsoft.com/office/drawing/2014/main" id="{09CCBD73-E3F5-4235-8DCA-A887452279BC}"/>
                </a:ext>
              </a:extLst>
            </p:cNvPr>
            <p:cNvSpPr txBox="1"/>
            <p:nvPr/>
          </p:nvSpPr>
          <p:spPr>
            <a:xfrm>
              <a:off x="10140026" y="2027761"/>
              <a:ext cx="447558" cy="369332"/>
            </a:xfrm>
            <a:prstGeom prst="rect">
              <a:avLst/>
            </a:prstGeom>
            <a:noFill/>
          </p:spPr>
          <p:txBody>
            <a:bodyPr wrap="none" rtlCol="0">
              <a:spAutoFit/>
            </a:bodyPr>
            <a:lstStyle/>
            <a:p>
              <a:r>
                <a:rPr lang="en-US" i="1" dirty="0"/>
                <a:t>F</a:t>
              </a:r>
              <a:r>
                <a:rPr lang="en-US" i="1" baseline="-25000" dirty="0"/>
                <a:t>b1</a:t>
              </a:r>
            </a:p>
          </p:txBody>
        </p:sp>
        <p:sp>
          <p:nvSpPr>
            <p:cNvPr id="15" name="TextBox 14">
              <a:extLst>
                <a:ext uri="{FF2B5EF4-FFF2-40B4-BE49-F238E27FC236}">
                  <a16:creationId xmlns:a16="http://schemas.microsoft.com/office/drawing/2014/main" id="{37553340-88D1-4B61-88ED-1C1ACF8D3D45}"/>
                </a:ext>
              </a:extLst>
            </p:cNvPr>
            <p:cNvSpPr txBox="1"/>
            <p:nvPr/>
          </p:nvSpPr>
          <p:spPr>
            <a:xfrm>
              <a:off x="10656219" y="2049064"/>
              <a:ext cx="447558" cy="369332"/>
            </a:xfrm>
            <a:prstGeom prst="rect">
              <a:avLst/>
            </a:prstGeom>
            <a:noFill/>
          </p:spPr>
          <p:txBody>
            <a:bodyPr wrap="none" rtlCol="0">
              <a:spAutoFit/>
            </a:bodyPr>
            <a:lstStyle/>
            <a:p>
              <a:r>
                <a:rPr lang="en-US" i="1" dirty="0"/>
                <a:t>F</a:t>
              </a:r>
              <a:r>
                <a:rPr lang="en-US" i="1" baseline="-25000" dirty="0"/>
                <a:t>b2</a:t>
              </a:r>
            </a:p>
          </p:txBody>
        </p:sp>
        <p:sp>
          <p:nvSpPr>
            <p:cNvPr id="16" name="Arc 15">
              <a:extLst>
                <a:ext uri="{FF2B5EF4-FFF2-40B4-BE49-F238E27FC236}">
                  <a16:creationId xmlns:a16="http://schemas.microsoft.com/office/drawing/2014/main" id="{754CA8EB-F794-473B-AEC9-5366F217EB1F}"/>
                </a:ext>
              </a:extLst>
            </p:cNvPr>
            <p:cNvSpPr/>
            <p:nvPr/>
          </p:nvSpPr>
          <p:spPr bwMode="auto">
            <a:xfrm>
              <a:off x="10260569" y="1920918"/>
              <a:ext cx="754427" cy="754427"/>
            </a:xfrm>
            <a:prstGeom prst="arc">
              <a:avLst>
                <a:gd name="adj1" fmla="val 4243590"/>
                <a:gd name="adj2" fmla="val 5411984"/>
              </a:avLst>
            </a:prstGeom>
            <a:noFill/>
            <a:ln w="12700" cap="flat" cmpd="sng" algn="ctr">
              <a:solidFill>
                <a:schemeClr val="tx1"/>
              </a:solidFill>
              <a:prstDash val="solid"/>
              <a:round/>
              <a:headEnd type="triangle" w="sm" len="sm"/>
              <a:tailEnd type="triangle" w="sm" len="sm"/>
            </a:ln>
            <a:effectLst/>
          </p:spPr>
          <p:txBody>
            <a:bodyPr rtlCol="0" anchor="ctr"/>
            <a:lstStyle/>
            <a:p>
              <a:pPr algn="ctr"/>
              <a:endParaRPr lang="en-US" dirty="0"/>
            </a:p>
          </p:txBody>
        </p:sp>
        <p:sp>
          <p:nvSpPr>
            <p:cNvPr id="17" name="TextBox 16">
              <a:extLst>
                <a:ext uri="{FF2B5EF4-FFF2-40B4-BE49-F238E27FC236}">
                  <a16:creationId xmlns:a16="http://schemas.microsoft.com/office/drawing/2014/main" id="{2F4900A1-EAFB-4A06-BE40-BB9B4416AB67}"/>
                </a:ext>
              </a:extLst>
            </p:cNvPr>
            <p:cNvSpPr txBox="1"/>
            <p:nvPr/>
          </p:nvSpPr>
          <p:spPr>
            <a:xfrm>
              <a:off x="10669688" y="2441850"/>
              <a:ext cx="381836" cy="369332"/>
            </a:xfrm>
            <a:prstGeom prst="rect">
              <a:avLst/>
            </a:prstGeom>
            <a:noFill/>
          </p:spPr>
          <p:txBody>
            <a:bodyPr wrap="none" rtlCol="0">
              <a:spAutoFit/>
            </a:bodyPr>
            <a:lstStyle/>
            <a:p>
              <a:r>
                <a:rPr lang="en-US" i="1" dirty="0" err="1">
                  <a:latin typeface="Symbol" pitchFamily="2" charset="2"/>
                </a:rPr>
                <a:t>q</a:t>
              </a:r>
              <a:r>
                <a:rPr lang="en-US" i="1" baseline="-25000" dirty="0" err="1"/>
                <a:t>b</a:t>
              </a:r>
              <a:endParaRPr lang="en-US" i="1" baseline="-25000" dirty="0"/>
            </a:p>
          </p:txBody>
        </p:sp>
      </p:grpSp>
      <p:sp>
        <p:nvSpPr>
          <p:cNvPr id="4" name="TextBox 3">
            <a:extLst>
              <a:ext uri="{FF2B5EF4-FFF2-40B4-BE49-F238E27FC236}">
                <a16:creationId xmlns:a16="http://schemas.microsoft.com/office/drawing/2014/main" id="{6D981523-2EAA-430A-8189-CC0D9453D507}"/>
              </a:ext>
            </a:extLst>
          </p:cNvPr>
          <p:cNvSpPr txBox="1"/>
          <p:nvPr/>
        </p:nvSpPr>
        <p:spPr>
          <a:xfrm>
            <a:off x="7299988" y="6183391"/>
            <a:ext cx="3379886" cy="646331"/>
          </a:xfrm>
          <a:prstGeom prst="rect">
            <a:avLst/>
          </a:prstGeom>
          <a:noFill/>
        </p:spPr>
        <p:txBody>
          <a:bodyPr wrap="square" rtlCol="0">
            <a:spAutoFit/>
          </a:bodyPr>
          <a:lstStyle/>
          <a:p>
            <a:r>
              <a:rPr lang="en-US" dirty="0">
                <a:solidFill>
                  <a:schemeClr val="tx1"/>
                </a:solidFill>
                <a:latin typeface="Arial" panose="020B0604020202020204" pitchFamily="34" charset="0"/>
              </a:rPr>
              <a:t>Source: Parachute Single Bridle Requirement Presentation by Tanner, Siegel, O’Farrell</a:t>
            </a:r>
          </a:p>
          <a:p>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2280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7E3AB149-47E5-44E6-A61D-0A4802B73034}"/>
              </a:ext>
            </a:extLst>
          </p:cNvPr>
          <p:cNvSpPr>
            <a:spLocks noGrp="1"/>
          </p:cNvSpPr>
          <p:nvPr>
            <p:ph type="sldNum" sz="quarter" idx="12"/>
          </p:nvPr>
        </p:nvSpPr>
        <p:spPr>
          <a:xfrm>
            <a:off x="10247512" y="7058877"/>
            <a:ext cx="1349542" cy="213583"/>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08BBF7-1487-4C50-9075-2321B29C10B8}" type="slidenum">
              <a:rPr lang="en-US" altLang="en-US"/>
              <a:pPr/>
              <a:t>8</a:t>
            </a:fld>
            <a:endParaRPr lang="en-US" altLang="en-US"/>
          </a:p>
        </p:txBody>
      </p:sp>
      <p:pic>
        <p:nvPicPr>
          <p:cNvPr id="20483" name="Picture 14" descr="low_bounds_10ev">
            <a:extLst>
              <a:ext uri="{FF2B5EF4-FFF2-40B4-BE49-F238E27FC236}">
                <a16:creationId xmlns:a16="http://schemas.microsoft.com/office/drawing/2014/main" id="{EB2A790E-AE3B-4B0D-9720-150992835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841" y="1660789"/>
            <a:ext cx="9140825"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157B5C8D-0AE4-488C-BABB-670EFC372621}"/>
              </a:ext>
            </a:extLst>
          </p:cNvPr>
          <p:cNvSpPr>
            <a:spLocks noGrp="1" noChangeArrowheads="1"/>
          </p:cNvSpPr>
          <p:nvPr>
            <p:ph type="title"/>
          </p:nvPr>
        </p:nvSpPr>
        <p:spPr>
          <a:xfrm>
            <a:off x="937846" y="145460"/>
            <a:ext cx="9788769" cy="639763"/>
          </a:xfrm>
        </p:spPr>
        <p:txBody>
          <a:bodyPr>
            <a:noAutofit/>
          </a:bodyPr>
          <a:lstStyle/>
          <a:p>
            <a:pPr eaLnBrk="1" hangingPunct="1"/>
            <a:r>
              <a:rPr lang="en-US" altLang="en-US" sz="2600" dirty="0"/>
              <a:t>Project 2: Sample output, MSL Low Magnitude: 10 Events</a:t>
            </a:r>
          </a:p>
        </p:txBody>
      </p:sp>
      <p:sp>
        <p:nvSpPr>
          <p:cNvPr id="20485" name="Text Box 4">
            <a:extLst>
              <a:ext uri="{FF2B5EF4-FFF2-40B4-BE49-F238E27FC236}">
                <a16:creationId xmlns:a16="http://schemas.microsoft.com/office/drawing/2014/main" id="{DE8534ED-F60C-4178-935A-43477B36CD5F}"/>
              </a:ext>
            </a:extLst>
          </p:cNvPr>
          <p:cNvSpPr txBox="1">
            <a:spLocks noChangeArrowheads="1"/>
          </p:cNvSpPr>
          <p:nvPr/>
        </p:nvSpPr>
        <p:spPr bwMode="auto">
          <a:xfrm>
            <a:off x="9392081" y="1139645"/>
            <a:ext cx="2743200" cy="25668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10000"/>
              </a:spcBef>
            </a:pPr>
            <a:r>
              <a:rPr lang="en-US" altLang="en-US" dirty="0"/>
              <a:t>Baseline Load Case:</a:t>
            </a:r>
          </a:p>
          <a:p>
            <a:pPr eaLnBrk="1" hangingPunct="1">
              <a:lnSpc>
                <a:spcPct val="90000"/>
              </a:lnSpc>
              <a:spcBef>
                <a:spcPct val="10000"/>
              </a:spcBef>
            </a:pPr>
            <a:r>
              <a:rPr lang="en-US" altLang="en-US" sz="1600" dirty="0"/>
              <a:t>(green)</a:t>
            </a:r>
          </a:p>
          <a:p>
            <a:pPr eaLnBrk="1" hangingPunct="1">
              <a:lnSpc>
                <a:spcPct val="90000"/>
              </a:lnSpc>
              <a:spcBef>
                <a:spcPct val="10000"/>
              </a:spcBef>
            </a:pPr>
            <a:r>
              <a:rPr lang="en-US" altLang="en-US" sz="1600" dirty="0"/>
              <a:t>65k </a:t>
            </a:r>
            <a:r>
              <a:rPr lang="en-US" altLang="en-US" sz="1600" dirty="0" err="1"/>
              <a:t>lbs</a:t>
            </a:r>
            <a:r>
              <a:rPr lang="en-US" altLang="en-US" sz="1600" dirty="0"/>
              <a:t> – 5 deg</a:t>
            </a:r>
          </a:p>
          <a:p>
            <a:pPr eaLnBrk="1" hangingPunct="1">
              <a:lnSpc>
                <a:spcPct val="90000"/>
              </a:lnSpc>
              <a:spcBef>
                <a:spcPct val="10000"/>
              </a:spcBef>
            </a:pPr>
            <a:r>
              <a:rPr lang="en-US" altLang="en-US" sz="1600" dirty="0"/>
              <a:t>35k </a:t>
            </a:r>
            <a:r>
              <a:rPr lang="en-US" altLang="en-US" sz="1600" dirty="0" err="1"/>
              <a:t>lbs</a:t>
            </a:r>
            <a:r>
              <a:rPr lang="en-US" altLang="en-US" sz="1600" dirty="0"/>
              <a:t> – 8 deg</a:t>
            </a:r>
          </a:p>
          <a:p>
            <a:pPr eaLnBrk="1" hangingPunct="1">
              <a:lnSpc>
                <a:spcPct val="90000"/>
              </a:lnSpc>
              <a:spcBef>
                <a:spcPct val="10000"/>
              </a:spcBef>
            </a:pPr>
            <a:r>
              <a:rPr lang="en-US" altLang="en-US" sz="1600" dirty="0"/>
              <a:t>20k </a:t>
            </a:r>
            <a:r>
              <a:rPr lang="en-US" altLang="en-US" sz="1600" dirty="0" err="1"/>
              <a:t>lbs</a:t>
            </a:r>
            <a:r>
              <a:rPr lang="en-US" altLang="en-US" sz="1600" dirty="0"/>
              <a:t> – 15 deg</a:t>
            </a:r>
          </a:p>
          <a:p>
            <a:pPr eaLnBrk="1" hangingPunct="1">
              <a:lnSpc>
                <a:spcPct val="90000"/>
              </a:lnSpc>
              <a:spcBef>
                <a:spcPct val="10000"/>
              </a:spcBef>
            </a:pPr>
            <a:endParaRPr lang="en-US" altLang="en-US" sz="1000" dirty="0"/>
          </a:p>
          <a:p>
            <a:pPr eaLnBrk="1" hangingPunct="1">
              <a:lnSpc>
                <a:spcPct val="90000"/>
              </a:lnSpc>
              <a:spcBef>
                <a:spcPct val="10000"/>
              </a:spcBef>
            </a:pPr>
            <a:r>
              <a:rPr lang="en-US" altLang="en-US" dirty="0"/>
              <a:t>With 50% angle margin:</a:t>
            </a:r>
          </a:p>
          <a:p>
            <a:pPr eaLnBrk="1" hangingPunct="1">
              <a:lnSpc>
                <a:spcPct val="90000"/>
              </a:lnSpc>
              <a:spcBef>
                <a:spcPct val="10000"/>
              </a:spcBef>
            </a:pPr>
            <a:r>
              <a:rPr lang="en-US" altLang="en-US" sz="1600" dirty="0"/>
              <a:t>(red)</a:t>
            </a:r>
          </a:p>
          <a:p>
            <a:pPr eaLnBrk="1" hangingPunct="1">
              <a:lnSpc>
                <a:spcPct val="90000"/>
              </a:lnSpc>
              <a:spcBef>
                <a:spcPct val="10000"/>
              </a:spcBef>
            </a:pPr>
            <a:r>
              <a:rPr lang="en-US" altLang="en-US" sz="1600" dirty="0"/>
              <a:t>65k </a:t>
            </a:r>
            <a:r>
              <a:rPr lang="en-US" altLang="en-US" sz="1600" dirty="0" err="1"/>
              <a:t>lbs</a:t>
            </a:r>
            <a:r>
              <a:rPr lang="en-US" altLang="en-US" sz="1600" dirty="0"/>
              <a:t> – 7.5 deg</a:t>
            </a:r>
          </a:p>
          <a:p>
            <a:pPr eaLnBrk="1" hangingPunct="1">
              <a:lnSpc>
                <a:spcPct val="90000"/>
              </a:lnSpc>
              <a:spcBef>
                <a:spcPct val="10000"/>
              </a:spcBef>
            </a:pPr>
            <a:r>
              <a:rPr lang="en-US" altLang="en-US" sz="1600" dirty="0"/>
              <a:t>35k </a:t>
            </a:r>
            <a:r>
              <a:rPr lang="en-US" altLang="en-US" sz="1600" dirty="0" err="1"/>
              <a:t>lbs</a:t>
            </a:r>
            <a:r>
              <a:rPr lang="en-US" altLang="en-US" sz="1600" dirty="0"/>
              <a:t> – 12 deg</a:t>
            </a:r>
          </a:p>
          <a:p>
            <a:pPr eaLnBrk="1" hangingPunct="1">
              <a:lnSpc>
                <a:spcPct val="90000"/>
              </a:lnSpc>
              <a:spcBef>
                <a:spcPct val="10000"/>
              </a:spcBef>
            </a:pPr>
            <a:r>
              <a:rPr lang="en-US" altLang="en-US" sz="1600" dirty="0"/>
              <a:t>20k </a:t>
            </a:r>
            <a:r>
              <a:rPr lang="en-US" altLang="en-US" sz="1600" dirty="0" err="1"/>
              <a:t>lbs</a:t>
            </a:r>
            <a:r>
              <a:rPr lang="en-US" altLang="en-US" sz="1600" dirty="0"/>
              <a:t> – 22.5 deg</a:t>
            </a:r>
          </a:p>
        </p:txBody>
      </p:sp>
      <p:sp>
        <p:nvSpPr>
          <p:cNvPr id="20486" name="Text Box 5">
            <a:extLst>
              <a:ext uri="{FF2B5EF4-FFF2-40B4-BE49-F238E27FC236}">
                <a16:creationId xmlns:a16="http://schemas.microsoft.com/office/drawing/2014/main" id="{394560DE-0A40-4570-962E-AD002AD10E76}"/>
              </a:ext>
            </a:extLst>
          </p:cNvPr>
          <p:cNvSpPr txBox="1">
            <a:spLocks noChangeArrowheads="1"/>
          </p:cNvSpPr>
          <p:nvPr/>
        </p:nvSpPr>
        <p:spPr bwMode="auto">
          <a:xfrm>
            <a:off x="1957754" y="1465385"/>
            <a:ext cx="129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Baseline Case</a:t>
            </a:r>
          </a:p>
        </p:txBody>
      </p:sp>
      <p:sp>
        <p:nvSpPr>
          <p:cNvPr id="20487" name="Text Box 6">
            <a:extLst>
              <a:ext uri="{FF2B5EF4-FFF2-40B4-BE49-F238E27FC236}">
                <a16:creationId xmlns:a16="http://schemas.microsoft.com/office/drawing/2014/main" id="{0C1116CF-BD0C-488F-B11F-6FF64323E70A}"/>
              </a:ext>
            </a:extLst>
          </p:cNvPr>
          <p:cNvSpPr txBox="1">
            <a:spLocks noChangeArrowheads="1"/>
          </p:cNvSpPr>
          <p:nvPr/>
        </p:nvSpPr>
        <p:spPr bwMode="auto">
          <a:xfrm>
            <a:off x="5386754" y="4208585"/>
            <a:ext cx="160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50% Margin Case</a:t>
            </a:r>
          </a:p>
        </p:txBody>
      </p:sp>
      <p:sp>
        <p:nvSpPr>
          <p:cNvPr id="20488" name="Text Box 7">
            <a:extLst>
              <a:ext uri="{FF2B5EF4-FFF2-40B4-BE49-F238E27FC236}">
                <a16:creationId xmlns:a16="http://schemas.microsoft.com/office/drawing/2014/main" id="{C2F6C71F-7D1C-4E29-926A-B7A2613445B5}"/>
              </a:ext>
            </a:extLst>
          </p:cNvPr>
          <p:cNvSpPr txBox="1">
            <a:spLocks noChangeArrowheads="1"/>
          </p:cNvSpPr>
          <p:nvPr/>
        </p:nvSpPr>
        <p:spPr bwMode="auto">
          <a:xfrm>
            <a:off x="2414954" y="634218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99</a:t>
            </a:r>
            <a:r>
              <a:rPr lang="en-US" altLang="en-US" baseline="30000"/>
              <a:t>th</a:t>
            </a:r>
            <a:r>
              <a:rPr lang="en-US" altLang="en-US"/>
              <a:t> percentile curve for 1000lbs load steps</a:t>
            </a:r>
          </a:p>
        </p:txBody>
      </p:sp>
      <p:sp>
        <p:nvSpPr>
          <p:cNvPr id="20489" name="Text Box 8">
            <a:extLst>
              <a:ext uri="{FF2B5EF4-FFF2-40B4-BE49-F238E27FC236}">
                <a16:creationId xmlns:a16="http://schemas.microsoft.com/office/drawing/2014/main" id="{28C8114E-3673-4B64-AC25-0EB503638257}"/>
              </a:ext>
            </a:extLst>
          </p:cNvPr>
          <p:cNvSpPr txBox="1">
            <a:spLocks noChangeArrowheads="1"/>
          </p:cNvSpPr>
          <p:nvPr/>
        </p:nvSpPr>
        <p:spPr bwMode="auto">
          <a:xfrm>
            <a:off x="5005754" y="2044824"/>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Iso-lateral acceleration &amp; Iso-angular acceleration due to “Fsin(</a:t>
            </a:r>
            <a:r>
              <a:rPr lang="el-GR" altLang="en-US"/>
              <a:t>θ</a:t>
            </a:r>
            <a:r>
              <a:rPr lang="en-US" altLang="en-US"/>
              <a:t>)”</a:t>
            </a:r>
          </a:p>
        </p:txBody>
      </p:sp>
      <p:sp>
        <p:nvSpPr>
          <p:cNvPr id="20490" name="Line 9">
            <a:extLst>
              <a:ext uri="{FF2B5EF4-FFF2-40B4-BE49-F238E27FC236}">
                <a16:creationId xmlns:a16="http://schemas.microsoft.com/office/drawing/2014/main" id="{8410B5C0-50B1-4A18-B655-8201CC5CCC38}"/>
              </a:ext>
            </a:extLst>
          </p:cNvPr>
          <p:cNvSpPr>
            <a:spLocks noChangeShapeType="1"/>
          </p:cNvSpPr>
          <p:nvPr/>
        </p:nvSpPr>
        <p:spPr bwMode="auto">
          <a:xfrm flipH="1" flipV="1">
            <a:off x="2719754" y="5580185"/>
            <a:ext cx="381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2">
            <a:extLst>
              <a:ext uri="{FF2B5EF4-FFF2-40B4-BE49-F238E27FC236}">
                <a16:creationId xmlns:a16="http://schemas.microsoft.com/office/drawing/2014/main" id="{8E98C32B-5AF9-4487-ABD3-3D8884F64DEB}"/>
              </a:ext>
            </a:extLst>
          </p:cNvPr>
          <p:cNvSpPr>
            <a:spLocks noChangeShapeType="1"/>
          </p:cNvSpPr>
          <p:nvPr/>
        </p:nvSpPr>
        <p:spPr bwMode="auto">
          <a:xfrm flipH="1">
            <a:off x="2719754" y="1693985"/>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3">
            <a:extLst>
              <a:ext uri="{FF2B5EF4-FFF2-40B4-BE49-F238E27FC236}">
                <a16:creationId xmlns:a16="http://schemas.microsoft.com/office/drawing/2014/main" id="{0438D08D-B4BD-45AD-91E0-8C5640582DCE}"/>
              </a:ext>
            </a:extLst>
          </p:cNvPr>
          <p:cNvSpPr>
            <a:spLocks noChangeShapeType="1"/>
          </p:cNvSpPr>
          <p:nvPr/>
        </p:nvSpPr>
        <p:spPr bwMode="auto">
          <a:xfrm flipH="1">
            <a:off x="6072554" y="4437185"/>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Line 15">
            <a:extLst>
              <a:ext uri="{FF2B5EF4-FFF2-40B4-BE49-F238E27FC236}">
                <a16:creationId xmlns:a16="http://schemas.microsoft.com/office/drawing/2014/main" id="{893F4971-33E8-498C-8AFA-D37D20E0955B}"/>
              </a:ext>
            </a:extLst>
          </p:cNvPr>
          <p:cNvSpPr>
            <a:spLocks noChangeShapeType="1"/>
          </p:cNvSpPr>
          <p:nvPr/>
        </p:nvSpPr>
        <p:spPr bwMode="auto">
          <a:xfrm flipH="1">
            <a:off x="5081954" y="2684585"/>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6">
            <a:extLst>
              <a:ext uri="{FF2B5EF4-FFF2-40B4-BE49-F238E27FC236}">
                <a16:creationId xmlns:a16="http://schemas.microsoft.com/office/drawing/2014/main" id="{77E9547D-FF3E-406B-B3C3-3DB2F20555E8}"/>
              </a:ext>
            </a:extLst>
          </p:cNvPr>
          <p:cNvSpPr>
            <a:spLocks noChangeShapeType="1"/>
          </p:cNvSpPr>
          <p:nvPr/>
        </p:nvSpPr>
        <p:spPr bwMode="auto">
          <a:xfrm flipH="1">
            <a:off x="5158154" y="2684585"/>
            <a:ext cx="228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Line 17">
            <a:extLst>
              <a:ext uri="{FF2B5EF4-FFF2-40B4-BE49-F238E27FC236}">
                <a16:creationId xmlns:a16="http://schemas.microsoft.com/office/drawing/2014/main" id="{C1516548-D455-4363-86C9-01174E4D9FC6}"/>
              </a:ext>
            </a:extLst>
          </p:cNvPr>
          <p:cNvSpPr>
            <a:spLocks noChangeShapeType="1"/>
          </p:cNvSpPr>
          <p:nvPr/>
        </p:nvSpPr>
        <p:spPr bwMode="auto">
          <a:xfrm flipV="1">
            <a:off x="8434754" y="5427785"/>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18">
            <a:extLst>
              <a:ext uri="{FF2B5EF4-FFF2-40B4-BE49-F238E27FC236}">
                <a16:creationId xmlns:a16="http://schemas.microsoft.com/office/drawing/2014/main" id="{78A34AFC-D772-45B1-9BEF-BF8D43341025}"/>
              </a:ext>
            </a:extLst>
          </p:cNvPr>
          <p:cNvSpPr>
            <a:spLocks noChangeShapeType="1"/>
          </p:cNvSpPr>
          <p:nvPr/>
        </p:nvSpPr>
        <p:spPr bwMode="auto">
          <a:xfrm flipV="1">
            <a:off x="8434754" y="5808785"/>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Text Box 19">
            <a:extLst>
              <a:ext uri="{FF2B5EF4-FFF2-40B4-BE49-F238E27FC236}">
                <a16:creationId xmlns:a16="http://schemas.microsoft.com/office/drawing/2014/main" id="{A61193DB-ADBA-4692-9FDC-489A718D610C}"/>
              </a:ext>
            </a:extLst>
          </p:cNvPr>
          <p:cNvSpPr txBox="1">
            <a:spLocks noChangeArrowheads="1"/>
          </p:cNvSpPr>
          <p:nvPr/>
        </p:nvSpPr>
        <p:spPr bwMode="auto">
          <a:xfrm>
            <a:off x="8128366" y="6211669"/>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Iso-lateral acceleration &amp; Iso-angular acceleration due to “</a:t>
            </a:r>
            <a:r>
              <a:rPr lang="en-US" altLang="en-US" dirty="0" err="1"/>
              <a:t>Fsin</a:t>
            </a:r>
            <a:r>
              <a:rPr lang="en-US" altLang="en-US" dirty="0"/>
              <a:t>(</a:t>
            </a:r>
            <a:r>
              <a:rPr lang="el-GR" altLang="en-US" dirty="0"/>
              <a:t>θ</a:t>
            </a:r>
            <a:r>
              <a:rPr lang="en-US" altLang="en-US" dirty="0"/>
              <a:t>)”</a:t>
            </a:r>
          </a:p>
        </p:txBody>
      </p:sp>
      <p:sp>
        <p:nvSpPr>
          <p:cNvPr id="20498" name="Rectangle 21">
            <a:extLst>
              <a:ext uri="{FF2B5EF4-FFF2-40B4-BE49-F238E27FC236}">
                <a16:creationId xmlns:a16="http://schemas.microsoft.com/office/drawing/2014/main" id="{F94D4296-7D63-48D2-97A1-D8EC12D68E7F}"/>
              </a:ext>
            </a:extLst>
          </p:cNvPr>
          <p:cNvSpPr>
            <a:spLocks noChangeArrowheads="1"/>
          </p:cNvSpPr>
          <p:nvPr/>
        </p:nvSpPr>
        <p:spPr bwMode="auto">
          <a:xfrm>
            <a:off x="2948354" y="1770185"/>
            <a:ext cx="1447800" cy="4343400"/>
          </a:xfrm>
          <a:prstGeom prst="rect">
            <a:avLst/>
          </a:prstGeom>
          <a:solidFill>
            <a:srgbClr val="FF99CC">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9" name="Text Box 22">
            <a:extLst>
              <a:ext uri="{FF2B5EF4-FFF2-40B4-BE49-F238E27FC236}">
                <a16:creationId xmlns:a16="http://schemas.microsoft.com/office/drawing/2014/main" id="{F8B1FB5A-50AC-4EE0-9C4E-4390A7D8ECD3}"/>
              </a:ext>
            </a:extLst>
          </p:cNvPr>
          <p:cNvSpPr txBox="1">
            <a:spLocks noChangeArrowheads="1"/>
          </p:cNvSpPr>
          <p:nvPr/>
        </p:nvSpPr>
        <p:spPr bwMode="auto">
          <a:xfrm>
            <a:off x="2948354" y="5427786"/>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Double Bridle Loading Region</a:t>
            </a:r>
          </a:p>
        </p:txBody>
      </p:sp>
      <p:sp>
        <p:nvSpPr>
          <p:cNvPr id="20500" name="Text Box 23">
            <a:extLst>
              <a:ext uri="{FF2B5EF4-FFF2-40B4-BE49-F238E27FC236}">
                <a16:creationId xmlns:a16="http://schemas.microsoft.com/office/drawing/2014/main" id="{96F66A66-2463-407C-8AED-DCE3175969DB}"/>
              </a:ext>
            </a:extLst>
          </p:cNvPr>
          <p:cNvSpPr txBox="1">
            <a:spLocks noChangeArrowheads="1"/>
          </p:cNvSpPr>
          <p:nvPr/>
        </p:nvSpPr>
        <p:spPr bwMode="auto">
          <a:xfrm>
            <a:off x="4624754" y="5275386"/>
            <a:ext cx="99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Single Bridle Loading Region</a:t>
            </a:r>
          </a:p>
        </p:txBody>
      </p:sp>
      <p:sp>
        <p:nvSpPr>
          <p:cNvPr id="20501" name="Text Box 24">
            <a:extLst>
              <a:ext uri="{FF2B5EF4-FFF2-40B4-BE49-F238E27FC236}">
                <a16:creationId xmlns:a16="http://schemas.microsoft.com/office/drawing/2014/main" id="{1CD15C1C-0913-458A-8B0F-8052617B36A7}"/>
              </a:ext>
            </a:extLst>
          </p:cNvPr>
          <p:cNvSpPr txBox="1">
            <a:spLocks noChangeArrowheads="1"/>
          </p:cNvSpPr>
          <p:nvPr/>
        </p:nvSpPr>
        <p:spPr bwMode="auto">
          <a:xfrm>
            <a:off x="1652954" y="5199186"/>
            <a:ext cx="990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Triple Bridle Loading Region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B2F6-3DD5-1D4F-9285-28E230A345B2}"/>
              </a:ext>
            </a:extLst>
          </p:cNvPr>
          <p:cNvSpPr>
            <a:spLocks noGrp="1"/>
          </p:cNvSpPr>
          <p:nvPr>
            <p:ph type="title"/>
          </p:nvPr>
        </p:nvSpPr>
        <p:spPr/>
        <p:txBody>
          <a:bodyPr/>
          <a:lstStyle/>
          <a:p>
            <a:r>
              <a:rPr lang="en-US" dirty="0"/>
              <a:t>Non-Technical Work</a:t>
            </a:r>
          </a:p>
        </p:txBody>
      </p:sp>
      <p:sp>
        <p:nvSpPr>
          <p:cNvPr id="3" name="Content Placeholder 2">
            <a:extLst>
              <a:ext uri="{FF2B5EF4-FFF2-40B4-BE49-F238E27FC236}">
                <a16:creationId xmlns:a16="http://schemas.microsoft.com/office/drawing/2014/main" id="{974DEB5C-5F76-450A-8810-251A677765E5}"/>
              </a:ext>
            </a:extLst>
          </p:cNvPr>
          <p:cNvSpPr>
            <a:spLocks noGrp="1"/>
          </p:cNvSpPr>
          <p:nvPr>
            <p:ph sz="half" idx="1"/>
          </p:nvPr>
        </p:nvSpPr>
        <p:spPr>
          <a:xfrm>
            <a:off x="219807" y="1194645"/>
            <a:ext cx="5600700" cy="3921370"/>
          </a:xfrm>
        </p:spPr>
        <p:txBody>
          <a:bodyPr>
            <a:normAutofit fontScale="92500" lnSpcReduction="20000"/>
          </a:bodyPr>
          <a:lstStyle/>
          <a:p>
            <a:pPr>
              <a:lnSpc>
                <a:spcPct val="150000"/>
              </a:lnSpc>
            </a:pPr>
            <a:r>
              <a:rPr lang="en-US" dirty="0"/>
              <a:t>Helping team prepare for SRR by organizing System Verification Library</a:t>
            </a:r>
          </a:p>
          <a:p>
            <a:pPr lvl="1">
              <a:lnSpc>
                <a:spcPct val="150000"/>
              </a:lnSpc>
            </a:pPr>
            <a:r>
              <a:rPr lang="en-US" dirty="0"/>
              <a:t>Locating L4 and L5 Requirement matrices from project leads</a:t>
            </a:r>
          </a:p>
          <a:p>
            <a:pPr lvl="1">
              <a:lnSpc>
                <a:spcPct val="150000"/>
              </a:lnSpc>
            </a:pPr>
            <a:r>
              <a:rPr lang="en-US" dirty="0"/>
              <a:t>Locating HRCR forms, presentations, and supporting documentation from online databases</a:t>
            </a:r>
          </a:p>
        </p:txBody>
      </p:sp>
      <p:pic>
        <p:nvPicPr>
          <p:cNvPr id="7" name="Content Placeholder 6">
            <a:extLst>
              <a:ext uri="{FF2B5EF4-FFF2-40B4-BE49-F238E27FC236}">
                <a16:creationId xmlns:a16="http://schemas.microsoft.com/office/drawing/2014/main" id="{5BF06E8D-C1DD-4BE3-963E-5568239E1C0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699471" y="1300152"/>
            <a:ext cx="6378230" cy="3815863"/>
          </a:xfrm>
        </p:spPr>
      </p:pic>
      <p:sp>
        <p:nvSpPr>
          <p:cNvPr id="5" name="Slide Number Placeholder 4">
            <a:extLst>
              <a:ext uri="{FF2B5EF4-FFF2-40B4-BE49-F238E27FC236}">
                <a16:creationId xmlns:a16="http://schemas.microsoft.com/office/drawing/2014/main" id="{B03E8982-6ED7-3641-B8CE-0AA803368B3A}"/>
              </a:ext>
            </a:extLst>
          </p:cNvPr>
          <p:cNvSpPr>
            <a:spLocks noGrp="1"/>
          </p:cNvSpPr>
          <p:nvPr>
            <p:ph type="sldNum" sz="quarter" idx="12"/>
          </p:nvPr>
        </p:nvSpPr>
        <p:spPr/>
        <p:txBody>
          <a:bodyPr/>
          <a:lstStyle/>
          <a:p>
            <a:fld id="{BC974E60-402D-48F5-A5A6-2B348843D576}" type="slidenum">
              <a:rPr lang="en-US" smtClean="0"/>
              <a:pPr/>
              <a:t>9</a:t>
            </a:fld>
            <a:endParaRPr lang="en-US"/>
          </a:p>
        </p:txBody>
      </p:sp>
      <p:sp>
        <p:nvSpPr>
          <p:cNvPr id="4" name="TextBox 3">
            <a:extLst>
              <a:ext uri="{FF2B5EF4-FFF2-40B4-BE49-F238E27FC236}">
                <a16:creationId xmlns:a16="http://schemas.microsoft.com/office/drawing/2014/main" id="{175A1EDE-AD2E-43FB-85C9-B5BCF538E043}"/>
              </a:ext>
            </a:extLst>
          </p:cNvPr>
          <p:cNvSpPr txBox="1"/>
          <p:nvPr/>
        </p:nvSpPr>
        <p:spPr>
          <a:xfrm>
            <a:off x="6952251" y="5119456"/>
            <a:ext cx="3993706" cy="461665"/>
          </a:xfrm>
          <a:prstGeom prst="rect">
            <a:avLst/>
          </a:prstGeom>
          <a:noFill/>
        </p:spPr>
        <p:txBody>
          <a:bodyPr wrap="square" rtlCol="0">
            <a:spAutoFit/>
          </a:bodyPr>
          <a:lstStyle/>
          <a:p>
            <a:r>
              <a:rPr lang="en-US" dirty="0">
                <a:solidFill>
                  <a:schemeClr val="tx1"/>
                </a:solidFill>
                <a:latin typeface="Arial" panose="020B0604020202020204" pitchFamily="34" charset="0"/>
              </a:rPr>
              <a:t>Source: </a:t>
            </a:r>
            <a:r>
              <a:rPr lang="en-US" u="sng" dirty="0">
                <a:solidFill>
                  <a:schemeClr val="tx1"/>
                </a:solidFill>
                <a:latin typeface="Arial" panose="020B0604020202020204" pitchFamily="34" charset="0"/>
                <a:hlinkClick r:id="rId4">
                  <a:extLst>
                    <a:ext uri="{A12FA001-AC4F-418D-AE19-62706E023703}">
                      <ahyp:hlinkClr xmlns:ahyp="http://schemas.microsoft.com/office/drawing/2018/hyperlinkcolor" val="tx"/>
                    </a:ext>
                  </a:extLst>
                </a:hlinkClick>
              </a:rPr>
              <a:t>https://systems-engineering-cms.jpl.nasa.gov/process/verification-and-validation/</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377913431"/>
      </p:ext>
    </p:extLst>
  </p:cSld>
  <p:clrMapOvr>
    <a:masterClrMapping/>
  </p:clrMapOvr>
</p:sld>
</file>

<file path=ppt/theme/theme1.xml><?xml version="1.0" encoding="utf-8"?>
<a:theme xmlns:a="http://schemas.openxmlformats.org/drawingml/2006/main" name="1_Default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93783</TotalTime>
  <Words>770</Words>
  <Application>Microsoft Office PowerPoint</Application>
  <PresentationFormat>Widescreen</PresentationFormat>
  <Paragraphs>124</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Demi</vt:lpstr>
      <vt:lpstr>Helvetica</vt:lpstr>
      <vt:lpstr>Symbol</vt:lpstr>
      <vt:lpstr>Times</vt:lpstr>
      <vt:lpstr>1_Default Design</vt:lpstr>
      <vt:lpstr>Erin Levesque Co-Op Final Presentation July-December 2021</vt:lpstr>
      <vt:lpstr>About Me</vt:lpstr>
      <vt:lpstr>Project 1: Newtonian Estimation Tool</vt:lpstr>
      <vt:lpstr>Project 1: Newtonian Estimation Tool</vt:lpstr>
      <vt:lpstr>Project 1: Newtonian Estimation Tool</vt:lpstr>
      <vt:lpstr>Project 2: Parachute Loads</vt:lpstr>
      <vt:lpstr>Project 2: Parachute Loads</vt:lpstr>
      <vt:lpstr>Project 2: Sample output, MSL Low Magnitude: 10 Events</vt:lpstr>
      <vt:lpstr>Non-Technical Work</vt:lpstr>
      <vt:lpstr>What I’ve Learned During My Co-Op</vt:lpstr>
      <vt:lpstr>Additional Highlights</vt:lpstr>
      <vt:lpstr>JPL Potential Improvements</vt:lpstr>
      <vt:lpstr>THANK YOU!!</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Levesque, Erin M (US 352B)</dc:creator>
  <cp:lastModifiedBy>Levesque, Erin M (352B)</cp:lastModifiedBy>
  <cp:revision>1328</cp:revision>
  <cp:lastPrinted>2020-02-20T18:22:17Z</cp:lastPrinted>
  <dcterms:created xsi:type="dcterms:W3CDTF">2001-04-05T03:42:49Z</dcterms:created>
  <dcterms:modified xsi:type="dcterms:W3CDTF">2021-12-07T19:59:43Z</dcterms:modified>
</cp:coreProperties>
</file>