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61" r:id="rId4"/>
    <p:sldId id="271" r:id="rId5"/>
    <p:sldId id="269" r:id="rId6"/>
    <p:sldId id="270" r:id="rId7"/>
    <p:sldId id="267" r:id="rId8"/>
    <p:sldId id="268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31261-EB6D-4E52-8306-684273A0E8E5}" type="datetimeFigureOut">
              <a:rPr lang="en-US" smtClean="0"/>
              <a:t>7/21/2020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980B7-EC24-498F-A629-16E8152E2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6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9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80"/>
            <a:ext cx="10363200" cy="14700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4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680B3109-BDAB-4DB0-9EAE-12F89DB397F8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6" y="300040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9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179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09F9F-9DA8-4309-9952-B08D7FC79890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2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3"/>
            <a:ext cx="2590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3"/>
            <a:ext cx="75692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2C0AD-8740-442A-A6F6-1C26CDC967F2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8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20040" indent="-320040">
              <a:defRPr sz="3600"/>
            </a:lvl1pPr>
            <a:lvl2pPr marL="740664" indent="-283464">
              <a:defRPr sz="3200"/>
            </a:lvl2pPr>
            <a:lvl3pPr marL="1197864" indent="-283464">
              <a:defRPr sz="2800"/>
            </a:lvl3pPr>
            <a:lvl4pPr marL="1655064" indent="-283464">
              <a:defRPr sz="1800"/>
            </a:lvl4pPr>
            <a:lvl5pPr marL="2112264" indent="-283464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7040E-FAAF-49CD-B602-5650762936C7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3D0FC-DFBC-418D-A5EE-7CAE48028EE9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3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8E59B-77D2-4F7C-98FF-22D13DE83716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579" y="1535113"/>
            <a:ext cx="5026938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579" y="2174875"/>
            <a:ext cx="5026938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3490" y="1535113"/>
            <a:ext cx="5028913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3490" y="2174875"/>
            <a:ext cx="5028913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C7EF0-5627-4E27-8E8A-0D0CDA22D1CD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7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0866E-90B7-4D10-AED2-874B628E3903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7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800EE-4310-48FC-918E-5983EF73C8FD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D0127-9BB5-4977-A636-E686686735D9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5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D536CE-118C-49F1-874D-CE368F90F963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5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fld id="{4715A838-28E5-49B8-A597-F859C17FF238}" type="datetime1">
              <a:rPr lang="en-US" smtClean="0"/>
              <a:t>7/21/2020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4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4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5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6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9" y="133350"/>
            <a:ext cx="474663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378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320040" indent="-32004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77240" indent="-320040" algn="l" rtl="0" eaLnBrk="1" fontAlgn="base" hangingPunct="1">
        <a:spcBef>
          <a:spcPct val="2000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</a:defRPr>
      </a:lvl2pPr>
      <a:lvl3pPr marL="1234440" indent="-32004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91640" indent="-32004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48840" indent="-32004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python" TargetMode="External"/><Relationship Id="rId2" Type="http://schemas.openxmlformats.org/officeDocument/2006/relationships/hyperlink" Target="https://www.udemy.com/course/complete-python-developer-zero-to-maste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son.wm.edu/current/mymsba/software_installation/index.php" TargetMode="External"/><Relationship Id="rId4" Type="http://schemas.openxmlformats.org/officeDocument/2006/relationships/hyperlink" Target="https://www.udemy.com/data-analysis-with-panda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dyagyaan.com/computer-knowledge/block-diagram-of-computer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son.wm.edu/current/mymsba/software_installation/index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quora.com/What-are-the-best-Python-libraries-and-packages-for-data-scie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in Four Hours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R. Bradley</a:t>
            </a:r>
          </a:p>
        </p:txBody>
      </p:sp>
    </p:spTree>
    <p:extLst>
      <p:ext uri="{BB962C8B-B14F-4D97-AF65-F5344CB8AC3E}">
        <p14:creationId xmlns:p14="http://schemas.microsoft.com/office/powerpoint/2010/main" val="50849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10F1-2E8A-4BAC-87E8-EC3C6801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75751-FA11-4E96-8FF9-7C3CC4165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85" y="118615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62C3FE-83C8-44CB-BCBE-667985E8C56A}"/>
              </a:ext>
            </a:extLst>
          </p:cNvPr>
          <p:cNvGrpSpPr>
            <a:grpSpLocks noChangeAspect="1"/>
          </p:cNvGrpSpPr>
          <p:nvPr/>
        </p:nvGrpSpPr>
        <p:grpSpPr>
          <a:xfrm>
            <a:off x="1065637" y="1219199"/>
            <a:ext cx="9659601" cy="5433527"/>
            <a:chOff x="2362592" y="1591131"/>
            <a:chExt cx="7563556" cy="4254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2592" y="1591131"/>
              <a:ext cx="7563556" cy="4254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28056" y="3423326"/>
              <a:ext cx="2002240" cy="5060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  <a:latin typeface="+mn-lt"/>
                </a:rPr>
                <a:t>Script Editor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67685" y="2916338"/>
              <a:ext cx="2464141" cy="5060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  <a:latin typeface="+mn-lt"/>
                </a:rPr>
                <a:t>Object Explorer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31763" y="4339422"/>
              <a:ext cx="1329472" cy="506083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  <a:latin typeface="+mn-lt"/>
                </a:rPr>
                <a:t>Console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23262" y="4987836"/>
              <a:ext cx="2599700" cy="72297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0000"/>
                  </a:solidFill>
                </a:rPr>
                <a:t>Run 1 statement here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FF0000"/>
                  </a:solidFill>
                </a:rPr>
                <a:t>See results from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print() </a:t>
              </a:r>
              <a:b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solidFill>
                    <a:srgbClr val="FF0000"/>
                  </a:solidFill>
                </a:rPr>
                <a:t>statements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994" y="4277867"/>
              <a:ext cx="31043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Write many lines of code for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sequential execution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253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Educational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8448"/>
            <a:ext cx="10363200" cy="507659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Python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hlinkClick r:id="rId2"/>
              </a:rPr>
              <a:t>https://www.udemy.com/course/complete-python-developer-zero-to-mastery/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3"/>
              </a:rPr>
              <a:t>https://www.coursera.org/learn/python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dirty="0"/>
              <a:t> package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4"/>
              </a:rPr>
              <a:t>https://www.udemy.com/data-analysis-with-pandas/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Software APIs on MSBA page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hlinkClick r:id="rId5"/>
              </a:rPr>
              <a:t>https://mason.wm.edu/current/mymsba/software_installation/index.php</a:t>
            </a:r>
            <a:r>
              <a:rPr lang="en-US" sz="2400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W&amp;M: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Computer Science CSCI 140, 141, 241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Mason School, BUAD 468 Prescriptive Analytics (20-21)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Mason School MSBA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8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 Four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14229"/>
            <a:ext cx="10501024" cy="513225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What can you learn about </a:t>
            </a:r>
            <a:r>
              <a:rPr lang="en-US"/>
              <a:t>Python in </a:t>
            </a:r>
            <a:r>
              <a:rPr lang="en-US" dirty="0"/>
              <a:t>4 hours?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Excite you about Python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Examples of what you can do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Don’t worry about understanding the code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Get started with programming basics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We’ll work a problem to motivate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596438" cy="49069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Sequence of instructions for the computer to execute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Sequential execution, top-down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Specifically, the Central Processing Unit (CPU)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8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596438" cy="49069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Program statements direct the CPU’s control of: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Input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Hard drive files, keyboard, from memory/ethernet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Output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Monitor, hard drive files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Maintain program variables 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CPU and RAM memory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Communication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Ethernet cable, wifi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Block-Diagram of computer">
            <a:extLst>
              <a:ext uri="{FF2B5EF4-FFF2-40B4-BE49-F238E27FC236}">
                <a16:creationId xmlns:a16="http://schemas.microsoft.com/office/drawing/2014/main" id="{1F6F3E4F-7E32-4BCB-B572-10E1931F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42" y="2979070"/>
            <a:ext cx="4593000" cy="268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06C4E5-3B30-44D4-98D1-CFF8F238326D}"/>
              </a:ext>
            </a:extLst>
          </p:cNvPr>
          <p:cNvSpPr txBox="1"/>
          <p:nvPr/>
        </p:nvSpPr>
        <p:spPr>
          <a:xfrm>
            <a:off x="6807536" y="5779520"/>
            <a:ext cx="5008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http://www.vidyagyaan.com/computer-knowledge/block-diagram-of-computer/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172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596438" cy="4678363"/>
          </a:xfrm>
        </p:spPr>
        <p:txBody>
          <a:bodyPr/>
          <a:lstStyle/>
          <a:p>
            <a:r>
              <a:rPr lang="en-US" dirty="0"/>
              <a:t>An engine interprets </a:t>
            </a:r>
            <a:r>
              <a:rPr lang="en-US"/>
              <a:t>Python statements </a:t>
            </a:r>
            <a:r>
              <a:rPr lang="en-US" dirty="0"/>
              <a:t>for the CPU</a:t>
            </a:r>
          </a:p>
          <a:p>
            <a:r>
              <a:rPr lang="en-US" dirty="0"/>
              <a:t>We type the instructions into an editor</a:t>
            </a:r>
          </a:p>
          <a:p>
            <a:pPr lvl="1"/>
            <a:r>
              <a:rPr lang="en-US" dirty="0"/>
              <a:t>Jupyter notebook or Spyder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2A791-8E8C-486C-A23E-B98ADC5D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3364865"/>
            <a:ext cx="5062176" cy="2847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5F4AB-15FE-43D5-A8FD-D3DAD13C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90" y="3364865"/>
            <a:ext cx="5120640" cy="2880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48163E-11F4-40EC-A840-14B614BFAF32}"/>
              </a:ext>
            </a:extLst>
          </p:cNvPr>
          <p:cNvSpPr txBox="1"/>
          <p:nvPr/>
        </p:nvSpPr>
        <p:spPr>
          <a:xfrm>
            <a:off x="2631235" y="625141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Jupyter Notebook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3B324-54EC-43D7-8EE6-61310C747BEB}"/>
              </a:ext>
            </a:extLst>
          </p:cNvPr>
          <p:cNvSpPr txBox="1"/>
          <p:nvPr/>
        </p:nvSpPr>
        <p:spPr>
          <a:xfrm>
            <a:off x="8362700" y="625141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Spyder</a:t>
            </a:r>
          </a:p>
        </p:txBody>
      </p:sp>
    </p:spTree>
    <p:extLst>
      <p:ext uri="{BB962C8B-B14F-4D97-AF65-F5344CB8AC3E}">
        <p14:creationId xmlns:p14="http://schemas.microsoft.com/office/powerpoint/2010/main" val="52786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596438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hlinkClick r:id="rId2"/>
              </a:rPr>
              <a:t>Installation instructions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Open Jupyter </a:t>
            </a:r>
          </a:p>
          <a:p>
            <a:pPr>
              <a:spcBef>
                <a:spcPts val="0"/>
              </a:spcBef>
            </a:pPr>
            <a:r>
              <a:rPr lang="en-US" dirty="0"/>
              <a:t>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Python101MSBI.ipynb</a:t>
            </a:r>
          </a:p>
          <a:p>
            <a:pPr>
              <a:spcBef>
                <a:spcPts val="0"/>
              </a:spcBef>
            </a:pPr>
            <a:r>
              <a:rPr lang="en-US" dirty="0"/>
              <a:t>Execute a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4393A-FBBD-4412-B419-A0C08B49B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6" b="4413"/>
          <a:stretch/>
        </p:blipFill>
        <p:spPr>
          <a:xfrm>
            <a:off x="1048837" y="3785940"/>
            <a:ext cx="10181390" cy="26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6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Program,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Why do we need computers?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Computers are faster than humans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Humans can’t do tasks with lots of data/computation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Important in analytics</a:t>
            </a:r>
          </a:p>
          <a:p>
            <a:pPr>
              <a:spcBef>
                <a:spcPts val="300"/>
              </a:spcBef>
            </a:pPr>
            <a:r>
              <a:rPr lang="en-US" dirty="0"/>
              <a:t>Python and R are the most used languages in data science/analytics</a:t>
            </a:r>
          </a:p>
          <a:p>
            <a:pPr>
              <a:spcBef>
                <a:spcPts val="300"/>
              </a:spcBef>
            </a:pPr>
            <a:r>
              <a:rPr lang="en-US" dirty="0"/>
              <a:t>Python is very understandable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More straightforward that other languages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Very expressive: can do a lot with few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1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78010"/>
            <a:ext cx="10363200" cy="514815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Open source</a:t>
            </a:r>
            <a:endParaRPr lang="en-US" dirty="0">
              <a:hlinkClick r:id="rId2"/>
            </a:endParaRPr>
          </a:p>
          <a:p>
            <a:pPr>
              <a:spcBef>
                <a:spcPts val="300"/>
              </a:spcBef>
            </a:pPr>
            <a:r>
              <a:rPr lang="en-US" dirty="0">
                <a:hlinkClick r:id="rId2"/>
              </a:rPr>
              <a:t>Web page</a:t>
            </a:r>
            <a:r>
              <a:rPr lang="en-US" dirty="0"/>
              <a:t> for popular Python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4B2F81-5D06-4A31-8635-30E41674B5AA}"/>
              </a:ext>
            </a:extLst>
          </p:cNvPr>
          <p:cNvGrpSpPr/>
          <p:nvPr/>
        </p:nvGrpSpPr>
        <p:grpSpPr>
          <a:xfrm>
            <a:off x="2393900" y="2219954"/>
            <a:ext cx="6628802" cy="4501521"/>
            <a:chOff x="2393900" y="2219954"/>
            <a:chExt cx="6628802" cy="450152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FEE478-3061-43AC-8C5F-8C9BB921FA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93900" y="2219954"/>
              <a:ext cx="6628802" cy="4501521"/>
              <a:chOff x="1983353" y="1669770"/>
              <a:chExt cx="7498176" cy="50919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3353" y="1669770"/>
                <a:ext cx="2576624" cy="50919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/>
              <a:srcRect t="33033" r="37850" b="42607"/>
              <a:stretch/>
            </p:blipFill>
            <p:spPr>
              <a:xfrm>
                <a:off x="5120266" y="2402385"/>
                <a:ext cx="4361263" cy="3378211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83353" y="3309904"/>
                <a:ext cx="1586782" cy="12938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V="1">
                <a:off x="3562184" y="2402385"/>
                <a:ext cx="1574862" cy="90751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62184" y="4603802"/>
                <a:ext cx="1558082" cy="11767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5363118" y="3624645"/>
                <a:ext cx="650789" cy="19770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375119" y="4381558"/>
                <a:ext cx="852618" cy="2011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CEF5A7-7B5E-43FA-9808-F488317FA1A1}"/>
                </a:ext>
              </a:extLst>
            </p:cNvPr>
            <p:cNvSpPr/>
            <p:nvPr/>
          </p:nvSpPr>
          <p:spPr>
            <a:xfrm>
              <a:off x="5376293" y="3287432"/>
              <a:ext cx="575333" cy="1747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61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Jupyter notebook: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Python101MSBI.ipynb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634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30F04B88-921F-4625-8A29-29ED0740F491}" vid="{D159FB09-C27C-463B-9B6C-0C25A838E7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7208</TotalTime>
  <Words>383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Theme1</vt:lpstr>
      <vt:lpstr>Python in Four Hours</vt:lpstr>
      <vt:lpstr>Python in Four Hours</vt:lpstr>
      <vt:lpstr>What is Programming?</vt:lpstr>
      <vt:lpstr>What is Programming?</vt:lpstr>
      <vt:lpstr>How Do We Do Python?</vt:lpstr>
      <vt:lpstr>How Do We Do Python?</vt:lpstr>
      <vt:lpstr>Why Program, in Python?</vt:lpstr>
      <vt:lpstr>Why Python?</vt:lpstr>
      <vt:lpstr>Course Content</vt:lpstr>
      <vt:lpstr>Jupyter</vt:lpstr>
      <vt:lpstr>Spyder</vt:lpstr>
      <vt:lpstr>Python Educational Resources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 2 Hours</dc:title>
  <dc:creator>Bradley, Jim R</dc:creator>
  <cp:lastModifiedBy>J Bradley</cp:lastModifiedBy>
  <cp:revision>45</cp:revision>
  <dcterms:created xsi:type="dcterms:W3CDTF">2018-09-17T13:26:03Z</dcterms:created>
  <dcterms:modified xsi:type="dcterms:W3CDTF">2020-07-21T22:40:52Z</dcterms:modified>
</cp:coreProperties>
</file>