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650609" cy="3686015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Data Science Framework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Erin Mchugh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2054-8586-4A2F-B85E-0C56B7880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8519C-985C-4B95-A159-48134CF05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63" y="2108201"/>
            <a:ext cx="11259879" cy="435639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800" b="1" dirty="0"/>
              <a:t>Creation, implementation and maintenance of a model that can help Credit One identify: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Customer attributes that can identify whether a person is likely to default on loan payments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How much credit to lend someone 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Classification of high and low risk customers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935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F7F5C-4D61-4BFF-9B04-E0247274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9DD0C-D47E-48D7-B2D2-0BBA1AD7D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96299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 will be using </a:t>
            </a:r>
            <a:r>
              <a:rPr lang="en-US" dirty="0" err="1"/>
              <a:t>Zumel</a:t>
            </a:r>
            <a:r>
              <a:rPr lang="en-US" dirty="0"/>
              <a:t> and Mount’s Practical Data Science with R as a blueprint to navigate through this task </a:t>
            </a:r>
          </a:p>
          <a:p>
            <a:pPr marL="201168" lvl="1" indent="0">
              <a:buNone/>
            </a:pPr>
            <a:r>
              <a:rPr lang="en-US" dirty="0"/>
              <a:t>Goal Definition (measurable and quantifiable goal): </a:t>
            </a:r>
          </a:p>
          <a:p>
            <a:pPr marL="726948" lvl="2" indent="-342900">
              <a:buFont typeface="+mj-lt"/>
              <a:buAutoNum type="alphaLcParenR"/>
            </a:pPr>
            <a:r>
              <a:rPr lang="en-US" dirty="0"/>
              <a:t>Who should we provide credit to</a:t>
            </a:r>
          </a:p>
          <a:p>
            <a:pPr marL="726948" lvl="2" indent="-342900">
              <a:buFont typeface="+mj-lt"/>
              <a:buAutoNum type="alphaLcParenR"/>
            </a:pPr>
            <a:r>
              <a:rPr lang="en-US" dirty="0"/>
              <a:t>How much credit should we provide </a:t>
            </a:r>
          </a:p>
          <a:p>
            <a:pPr marL="726948" lvl="2" indent="-342900">
              <a:buFont typeface="+mj-lt"/>
              <a:buAutoNum type="alphaLcParenR"/>
            </a:pPr>
            <a:r>
              <a:rPr lang="en-US" dirty="0"/>
              <a:t>Identify and make changes to current utilized solutions where needed </a:t>
            </a:r>
          </a:p>
          <a:p>
            <a:pPr marL="726948" lvl="2" indent="-342900">
              <a:buFont typeface="+mj-lt"/>
              <a:buAutoNum type="alphaLcParenR"/>
            </a:pPr>
            <a:r>
              <a:rPr lang="en-US" dirty="0"/>
              <a:t>Obtain necessary resources (SME’s, data lakes/sources, applications,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726948" lvl="2" indent="-342900">
              <a:buFont typeface="+mj-lt"/>
              <a:buAutoNum type="alphaLcParenR"/>
            </a:pPr>
            <a:r>
              <a:rPr lang="en-US" dirty="0"/>
              <a:t>Communicate results of project to Sr. Leadership with bi-weekly touchpoint meetings, with a full presentation at the conclusion of the project </a:t>
            </a:r>
          </a:p>
          <a:p>
            <a:pPr marL="201168" lvl="1" indent="0">
              <a:buNone/>
            </a:pPr>
            <a:r>
              <a:rPr lang="en-US" dirty="0"/>
              <a:t>Collect and Manage Data</a:t>
            </a:r>
          </a:p>
          <a:p>
            <a:pPr marL="726948" lvl="2" indent="-342900">
              <a:buFont typeface="+mj-lt"/>
              <a:buAutoNum type="alphaLcParenR"/>
            </a:pPr>
            <a:r>
              <a:rPr lang="en-US" dirty="0"/>
              <a:t>Use company database to extract historical data from Credit One customers </a:t>
            </a:r>
          </a:p>
          <a:p>
            <a:pPr marL="726948" lvl="2" indent="-342900">
              <a:buFont typeface="+mj-lt"/>
              <a:buAutoNum type="alphaLcParenR"/>
            </a:pPr>
            <a:r>
              <a:rPr lang="en-US" dirty="0"/>
              <a:t>Credit One maintains age, marriage status, credit limit, prior default history, 6-month payment history and credit usage </a:t>
            </a:r>
          </a:p>
          <a:p>
            <a:pPr marL="726948" lvl="2" indent="-342900">
              <a:buFont typeface="+mj-lt"/>
              <a:buAutoNum type="alphaLcParenR"/>
            </a:pPr>
            <a:r>
              <a:rPr lang="en-US" dirty="0"/>
              <a:t>Data will have to be reviewed for any necessary cleaning before we can use for analysis and model building 		</a:t>
            </a:r>
          </a:p>
        </p:txBody>
      </p:sp>
    </p:spTree>
    <p:extLst>
      <p:ext uri="{BB962C8B-B14F-4D97-AF65-F5344CB8AC3E}">
        <p14:creationId xmlns:p14="http://schemas.microsoft.com/office/powerpoint/2010/main" val="886849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7F6B-113A-4FD3-ABCE-0D3B5900D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Management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2656D-1CB4-4BCB-860A-9FF36F498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400" b="1" dirty="0"/>
              <a:t>Data will need to be thoroughly reviewed and cleaned before used for test/train methodology: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Check for Null values and remove as necessary </a:t>
            </a:r>
          </a:p>
          <a:p>
            <a:pPr marL="384048" lvl="2" indent="0">
              <a:buNone/>
            </a:pPr>
            <a:endParaRPr lang="en-US" sz="2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Removal of duplicated records 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Ensure appropriate casting of attributes throughout the data-set to avoid model disruption and/or skewed predictions </a:t>
            </a:r>
          </a:p>
        </p:txBody>
      </p:sp>
    </p:spTree>
    <p:extLst>
      <p:ext uri="{BB962C8B-B14F-4D97-AF65-F5344CB8AC3E}">
        <p14:creationId xmlns:p14="http://schemas.microsoft.com/office/powerpoint/2010/main" val="3704955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648E3E-9EF3-41D7-943A-F2C631515914}"/>
              </a:ext>
            </a:extLst>
          </p:cNvPr>
          <p:cNvSpPr txBox="1"/>
          <p:nvPr/>
        </p:nvSpPr>
        <p:spPr>
          <a:xfrm>
            <a:off x="446567" y="159488"/>
            <a:ext cx="11259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Process Framework Flow Chart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0ECDAD-7EEB-44DE-B511-A72CFAD59D86}"/>
              </a:ext>
            </a:extLst>
          </p:cNvPr>
          <p:cNvSpPr/>
          <p:nvPr/>
        </p:nvSpPr>
        <p:spPr>
          <a:xfrm>
            <a:off x="202019" y="1749057"/>
            <a:ext cx="783633" cy="19882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Obtain data and access to data sources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7E88354-D788-48F5-ADFB-9FA41BD85927}"/>
              </a:ext>
            </a:extLst>
          </p:cNvPr>
          <p:cNvSpPr/>
          <p:nvPr/>
        </p:nvSpPr>
        <p:spPr>
          <a:xfrm>
            <a:off x="1092530" y="2599665"/>
            <a:ext cx="676893" cy="2870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7C6DF9-EC94-41B8-BB9D-5342751F0C15}"/>
              </a:ext>
            </a:extLst>
          </p:cNvPr>
          <p:cNvSpPr/>
          <p:nvPr/>
        </p:nvSpPr>
        <p:spPr>
          <a:xfrm>
            <a:off x="1910995" y="1749057"/>
            <a:ext cx="1067092" cy="1988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review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208621-E3F4-415F-8BDC-C7606C51E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519" y="2587790"/>
            <a:ext cx="786805" cy="3475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F637D46-3568-4740-A13B-C71C1F419CE6}"/>
              </a:ext>
            </a:extLst>
          </p:cNvPr>
          <p:cNvSpPr/>
          <p:nvPr/>
        </p:nvSpPr>
        <p:spPr>
          <a:xfrm>
            <a:off x="4011675" y="1749057"/>
            <a:ext cx="1660363" cy="1988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clean data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cast attributes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4D2FB0-EEA9-4C6C-AE93-9D67CCEA534F}"/>
              </a:ext>
            </a:extLst>
          </p:cNvPr>
          <p:cNvSpPr/>
          <p:nvPr/>
        </p:nvSpPr>
        <p:spPr>
          <a:xfrm>
            <a:off x="6898426" y="1749057"/>
            <a:ext cx="1660364" cy="1988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test and evaluate model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A96A17-E277-4428-8E41-6833D4150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389" y="2599664"/>
            <a:ext cx="909686" cy="3535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6BF387-9B47-47CE-A553-C4FD19262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7141" y="2587790"/>
            <a:ext cx="939780" cy="3535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6BB6ED6-F8E9-4AAB-AFE9-3B26F8933FD2}"/>
              </a:ext>
            </a:extLst>
          </p:cNvPr>
          <p:cNvSpPr/>
          <p:nvPr/>
        </p:nvSpPr>
        <p:spPr>
          <a:xfrm>
            <a:off x="9785178" y="1749057"/>
            <a:ext cx="1660364" cy="1988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select best performing model and deploy</a:t>
            </a:r>
          </a:p>
        </p:txBody>
      </p:sp>
    </p:spTree>
    <p:extLst>
      <p:ext uri="{BB962C8B-B14F-4D97-AF65-F5344CB8AC3E}">
        <p14:creationId xmlns:p14="http://schemas.microsoft.com/office/powerpoint/2010/main" val="3298367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{886050F4-BE0C-4C16-9EE5-DB6C40135E83}tf56160789_win32</Template>
  <TotalTime>73</TotalTime>
  <Words>274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Calibri</vt:lpstr>
      <vt:lpstr>Franklin Gothic Book</vt:lpstr>
      <vt:lpstr>1_RetrospectVTI</vt:lpstr>
      <vt:lpstr>Data Science Framework Overview</vt:lpstr>
      <vt:lpstr>Objectives</vt:lpstr>
      <vt:lpstr>Process Framework</vt:lpstr>
      <vt:lpstr>Data Management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Framework Overview</dc:title>
  <dc:creator>erin mchugh</dc:creator>
  <cp:lastModifiedBy>erin mchugh</cp:lastModifiedBy>
  <cp:revision>9</cp:revision>
  <dcterms:created xsi:type="dcterms:W3CDTF">2020-12-19T19:35:06Z</dcterms:created>
  <dcterms:modified xsi:type="dcterms:W3CDTF">2020-12-19T20:48:38Z</dcterms:modified>
</cp:coreProperties>
</file>