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26"/>
  </p:notesMasterIdLst>
  <p:handoutMasterIdLst>
    <p:handoutMasterId r:id="rId27"/>
  </p:handoutMasterIdLst>
  <p:sldIdLst>
    <p:sldId id="304" r:id="rId3"/>
    <p:sldId id="310" r:id="rId4"/>
    <p:sldId id="396" r:id="rId5"/>
    <p:sldId id="398" r:id="rId6"/>
    <p:sldId id="400" r:id="rId7"/>
    <p:sldId id="375" r:id="rId8"/>
    <p:sldId id="378" r:id="rId9"/>
    <p:sldId id="371" r:id="rId10"/>
    <p:sldId id="379" r:id="rId11"/>
    <p:sldId id="380" r:id="rId12"/>
    <p:sldId id="381" r:id="rId13"/>
    <p:sldId id="382" r:id="rId14"/>
    <p:sldId id="383" r:id="rId15"/>
    <p:sldId id="392" r:id="rId16"/>
    <p:sldId id="385" r:id="rId17"/>
    <p:sldId id="386" r:id="rId18"/>
    <p:sldId id="387" r:id="rId19"/>
    <p:sldId id="390" r:id="rId20"/>
    <p:sldId id="401" r:id="rId21"/>
    <p:sldId id="402" r:id="rId22"/>
    <p:sldId id="408" r:id="rId23"/>
    <p:sldId id="403" r:id="rId24"/>
    <p:sldId id="410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6" autoAdjust="0"/>
    <p:restoredTop sz="95910" autoAdjust="0"/>
  </p:normalViewPr>
  <p:slideViewPr>
    <p:cSldViewPr snapToGrid="0" snapToObjects="1">
      <p:cViewPr varScale="1">
        <p:scale>
          <a:sx n="124" d="100"/>
          <a:sy n="124" d="100"/>
        </p:scale>
        <p:origin x="60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44DB8F8-E895-410D-A5AD-44A639EFD162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3A117E2-640C-44F3-8A58-135A19B62F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5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D959B15-C4D8-452E-B1D0-B21E01944347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3624DA8-8ED8-4BD6-A1F2-96D76919A0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6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1F0D20-1F61-459F-A2E2-0FC489F0384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16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firstprogram.cpp :</a:t>
            </a:r>
            <a:r>
              <a:rPr lang="en-US" baseline="0" dirty="0" smtClean="0"/>
              <a:t> unlike java, filename doesn’t have to match class! In fact, don’t need a class!</a:t>
            </a:r>
          </a:p>
          <a:p>
            <a:r>
              <a:rPr lang="en-US" baseline="0" dirty="0" smtClean="0"/>
              <a:t>-- instead of "import" we have "#include" – note some have "" some have &lt;&gt; -- .h extension means "header" interface information as opposed to 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for implementation code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"using namespace" just don’t worry about why and use it (saves having to do ::)</a:t>
            </a:r>
          </a:p>
          <a:p>
            <a:r>
              <a:rPr lang="en-US" baseline="0" dirty="0" smtClean="0"/>
              <a:t>-- main returns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just return zero if everything went ok (ignore why)</a:t>
            </a:r>
          </a:p>
          <a:p>
            <a:r>
              <a:rPr lang="en-US" baseline="0" dirty="0" smtClean="0"/>
              <a:t>-- we use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System.out.println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 puts a newline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8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firstprogram.cpp :</a:t>
            </a:r>
            <a:r>
              <a:rPr lang="en-US" baseline="0" dirty="0" smtClean="0"/>
              <a:t> unlike java, filename doesn’t have to match class! In fact, don’t need a class!</a:t>
            </a:r>
          </a:p>
          <a:p>
            <a:r>
              <a:rPr lang="en-US" baseline="0" dirty="0" smtClean="0"/>
              <a:t>-- instead of "import" we have "#include" – note some have "" some have &lt;&gt; -- .h extension means "header" interface information as opposed to 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for implementation code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"using namespace" just don’t worry about why and use it (saves having to do ::)</a:t>
            </a:r>
          </a:p>
          <a:p>
            <a:r>
              <a:rPr lang="en-US" baseline="0" dirty="0" smtClean="0"/>
              <a:t>-- main returns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just return zero if everything went ok (ignore why)</a:t>
            </a:r>
          </a:p>
          <a:p>
            <a:r>
              <a:rPr lang="en-US" baseline="0" dirty="0" smtClean="0"/>
              <a:t>-- we use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System.out.println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 puts a newline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4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firstprogram.cpp :</a:t>
            </a:r>
            <a:r>
              <a:rPr lang="en-US" baseline="0" dirty="0" smtClean="0"/>
              <a:t> unlike java, filename doesn’t have to match class! In fact, don’t need a class!</a:t>
            </a:r>
          </a:p>
          <a:p>
            <a:r>
              <a:rPr lang="en-US" baseline="0" dirty="0" smtClean="0"/>
              <a:t>-- instead of "import" we have "#include" – note some have "" some have &lt;&gt; -- .h extension means "header" interface information as opposed to 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for implementation code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"using namespace" just don’t worry about why and use it (saves having to do ::)</a:t>
            </a:r>
          </a:p>
          <a:p>
            <a:r>
              <a:rPr lang="en-US" baseline="0" dirty="0" smtClean="0"/>
              <a:t>-- main returns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just return zero if everything went ok (ignore why)</a:t>
            </a:r>
          </a:p>
          <a:p>
            <a:r>
              <a:rPr lang="en-US" baseline="0" dirty="0" smtClean="0"/>
              <a:t>-- we use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System.out.println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 puts a newline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firstprogram.cpp :</a:t>
            </a:r>
            <a:r>
              <a:rPr lang="en-US" baseline="0" dirty="0" smtClean="0"/>
              <a:t> unlike java, filename doesn’t have to match class! In fact, don’t need a class!</a:t>
            </a:r>
          </a:p>
          <a:p>
            <a:r>
              <a:rPr lang="en-US" baseline="0" dirty="0" smtClean="0"/>
              <a:t>-- instead of "import" we have "#include" – note some have "" some have &lt;&gt; -- .h extension means "header" interface information as opposed to 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for implementation code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"using namespace" just don’t worry about why and use it (saves having to do ::)</a:t>
            </a:r>
          </a:p>
          <a:p>
            <a:r>
              <a:rPr lang="en-US" baseline="0" dirty="0" smtClean="0"/>
              <a:t>-- main returns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just return zero if everything went ok (ignore why)</a:t>
            </a:r>
          </a:p>
          <a:p>
            <a:r>
              <a:rPr lang="en-US" baseline="0" dirty="0" smtClean="0"/>
              <a:t>-- we use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System.out.println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 puts a newline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firstprogram.cpp :</a:t>
            </a:r>
            <a:r>
              <a:rPr lang="en-US" baseline="0" dirty="0" smtClean="0"/>
              <a:t> unlike java, filename doesn’t have to match class! In fact, don’t need a class!</a:t>
            </a:r>
          </a:p>
          <a:p>
            <a:r>
              <a:rPr lang="en-US" baseline="0" dirty="0" smtClean="0"/>
              <a:t>-- instead of "import" we have "#include" – note some have "" some have &lt;&gt; -- .h extension means "header" interface information as opposed to .</a:t>
            </a:r>
            <a:r>
              <a:rPr lang="en-US" baseline="0" dirty="0" err="1" smtClean="0"/>
              <a:t>cpp</a:t>
            </a:r>
            <a:r>
              <a:rPr lang="en-US" baseline="0" dirty="0" smtClean="0"/>
              <a:t> for implementation code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"using namespace" just don’t worry about why and use it (saves having to do ::)</a:t>
            </a:r>
          </a:p>
          <a:p>
            <a:r>
              <a:rPr lang="en-US" baseline="0" dirty="0" smtClean="0"/>
              <a:t>-- main returns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just return zero if everything went ok (ignore why)</a:t>
            </a:r>
          </a:p>
          <a:p>
            <a:r>
              <a:rPr lang="en-US" baseline="0" dirty="0" smtClean="0"/>
              <a:t>-- we use </a:t>
            </a:r>
            <a:r>
              <a:rPr lang="en-US" baseline="0" dirty="0" err="1" smtClean="0"/>
              <a:t>cout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System.out.println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endl</a:t>
            </a:r>
            <a:r>
              <a:rPr lang="en-US" baseline="0" dirty="0" smtClean="0"/>
              <a:t> puts a newline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5714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0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883150"/>
            <a:ext cx="15446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3106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4090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A7F31408-0F72-4F62-B117-6719FD47CA1C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52475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111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6072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424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883150"/>
            <a:ext cx="15446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8609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5859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90097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D6978EA5-5FD1-4A18-9583-CA5A3ACC383E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701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347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652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9639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1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883150"/>
            <a:ext cx="15446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570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785D2710-307C-4C3F-9350-34ABC9B281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itchFamily="1" charset="0"/>
        <a:buChar char="›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itchFamily="1" charset="0"/>
        <a:buChar char="–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FC3A7A66-A886-49F1-8D17-BC445355FA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8C1515"/>
              </a:solidFill>
            </a:endParaRPr>
          </a:p>
        </p:txBody>
      </p:sp>
      <p:pic>
        <p:nvPicPr>
          <p:cNvPr id="5126" name="Picture 7" descr="SUSig_Rev_WrdmrkOneLin8c1515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itchFamily="1" charset="0"/>
        <a:buChar char="›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itchFamily="1" charset="0"/>
        <a:buChar char="–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hyperlink" Target="https://edstem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r>
              <a:rPr lang="en-US" b="1" dirty="0" smtClean="0"/>
              <a:t>Programming Abstractions</a:t>
            </a: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  <p:custDataLst>
              <p:tags r:id="rId2"/>
            </p:custDataLst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/>
            <a:r>
              <a:rPr lang="en-US" dirty="0" smtClean="0">
                <a:solidFill>
                  <a:srgbClr val="595959"/>
                </a:solidFill>
              </a:rPr>
              <a:t>Cynthia Bailey</a:t>
            </a:r>
          </a:p>
          <a:p>
            <a:pPr marL="0" indent="0"/>
            <a:r>
              <a:rPr lang="en-US" dirty="0" smtClean="0">
                <a:solidFill>
                  <a:srgbClr val="595959"/>
                </a:solidFill>
              </a:rPr>
              <a:t>Chris Gregg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CS106B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2887" y="359541"/>
            <a:ext cx="1782898" cy="1038954"/>
          </a:xfrm>
        </p:spPr>
        <p:txBody>
          <a:bodyPr/>
          <a:lstStyle/>
          <a:p>
            <a:r>
              <a:rPr lang="en-US" dirty="0" smtClean="0"/>
              <a:t>A simple C++ program (ERROR)</a:t>
            </a:r>
            <a:endParaRPr lang="en-US" dirty="0"/>
          </a:p>
        </p:txBody>
      </p:sp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5772150" y="3257550"/>
            <a:ext cx="1200150" cy="203132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You don’t know what automata is, do you? SOON!</a:t>
            </a: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702887" y="1583352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simple.cpp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439682" y="1583352"/>
            <a:ext cx="6554479" cy="3038594"/>
          </a:xfrm>
          <a:prstGeom prst="rect">
            <a:avLst/>
          </a:prstGeom>
          <a:ln>
            <a:noFill/>
          </a:ln>
        </p:spPr>
        <p:txBody>
          <a:bodyPr vert="horz" lIns="0" tIns="45720" rIns="0" bIns="45720" numCol="1" rtlCol="0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console.h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54305" indent="0">
              <a:spcBef>
                <a:spcPts val="0"/>
              </a:spcBef>
            </a:pP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is unhappy with this line</a:t>
            </a:r>
            <a:endParaRPr lang="en-US" sz="1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54305" indent="0">
              <a:spcBef>
                <a:spcPts val="0"/>
              </a:spcBef>
            </a:pP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!!" &lt;&lt;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54305" indent="0">
              <a:spcBef>
                <a:spcPts val="0"/>
              </a:spcBef>
            </a:pP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2887" y="359540"/>
            <a:ext cx="2186310" cy="1073531"/>
          </a:xfrm>
        </p:spPr>
        <p:txBody>
          <a:bodyPr/>
          <a:lstStyle/>
          <a:p>
            <a:r>
              <a:rPr lang="en-US" dirty="0" smtClean="0"/>
              <a:t>A simple C++ program </a:t>
            </a:r>
            <a:br>
              <a:rPr lang="en-US" dirty="0" smtClean="0"/>
            </a:br>
            <a:r>
              <a:rPr lang="en-US" dirty="0" smtClean="0"/>
              <a:t>(Fix option 1)</a:t>
            </a:r>
            <a:endParaRPr lang="en-US" dirty="0"/>
          </a:p>
        </p:txBody>
      </p:sp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5772150" y="3257550"/>
            <a:ext cx="1200150" cy="203132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You don’t know what automata is, do you? SOON!</a:t>
            </a: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702887" y="1583352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simple.cpp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439682" y="1583352"/>
            <a:ext cx="6554479" cy="3038594"/>
          </a:xfrm>
          <a:prstGeom prst="rect">
            <a:avLst/>
          </a:prstGeom>
          <a:ln>
            <a:noFill/>
          </a:ln>
        </p:spPr>
        <p:txBody>
          <a:bodyPr vert="horz" lIns="0" tIns="45720" rIns="0" bIns="45720" numCol="1" rtlCol="0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console.h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54305" indent="0">
              <a:spcBef>
                <a:spcPts val="0"/>
              </a:spcBef>
            </a:pP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!!" &lt;&lt;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54305" indent="0">
              <a:spcBef>
                <a:spcPts val="0"/>
              </a:spcBef>
            </a:pP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 compiler is happy with this line now</a:t>
            </a:r>
            <a:endParaRPr lang="en-US" sz="15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54305" indent="0">
              <a:spcBef>
                <a:spcPts val="0"/>
              </a:spcBef>
            </a:pP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2887" y="359540"/>
            <a:ext cx="2186310" cy="1073531"/>
          </a:xfrm>
        </p:spPr>
        <p:txBody>
          <a:bodyPr/>
          <a:lstStyle/>
          <a:p>
            <a:r>
              <a:rPr lang="en-US" dirty="0" smtClean="0"/>
              <a:t>A simple C++ program </a:t>
            </a:r>
            <a:br>
              <a:rPr lang="en-US" dirty="0" smtClean="0"/>
            </a:br>
            <a:r>
              <a:rPr lang="en-US" dirty="0" smtClean="0"/>
              <a:t>(Fix option 2)</a:t>
            </a:r>
            <a:endParaRPr lang="en-US" dirty="0"/>
          </a:p>
        </p:txBody>
      </p:sp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5772150" y="3257550"/>
            <a:ext cx="1200150" cy="203132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You don’t know what automata is, do you? SOON!</a:t>
            </a: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702887" y="1583352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simple.cpp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439682" y="1583352"/>
            <a:ext cx="6554479" cy="3407428"/>
          </a:xfrm>
          <a:prstGeom prst="rect">
            <a:avLst/>
          </a:prstGeom>
          <a:ln>
            <a:noFill/>
          </a:ln>
        </p:spPr>
        <p:txBody>
          <a:bodyPr vert="horz" lIns="0" tIns="45720" rIns="0" bIns="45720" numCol="1" rtlCol="0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console.h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54305" indent="0">
              <a:spcBef>
                <a:spcPts val="0"/>
              </a:spcBef>
            </a:pPr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 this is called a function prototype</a:t>
            </a: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 compiler is happy with this line now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54305" indent="0">
              <a:spcBef>
                <a:spcPts val="0"/>
              </a:spcBef>
            </a:pPr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!!" &lt;&lt;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54305" indent="0">
              <a:spcBef>
                <a:spcPts val="0"/>
              </a:spcBef>
            </a:pP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0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2887" y="359540"/>
            <a:ext cx="2186310" cy="1073531"/>
          </a:xfrm>
        </p:spPr>
        <p:txBody>
          <a:bodyPr/>
          <a:lstStyle/>
          <a:p>
            <a:r>
              <a:rPr lang="en-US" dirty="0" smtClean="0"/>
              <a:t>A simple C++ program </a:t>
            </a:r>
            <a:br>
              <a:rPr lang="en-US" dirty="0" smtClean="0"/>
            </a:br>
            <a:r>
              <a:rPr lang="en-US" dirty="0" smtClean="0"/>
              <a:t>(Fix option 2)</a:t>
            </a:r>
            <a:endParaRPr lang="en-US" dirty="0"/>
          </a:p>
        </p:txBody>
      </p:sp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5772150" y="3257550"/>
            <a:ext cx="1200150" cy="203132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You don’t know what automata is, do you? SOON!</a:t>
            </a: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702887" y="1583352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simple.cpp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439682" y="1583352"/>
            <a:ext cx="6554479" cy="3407428"/>
          </a:xfrm>
          <a:prstGeom prst="rect">
            <a:avLst/>
          </a:prstGeom>
          <a:ln>
            <a:noFill/>
          </a:ln>
        </p:spPr>
        <p:txBody>
          <a:bodyPr vert="horz" lIns="0" tIns="45720" rIns="0" bIns="45720" numCol="1" rtlCol="0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console.h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54305" indent="0">
              <a:spcBef>
                <a:spcPts val="0"/>
              </a:spcBef>
            </a:pPr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 this is called a function prototype</a:t>
            </a: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compiler initially ok with this line…</a:t>
            </a:r>
            <a:endParaRPr lang="en-US" sz="15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54305" indent="0">
              <a:spcBef>
                <a:spcPts val="0"/>
              </a:spcBef>
            </a:pPr>
            <a:endParaRPr 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r>
              <a:rPr lang="en-US" sz="1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…but sad when it realizes it was tricked and you</a:t>
            </a:r>
          </a:p>
          <a:p>
            <a:pPr marL="154305" indent="0">
              <a:spcBef>
                <a:spcPts val="0"/>
              </a:spcBef>
            </a:pPr>
            <a:r>
              <a:rPr lang="en-US" sz="1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never gave a definition of </a:t>
            </a:r>
            <a:r>
              <a:rPr lang="en-US" sz="15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</a:t>
            </a:r>
            <a:endParaRPr lang="en-US" sz="1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>
              <a:spcBef>
                <a:spcPts val="0"/>
              </a:spcBef>
            </a:pPr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4305" indent="0"/>
            <a:endParaRPr lang="en-US" sz="15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45531" y="1796654"/>
            <a:ext cx="2215754" cy="695325"/>
          </a:xfrm>
        </p:spPr>
        <p:txBody>
          <a:bodyPr/>
          <a:lstStyle/>
          <a:p>
            <a:r>
              <a:rPr lang="en-US" dirty="0" smtClean="0"/>
              <a:t>Live Coding concept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097741" y="2571750"/>
            <a:ext cx="2432590" cy="7000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Strings and characters in C++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  <p:custDataLst>
              <p:tags r:id="rId3"/>
            </p:custDataLst>
          </p:nvPr>
        </p:nvSpPr>
        <p:spPr bwMode="auto">
          <a:xfrm>
            <a:off x="4642248" y="1794273"/>
            <a:ext cx="1463278" cy="1463278"/>
          </a:xfrm>
          <a:blipFill dpi="0">
            <a:srcRect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0247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cout</a:t>
            </a:r>
            <a:r>
              <a:rPr lang="en-US" dirty="0" smtClean="0"/>
              <a:t>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948776" y="1003736"/>
            <a:ext cx="3998181" cy="2079242"/>
          </a:xfrm>
          <a:prstGeom prst="rect">
            <a:avLst/>
          </a:prstGeom>
          <a:ln>
            <a:noFill/>
          </a:ln>
        </p:spPr>
        <p:txBody>
          <a:bodyPr numCol="1">
            <a:noAutofit/>
          </a:bodyPr>
          <a:lstStyle/>
          <a:p>
            <a:pPr marL="205740" indent="0"/>
            <a:r>
              <a:rPr lang="en-US" sz="1600" b="1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cap="none" dirty="0">
                <a:latin typeface="Consolas" panose="020B0609020204030204" pitchFamily="49" charset="0"/>
                <a:cs typeface="Consolas" panose="020B0609020204030204" pitchFamily="49" charset="0"/>
              </a:rPr>
              <a:t>main(){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string s = </a:t>
            </a:r>
            <a:r>
              <a:rPr lang="en-US" sz="1600" b="1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"ab";</a:t>
            </a:r>
          </a:p>
          <a:p>
            <a:pPr marL="205740" indent="0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 = s + </a:t>
            </a:r>
            <a:r>
              <a:rPr lang="en-US" sz="1600" b="1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"cd";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cap="non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b="1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1600" b="1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cap="non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  <a:endParaRPr lang="en-US" sz="1600" b="1" cap="non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05740" indent="0"/>
            <a:r>
              <a:rPr lang="en-US" sz="1600" b="1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  <p:custDataLst>
              <p:tags r:id="rId3"/>
            </p:custDataLst>
          </p:nvPr>
        </p:nvSpPr>
        <p:spPr>
          <a:xfrm>
            <a:off x="7002066" y="167880"/>
            <a:ext cx="998934" cy="273844"/>
          </a:xfrm>
          <a:prstGeom prst="rect">
            <a:avLst/>
          </a:prstGeom>
        </p:spPr>
        <p:txBody>
          <a:bodyPr/>
          <a:lstStyle/>
          <a:p>
            <a:fld id="{3F8FD467-8539-4C68-8397-87CE2AA2A6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 hidden="1"/>
          <p:cNvSpPr/>
          <p:nvPr>
            <p:custDataLst>
              <p:tags r:id="rId4"/>
            </p:custDataLst>
          </p:nvPr>
        </p:nvSpPr>
        <p:spPr>
          <a:xfrm>
            <a:off x="6172200" y="3486150"/>
            <a:ext cx="160020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You don’t know what automata is, do you? SOON!</a:t>
            </a:r>
          </a:p>
        </p:txBody>
      </p:sp>
      <p:cxnSp>
        <p:nvCxnSpPr>
          <p:cNvPr id="8" name="Straight Connector 7"/>
          <p:cNvCxnSpPr/>
          <p:nvPr>
            <p:custDataLst>
              <p:tags r:id="rId5"/>
            </p:custDataLst>
          </p:nvPr>
        </p:nvCxnSpPr>
        <p:spPr>
          <a:xfrm>
            <a:off x="5110309" y="1114553"/>
            <a:ext cx="29496" cy="3731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411894" y="447548"/>
            <a:ext cx="2905444" cy="23303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prints 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>
                <a:cs typeface="Consolas" panose="020B0609020204030204" pitchFamily="49" charset="0"/>
              </a:rPr>
              <a:t>abcd</a:t>
            </a:r>
            <a:r>
              <a:rPr lang="en-US" dirty="0" smtClean="0">
                <a:cs typeface="Consolas" panose="020B0609020204030204" pitchFamily="49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Consolas" panose="020B0609020204030204" pitchFamily="49" charset="0"/>
              </a:rPr>
              <a:t>The + operator concatenates strings in the way you’d expect.</a:t>
            </a:r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353652" y="3362930"/>
            <a:ext cx="2905444" cy="14829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But…SURPRISE!…this one doesn’t work.</a:t>
            </a:r>
            <a:endParaRPr lang="en-US" dirty="0" smtClean="0">
              <a:cs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948776" y="3044900"/>
            <a:ext cx="3998181" cy="2079242"/>
          </a:xfrm>
          <a:prstGeom prst="rect">
            <a:avLst/>
          </a:prstGeom>
          <a:ln>
            <a:noFill/>
          </a:ln>
        </p:spPr>
        <p:txBody>
          <a:bodyPr vert="horz" lIns="0" tIns="45720" rIns="0" bIns="45720" numCol="1" rtlCol="0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indent="0"/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string s = "ab" + "cd";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s &lt;&lt;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205740" indent="0"/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6275" y="349918"/>
            <a:ext cx="6688392" cy="488024"/>
          </a:xfrm>
        </p:spPr>
        <p:txBody>
          <a:bodyPr>
            <a:noAutofit/>
          </a:bodyPr>
          <a:lstStyle/>
          <a:p>
            <a:r>
              <a:rPr lang="en-US" dirty="0" smtClean="0"/>
              <a:t>String literals  vs.  C++ string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726141" y="1143072"/>
            <a:ext cx="8147271" cy="37590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 this class, we will interact with two types of strings:</a:t>
            </a:r>
          </a:p>
          <a:p>
            <a:pPr marL="512763" lvl="2" indent="-285750"/>
            <a:r>
              <a:rPr lang="en-US" b="1" dirty="0" smtClean="0"/>
              <a:t>String </a:t>
            </a:r>
            <a:r>
              <a:rPr lang="en-US" b="1" u="sng" dirty="0" smtClean="0">
                <a:solidFill>
                  <a:schemeClr val="bg2"/>
                </a:solidFill>
              </a:rPr>
              <a:t>literals</a:t>
            </a:r>
            <a:r>
              <a:rPr lang="en-US" b="1" dirty="0" smtClean="0"/>
              <a:t> </a:t>
            </a:r>
            <a:r>
              <a:rPr lang="en-US" dirty="0" smtClean="0"/>
              <a:t>are just hard-coded string values:</a:t>
            </a:r>
          </a:p>
          <a:p>
            <a:pPr marL="857250" lvl="3" indent="-285750"/>
            <a:r>
              <a:rPr lang="en-US" dirty="0" smtClean="0"/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  <a:r>
              <a:rPr lang="en-US" dirty="0" smtClean="0"/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en-US" dirty="0" smtClean="0"/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nailedit</a:t>
            </a:r>
            <a:r>
              <a:rPr lang="en-US" dirty="0" smtClean="0"/>
              <a:t>"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1738" lvl="4" indent="-285750"/>
            <a:r>
              <a:rPr lang="en-US" dirty="0" smtClean="0"/>
              <a:t>They are old C (pre-C++) style, but we still need to use them</a:t>
            </a:r>
          </a:p>
          <a:p>
            <a:pPr marL="857250" lvl="3" indent="-285750"/>
            <a:r>
              <a:rPr lang="en-US" dirty="0" smtClean="0"/>
              <a:t>They have </a:t>
            </a:r>
            <a:r>
              <a:rPr lang="en-US" u="sng" dirty="0" smtClean="0"/>
              <a:t>no methods</a:t>
            </a:r>
            <a:r>
              <a:rPr lang="en-US" dirty="0" smtClean="0"/>
              <a:t> that do things for us</a:t>
            </a:r>
          </a:p>
          <a:p>
            <a:pPr marL="1201738" lvl="4" indent="-285750"/>
            <a:r>
              <a:rPr lang="en-US" dirty="0"/>
              <a:t>O</a:t>
            </a:r>
            <a:r>
              <a:rPr lang="en-US" dirty="0" smtClean="0"/>
              <a:t>bject-oriented programming didn’t exist back in the day of C!</a:t>
            </a:r>
          </a:p>
          <a:p>
            <a:pPr marL="857250" lvl="3" indent="-285750"/>
            <a:endParaRPr lang="en-US" dirty="0"/>
          </a:p>
          <a:p>
            <a:pPr marL="512763" lvl="2" indent="-285750"/>
            <a:r>
              <a:rPr lang="en-US" b="1" dirty="0" smtClean="0"/>
              <a:t>String </a:t>
            </a:r>
            <a:r>
              <a:rPr lang="en-US" b="1" u="sng" dirty="0" smtClean="0">
                <a:solidFill>
                  <a:schemeClr val="bg2"/>
                </a:solidFill>
              </a:rPr>
              <a:t>objects</a:t>
            </a:r>
            <a:r>
              <a:rPr lang="en-US" b="1" dirty="0" smtClean="0"/>
              <a:t> </a:t>
            </a:r>
            <a:r>
              <a:rPr lang="en-US" dirty="0" smtClean="0"/>
              <a:t>are objects with lots of helpful methods and operators:</a:t>
            </a:r>
          </a:p>
          <a:p>
            <a:pPr marL="857250" lvl="3" indent="-285750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s;</a:t>
            </a:r>
          </a:p>
          <a:p>
            <a:pPr marL="857250" lvl="3" indent="-285750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piece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s.substr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(0,3);</a:t>
            </a:r>
          </a:p>
          <a:p>
            <a:pPr marL="857250" lvl="3" indent="-285750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s.append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(t); //or, equivalently: s += t;</a:t>
            </a:r>
          </a:p>
          <a:p>
            <a:pPr marL="5715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37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0093" y="89221"/>
            <a:ext cx="7707862" cy="488024"/>
          </a:xfrm>
        </p:spPr>
        <p:txBody>
          <a:bodyPr/>
          <a:lstStyle/>
          <a:p>
            <a:r>
              <a:rPr lang="en-US" dirty="0" smtClean="0"/>
              <a:t>C++ standard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/>
              <a:t> class member </a:t>
            </a:r>
            <a:r>
              <a:rPr lang="en-US" dirty="0"/>
              <a:t>functions (3.2)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791590" y="630091"/>
            <a:ext cx="7117875" cy="454126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</a:t>
            </a:r>
            <a:r>
              <a:rPr lang="en-US" sz="1600" dirty="0" smtClean="0">
                <a:latin typeface="Consolas" panose="020B0609020204030204" pitchFamily="49" charset="0"/>
              </a:rPr>
              <a:t>&lt;string&gt;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string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 = </a:t>
            </a: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"Donald Knuth";</a:t>
            </a: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if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name.</a:t>
            </a:r>
            <a:r>
              <a:rPr lang="en-US" sz="15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find</a:t>
            </a: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5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Knu</a:t>
            </a: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")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!=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string::</a:t>
            </a:r>
            <a:r>
              <a:rPr lang="en-US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npos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name.</a:t>
            </a:r>
            <a:r>
              <a:rPr lang="en-US" sz="15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erase</a:t>
            </a: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(5,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  <p:graphicFrame>
        <p:nvGraphicFramePr>
          <p:cNvPr id="199684" name="Group 4"/>
          <p:cNvGraphicFramePr>
            <a:graphicFrameLocks noGrp="1"/>
          </p:cNvGraphicFramePr>
          <p:nvPr>
            <p:custDataLst>
              <p:tags r:id="rId3"/>
            </p:custDataLst>
            <p:extLst/>
          </p:nvPr>
        </p:nvGraphicFramePr>
        <p:xfrm>
          <a:off x="988683" y="961941"/>
          <a:ext cx="6634163" cy="3006798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Member function name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.append(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add text to the end of a string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.compare(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return -1, 0, or 1 depending on relative ordering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.erase(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delete text from a string starting at given index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2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.find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.rfind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first or last index where the start of </a:t>
                      </a: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appears in this string (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string::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npos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if not found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.insert(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add text into a string at a given index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.length()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or 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.size()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number of characters in this string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.replace(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len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replaces 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chars at given index with new text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.substr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.substr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the next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characters beginning at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(inclusive); if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omitted, grabs till end of string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0093" y="89221"/>
            <a:ext cx="7707862" cy="488024"/>
          </a:xfrm>
        </p:spPr>
        <p:txBody>
          <a:bodyPr/>
          <a:lstStyle/>
          <a:p>
            <a:r>
              <a:rPr lang="en-US" dirty="0" smtClean="0"/>
              <a:t>Exercise:</a:t>
            </a:r>
            <a:endParaRPr 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718591" y="238205"/>
            <a:ext cx="8093889" cy="20209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buFontTx/>
              <a:buNone/>
            </a:pPr>
            <a:endParaRPr lang="en-US" sz="1700" spc="20" dirty="0">
              <a:solidFill>
                <a:schemeClr val="tx1"/>
              </a:solidFill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700" spc="20" dirty="0">
              <a:solidFill>
                <a:schemeClr val="tx1"/>
              </a:solidFill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spc="20" dirty="0" smtClean="0">
                <a:solidFill>
                  <a:schemeClr val="tx1"/>
                </a:solidFill>
                <a:cs typeface="ＭＳ Ｐゴシック" charset="0"/>
              </a:rPr>
              <a:t>Write </a:t>
            </a:r>
            <a:r>
              <a:rPr lang="en-US" sz="1700" spc="20" dirty="0">
                <a:solidFill>
                  <a:schemeClr val="tx1"/>
                </a:solidFill>
                <a:cs typeface="ＭＳ Ｐゴシック" charset="0"/>
              </a:rPr>
              <a:t>a line of code that pulls out all but the first and last character of a string </a:t>
            </a:r>
            <a:r>
              <a:rPr lang="en-US" sz="1700" b="1" u="sn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sz="1700" spc="20" dirty="0" smtClean="0">
                <a:solidFill>
                  <a:schemeClr val="tx1"/>
                </a:solidFill>
                <a:cs typeface="ＭＳ Ｐゴシック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spc="20" dirty="0" smtClean="0">
                <a:solidFill>
                  <a:schemeClr val="tx1"/>
                </a:solidFill>
                <a:cs typeface="ＭＳ Ｐゴシック" charset="0"/>
              </a:rPr>
              <a:t>(</a:t>
            </a:r>
            <a:r>
              <a:rPr lang="en-US" sz="1700" spc="20" dirty="0">
                <a:solidFill>
                  <a:schemeClr val="tx1"/>
                </a:solidFill>
                <a:cs typeface="ＭＳ Ｐゴシック" charset="0"/>
              </a:rPr>
              <a:t>it’s ok to assume string length is at least 3</a:t>
            </a:r>
            <a:r>
              <a:rPr lang="en-US" sz="1700" spc="20" dirty="0" smtClean="0">
                <a:solidFill>
                  <a:schemeClr val="tx1"/>
                </a:solidFill>
                <a:cs typeface="ＭＳ Ｐゴシック" charset="0"/>
              </a:rPr>
              <a:t>)</a:t>
            </a:r>
            <a:endParaRPr lang="en-US" sz="1700" spc="20" dirty="0">
              <a:solidFill>
                <a:schemeClr val="tx1"/>
              </a:solidFill>
              <a:cs typeface="ＭＳ Ｐゴシック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15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middlePart</a:t>
            </a: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5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_______________________________________________________;</a:t>
            </a: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45292"/>
              </p:ext>
            </p:extLst>
          </p:nvPr>
        </p:nvGraphicFramePr>
        <p:xfrm>
          <a:off x="1394998" y="2103762"/>
          <a:ext cx="6634163" cy="495294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3137973199"/>
                    </a:ext>
                  </a:extLst>
                </a:gridCol>
                <a:gridCol w="3833813">
                  <a:extLst>
                    <a:ext uri="{9D8B030D-6E8A-4147-A177-3AD203B41FA5}">
                      <a16:colId xmlns:a16="http://schemas.microsoft.com/office/drawing/2014/main" val="410200124"/>
                    </a:ext>
                  </a:extLst>
                </a:gridCol>
              </a:tblGrid>
              <a:tr h="480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.substr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.substr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the next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characters beginning at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start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(inclusive); if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omitted, grabs till end of string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245271"/>
                  </a:ext>
                </a:extLst>
              </a:tr>
            </a:tbl>
          </a:graphicData>
        </a:graphic>
      </p:graphicFrame>
      <p:pic>
        <p:nvPicPr>
          <p:cNvPr id="5" name="Picture 4" descr="Link: https://pollev.com/cs106b" title="QR 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266" y="3247583"/>
            <a:ext cx="1443778" cy="13980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64715" y="3692915"/>
            <a:ext cx="205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0" dirty="0" smtClean="0">
                <a:cs typeface="ＭＳ Ｐゴシック" charset="0"/>
              </a:rPr>
              <a:t>pollev.com/cs106b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014090" y="191590"/>
            <a:ext cx="7707862" cy="488024"/>
          </a:xfrm>
        </p:spPr>
        <p:txBody>
          <a:bodyPr/>
          <a:lstStyle/>
          <a:p>
            <a:r>
              <a:rPr lang="en-US" u="sng" dirty="0"/>
              <a:t>Stanford</a:t>
            </a:r>
            <a:r>
              <a:rPr lang="en-US" dirty="0"/>
              <a:t> library </a:t>
            </a:r>
            <a:r>
              <a:rPr lang="en-US" dirty="0" smtClean="0"/>
              <a:t>helpful string processing (</a:t>
            </a:r>
            <a:r>
              <a:rPr lang="en-US" i="1" dirty="0" smtClean="0"/>
              <a:t>read </a:t>
            </a:r>
            <a:r>
              <a:rPr lang="en-US" dirty="0" smtClean="0"/>
              <a:t>3.7</a:t>
            </a:r>
            <a:r>
              <a:rPr lang="en-US" dirty="0"/>
              <a:t>)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1182655" y="679615"/>
            <a:ext cx="6629400" cy="43309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#include </a:t>
            </a:r>
            <a:r>
              <a:rPr lang="en-US" sz="1500" dirty="0" smtClean="0">
                <a:latin typeface="Consolas" panose="020B0609020204030204" pitchFamily="49" charset="0"/>
              </a:rPr>
              <a:t>"</a:t>
            </a:r>
            <a:r>
              <a:rPr lang="en-US" sz="1500" dirty="0" err="1" smtClean="0">
                <a:latin typeface="Consolas" panose="020B0609020204030204" pitchFamily="49" charset="0"/>
              </a:rPr>
              <a:t>strlib.h</a:t>
            </a:r>
            <a:r>
              <a:rPr lang="en-US" sz="1500" dirty="0" smtClean="0">
                <a:latin typeface="Consolas" panose="020B0609020204030204" pitchFamily="49" charset="0"/>
              </a:rPr>
              <a:t>"</a:t>
            </a:r>
            <a:endParaRPr lang="en-US" sz="15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Unlike the previous ones, these take the string as a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C++ string class example: </a:t>
            </a: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400" dirty="0" err="1" smtClean="0">
                <a:latin typeface="Consolas" panose="020B0609020204030204" pitchFamily="49" charset="0"/>
              </a:rPr>
              <a:t>first</a:t>
            </a:r>
            <a:r>
              <a:rPr lang="en-US" sz="1400" dirty="0" err="1">
                <a:latin typeface="Consolas" panose="020B0609020204030204" pitchFamily="49" charset="0"/>
              </a:rPr>
              <a:t>N</a:t>
            </a:r>
            <a:r>
              <a:rPr lang="en-US" sz="1400" dirty="0" err="1" smtClean="0">
                <a:latin typeface="Consolas" panose="020B0609020204030204" pitchFamily="49" charset="0"/>
              </a:rPr>
              <a:t>ame.substr</a:t>
            </a:r>
            <a:r>
              <a:rPr lang="en-US" sz="1400" dirty="0" smtClean="0">
                <a:latin typeface="Consolas" panose="020B0609020204030204" pitchFamily="49" charset="0"/>
              </a:rPr>
              <a:t>(0, 10);</a:t>
            </a:r>
          </a:p>
          <a:p>
            <a:pPr lvl="2"/>
            <a:r>
              <a:rPr lang="en-US" sz="1600" dirty="0" smtClean="0"/>
              <a:t>Stanford string library example</a:t>
            </a:r>
            <a:r>
              <a:rPr lang="en-US" sz="1600" dirty="0"/>
              <a:t>: </a:t>
            </a:r>
            <a:r>
              <a:rPr lang="en-US" sz="1600" dirty="0" smtClean="0"/>
              <a:t>	</a:t>
            </a:r>
            <a:r>
              <a:rPr lang="en-US" sz="1400" dirty="0" smtClean="0">
                <a:latin typeface="Consolas" panose="020B0609020204030204" pitchFamily="49" charset="0"/>
              </a:rPr>
              <a:t>trim(</a:t>
            </a:r>
            <a:r>
              <a:rPr lang="en-US" sz="1400" dirty="0" err="1" smtClean="0">
                <a:latin typeface="Consolas" panose="020B0609020204030204" pitchFamily="49" charset="0"/>
              </a:rPr>
              <a:t>firstName</a:t>
            </a:r>
            <a:r>
              <a:rPr lang="en-US" sz="1400" dirty="0" smtClean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 smtClean="0"/>
              <a:t>That’s because we here at Stanford wrote these functions, and they are not official C++ string class methods.</a:t>
            </a:r>
            <a:endParaRPr lang="en-US" sz="16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 smtClean="0">
              <a:latin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1500" dirty="0">
              <a:latin typeface="Consolas" panose="020B0609020204030204" pitchFamily="49" charset="0"/>
            </a:endParaRPr>
          </a:p>
        </p:txBody>
      </p:sp>
      <p:graphicFrame>
        <p:nvGraphicFramePr>
          <p:cNvPr id="226308" name="Group 4"/>
          <p:cNvGraphicFramePr>
            <a:graphicFrameLocks noGrp="1"/>
          </p:cNvGraphicFramePr>
          <p:nvPr>
            <p:custDataLst>
              <p:tags r:id="rId3"/>
            </p:custDataLst>
            <p:extLst/>
          </p:nvPr>
        </p:nvGraphicFramePr>
        <p:xfrm>
          <a:off x="965307" y="2443337"/>
          <a:ext cx="6634163" cy="2630388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Function name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endsWith(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suffix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startsWith(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prefix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returns true if the given string begins or ends with the given prefix/suffix text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3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integerToString(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realToString(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stringToInteger(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stringToReal(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returns a conversion between numbers and strings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equalsIgnoreCase(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true if s1 and s2 have same chars, ignoring casing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7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toLowerCase(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toUpperCase(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returns an upper/lowercase version of a string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trim(</a:t>
                      </a:r>
                      <a:r>
                        <a:rPr kumimoji="0" lang="en-US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77" marR="68577"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returns string with surrounding whitespace removed</a:t>
                      </a:r>
                    </a:p>
                  </a:txBody>
                  <a:tcPr marL="68577" marR="68577"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1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r>
              <a:rPr lang="en-US" dirty="0" smtClean="0"/>
              <a:t>Today’s Topics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955675" y="908049"/>
            <a:ext cx="7700963" cy="396747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Introducing C++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Hamilton example</a:t>
            </a:r>
          </a:p>
          <a:p>
            <a:pPr lvl="2"/>
            <a:r>
              <a:rPr lang="en-US" dirty="0"/>
              <a:t>In QT Creator (the IDE for our class)</a:t>
            </a:r>
          </a:p>
          <a:p>
            <a:pPr lvl="2"/>
            <a:r>
              <a:rPr lang="en-US" dirty="0"/>
              <a:t>Function prototypes</a:t>
            </a:r>
          </a:p>
          <a:p>
            <a:pPr lvl="2"/>
            <a:r>
              <a:rPr lang="en-US" dirty="0" err="1" smtClean="0"/>
              <a:t>cout</a:t>
            </a:r>
            <a:endParaRPr lang="en-US" dirty="0" smtClean="0"/>
          </a:p>
          <a:p>
            <a:pPr lvl="2"/>
            <a:r>
              <a:rPr lang="en-US" dirty="0" smtClean="0"/>
              <a:t>C++ characters and strings</a:t>
            </a:r>
            <a:endParaRPr lang="en-US" dirty="0"/>
          </a:p>
          <a:p>
            <a:pPr lvl="2"/>
            <a:r>
              <a:rPr lang="en-US" i="1" dirty="0" smtClean="0"/>
              <a:t>Next time:</a:t>
            </a:r>
            <a:r>
              <a:rPr lang="en-US" dirty="0" smtClean="0"/>
              <a:t> Testing our code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sz="1700" b="1" dirty="0" smtClean="0"/>
              <a:t>For important announcements, be sure to see the weekly announcements post on the Ed Q&amp;A </a:t>
            </a:r>
            <a:r>
              <a:rPr lang="en-US" sz="1700" b="1" dirty="0"/>
              <a:t>board! </a:t>
            </a:r>
            <a:r>
              <a:rPr lang="en-US" sz="1700" b="1" dirty="0" smtClean="0">
                <a:hlinkClick r:id="rId4"/>
              </a:rPr>
              <a:t>https://edstem.org</a:t>
            </a:r>
            <a:endParaRPr lang="en-US" sz="1700" b="1" dirty="0"/>
          </a:p>
          <a:p>
            <a:pPr lvl="1"/>
            <a:r>
              <a:rPr lang="en-US" sz="1700" b="1" dirty="0" smtClean="0"/>
              <a:t>Also on Ed: live </a:t>
            </a:r>
            <a:r>
              <a:rPr lang="en-US" sz="1700" b="1" dirty="0"/>
              <a:t>lecture Q&amp;A with Chris &amp; Jonathan</a:t>
            </a:r>
          </a:p>
          <a:p>
            <a:pPr lvl="1"/>
            <a:endParaRPr lang="en-US" sz="1700" b="1" dirty="0" smtClean="0"/>
          </a:p>
        </p:txBody>
      </p:sp>
      <p:pic>
        <p:nvPicPr>
          <p:cNvPr id="2" name="Picture 1" descr="Link: https://pollev.com/cs106b" title="QR Cod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008" y="733416"/>
            <a:ext cx="2384375" cy="23088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16549" y="364084"/>
            <a:ext cx="205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20" dirty="0" smtClean="0">
                <a:cs typeface="ＭＳ Ｐゴシック" charset="0"/>
              </a:rPr>
              <a:t>pollev.com/cs106b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03375" y="1538288"/>
            <a:ext cx="2954338" cy="927100"/>
          </a:xfrm>
        </p:spPr>
        <p:txBody>
          <a:bodyPr/>
          <a:lstStyle/>
          <a:p>
            <a:r>
              <a:rPr lang="en-US" dirty="0"/>
              <a:t>Live Coding concept review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603375" y="2571750"/>
            <a:ext cx="2913063" cy="9334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Style and Testing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  <p:custDataLst>
              <p:tags r:id="rId3"/>
            </p:custDataLst>
          </p:nvPr>
        </p:nvSpPr>
        <p:spPr bwMode="auto">
          <a:xfrm>
            <a:off x="4665663" y="1535113"/>
            <a:ext cx="1951037" cy="1951037"/>
          </a:xfrm>
          <a:blipFill dpi="0">
            <a:srcRect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89420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owing that to access the Style Guide, and the Testing Guide, you go to the cs106b.stanford.edu website and look under the Resources tab." title="Screenshot of course webs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003" y="150325"/>
            <a:ext cx="3815548" cy="3162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Quality in CS106B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7" y="908684"/>
            <a:ext cx="7700963" cy="40321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More details about our expectations                                                                                                           on the website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Take-home messages:</a:t>
            </a:r>
          </a:p>
          <a:p>
            <a:pPr lvl="2"/>
            <a:r>
              <a:rPr lang="en-US" dirty="0" smtClean="0"/>
              <a:t>Testing is an essential part of software development.</a:t>
            </a:r>
          </a:p>
          <a:p>
            <a:pPr lvl="3"/>
            <a:r>
              <a:rPr lang="en-US" dirty="0" smtClean="0"/>
              <a:t>“If you haven’t tested it, it doesn’t work.”</a:t>
            </a:r>
          </a:p>
          <a:p>
            <a:pPr lvl="2"/>
            <a:r>
              <a:rPr lang="en-US" dirty="0" smtClean="0"/>
              <a:t>Just </a:t>
            </a:r>
            <a:r>
              <a:rPr lang="en-US" dirty="0"/>
              <a:t>as important as writing </a:t>
            </a:r>
            <a:r>
              <a:rPr lang="en-US" dirty="0" smtClean="0"/>
              <a:t>code that works is </a:t>
            </a:r>
            <a:r>
              <a:rPr lang="en-US" dirty="0"/>
              <a:t>writing it </a:t>
            </a:r>
            <a:r>
              <a:rPr lang="en-US" dirty="0" smtClean="0"/>
              <a:t>well, and making it readable by other humans.</a:t>
            </a:r>
            <a:endParaRPr lang="en-US" dirty="0"/>
          </a:p>
          <a:p>
            <a:pPr lvl="2"/>
            <a:endParaRPr lang="en-US" sz="1400" dirty="0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6" name="Right Arrow 5" title="Sc"/>
          <p:cNvSpPr/>
          <p:nvPr/>
        </p:nvSpPr>
        <p:spPr>
          <a:xfrm rot="20247697">
            <a:off x="5719412" y="566393"/>
            <a:ext cx="710774" cy="176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 title="Sc"/>
          <p:cNvSpPr/>
          <p:nvPr/>
        </p:nvSpPr>
        <p:spPr>
          <a:xfrm rot="9275424">
            <a:off x="7384925" y="1832090"/>
            <a:ext cx="710774" cy="1767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 title="Sc"/>
          <p:cNvSpPr/>
          <p:nvPr/>
        </p:nvSpPr>
        <p:spPr>
          <a:xfrm>
            <a:off x="6380239" y="152072"/>
            <a:ext cx="733825" cy="414938"/>
          </a:xfrm>
          <a:prstGeom prst="donut">
            <a:avLst>
              <a:gd name="adj" fmla="val 83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 title="Sc"/>
          <p:cNvSpPr/>
          <p:nvPr/>
        </p:nvSpPr>
        <p:spPr>
          <a:xfrm>
            <a:off x="6380240" y="1761440"/>
            <a:ext cx="1043106" cy="508640"/>
          </a:xfrm>
          <a:prstGeom prst="donut">
            <a:avLst>
              <a:gd name="adj" fmla="val 83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 Code Style 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Descriptive function and variable names</a:t>
            </a:r>
          </a:p>
          <a:p>
            <a:pPr lvl="2"/>
            <a:r>
              <a:rPr lang="en-US" dirty="0"/>
              <a:t>Even someone who doesn’t know code would have a pretty good idea what a function called “generate lyrics” does!</a:t>
            </a:r>
          </a:p>
          <a:p>
            <a:pPr lvl="1"/>
            <a:r>
              <a:rPr lang="en-US" dirty="0" smtClean="0"/>
              <a:t>Proper indentation</a:t>
            </a:r>
          </a:p>
          <a:p>
            <a:pPr lvl="2"/>
            <a:r>
              <a:rPr lang="en-US" i="1" dirty="0"/>
              <a:t>E</a:t>
            </a:r>
            <a:r>
              <a:rPr lang="en-US" i="1" dirty="0" smtClean="0"/>
              <a:t>ven though</a:t>
            </a:r>
            <a:r>
              <a:rPr lang="en-US" dirty="0" smtClean="0"/>
              <a:t> C++ relies on the {} and not indentation (!)</a:t>
            </a:r>
          </a:p>
          <a:p>
            <a:pPr lvl="2"/>
            <a:r>
              <a:rPr lang="en-US" dirty="0" smtClean="0"/>
              <a:t>Pro tip: in </a:t>
            </a:r>
            <a:r>
              <a:rPr lang="en-US" dirty="0" err="1" smtClean="0"/>
              <a:t>Qt</a:t>
            </a:r>
            <a:r>
              <a:rPr lang="en-US" dirty="0" smtClean="0"/>
              <a:t> Creator, select all then do </a:t>
            </a:r>
            <a:r>
              <a:rPr lang="en-US" dirty="0" smtClean="0">
                <a:latin typeface="Consolas" panose="020B0609020204030204" pitchFamily="49" charset="0"/>
              </a:rPr>
              <a:t>CTRL-I</a:t>
            </a:r>
            <a:r>
              <a:rPr lang="en-US" dirty="0" smtClean="0"/>
              <a:t> (PC) or </a:t>
            </a:r>
            <a:r>
              <a:rPr lang="en-US" dirty="0" err="1">
                <a:latin typeface="Consolas" panose="020B0609020204030204" pitchFamily="49" charset="0"/>
              </a:rPr>
              <a:t>Cmd</a:t>
            </a:r>
            <a:r>
              <a:rPr lang="en-US" dirty="0">
                <a:latin typeface="Consolas" panose="020B0609020204030204" pitchFamily="49" charset="0"/>
              </a:rPr>
              <a:t>-I</a:t>
            </a:r>
            <a:r>
              <a:rPr lang="en-US" dirty="0" smtClean="0"/>
              <a:t> (Mac) </a:t>
            </a:r>
          </a:p>
          <a:p>
            <a:pPr lvl="1"/>
            <a:r>
              <a:rPr lang="en-US" dirty="0" smtClean="0"/>
              <a:t>One space between operators and variables</a:t>
            </a:r>
          </a:p>
          <a:p>
            <a:pPr lvl="2"/>
            <a:r>
              <a:rPr lang="en-US" dirty="0"/>
              <a:t>Write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3</a:t>
            </a:r>
            <a:r>
              <a:rPr lang="en-US" dirty="0" smtClean="0"/>
              <a:t>, </a:t>
            </a:r>
            <a:r>
              <a:rPr lang="en-US" i="1" dirty="0" smtClean="0"/>
              <a:t>not</a:t>
            </a:r>
            <a:r>
              <a:rPr lang="en-US" dirty="0" smtClean="0"/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&lt;3</a:t>
            </a:r>
          </a:p>
          <a:p>
            <a:pPr lvl="2"/>
            <a:r>
              <a:rPr lang="en-US" dirty="0" smtClean="0"/>
              <a:t>Coders were social distancing before it was cool</a:t>
            </a:r>
          </a:p>
          <a:p>
            <a:pPr lvl="2"/>
            <a:r>
              <a:rPr lang="en-US" dirty="0" smtClean="0"/>
              <a:t>Again, we do this even though C++ doesn’t rely on it for parsing</a:t>
            </a:r>
          </a:p>
          <a:p>
            <a:pPr lvl="1"/>
            <a:r>
              <a:rPr lang="en-US" dirty="0" smtClean="0"/>
              <a:t>Define constants at the top of your file for any special values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DAT_FREQ = 3;</a:t>
            </a:r>
          </a:p>
          <a:p>
            <a:pPr lvl="2"/>
            <a:r>
              <a:rPr lang="en-US" dirty="0" smtClean="0"/>
              <a:t>Helps the reader understand what the value means or where it comes from</a:t>
            </a:r>
          </a:p>
          <a:p>
            <a:pPr lvl="2"/>
            <a:r>
              <a:rPr lang="en-US" dirty="0"/>
              <a:t>If you use the value in several places, only need to change it in one </a:t>
            </a:r>
            <a:r>
              <a:rPr lang="en-US" dirty="0" smtClean="0"/>
              <a:t>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9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03375" y="1538288"/>
            <a:ext cx="2954338" cy="927100"/>
          </a:xfrm>
        </p:spPr>
        <p:txBody>
          <a:bodyPr/>
          <a:lstStyle/>
          <a:p>
            <a:r>
              <a:rPr lang="en-US" dirty="0" smtClean="0"/>
              <a:t>Next time: Testing our Code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603375" y="2571750"/>
            <a:ext cx="2913063" cy="9334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CS106B testing framework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  <p:custDataLst>
              <p:tags r:id="rId3"/>
            </p:custDataLst>
          </p:nvPr>
        </p:nvSpPr>
        <p:spPr bwMode="auto">
          <a:xfrm>
            <a:off x="4665663" y="1535113"/>
            <a:ext cx="1951037" cy="1951037"/>
          </a:xfrm>
          <a:blipFill dpi="0">
            <a:srcRect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136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C++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Let’s start coding!!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1576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C++ variables and types (1.5-1.8)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0"/>
          </p:nvPr>
        </p:nvSpPr>
        <p:spPr>
          <a:xfrm>
            <a:off x="1025817" y="1063305"/>
            <a:ext cx="3745549" cy="3574009"/>
          </a:xfrm>
        </p:spPr>
        <p:txBody>
          <a:bodyPr>
            <a:noAutofit/>
          </a:bodyPr>
          <a:lstStyle/>
          <a:p>
            <a:pPr marL="173831" lvl="1" indent="-214313">
              <a:spcBef>
                <a:spcPts val="0"/>
              </a:spcBef>
            </a:pPr>
            <a:r>
              <a:rPr lang="en-US" altLang="en-US" sz="1600" cap="none" dirty="0" smtClean="0"/>
              <a:t>The C++ compiler is rather picky about </a:t>
            </a:r>
            <a:r>
              <a:rPr lang="en-US" altLang="en-US" sz="1600" i="1" cap="none" dirty="0" smtClean="0"/>
              <a:t>types</a:t>
            </a:r>
            <a:r>
              <a:rPr lang="en-US" altLang="en-US" sz="1600" cap="none" dirty="0"/>
              <a:t> </a:t>
            </a:r>
            <a:r>
              <a:rPr lang="en-US" altLang="en-US" sz="1600" cap="none" dirty="0" smtClean="0"/>
              <a:t>when it comes to variables.</a:t>
            </a:r>
          </a:p>
          <a:p>
            <a:pPr marL="173831" lvl="1" indent="-214313">
              <a:spcBef>
                <a:spcPts val="0"/>
              </a:spcBef>
            </a:pPr>
            <a:r>
              <a:rPr lang="en-US" altLang="en-US" sz="1600" dirty="0" smtClean="0"/>
              <a:t>Types exist in languages like Python (see the two code examples at right), but you don’t need to say much about them in the code. They just happen.</a:t>
            </a:r>
            <a:endParaRPr lang="en-US" altLang="en-US" sz="1600" cap="none" dirty="0" smtClean="0"/>
          </a:p>
          <a:p>
            <a:pPr marL="173831" lvl="1" indent="-214313">
              <a:spcBef>
                <a:spcPts val="0"/>
              </a:spcBef>
            </a:pPr>
            <a:r>
              <a:rPr lang="en-US" altLang="en-US" sz="1600" dirty="0"/>
              <a:t>The </a:t>
            </a:r>
            <a:r>
              <a:rPr lang="en-US" altLang="en-US" sz="1600" b="1" dirty="0"/>
              <a:t>first time</a:t>
            </a:r>
            <a:r>
              <a:rPr lang="en-US" altLang="en-US" sz="1600" dirty="0"/>
              <a:t> you introduce a variable in C++, you need to announce </a:t>
            </a:r>
            <a:r>
              <a:rPr lang="en-US" altLang="en-US" sz="1600" dirty="0" smtClean="0"/>
              <a:t>its type to </a:t>
            </a:r>
            <a:r>
              <a:rPr lang="en-US" altLang="en-US" sz="1600" dirty="0"/>
              <a:t>the </a:t>
            </a:r>
            <a:r>
              <a:rPr lang="en-US" altLang="en-US" sz="1600" dirty="0" smtClean="0"/>
              <a:t>compiler (what </a:t>
            </a:r>
            <a:r>
              <a:rPr lang="en-US" altLang="en-US" sz="1600" dirty="0"/>
              <a:t>kind of data it will hold).</a:t>
            </a:r>
          </a:p>
          <a:p>
            <a:pPr marL="384572" lvl="2" indent="-214313">
              <a:spcBef>
                <a:spcPts val="0"/>
              </a:spcBef>
            </a:pPr>
            <a:r>
              <a:rPr lang="en-US" altLang="en-US" sz="1600" dirty="0" smtClean="0"/>
              <a:t>After that, just use the variable name (don’t repeat the type).</a:t>
            </a:r>
          </a:p>
          <a:p>
            <a:pPr marL="384572" lvl="2" indent="-214313">
              <a:spcBef>
                <a:spcPts val="0"/>
              </a:spcBef>
            </a:pPr>
            <a:r>
              <a:rPr lang="en-US" altLang="en-US" sz="1600" dirty="0" smtClean="0"/>
              <a:t>You </a:t>
            </a:r>
            <a:r>
              <a:rPr lang="en-US" altLang="en-US" sz="1600" dirty="0"/>
              <a:t>won’t be able to change the type of data later! </a:t>
            </a:r>
            <a:r>
              <a:rPr lang="en-US" altLang="en-US" sz="1600" dirty="0" smtClean="0"/>
              <a:t>C</a:t>
            </a:r>
            <a:r>
              <a:rPr lang="en-US" altLang="en-US" sz="1600" dirty="0"/>
              <a:t>++ variables can only </a:t>
            </a:r>
            <a:r>
              <a:rPr lang="en-US" altLang="en-US" sz="1600" dirty="0" smtClean="0"/>
              <a:t>hold </a:t>
            </a:r>
            <a:r>
              <a:rPr lang="en-US" altLang="en-US" sz="1600" dirty="0"/>
              <a:t>one </a:t>
            </a:r>
            <a:r>
              <a:rPr lang="en-US" altLang="en-US" sz="1600" dirty="0" smtClean="0"/>
              <a:t>kind of thing.</a:t>
            </a:r>
            <a:endParaRPr lang="en-US" alt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251994" y="1214775"/>
            <a:ext cx="2244824" cy="1081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US" altLang="en-US" sz="1350" dirty="0" err="1">
                <a:latin typeface="Consolas" panose="020B0609020204030204" pitchFamily="49" charset="0"/>
              </a:rPr>
              <a:t>int</a:t>
            </a:r>
            <a:r>
              <a:rPr lang="en-US" altLang="en-US" sz="1350" dirty="0">
                <a:latin typeface="Consolas" panose="020B0609020204030204" pitchFamily="49" charset="0"/>
              </a:rPr>
              <a:t> x = 42 + 7 * -5;               </a:t>
            </a:r>
          </a:p>
          <a:p>
            <a:pPr>
              <a:spcBef>
                <a:spcPts val="0"/>
              </a:spcBef>
            </a:pPr>
            <a:r>
              <a:rPr lang="en-US" altLang="en-US" sz="1350" dirty="0">
                <a:latin typeface="Consolas" panose="020B0609020204030204" pitchFamily="49" charset="0"/>
              </a:rPr>
              <a:t>double pi = 3.14159;</a:t>
            </a:r>
          </a:p>
          <a:p>
            <a:pPr>
              <a:spcBef>
                <a:spcPts val="0"/>
              </a:spcBef>
            </a:pPr>
            <a:r>
              <a:rPr lang="en-US" altLang="en-US" sz="1350" dirty="0">
                <a:latin typeface="Consolas" panose="020B0609020204030204" pitchFamily="49" charset="0"/>
              </a:rPr>
              <a:t>char letter = 'Q';</a:t>
            </a:r>
          </a:p>
          <a:p>
            <a:pPr>
              <a:spcBef>
                <a:spcPts val="0"/>
              </a:spcBef>
            </a:pPr>
            <a:r>
              <a:rPr lang="en-US" altLang="en-US" sz="1350" dirty="0">
                <a:latin typeface="Consolas" panose="020B0609020204030204" pitchFamily="49" charset="0"/>
              </a:rPr>
              <a:t>bool done = true;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902359" y="908448"/>
            <a:ext cx="2943749" cy="3758803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800" kern="1200" cap="small" spc="2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en-US" sz="1350" cap="none" dirty="0">
                <a:latin typeface="Consolas" panose="020B0609020204030204" pitchFamily="49" charset="0"/>
              </a:rPr>
              <a:t>C++</a:t>
            </a: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r>
              <a:rPr lang="en-US" altLang="en-US" sz="1350" cap="none" dirty="0">
                <a:latin typeface="Consolas" panose="020B0609020204030204" pitchFamily="49" charset="0"/>
              </a:rPr>
              <a:t>Python</a:t>
            </a: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  <a:p>
            <a:pPr algn="ctr">
              <a:spcBef>
                <a:spcPts val="0"/>
              </a:spcBef>
            </a:pPr>
            <a:endParaRPr lang="en-US" altLang="en-US" sz="1350" cap="none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1821" y="3076370"/>
            <a:ext cx="2244824" cy="10819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US" altLang="en-US" sz="1350" dirty="0">
                <a:latin typeface="Consolas" panose="020B0609020204030204" pitchFamily="49" charset="0"/>
              </a:rPr>
              <a:t>x = 42 + 7 * -5               </a:t>
            </a:r>
          </a:p>
          <a:p>
            <a:pPr>
              <a:spcBef>
                <a:spcPts val="0"/>
              </a:spcBef>
            </a:pPr>
            <a:r>
              <a:rPr lang="en-US" altLang="en-US" sz="1350" dirty="0">
                <a:latin typeface="Consolas" panose="020B0609020204030204" pitchFamily="49" charset="0"/>
              </a:rPr>
              <a:t>pi = 3.14159</a:t>
            </a:r>
          </a:p>
          <a:p>
            <a:pPr>
              <a:spcBef>
                <a:spcPts val="0"/>
              </a:spcBef>
            </a:pPr>
            <a:r>
              <a:rPr lang="en-US" altLang="en-US" sz="1350" dirty="0">
                <a:latin typeface="Consolas" panose="020B0609020204030204" pitchFamily="49" charset="0"/>
              </a:rPr>
              <a:t>letter = 'Q'</a:t>
            </a:r>
          </a:p>
          <a:p>
            <a:pPr>
              <a:spcBef>
                <a:spcPts val="0"/>
              </a:spcBef>
            </a:pPr>
            <a:r>
              <a:rPr lang="en-US" altLang="en-US" sz="1350" dirty="0">
                <a:latin typeface="Consolas" panose="020B0609020204030204" pitchFamily="49" charset="0"/>
              </a:rPr>
              <a:t>done = True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334067" y="930204"/>
            <a:ext cx="210773" cy="419666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1994" y="2296721"/>
            <a:ext cx="2244824" cy="281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US" altLang="en-US" sz="1350" dirty="0">
                <a:latin typeface="Consolas" panose="020B0609020204030204" pitchFamily="49" charset="0"/>
              </a:rPr>
              <a:t>x = x – 3;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1821" y="4158316"/>
            <a:ext cx="2244824" cy="2988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US" altLang="en-US" sz="1350" dirty="0">
                <a:latin typeface="Consolas" panose="020B0609020204030204" pitchFamily="49" charset="0"/>
              </a:rPr>
              <a:t>x = x - 3</a:t>
            </a:r>
          </a:p>
        </p:txBody>
      </p:sp>
    </p:spTree>
    <p:extLst>
      <p:ext uri="{BB962C8B-B14F-4D97-AF65-F5344CB8AC3E}">
        <p14:creationId xmlns:p14="http://schemas.microsoft.com/office/powerpoint/2010/main" val="15659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Some C++ logistical details (2.2)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0"/>
          </p:nvPr>
        </p:nvSpPr>
        <p:spPr>
          <a:xfrm>
            <a:off x="1167973" y="1183341"/>
            <a:ext cx="6467506" cy="3023667"/>
          </a:xfrm>
        </p:spPr>
        <p:txBody>
          <a:bodyPr>
            <a:normAutofit/>
          </a:bodyPr>
          <a:lstStyle/>
          <a:p>
            <a:r>
              <a:rPr lang="en-US" altLang="en-US" cap="none" dirty="0" smtClean="0">
                <a:latin typeface="Consolas" panose="020B0609020204030204" pitchFamily="49" charset="0"/>
              </a:rPr>
              <a:t>#include &lt;</a:t>
            </a:r>
            <a:r>
              <a:rPr lang="en-US" altLang="en-US" cap="none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libraryname</a:t>
            </a:r>
            <a:r>
              <a:rPr lang="en-US" altLang="en-US" cap="none" dirty="0" smtClean="0">
                <a:latin typeface="Consolas" panose="020B0609020204030204" pitchFamily="49" charset="0"/>
              </a:rPr>
              <a:t>&gt;    // standard C++ library</a:t>
            </a:r>
          </a:p>
          <a:p>
            <a:r>
              <a:rPr lang="en-US" altLang="en-US" cap="none" dirty="0" smtClean="0">
                <a:latin typeface="Consolas" panose="020B0609020204030204" pitchFamily="49" charset="0"/>
              </a:rPr>
              <a:t>#include "</a:t>
            </a:r>
            <a:r>
              <a:rPr lang="en-US" altLang="en-US" cap="none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libraryname.h</a:t>
            </a:r>
            <a:r>
              <a:rPr lang="en-US" altLang="en-US" cap="none" dirty="0" smtClean="0">
                <a:latin typeface="Consolas" panose="020B0609020204030204" pitchFamily="49" charset="0"/>
              </a:rPr>
              <a:t>"  // local project library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Attaches a library for use in your program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Note the differences (common bugs):</a:t>
            </a:r>
          </a:p>
          <a:p>
            <a:pPr lvl="2"/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&lt;&gt;  </a:t>
            </a:r>
            <a:r>
              <a:rPr lang="en-US" altLang="en-US" dirty="0" smtClean="0"/>
              <a:t>vs 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en-US" alt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.h  </a:t>
            </a:r>
            <a:r>
              <a:rPr lang="en-US" altLang="en-US" dirty="0" smtClean="0"/>
              <a:t>vs  no 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.h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77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C++ math functions (2.1)</a:t>
            </a:r>
            <a:endParaRPr lang="en-US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0"/>
          </p:nvPr>
        </p:nvSpPr>
        <p:spPr>
          <a:xfrm>
            <a:off x="955675" y="908050"/>
            <a:ext cx="7700963" cy="423545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Consolas" panose="020B0609020204030204" pitchFamily="49" charset="0"/>
              </a:rPr>
              <a:t>#include &lt;</a:t>
            </a:r>
            <a:r>
              <a:rPr lang="en-US" altLang="en-US" dirty="0" err="1" smtClean="0">
                <a:latin typeface="Consolas" panose="020B0609020204030204" pitchFamily="49" charset="0"/>
              </a:rPr>
              <a:t>cmath</a:t>
            </a:r>
            <a:r>
              <a:rPr lang="en-US" altLang="en-US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</p:txBody>
      </p:sp>
      <p:graphicFrame>
        <p:nvGraphicFramePr>
          <p:cNvPr id="5204" name="Group 84"/>
          <p:cNvGraphicFramePr>
            <a:graphicFrameLocks noGrp="1"/>
          </p:cNvGraphicFramePr>
          <p:nvPr/>
        </p:nvGraphicFramePr>
        <p:xfrm>
          <a:off x="2046685" y="1358504"/>
          <a:ext cx="4983957" cy="3157206"/>
        </p:xfrm>
        <a:graphic>
          <a:graphicData uri="http://schemas.openxmlformats.org/drawingml/2006/table">
            <a:tbl>
              <a:tblPr/>
              <a:tblGrid>
                <a:gridCol w="2312194">
                  <a:extLst>
                    <a:ext uri="{9D8B030D-6E8A-4147-A177-3AD203B41FA5}">
                      <a16:colId xmlns:a16="http://schemas.microsoft.com/office/drawing/2014/main" val="4230128482"/>
                    </a:ext>
                  </a:extLst>
                </a:gridCol>
                <a:gridCol w="2671763">
                  <a:extLst>
                    <a:ext uri="{9D8B030D-6E8A-4147-A177-3AD203B41FA5}">
                      <a16:colId xmlns:a16="http://schemas.microsoft.com/office/drawing/2014/main" val="617605104"/>
                    </a:ext>
                  </a:extLst>
                </a:gridCol>
              </a:tblGrid>
              <a:tr h="25122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Function name</a:t>
                      </a:r>
                    </a:p>
                  </a:txBody>
                  <a:tcPr marL="67500" marR="67500" marT="60198" marB="3429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Description (returns)</a:t>
                      </a:r>
                    </a:p>
                  </a:txBody>
                  <a:tcPr marL="67500" marR="67500" marT="60198" marB="3429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89205"/>
                  </a:ext>
                </a:extLst>
              </a:tr>
              <a:tr h="25846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abs(</a:t>
                      </a:r>
                      <a:r>
                        <a:rPr kumimoji="0" lang="en-US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</a:txBody>
                  <a:tcPr marL="67500" marR="67500" marT="72390" marB="3429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absolute value</a:t>
                      </a:r>
                    </a:p>
                  </a:txBody>
                  <a:tcPr marL="67500" marR="67500" marT="72390" marB="3429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930"/>
                  </a:ext>
                </a:extLst>
              </a:tr>
              <a:tr h="25846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ceil(</a:t>
                      </a:r>
                      <a:r>
                        <a:rPr kumimoji="0" lang="en-US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</a:txBody>
                  <a:tcPr marL="67500" marR="67500" marT="72390" marB="3429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rounds up</a:t>
                      </a:r>
                    </a:p>
                  </a:txBody>
                  <a:tcPr marL="67500" marR="67500" marT="72390" marB="3429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46735"/>
                  </a:ext>
                </a:extLst>
              </a:tr>
              <a:tr h="25846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floor(</a:t>
                      </a:r>
                      <a:r>
                        <a:rPr kumimoji="0" lang="en-US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</a:txBody>
                  <a:tcPr marL="67500" marR="67500" marT="72390" marB="3429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rounds down</a:t>
                      </a:r>
                    </a:p>
                  </a:txBody>
                  <a:tcPr marL="67500" marR="67500" marT="72390" marB="3429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2423"/>
                  </a:ext>
                </a:extLst>
              </a:tr>
              <a:tr h="25846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log10(</a:t>
                      </a:r>
                      <a:r>
                        <a:rPr kumimoji="0" lang="en-US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</a:txBody>
                  <a:tcPr marL="67500" marR="67500" marT="72390" marB="3429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logarithm, base 10</a:t>
                      </a:r>
                    </a:p>
                  </a:txBody>
                  <a:tcPr marL="67500" marR="67500" marT="72390" marB="3429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82166"/>
                  </a:ext>
                </a:extLst>
              </a:tr>
              <a:tr h="25846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max(</a:t>
                      </a:r>
                      <a:r>
                        <a:rPr kumimoji="0" lang="en-US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value1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, </a:t>
                      </a:r>
                      <a:r>
                        <a:rPr kumimoji="0" lang="en-US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value2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</a:txBody>
                  <a:tcPr marL="67500" marR="67500" marT="72390" marB="3429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larger of two values</a:t>
                      </a:r>
                    </a:p>
                  </a:txBody>
                  <a:tcPr marL="67500" marR="67500" marT="72390" marB="3429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686762"/>
                  </a:ext>
                </a:extLst>
              </a:tr>
              <a:tr h="25846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min(</a:t>
                      </a: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value1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, </a:t>
                      </a: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value2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</a:txBody>
                  <a:tcPr marL="67500" marR="67500" marT="72390" marB="3429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smaller of two values</a:t>
                      </a:r>
                    </a:p>
                  </a:txBody>
                  <a:tcPr marL="67500" marR="67500" marT="72390" marB="3429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68881"/>
                  </a:ext>
                </a:extLst>
              </a:tr>
              <a:tr h="25846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pow(</a:t>
                      </a: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base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, </a:t>
                      </a: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exp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</a:txBody>
                  <a:tcPr marL="67500" marR="67500" marT="72390" marB="3429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base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 to the </a:t>
                      </a:r>
                      <a:r>
                        <a:rPr kumimoji="0" lang="en-US" alt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exp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 power</a:t>
                      </a:r>
                    </a:p>
                  </a:txBody>
                  <a:tcPr marL="67500" marR="67500" marT="72390" marB="3429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67545"/>
                  </a:ext>
                </a:extLst>
              </a:tr>
              <a:tr h="25846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round(</a:t>
                      </a: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</a:txBody>
                  <a:tcPr marL="67500" marR="67500" marT="72390" marB="3429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nearest whole number</a:t>
                      </a:r>
                    </a:p>
                  </a:txBody>
                  <a:tcPr marL="67500" marR="67500" marT="72390" marB="3429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77268"/>
                  </a:ext>
                </a:extLst>
              </a:tr>
              <a:tr h="25846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sqrt(</a:t>
                      </a:r>
                      <a:r>
                        <a:rPr kumimoji="0" lang="en-US" alt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</a:t>
                      </a: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</a:txBody>
                  <a:tcPr marL="67500" marR="67500" marT="72390" marB="3429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square root</a:t>
                      </a:r>
                    </a:p>
                  </a:txBody>
                  <a:tcPr marL="67500" marR="67500" marT="72390" marB="3429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35951"/>
                  </a:ext>
                </a:extLst>
              </a:tr>
              <a:tr h="57983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sin(</a:t>
                      </a:r>
                      <a:r>
                        <a:rPr kumimoji="0" lang="en-US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  <a:b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cos(</a:t>
                      </a:r>
                      <a:r>
                        <a:rPr kumimoji="0" lang="en-US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  <a:b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tan(</a:t>
                      </a:r>
                      <a:r>
                        <a:rPr kumimoji="0" lang="en-US" alt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value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Lucida Sans Unicode" panose="020B0602030504020204" pitchFamily="34" charset="0"/>
                        </a:rPr>
                        <a:t>)</a:t>
                      </a:r>
                    </a:p>
                  </a:txBody>
                  <a:tcPr marL="67500" marR="67500" marT="72390" marB="3429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1pPr>
                      <a:lvl2pPr>
                        <a:spcBef>
                          <a:spcPts val="5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3pPr>
                      <a:lvl4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sine/cosine/tangent of</a:t>
                      </a:r>
                      <a:b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</a:b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</a:rPr>
                        <a:t>an angle in radians</a:t>
                      </a:r>
                    </a:p>
                  </a:txBody>
                  <a:tcPr marL="67500" marR="67500" marT="72390" marB="3429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90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12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45531" y="1796654"/>
            <a:ext cx="2215754" cy="695325"/>
          </a:xfrm>
        </p:spPr>
        <p:txBody>
          <a:bodyPr/>
          <a:lstStyle/>
          <a:p>
            <a:r>
              <a:rPr lang="en-US" dirty="0" smtClean="0"/>
              <a:t>Live coding in </a:t>
            </a:r>
            <a:r>
              <a:rPr lang="en-US" dirty="0" err="1" smtClean="0"/>
              <a:t>Qt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097741" y="2571750"/>
            <a:ext cx="2432590" cy="7000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Hamilton King George example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  <p:custDataLst>
              <p:tags r:id="rId3"/>
            </p:custDataLst>
          </p:nvPr>
        </p:nvSpPr>
        <p:spPr bwMode="auto">
          <a:xfrm>
            <a:off x="4642248" y="1794273"/>
            <a:ext cx="1463278" cy="1463278"/>
          </a:xfrm>
          <a:blipFill dpi="0">
            <a:srcRect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79836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74840" y="593930"/>
            <a:ext cx="6688392" cy="488024"/>
          </a:xfrm>
        </p:spPr>
        <p:txBody>
          <a:bodyPr>
            <a:noAutofit/>
          </a:bodyPr>
          <a:lstStyle/>
          <a:p>
            <a:r>
              <a:rPr lang="en-US" b="1" dirty="0" smtClean="0"/>
              <a:t>Hamilton Code Demo: </a:t>
            </a:r>
            <a:br>
              <a:rPr lang="en-US" b="1" dirty="0" smtClean="0"/>
            </a:br>
            <a:r>
              <a:rPr lang="en-US" dirty="0" smtClean="0"/>
              <a:t>What essential skills did we just see?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2"/>
            </p:custDataLst>
          </p:nvPr>
        </p:nvSpPr>
        <p:spPr>
          <a:xfrm>
            <a:off x="1474840" y="1143072"/>
            <a:ext cx="6979612" cy="37590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17220" lvl="1" indent="-342900"/>
            <a:r>
              <a:rPr lang="en-US" sz="1600" dirty="0" smtClean="0">
                <a:solidFill>
                  <a:schemeClr val="tx1"/>
                </a:solidFill>
              </a:rPr>
              <a:t>You must use function prototypes for your helper functions (if you want to keep 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 smtClean="0">
                <a:solidFill>
                  <a:schemeClr val="tx1"/>
                </a:solidFill>
              </a:rPr>
              <a:t> at the top, which is good style)</a:t>
            </a:r>
          </a:p>
          <a:p>
            <a:pPr marL="617220" lvl="1" indent="-342900"/>
            <a:r>
              <a:rPr lang="en-US" sz="1600" dirty="0" smtClean="0">
                <a:solidFill>
                  <a:schemeClr val="tx1"/>
                </a:solidFill>
              </a:rPr>
              <a:t>You can write input/output with:</a:t>
            </a:r>
          </a:p>
          <a:p>
            <a:pPr marL="898208" lvl="2" indent="-342900"/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b="1" dirty="0" smtClean="0">
                <a:latin typeface="Consolas" panose="020B0609020204030204" pitchFamily="49" charset="0"/>
              </a:rPr>
              <a:t> (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pPr marL="617220" lvl="1" indent="-342900"/>
            <a:r>
              <a:rPr lang="en-US" sz="1600" dirty="0" err="1" smtClean="0">
                <a:solidFill>
                  <a:schemeClr val="tx1"/>
                </a:solidFill>
              </a:rPr>
              <a:t>cout</a:t>
            </a:r>
            <a:r>
              <a:rPr lang="en-US" sz="1600" dirty="0" smtClean="0">
                <a:solidFill>
                  <a:schemeClr val="tx1"/>
                </a:solidFill>
              </a:rPr>
              <a:t> uses </a:t>
            </a: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 smtClean="0">
                <a:solidFill>
                  <a:schemeClr val="tx1"/>
                </a:solidFill>
              </a:rPr>
              <a:t>operator</a:t>
            </a:r>
            <a:endParaRPr lang="en-US" sz="1600" dirty="0">
              <a:solidFill>
                <a:schemeClr val="tx1"/>
              </a:solidFill>
            </a:endParaRPr>
          </a:p>
          <a:p>
            <a:pPr marL="898208" lvl="2" indent="-342900"/>
            <a:r>
              <a:rPr lang="en-US" sz="1600" dirty="0"/>
              <a:t>Remember: the arrows point in the way the data is “flowing”</a:t>
            </a:r>
          </a:p>
          <a:p>
            <a:pPr marL="898208" lvl="2" indent="-342900"/>
            <a:r>
              <a:rPr lang="en-US" sz="1600" dirty="0"/>
              <a:t>These aren’t like HTML tags &lt;b</a:t>
            </a:r>
            <a:r>
              <a:rPr lang="en-US" sz="1600" dirty="0" smtClean="0"/>
              <a:t>&gt; &lt;/b&gt; </a:t>
            </a:r>
            <a:r>
              <a:rPr lang="en-US" sz="1600" dirty="0"/>
              <a:t>or </a:t>
            </a:r>
            <a:r>
              <a:rPr lang="en-US" sz="1600" dirty="0" smtClean="0"/>
              <a:t>C++ parentheses ( ) or curly braces { } in </a:t>
            </a:r>
            <a:r>
              <a:rPr lang="en-US" sz="1600" dirty="0"/>
              <a:t>that they don’t need to “match</a:t>
            </a:r>
            <a:r>
              <a:rPr lang="en-US" sz="1600" dirty="0" smtClean="0"/>
              <a:t>”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617220" lvl="1" indent="-342900"/>
            <a:r>
              <a:rPr lang="en-US" sz="1600" dirty="0" smtClean="0">
                <a:solidFill>
                  <a:schemeClr val="tx1"/>
                </a:solidFill>
              </a:rPr>
              <a:t>Good style: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</a:rPr>
              <a:t> to make </a:t>
            </a:r>
            <a:r>
              <a:rPr lang="en-US" sz="1600" dirty="0" err="1" smtClean="0">
                <a:solidFill>
                  <a:schemeClr val="tx1"/>
                </a:solidFill>
              </a:rPr>
              <a:t>int</a:t>
            </a:r>
            <a:r>
              <a:rPr lang="en-US" sz="1600" dirty="0" smtClean="0">
                <a:solidFill>
                  <a:schemeClr val="tx1"/>
                </a:solidFill>
              </a:rPr>
              <a:t> constants </a:t>
            </a:r>
          </a:p>
          <a:p>
            <a:pPr marL="898208" lvl="2" indent="-342900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chemeClr val="tx1"/>
                </a:solidFill>
              </a:rPr>
              <a:t>in demo, not previous slides) </a:t>
            </a:r>
          </a:p>
          <a:p>
            <a:pPr marL="898208" lvl="2" indent="-342900"/>
            <a:r>
              <a:rPr lang="en-US" sz="1600" dirty="0" smtClean="0"/>
              <a:t>No “magic numbers”!</a:t>
            </a:r>
          </a:p>
          <a:p>
            <a:pPr marL="898208" lvl="2" indent="-342900"/>
            <a:r>
              <a:rPr lang="en-US" sz="1600" dirty="0" smtClean="0"/>
              <a:t>Works for other types </a:t>
            </a:r>
            <a:r>
              <a:rPr lang="en-US" sz="1600" dirty="0"/>
              <a:t>too </a:t>
            </a:r>
            <a:r>
              <a:rPr lang="en-US" sz="1600" dirty="0" smtClean="0"/>
              <a:t>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double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604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45531" y="1796654"/>
            <a:ext cx="2215754" cy="695325"/>
          </a:xfrm>
        </p:spPr>
        <p:txBody>
          <a:bodyPr/>
          <a:lstStyle/>
          <a:p>
            <a:r>
              <a:rPr lang="en-US" dirty="0" smtClean="0"/>
              <a:t>Live Coding concept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097741" y="2571750"/>
            <a:ext cx="2432590" cy="7000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Function </a:t>
            </a:r>
            <a:r>
              <a:rPr lang="en-US" dirty="0" err="1" smtClean="0">
                <a:ea typeface="+mn-ea"/>
                <a:cs typeface="+mn-cs"/>
              </a:rPr>
              <a:t>PRototypes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  <p:custDataLst>
              <p:tags r:id="rId3"/>
            </p:custDataLst>
          </p:nvPr>
        </p:nvSpPr>
        <p:spPr bwMode="auto">
          <a:xfrm>
            <a:off x="4642248" y="1794273"/>
            <a:ext cx="1463278" cy="1463278"/>
          </a:xfrm>
          <a:blipFill dpi="0">
            <a:srcRect/>
          </a:blipFill>
          <a:ln>
            <a:solidFill>
              <a:schemeClr val="bg1"/>
            </a:solidFill>
            <a:miter lim="800000"/>
            <a:headEnd/>
            <a:tailEnd/>
          </a:ln>
          <a:effectLst>
            <a:outerShdw blurRad="50800" dist="25401" dir="2700000" algn="tl" rotWithShape="0">
              <a:srgbClr val="000000">
                <a:alpha val="35999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4640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U_Preso_16x9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SU_Preso_16x9_v5 (1)</Template>
  <TotalTime>6876</TotalTime>
  <Words>1971</Words>
  <Application>Microsoft Office PowerPoint</Application>
  <PresentationFormat>On-screen Show (16:9)</PresentationFormat>
  <Paragraphs>358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MS PGothic</vt:lpstr>
      <vt:lpstr>MS PGothic</vt:lpstr>
      <vt:lpstr>Arial</vt:lpstr>
      <vt:lpstr>Calibri</vt:lpstr>
      <vt:lpstr>Consolas</vt:lpstr>
      <vt:lpstr>Courier New</vt:lpstr>
      <vt:lpstr>Lucida Sans Unicode</vt:lpstr>
      <vt:lpstr>Source Sans Pro</vt:lpstr>
      <vt:lpstr>Source Sans Pro Semibold</vt:lpstr>
      <vt:lpstr>Times New Roman</vt:lpstr>
      <vt:lpstr>Wingdings</vt:lpstr>
      <vt:lpstr>SU_Preso_16x9_v5</vt:lpstr>
      <vt:lpstr>SU_Template_TopBar</vt:lpstr>
      <vt:lpstr>Programming Abstractions</vt:lpstr>
      <vt:lpstr>Today’s Topics </vt:lpstr>
      <vt:lpstr>Welcome to C++</vt:lpstr>
      <vt:lpstr>C++ variables and types (1.5-1.8)</vt:lpstr>
      <vt:lpstr>Some C++ logistical details (2.2)</vt:lpstr>
      <vt:lpstr>C++ math functions (2.1)</vt:lpstr>
      <vt:lpstr>Live coding in Qt</vt:lpstr>
      <vt:lpstr>Hamilton Code Demo:  What essential skills did we just see?</vt:lpstr>
      <vt:lpstr>Live Coding concept review</vt:lpstr>
      <vt:lpstr>A simple C++ program (ERROR)</vt:lpstr>
      <vt:lpstr>A simple C++ program  (Fix option 1)</vt:lpstr>
      <vt:lpstr>A simple C++ program  (Fix option 2)</vt:lpstr>
      <vt:lpstr>A simple C++ program  (Fix option 2)</vt:lpstr>
      <vt:lpstr>Live Coding concept review</vt:lpstr>
      <vt:lpstr>Using cout and strings</vt:lpstr>
      <vt:lpstr>String literals  vs.  C++ string objects</vt:lpstr>
      <vt:lpstr>C++ standard string class member functions (3.2)</vt:lpstr>
      <vt:lpstr>Exercise:</vt:lpstr>
      <vt:lpstr>Stanford library helpful string processing (read 3.7)</vt:lpstr>
      <vt:lpstr>Live Coding concept review</vt:lpstr>
      <vt:lpstr>Code Quality in CS106B</vt:lpstr>
      <vt:lpstr>Hamilton Code Style Notes</vt:lpstr>
      <vt:lpstr>Next time: Testing our Code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Abstractions</dc:title>
  <dc:creator>c l</dc:creator>
  <dc:description>2012 PowerPoint template redesign</dc:description>
  <cp:lastModifiedBy>c l</cp:lastModifiedBy>
  <cp:revision>94</cp:revision>
  <dcterms:created xsi:type="dcterms:W3CDTF">2014-04-02T04:36:08Z</dcterms:created>
  <dcterms:modified xsi:type="dcterms:W3CDTF">2024-09-26T00:16:08Z</dcterms:modified>
</cp:coreProperties>
</file>