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34"/>
  </p:notesMasterIdLst>
  <p:handoutMasterIdLst>
    <p:handoutMasterId r:id="rId35"/>
  </p:handoutMasterIdLst>
  <p:sldIdLst>
    <p:sldId id="304" r:id="rId3"/>
    <p:sldId id="421" r:id="rId4"/>
    <p:sldId id="422" r:id="rId5"/>
    <p:sldId id="424" r:id="rId6"/>
    <p:sldId id="425" r:id="rId7"/>
    <p:sldId id="426" r:id="rId8"/>
    <p:sldId id="406" r:id="rId9"/>
    <p:sldId id="418" r:id="rId10"/>
    <p:sldId id="419" r:id="rId11"/>
    <p:sldId id="420" r:id="rId12"/>
    <p:sldId id="382" r:id="rId13"/>
    <p:sldId id="387" r:id="rId14"/>
    <p:sldId id="410" r:id="rId15"/>
    <p:sldId id="428" r:id="rId16"/>
    <p:sldId id="429" r:id="rId17"/>
    <p:sldId id="411" r:id="rId18"/>
    <p:sldId id="412" r:id="rId19"/>
    <p:sldId id="442" r:id="rId20"/>
    <p:sldId id="441" r:id="rId21"/>
    <p:sldId id="427" r:id="rId22"/>
    <p:sldId id="430" r:id="rId23"/>
    <p:sldId id="432" r:id="rId24"/>
    <p:sldId id="431" r:id="rId25"/>
    <p:sldId id="433" r:id="rId26"/>
    <p:sldId id="434" r:id="rId27"/>
    <p:sldId id="435" r:id="rId28"/>
    <p:sldId id="437" r:id="rId29"/>
    <p:sldId id="436" r:id="rId30"/>
    <p:sldId id="438" r:id="rId31"/>
    <p:sldId id="439" r:id="rId32"/>
    <p:sldId id="440" r:id="rId33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3C3623"/>
    <a:srgbClr val="918873"/>
    <a:srgbClr val="D6DDD3"/>
    <a:srgbClr val="EDE8DD"/>
    <a:srgbClr val="C2B7A1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9" autoAdjust="0"/>
    <p:restoredTop sz="95905" autoAdjust="0"/>
  </p:normalViewPr>
  <p:slideViewPr>
    <p:cSldViewPr snapToGrid="0" snapToObjects="1">
      <p:cViewPr varScale="1">
        <p:scale>
          <a:sx n="124" d="100"/>
          <a:sy n="124" d="100"/>
        </p:scale>
        <p:origin x="57" y="171"/>
      </p:cViewPr>
      <p:guideLst/>
    </p:cSldViewPr>
  </p:slideViewPr>
  <p:outlineViewPr>
    <p:cViewPr>
      <p:scale>
        <a:sx n="33" d="100"/>
        <a:sy n="33" d="100"/>
      </p:scale>
      <p:origin x="0" y="-21339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44DB8F8-E895-410D-A5AD-44A639EFD162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3A117E2-640C-44F3-8A58-135A19B62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5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D959B15-C4D8-452E-B1D0-B21E01944347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3624DA8-8ED8-4BD6-A1F2-96D76919A0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6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firstprogram.cpp :</a:t>
            </a:r>
            <a:r>
              <a:rPr lang="en-US" baseline="0" dirty="0" smtClean="0"/>
              <a:t> unlike java, filename doesn’t have to match class! In fact, don’t need a class!</a:t>
            </a:r>
          </a:p>
          <a:p>
            <a:r>
              <a:rPr lang="en-US" baseline="0" dirty="0" smtClean="0"/>
              <a:t>-- instead of "import" we have "#include" – note some have "" some have &lt;&gt; -- .h extension means "header" interface information as opposed to 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for implementation code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"using namespace" just don’t worry about why and use it (saves having to do ::)</a:t>
            </a:r>
          </a:p>
          <a:p>
            <a:r>
              <a:rPr lang="en-US" baseline="0" dirty="0" smtClean="0"/>
              <a:t>-- main returns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just return zero if everything went ok (ignore why)</a:t>
            </a:r>
          </a:p>
          <a:p>
            <a:r>
              <a:rPr lang="en-US" baseline="0" dirty="0" smtClean="0"/>
              <a:t>-- we use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System.out.println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 puts a newline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firstprogram.cpp :</a:t>
            </a:r>
            <a:r>
              <a:rPr lang="en-US" baseline="0" dirty="0" smtClean="0"/>
              <a:t> unlike java, filename doesn’t have to match class! In fact, don’t need a class!</a:t>
            </a:r>
          </a:p>
          <a:p>
            <a:r>
              <a:rPr lang="en-US" baseline="0" dirty="0" smtClean="0"/>
              <a:t>-- instead of "import" we have "#include" – note some have "" some have &lt;&gt; -- .h extension means "header" interface information as opposed to 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for implementation code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"using namespace" just don’t worry about why and use it (saves having to do ::)</a:t>
            </a:r>
          </a:p>
          <a:p>
            <a:r>
              <a:rPr lang="en-US" baseline="0" dirty="0" smtClean="0"/>
              <a:t>-- main returns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just return zero if everything went ok (ignore why)</a:t>
            </a:r>
          </a:p>
          <a:p>
            <a:r>
              <a:rPr lang="en-US" baseline="0" dirty="0" smtClean="0"/>
              <a:t>-- we use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System.out.println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 puts a newline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firstprogram.cpp :</a:t>
            </a:r>
            <a:r>
              <a:rPr lang="en-US" baseline="0" dirty="0" smtClean="0"/>
              <a:t> unlike java, filename doesn’t have to match class! In fact, don’t need a class!</a:t>
            </a:r>
          </a:p>
          <a:p>
            <a:r>
              <a:rPr lang="en-US" baseline="0" dirty="0" smtClean="0"/>
              <a:t>-- instead of "import" we have "#include" – note some have "" some have &lt;&gt; -- .h extension means "header" interface information as opposed to 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for implementation code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"using namespace" just don’t worry about why and use it (saves having to do ::)</a:t>
            </a:r>
          </a:p>
          <a:p>
            <a:r>
              <a:rPr lang="en-US" baseline="0" dirty="0" smtClean="0"/>
              <a:t>-- main returns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just return zero if everything went ok (ignore why)</a:t>
            </a:r>
          </a:p>
          <a:p>
            <a:r>
              <a:rPr lang="en-US" baseline="0" dirty="0" smtClean="0"/>
              <a:t>-- we use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System.out.println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 puts a newline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firstprogram.cpp :</a:t>
            </a:r>
            <a:r>
              <a:rPr lang="en-US" baseline="0" dirty="0" smtClean="0"/>
              <a:t> unlike java, filename doesn’t have to match class! In fact, don’t need a class!</a:t>
            </a:r>
          </a:p>
          <a:p>
            <a:r>
              <a:rPr lang="en-US" baseline="0" dirty="0" smtClean="0"/>
              <a:t>-- instead of "import" we have "#include" – note some have "" some have &lt;&gt; -- .h extension means "header" interface information as opposed to 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for implementation code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"using namespace" just don’t worry about why and use it (saves having to do ::)</a:t>
            </a:r>
          </a:p>
          <a:p>
            <a:r>
              <a:rPr lang="en-US" baseline="0" dirty="0" smtClean="0"/>
              <a:t>-- main returns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just return zero if everything went ok (ignore why)</a:t>
            </a:r>
          </a:p>
          <a:p>
            <a:r>
              <a:rPr lang="en-US" baseline="0" dirty="0" smtClean="0"/>
              <a:t>-- we use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System.out.println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 puts a newline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5714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0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883150"/>
            <a:ext cx="15446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3106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4090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A7F31408-0F72-4F62-B117-6719FD47CA1C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52475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111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6072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424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883150"/>
            <a:ext cx="15446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8609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5859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90097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D6978EA5-5FD1-4A18-9583-CA5A3ACC383E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701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347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652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9639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1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883150"/>
            <a:ext cx="15446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570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785D2710-307C-4C3F-9350-34ABC9B281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itchFamily="1" charset="0"/>
        <a:buChar char="›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itchFamily="1" charset="0"/>
        <a:buChar char="–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FC3A7A66-A886-49F1-8D17-BC445355FA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8C1515"/>
              </a:solidFill>
            </a:endParaRPr>
          </a:p>
        </p:txBody>
      </p:sp>
      <p:pic>
        <p:nvPicPr>
          <p:cNvPr id="5126" name="Picture 7" descr="SUSig_Rev_WrdmrkOneLin8c1515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itchFamily="1" charset="0"/>
        <a:buChar char="›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itchFamily="1" charset="0"/>
        <a:buChar char="–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7.png"/><Relationship Id="rId5" Type="http://schemas.openxmlformats.org/officeDocument/2006/relationships/tags" Target="../tags/tag32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dept/cs_edu/resources/cslib_docs/GPoint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coronado@stanford.edu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hyperlink" Target="https://edstem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r>
              <a:rPr lang="en-US" b="1" dirty="0" smtClean="0"/>
              <a:t>Programming Abstractions</a:t>
            </a: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  <p:custDataLst>
              <p:tags r:id="rId2"/>
            </p:custDataLst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 smtClean="0">
                <a:solidFill>
                  <a:srgbClr val="595959"/>
                </a:solidFill>
              </a:rPr>
              <a:t>Cynthia Bailey</a:t>
            </a:r>
          </a:p>
          <a:p>
            <a:pPr marL="0" indent="0"/>
            <a:r>
              <a:rPr lang="en-US" dirty="0" smtClean="0">
                <a:solidFill>
                  <a:srgbClr val="595959"/>
                </a:solidFill>
              </a:rPr>
              <a:t>Chris Gregg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CS106B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8776" y="359541"/>
            <a:ext cx="7707862" cy="689538"/>
          </a:xfrm>
        </p:spPr>
        <p:txBody>
          <a:bodyPr/>
          <a:lstStyle/>
          <a:p>
            <a:r>
              <a:rPr lang="en-US" dirty="0" smtClean="0"/>
              <a:t>"Pass by value" </a:t>
            </a:r>
            <a:br>
              <a:rPr lang="en-US" dirty="0" smtClean="0"/>
            </a:br>
            <a:r>
              <a:rPr lang="en-US" sz="1600" dirty="0" smtClean="0"/>
              <a:t>(default behavior of parameters)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663677" y="1283110"/>
            <a:ext cx="4195917" cy="3786601"/>
          </a:xfrm>
          <a:prstGeom prst="rect">
            <a:avLst/>
          </a:prstGeom>
          <a:ln>
            <a:noFill/>
          </a:ln>
        </p:spPr>
        <p:txBody>
          <a:bodyPr numCol="1">
            <a:noAutofit/>
          </a:bodyPr>
          <a:lstStyle/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05740" indent="0"/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main(){</a:t>
            </a:r>
          </a:p>
          <a:p>
            <a:pPr marL="205740" indent="0"/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" indent="0"/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05740" indent="0"/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n++;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7002066" y="167880"/>
            <a:ext cx="998934" cy="273844"/>
          </a:xfrm>
          <a:prstGeom prst="rect">
            <a:avLst/>
          </a:prstGeom>
        </p:spPr>
        <p:txBody>
          <a:bodyPr/>
          <a:lstStyle/>
          <a:p>
            <a:fld id="{3F8FD467-8539-4C68-8397-87CE2AA2A6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 hidden="1"/>
          <p:cNvSpPr/>
          <p:nvPr>
            <p:custDataLst>
              <p:tags r:id="rId4"/>
            </p:custDataLst>
          </p:nvPr>
        </p:nvSpPr>
        <p:spPr>
          <a:xfrm>
            <a:off x="6172200" y="3486150"/>
            <a:ext cx="16002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You don’t know what automata is, do you? SOON!</a:t>
            </a:r>
          </a:p>
        </p:txBody>
      </p:sp>
      <p:cxnSp>
        <p:nvCxnSpPr>
          <p:cNvPr id="8" name="Straight Connector 7"/>
          <p:cNvCxnSpPr/>
          <p:nvPr>
            <p:custDataLst>
              <p:tags r:id="rId5"/>
            </p:custDataLst>
          </p:nvPr>
        </p:nvCxnSpPr>
        <p:spPr>
          <a:xfrm>
            <a:off x="3900074" y="1310739"/>
            <a:ext cx="29496" cy="3731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181520" y="1283110"/>
            <a:ext cx="4195917" cy="3786601"/>
          </a:xfrm>
          <a:prstGeom prst="rect">
            <a:avLst/>
          </a:prstGeom>
          <a:ln>
            <a:noFill/>
          </a:ln>
        </p:spPr>
        <p:txBody>
          <a:bodyPr vert="horz" lIns="0" tIns="45720" rIns="0" bIns="45720" numCol="1" rtlCol="0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foo(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05740" indent="0"/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marL="205740" indent="0"/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 smtClean="0">
                <a:solidFill>
                  <a:srgbClr val="8C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8C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8C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rgbClr val="8C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pPr marL="205740" indent="0"/>
            <a:r>
              <a:rPr lang="en-US" sz="1600" b="1" dirty="0" smtClean="0">
                <a:solidFill>
                  <a:srgbClr val="8C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foo(</a:t>
            </a:r>
            <a:r>
              <a:rPr lang="en-US" sz="1600" b="1" dirty="0" err="1" smtClean="0">
                <a:solidFill>
                  <a:srgbClr val="8C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rgbClr val="8C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b="1" dirty="0" err="1" smtClean="0">
                <a:solidFill>
                  <a:srgbClr val="8C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05740" indent="0"/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foo(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573691" y="1436914"/>
            <a:ext cx="2486532" cy="2331426"/>
          </a:xfrm>
          <a:prstGeom prst="wedgeRectCallout">
            <a:avLst>
              <a:gd name="adj1" fmla="val -59993"/>
              <a:gd name="adj2" fmla="val 764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Q: Does the answer change if our variable in </a:t>
            </a:r>
            <a:r>
              <a:rPr lang="en-US" sz="1600" dirty="0" smtClean="0">
                <a:latin typeface="Consolas" panose="020B0609020204030204" pitchFamily="49" charset="0"/>
              </a:rPr>
              <a:t>foo</a:t>
            </a:r>
            <a:r>
              <a:rPr lang="en-US" dirty="0" smtClean="0"/>
              <a:t> is called </a:t>
            </a:r>
            <a:r>
              <a:rPr lang="en-US" sz="1600" dirty="0" err="1" smtClean="0">
                <a:latin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also?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A: NO, this version also prints 5, because foo’s variable is still a local copy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"Pass by reference"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663677" y="1283110"/>
            <a:ext cx="4195917" cy="3786601"/>
          </a:xfrm>
          <a:prstGeom prst="rect">
            <a:avLst/>
          </a:prstGeom>
          <a:ln>
            <a:noFill/>
          </a:ln>
        </p:spPr>
        <p:txBody>
          <a:bodyPr numCol="1">
            <a:noAutofit/>
          </a:bodyPr>
          <a:lstStyle/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foo(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main(){</a:t>
            </a:r>
          </a:p>
          <a:p>
            <a:pPr marL="205740" indent="0"/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  <a:p>
            <a:pPr marL="205740" indent="0"/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05740" indent="0"/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foo(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&amp;n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n++;</a:t>
            </a:r>
            <a:endParaRPr lang="en-US" sz="1600" b="1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7002066" y="167880"/>
            <a:ext cx="998934" cy="273844"/>
          </a:xfrm>
          <a:prstGeom prst="rect">
            <a:avLst/>
          </a:prstGeom>
        </p:spPr>
        <p:txBody>
          <a:bodyPr/>
          <a:lstStyle/>
          <a:p>
            <a:fld id="{3F8FD467-8539-4C68-8397-87CE2AA2A6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 hidden="1"/>
          <p:cNvSpPr/>
          <p:nvPr>
            <p:custDataLst>
              <p:tags r:id="rId4"/>
            </p:custDataLst>
          </p:nvPr>
        </p:nvSpPr>
        <p:spPr>
          <a:xfrm>
            <a:off x="6172200" y="3486150"/>
            <a:ext cx="16002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You don’t know what automata is, do you? SOON!</a:t>
            </a:r>
          </a:p>
        </p:txBody>
      </p:sp>
      <p:cxnSp>
        <p:nvCxnSpPr>
          <p:cNvPr id="8" name="Straight Connector 7"/>
          <p:cNvCxnSpPr/>
          <p:nvPr>
            <p:custDataLst>
              <p:tags r:id="rId5"/>
            </p:custDataLst>
          </p:nvPr>
        </p:nvCxnSpPr>
        <p:spPr>
          <a:xfrm>
            <a:off x="5110309" y="1114553"/>
            <a:ext cx="29496" cy="3731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353651" y="1114553"/>
            <a:ext cx="3106419" cy="26223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This one prints 6!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 like to think of the</a:t>
            </a:r>
            <a:r>
              <a:rPr lang="en-US" dirty="0" smtClean="0">
                <a:latin typeface="Consolas" panose="020B0609020204030204" pitchFamily="49" charset="0"/>
              </a:rPr>
              <a:t> &amp; </a:t>
            </a:r>
            <a:r>
              <a:rPr lang="en-US" dirty="0" smtClean="0"/>
              <a:t>as a rope lasso that grabs the input parameter and drags it into the function call directly, rather than making a copy of its value and then leaving it in place.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>
            <p:custDataLst>
              <p:tags r:id="rId7"/>
            </p:custDataLst>
          </p:nvPr>
        </p:nvSpPr>
        <p:spPr>
          <a:xfrm>
            <a:off x="2344380" y="3767562"/>
            <a:ext cx="162232" cy="4645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1"/>
          <a:srcRect t="12520" r="23035" b="11137"/>
          <a:stretch/>
        </p:blipFill>
        <p:spPr>
          <a:xfrm>
            <a:off x="3366378" y="2822790"/>
            <a:ext cx="1618573" cy="21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practice problem (review after class if desired)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mystery(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b &lt;&lt; " + " &lt;&lt; c &lt;&lt; " = " &lt;&lt; a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a++;</a:t>
            </a:r>
          </a:p>
          <a:p>
            <a:r>
              <a:rPr lang="en-US" dirty="0">
                <a:latin typeface="Consolas" panose="020B0609020204030204" pitchFamily="49" charset="0"/>
              </a:rPr>
              <a:t>    b--;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4;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7;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 = -2;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mystery(b, a, c);</a:t>
            </a:r>
          </a:p>
          <a:p>
            <a:r>
              <a:rPr lang="en-US" dirty="0">
                <a:latin typeface="Consolas" panose="020B0609020204030204" pitchFamily="49" charset="0"/>
              </a:rPr>
              <a:t>    mystery(c, b, 3);</a:t>
            </a:r>
          </a:p>
          <a:p>
            <a:r>
              <a:rPr lang="en-US" dirty="0">
                <a:latin typeface="Consolas" panose="020B0609020204030204" pitchFamily="49" charset="0"/>
              </a:rPr>
              <a:t>    mystery(b, c, b + a);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8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though??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We’ve looked at the </a:t>
            </a:r>
            <a:r>
              <a:rPr lang="en-US" i="1" dirty="0" smtClean="0"/>
              <a:t>how </a:t>
            </a:r>
            <a:r>
              <a:rPr lang="en-US" dirty="0" smtClean="0"/>
              <a:t>of pass-by-reference, but we haven’t yet discussed the </a:t>
            </a:r>
            <a:r>
              <a:rPr lang="en-US" i="1" dirty="0" smtClean="0"/>
              <a:t>why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We’ll see some examples of when this feature comes especially in handy next week when we learn about containers for data!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03375" y="1538288"/>
            <a:ext cx="2954338" cy="927100"/>
          </a:xfrm>
        </p:spPr>
        <p:txBody>
          <a:bodyPr/>
          <a:lstStyle/>
          <a:p>
            <a:r>
              <a:rPr lang="en-US" dirty="0" smtClean="0"/>
              <a:t>C/C++ type: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286000" y="2571750"/>
            <a:ext cx="2230438" cy="9334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Sort of a very basic class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  <p:custDataLst>
              <p:tags r:id="rId3"/>
            </p:custDataLst>
          </p:nvPr>
        </p:nvSpPr>
        <p:spPr bwMode="auto">
          <a:xfrm>
            <a:off x="4665663" y="1535113"/>
            <a:ext cx="1951037" cy="1951037"/>
          </a:xfrm>
          <a:blipFill dpi="0">
            <a:srcRect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4026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special type in C/C++: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/>
              <a:t> is like a very basic class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It’s </a:t>
            </a:r>
            <a:r>
              <a:rPr lang="en-US" dirty="0"/>
              <a:t>a way to group a fixed number of pieces of data together for convenience</a:t>
            </a:r>
          </a:p>
          <a:p>
            <a:pPr lvl="2"/>
            <a:r>
              <a:rPr lang="en-US" sz="1600" i="1" dirty="0" smtClean="0"/>
              <a:t>As we’ve discussed before, C was invented before classes and objects—this was C’s early attempt at something like a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Example:  </a:t>
            </a:r>
            <a:r>
              <a:rPr lang="en-US" sz="1600" dirty="0" err="1" smtClean="0">
                <a:latin typeface="Consolas" panose="020B0609020204030204" pitchFamily="49" charset="0"/>
                <a:hlinkClick r:id="rId2"/>
              </a:rPr>
              <a:t>GPoint</a:t>
            </a:r>
            <a:r>
              <a:rPr lang="en-US" sz="1600" dirty="0" smtClean="0">
                <a:latin typeface="Consolas" panose="020B0609020204030204" pitchFamily="49" charset="0"/>
                <a:hlinkClick r:id="rId2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hlinkClick r:id="rId2"/>
              </a:rPr>
              <a:t>struct</a:t>
            </a:r>
            <a:r>
              <a:rPr lang="en-US" dirty="0" smtClean="0"/>
              <a:t> in the Stanford libraries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/>
            <a:r>
              <a:rPr lang="en-US" sz="1600" dirty="0" err="1" smtClean="0">
                <a:latin typeface="Consolas" panose="020B0609020204030204" pitchFamily="49" charset="0"/>
              </a:rPr>
              <a:t>GPoint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loc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	// this </a:t>
            </a:r>
            <a:r>
              <a:rPr lang="en-US" sz="1600" dirty="0" err="1" smtClean="0"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</a:rPr>
              <a:t> type has 2 fields, x and y</a:t>
            </a:r>
          </a:p>
          <a:p>
            <a:pPr marL="0" indent="0"/>
            <a:r>
              <a:rPr lang="en-US" sz="1600" dirty="0" err="1" smtClean="0">
                <a:latin typeface="Consolas" panose="020B0609020204030204" pitchFamily="49" charset="0"/>
              </a:rPr>
              <a:t>loc.x</a:t>
            </a:r>
            <a:r>
              <a:rPr lang="en-US" sz="1600" dirty="0" smtClean="0">
                <a:latin typeface="Consolas" panose="020B0609020204030204" pitchFamily="49" charset="0"/>
              </a:rPr>
              <a:t> = 5;			// like an object, use . to access fields</a:t>
            </a:r>
          </a:p>
          <a:p>
            <a:pPr marL="0" indent="0"/>
            <a:r>
              <a:rPr lang="en-US" sz="1600" dirty="0" err="1" smtClean="0">
                <a:latin typeface="Consolas" panose="020B0609020204030204" pitchFamily="49" charset="0"/>
              </a:rPr>
              <a:t>loc.y</a:t>
            </a:r>
            <a:r>
              <a:rPr lang="en-US" sz="1600" dirty="0" smtClean="0">
                <a:latin typeface="Consolas" panose="020B0609020204030204" pitchFamily="49" charset="0"/>
              </a:rPr>
              <a:t> = -10;</a:t>
            </a:r>
          </a:p>
          <a:p>
            <a:pPr marL="0" indent="0"/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03375" y="1538288"/>
            <a:ext cx="2954338" cy="927100"/>
          </a:xfrm>
        </p:spPr>
        <p:txBody>
          <a:bodyPr/>
          <a:lstStyle/>
          <a:p>
            <a:r>
              <a:rPr lang="en-US" dirty="0"/>
              <a:t>Important info for your </a:t>
            </a:r>
            <a:r>
              <a:rPr lang="en-US" dirty="0" smtClean="0"/>
              <a:t>first coding 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603375" y="2571750"/>
            <a:ext cx="2913063" cy="9334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Assignment 1 goes out today, is due a week from Monday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  <p:custDataLst>
              <p:tags r:id="rId3"/>
            </p:custDataLst>
          </p:nvPr>
        </p:nvSpPr>
        <p:spPr bwMode="auto">
          <a:xfrm>
            <a:off x="4665663" y="1535113"/>
            <a:ext cx="1951037" cy="1951037"/>
          </a:xfrm>
          <a:blipFill dpi="0">
            <a:srcRect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5326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Start early!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Refer to our Style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Take your time and really engage with each step of the process</a:t>
            </a:r>
          </a:p>
          <a:p>
            <a:pPr lvl="2"/>
            <a:r>
              <a:rPr lang="en-US" dirty="0" smtClean="0"/>
              <a:t>Tip: don’t be in too much of a rush to get past the warm-up steps to the “real” part—the warm-ups are very thoughtfully designed to help </a:t>
            </a:r>
            <a:r>
              <a:rPr lang="en-US" dirty="0" smtClean="0"/>
              <a:t>you</a:t>
            </a:r>
          </a:p>
          <a:p>
            <a:pPr lvl="1"/>
            <a:r>
              <a:rPr lang="en-US" dirty="0" smtClean="0"/>
              <a:t>Read the late policy on the course website</a:t>
            </a:r>
          </a:p>
          <a:p>
            <a:pPr lvl="2"/>
            <a:r>
              <a:rPr lang="en-US" b="1" dirty="0" smtClean="0"/>
              <a:t>Late </a:t>
            </a:r>
            <a:r>
              <a:rPr lang="en-US" b="1" dirty="0"/>
              <a:t>days are to be used in case of emergencies, such </a:t>
            </a:r>
            <a:r>
              <a:rPr lang="en-US" b="1" dirty="0" smtClean="0"/>
              <a:t>as </a:t>
            </a:r>
            <a:r>
              <a:rPr lang="en-US" b="1" dirty="0"/>
              <a:t>illness, injury, personal crisis; as well as </a:t>
            </a:r>
            <a:r>
              <a:rPr lang="en-US" b="1" dirty="0" smtClean="0"/>
              <a:t>mishaps </a:t>
            </a:r>
            <a:r>
              <a:rPr lang="en-US" b="1" dirty="0"/>
              <a:t>like forgetting to submit even though you did </a:t>
            </a:r>
            <a:r>
              <a:rPr lang="en-US" b="1" dirty="0" smtClean="0"/>
              <a:t>finish or laptop breaking</a:t>
            </a:r>
          </a:p>
          <a:p>
            <a:pPr lvl="3"/>
            <a:r>
              <a:rPr lang="en-US" i="1" dirty="0" smtClean="0"/>
              <a:t>Email Head TA Jonathan Coronado </a:t>
            </a:r>
            <a:r>
              <a:rPr lang="en-US" dirty="0" smtClean="0">
                <a:hlinkClick r:id="rId2"/>
              </a:rPr>
              <a:t>jonathan.coronado@stanford.edu</a:t>
            </a:r>
            <a:r>
              <a:rPr lang="en-US" dirty="0" smtClean="0"/>
              <a:t> </a:t>
            </a:r>
            <a:r>
              <a:rPr lang="en-US" i="1" dirty="0" smtClean="0"/>
              <a:t>if yo</a:t>
            </a:r>
            <a:r>
              <a:rPr lang="en-US" i="1" dirty="0" smtClean="0"/>
              <a:t>u have a true emergency that consumes all your allocation but you still need more</a:t>
            </a:r>
            <a:endParaRPr lang="en-US" i="1" dirty="0" smtClean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43279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FAQ: Why aren’t we allowed to use tools like Copilot, </a:t>
            </a:r>
            <a:r>
              <a:rPr lang="en-US" dirty="0" err="1"/>
              <a:t>ChatGPT</a:t>
            </a:r>
            <a:r>
              <a:rPr lang="en-US" dirty="0"/>
              <a:t>, or </a:t>
            </a:r>
            <a:r>
              <a:rPr lang="en-US" dirty="0" err="1"/>
              <a:t>StackOverflow</a:t>
            </a:r>
            <a:r>
              <a:rPr lang="en-US" dirty="0"/>
              <a:t>, </a:t>
            </a:r>
            <a:r>
              <a:rPr lang="en-US" dirty="0" smtClean="0"/>
              <a:t>or copy and adapt code, when professional engineers </a:t>
            </a:r>
            <a:r>
              <a:rPr lang="en-US" dirty="0"/>
              <a:t>often </a:t>
            </a:r>
            <a:r>
              <a:rPr lang="en-US" dirty="0" smtClean="0"/>
              <a:t>do those exact things?</a:t>
            </a:r>
          </a:p>
          <a:p>
            <a:pPr lvl="1"/>
            <a:r>
              <a:rPr lang="en-US" dirty="0" smtClean="0"/>
              <a:t>Answer:</a:t>
            </a:r>
            <a:endParaRPr lang="en-US" dirty="0"/>
          </a:p>
          <a:p>
            <a:pPr lvl="2"/>
            <a:r>
              <a:rPr lang="en-US" dirty="0"/>
              <a:t>We have nothing against </a:t>
            </a:r>
            <a:r>
              <a:rPr lang="en-US" dirty="0" smtClean="0"/>
              <a:t>that per se. These </a:t>
            </a:r>
            <a:r>
              <a:rPr lang="en-US" dirty="0"/>
              <a:t>are indeed good approaches (that we ourselves use!), </a:t>
            </a:r>
            <a:r>
              <a:rPr lang="en-US" i="1" dirty="0"/>
              <a:t>in the right context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Analogy:</a:t>
            </a:r>
            <a:endParaRPr lang="en-US" dirty="0"/>
          </a:p>
          <a:p>
            <a:pPr lvl="2"/>
            <a:r>
              <a:rPr lang="en-US" dirty="0"/>
              <a:t>Many times a personal trainer will direct you to use </a:t>
            </a:r>
            <a:r>
              <a:rPr lang="en-US" dirty="0" smtClean="0"/>
              <a:t>motions </a:t>
            </a:r>
            <a:r>
              <a:rPr lang="en-US" dirty="0"/>
              <a:t>that make </a:t>
            </a:r>
            <a:r>
              <a:rPr lang="en-US" dirty="0" smtClean="0"/>
              <a:t>a </a:t>
            </a:r>
            <a:r>
              <a:rPr lang="en-US" dirty="0"/>
              <a:t>task </a:t>
            </a:r>
            <a:r>
              <a:rPr lang="en-US" dirty="0" smtClean="0"/>
              <a:t>harder</a:t>
            </a:r>
          </a:p>
          <a:p>
            <a:pPr lvl="3"/>
            <a:r>
              <a:rPr lang="en-US" dirty="0" smtClean="0"/>
              <a:t>Keep body in a flat line when doing a push-up</a:t>
            </a:r>
          </a:p>
          <a:p>
            <a:pPr lvl="3"/>
            <a:r>
              <a:rPr lang="en-US" dirty="0" smtClean="0"/>
              <a:t>Run from here to there but doing high knees</a:t>
            </a:r>
          </a:p>
          <a:p>
            <a:pPr lvl="2"/>
            <a:r>
              <a:rPr lang="en-US" b="1" dirty="0" smtClean="0"/>
              <a:t>Your turn: </a:t>
            </a:r>
            <a:r>
              <a:rPr lang="en-US" dirty="0" smtClean="0"/>
              <a:t>Why do you think trainers impose these artificial conditions on people’s motions, when that’s not how you would do it in “real life”?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54" y="3095560"/>
            <a:ext cx="1252337" cy="420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091" y="2934832"/>
            <a:ext cx="1067839" cy="585399"/>
          </a:xfrm>
          <a:prstGeom prst="rect">
            <a:avLst/>
          </a:prstGeom>
        </p:spPr>
      </p:pic>
      <p:pic>
        <p:nvPicPr>
          <p:cNvPr id="8" name="Picture 7" descr="Link: https://pollev.com/cs106b" title="QR 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528" y="4159600"/>
            <a:ext cx="990000" cy="9586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14528" y="4411410"/>
            <a:ext cx="205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0" dirty="0" smtClean="0">
                <a:cs typeface="ＭＳ Ｐゴシック" charset="0"/>
              </a:rPr>
              <a:t>pollev.com/cs106b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CS106B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will be a recurring series throughout the quarter, and will tie in to your homework assignments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What we’ll talk about this time:</a:t>
            </a:r>
          </a:p>
          <a:p>
            <a:pPr lvl="2"/>
            <a:r>
              <a:rPr lang="en-US" dirty="0" smtClean="0"/>
              <a:t>Learn about some philosophical </a:t>
            </a:r>
            <a:r>
              <a:rPr lang="en-US" b="1" dirty="0" smtClean="0"/>
              <a:t>frameworks for making ethical decisions</a:t>
            </a:r>
            <a:r>
              <a:rPr lang="en-US" dirty="0" smtClean="0"/>
              <a:t>, which we will be a formal guide for our thinking throughout the quarter</a:t>
            </a:r>
          </a:p>
          <a:p>
            <a:pPr lvl="2"/>
            <a:r>
              <a:rPr lang="en-US" dirty="0" smtClean="0"/>
              <a:t>Consider the </a:t>
            </a:r>
            <a:r>
              <a:rPr lang="en-US" b="1" dirty="0" smtClean="0"/>
              <a:t>ethical implications of C++ variable types </a:t>
            </a:r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b="1" dirty="0"/>
              <a:t> and </a:t>
            </a:r>
            <a:r>
              <a:rPr lang="en-US" b="1" dirty="0" smtClean="0">
                <a:latin typeface="Consolas" panose="020B0609020204030204" pitchFamily="49" charset="0"/>
              </a:rPr>
              <a:t>string</a:t>
            </a:r>
            <a:r>
              <a:rPr lang="en-US" dirty="0" smtClean="0"/>
              <a:t>, which you just learned about this week</a:t>
            </a:r>
          </a:p>
          <a:p>
            <a:pPr lvl="3"/>
            <a:r>
              <a:rPr lang="en-US" i="1" dirty="0" smtClean="0"/>
              <a:t>That’s right, even something as simple as strings has ethical concerns!</a:t>
            </a:r>
          </a:p>
        </p:txBody>
      </p:sp>
    </p:spTree>
    <p:extLst>
      <p:ext uri="{BB962C8B-B14F-4D97-AF65-F5344CB8AC3E}">
        <p14:creationId xmlns:p14="http://schemas.microsoft.com/office/powerpoint/2010/main" val="155024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r>
              <a:rPr lang="en-US" dirty="0" smtClean="0"/>
              <a:t>Today’s Topics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955675" y="908049"/>
            <a:ext cx="7700963" cy="396747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C++ intro, continued.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Hamilton </a:t>
            </a:r>
            <a:r>
              <a:rPr lang="en-US" dirty="0"/>
              <a:t>example (continued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Writing good tests</a:t>
            </a:r>
          </a:p>
          <a:p>
            <a:pPr lvl="1"/>
            <a:r>
              <a:rPr lang="en-US" dirty="0" smtClean="0"/>
              <a:t>Parameter </a:t>
            </a:r>
            <a:r>
              <a:rPr lang="en-US" dirty="0"/>
              <a:t>passing in C++</a:t>
            </a:r>
          </a:p>
          <a:p>
            <a:pPr lvl="2"/>
            <a:r>
              <a:rPr lang="en-US" dirty="0"/>
              <a:t>Pass by value semantics</a:t>
            </a:r>
          </a:p>
          <a:p>
            <a:pPr lvl="2"/>
            <a:r>
              <a:rPr lang="en-US" dirty="0"/>
              <a:t>Pass by </a:t>
            </a:r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A special C/C++ type: </a:t>
            </a:r>
            <a:r>
              <a:rPr lang="en-US" sz="1700" dirty="0" err="1" smtClean="0">
                <a:latin typeface="Consolas" panose="020B0609020204030204" pitchFamily="49" charset="0"/>
              </a:rPr>
              <a:t>struct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Important info for </a:t>
            </a:r>
            <a:r>
              <a:rPr lang="en-US" u="sng" dirty="0" smtClean="0"/>
              <a:t>your first coding assignment</a:t>
            </a:r>
            <a:r>
              <a:rPr lang="en-US" dirty="0" smtClean="0"/>
              <a:t> that goes out today!</a:t>
            </a:r>
            <a:endParaRPr lang="en-US" dirty="0"/>
          </a:p>
          <a:p>
            <a:pPr lvl="2"/>
            <a:r>
              <a:rPr lang="en-US" i="1" dirty="0" smtClean="0"/>
              <a:t>Including: </a:t>
            </a:r>
            <a:r>
              <a:rPr lang="en-US" dirty="0" smtClean="0"/>
              <a:t>Ethics discussion of </a:t>
            </a:r>
            <a:r>
              <a:rPr lang="en-US" dirty="0"/>
              <a:t>C++ strings and representational </a:t>
            </a:r>
            <a:r>
              <a:rPr lang="en-US" dirty="0" smtClean="0"/>
              <a:t>harms</a:t>
            </a:r>
          </a:p>
          <a:p>
            <a:pPr lvl="2"/>
            <a:endParaRPr lang="en-US" dirty="0"/>
          </a:p>
          <a:p>
            <a:pPr lvl="1"/>
            <a:r>
              <a:rPr lang="en-US" sz="1700" b="1" dirty="0" smtClean="0"/>
              <a:t>For important announcements, be sure to see the weekly announcements post on the Ed Q&amp;A </a:t>
            </a:r>
            <a:r>
              <a:rPr lang="en-US" sz="1700" b="1" dirty="0"/>
              <a:t>board! </a:t>
            </a:r>
            <a:r>
              <a:rPr lang="en-US" sz="1700" b="1" dirty="0" smtClean="0">
                <a:hlinkClick r:id="rId4"/>
              </a:rPr>
              <a:t>https://edstem.org</a:t>
            </a:r>
            <a:endParaRPr lang="en-US" sz="1700" b="1" dirty="0"/>
          </a:p>
          <a:p>
            <a:pPr lvl="1"/>
            <a:r>
              <a:rPr lang="en-US" sz="1700" b="1" dirty="0" smtClean="0"/>
              <a:t>Also on Ed: live </a:t>
            </a:r>
            <a:r>
              <a:rPr lang="en-US" sz="1700" b="1" dirty="0"/>
              <a:t>lecture Q&amp;A with Chris &amp; Jonathan</a:t>
            </a:r>
          </a:p>
          <a:p>
            <a:pPr lvl="1"/>
            <a:endParaRPr lang="en-US" sz="1700" b="1" dirty="0" smtClean="0"/>
          </a:p>
        </p:txBody>
      </p:sp>
      <p:pic>
        <p:nvPicPr>
          <p:cNvPr id="2" name="Picture 1" descr="Link: https://pollev.com/cs106b" title="QR Co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008" y="733416"/>
            <a:ext cx="2384375" cy="23088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16549" y="364084"/>
            <a:ext cx="205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0" dirty="0" smtClean="0">
                <a:cs typeface="ＭＳ Ｐゴシック" charset="0"/>
              </a:rPr>
              <a:t>pollev.com/cs106b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Soundex project in 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Soundex is a phonetic algorithm used to identify and group words that sound the same.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Phonetic algorithms help us identify words with different spellings that have similar pronunciation,  such as names in the U.S. Census.</a:t>
            </a:r>
          </a:p>
          <a:p>
            <a:pPr lvl="2"/>
            <a:r>
              <a:rPr lang="en-US" dirty="0" smtClean="0"/>
              <a:t>Example: identify members of the same family in old census records, when their names may have slight spelling variations.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Pretty cool that you’re already implementing real algorithms that are really used in the real world!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Choosing an algorithm for social science research involves </a:t>
            </a:r>
            <a:r>
              <a:rPr lang="en-US" i="1" u="sng" dirty="0" smtClean="0"/>
              <a:t>tradeoffs</a:t>
            </a:r>
            <a:r>
              <a:rPr lang="en-US" i="1" dirty="0" smtClean="0"/>
              <a:t>—choose wisely!</a:t>
            </a:r>
          </a:p>
        </p:txBody>
      </p:sp>
    </p:spTree>
    <p:extLst>
      <p:ext uri="{BB962C8B-B14F-4D97-AF65-F5344CB8AC3E}">
        <p14:creationId xmlns:p14="http://schemas.microsoft.com/office/powerpoint/2010/main" val="309990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 in algorithms like Soundex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	Representational Accuracy                </a:t>
            </a:r>
            <a:r>
              <a:rPr lang="en-US" dirty="0"/>
              <a:t>v</a:t>
            </a:r>
            <a:r>
              <a:rPr lang="en-US" dirty="0" smtClean="0"/>
              <a:t>s              Ease of Analysis</a:t>
            </a:r>
            <a:endParaRPr lang="en-US" dirty="0"/>
          </a:p>
        </p:txBody>
      </p:sp>
      <p:pic>
        <p:nvPicPr>
          <p:cNvPr id="8" name="Picture 7" descr="Scales representing balance or tradeoff between representational accuracy and ease of analysis" title="Scal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56" y="1123532"/>
            <a:ext cx="3376834" cy="332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3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kind of harm is lack of representation?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Distributional Harms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How should goods or outcomes in society be distributed?</a:t>
            </a:r>
            <a:endParaRPr lang="en-US" i="1" dirty="0" smtClean="0"/>
          </a:p>
        </p:txBody>
      </p:sp>
      <p:pic>
        <p:nvPicPr>
          <p:cNvPr id="5" name="Picture 4" title="Pile of coi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41" y="1514846"/>
            <a:ext cx="2121656" cy="2683517"/>
          </a:xfrm>
          <a:prstGeom prst="rect">
            <a:avLst/>
          </a:prstGeom>
        </p:spPr>
      </p:pic>
      <p:pic>
        <p:nvPicPr>
          <p:cNvPr id="6" name="Picture 5" title="Monopoly bo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53" y="1944605"/>
            <a:ext cx="1823997" cy="1823997"/>
          </a:xfrm>
          <a:prstGeom prst="rect">
            <a:avLst/>
          </a:prstGeom>
        </p:spPr>
      </p:pic>
      <p:pic>
        <p:nvPicPr>
          <p:cNvPr id="7" name="Picture 6" descr="The word Teamwork with four abstract human figures working at tasks" title="Teamwo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06" y="1712001"/>
            <a:ext cx="2140231" cy="21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</a:t>
            </a:r>
            <a:r>
              <a:rPr lang="en-US" dirty="0" smtClean="0"/>
              <a:t>Harms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Equality of Opportunity:</a:t>
            </a:r>
          </a:p>
          <a:p>
            <a:pPr lvl="2"/>
            <a:r>
              <a:rPr lang="en-US" i="1" dirty="0" smtClean="0"/>
              <a:t>Everyone has the same opportunity to pursue the good thing </a:t>
            </a:r>
          </a:p>
          <a:p>
            <a:pPr lvl="2"/>
            <a:r>
              <a:rPr lang="en-US" i="1" dirty="0" smtClean="0"/>
              <a:t>…but may result in unequal outcomes.</a:t>
            </a:r>
          </a:p>
        </p:txBody>
      </p:sp>
      <p:pic>
        <p:nvPicPr>
          <p:cNvPr id="5" name="Picture 4" title="Pile of coi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27" y="2648240"/>
            <a:ext cx="1445895" cy="1828800"/>
          </a:xfrm>
          <a:prstGeom prst="rect">
            <a:avLst/>
          </a:prstGeom>
        </p:spPr>
      </p:pic>
      <p:pic>
        <p:nvPicPr>
          <p:cNvPr id="6" name="Picture 5" title="Pile of coi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48" y="2648240"/>
            <a:ext cx="1445895" cy="1828800"/>
          </a:xfrm>
          <a:prstGeom prst="rect">
            <a:avLst/>
          </a:prstGeom>
        </p:spPr>
      </p:pic>
      <p:pic>
        <p:nvPicPr>
          <p:cNvPr id="11" name="Picture 10" title="Pile of coi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95" y="2648240"/>
            <a:ext cx="1445895" cy="18288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303059" y="2093899"/>
            <a:ext cx="7684" cy="2539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6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</a:t>
            </a:r>
            <a:r>
              <a:rPr lang="en-US" dirty="0" smtClean="0"/>
              <a:t>Harms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Equality of Outcome:</a:t>
            </a:r>
          </a:p>
          <a:p>
            <a:pPr lvl="2"/>
            <a:r>
              <a:rPr lang="en-US" i="1" dirty="0" smtClean="0"/>
              <a:t>Everyone gets the same good things, and the same responsibilities </a:t>
            </a:r>
          </a:p>
        </p:txBody>
      </p:sp>
      <p:pic>
        <p:nvPicPr>
          <p:cNvPr id="5" name="Picture 4" title="Pile of coi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30" y="2337037"/>
            <a:ext cx="1445895" cy="1828800"/>
          </a:xfrm>
          <a:prstGeom prst="rect">
            <a:avLst/>
          </a:prstGeom>
        </p:spPr>
      </p:pic>
      <p:pic>
        <p:nvPicPr>
          <p:cNvPr id="7" name="Picture 6" title="Pile of coi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92" y="2337037"/>
            <a:ext cx="1445895" cy="1828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072538" y="2020901"/>
            <a:ext cx="7684" cy="2539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3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</a:t>
            </a:r>
            <a:r>
              <a:rPr lang="en-US" dirty="0" smtClean="0"/>
              <a:t>Harms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Equality of Welfare:</a:t>
            </a:r>
          </a:p>
          <a:p>
            <a:pPr lvl="2"/>
            <a:r>
              <a:rPr lang="en-US" i="1" dirty="0" smtClean="0"/>
              <a:t>Everyone gets equal well-being/happiness, but not everyone may need the same amount of same resources to achieve that</a:t>
            </a:r>
          </a:p>
        </p:txBody>
      </p:sp>
      <p:pic>
        <p:nvPicPr>
          <p:cNvPr id="5" name="Picture 4" title="Pile of coi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30" y="2337037"/>
            <a:ext cx="1445895" cy="1828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072538" y="2020901"/>
            <a:ext cx="7684" cy="2539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title="Flower bouque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62" y="2337037"/>
            <a:ext cx="146304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to representational harms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Harms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Am I represented in this system?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Can I express myself in it?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Does this system recognize me, my culture, my language, or my self-expression?</a:t>
            </a:r>
          </a:p>
        </p:txBody>
      </p:sp>
    </p:spTree>
    <p:extLst>
      <p:ext uri="{BB962C8B-B14F-4D97-AF65-F5344CB8AC3E}">
        <p14:creationId xmlns:p14="http://schemas.microsoft.com/office/powerpoint/2010/main" val="287906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Harms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Comes up ALL. THE. TIME. in website/app interface design and database design!</a:t>
            </a:r>
          </a:p>
        </p:txBody>
      </p:sp>
      <p:pic>
        <p:nvPicPr>
          <p:cNvPr id="1026" name="Picture 2" descr="A drop-down menu reading, &quot;Select one&quot; followed by the options &quot;Male&quot; and &quot;Female&quot;" title="Gender select men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5002" r="48624" b="43535"/>
          <a:stretch/>
        </p:blipFill>
        <p:spPr bwMode="auto">
          <a:xfrm>
            <a:off x="1620389" y="1736689"/>
            <a:ext cx="2363781" cy="12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form asking user to enter their &quot;racial category (check as many as apply).&quot; The options are &quot;American Indian or Alaska Native, Asian, Black or African American, Native Hawaiian or Other Pacific Islander, White.&quot;" title="Racial category for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26" y="1367606"/>
            <a:ext cx="2341193" cy="2362992"/>
          </a:xfrm>
          <a:prstGeom prst="rect">
            <a:avLst/>
          </a:prstGeom>
        </p:spPr>
      </p:pic>
      <p:pic>
        <p:nvPicPr>
          <p:cNvPr id="5" name="Picture 4" descr="Image of a form asking user to write &quot;Last Name, First Name, Middle Initial,&quot; followed by a fixed number of boxes in which to write each letter." title="Name form boxes"/>
          <p:cNvPicPr>
            <a:picLocks noChangeAspect="1"/>
          </p:cNvPicPr>
          <p:nvPr/>
        </p:nvPicPr>
        <p:blipFill rotWithShape="1">
          <a:blip r:embed="rId4"/>
          <a:srcRect t="5875"/>
          <a:stretch/>
        </p:blipFill>
        <p:spPr>
          <a:xfrm>
            <a:off x="1172095" y="3771190"/>
            <a:ext cx="7153275" cy="8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owing that to access the Style Guide, and the Testing Guide, you go to the cs106b.stanford.edu website and look under the Resources tab." title="Screenshot of course webs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003" y="150325"/>
            <a:ext cx="3815548" cy="3162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Quality in CS106B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7" y="908684"/>
            <a:ext cx="7700963" cy="40321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More details about our expectations                                                                                                           on the website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Take-home messages:</a:t>
            </a:r>
          </a:p>
          <a:p>
            <a:pPr lvl="2"/>
            <a:r>
              <a:rPr lang="en-US" dirty="0" smtClean="0"/>
              <a:t>Testing is an essential part of software development.</a:t>
            </a:r>
          </a:p>
          <a:p>
            <a:pPr lvl="3"/>
            <a:r>
              <a:rPr lang="en-US" dirty="0" smtClean="0"/>
              <a:t>“If you haven’t tested it, it doesn’t work.”</a:t>
            </a:r>
          </a:p>
          <a:p>
            <a:pPr lvl="2"/>
            <a:r>
              <a:rPr lang="en-US" dirty="0" smtClean="0"/>
              <a:t>Just </a:t>
            </a:r>
            <a:r>
              <a:rPr lang="en-US" dirty="0"/>
              <a:t>as important as writing </a:t>
            </a:r>
            <a:r>
              <a:rPr lang="en-US" dirty="0" smtClean="0"/>
              <a:t>code that works is </a:t>
            </a:r>
            <a:r>
              <a:rPr lang="en-US" dirty="0"/>
              <a:t>writing it </a:t>
            </a:r>
            <a:r>
              <a:rPr lang="en-US" dirty="0" smtClean="0"/>
              <a:t>well, and making it readable by other humans.</a:t>
            </a:r>
            <a:endParaRPr lang="en-US" dirty="0"/>
          </a:p>
          <a:p>
            <a:pPr lvl="2"/>
            <a:endParaRPr lang="en-US" sz="1400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6" name="Right Arrow 5" title="Sc"/>
          <p:cNvSpPr/>
          <p:nvPr/>
        </p:nvSpPr>
        <p:spPr>
          <a:xfrm rot="20247697">
            <a:off x="5719412" y="566393"/>
            <a:ext cx="710774" cy="176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 title="Sc"/>
          <p:cNvSpPr/>
          <p:nvPr/>
        </p:nvSpPr>
        <p:spPr>
          <a:xfrm rot="9275424">
            <a:off x="7384925" y="1832090"/>
            <a:ext cx="710774" cy="176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 title="Sc"/>
          <p:cNvSpPr/>
          <p:nvPr/>
        </p:nvSpPr>
        <p:spPr>
          <a:xfrm>
            <a:off x="6380239" y="152072"/>
            <a:ext cx="733825" cy="414938"/>
          </a:xfrm>
          <a:prstGeom prst="donut">
            <a:avLst>
              <a:gd name="adj" fmla="val 83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 title="Sc"/>
          <p:cNvSpPr/>
          <p:nvPr/>
        </p:nvSpPr>
        <p:spPr>
          <a:xfrm>
            <a:off x="6380240" y="1761440"/>
            <a:ext cx="1043106" cy="508640"/>
          </a:xfrm>
          <a:prstGeom prst="donut">
            <a:avLst>
              <a:gd name="adj" fmla="val 83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Harms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 originally had only ASCII code for its string type, which only allows A-Z and a-z (plus digits, punctuation) as available characters</a:t>
            </a:r>
          </a:p>
          <a:p>
            <a:pPr lvl="2"/>
            <a:r>
              <a:rPr lang="en-US" dirty="0" smtClean="0"/>
              <a:t>Can’t do accents like </a:t>
            </a:r>
            <a:r>
              <a:rPr lang="en-US" dirty="0" err="1" smtClean="0"/>
              <a:t>Frédéric</a:t>
            </a:r>
            <a:endParaRPr lang="en-US" dirty="0" smtClean="0"/>
          </a:p>
          <a:p>
            <a:pPr lvl="2"/>
            <a:r>
              <a:rPr lang="en-US" dirty="0" smtClean="0"/>
              <a:t>Forget about Arabic, Korean, Chinese, </a:t>
            </a:r>
            <a:r>
              <a:rPr lang="en-US" dirty="0" err="1" smtClean="0"/>
              <a:t>etc</a:t>
            </a:r>
            <a:r>
              <a:rPr lang="en-US" dirty="0" smtClean="0"/>
              <a:t>, etc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 descr="Showing a portion of the ASCII Table, where each character (A-Z, a-z, assorted punctuation) is assigned a number that can be expressed in Decimal, Hexadecimal, Octal, or HTML code." title="ASCII 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66" y="2336672"/>
            <a:ext cx="4353645" cy="46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Harms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01889" y="908685"/>
            <a:ext cx="7834857" cy="3759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Unicode is a more modern option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of Unicode version 16.0, there are </a:t>
            </a:r>
            <a:r>
              <a:rPr lang="en-US" b="1" dirty="0"/>
              <a:t>155,063 </a:t>
            </a:r>
            <a:r>
              <a:rPr lang="en-US" b="1" dirty="0" smtClean="0"/>
              <a:t>characters</a:t>
            </a:r>
          </a:p>
          <a:p>
            <a:pPr lvl="2"/>
            <a:r>
              <a:rPr lang="en-US" dirty="0" smtClean="0"/>
              <a:t>168 </a:t>
            </a:r>
            <a:r>
              <a:rPr lang="en-US" dirty="0"/>
              <a:t>modern and historical </a:t>
            </a:r>
            <a:r>
              <a:rPr lang="en-US" dirty="0" smtClean="0"/>
              <a:t>scripts</a:t>
            </a:r>
          </a:p>
          <a:p>
            <a:pPr lvl="2"/>
            <a:r>
              <a:rPr lang="en-US" dirty="0" smtClean="0"/>
              <a:t>Also emoji and other symbols</a:t>
            </a:r>
          </a:p>
          <a:p>
            <a:pPr lvl="2"/>
            <a:r>
              <a:rPr lang="en-US" dirty="0" smtClean="0"/>
              <a:t>Full coverage of 90 languages</a:t>
            </a:r>
          </a:p>
          <a:p>
            <a:pPr lvl="2"/>
            <a:r>
              <a:rPr lang="en-US" dirty="0" smtClean="0"/>
              <a:t>Basic coverage of 200 languages</a:t>
            </a:r>
          </a:p>
        </p:txBody>
      </p:sp>
    </p:spTree>
    <p:extLst>
      <p:ext uri="{BB962C8B-B14F-4D97-AF65-F5344CB8AC3E}">
        <p14:creationId xmlns:p14="http://schemas.microsoft.com/office/powerpoint/2010/main" val="17314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“Good” means thorough: covers all code paths and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But don’t just add loads of tests for the sake of having many—each should have a purpose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 extra attentive to unusual circumstances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These will vary, specific to the function you are testing, but common examples include:</a:t>
            </a:r>
          </a:p>
          <a:p>
            <a:pPr lvl="2"/>
            <a:r>
              <a:rPr lang="en-US" dirty="0" smtClean="0"/>
              <a:t>Integer inputs: </a:t>
            </a:r>
            <a:r>
              <a:rPr lang="en-US" dirty="0"/>
              <a:t>n</a:t>
            </a:r>
            <a:r>
              <a:rPr lang="en-US" dirty="0" smtClean="0"/>
              <a:t>egative numbers, zero, very large numbers</a:t>
            </a:r>
          </a:p>
          <a:p>
            <a:pPr lvl="2"/>
            <a:r>
              <a:rPr lang="en-US" dirty="0" smtClean="0"/>
              <a:t>String inputs: very short strings (length 0 or 1), very long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9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Tests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b="42620"/>
          <a:stretch/>
        </p:blipFill>
        <p:spPr>
          <a:xfrm>
            <a:off x="2113687" y="1304856"/>
            <a:ext cx="5371140" cy="1640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48776" y="3219761"/>
            <a:ext cx="7700963" cy="11041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A QA engineer is a software developer who specializes in writing tests and finding bugs in other engineers’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/>
              <a:t>It’s their job to think of creative ways to “break” things.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266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CS106B Testing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7" y="908684"/>
            <a:ext cx="7700963" cy="40321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provide a framework for testing your code in this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Quick version:  </a:t>
            </a:r>
            <a:r>
              <a:rPr lang="en-US" dirty="0"/>
              <a:t>(more details on the website</a:t>
            </a:r>
            <a:r>
              <a:rPr lang="en-US" dirty="0" smtClean="0"/>
              <a:t>)</a:t>
            </a:r>
            <a:endParaRPr lang="en-US" b="1" dirty="0" smtClean="0"/>
          </a:p>
          <a:p>
            <a:pPr lvl="2"/>
            <a:r>
              <a:rPr lang="en-US" dirty="0" smtClean="0"/>
              <a:t>In </a:t>
            </a:r>
            <a:r>
              <a:rPr lang="en-US" dirty="0" smtClean="0">
                <a:latin typeface="Consolas" panose="020B0609020204030204" pitchFamily="49" charset="0"/>
              </a:rPr>
              <a:t>main()</a:t>
            </a:r>
            <a:r>
              <a:rPr lang="en-US" dirty="0" smtClean="0"/>
              <a:t>, write:</a:t>
            </a:r>
          </a:p>
          <a:p>
            <a:pPr lvl="3"/>
            <a:r>
              <a:rPr lang="en-US" sz="1400" dirty="0" err="1">
                <a:latin typeface="Consolas" panose="020B0609020204030204" pitchFamily="49" charset="0"/>
              </a:rPr>
              <a:t>runSimpleTests</a:t>
            </a:r>
            <a:r>
              <a:rPr lang="en-US" sz="1400" dirty="0">
                <a:latin typeface="Consolas" panose="020B0609020204030204" pitchFamily="49" charset="0"/>
              </a:rPr>
              <a:t>(SELECTED_TESTS</a:t>
            </a:r>
            <a:r>
              <a:rPr lang="en-US" sz="1400" dirty="0" smtClean="0"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Write tests as:</a:t>
            </a:r>
          </a:p>
          <a:p>
            <a:pPr lvl="3"/>
            <a:r>
              <a:rPr lang="en-US" sz="1400" dirty="0" smtClean="0">
                <a:latin typeface="Consolas" panose="020B0609020204030204" pitchFamily="49" charset="0"/>
              </a:rPr>
              <a:t>EXPECT_EQUAL(</a:t>
            </a:r>
            <a:r>
              <a:rPr lang="en-US" sz="1400" b="1" i="1" dirty="0" err="1" smtClean="0">
                <a:latin typeface="Consolas" panose="020B0609020204030204" pitchFamily="49" charset="0"/>
              </a:rPr>
              <a:t>functionBeingTested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latin typeface="Consolas" panose="020B0609020204030204" pitchFamily="49" charset="0"/>
              </a:rPr>
              <a:t>i</a:t>
            </a:r>
            <a:r>
              <a:rPr lang="en-US" sz="1400" b="1" i="1" dirty="0" smtClean="0">
                <a:latin typeface="Consolas" panose="020B0609020204030204" pitchFamily="49" charset="0"/>
              </a:rPr>
              <a:t>nput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b="1" i="1" dirty="0" err="1" smtClean="0">
                <a:latin typeface="Consolas" panose="020B0609020204030204" pitchFamily="49" charset="0"/>
              </a:rPr>
              <a:t>expectedOutput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400" dirty="0" smtClean="0">
                <a:latin typeface="Consolas" panose="020B0609020204030204" pitchFamily="49" charset="0"/>
              </a:rPr>
              <a:t>EXPECT_EQUAL(</a:t>
            </a:r>
            <a:r>
              <a:rPr lang="en-US" sz="1400" dirty="0" err="1" smtClean="0">
                <a:latin typeface="Consolas" panose="020B0609020204030204" pitchFamily="49" charset="0"/>
              </a:rPr>
              <a:t>generateLyrics</a:t>
            </a:r>
            <a:r>
              <a:rPr lang="en-US" sz="1400" dirty="0" smtClean="0">
                <a:latin typeface="Consolas" panose="020B0609020204030204" pitchFamily="49" charset="0"/>
              </a:rPr>
              <a:t>(2), "Da </a:t>
            </a:r>
            <a:r>
              <a:rPr lang="en-US" sz="1400" dirty="0" err="1" smtClean="0">
                <a:latin typeface="Consolas" panose="020B0609020204030204" pitchFamily="49" charset="0"/>
              </a:rPr>
              <a:t>Da</a:t>
            </a:r>
            <a:r>
              <a:rPr lang="en-US" sz="1400" dirty="0" smtClean="0">
                <a:latin typeface="Consolas" panose="020B0609020204030204" pitchFamily="49" charset="0"/>
              </a:rPr>
              <a:t> ");</a:t>
            </a:r>
          </a:p>
          <a:p>
            <a:pPr lvl="2"/>
            <a:endParaRPr lang="en-US" sz="1400" dirty="0">
              <a:latin typeface="Consolas" panose="020B0609020204030204" pitchFamily="49" charset="0"/>
            </a:endParaRPr>
          </a:p>
          <a:p>
            <a:pPr lvl="1">
              <a:buClr>
                <a:srgbClr val="8C1515"/>
              </a:buClr>
            </a:pPr>
            <a:r>
              <a:rPr lang="en-US" b="1" dirty="0"/>
              <a:t>Your Turn: What are some good test cases for our Hamilton code?</a:t>
            </a:r>
          </a:p>
          <a:p>
            <a:pPr lvl="2"/>
            <a:endParaRPr lang="en-US" sz="1400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11" name="Picture 10" descr="Link: https://pollev.com/cs106b" title="QR 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68" y="3960868"/>
            <a:ext cx="1167456" cy="11304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53724" y="4288817"/>
            <a:ext cx="205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0" dirty="0" smtClean="0">
                <a:cs typeface="ＭＳ Ｐゴシック" charset="0"/>
              </a:rPr>
              <a:t>pollev.com/cs106b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03375" y="1538288"/>
            <a:ext cx="2954338" cy="927100"/>
          </a:xfrm>
        </p:spPr>
        <p:txBody>
          <a:bodyPr/>
          <a:lstStyle/>
          <a:p>
            <a:r>
              <a:rPr lang="en-US" dirty="0" smtClean="0"/>
              <a:t>C++ Parameter Passing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603375" y="2571750"/>
            <a:ext cx="2913063" cy="9334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Two paradigms:</a:t>
            </a: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Pass by value</a:t>
            </a: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Pass by reference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  <p:custDataLst>
              <p:tags r:id="rId3"/>
            </p:custDataLst>
          </p:nvPr>
        </p:nvSpPr>
        <p:spPr bwMode="auto">
          <a:xfrm>
            <a:off x="4665663" y="1535113"/>
            <a:ext cx="1951037" cy="1951037"/>
          </a:xfrm>
          <a:blipFill dpi="0">
            <a:srcRect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5007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8776" y="359541"/>
            <a:ext cx="7707862" cy="689538"/>
          </a:xfrm>
        </p:spPr>
        <p:txBody>
          <a:bodyPr/>
          <a:lstStyle/>
          <a:p>
            <a:r>
              <a:rPr lang="en-US" dirty="0" smtClean="0"/>
              <a:t>"Pass by value" </a:t>
            </a:r>
            <a:br>
              <a:rPr lang="en-US" dirty="0" smtClean="0"/>
            </a:br>
            <a:r>
              <a:rPr lang="en-US" sz="1600" dirty="0" smtClean="0"/>
              <a:t>(default behavior of parameters)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663677" y="1283110"/>
            <a:ext cx="4195917" cy="3786601"/>
          </a:xfrm>
          <a:prstGeom prst="rect">
            <a:avLst/>
          </a:prstGeom>
          <a:ln>
            <a:noFill/>
          </a:ln>
        </p:spPr>
        <p:txBody>
          <a:bodyPr numCol="1">
            <a:noAutofit/>
          </a:bodyPr>
          <a:lstStyle/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05740" indent="0"/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main(){</a:t>
            </a:r>
          </a:p>
          <a:p>
            <a:pPr marL="205740" indent="0"/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" indent="0"/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05740" indent="0"/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n++;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7002066" y="167880"/>
            <a:ext cx="998934" cy="273844"/>
          </a:xfrm>
          <a:prstGeom prst="rect">
            <a:avLst/>
          </a:prstGeom>
        </p:spPr>
        <p:txBody>
          <a:bodyPr/>
          <a:lstStyle/>
          <a:p>
            <a:fld id="{3F8FD467-8539-4C68-8397-87CE2AA2A6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 hidden="1"/>
          <p:cNvSpPr/>
          <p:nvPr>
            <p:custDataLst>
              <p:tags r:id="rId4"/>
            </p:custDataLst>
          </p:nvPr>
        </p:nvSpPr>
        <p:spPr>
          <a:xfrm>
            <a:off x="6172200" y="3486150"/>
            <a:ext cx="16002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You don’t know what automata is, do you? SOON!</a:t>
            </a:r>
          </a:p>
        </p:txBody>
      </p:sp>
      <p:cxnSp>
        <p:nvCxnSpPr>
          <p:cNvPr id="8" name="Straight Connector 7"/>
          <p:cNvCxnSpPr/>
          <p:nvPr>
            <p:custDataLst>
              <p:tags r:id="rId5"/>
            </p:custDataLst>
          </p:nvPr>
        </p:nvCxnSpPr>
        <p:spPr>
          <a:xfrm>
            <a:off x="5110309" y="1114553"/>
            <a:ext cx="29496" cy="3731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353651" y="1406568"/>
            <a:ext cx="3254521" cy="23303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What is printed?</a:t>
            </a:r>
          </a:p>
          <a:p>
            <a:pPr marL="548640">
              <a:buFont typeface="+mj-lt"/>
              <a:buAutoNum type="alphaUcPeriod"/>
            </a:pPr>
            <a:r>
              <a:rPr lang="en-US" dirty="0" smtClean="0">
                <a:cs typeface="Consolas" panose="020B0609020204030204" pitchFamily="49" charset="0"/>
              </a:rPr>
              <a:t>5</a:t>
            </a:r>
          </a:p>
          <a:p>
            <a:pPr marL="548640">
              <a:buFont typeface="+mj-lt"/>
              <a:buAutoNum type="alphaUcPeriod"/>
            </a:pPr>
            <a:r>
              <a:rPr lang="en-US" dirty="0" smtClean="0">
                <a:cs typeface="Consolas" panose="020B0609020204030204" pitchFamily="49" charset="0"/>
              </a:rPr>
              <a:t>6</a:t>
            </a:r>
          </a:p>
          <a:p>
            <a:pPr marL="548640">
              <a:buFont typeface="+mj-lt"/>
              <a:buAutoNum type="alphaUcPeriod"/>
            </a:pPr>
            <a:r>
              <a:rPr lang="en-US" dirty="0" smtClean="0">
                <a:cs typeface="Consolas" panose="020B0609020204030204" pitchFamily="49" charset="0"/>
              </a:rPr>
              <a:t>Error or something else</a:t>
            </a:r>
            <a:endParaRPr lang="en-US" dirty="0">
              <a:cs typeface="Consolas" panose="020B0609020204030204" pitchFamily="49" charset="0"/>
            </a:endParaRPr>
          </a:p>
        </p:txBody>
      </p:sp>
      <p:pic>
        <p:nvPicPr>
          <p:cNvPr id="10" name="Picture 9" descr="Link: https://pollev.com/cs106b" title="QR Cod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1888" y="3253937"/>
            <a:ext cx="1167456" cy="113049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99344" y="3581886"/>
            <a:ext cx="205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0" dirty="0" smtClean="0">
                <a:cs typeface="ＭＳ Ｐゴシック" charset="0"/>
              </a:rPr>
              <a:t>pollev.com/cs106b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8776" y="359541"/>
            <a:ext cx="7707862" cy="689538"/>
          </a:xfrm>
        </p:spPr>
        <p:txBody>
          <a:bodyPr/>
          <a:lstStyle/>
          <a:p>
            <a:r>
              <a:rPr lang="en-US" dirty="0" smtClean="0"/>
              <a:t>"Pass by value" </a:t>
            </a:r>
            <a:br>
              <a:rPr lang="en-US" dirty="0" smtClean="0"/>
            </a:br>
            <a:r>
              <a:rPr lang="en-US" sz="1600" dirty="0" smtClean="0"/>
              <a:t>(default behavior of parameters)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663677" y="1283110"/>
            <a:ext cx="4195917" cy="3786601"/>
          </a:xfrm>
          <a:prstGeom prst="rect">
            <a:avLst/>
          </a:prstGeom>
          <a:ln>
            <a:noFill/>
          </a:ln>
        </p:spPr>
        <p:txBody>
          <a:bodyPr numCol="1">
            <a:noAutofit/>
          </a:bodyPr>
          <a:lstStyle/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05740" indent="0"/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main(){</a:t>
            </a:r>
          </a:p>
          <a:p>
            <a:pPr marL="205740" indent="0"/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" indent="0"/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05740" indent="0"/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n++;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7002066" y="167880"/>
            <a:ext cx="998934" cy="273844"/>
          </a:xfrm>
          <a:prstGeom prst="rect">
            <a:avLst/>
          </a:prstGeom>
        </p:spPr>
        <p:txBody>
          <a:bodyPr/>
          <a:lstStyle/>
          <a:p>
            <a:fld id="{3F8FD467-8539-4C68-8397-87CE2AA2A6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 hidden="1"/>
          <p:cNvSpPr/>
          <p:nvPr>
            <p:custDataLst>
              <p:tags r:id="rId4"/>
            </p:custDataLst>
          </p:nvPr>
        </p:nvSpPr>
        <p:spPr>
          <a:xfrm>
            <a:off x="6172200" y="3486150"/>
            <a:ext cx="16002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You don’t know what automata is, do you? SOON!</a:t>
            </a:r>
          </a:p>
        </p:txBody>
      </p:sp>
      <p:cxnSp>
        <p:nvCxnSpPr>
          <p:cNvPr id="8" name="Straight Connector 7"/>
          <p:cNvCxnSpPr/>
          <p:nvPr>
            <p:custDataLst>
              <p:tags r:id="rId5"/>
            </p:custDataLst>
          </p:nvPr>
        </p:nvCxnSpPr>
        <p:spPr>
          <a:xfrm>
            <a:off x="5110309" y="1114553"/>
            <a:ext cx="29496" cy="3731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353651" y="1406568"/>
            <a:ext cx="3254521" cy="23303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What is printed?</a:t>
            </a:r>
          </a:p>
          <a:p>
            <a:pPr marL="548640">
              <a:buFont typeface="+mj-lt"/>
              <a:buAutoNum type="alphaUcPeriod"/>
            </a:pPr>
            <a:r>
              <a:rPr lang="en-US" dirty="0" smtClean="0">
                <a:cs typeface="Consolas" panose="020B0609020204030204" pitchFamily="49" charset="0"/>
              </a:rPr>
              <a:t>5</a:t>
            </a:r>
          </a:p>
          <a:p>
            <a:pPr marL="548640">
              <a:buFont typeface="+mj-lt"/>
              <a:buAutoNum type="alphaUcPeriod"/>
            </a:pPr>
            <a:r>
              <a:rPr lang="en-US" dirty="0" smtClean="0">
                <a:cs typeface="Consolas" panose="020B0609020204030204" pitchFamily="49" charset="0"/>
              </a:rPr>
              <a:t>6</a:t>
            </a:r>
          </a:p>
          <a:p>
            <a:pPr marL="548640">
              <a:buFont typeface="+mj-lt"/>
              <a:buAutoNum type="alphaUcPeriod"/>
            </a:pPr>
            <a:r>
              <a:rPr lang="en-US" dirty="0" smtClean="0">
                <a:cs typeface="Consolas" panose="020B0609020204030204" pitchFamily="49" charset="0"/>
              </a:rPr>
              <a:t>Error or something else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482230" y="2822702"/>
            <a:ext cx="2339788" cy="2089487"/>
          </a:xfrm>
          <a:prstGeom prst="wedgeRectCallout">
            <a:avLst>
              <a:gd name="adj1" fmla="val -60242"/>
              <a:gd name="adj2" fmla="val -373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answer: 5</a:t>
            </a:r>
          </a:p>
          <a:p>
            <a:pPr algn="ctr"/>
            <a:r>
              <a:rPr lang="en-US" dirty="0" smtClean="0"/>
              <a:t>The function </a:t>
            </a:r>
            <a:r>
              <a:rPr lang="en-US" sz="1600" dirty="0" smtClean="0">
                <a:latin typeface="Consolas" panose="020B0609020204030204" pitchFamily="49" charset="0"/>
              </a:rPr>
              <a:t>foo</a:t>
            </a:r>
            <a:r>
              <a:rPr lang="en-US" dirty="0" smtClean="0"/>
              <a:t> takes the value of </a:t>
            </a:r>
            <a:r>
              <a:rPr lang="en-US" sz="1600" dirty="0">
                <a:latin typeface="Consolas" panose="020B0609020204030204" pitchFamily="49" charset="0"/>
              </a:rPr>
              <a:t>main’s</a:t>
            </a:r>
            <a:r>
              <a:rPr lang="en-US" dirty="0" smtClean="0"/>
              <a:t> variable </a:t>
            </a:r>
            <a:r>
              <a:rPr lang="en-US" sz="1600" dirty="0" err="1" smtClean="0">
                <a:latin typeface="Consolas" panose="020B0609020204030204" pitchFamily="49" charset="0"/>
              </a:rPr>
              <a:t>num</a:t>
            </a:r>
            <a:r>
              <a:rPr lang="en-US" dirty="0" smtClean="0"/>
              <a:t> as input, but the change in </a:t>
            </a:r>
            <a:r>
              <a:rPr lang="en-US" sz="1600" dirty="0" smtClean="0">
                <a:latin typeface="Consolas" panose="020B0609020204030204" pitchFamily="49" charset="0"/>
              </a:rPr>
              <a:t>foo</a:t>
            </a:r>
            <a:r>
              <a:rPr lang="en-US" dirty="0" smtClean="0"/>
              <a:t> only happens to a local copy named </a:t>
            </a:r>
            <a:r>
              <a:rPr lang="en-US" sz="1600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U_Preso_16x9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SU_Preso_16x9_v5 (1)</Template>
  <TotalTime>7771</TotalTime>
  <Words>2052</Words>
  <Application>Microsoft Office PowerPoint</Application>
  <PresentationFormat>On-screen Show (16:9)</PresentationFormat>
  <Paragraphs>278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PGothic</vt:lpstr>
      <vt:lpstr>MS PGothic</vt:lpstr>
      <vt:lpstr>Arial</vt:lpstr>
      <vt:lpstr>Calibri</vt:lpstr>
      <vt:lpstr>Consolas</vt:lpstr>
      <vt:lpstr>Source Sans Pro</vt:lpstr>
      <vt:lpstr>Source Sans Pro Semibold</vt:lpstr>
      <vt:lpstr>Wingdings</vt:lpstr>
      <vt:lpstr>SU_Preso_16x9_v5</vt:lpstr>
      <vt:lpstr>SU_Template_TopBar</vt:lpstr>
      <vt:lpstr>Programming Abstractions</vt:lpstr>
      <vt:lpstr>Today’s Topics </vt:lpstr>
      <vt:lpstr>Code Quality in CS106B</vt:lpstr>
      <vt:lpstr>Writing Good Tests</vt:lpstr>
      <vt:lpstr>Writing Good Tests</vt:lpstr>
      <vt:lpstr>CS106B Testing Framework</vt:lpstr>
      <vt:lpstr>C++ Parameter Passing</vt:lpstr>
      <vt:lpstr>"Pass by value"  (default behavior of parameters)</vt:lpstr>
      <vt:lpstr>"Pass by value"  (default behavior of parameters)</vt:lpstr>
      <vt:lpstr>"Pass by value"  (default behavior of parameters)</vt:lpstr>
      <vt:lpstr>"Pass by reference"</vt:lpstr>
      <vt:lpstr>Extra practice problem (review after class if desired)</vt:lpstr>
      <vt:lpstr>Why though??</vt:lpstr>
      <vt:lpstr>C/C++ type: struct</vt:lpstr>
      <vt:lpstr>A special type in C/C++: struct</vt:lpstr>
      <vt:lpstr>Important info for your first coding assignment</vt:lpstr>
      <vt:lpstr>Assignment Advice</vt:lpstr>
      <vt:lpstr>Assignment Advice</vt:lpstr>
      <vt:lpstr>Ethics in CS106B</vt:lpstr>
      <vt:lpstr>Soundex project in Assignment 1</vt:lpstr>
      <vt:lpstr>Tradeoffs in algorithms like Soundex</vt:lpstr>
      <vt:lpstr>What kind of harm is lack of representation?</vt:lpstr>
      <vt:lpstr>Distributional Harms</vt:lpstr>
      <vt:lpstr>Distributional Harms</vt:lpstr>
      <vt:lpstr>Distributional Harms</vt:lpstr>
      <vt:lpstr>Distributional Harms</vt:lpstr>
      <vt:lpstr>Back to representational harms</vt:lpstr>
      <vt:lpstr>Representational Harms</vt:lpstr>
      <vt:lpstr>Representational Harms</vt:lpstr>
      <vt:lpstr>Representational Harms</vt:lpstr>
      <vt:lpstr>Representational Harms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Abstractions</dc:title>
  <dc:creator>c l</dc:creator>
  <dc:description>2012 PowerPoint template redesign</dc:description>
  <cp:lastModifiedBy>c l</cp:lastModifiedBy>
  <cp:revision>137</cp:revision>
  <dcterms:created xsi:type="dcterms:W3CDTF">2014-04-02T04:36:08Z</dcterms:created>
  <dcterms:modified xsi:type="dcterms:W3CDTF">2024-09-26T07:38:47Z</dcterms:modified>
</cp:coreProperties>
</file>