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751" r:id="rId3"/>
    <p:sldId id="749" r:id="rId4"/>
    <p:sldId id="851" r:id="rId5"/>
    <p:sldId id="855" r:id="rId6"/>
    <p:sldId id="856" r:id="rId7"/>
    <p:sldId id="857" r:id="rId8"/>
    <p:sldId id="859" r:id="rId9"/>
    <p:sldId id="752" r:id="rId10"/>
    <p:sldId id="756" r:id="rId11"/>
    <p:sldId id="755" r:id="rId12"/>
    <p:sldId id="757" r:id="rId13"/>
    <p:sldId id="758" r:id="rId14"/>
    <p:sldId id="759" r:id="rId15"/>
    <p:sldId id="760" r:id="rId16"/>
    <p:sldId id="761" r:id="rId17"/>
    <p:sldId id="762" r:id="rId18"/>
    <p:sldId id="763" r:id="rId19"/>
    <p:sldId id="764" r:id="rId20"/>
    <p:sldId id="765" r:id="rId21"/>
    <p:sldId id="860" r:id="rId22"/>
    <p:sldId id="861" r:id="rId23"/>
    <p:sldId id="877" r:id="rId24"/>
    <p:sldId id="769" r:id="rId25"/>
    <p:sldId id="878" r:id="rId26"/>
    <p:sldId id="767" r:id="rId27"/>
    <p:sldId id="818" r:id="rId28"/>
    <p:sldId id="819" r:id="rId29"/>
    <p:sldId id="820" r:id="rId30"/>
    <p:sldId id="821" r:id="rId31"/>
    <p:sldId id="822" r:id="rId32"/>
    <p:sldId id="823" r:id="rId33"/>
    <p:sldId id="824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3" r:id="rId43"/>
    <p:sldId id="834" r:id="rId44"/>
    <p:sldId id="835" r:id="rId45"/>
    <p:sldId id="770" r:id="rId46"/>
    <p:sldId id="772" r:id="rId47"/>
    <p:sldId id="773" r:id="rId48"/>
    <p:sldId id="774" r:id="rId49"/>
    <p:sldId id="775" r:id="rId50"/>
    <p:sldId id="776" r:id="rId51"/>
    <p:sldId id="777" r:id="rId52"/>
    <p:sldId id="778" r:id="rId53"/>
    <p:sldId id="779" r:id="rId54"/>
    <p:sldId id="780" r:id="rId55"/>
    <p:sldId id="781" r:id="rId56"/>
    <p:sldId id="782" r:id="rId57"/>
    <p:sldId id="783" r:id="rId58"/>
    <p:sldId id="784" r:id="rId59"/>
    <p:sldId id="812" r:id="rId60"/>
    <p:sldId id="879" r:id="rId61"/>
    <p:sldId id="839" r:id="rId6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1"/>
    <p:restoredTop sz="95005" autoAdjust="0"/>
  </p:normalViewPr>
  <p:slideViewPr>
    <p:cSldViewPr>
      <p:cViewPr varScale="1">
        <p:scale>
          <a:sx n="105" d="100"/>
          <a:sy n="105" d="100"/>
        </p:scale>
        <p:origin x="216" y="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708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4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83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399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30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96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22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3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414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26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3623910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90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8388" cy="2744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7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32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93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52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11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5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811354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6431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9/5/24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289450" y="6550025"/>
            <a:ext cx="194955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Fall 2024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7908799/xsh/pthread_exi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Abstractions 1: Threads and Processes</a:t>
            </a:r>
            <a:br>
              <a:rPr lang="en-US" sz="3000" dirty="0"/>
            </a:br>
            <a:r>
              <a:rPr lang="en-US" sz="3000" dirty="0"/>
              <a:t>A quick, programmer’s viewpoint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September 5</a:t>
            </a:r>
            <a:r>
              <a:rPr lang="en-US" altLang="en-US" baseline="30000" dirty="0">
                <a:ea typeface="Gill Sans" charset="0"/>
              </a:rPr>
              <a:t>th</a:t>
            </a:r>
            <a:r>
              <a:rPr lang="en-US" altLang="en-US" dirty="0">
                <a:ea typeface="Gill Sans" charset="0"/>
              </a:rPr>
              <a:t>, 2024</a:t>
            </a: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Ion Stoica</a:t>
            </a: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D777494-C1AD-D8F4-B151-1C2FCB78F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06881"/>
            <a:ext cx="8716962" cy="64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Slides courtesy of David Culler,  Natacha Crooks, Anthony D. Joseph, John </a:t>
            </a:r>
            <a:r>
              <a:rPr lang="en-US" altLang="en-US" sz="1800" b="0" dirty="0" err="1">
                <a:latin typeface="Gill Sans" charset="0"/>
                <a:ea typeface="Gill Sans" charset="0"/>
                <a:cs typeface="Gill Sans" charset="0"/>
              </a:rPr>
              <a:t>Kubiatowicz</a:t>
            </a: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, AJ Shankar,  Alex Aiken, Eric Brewer, Ras </a:t>
            </a:r>
            <a:r>
              <a:rPr lang="en-US" altLang="en-US" sz="1800" b="0" dirty="0" err="1">
                <a:latin typeface="Gill Sans" charset="0"/>
                <a:ea typeface="Gill Sans" charset="0"/>
                <a:cs typeface="Gill Sans" charset="0"/>
              </a:rPr>
              <a:t>Bodik</a:t>
            </a: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,  Doug </a:t>
            </a:r>
            <a:r>
              <a:rPr lang="en-US" altLang="en-US" sz="1800" b="0" dirty="0" err="1">
                <a:latin typeface="Gill Sans" charset="0"/>
                <a:ea typeface="Gill Sans" charset="0"/>
                <a:cs typeface="Gill Sans" charset="0"/>
              </a:rPr>
              <a:t>Tygar</a:t>
            </a: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, and David Wagner.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1B1-BB2F-4740-9F61-951C52C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vs. Multiprogramming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46E6F-47CA-4455-97E8-FA27829A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32" y="777066"/>
            <a:ext cx="10515600" cy="254110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Some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Multiprocessing: Multiple CPUs(cores)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Multiprogramming: Multiple jobs/processes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Multithreading: Multiple threads/processes</a:t>
            </a: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concurrently?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Thread may run to completion or time-slice in big chunks or small chunks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82AC1611-4C44-4092-A0AC-E8C473373331}"/>
              </a:ext>
            </a:extLst>
          </p:cNvPr>
          <p:cNvGrpSpPr>
            <a:grpSpLocks/>
          </p:cNvGrpSpPr>
          <p:nvPr/>
        </p:nvGrpSpPr>
        <p:grpSpPr bwMode="auto">
          <a:xfrm>
            <a:off x="1294957" y="4800600"/>
            <a:ext cx="8134350" cy="1295400"/>
            <a:chOff x="252" y="3264"/>
            <a:chExt cx="5124" cy="816"/>
          </a:xfrm>
        </p:grpSpPr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B3A52AEC-1024-4267-8DA7-3EE2999E7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264"/>
              <a:ext cx="2640" cy="252"/>
              <a:chOff x="2208" y="3105"/>
              <a:chExt cx="2640" cy="252"/>
            </a:xfrm>
          </p:grpSpPr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E8E79163-B2ED-4E93-B0F6-352BE6272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86C81138-499A-405D-B342-0AD5E804C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" name="Line 14">
                <a:extLst>
                  <a:ext uri="{FF2B5EF4-FFF2-40B4-BE49-F238E27FC236}">
                    <a16:creationId xmlns:a16="http://schemas.microsoft.com/office/drawing/2014/main" id="{E61DBFDF-3B7C-47DA-829E-BF6F81889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CE680F91-3E23-465C-A594-B87F8FB78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28FCEFEA-BFAB-4362-81A1-ACE85633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39" name="Text Box 22">
                <a:extLst>
                  <a:ext uri="{FF2B5EF4-FFF2-40B4-BE49-F238E27FC236}">
                    <a16:creationId xmlns:a16="http://schemas.microsoft.com/office/drawing/2014/main" id="{5893F24A-6994-48A7-8909-676D28581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2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C</a:t>
                </a:r>
              </a:p>
            </p:txBody>
          </p:sp>
        </p:grpSp>
        <p:grpSp>
          <p:nvGrpSpPr>
            <p:cNvPr id="9" name="Group 63">
              <a:extLst>
                <a:ext uri="{FF2B5EF4-FFF2-40B4-BE49-F238E27FC236}">
                  <a16:creationId xmlns:a16="http://schemas.microsoft.com/office/drawing/2014/main" id="{496FDDAD-C238-4FF4-9E3C-DA7DF9B90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12" name="Line 24">
                <a:extLst>
                  <a:ext uri="{FF2B5EF4-FFF2-40B4-BE49-F238E27FC236}">
                    <a16:creationId xmlns:a16="http://schemas.microsoft.com/office/drawing/2014/main" id="{9F334408-3FAD-47EA-A5DA-148CAC90B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C285BF9A-C3E6-4211-8AE1-2598DD3C3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" name="Text Box 31">
                <a:extLst>
                  <a:ext uri="{FF2B5EF4-FFF2-40B4-BE49-F238E27FC236}">
                    <a16:creationId xmlns:a16="http://schemas.microsoft.com/office/drawing/2014/main" id="{725345EC-2FA9-4C11-BB10-5C2B491B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15" name="Line 35">
                <a:extLst>
                  <a:ext uri="{FF2B5EF4-FFF2-40B4-BE49-F238E27FC236}">
                    <a16:creationId xmlns:a16="http://schemas.microsoft.com/office/drawing/2014/main" id="{33DBB8EF-CCDA-45A6-9C86-39DEDC98A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" name="Line 36">
                <a:extLst>
                  <a:ext uri="{FF2B5EF4-FFF2-40B4-BE49-F238E27FC236}">
                    <a16:creationId xmlns:a16="http://schemas.microsoft.com/office/drawing/2014/main" id="{3EC84106-6335-4E12-BF22-C1A8ABACB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" name="Text Box 37">
                <a:extLst>
                  <a:ext uri="{FF2B5EF4-FFF2-40B4-BE49-F238E27FC236}">
                    <a16:creationId xmlns:a16="http://schemas.microsoft.com/office/drawing/2014/main" id="{BC7DD490-4BFE-4293-B51D-214077D1D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18" name="Line 39">
                <a:extLst>
                  <a:ext uri="{FF2B5EF4-FFF2-40B4-BE49-F238E27FC236}">
                    <a16:creationId xmlns:a16="http://schemas.microsoft.com/office/drawing/2014/main" id="{3C42EBFB-5831-43AD-9862-2F1D4AA37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" name="Line 40">
                <a:extLst>
                  <a:ext uri="{FF2B5EF4-FFF2-40B4-BE49-F238E27FC236}">
                    <a16:creationId xmlns:a16="http://schemas.microsoft.com/office/drawing/2014/main" id="{5029123C-7E8E-4A6E-88FB-C817BA3A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90C2443D-B3DB-4428-AA38-450A89819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2F0F49F3-8197-47BD-BBF6-9D7070CDE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" name="Line 44">
                <a:extLst>
                  <a:ext uri="{FF2B5EF4-FFF2-40B4-BE49-F238E27FC236}">
                    <a16:creationId xmlns:a16="http://schemas.microsoft.com/office/drawing/2014/main" id="{3130B6B0-A264-420F-B403-8FEA458E4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" name="Text Box 45">
                <a:extLst>
                  <a:ext uri="{FF2B5EF4-FFF2-40B4-BE49-F238E27FC236}">
                    <a16:creationId xmlns:a16="http://schemas.microsoft.com/office/drawing/2014/main" id="{D59A9351-B739-4720-85C7-52B98BC19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2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101A9735-215F-44BC-B442-7DB6EB98D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" name="Line 48">
                <a:extLst>
                  <a:ext uri="{FF2B5EF4-FFF2-40B4-BE49-F238E27FC236}">
                    <a16:creationId xmlns:a16="http://schemas.microsoft.com/office/drawing/2014/main" id="{6CD38781-E60B-4A49-8A30-D8F0D51FB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F156F7F3-58B6-4C46-AA16-62E9F6962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27" name="Line 51">
                <a:extLst>
                  <a:ext uri="{FF2B5EF4-FFF2-40B4-BE49-F238E27FC236}">
                    <a16:creationId xmlns:a16="http://schemas.microsoft.com/office/drawing/2014/main" id="{CEC41849-1647-4B49-8972-735DBFBF5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" name="Line 52">
                <a:extLst>
                  <a:ext uri="{FF2B5EF4-FFF2-40B4-BE49-F238E27FC236}">
                    <a16:creationId xmlns:a16="http://schemas.microsoft.com/office/drawing/2014/main" id="{2B15F318-EABF-4D73-BDE6-3DAE847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9" name="Text Box 53">
                <a:extLst>
                  <a:ext uri="{FF2B5EF4-FFF2-40B4-BE49-F238E27FC236}">
                    <a16:creationId xmlns:a16="http://schemas.microsoft.com/office/drawing/2014/main" id="{A696D64A-A9FE-4F4B-9FC8-54982C75A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2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30" name="Line 55">
                <a:extLst>
                  <a:ext uri="{FF2B5EF4-FFF2-40B4-BE49-F238E27FC236}">
                    <a16:creationId xmlns:a16="http://schemas.microsoft.com/office/drawing/2014/main" id="{B4C11D18-E156-4DDE-B574-2254BD807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1" name="Line 56">
                <a:extLst>
                  <a:ext uri="{FF2B5EF4-FFF2-40B4-BE49-F238E27FC236}">
                    <a16:creationId xmlns:a16="http://schemas.microsoft.com/office/drawing/2014/main" id="{0757A0A5-7DFB-4235-9965-18224326E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2" name="Text Box 57">
                <a:extLst>
                  <a:ext uri="{FF2B5EF4-FFF2-40B4-BE49-F238E27FC236}">
                    <a16:creationId xmlns:a16="http://schemas.microsoft.com/office/drawing/2014/main" id="{38CD0B62-52C8-436F-AA9A-6DE5E517E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:a16="http://schemas.microsoft.com/office/drawing/2014/main" id="{6CAE0BA5-CCE9-4C61-B729-287CA3C81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0" name="AutoShape 65">
              <a:extLst>
                <a:ext uri="{FF2B5EF4-FFF2-40B4-BE49-F238E27FC236}">
                  <a16:creationId xmlns:a16="http://schemas.microsoft.com/office/drawing/2014/main" id="{4BE45AFD-07B3-4BA0-933D-20633959F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Text Box 66">
              <a:extLst>
                <a:ext uri="{FF2B5EF4-FFF2-40B4-BE49-F238E27FC236}">
                  <a16:creationId xmlns:a16="http://schemas.microsoft.com/office/drawing/2014/main" id="{7D9B5551-5211-4B1E-BEC5-BFF25A4CC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3604"/>
              <a:ext cx="1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 dirty="0">
                  <a:latin typeface="Gill Sans Light" panose="020B0302020104020203" pitchFamily="34" charset="-79"/>
                  <a:ea typeface="Gulim" panose="020B0600000101010101" pitchFamily="34" charset="-127"/>
                  <a:cs typeface="Gill Sans Light" panose="020B0302020104020203" pitchFamily="34" charset="-79"/>
                </a:rPr>
                <a:t>Multiprogramming</a:t>
              </a:r>
            </a:p>
          </p:txBody>
        </p:sp>
      </p:grpSp>
      <p:grpSp>
        <p:nvGrpSpPr>
          <p:cNvPr id="40" name="Group 69">
            <a:extLst>
              <a:ext uri="{FF2B5EF4-FFF2-40B4-BE49-F238E27FC236}">
                <a16:creationId xmlns:a16="http://schemas.microsoft.com/office/drawing/2014/main" id="{2B619634-B157-492A-9FC8-8B3EB2FC2FA8}"/>
              </a:ext>
            </a:extLst>
          </p:cNvPr>
          <p:cNvGrpSpPr>
            <a:grpSpLocks/>
          </p:cNvGrpSpPr>
          <p:nvPr/>
        </p:nvGrpSpPr>
        <p:grpSpPr bwMode="auto">
          <a:xfrm>
            <a:off x="1523557" y="3581400"/>
            <a:ext cx="5413375" cy="1143000"/>
            <a:chOff x="396" y="2496"/>
            <a:chExt cx="3410" cy="720"/>
          </a:xfrm>
        </p:grpSpPr>
        <p:grpSp>
          <p:nvGrpSpPr>
            <p:cNvPr id="41" name="Group 61">
              <a:extLst>
                <a:ext uri="{FF2B5EF4-FFF2-40B4-BE49-F238E27FC236}">
                  <a16:creationId xmlns:a16="http://schemas.microsoft.com/office/drawing/2014/main" id="{42184955-5791-4EBF-845D-CAA9AD5BF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496"/>
              <a:ext cx="1694" cy="636"/>
              <a:chOff x="2208" y="2448"/>
              <a:chExt cx="1694" cy="636"/>
            </a:xfrm>
          </p:grpSpPr>
          <p:sp>
            <p:nvSpPr>
              <p:cNvPr id="44" name="Text Box 4">
                <a:extLst>
                  <a:ext uri="{FF2B5EF4-FFF2-40B4-BE49-F238E27FC236}">
                    <a16:creationId xmlns:a16="http://schemas.microsoft.com/office/drawing/2014/main" id="{49C16807-919C-4345-81AB-273716BF1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A</a:t>
                </a:r>
              </a:p>
            </p:txBody>
          </p:sp>
          <p:sp>
            <p:nvSpPr>
              <p:cNvPr id="45" name="Line 7">
                <a:extLst>
                  <a:ext uri="{FF2B5EF4-FFF2-40B4-BE49-F238E27FC236}">
                    <a16:creationId xmlns:a16="http://schemas.microsoft.com/office/drawing/2014/main" id="{F059E98F-112B-4E7D-A2EE-16DB80BE1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F98C250A-8EBA-4A40-B2C3-633426EC5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B</a:t>
                </a:r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B16D4445-8700-4DEC-850A-88098532E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48" name="Text Box 6">
                <a:extLst>
                  <a:ext uri="{FF2B5EF4-FFF2-40B4-BE49-F238E27FC236}">
                    <a16:creationId xmlns:a16="http://schemas.microsoft.com/office/drawing/2014/main" id="{54963A96-382F-4A3A-9619-5FA6A58A8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 Light" panose="020B0302020104020203" pitchFamily="34" charset="-79"/>
                    <a:ea typeface="Gulim" panose="020B0600000101010101" pitchFamily="34" charset="-127"/>
                    <a:cs typeface="Gill Sans Light" panose="020B0302020104020203" pitchFamily="34" charset="-79"/>
                  </a:rPr>
                  <a:t>C</a:t>
                </a:r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05397BD7-43D1-4163-B67E-D466C8EAC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42" name="Text Box 64">
              <a:extLst>
                <a:ext uri="{FF2B5EF4-FFF2-40B4-BE49-F238E27FC236}">
                  <a16:creationId xmlns:a16="http://schemas.microsoft.com/office/drawing/2014/main" id="{3B4D935D-FFA4-4142-873E-3CA37772B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736"/>
              <a:ext cx="10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 dirty="0">
                  <a:latin typeface="Gill Sans Light" panose="020B0302020104020203" pitchFamily="34" charset="-79"/>
                  <a:ea typeface="Gulim" panose="020B0600000101010101" pitchFamily="34" charset="-127"/>
                  <a:cs typeface="Gill Sans Light" panose="020B0302020104020203" pitchFamily="34" charset="-79"/>
                </a:rPr>
                <a:t>Multiprocessing</a:t>
              </a:r>
            </a:p>
          </p:txBody>
        </p:sp>
        <p:sp>
          <p:nvSpPr>
            <p:cNvPr id="43" name="AutoShape 68">
              <a:extLst>
                <a:ext uri="{FF2B5EF4-FFF2-40B4-BE49-F238E27FC236}">
                  <a16:creationId xmlns:a16="http://schemas.microsoft.com/office/drawing/2014/main" id="{234789C7-B815-4083-9A59-1374A06D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6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61D-EE02-463C-A0CF-F598CDC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is not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1A79-CDD9-4EB5-9112-54B101D9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about handling multiple things at once </a:t>
            </a:r>
          </a:p>
          <a:p>
            <a:r>
              <a:rPr lang="en-US" dirty="0"/>
              <a:t>Parallelism is about doing multiple things </a:t>
            </a:r>
            <a:r>
              <a:rPr lang="en-US" i="1" dirty="0"/>
              <a:t>simultaneously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Example: Two threads on a single-core system...</a:t>
            </a:r>
          </a:p>
          <a:p>
            <a:pPr lvl="1"/>
            <a:r>
              <a:rPr lang="en-US" dirty="0"/>
              <a:t>… execute concurrently …</a:t>
            </a:r>
          </a:p>
          <a:p>
            <a:pPr lvl="1"/>
            <a:r>
              <a:rPr lang="en-US" dirty="0"/>
              <a:t> … but </a:t>
            </a:r>
            <a:r>
              <a:rPr lang="en-US" i="1" dirty="0"/>
              <a:t>not</a:t>
            </a:r>
            <a:r>
              <a:rPr lang="en-US" dirty="0"/>
              <a:t> in parallel</a:t>
            </a:r>
          </a:p>
          <a:p>
            <a:pPr lvl="1"/>
            <a:endParaRPr lang="en-US" dirty="0"/>
          </a:p>
          <a:p>
            <a:r>
              <a:rPr lang="en-US" dirty="0"/>
              <a:t>Each thread handles or manages a separate thing or task…</a:t>
            </a:r>
          </a:p>
          <a:p>
            <a:r>
              <a:rPr lang="en-US" dirty="0"/>
              <a:t>But those tasks are not necessarily executing 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789793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58DE-AB1D-4277-8F56-21F9626E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Example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0F52-FCBD-473D-8C29-95849C5F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the following program: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>
                <a:latin typeface="Consolas" panose="020B0609020204030204" pitchFamily="49" charset="0"/>
              </a:rPr>
              <a:t>(“pi.txt”);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PrintClassList</a:t>
            </a:r>
            <a:r>
              <a:rPr lang="en-US" dirty="0">
                <a:latin typeface="Consolas" panose="020B0609020204030204" pitchFamily="49" charset="0"/>
              </a:rPr>
              <a:t>(“classlist.txt”);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What is the behavior here?</a:t>
            </a:r>
          </a:p>
          <a:p>
            <a:r>
              <a:rPr lang="en-US" dirty="0"/>
              <a:t>Program would never print out class list</a:t>
            </a:r>
          </a:p>
          <a:p>
            <a:r>
              <a:rPr lang="en-US" dirty="0"/>
              <a:t>Why? 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/>
              <a:t> would never finish</a:t>
            </a:r>
          </a:p>
        </p:txBody>
      </p:sp>
    </p:spTree>
    <p:extLst>
      <p:ext uri="{BB962C8B-B14F-4D97-AF65-F5344CB8AC3E}">
        <p14:creationId xmlns:p14="http://schemas.microsoft.com/office/powerpoint/2010/main" val="404434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9161-19BF-452A-9240-F032C00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1884-A2B3-458A-89C9-AFC7EB0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Version of program with threads (loose syntax):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>
                <a:latin typeface="Consolas" panose="020B0609020204030204" pitchFamily="49" charset="0"/>
              </a:rPr>
              <a:t>, “pi.txt”);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PrintClassList</a:t>
            </a:r>
            <a:r>
              <a:rPr lang="en-US" dirty="0">
                <a:latin typeface="Consolas" panose="020B0609020204030204" pitchFamily="49" charset="0"/>
              </a:rPr>
              <a:t>, “classlist.txt”);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/>
              <a:t>: Spawns a new thread running the given procedure</a:t>
            </a:r>
          </a:p>
          <a:p>
            <a:pPr lvl="1"/>
            <a:r>
              <a:rPr lang="en-US" i="1" dirty="0"/>
              <a:t>Should</a:t>
            </a:r>
            <a:r>
              <a:rPr lang="en-US" dirty="0"/>
              <a:t> behave as if another CPU is running the given procedure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Now, you would actually see the</a:t>
            </a:r>
            <a:br>
              <a:rPr lang="en-US" dirty="0"/>
            </a:br>
            <a:r>
              <a:rPr lang="en-US" dirty="0"/>
              <a:t>class list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D5744C29-500C-4E60-AF55-05E86EFF0615}"/>
              </a:ext>
            </a:extLst>
          </p:cNvPr>
          <p:cNvGrpSpPr>
            <a:grpSpLocks/>
          </p:cNvGrpSpPr>
          <p:nvPr/>
        </p:nvGrpSpPr>
        <p:grpSpPr bwMode="auto">
          <a:xfrm>
            <a:off x="5944818" y="4208462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A680AF0-813F-45A3-AAAD-387B2AC0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B184C77-C21E-407B-BC6A-12CFB016A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8194A9-C923-430F-808E-EF31BF23E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A294A-50DC-42F7-9A3E-645162DAF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69D029A8-4445-4C80-B1FF-819F67863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1A030FA1-CE2D-4C69-90D8-5E45CC5F8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F3C872-735B-4994-8FAC-C5992DA7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451330-82D4-4587-833B-8D5DAC79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0680AE-4418-CA6E-BD65-28E8DA6286A1}"/>
              </a:ext>
            </a:extLst>
          </p:cNvPr>
          <p:cNvGrpSpPr/>
          <p:nvPr/>
        </p:nvGrpSpPr>
        <p:grpSpPr>
          <a:xfrm>
            <a:off x="9030918" y="1764268"/>
            <a:ext cx="1733239" cy="826532"/>
            <a:chOff x="9030918" y="1764268"/>
            <a:chExt cx="1733239" cy="8265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8F8226-451D-0D77-45B4-2B8C2583F800}"/>
                </a:ext>
              </a:extLst>
            </p:cNvPr>
            <p:cNvCxnSpPr/>
            <p:nvPr/>
          </p:nvCxnSpPr>
          <p:spPr bwMode="auto">
            <a:xfrm>
              <a:off x="9030918" y="1981200"/>
              <a:ext cx="1143000" cy="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C6E7C7-836E-029A-E021-2BC91B96BFC5}"/>
                </a:ext>
              </a:extLst>
            </p:cNvPr>
            <p:cNvCxnSpPr/>
            <p:nvPr/>
          </p:nvCxnSpPr>
          <p:spPr bwMode="auto">
            <a:xfrm>
              <a:off x="9040443" y="2438400"/>
              <a:ext cx="1143000" cy="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3EFAF3-D151-BC15-3737-0BBD2D523B87}"/>
                </a:ext>
              </a:extLst>
            </p:cNvPr>
            <p:cNvSpPr txBox="1"/>
            <p:nvPr/>
          </p:nvSpPr>
          <p:spPr>
            <a:xfrm>
              <a:off x="10210800" y="1764268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T1*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A08086-A9D8-E9A5-347B-CA0C69029A60}"/>
                </a:ext>
              </a:extLst>
            </p:cNvPr>
            <p:cNvSpPr txBox="1"/>
            <p:nvPr/>
          </p:nvSpPr>
          <p:spPr>
            <a:xfrm>
              <a:off x="10210800" y="22214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EB78A7-5424-92F4-D8E0-06E35AAA28DB}"/>
              </a:ext>
            </a:extLst>
          </p:cNvPr>
          <p:cNvSpPr txBox="1"/>
          <p:nvPr/>
        </p:nvSpPr>
        <p:spPr>
          <a:xfrm>
            <a:off x="1543404" y="5791200"/>
            <a:ext cx="8210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*we use thread (T) and vCPU interchangeable.  vCPU suggests that the OS provides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a virtual CPU abstraction to the thread.  </a:t>
            </a:r>
          </a:p>
        </p:txBody>
      </p:sp>
    </p:spTree>
    <p:extLst>
      <p:ext uri="{BB962C8B-B14F-4D97-AF65-F5344CB8AC3E}">
        <p14:creationId xmlns:p14="http://schemas.microsoft.com/office/powerpoint/2010/main" val="2371397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Motivation: Compute/IO overlap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012746"/>
            <a:ext cx="7266724" cy="42005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381000" y="1358205"/>
            <a:ext cx="3658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Gill Sans Light"/>
              </a:rPr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17109" y="3802888"/>
            <a:ext cx="2816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 Light"/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087988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2473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729-63D4-472D-991D-2EAE51A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Mask I/O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C3C-5AEB-43BF-B8B0-A950D565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515600" cy="3151109"/>
          </a:xfrm>
        </p:spPr>
        <p:txBody>
          <a:bodyPr/>
          <a:lstStyle/>
          <a:p>
            <a:r>
              <a:rPr lang="en-US" dirty="0"/>
              <a:t>A thread is in one of the following three states:</a:t>
            </a:r>
          </a:p>
          <a:p>
            <a:pPr lvl="1"/>
            <a:r>
              <a:rPr lang="en-US" dirty="0"/>
              <a:t>RUNNING – running</a:t>
            </a:r>
          </a:p>
          <a:p>
            <a:pPr lvl="1"/>
            <a:r>
              <a:rPr lang="en-US" dirty="0"/>
              <a:t>READY – eligible to run, but not currently running</a:t>
            </a:r>
          </a:p>
          <a:p>
            <a:pPr lvl="1"/>
            <a:r>
              <a:rPr lang="en-US" dirty="0"/>
              <a:t>BLOCKED – ineligible to run</a:t>
            </a:r>
          </a:p>
          <a:p>
            <a:pPr lvl="1"/>
            <a:endParaRPr lang="en-US" dirty="0"/>
          </a:p>
          <a:p>
            <a:r>
              <a:rPr lang="en-US" dirty="0"/>
              <a:t>If a thread is waiting for an I/O to finish, the OS marks it as BLOCKED</a:t>
            </a:r>
          </a:p>
          <a:p>
            <a:r>
              <a:rPr lang="en-US" dirty="0"/>
              <a:t>Once the I/O finally finishes, the OS marks it as READY</a:t>
            </a:r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CA83DEF9-A13B-4549-86A1-BA8D2DD60DAC}"/>
              </a:ext>
            </a:extLst>
          </p:cNvPr>
          <p:cNvGrpSpPr>
            <a:grpSpLocks/>
          </p:cNvGrpSpPr>
          <p:nvPr/>
        </p:nvGrpSpPr>
        <p:grpSpPr bwMode="auto">
          <a:xfrm>
            <a:off x="6021018" y="4360862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1600037-1C3D-4275-A5BE-29D41B32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ED2E87D-EB69-408D-BEE5-D8C0DBCA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704E74-0CAD-4E84-ABC8-D3D0C9D9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CE3F31-088F-41E5-AAA9-EF4B4130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A444EF4-525E-4D41-8191-9060A5D20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3471069-34E2-4241-95BA-C149A6BD6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BDFF9-DC57-496E-8AB1-0B6B909D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50161-6025-478C-AF86-11427A04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4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729-63D4-472D-991D-2EAE51A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Mask I/O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C3C-5AEB-43BF-B8B0-A950D565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4803774"/>
          </a:xfrm>
        </p:spPr>
        <p:txBody>
          <a:bodyPr>
            <a:normAutofit/>
          </a:bodyPr>
          <a:lstStyle/>
          <a:p>
            <a:r>
              <a:rPr lang="en-US" dirty="0"/>
              <a:t>If no thread performs I/O: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Gill Sans Light"/>
              </a:rPr>
              <a:t>If thread 1 performs a blocking I/O operation: </a:t>
            </a:r>
          </a:p>
          <a:p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CA83DEF9-A13B-4549-86A1-BA8D2DD60DAC}"/>
              </a:ext>
            </a:extLst>
          </p:cNvPr>
          <p:cNvGrpSpPr>
            <a:grpSpLocks/>
          </p:cNvGrpSpPr>
          <p:nvPr/>
        </p:nvGrpSpPr>
        <p:grpSpPr bwMode="auto">
          <a:xfrm>
            <a:off x="3159146" y="1384298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1600037-1C3D-4275-A5BE-29D41B32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ED2E87D-EB69-408D-BEE5-D8C0DBCA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704E74-0CAD-4E84-ABC8-D3D0C9D9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CE3F31-088F-41E5-AAA9-EF4B4130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A444EF4-525E-4D41-8191-9060A5D20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Gill Sans Ligh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3471069-34E2-4241-95BA-C149A6BD6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BDFF9-DC57-496E-8AB1-0B6B909D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50161-6025-478C-AF86-11427A04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D3AB1E-E827-4C4A-907E-60FF41F537A1}"/>
              </a:ext>
            </a:extLst>
          </p:cNvPr>
          <p:cNvGrpSpPr/>
          <p:nvPr/>
        </p:nvGrpSpPr>
        <p:grpSpPr>
          <a:xfrm>
            <a:off x="3159146" y="3687341"/>
            <a:ext cx="6667779" cy="2103204"/>
            <a:chOff x="3235346" y="4024687"/>
            <a:chExt cx="6667779" cy="2103204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230A0176-C01B-4CA1-B8B1-18852E96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346" y="4995070"/>
              <a:ext cx="815975" cy="609601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T1</a:t>
              </a: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98E6C90D-EE8B-438B-A702-53EA38616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21" y="4995070"/>
              <a:ext cx="2917825" cy="60960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T2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99D78E50-FEF1-48BA-AE71-639F7C85F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546" y="5604671"/>
              <a:ext cx="10706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Gill Sans Ligh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13792AF1-7264-421D-B38C-4E1FDFC85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46" y="5909471"/>
              <a:ext cx="1651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F46D57-598E-4883-BEFF-146EDDCB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46" y="4995070"/>
              <a:ext cx="1104900" cy="609601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360BD7-A476-4FCF-848B-0C559C3B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71" y="4995070"/>
              <a:ext cx="633413" cy="60960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T2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6D03D-8F05-4A9D-A4F1-D87FF1827B60}"/>
                </a:ext>
              </a:extLst>
            </p:cNvPr>
            <p:cNvCxnSpPr/>
            <p:nvPr/>
          </p:nvCxnSpPr>
          <p:spPr>
            <a:xfrm flipH="1">
              <a:off x="4051322" y="4394019"/>
              <a:ext cx="271483" cy="601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4A8C0D-B2D2-45AF-B414-5FA0D8A446F1}"/>
                </a:ext>
              </a:extLst>
            </p:cNvPr>
            <p:cNvSpPr txBox="1"/>
            <p:nvPr/>
          </p:nvSpPr>
          <p:spPr>
            <a:xfrm>
              <a:off x="4214724" y="4024687"/>
              <a:ext cx="3108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vCPU1 starts I/O operation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09DC87-E1DF-4BD1-A869-B45D7024E9EE}"/>
                </a:ext>
              </a:extLst>
            </p:cNvPr>
            <p:cNvCxnSpPr/>
            <p:nvPr/>
          </p:nvCxnSpPr>
          <p:spPr>
            <a:xfrm flipH="1">
              <a:off x="6959621" y="4597254"/>
              <a:ext cx="213381" cy="4167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B46FF4-F374-4313-9351-7D0DCE023FA4}"/>
                </a:ext>
              </a:extLst>
            </p:cNvPr>
            <p:cNvSpPr txBox="1"/>
            <p:nvPr/>
          </p:nvSpPr>
          <p:spPr>
            <a:xfrm>
              <a:off x="7089534" y="4308851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I/O operation completes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58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9161-19BF-452A-9240-F032C00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Example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1884-A2B3-458A-89C9-AFC7EB0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15600" cy="4351338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ReadLargeFile</a:t>
            </a:r>
            <a:r>
              <a:rPr lang="en-US" dirty="0">
                <a:latin typeface="Consolas" panose="020B0609020204030204" pitchFamily="49" charset="0"/>
              </a:rPr>
              <a:t>, “pi.txt”);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RenderUserInterface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What is the behavior here?</a:t>
            </a:r>
          </a:p>
          <a:p>
            <a:pPr lvl="1"/>
            <a:r>
              <a:rPr lang="en-US" dirty="0"/>
              <a:t>Still respond to user input</a:t>
            </a:r>
          </a:p>
          <a:p>
            <a:pPr lvl="1"/>
            <a:r>
              <a:rPr lang="en-US" dirty="0"/>
              <a:t>While reading file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114143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8CE3-C1F2-4C0E-9661-E85EFB9D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7217-E0D3-4259-A960-D727A2DE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 compile a C program and run the executable</a:t>
            </a:r>
          </a:p>
          <a:p>
            <a:pPr lvl="1"/>
            <a:r>
              <a:rPr lang="en-US" dirty="0"/>
              <a:t>This creates a process that is executing that program</a:t>
            </a:r>
          </a:p>
          <a:p>
            <a:pPr lvl="1"/>
            <a:endParaRPr lang="en-US" dirty="0"/>
          </a:p>
          <a:p>
            <a:r>
              <a:rPr lang="en-US" dirty="0"/>
              <a:t>Initially, this new process has </a:t>
            </a:r>
            <a:r>
              <a:rPr lang="en-US" i="1" dirty="0"/>
              <a:t>one thread</a:t>
            </a:r>
            <a:r>
              <a:rPr lang="en-US" dirty="0"/>
              <a:t> in its own address space</a:t>
            </a:r>
          </a:p>
          <a:p>
            <a:pPr lvl="1"/>
            <a:r>
              <a:rPr lang="en-US" dirty="0"/>
              <a:t>With code, global variables, etc. as specified in the executable</a:t>
            </a:r>
          </a:p>
          <a:p>
            <a:endParaRPr lang="en-US" dirty="0"/>
          </a:p>
          <a:p>
            <a:r>
              <a:rPr lang="en-US" dirty="0"/>
              <a:t>Q: How can we make a multithreaded process?</a:t>
            </a:r>
          </a:p>
          <a:p>
            <a:r>
              <a:rPr lang="en-US" dirty="0"/>
              <a:t>A: Once the process starts, it issues </a:t>
            </a:r>
            <a:r>
              <a:rPr lang="en-US" i="1" dirty="0"/>
              <a:t>system calls</a:t>
            </a:r>
            <a:r>
              <a:rPr lang="en-US" dirty="0"/>
              <a:t> to create new threads</a:t>
            </a:r>
          </a:p>
          <a:p>
            <a:pPr lvl="1"/>
            <a:r>
              <a:rPr lang="en-US" dirty="0"/>
              <a:t>These new threads are part of the process: they share its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638132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FDD-7CAE-4AD6-81F0-5F182DE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(“</a:t>
            </a:r>
            <a:r>
              <a:rPr lang="en-US" dirty="0" err="1"/>
              <a:t>Syscalls</a:t>
            </a:r>
            <a:r>
              <a:rPr lang="en-US" dirty="0"/>
              <a:t>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1CB8-16BB-488F-874A-03C610A00FC7}"/>
              </a:ext>
            </a:extLst>
          </p:cNvPr>
          <p:cNvSpPr/>
          <p:nvPr/>
        </p:nvSpPr>
        <p:spPr>
          <a:xfrm>
            <a:off x="5261437" y="3058839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80341-0BA6-4907-BD07-D427759EC2A2}"/>
              </a:ext>
            </a:extLst>
          </p:cNvPr>
          <p:cNvSpPr txBox="1"/>
          <p:nvPr/>
        </p:nvSpPr>
        <p:spPr>
          <a:xfrm>
            <a:off x="3793805" y="11577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AE-A54D-4C93-8F48-C0F152F9A4F8}"/>
              </a:ext>
            </a:extLst>
          </p:cNvPr>
          <p:cNvSpPr txBox="1"/>
          <p:nvPr/>
        </p:nvSpPr>
        <p:spPr>
          <a:xfrm>
            <a:off x="6514688" y="184788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2276-381D-45ED-A6BE-F7A8D2C1B670}"/>
              </a:ext>
            </a:extLst>
          </p:cNvPr>
          <p:cNvSpPr txBox="1"/>
          <p:nvPr/>
        </p:nvSpPr>
        <p:spPr>
          <a:xfrm>
            <a:off x="6667088" y="1157743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00C6-3096-41F4-B164-E032B4CACE97}"/>
              </a:ext>
            </a:extLst>
          </p:cNvPr>
          <p:cNvSpPr txBox="1"/>
          <p:nvPr/>
        </p:nvSpPr>
        <p:spPr>
          <a:xfrm>
            <a:off x="4357158" y="195181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46545-D1ED-4349-BE8C-C458F26021D4}"/>
              </a:ext>
            </a:extLst>
          </p:cNvPr>
          <p:cNvSpPr txBox="1"/>
          <p:nvPr/>
        </p:nvSpPr>
        <p:spPr>
          <a:xfrm>
            <a:off x="5377767" y="158160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C8882-924D-4D7B-A83A-7BDA5E0F129E}"/>
              </a:ext>
            </a:extLst>
          </p:cNvPr>
          <p:cNvSpPr txBox="1"/>
          <p:nvPr/>
        </p:nvSpPr>
        <p:spPr>
          <a:xfrm>
            <a:off x="5015272" y="973077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4B3E-877F-4777-9C5E-894D52DE836F}"/>
              </a:ext>
            </a:extLst>
          </p:cNvPr>
          <p:cNvSpPr txBox="1"/>
          <p:nvPr/>
        </p:nvSpPr>
        <p:spPr>
          <a:xfrm>
            <a:off x="5261437" y="268257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5F5F8-4B31-494E-9318-7F72BBD52929}"/>
              </a:ext>
            </a:extLst>
          </p:cNvPr>
          <p:cNvSpPr txBox="1"/>
          <p:nvPr/>
        </p:nvSpPr>
        <p:spPr>
          <a:xfrm>
            <a:off x="5545873" y="305883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8764D-1D0E-4A79-AD84-5DCD6174E38B}"/>
              </a:ext>
            </a:extLst>
          </p:cNvPr>
          <p:cNvSpPr txBox="1"/>
          <p:nvPr/>
        </p:nvSpPr>
        <p:spPr>
          <a:xfrm>
            <a:off x="5426255" y="370517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CCBE-F14F-4103-B48C-EA0635A35DA4}"/>
              </a:ext>
            </a:extLst>
          </p:cNvPr>
          <p:cNvSpPr txBox="1"/>
          <p:nvPr/>
        </p:nvSpPr>
        <p:spPr>
          <a:xfrm>
            <a:off x="4876338" y="414865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474-563F-4CFF-9D92-19801CE1C824}"/>
              </a:ext>
            </a:extLst>
          </p:cNvPr>
          <p:cNvSpPr txBox="1"/>
          <p:nvPr/>
        </p:nvSpPr>
        <p:spPr>
          <a:xfrm>
            <a:off x="4476708" y="46444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C65B8-9E05-4F52-A734-3C1CE33656A8}"/>
              </a:ext>
            </a:extLst>
          </p:cNvPr>
          <p:cNvSpPr txBox="1"/>
          <p:nvPr/>
        </p:nvSpPr>
        <p:spPr>
          <a:xfrm>
            <a:off x="7709144" y="4644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FF77D-F3C7-4E42-9ADA-44B337DCFAF6}"/>
              </a:ext>
            </a:extLst>
          </p:cNvPr>
          <p:cNvSpPr txBox="1"/>
          <p:nvPr/>
        </p:nvSpPr>
        <p:spPr>
          <a:xfrm>
            <a:off x="5814674" y="464443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EA-2533-471F-933F-28F366CDA1D7}"/>
              </a:ext>
            </a:extLst>
          </p:cNvPr>
          <p:cNvSpPr txBox="1"/>
          <p:nvPr/>
        </p:nvSpPr>
        <p:spPr>
          <a:xfrm>
            <a:off x="2758758" y="553822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8245D-954C-4B09-9D2C-21DA0DFCBEEE}"/>
              </a:ext>
            </a:extLst>
          </p:cNvPr>
          <p:cNvSpPr txBox="1"/>
          <p:nvPr/>
        </p:nvSpPr>
        <p:spPr>
          <a:xfrm>
            <a:off x="5272803" y="5536308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38C37-2DEB-4114-8738-FA3621A28B1A}"/>
              </a:ext>
            </a:extLst>
          </p:cNvPr>
          <p:cNvSpPr txBox="1"/>
          <p:nvPr/>
        </p:nvSpPr>
        <p:spPr>
          <a:xfrm>
            <a:off x="7167867" y="55075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DFC6A-D905-4E9F-81BB-E1AEB727B554}"/>
              </a:ext>
            </a:extLst>
          </p:cNvPr>
          <p:cNvSpPr txBox="1"/>
          <p:nvPr/>
        </p:nvSpPr>
        <p:spPr>
          <a:xfrm>
            <a:off x="8711676" y="552191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ADF637-7656-46AF-9A30-5CA8723829E9}"/>
              </a:ext>
            </a:extLst>
          </p:cNvPr>
          <p:cNvSpPr txBox="1"/>
          <p:nvPr/>
        </p:nvSpPr>
        <p:spPr>
          <a:xfrm>
            <a:off x="7709144" y="55102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3A908-D903-4A27-8AC6-036AC5057485}"/>
              </a:ext>
            </a:extLst>
          </p:cNvPr>
          <p:cNvSpPr txBox="1"/>
          <p:nvPr/>
        </p:nvSpPr>
        <p:spPr>
          <a:xfrm>
            <a:off x="8760721" y="48957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116E387-3551-4694-9284-874C8E7DFA53}"/>
              </a:ext>
            </a:extLst>
          </p:cNvPr>
          <p:cNvSpPr/>
          <p:nvPr/>
        </p:nvSpPr>
        <p:spPr>
          <a:xfrm>
            <a:off x="2866984" y="100437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531B0FD-5B1D-4347-BE4F-9DFD219191EA}"/>
              </a:ext>
            </a:extLst>
          </p:cNvPr>
          <p:cNvSpPr/>
          <p:nvPr/>
        </p:nvSpPr>
        <p:spPr>
          <a:xfrm flipH="1">
            <a:off x="7376992" y="91440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82C5D-76AF-4CCF-A688-C746BD6157F1}"/>
              </a:ext>
            </a:extLst>
          </p:cNvPr>
          <p:cNvCxnSpPr/>
          <p:nvPr/>
        </p:nvCxnSpPr>
        <p:spPr>
          <a:xfrm>
            <a:off x="4876338" y="2536185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83ADA-7E9F-4F81-9DC1-F38F8EF32F51}"/>
              </a:ext>
            </a:extLst>
          </p:cNvPr>
          <p:cNvCxnSpPr/>
          <p:nvPr/>
        </p:nvCxnSpPr>
        <p:spPr>
          <a:xfrm>
            <a:off x="2073622" y="4605657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81C35B-7B97-485A-8160-A8A1F1ED349C}"/>
              </a:ext>
            </a:extLst>
          </p:cNvPr>
          <p:cNvSpPr txBox="1"/>
          <p:nvPr/>
        </p:nvSpPr>
        <p:spPr>
          <a:xfrm>
            <a:off x="2274778" y="464443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1729B-5551-463D-93E0-00D98612DFD9}"/>
              </a:ext>
            </a:extLst>
          </p:cNvPr>
          <p:cNvSpPr txBox="1"/>
          <p:nvPr/>
        </p:nvSpPr>
        <p:spPr>
          <a:xfrm>
            <a:off x="2274778" y="409653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B2D20-2CA4-4378-BAEF-8609E7EB0E14}"/>
              </a:ext>
            </a:extLst>
          </p:cNvPr>
          <p:cNvSpPr txBox="1"/>
          <p:nvPr/>
        </p:nvSpPr>
        <p:spPr>
          <a:xfrm>
            <a:off x="3557409" y="348337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29114-E826-4F02-8CBB-CF2D39BA46BC}"/>
              </a:ext>
            </a:extLst>
          </p:cNvPr>
          <p:cNvSpPr txBox="1"/>
          <p:nvPr/>
        </p:nvSpPr>
        <p:spPr>
          <a:xfrm>
            <a:off x="3556201" y="293547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C41D6-A86E-41CF-817C-928E49CCDB5D}"/>
              </a:ext>
            </a:extLst>
          </p:cNvPr>
          <p:cNvCxnSpPr/>
          <p:nvPr/>
        </p:nvCxnSpPr>
        <p:spPr>
          <a:xfrm>
            <a:off x="3300269" y="3463487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481E4-6AA3-4765-9FDC-894C1D00C498}"/>
              </a:ext>
            </a:extLst>
          </p:cNvPr>
          <p:cNvSpPr txBox="1"/>
          <p:nvPr/>
        </p:nvSpPr>
        <p:spPr>
          <a:xfrm>
            <a:off x="7770530" y="26817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4AD0D-C5C6-4F04-B487-1F3EFC5A8232}"/>
              </a:ext>
            </a:extLst>
          </p:cNvPr>
          <p:cNvSpPr txBox="1"/>
          <p:nvPr/>
        </p:nvSpPr>
        <p:spPr>
          <a:xfrm>
            <a:off x="8164418" y="203255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F476D8-E96F-4E6F-9054-309B9D8D1579}"/>
              </a:ext>
            </a:extLst>
          </p:cNvPr>
          <p:cNvSpPr txBox="1"/>
          <p:nvPr/>
        </p:nvSpPr>
        <p:spPr>
          <a:xfrm>
            <a:off x="545104" y="1485716"/>
            <a:ext cx="2863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“But, I’ve never seen a </a:t>
            </a:r>
            <a:r>
              <a:rPr lang="en-US" b="0" dirty="0" err="1">
                <a:solidFill>
                  <a:srgbClr val="FF0000"/>
                </a:solidFill>
                <a:latin typeface="Gill Sans Light"/>
              </a:rPr>
              <a:t>syscall</a:t>
            </a:r>
            <a:r>
              <a:rPr lang="en-US" b="0" dirty="0">
                <a:solidFill>
                  <a:srgbClr val="FF0000"/>
                </a:solidFill>
                <a:latin typeface="Gill Sans Light"/>
              </a:rPr>
              <a:t>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latin typeface="Gill Sans Light"/>
              </a:rPr>
              <a:t>OS library issues system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latin typeface="Gill Sans Light"/>
              </a:rPr>
              <a:t>Language runtime uses OS library…</a:t>
            </a:r>
          </a:p>
        </p:txBody>
      </p:sp>
    </p:spTree>
    <p:extLst>
      <p:ext uri="{BB962C8B-B14F-4D97-AF65-F5344CB8AC3E}">
        <p14:creationId xmlns:p14="http://schemas.microsoft.com/office/powerpoint/2010/main" val="112579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697F-21C2-4201-8352-B8C0F60F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Today: The Thread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35B1-4F0E-4895-A391-31628CE8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threads are</a:t>
            </a:r>
          </a:p>
          <a:p>
            <a:pPr lvl="1"/>
            <a:r>
              <a:rPr lang="en-US" dirty="0"/>
              <a:t>And what they are not</a:t>
            </a:r>
          </a:p>
          <a:p>
            <a:r>
              <a:rPr lang="en-US" b="1" dirty="0"/>
              <a:t>Why</a:t>
            </a:r>
            <a:r>
              <a:rPr lang="en-US" dirty="0"/>
              <a:t> threads are useful (motivation)</a:t>
            </a:r>
          </a:p>
          <a:p>
            <a:r>
              <a:rPr lang="en-US" b="1" dirty="0"/>
              <a:t>How</a:t>
            </a:r>
            <a:r>
              <a:rPr lang="en-US" dirty="0"/>
              <a:t> to write a program using threads</a:t>
            </a:r>
          </a:p>
          <a:p>
            <a:r>
              <a:rPr lang="en-US" b="1" dirty="0"/>
              <a:t>Alternatives</a:t>
            </a:r>
            <a:r>
              <a:rPr lang="en-US" dirty="0"/>
              <a:t> to using threads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04336-B193-493B-B5E8-C870DD3A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914400"/>
            <a:ext cx="25278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2790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12192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12192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12192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46820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26645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26645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26645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3378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39551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39551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39551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4511" y="3987800"/>
            <a:ext cx="6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solidFill>
                  <a:srgbClr val="FF0000"/>
                </a:solidFill>
                <a:latin typeface="Gill Sans Light"/>
              </a:rPr>
              <a:t>libc</a:t>
            </a:r>
            <a:endParaRPr lang="en-US" sz="2000" b="1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751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r>
              <a:rPr lang="en-US" dirty="0"/>
              <a:t>: Getting started!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6" y="762000"/>
            <a:ext cx="11071224" cy="6096000"/>
          </a:xfrm>
        </p:spPr>
        <p:txBody>
          <a:bodyPr>
            <a:normAutofit/>
          </a:bodyPr>
          <a:lstStyle/>
          <a:p>
            <a:r>
              <a:rPr lang="en-US" dirty="0"/>
              <a:t>Ion’s office hour: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Tuesday 11-12pm</a:t>
            </a:r>
            <a:r>
              <a:rPr lang="en-US" dirty="0">
                <a:solidFill>
                  <a:srgbClr val="FF0000"/>
                </a:solidFill>
              </a:rPr>
              <a:t>, in 465 Soda Hall</a:t>
            </a:r>
          </a:p>
          <a:p>
            <a:r>
              <a:rPr lang="en-US" dirty="0"/>
              <a:t>Homework 0: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Due Tomorrow!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Get familiar with the cs162 tools</a:t>
            </a:r>
          </a:p>
          <a:p>
            <a:pPr lvl="1"/>
            <a:r>
              <a:rPr lang="en-US" dirty="0"/>
              <a:t>configure your VM, submit via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Practice finding out information: </a:t>
            </a:r>
          </a:p>
          <a:p>
            <a:pPr lvl="2"/>
            <a:r>
              <a:rPr lang="en-US" dirty="0"/>
              <a:t>How to use GDB?  How to understand output of </a:t>
            </a:r>
            <a:r>
              <a:rPr lang="en-US" dirty="0" err="1"/>
              <a:t>unix</a:t>
            </a:r>
            <a:r>
              <a:rPr lang="en-US" dirty="0"/>
              <a:t> tools?</a:t>
            </a:r>
          </a:p>
          <a:p>
            <a:pPr lvl="2"/>
            <a:r>
              <a:rPr lang="en-US" dirty="0"/>
              <a:t>We don’t assume that you already know everything!</a:t>
            </a:r>
          </a:p>
          <a:p>
            <a:pPr lvl="2"/>
            <a:r>
              <a:rPr lang="en-US" dirty="0"/>
              <a:t>Learn to use “man” (command line), “help” (in </a:t>
            </a:r>
            <a:r>
              <a:rPr lang="en-US" dirty="0" err="1"/>
              <a:t>gdb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), google</a:t>
            </a:r>
          </a:p>
          <a:p>
            <a:r>
              <a:rPr lang="en-US" dirty="0"/>
              <a:t>Project 0: </a:t>
            </a:r>
            <a:r>
              <a:rPr lang="en-US" dirty="0">
                <a:solidFill>
                  <a:srgbClr val="FF0000"/>
                </a:solidFill>
              </a:rPr>
              <a:t>Started two days ago!</a:t>
            </a:r>
          </a:p>
          <a:p>
            <a:pPr lvl="1"/>
            <a:r>
              <a:rPr lang="en-US" dirty="0"/>
              <a:t>Learn about Pintos and how to modify and debug kernel</a:t>
            </a:r>
          </a:p>
          <a:p>
            <a:pPr lvl="1"/>
            <a:r>
              <a:rPr lang="en-US" dirty="0"/>
              <a:t>Important for getting started on projects!</a:t>
            </a:r>
          </a:p>
          <a:p>
            <a:r>
              <a:rPr lang="en-US" dirty="0"/>
              <a:t>Should be going to sections now – Important information there</a:t>
            </a:r>
          </a:p>
          <a:p>
            <a:pPr lvl="1"/>
            <a:r>
              <a:rPr lang="en-US" dirty="0"/>
              <a:t>Any section will do until groups assigned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83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r>
              <a:rPr lang="en-US" dirty="0"/>
              <a:t>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11049000" cy="556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Friday is Drop Deadline!  HARD TO DROP LATER!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you know you are going to drop, do so now to leave room for others on waitlist!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do we do this?  So that groups aren’t left without members!</a:t>
            </a:r>
          </a:p>
          <a:p>
            <a:r>
              <a:rPr lang="en-US" dirty="0"/>
              <a:t>Group sign up via </a:t>
            </a:r>
            <a:r>
              <a:rPr lang="en-US" dirty="0" err="1"/>
              <a:t>autograder</a:t>
            </a:r>
            <a:r>
              <a:rPr lang="en-US" dirty="0"/>
              <a:t> form next week </a:t>
            </a:r>
          </a:p>
          <a:p>
            <a:pPr lvl="1"/>
            <a:r>
              <a:rPr lang="en-US" dirty="0"/>
              <a:t>Get finding groups of 4 people ASAP</a:t>
            </a:r>
          </a:p>
          <a:p>
            <a:pPr lvl="1"/>
            <a:r>
              <a:rPr lang="en-US" dirty="0"/>
              <a:t>Priority for same section; if cannot make this work, keep same TA</a:t>
            </a:r>
          </a:p>
          <a:p>
            <a:pPr lvl="1"/>
            <a:r>
              <a:rPr lang="en-US" dirty="0"/>
              <a:t>Remember: Your TA needs to see you in section!</a:t>
            </a:r>
          </a:p>
          <a:p>
            <a:r>
              <a:rPr lang="en-US" dirty="0"/>
              <a:t>Midterm 1: 10/3</a:t>
            </a:r>
          </a:p>
          <a:p>
            <a:pPr lvl="1"/>
            <a:r>
              <a:rPr lang="en-US" dirty="0"/>
              <a:t>7-9PM in person</a:t>
            </a:r>
          </a:p>
          <a:p>
            <a:pPr lvl="1"/>
            <a:r>
              <a:rPr lang="en-US" dirty="0"/>
              <a:t>We will say more about material when we get closer…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68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A20E-2D48-4075-A178-B5A3DD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API for Threads: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9DC-F260-44FC-B2A7-202D721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105156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  <a:latin typeface="Gill Sans Light"/>
              </a:rPr>
              <a:t>Here: the “p” is for “POSIX” which is a part of a standardized API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		 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attr</a:t>
            </a:r>
            <a:r>
              <a:rPr lang="en-US" dirty="0"/>
              <a:t> contains info like stack size, scheduling policy, </a:t>
            </a:r>
            <a:r>
              <a:rPr lang="en-US" dirty="0" err="1"/>
              <a:t>etc</a:t>
            </a:r>
            <a:r>
              <a:rPr lang="en-US" dirty="0"/>
              <a:t> 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2"/>
              </a:rPr>
              <a:t>pthread_exit</a:t>
            </a:r>
            <a:r>
              <a:rPr lang="en-US" i="1" dirty="0">
                <a:hlinkClick r:id="rId2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DCDE4-7E52-41E9-9A52-E49ECE20A4AD}"/>
              </a:ext>
            </a:extLst>
          </p:cNvPr>
          <p:cNvSpPr/>
          <p:nvPr/>
        </p:nvSpPr>
        <p:spPr>
          <a:xfrm>
            <a:off x="762000" y="59436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prompt% man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pthread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https://pubs.opengroup.org/onlinepubs/7908799/xsh/pthread.h.html</a:t>
            </a:r>
          </a:p>
        </p:txBody>
      </p:sp>
    </p:spTree>
    <p:extLst>
      <p:ext uri="{BB962C8B-B14F-4D97-AF65-F5344CB8AC3E}">
        <p14:creationId xmlns:p14="http://schemas.microsoft.com/office/powerpoint/2010/main" val="1714750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03D-811C-4419-B4E2-4B78B6E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Idea: Fork-Join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4B69-A2C1-460F-BAA0-F83D3866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3385"/>
            <a:ext cx="10515600" cy="1413577"/>
          </a:xfrm>
        </p:spPr>
        <p:txBody>
          <a:bodyPr/>
          <a:lstStyle/>
          <a:p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/>
              <a:t>args</a:t>
            </a:r>
            <a:r>
              <a:rPr lang="en-US" dirty="0"/>
              <a:t> to work on…</a:t>
            </a:r>
          </a:p>
          <a:p>
            <a:r>
              <a:rPr lang="en-US" dirty="0"/>
              <a:t>… and then </a:t>
            </a:r>
            <a:r>
              <a:rPr lang="en-US" i="1" dirty="0"/>
              <a:t>joins</a:t>
            </a:r>
            <a:r>
              <a:rPr lang="en-US" dirty="0"/>
              <a:t> with them, collecting results.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6B1BD2-2AD8-4483-B54A-9D90FF825C9A}"/>
              </a:ext>
            </a:extLst>
          </p:cNvPr>
          <p:cNvSpPr/>
          <p:nvPr/>
        </p:nvSpPr>
        <p:spPr>
          <a:xfrm>
            <a:off x="5947456" y="1025267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EA0930-2616-4B1F-8AAC-FDC09B1A33FD}"/>
              </a:ext>
            </a:extLst>
          </p:cNvPr>
          <p:cNvSpPr/>
          <p:nvPr/>
        </p:nvSpPr>
        <p:spPr>
          <a:xfrm>
            <a:off x="4213183" y="2393009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F903AE-20AF-4443-8C99-9FD2DFB399A9}"/>
              </a:ext>
            </a:extLst>
          </p:cNvPr>
          <p:cNvSpPr/>
          <p:nvPr/>
        </p:nvSpPr>
        <p:spPr>
          <a:xfrm>
            <a:off x="5029439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CE74F-1B67-472A-9192-B62745DF8558}"/>
              </a:ext>
            </a:extLst>
          </p:cNvPr>
          <p:cNvSpPr/>
          <p:nvPr/>
        </p:nvSpPr>
        <p:spPr>
          <a:xfrm>
            <a:off x="6669185" y="2475920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780E5C-3432-499C-993E-E2F3FA13E64D}"/>
              </a:ext>
            </a:extLst>
          </p:cNvPr>
          <p:cNvSpPr/>
          <p:nvPr/>
        </p:nvSpPr>
        <p:spPr>
          <a:xfrm>
            <a:off x="7895622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F8E1E19-FA63-4629-8387-C3BF55A5A11A}"/>
              </a:ext>
            </a:extLst>
          </p:cNvPr>
          <p:cNvSpPr/>
          <p:nvPr/>
        </p:nvSpPr>
        <p:spPr>
          <a:xfrm>
            <a:off x="5837496" y="3641146"/>
            <a:ext cx="219919" cy="972272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E3D38-9DD9-489F-B103-2F0DD86EFB26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4328930" y="2113287"/>
            <a:ext cx="1734273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8A54E-0C07-4D31-B05A-A9D340B8BC03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5126621" y="2113287"/>
            <a:ext cx="936582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7C48B-6541-47F2-A099-4F89B19366A9}"/>
              </a:ext>
            </a:extLst>
          </p:cNvPr>
          <p:cNvCxnSpPr>
            <a:cxnSpLocks/>
          </p:cNvCxnSpPr>
          <p:nvPr/>
        </p:nvCxnSpPr>
        <p:spPr>
          <a:xfrm>
            <a:off x="6070193" y="2106492"/>
            <a:ext cx="709673" cy="362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9C107-10C3-463B-9E6B-D51265C723D3}"/>
              </a:ext>
            </a:extLst>
          </p:cNvPr>
          <p:cNvCxnSpPr>
            <a:cxnSpLocks/>
          </p:cNvCxnSpPr>
          <p:nvPr/>
        </p:nvCxnSpPr>
        <p:spPr>
          <a:xfrm>
            <a:off x="6057415" y="2120038"/>
            <a:ext cx="1976860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F4E48-ECDE-4A42-B65D-FF9E5920C541}"/>
              </a:ext>
            </a:extLst>
          </p:cNvPr>
          <p:cNvCxnSpPr>
            <a:cxnSpLocks/>
          </p:cNvCxnSpPr>
          <p:nvPr/>
        </p:nvCxnSpPr>
        <p:spPr>
          <a:xfrm flipH="1" flipV="1">
            <a:off x="4315066" y="3479100"/>
            <a:ext cx="1632391" cy="181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726C0-E122-493B-8821-A65BA0CA0082}"/>
              </a:ext>
            </a:extLst>
          </p:cNvPr>
          <p:cNvCxnSpPr>
            <a:cxnSpLocks/>
          </p:cNvCxnSpPr>
          <p:nvPr/>
        </p:nvCxnSpPr>
        <p:spPr>
          <a:xfrm flipH="1" flipV="1">
            <a:off x="5139398" y="3250500"/>
            <a:ext cx="808058" cy="4099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5BF28-F92C-4F64-B7E8-BD892B0DD03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5931302" y="3333411"/>
            <a:ext cx="853630" cy="32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09A5C-AB5A-4077-801F-B586C00295F2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5939379" y="3250500"/>
            <a:ext cx="2071990" cy="409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3">
            <a:extLst>
              <a:ext uri="{FF2B5EF4-FFF2-40B4-BE49-F238E27FC236}">
                <a16:creationId xmlns:a16="http://schemas.microsoft.com/office/drawing/2014/main" id="{A70AB7C1-F6A6-4E71-A1A3-18FDD644C8CA}"/>
              </a:ext>
            </a:extLst>
          </p:cNvPr>
          <p:cNvSpPr/>
          <p:nvPr/>
        </p:nvSpPr>
        <p:spPr>
          <a:xfrm rot="420449">
            <a:off x="5881318" y="2149917"/>
            <a:ext cx="281958" cy="1459398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9E125-16E6-4A72-A204-DA47ADF1BE6F}"/>
              </a:ext>
            </a:extLst>
          </p:cNvPr>
          <p:cNvSpPr txBox="1"/>
          <p:nvPr/>
        </p:nvSpPr>
        <p:spPr>
          <a:xfrm>
            <a:off x="6207022" y="1817744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6A2E-19C3-40B7-AAB5-586F3AF2665D}"/>
              </a:ext>
            </a:extLst>
          </p:cNvPr>
          <p:cNvSpPr txBox="1"/>
          <p:nvPr/>
        </p:nvSpPr>
        <p:spPr>
          <a:xfrm>
            <a:off x="8071669" y="30142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0DEBD-0D53-49C3-9EB0-72FAE60ECA33}"/>
              </a:ext>
            </a:extLst>
          </p:cNvPr>
          <p:cNvSpPr txBox="1"/>
          <p:nvPr/>
        </p:nvSpPr>
        <p:spPr>
          <a:xfrm>
            <a:off x="6131380" y="357801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1094883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096000" y="436685"/>
            <a:ext cx="5272442" cy="419100"/>
          </a:xfrm>
          <a:prstGeom prst="rect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D427-0C0A-43B9-8B23-F8086D017F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9350" y="161228"/>
            <a:ext cx="5962650" cy="6544372"/>
          </a:xfrm>
          <a:prstGeom prst="rect">
            <a:avLst/>
          </a:prstGeom>
          <a:noFill/>
          <a:ln w="76200">
            <a:noFill/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5F1C339-F5E0-45C2-ABA9-14DD1D0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16" y="152400"/>
            <a:ext cx="5480184" cy="533400"/>
          </a:xfrm>
        </p:spPr>
        <p:txBody>
          <a:bodyPr/>
          <a:lstStyle/>
          <a:p>
            <a:r>
              <a:rPr lang="en-US" dirty="0" err="1"/>
              <a:t>pThreads</a:t>
            </a:r>
            <a:r>
              <a:rPr lang="en-US" dirty="0"/>
              <a:t>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76CDD-4866-46A2-97F2-CCAAC113DDDF}"/>
              </a:ext>
            </a:extLst>
          </p:cNvPr>
          <p:cNvSpPr/>
          <p:nvPr/>
        </p:nvSpPr>
        <p:spPr>
          <a:xfrm>
            <a:off x="10147460" y="2034117"/>
            <a:ext cx="1773105" cy="20024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B9D0B-EEBE-456D-BAEC-00C91F3D852C}"/>
              </a:ext>
            </a:extLst>
          </p:cNvPr>
          <p:cNvSpPr txBox="1"/>
          <p:nvPr/>
        </p:nvSpPr>
        <p:spPr>
          <a:xfrm>
            <a:off x="307502" y="838200"/>
            <a:ext cx="56312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How many threads are in this program?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What function does each thread run?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One possible 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Does the main thread join with the threads in the same order that they were created?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Yes: Loop calls Join in thread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Do the threads exit in the same order they were created?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No: Depends on scheduling order!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Would the result change if run again?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Yes: Depends on scheduling order!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Is this code safe/correct???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No – threads share a variable that is used without locking and there is a race condition!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431E881-4861-4B98-AF35-C99B2F0414ED}"/>
              </a:ext>
            </a:extLst>
          </p:cNvPr>
          <p:cNvSpPr/>
          <p:nvPr/>
        </p:nvSpPr>
        <p:spPr>
          <a:xfrm>
            <a:off x="5713553" y="2331509"/>
            <a:ext cx="1043088" cy="3668888"/>
          </a:xfrm>
          <a:custGeom>
            <a:avLst/>
            <a:gdLst>
              <a:gd name="connsiteX0" fmla="*/ 930199 w 1043088"/>
              <a:gd name="connsiteY0" fmla="*/ 0 h 3668888"/>
              <a:gd name="connsiteX1" fmla="*/ 399621 w 1043088"/>
              <a:gd name="connsiteY1" fmla="*/ 530577 h 3668888"/>
              <a:gd name="connsiteX2" fmla="*/ 4510 w 1043088"/>
              <a:gd name="connsiteY2" fmla="*/ 1625600 h 3668888"/>
              <a:gd name="connsiteX3" fmla="*/ 241576 w 1043088"/>
              <a:gd name="connsiteY3" fmla="*/ 2698044 h 3668888"/>
              <a:gd name="connsiteX4" fmla="*/ 1043088 w 1043088"/>
              <a:gd name="connsiteY4" fmla="*/ 3668888 h 36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088" h="3668888">
                <a:moveTo>
                  <a:pt x="930199" y="0"/>
                </a:moveTo>
                <a:cubicBezTo>
                  <a:pt x="742050" y="129822"/>
                  <a:pt x="553902" y="259644"/>
                  <a:pt x="399621" y="530577"/>
                </a:cubicBezTo>
                <a:cubicBezTo>
                  <a:pt x="245340" y="801510"/>
                  <a:pt x="30851" y="1264356"/>
                  <a:pt x="4510" y="1625600"/>
                </a:cubicBezTo>
                <a:cubicBezTo>
                  <a:pt x="-21831" y="1986845"/>
                  <a:pt x="68480" y="2357496"/>
                  <a:pt x="241576" y="2698044"/>
                </a:cubicBezTo>
                <a:cubicBezTo>
                  <a:pt x="414672" y="3038592"/>
                  <a:pt x="728880" y="3353740"/>
                  <a:pt x="1043088" y="3668888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714BF-14FF-4343-A787-0F33E610FB33}"/>
              </a:ext>
            </a:extLst>
          </p:cNvPr>
          <p:cNvSpPr/>
          <p:nvPr/>
        </p:nvSpPr>
        <p:spPr>
          <a:xfrm>
            <a:off x="7285036" y="4584247"/>
            <a:ext cx="4906964" cy="183153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9131B-36B8-4FDF-A3E3-2731841F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87" y="1813476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6900C0-C865-4AB0-8A38-3E7B56254D53}"/>
              </a:ext>
            </a:extLst>
          </p:cNvPr>
          <p:cNvSpPr/>
          <p:nvPr/>
        </p:nvSpPr>
        <p:spPr>
          <a:xfrm>
            <a:off x="6229350" y="1345881"/>
            <a:ext cx="5836534" cy="1333023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1FB9C-47CF-480C-A588-ADFBBBAF687D}"/>
              </a:ext>
            </a:extLst>
          </p:cNvPr>
          <p:cNvSpPr/>
          <p:nvPr/>
        </p:nvSpPr>
        <p:spPr>
          <a:xfrm>
            <a:off x="6431911" y="3886200"/>
            <a:ext cx="4906964" cy="208422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6200042" y="89069"/>
            <a:ext cx="5991958" cy="92304"/>
          </a:xfrm>
          <a:prstGeom prst="rect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61FB9C-47CF-480C-A588-ADFBBBAF687D}"/>
              </a:ext>
            </a:extLst>
          </p:cNvPr>
          <p:cNvSpPr/>
          <p:nvPr/>
        </p:nvSpPr>
        <p:spPr>
          <a:xfrm>
            <a:off x="6433486" y="3200400"/>
            <a:ext cx="1491314" cy="22860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61FB9C-47CF-480C-A588-ADFBBBAF687D}"/>
              </a:ext>
            </a:extLst>
          </p:cNvPr>
          <p:cNvSpPr/>
          <p:nvPr/>
        </p:nvSpPr>
        <p:spPr>
          <a:xfrm>
            <a:off x="6585886" y="5927806"/>
            <a:ext cx="2710514" cy="219810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431E881-4861-4B98-AF35-C99B2F0414ED}"/>
              </a:ext>
            </a:extLst>
          </p:cNvPr>
          <p:cNvSpPr/>
          <p:nvPr/>
        </p:nvSpPr>
        <p:spPr>
          <a:xfrm rot="7823720">
            <a:off x="8603740" y="178804"/>
            <a:ext cx="1803903" cy="4425045"/>
          </a:xfrm>
          <a:custGeom>
            <a:avLst/>
            <a:gdLst>
              <a:gd name="connsiteX0" fmla="*/ 930199 w 1043088"/>
              <a:gd name="connsiteY0" fmla="*/ 0 h 3668888"/>
              <a:gd name="connsiteX1" fmla="*/ 399621 w 1043088"/>
              <a:gd name="connsiteY1" fmla="*/ 530577 h 3668888"/>
              <a:gd name="connsiteX2" fmla="*/ 4510 w 1043088"/>
              <a:gd name="connsiteY2" fmla="*/ 1625600 h 3668888"/>
              <a:gd name="connsiteX3" fmla="*/ 241576 w 1043088"/>
              <a:gd name="connsiteY3" fmla="*/ 2698044 h 3668888"/>
              <a:gd name="connsiteX4" fmla="*/ 1043088 w 1043088"/>
              <a:gd name="connsiteY4" fmla="*/ 3668888 h 3668888"/>
              <a:gd name="connsiteX0" fmla="*/ 1111408 w 1224297"/>
              <a:gd name="connsiteY0" fmla="*/ 0 h 3668888"/>
              <a:gd name="connsiteX1" fmla="*/ 580830 w 1224297"/>
              <a:gd name="connsiteY1" fmla="*/ 530577 h 3668888"/>
              <a:gd name="connsiteX2" fmla="*/ 185719 w 1224297"/>
              <a:gd name="connsiteY2" fmla="*/ 1625600 h 3668888"/>
              <a:gd name="connsiteX3" fmla="*/ 67199 w 1224297"/>
              <a:gd name="connsiteY3" fmla="*/ 2882206 h 3668888"/>
              <a:gd name="connsiteX4" fmla="*/ 1224297 w 1224297"/>
              <a:gd name="connsiteY4" fmla="*/ 3668888 h 3668888"/>
              <a:gd name="connsiteX0" fmla="*/ 1111408 w 1111408"/>
              <a:gd name="connsiteY0" fmla="*/ 0 h 3889929"/>
              <a:gd name="connsiteX1" fmla="*/ 580830 w 1111408"/>
              <a:gd name="connsiteY1" fmla="*/ 530577 h 3889929"/>
              <a:gd name="connsiteX2" fmla="*/ 185719 w 1111408"/>
              <a:gd name="connsiteY2" fmla="*/ 1625600 h 3889929"/>
              <a:gd name="connsiteX3" fmla="*/ 67199 w 1111408"/>
              <a:gd name="connsiteY3" fmla="*/ 2882206 h 3889929"/>
              <a:gd name="connsiteX4" fmla="*/ 860305 w 1111408"/>
              <a:gd name="connsiteY4" fmla="*/ 3889929 h 3889929"/>
              <a:gd name="connsiteX0" fmla="*/ 1111408 w 1111408"/>
              <a:gd name="connsiteY0" fmla="*/ 0 h 3889929"/>
              <a:gd name="connsiteX1" fmla="*/ 580830 w 1111408"/>
              <a:gd name="connsiteY1" fmla="*/ 530577 h 3889929"/>
              <a:gd name="connsiteX2" fmla="*/ 185719 w 1111408"/>
              <a:gd name="connsiteY2" fmla="*/ 1625600 h 3889929"/>
              <a:gd name="connsiteX3" fmla="*/ 67199 w 1111408"/>
              <a:gd name="connsiteY3" fmla="*/ 2882206 h 3889929"/>
              <a:gd name="connsiteX4" fmla="*/ 860305 w 1111408"/>
              <a:gd name="connsiteY4" fmla="*/ 3889929 h 3889929"/>
              <a:gd name="connsiteX0" fmla="*/ 1139437 w 1139437"/>
              <a:gd name="connsiteY0" fmla="*/ 0 h 3889929"/>
              <a:gd name="connsiteX1" fmla="*/ 608859 w 1139437"/>
              <a:gd name="connsiteY1" fmla="*/ 530577 h 3889929"/>
              <a:gd name="connsiteX2" fmla="*/ 107180 w 1139437"/>
              <a:gd name="connsiteY2" fmla="*/ 1552559 h 3889929"/>
              <a:gd name="connsiteX3" fmla="*/ 95228 w 1139437"/>
              <a:gd name="connsiteY3" fmla="*/ 2882206 h 3889929"/>
              <a:gd name="connsiteX4" fmla="*/ 888334 w 1139437"/>
              <a:gd name="connsiteY4" fmla="*/ 3889929 h 388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437" h="3889929">
                <a:moveTo>
                  <a:pt x="1139437" y="0"/>
                </a:moveTo>
                <a:cubicBezTo>
                  <a:pt x="951288" y="129822"/>
                  <a:pt x="780902" y="271817"/>
                  <a:pt x="608859" y="530577"/>
                </a:cubicBezTo>
                <a:cubicBezTo>
                  <a:pt x="436816" y="789337"/>
                  <a:pt x="192785" y="1160621"/>
                  <a:pt x="107180" y="1552559"/>
                </a:cubicBezTo>
                <a:cubicBezTo>
                  <a:pt x="21575" y="1944497"/>
                  <a:pt x="-77868" y="2541658"/>
                  <a:pt x="95228" y="2882206"/>
                </a:cubicBezTo>
                <a:cubicBezTo>
                  <a:pt x="268324" y="3222754"/>
                  <a:pt x="491756" y="3661557"/>
                  <a:pt x="888334" y="3889929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962400" y="2253918"/>
            <a:ext cx="6179307" cy="353199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6744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/>
      <p:bldP spid="8" grpId="0" animBg="1"/>
      <p:bldP spid="8" grpId="1" animBg="1"/>
      <p:bldP spid="9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D8D8-1696-4405-98CE-F4B24A6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Ahead: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2A05-1B69-498D-89AA-73EBBB88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2824"/>
            <a:ext cx="10515600" cy="591510"/>
          </a:xfrm>
        </p:spPr>
        <p:txBody>
          <a:bodyPr>
            <a:normAutofit/>
          </a:bodyPr>
          <a:lstStyle/>
          <a:p>
            <a:r>
              <a:rPr lang="en-US" dirty="0"/>
              <a:t>What happens when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(…)</a:t>
            </a:r>
            <a:r>
              <a:rPr lang="en-US" dirty="0"/>
              <a:t> is called in a process?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C2E5A9-BB4E-48C0-A943-37D675970DE7}"/>
              </a:ext>
            </a:extLst>
          </p:cNvPr>
          <p:cNvGrpSpPr/>
          <p:nvPr/>
        </p:nvGrpSpPr>
        <p:grpSpPr>
          <a:xfrm>
            <a:off x="1477925" y="1374908"/>
            <a:ext cx="5633484" cy="4568692"/>
            <a:chOff x="1447800" y="1805464"/>
            <a:chExt cx="5077699" cy="38158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BCF46-D438-4912-9077-59E0795C857C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6502F-498A-42A5-8D50-8227D959F841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Do some work like a normal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fn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95AD61-7EA9-436C-87F5-3EFC88A4D200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Do some more work like a normal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fn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2C09-CC20-415C-BF92-C20153747A3A}"/>
              </a:ext>
            </a:extLst>
          </p:cNvPr>
          <p:cNvSpPr/>
          <p:nvPr/>
        </p:nvSpPr>
        <p:spPr>
          <a:xfrm>
            <a:off x="4928191" y="3789990"/>
            <a:ext cx="5082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8E356E-FF4F-46E8-BAB3-0A050A6D14D5}"/>
              </a:ext>
            </a:extLst>
          </p:cNvPr>
          <p:cNvSpPr/>
          <p:nvPr/>
        </p:nvSpPr>
        <p:spPr bwMode="auto">
          <a:xfrm>
            <a:off x="4775791" y="3513456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Kernel:</a:t>
            </a:r>
          </a:p>
        </p:txBody>
      </p:sp>
    </p:spTree>
    <p:extLst>
      <p:ext uri="{BB962C8B-B14F-4D97-AF65-F5344CB8AC3E}">
        <p14:creationId xmlns:p14="http://schemas.microsoft.com/office/powerpoint/2010/main" val="99903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86011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State shared by all threads in process/address space</a:t>
            </a:r>
          </a:p>
          <a:p>
            <a:pPr lvl="1"/>
            <a:r>
              <a:rPr lang="en-US" dirty="0"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ea typeface="MS PGothic" charset="0"/>
              </a:rPr>
              <a:t>I/O state (file descriptors, 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State “private” to each thread </a:t>
            </a:r>
          </a:p>
          <a:p>
            <a:pPr lvl="1"/>
            <a:r>
              <a:rPr lang="en-US" dirty="0"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ea typeface="MS PGothic" charset="0"/>
              </a:rPr>
              <a:t>Execution stack</a:t>
            </a:r>
          </a:p>
          <a:p>
            <a:r>
              <a:rPr lang="en-US" dirty="0"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45761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798716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2779473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0696"/>
            <a:ext cx="10668000" cy="3277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Processes (i.e., programs you run) execute in </a:t>
            </a:r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pPr lvl="1"/>
            <a:r>
              <a:rPr lang="en-US" dirty="0"/>
              <a:t>To perform privileged actions, processes request services from the OS kernel</a:t>
            </a:r>
          </a:p>
          <a:p>
            <a:pPr lvl="1"/>
            <a:r>
              <a:rPr lang="en-US" dirty="0"/>
              <a:t>Carefully controlled transition from user to kernel mode</a:t>
            </a:r>
          </a:p>
          <a:p>
            <a:r>
              <a:rPr lang="en-US" dirty="0"/>
              <a:t>Kernel executes in </a:t>
            </a:r>
            <a:r>
              <a:rPr lang="en-US" dirty="0">
                <a:solidFill>
                  <a:srgbClr val="FF0000"/>
                </a:solidFill>
              </a:rPr>
              <a:t>kernel mode</a:t>
            </a:r>
          </a:p>
          <a:p>
            <a:pPr lvl="1"/>
            <a:r>
              <a:rPr lang="en-US" dirty="0"/>
              <a:t>Performs privileged actions to support running processes</a:t>
            </a:r>
          </a:p>
          <a:p>
            <a:pPr lvl="1"/>
            <a:r>
              <a:rPr lang="en-US" dirty="0"/>
              <a:t>… and configures hardware to properly protect them (e.g., address translation)</a:t>
            </a:r>
          </a:p>
          <a:p>
            <a:r>
              <a:rPr lang="en-US" dirty="0"/>
              <a:t>Carefully controlled transitions between user mode and kernel mode</a:t>
            </a:r>
          </a:p>
          <a:p>
            <a:pPr lvl="1"/>
            <a:r>
              <a:rPr lang="en-US" dirty="0"/>
              <a:t>System calls, interrupts,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51" y="4117547"/>
            <a:ext cx="64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2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1587473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0837713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7494820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13289102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50727733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36291460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4474373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58757598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79919638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2628347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52400"/>
            <a:ext cx="11391900" cy="594518"/>
          </a:xfrm>
        </p:spPr>
        <p:txBody>
          <a:bodyPr/>
          <a:lstStyle/>
          <a:p>
            <a:r>
              <a:rPr lang="en-US" altLang="en-US" dirty="0"/>
              <a:t>Adding Protection: CPU 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Kernel/System Mode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45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24158676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93209943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16929070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</p:spTree>
    <p:extLst>
      <p:ext uri="{BB962C8B-B14F-4D97-AF65-F5344CB8AC3E}">
        <p14:creationId xmlns:p14="http://schemas.microsoft.com/office/powerpoint/2010/main" val="114226090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3132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6768-3C76-402F-AD2F-2A1D05B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with Two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355-35D3-4DC6-B5F9-183A5DC7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2881"/>
            <a:ext cx="5711456" cy="4351338"/>
          </a:xfrm>
        </p:spPr>
        <p:txBody>
          <a:bodyPr/>
          <a:lstStyle/>
          <a:p>
            <a:r>
              <a:rPr lang="en-US" altLang="ko-KR" dirty="0">
                <a:ea typeface="Gulim" charset="0"/>
              </a:rPr>
              <a:t>Two sets of CPU registers</a:t>
            </a:r>
          </a:p>
          <a:p>
            <a:r>
              <a:rPr lang="en-US" altLang="ko-KR" dirty="0">
                <a:ea typeface="Gulim" charset="0"/>
              </a:rPr>
              <a:t>Two sets of Stacks</a:t>
            </a:r>
          </a:p>
          <a:p>
            <a:r>
              <a:rPr lang="en-US" altLang="ko-KR" dirty="0">
                <a:ea typeface="Gulim" charset="0"/>
              </a:rPr>
              <a:t>Issues: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B8DD3-D3A4-4C75-B034-8E1483135337}"/>
              </a:ext>
            </a:extLst>
          </p:cNvPr>
          <p:cNvGrpSpPr>
            <a:grpSpLocks/>
          </p:cNvGrpSpPr>
          <p:nvPr/>
        </p:nvGrpSpPr>
        <p:grpSpPr bwMode="auto">
          <a:xfrm>
            <a:off x="8001001" y="1017944"/>
            <a:ext cx="2166938" cy="4343400"/>
            <a:chOff x="3648" y="1008"/>
            <a:chExt cx="1365" cy="27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420184-A653-4B20-95DC-453D605DD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59C604-A9C0-40A5-8CFF-30FAC078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249E8-5496-4407-AD15-9DAEEBF05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CBA8A1-8EE3-4E8D-A133-0245C63F8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B9D330-953B-49BC-B1E8-1D8E1BF0D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 dirty="0"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06B720-707A-4A2B-B96A-39835759F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A485EC-E040-4C4D-9F51-EEAB6D214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CEC05719-E70C-41B1-8746-893488113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45664A13-962A-4FAB-9681-E646102AF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85C196D5-ECFA-4D5A-A454-AC8CC341D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47CECDD6-F176-45E4-801A-01C4E5C79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242" y="2208"/>
              <a:ext cx="12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870C0D-ACA9-481E-BDA1-09C9A0DD51F7}"/>
              </a:ext>
            </a:extLst>
          </p:cNvPr>
          <p:cNvSpPr txBox="1"/>
          <p:nvPr/>
        </p:nvSpPr>
        <p:spPr>
          <a:xfrm>
            <a:off x="9764615" y="51766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031FA-4412-4396-848B-72F0062AECE1}"/>
              </a:ext>
            </a:extLst>
          </p:cNvPr>
          <p:cNvSpPr txBox="1"/>
          <p:nvPr/>
        </p:nvSpPr>
        <p:spPr>
          <a:xfrm>
            <a:off x="9764614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</p:spTree>
    <p:extLst>
      <p:ext uri="{BB962C8B-B14F-4D97-AF65-F5344CB8AC3E}">
        <p14:creationId xmlns:p14="http://schemas.microsoft.com/office/powerpoint/2010/main" val="3313816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3429000"/>
            <a:ext cx="9550400" cy="533400"/>
          </a:xfrm>
        </p:spPr>
        <p:txBody>
          <a:bodyPr/>
          <a:lstStyle/>
          <a:p>
            <a:r>
              <a:rPr lang="en-US" dirty="0"/>
              <a:t>INTERLEAVING AND NONDETERMINISM</a:t>
            </a:r>
            <a:br>
              <a:rPr lang="en-US" dirty="0"/>
            </a:br>
            <a:r>
              <a:rPr lang="en-US" dirty="0"/>
              <a:t>(The beginning of a long discussion!)</a:t>
            </a:r>
          </a:p>
        </p:txBody>
      </p:sp>
    </p:spTree>
    <p:extLst>
      <p:ext uri="{BB962C8B-B14F-4D97-AF65-F5344CB8AC3E}">
        <p14:creationId xmlns:p14="http://schemas.microsoft.com/office/powerpoint/2010/main" val="244711995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3B4E20-ADA2-4DEC-88BF-F5594785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9ECCC8-CBED-4A94-AD15-79995AC0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475"/>
            <a:ext cx="10515600" cy="1406488"/>
          </a:xfrm>
        </p:spPr>
        <p:txBody>
          <a:bodyPr>
            <a:normAutofit/>
          </a:bodyPr>
          <a:lstStyle/>
          <a:p>
            <a:r>
              <a:rPr lang="en-US" dirty="0"/>
              <a:t>Illusion: Infinite number of processors</a:t>
            </a:r>
          </a:p>
          <a:p>
            <a:r>
              <a:rPr lang="en-US" dirty="0"/>
              <a:t>Reality: Threads execute with variable “speed”</a:t>
            </a:r>
          </a:p>
          <a:p>
            <a:pPr lvl="1"/>
            <a:r>
              <a:rPr lang="en-US" dirty="0"/>
              <a:t>Programs must be designed to work with any schedule</a:t>
            </a:r>
          </a:p>
        </p:txBody>
      </p:sp>
      <p:pic>
        <p:nvPicPr>
          <p:cNvPr id="9" name="Content Placeholder 3" descr="threadAbstraction.pdf">
            <a:extLst>
              <a:ext uri="{FF2B5EF4-FFF2-40B4-BE49-F238E27FC236}">
                <a16:creationId xmlns:a16="http://schemas.microsoft.com/office/drawing/2014/main" id="{F3CA7464-DB3C-4A82-8165-8CFB1A81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5885" b="-15885"/>
          <a:stretch>
            <a:fillRect/>
          </a:stretch>
        </p:blipFill>
        <p:spPr>
          <a:xfrm>
            <a:off x="1554800" y="681038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4686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1E72-B179-4964-992B-324D1F95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9" name="Content Placeholder 3" descr="threadSuspend2.pdf">
            <a:extLst>
              <a:ext uri="{FF2B5EF4-FFF2-40B4-BE49-F238E27FC236}">
                <a16:creationId xmlns:a16="http://schemas.microsoft.com/office/drawing/2014/main" id="{1A85C4C3-F340-4D50-8390-59CDA172E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3" r="59511" b="12642"/>
          <a:stretch/>
        </p:blipFill>
        <p:spPr>
          <a:xfrm>
            <a:off x="3232332" y="1514423"/>
            <a:ext cx="1565037" cy="5018193"/>
          </a:xfrm>
          <a:prstGeom prst="rect">
            <a:avLst/>
          </a:prstGeom>
        </p:spPr>
      </p:pic>
      <p:pic>
        <p:nvPicPr>
          <p:cNvPr id="12" name="Content Placeholder 3" descr="threadSuspend2.pdf">
            <a:extLst>
              <a:ext uri="{FF2B5EF4-FFF2-40B4-BE49-F238E27FC236}">
                <a16:creationId xmlns:a16="http://schemas.microsoft.com/office/drawing/2014/main" id="{A6A8B101-FBB7-4F35-85A9-9D3216442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49" r="29195" b="12642"/>
          <a:stretch/>
        </p:blipFill>
        <p:spPr>
          <a:xfrm>
            <a:off x="5527470" y="1474682"/>
            <a:ext cx="2533626" cy="5018193"/>
          </a:xfrm>
          <a:prstGeom prst="rect">
            <a:avLst/>
          </a:prstGeom>
        </p:spPr>
      </p:pic>
      <p:pic>
        <p:nvPicPr>
          <p:cNvPr id="13" name="Content Placeholder 3" descr="threadSuspend2.pdf">
            <a:extLst>
              <a:ext uri="{FF2B5EF4-FFF2-40B4-BE49-F238E27FC236}">
                <a16:creationId xmlns:a16="http://schemas.microsoft.com/office/drawing/2014/main" id="{A1406A28-4363-4216-B1D8-AB4A1AD03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31" r="-1487" b="12642"/>
          <a:stretch/>
        </p:blipFill>
        <p:spPr>
          <a:xfrm>
            <a:off x="8791197" y="1474682"/>
            <a:ext cx="2533626" cy="5018193"/>
          </a:xfrm>
          <a:prstGeom prst="rect">
            <a:avLst/>
          </a:prstGeom>
        </p:spPr>
      </p:pic>
      <p:pic>
        <p:nvPicPr>
          <p:cNvPr id="14" name="Content Placeholder 3" descr="threadSuspend2.pdf">
            <a:extLst>
              <a:ext uri="{FF2B5EF4-FFF2-40B4-BE49-F238E27FC236}">
                <a16:creationId xmlns:a16="http://schemas.microsoft.com/office/drawing/2014/main" id="{87CCCEDF-2D24-49C0-BE67-706AEE24C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79" r="78425" b="12642"/>
          <a:stretch/>
        </p:blipFill>
        <p:spPr>
          <a:xfrm>
            <a:off x="573756" y="1514423"/>
            <a:ext cx="1923585" cy="50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9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335539" y="1482141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501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Many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9372600" cy="5257800"/>
          </a:xfrm>
        </p:spPr>
        <p:txBody>
          <a:bodyPr/>
          <a:lstStyle/>
          <a:p>
            <a:r>
              <a:rPr lang="en-US" dirty="0"/>
              <a:t>We have the basic </a:t>
            </a:r>
            <a:r>
              <a:rPr lang="en-US" i="1" dirty="0"/>
              <a:t>mechanism</a:t>
            </a:r>
            <a:r>
              <a:rPr lang="en-US" dirty="0"/>
              <a:t> to: </a:t>
            </a:r>
          </a:p>
          <a:p>
            <a:pPr lvl="1"/>
            <a:r>
              <a:rPr lang="en-US" dirty="0"/>
              <a:t>switch between user processes and the kernel, </a:t>
            </a:r>
          </a:p>
          <a:p>
            <a:pPr lvl="1"/>
            <a:r>
              <a:rPr lang="en-US" dirty="0"/>
              <a:t>the kernel can switch among user processes,</a:t>
            </a:r>
          </a:p>
          <a:p>
            <a:pPr lvl="1"/>
            <a:r>
              <a:rPr lang="en-US" dirty="0"/>
              <a:t>protect OS from user processes and processes from each other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 we represent user processes in the OS?</a:t>
            </a:r>
          </a:p>
          <a:p>
            <a:pPr lvl="1"/>
            <a:r>
              <a:rPr lang="en-US" dirty="0"/>
              <a:t>How do we decide which user process to run?</a:t>
            </a:r>
          </a:p>
          <a:p>
            <a:pPr lvl="1"/>
            <a:r>
              <a:rPr lang="en-US" dirty="0"/>
              <a:t>How do we pack up the process and set it aside?</a:t>
            </a:r>
          </a:p>
          <a:p>
            <a:pPr lvl="1"/>
            <a:r>
              <a:rPr lang="en-US" dirty="0"/>
              <a:t>How do we get a stack and heap for the kernel?</a:t>
            </a:r>
          </a:p>
          <a:p>
            <a:pPr lvl="1"/>
            <a:r>
              <a:rPr lang="en-US" dirty="0"/>
              <a:t>Aren’t we wasting a lot of memory?	</a:t>
            </a:r>
          </a:p>
        </p:txBody>
      </p:sp>
    </p:spTree>
    <p:extLst>
      <p:ext uri="{BB962C8B-B14F-4D97-AF65-F5344CB8AC3E}">
        <p14:creationId xmlns:p14="http://schemas.microsoft.com/office/powerpoint/2010/main" val="2099602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4080-7A91-4777-BB80-B3BEAE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with Concurrent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161-BF1C-4843-A836-CF22453C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r>
              <a:rPr lang="en-US" b="1" dirty="0"/>
              <a:t>Goal: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774055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1137315"/>
          </a:xfrm>
        </p:spPr>
        <p:txBody>
          <a:bodyPr/>
          <a:lstStyle/>
          <a:p>
            <a:r>
              <a:rPr lang="en-US" dirty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the possible values of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below after all threads finish?</a:t>
            </a:r>
          </a:p>
          <a:p>
            <a:r>
              <a:rPr lang="en-US" dirty="0"/>
              <a:t>Must be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/>
              <a:t>. Thread B does not interfere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1390650" y="1752600"/>
            <a:ext cx="1728788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3605212" y="1752600"/>
            <a:ext cx="1728788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52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0515600" cy="2124869"/>
          </a:xfrm>
        </p:spPr>
        <p:txBody>
          <a:bodyPr/>
          <a:lstStyle/>
          <a:p>
            <a:r>
              <a:rPr lang="en-US" dirty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the possible values of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below?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1234705" y="1371601"/>
            <a:ext cx="2189532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x = y + 1;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3677868" y="1371600"/>
            <a:ext cx="2189532" cy="166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y = y * 2;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E12687-2FDA-7858-0EBC-B62678D7A11F}"/>
              </a:ext>
            </a:extLst>
          </p:cNvPr>
          <p:cNvSpPr txBox="1">
            <a:spLocks/>
          </p:cNvSpPr>
          <p:nvPr/>
        </p:nvSpPr>
        <p:spPr bwMode="auto">
          <a:xfrm>
            <a:off x="533400" y="3581400"/>
            <a:ext cx="10515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Gill Sans Light"/>
              </a:rPr>
              <a:t>1 or 3 or 5 (non-deterministically)</a:t>
            </a:r>
          </a:p>
          <a:p>
            <a:r>
              <a:rPr lang="en-US" kern="0" dirty="0">
                <a:solidFill>
                  <a:srgbClr val="FF0000"/>
                </a:solidFill>
                <a:latin typeface="Gill Sans Light"/>
              </a:rPr>
              <a:t>Race Condition: Thread A races against Thread B!</a:t>
            </a:r>
          </a:p>
        </p:txBody>
      </p:sp>
    </p:spTree>
    <p:extLst>
      <p:ext uri="{BB962C8B-B14F-4D97-AF65-F5344CB8AC3E}">
        <p14:creationId xmlns:p14="http://schemas.microsoft.com/office/powerpoint/2010/main" val="73062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09B6-740B-410E-BB2C-FD715A9C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Data Structure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2564219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Thread 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Insert(3)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0174" y="1143000"/>
            <a:ext cx="27432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Thread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Insert(4)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Get(6)</a:t>
            </a:r>
          </a:p>
        </p:txBody>
      </p:sp>
      <p:pic>
        <p:nvPicPr>
          <p:cNvPr id="11" name="Picture 10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24" y="1230349"/>
            <a:ext cx="5628351" cy="2708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177694" y="4392649"/>
            <a:ext cx="536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/>
              </a:rPr>
              <a:t>Tree-Based Set 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D8200-F766-22A2-1A40-D5B0B45DF4CD}"/>
              </a:ext>
            </a:extLst>
          </p:cNvPr>
          <p:cNvSpPr txBox="1"/>
          <p:nvPr/>
        </p:nvSpPr>
        <p:spPr>
          <a:xfrm>
            <a:off x="2895600" y="5424774"/>
            <a:ext cx="7054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Light"/>
              </a:rPr>
              <a:t>How do we make sure this executes correctly?</a:t>
            </a:r>
          </a:p>
        </p:txBody>
      </p:sp>
    </p:spTree>
    <p:extLst>
      <p:ext uri="{BB962C8B-B14F-4D97-AF65-F5344CB8AC3E}">
        <p14:creationId xmlns:p14="http://schemas.microsoft.com/office/powerpoint/2010/main" val="1993890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458-A21B-4535-9DDA-A5CF34D7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25350-2938-441C-B56A-6C7C3D95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10896600" cy="5110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Synchronization</a:t>
            </a:r>
            <a:r>
              <a:rPr lang="en-US" dirty="0"/>
              <a:t>: Coordination among threads, usually regarding shared data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Mutual Exclusion: </a:t>
            </a:r>
            <a:r>
              <a:rPr lang="en-US" dirty="0"/>
              <a:t>Ensuring only one thread does a particular thing at a time (one thread </a:t>
            </a:r>
            <a:r>
              <a:rPr lang="en-US" i="1" dirty="0"/>
              <a:t>excludes</a:t>
            </a:r>
            <a:r>
              <a:rPr lang="en-US" dirty="0"/>
              <a:t> the others)</a:t>
            </a:r>
          </a:p>
          <a:p>
            <a:pPr lvl="1"/>
            <a:r>
              <a:rPr lang="en-US" dirty="0"/>
              <a:t>Type of synchronization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Critical Section: </a:t>
            </a:r>
            <a:r>
              <a:rPr lang="en-US" dirty="0"/>
              <a:t>Code exactly one thread can execute at once</a:t>
            </a:r>
          </a:p>
          <a:p>
            <a:pPr lvl="1"/>
            <a:r>
              <a:rPr lang="en-US" dirty="0"/>
              <a:t>Result of mutual exclusion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Lock:</a:t>
            </a:r>
            <a:r>
              <a:rPr lang="en-US" dirty="0"/>
              <a:t> An object only one thread can hold at a time</a:t>
            </a:r>
          </a:p>
          <a:p>
            <a:pPr lvl="1"/>
            <a:r>
              <a:rPr lang="en-US" dirty="0"/>
              <a:t>Provides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94966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Lock.acquire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Lock.release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lock</a:t>
            </a:r>
          </a:p>
          <a:p>
            <a:pPr lvl="2"/>
            <a:endParaRPr lang="en-US" dirty="0"/>
          </a:p>
          <a:p>
            <a:r>
              <a:rPr lang="en-US" dirty="0"/>
              <a:t>For now, don’t worry about how to implement locks!</a:t>
            </a:r>
          </a:p>
          <a:p>
            <a:pPr lvl="1"/>
            <a:r>
              <a:rPr lang="en-US" dirty="0"/>
              <a:t>We’ll cover that in substantial depth later on in the class</a:t>
            </a:r>
          </a:p>
        </p:txBody>
      </p:sp>
    </p:spTree>
    <p:extLst>
      <p:ext uri="{BB962C8B-B14F-4D97-AF65-F5344CB8AC3E}">
        <p14:creationId xmlns:p14="http://schemas.microsoft.com/office/powerpoint/2010/main" val="395110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25642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Thread 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Insert(3)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Insert 3 into the data structure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0174" y="990600"/>
            <a:ext cx="2743200" cy="482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Thread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Insert(4)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Insert 4 into the data structure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Get(6)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Check for membership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1" name="Picture 10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24" y="1077949"/>
            <a:ext cx="5628351" cy="2708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587614" y="4240249"/>
            <a:ext cx="454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Tree-Based Set Data 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3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F55A-08FB-4716-A9CB-410F03C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Locks: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E8D0-8225-4FCB-9DCF-5D33D02E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pthread_mutex_init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pthread_mutex_t</a:t>
            </a:r>
            <a:r>
              <a:rPr lang="en-US" sz="2200" dirty="0">
                <a:latin typeface="Consolas" panose="020B0609020204030204" pitchFamily="49" charset="0"/>
              </a:rPr>
              <a:t> *mutex,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		     </a:t>
            </a:r>
            <a:r>
              <a:rPr lang="en-US" sz="2200" dirty="0" err="1">
                <a:latin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pthread_mutexattr_t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pthread_mutex_lock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pthread_mutex_t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pthread_mutex_unlock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pthread_mutex_t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You’ll get a chance to use these in Homework 1</a:t>
            </a:r>
          </a:p>
        </p:txBody>
      </p:sp>
    </p:spTree>
    <p:extLst>
      <p:ext uri="{BB962C8B-B14F-4D97-AF65-F5344CB8AC3E}">
        <p14:creationId xmlns:p14="http://schemas.microsoft.com/office/powerpoint/2010/main" val="482515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B77B-2937-476D-8891-69E58695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20ABC-EBAA-4378-B260-B68480B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838200"/>
            <a:ext cx="7829043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5357026-5C96-40A1-935F-88D26986099A}"/>
              </a:ext>
            </a:extLst>
          </p:cNvPr>
          <p:cNvSpPr/>
          <p:nvPr/>
        </p:nvSpPr>
        <p:spPr>
          <a:xfrm>
            <a:off x="3145106" y="2612523"/>
            <a:ext cx="240030" cy="457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30A0C-86E4-4732-A5B7-15B977882242}"/>
              </a:ext>
            </a:extLst>
          </p:cNvPr>
          <p:cNvSpPr txBox="1"/>
          <p:nvPr/>
        </p:nvSpPr>
        <p:spPr>
          <a:xfrm>
            <a:off x="1300285" y="2612523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41153319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13CF-4E3C-4E29-A16F-A3D486FB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0D26-8D66-446E-AB9D-AD8780D6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are the OS unit of concurrency</a:t>
            </a:r>
          </a:p>
          <a:p>
            <a:pPr lvl="1"/>
            <a:r>
              <a:rPr lang="en-US" dirty="0"/>
              <a:t>Abstraction of a virtual CPU core</a:t>
            </a:r>
          </a:p>
          <a:p>
            <a:pPr lvl="1"/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etc., to manage threads within a process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share data → need synchronization to avoid data races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Processes consist of one or more threads in an address space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Abstraction of the machine: execution environment for a program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use 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fork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exec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 to manage threads within a process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saw the role of the OS library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API to programs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Interface with the OS to request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36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296400" cy="609600"/>
          </a:xfrm>
        </p:spPr>
        <p:txBody>
          <a:bodyPr/>
          <a:lstStyle/>
          <a:p>
            <a:r>
              <a:rPr lang="en-US" sz="2800" dirty="0"/>
              <a:t>Multiplexing Processes: 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8" y="762000"/>
            <a:ext cx="7086600" cy="5638800"/>
          </a:xfrm>
        </p:spPr>
        <p:txBody>
          <a:bodyPr>
            <a:normAutofit/>
          </a:bodyPr>
          <a:lstStyle/>
          <a:p>
            <a:r>
              <a:rPr lang="en-US" dirty="0"/>
              <a:t>Kernel represents each process with a process control block (PCB)</a:t>
            </a:r>
          </a:p>
          <a:p>
            <a:pPr lvl="1"/>
            <a:r>
              <a:rPr lang="en-US" dirty="0"/>
              <a:t>Status (running, ready, blocked, …)</a:t>
            </a:r>
          </a:p>
          <a:p>
            <a:pPr lvl="1"/>
            <a:r>
              <a:rPr lang="en-US" dirty="0"/>
              <a:t>Register state (when not ready)</a:t>
            </a:r>
          </a:p>
          <a:p>
            <a:pPr lvl="1"/>
            <a:r>
              <a:rPr lang="en-US" dirty="0"/>
              <a:t>Process ID (PID), User, Executable, Priority, …</a:t>
            </a:r>
          </a:p>
          <a:p>
            <a:pPr lvl="1"/>
            <a:r>
              <a:rPr lang="en-US" dirty="0"/>
              <a:t>Execution time, …</a:t>
            </a:r>
          </a:p>
          <a:p>
            <a:pPr lvl="1"/>
            <a:r>
              <a:rPr lang="en-US" dirty="0"/>
              <a:t>Memory space, translation, …</a:t>
            </a:r>
          </a:p>
          <a:p>
            <a:r>
              <a:rPr lang="en-US" dirty="0"/>
              <a:t>Kernel </a:t>
            </a:r>
            <a:r>
              <a:rPr lang="en-US" i="1" dirty="0"/>
              <a:t>Scheduler</a:t>
            </a:r>
            <a:r>
              <a:rPr lang="en-US" dirty="0"/>
              <a:t> maintains a data structure containing the PCBs	</a:t>
            </a:r>
          </a:p>
          <a:p>
            <a:pPr lvl="1"/>
            <a:r>
              <a:rPr lang="en-US" dirty="0"/>
              <a:t>Give out CPU to different processes</a:t>
            </a:r>
          </a:p>
          <a:p>
            <a:pPr lvl="1"/>
            <a:r>
              <a:rPr lang="en-US" dirty="0"/>
              <a:t>This is a Policy 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4089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13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CE7C-31AE-D621-0AB1-34FE3A5D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99A9-9FC1-F745-D510-209C14CC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00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Recall: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/>
              <a:t>Address space </a:t>
            </a:r>
            <a:r>
              <a:rPr lang="en-US" dirty="0"/>
              <a:t>(with or w/o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r>
              <a:rPr lang="en-US" dirty="0"/>
              <a:t>May be distinct from memory space of the physical machine </a:t>
            </a:r>
            <a:br>
              <a:rPr lang="en-US" dirty="0"/>
            </a:br>
            <a:r>
              <a:rPr lang="en-US" dirty="0"/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41244765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0" y="3863096"/>
            <a:ext cx="9220200" cy="2537704"/>
          </a:xfrm>
        </p:spPr>
        <p:txBody>
          <a:bodyPr>
            <a:normAutofit/>
          </a:bodyPr>
          <a:lstStyle/>
          <a:p>
            <a:r>
              <a:rPr lang="en-US" dirty="0"/>
              <a:t>Scheduling: Mechanism for deciding which processes/threads receive hardware CPU time, when, and for how long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552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 </a:t>
            </a:r>
            <a:r>
              <a:rPr lang="en-US" b="1" dirty="0" err="1">
                <a:latin typeface="Courier New"/>
                <a:cs typeface="Courier New"/>
              </a:rPr>
              <a:t>readyProcesses</a:t>
            </a:r>
            <a:r>
              <a:rPr lang="en-US" b="1" dirty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selectProcess</a:t>
            </a:r>
            <a:r>
              <a:rPr lang="en-US" b="1" dirty="0">
                <a:latin typeface="Courier New"/>
                <a:cs typeface="Courier New"/>
              </a:rPr>
              <a:t>(PCBs);</a:t>
            </a:r>
          </a:p>
          <a:p>
            <a:r>
              <a:rPr lang="en-US" b="1" dirty="0">
                <a:latin typeface="Courier New"/>
                <a:cs typeface="Courier New"/>
              </a:rPr>
              <a:t>	run( 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);</a:t>
            </a:r>
          </a:p>
          <a:p>
            <a:r>
              <a:rPr lang="en-US" b="1" dirty="0">
                <a:latin typeface="Courier New"/>
                <a:cs typeface="Courier New"/>
              </a:rPr>
              <a:t>} else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run_idle_process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9144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0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en-US">
                <a:latin typeface="Gill Sans Light"/>
              </a:rPr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36937"/>
            <a:ext cx="10820400" cy="57400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latin typeface="Gill Sans Light"/>
              </a:rPr>
              <a:t>Hardware scheduling technique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latin typeface="Gill Sans Light"/>
              </a:rPr>
              <a:t>Avoids software overhead of multiplexing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latin typeface="Gill Sans Light"/>
              </a:rPr>
              <a:t>Superscalar processors can execute</a:t>
            </a:r>
            <a:br>
              <a:rPr lang="en-US" altLang="en-US" dirty="0">
                <a:latin typeface="Gill Sans Light"/>
              </a:rPr>
            </a:br>
            <a:r>
              <a:rPr lang="en-US" altLang="en-US" dirty="0">
                <a:latin typeface="Gill Sans Light"/>
              </a:rPr>
              <a:t>multiple instructions that are independent.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 err="1">
                <a:latin typeface="Gill Sans Light"/>
              </a:rPr>
              <a:t>Hyperthreading</a:t>
            </a:r>
            <a:r>
              <a:rPr lang="en-US" altLang="en-US" dirty="0">
                <a:latin typeface="Gill Sans Light"/>
              </a:rPr>
              <a:t> duplicates register state </a:t>
            </a:r>
            <a:br>
              <a:rPr lang="en-US" altLang="en-US" dirty="0">
                <a:latin typeface="Gill Sans Light"/>
              </a:rPr>
            </a:br>
            <a:r>
              <a:rPr lang="en-US" altLang="en-US" dirty="0">
                <a:latin typeface="Gill Sans Light"/>
              </a:rPr>
              <a:t>to make a second “thread,” allowing </a:t>
            </a:r>
            <a:br>
              <a:rPr lang="en-US" altLang="en-US" dirty="0">
                <a:latin typeface="Gill Sans Light"/>
              </a:rPr>
            </a:br>
            <a:r>
              <a:rPr lang="en-US" altLang="en-US" dirty="0">
                <a:latin typeface="Gill Sans Light"/>
              </a:rPr>
              <a:t>more instructions to run.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latin typeface="Gill Sans Light"/>
              </a:rPr>
              <a:t>Can schedule each thread as if were </a:t>
            </a:r>
            <a:br>
              <a:rPr lang="en-US" altLang="en-US" dirty="0">
                <a:latin typeface="Gill Sans Light"/>
              </a:rPr>
            </a:br>
            <a:r>
              <a:rPr lang="en-US" altLang="en-US" dirty="0">
                <a:latin typeface="Gill Sans Light"/>
              </a:rPr>
              <a:t>separate CPU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latin typeface="Gill Sans Light"/>
              </a:rPr>
              <a:t>But, sub-linear speedup!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en-US" dirty="0">
              <a:latin typeface="Gill Sans Ligh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latin typeface="Gill Sans Light"/>
              </a:rPr>
              <a:t>Original technique called “Simultaneous Multithreading”</a:t>
            </a:r>
            <a:endParaRPr lang="en-US" altLang="ja-JP" dirty="0">
              <a:latin typeface="Gill Sans Light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latin typeface="Gill Sans Light"/>
                <a:hlinkClick r:id="rId3"/>
              </a:rPr>
              <a:t>http://www.cs.washington.edu/research/smt/index.html</a:t>
            </a:r>
            <a:r>
              <a:rPr lang="en-US" altLang="en-US" dirty="0">
                <a:latin typeface="Gill Sans Light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latin typeface="Gill Sans Light"/>
              </a:rPr>
              <a:t>SPARC, Pentium 4/Xeon (“</a:t>
            </a:r>
            <a:r>
              <a:rPr lang="en-US" altLang="ja-JP" dirty="0" err="1">
                <a:latin typeface="Gill Sans Light"/>
              </a:rPr>
              <a:t>Hyperthreading</a:t>
            </a:r>
            <a:r>
              <a:rPr lang="en-US" altLang="en-US" dirty="0">
                <a:latin typeface="Gill Sans Light"/>
              </a:rPr>
              <a:t>”</a:t>
            </a:r>
            <a:r>
              <a:rPr lang="en-US" altLang="ja-JP" dirty="0">
                <a:latin typeface="Gill Sans Light"/>
              </a:rPr>
              <a:t>), Power 5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en-US" dirty="0">
              <a:latin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22642" y="838200"/>
            <a:ext cx="5867400" cy="4365486"/>
            <a:chOff x="4038600" y="685800"/>
            <a:chExt cx="5867400" cy="4365486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</a:rPr>
                <a:t>Colored blocks show instructions executed</a:t>
              </a:r>
            </a:p>
            <a:p>
              <a:endParaRPr lang="en-US" altLang="en-US" sz="20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838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3245-1B13-4864-8AA1-B61F31FE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Threads: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30DF-8B62-42AE-96AA-4DD8793A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from before: </a:t>
            </a:r>
            <a:r>
              <a:rPr lang="en-US" i="1" dirty="0"/>
              <a:t>A single unique execution context</a:t>
            </a:r>
          </a:p>
          <a:p>
            <a:pPr lvl="1"/>
            <a:r>
              <a:rPr lang="en-US" dirty="0"/>
              <a:t>Describes its representation</a:t>
            </a:r>
          </a:p>
          <a:p>
            <a:pPr lvl="1"/>
            <a:endParaRPr lang="en-US" dirty="0"/>
          </a:p>
          <a:p>
            <a:r>
              <a:rPr lang="en-US" dirty="0"/>
              <a:t>It provides the abstraction of: </a:t>
            </a:r>
            <a:r>
              <a:rPr lang="en-US" i="1" dirty="0"/>
              <a:t>A single execution sequence that represents a separately schedulable task</a:t>
            </a:r>
          </a:p>
          <a:p>
            <a:pPr lvl="1"/>
            <a:r>
              <a:rPr lang="en-US" dirty="0"/>
              <a:t>Also a valid definition!</a:t>
            </a:r>
          </a:p>
          <a:p>
            <a:pPr lvl="1"/>
            <a:endParaRPr lang="en-US" dirty="0"/>
          </a:p>
          <a:p>
            <a:r>
              <a:rPr lang="en-US" dirty="0"/>
              <a:t>Threads are a mechanism for </a:t>
            </a:r>
            <a:r>
              <a:rPr lang="en-US" i="1" dirty="0"/>
              <a:t>concurrency </a:t>
            </a:r>
            <a:r>
              <a:rPr lang="en-US" dirty="0"/>
              <a:t>(overlapping execution)</a:t>
            </a:r>
            <a:endParaRPr lang="en-US" i="1" dirty="0"/>
          </a:p>
          <a:p>
            <a:pPr lvl="1"/>
            <a:r>
              <a:rPr lang="en-US" dirty="0"/>
              <a:t>However, they can also run in </a:t>
            </a:r>
            <a:r>
              <a:rPr lang="en-US" i="1" dirty="0"/>
              <a:t>parallel</a:t>
            </a:r>
            <a:r>
              <a:rPr lang="en-US" dirty="0"/>
              <a:t> (simultaneous execution)</a:t>
            </a:r>
          </a:p>
          <a:p>
            <a:pPr lvl="1"/>
            <a:endParaRPr lang="en-US" dirty="0"/>
          </a:p>
          <a:p>
            <a:r>
              <a:rPr lang="en-US" dirty="0"/>
              <a:t>Protection is an orthogonal concept</a:t>
            </a:r>
          </a:p>
          <a:p>
            <a:pPr lvl="1"/>
            <a:r>
              <a:rPr lang="en-US" dirty="0"/>
              <a:t>A protection domain can contain one thread or many</a:t>
            </a:r>
          </a:p>
        </p:txBody>
      </p:sp>
    </p:spTree>
    <p:extLst>
      <p:ext uri="{BB962C8B-B14F-4D97-AF65-F5344CB8AC3E}">
        <p14:creationId xmlns:p14="http://schemas.microsoft.com/office/powerpoint/2010/main" val="1140912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66793</TotalTime>
  <Pages>60</Pages>
  <Words>4461</Words>
  <Application>Microsoft Macintosh PowerPoint</Application>
  <PresentationFormat>Widescreen</PresentationFormat>
  <Paragraphs>1002</Paragraphs>
  <Slides>61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Gulim</vt:lpstr>
      <vt:lpstr>MS PGothic</vt:lpstr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Symbol</vt:lpstr>
      <vt:lpstr>Office</vt:lpstr>
      <vt:lpstr>CS162 Operating Systems and Systems Programming Lecture 3  Abstractions 1: Threads and Processes A quick, programmer’s viewpoint</vt:lpstr>
      <vt:lpstr>Goals for Today: The Thread Abstraction</vt:lpstr>
      <vt:lpstr>Recall: Dual Mode Operation</vt:lpstr>
      <vt:lpstr>Adding Protection: CPU Switch From Process A to Process B</vt:lpstr>
      <vt:lpstr>Running Many Programs</vt:lpstr>
      <vt:lpstr>Multiplexing Processes: The Process Control Block</vt:lpstr>
      <vt:lpstr>Scheduler</vt:lpstr>
      <vt:lpstr>Simultaneous MultiThreading/Hyperthreading</vt:lpstr>
      <vt:lpstr>More About Threads: What are they?</vt:lpstr>
      <vt:lpstr>Multiprocessing vs. Multiprogramming</vt:lpstr>
      <vt:lpstr>Concurrency is not Parallelism</vt:lpstr>
      <vt:lpstr>Silly Example for Threads</vt:lpstr>
      <vt:lpstr>Adding Threads</vt:lpstr>
      <vt:lpstr>More Practical Motivation: Compute/IO overlap</vt:lpstr>
      <vt:lpstr>Threads Mask I/O Latency</vt:lpstr>
      <vt:lpstr>Threads Mask I/O Latency</vt:lpstr>
      <vt:lpstr>A Better Example for Threads</vt:lpstr>
      <vt:lpstr>Multithreaded Programs</vt:lpstr>
      <vt:lpstr>System Calls (“Syscalls”)</vt:lpstr>
      <vt:lpstr>OS Library Issues Syscalls</vt:lpstr>
      <vt:lpstr>Administrivia: Getting started!</vt:lpstr>
      <vt:lpstr>Administrivia (Con’t)</vt:lpstr>
      <vt:lpstr>OS Library API for Threads: pthreads</vt:lpstr>
      <vt:lpstr>New Idea: Fork-Join Pattern</vt:lpstr>
      <vt:lpstr>pThreads Example</vt:lpstr>
      <vt:lpstr>Peeking Ahead: System Call Example</vt:lpstr>
      <vt:lpstr>Thread State</vt:lpstr>
      <vt:lpstr>Shared vs. Per-Thread State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Memory Layout with Two Threads</vt:lpstr>
      <vt:lpstr>INTERLEAVING AND NONDETERMINISM (The beginning of a long discussion!)</vt:lpstr>
      <vt:lpstr>Thread Abstraction</vt:lpstr>
      <vt:lpstr>Programmer vs. Processor View</vt:lpstr>
      <vt:lpstr>Possible Executions</vt:lpstr>
      <vt:lpstr>Correctness with Concurrent Threads</vt:lpstr>
      <vt:lpstr>Race Conditions: Example 1</vt:lpstr>
      <vt:lpstr>Race Conditions: Example 2</vt:lpstr>
      <vt:lpstr>Example: Shared Data Structure</vt:lpstr>
      <vt:lpstr>Relevant Definitions</vt:lpstr>
      <vt:lpstr>Locks</vt:lpstr>
      <vt:lpstr>PowerPoint Presentation</vt:lpstr>
      <vt:lpstr>OS Library Locks: pthreads</vt:lpstr>
      <vt:lpstr>Our Example</vt:lpstr>
      <vt:lpstr>Conclusion</vt:lpstr>
      <vt:lpstr>PowerPoint Presentation</vt:lpstr>
      <vt:lpstr>Recall: Four Fundamental OS Concepts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Ion Stoica</cp:lastModifiedBy>
  <cp:revision>665</cp:revision>
  <cp:lastPrinted>2024-01-26T16:07:41Z</cp:lastPrinted>
  <dcterms:created xsi:type="dcterms:W3CDTF">1995-08-12T11:37:26Z</dcterms:created>
  <dcterms:modified xsi:type="dcterms:W3CDTF">2024-09-06T02:15:18Z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