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762" r:id="rId3"/>
    <p:sldId id="745" r:id="rId4"/>
    <p:sldId id="744" r:id="rId5"/>
    <p:sldId id="747" r:id="rId6"/>
    <p:sldId id="750" r:id="rId7"/>
    <p:sldId id="749" r:id="rId8"/>
    <p:sldId id="751" r:id="rId9"/>
    <p:sldId id="752" r:id="rId10"/>
    <p:sldId id="753" r:id="rId11"/>
    <p:sldId id="754" r:id="rId12"/>
    <p:sldId id="755" r:id="rId13"/>
    <p:sldId id="756" r:id="rId14"/>
    <p:sldId id="728" r:id="rId15"/>
    <p:sldId id="769" r:id="rId16"/>
    <p:sldId id="729" r:id="rId17"/>
    <p:sldId id="730" r:id="rId18"/>
    <p:sldId id="731" r:id="rId19"/>
    <p:sldId id="732" r:id="rId20"/>
    <p:sldId id="733" r:id="rId21"/>
    <p:sldId id="644" r:id="rId22"/>
    <p:sldId id="645" r:id="rId23"/>
    <p:sldId id="646" r:id="rId24"/>
    <p:sldId id="648" r:id="rId25"/>
    <p:sldId id="649" r:id="rId26"/>
    <p:sldId id="652" r:id="rId27"/>
    <p:sldId id="650" r:id="rId28"/>
    <p:sldId id="653" r:id="rId29"/>
    <p:sldId id="654" r:id="rId30"/>
    <p:sldId id="655" r:id="rId31"/>
    <p:sldId id="598" r:id="rId32"/>
    <p:sldId id="620" r:id="rId33"/>
    <p:sldId id="656" r:id="rId34"/>
    <p:sldId id="734" r:id="rId35"/>
    <p:sldId id="763" r:id="rId36"/>
    <p:sldId id="658" r:id="rId37"/>
    <p:sldId id="657" r:id="rId38"/>
    <p:sldId id="659" r:id="rId39"/>
    <p:sldId id="660" r:id="rId40"/>
    <p:sldId id="661" r:id="rId41"/>
    <p:sldId id="663" r:id="rId42"/>
    <p:sldId id="664" r:id="rId43"/>
    <p:sldId id="665" r:id="rId44"/>
    <p:sldId id="666" r:id="rId45"/>
    <p:sldId id="667" r:id="rId46"/>
    <p:sldId id="764" r:id="rId47"/>
    <p:sldId id="669" r:id="rId48"/>
    <p:sldId id="670" r:id="rId49"/>
    <p:sldId id="695" r:id="rId50"/>
    <p:sldId id="673" r:id="rId51"/>
    <p:sldId id="674" r:id="rId52"/>
    <p:sldId id="675" r:id="rId53"/>
    <p:sldId id="676" r:id="rId54"/>
    <p:sldId id="677" r:id="rId55"/>
    <p:sldId id="678" r:id="rId56"/>
    <p:sldId id="679" r:id="rId57"/>
    <p:sldId id="760" r:id="rId58"/>
    <p:sldId id="761" r:id="rId59"/>
    <p:sldId id="682" r:id="rId60"/>
    <p:sldId id="572" r:id="rId6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00AE00"/>
    <a:srgbClr val="3151F0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5545" autoAdjust="0"/>
  </p:normalViewPr>
  <p:slideViewPr>
    <p:cSldViewPr>
      <p:cViewPr varScale="1">
        <p:scale>
          <a:sx n="124" d="100"/>
          <a:sy n="124" d="100"/>
        </p:scale>
        <p:origin x="20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88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19" tIns="45711" rIns="91419" bIns="45711"/>
          <a:lstStyle/>
          <a:p>
            <a:fld id="{6BA52372-3169-3E47-91B9-B9FD441558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1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9/10/2024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181600" y="6550236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4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sz="3000" dirty="0"/>
              <a:t>Abstractions 2: Process Management,</a:t>
            </a:r>
            <a:br>
              <a:rPr lang="en-US" sz="3000" dirty="0"/>
            </a:br>
            <a:r>
              <a:rPr lang="en-US" sz="3000" dirty="0"/>
              <a:t>Files and I/O</a:t>
            </a:r>
            <a:br>
              <a:rPr lang="en-US" sz="3000" dirty="0"/>
            </a:br>
            <a:r>
              <a:rPr lang="en-US" sz="3000" dirty="0"/>
              <a:t>A quick programmer’s viewpoint</a:t>
            </a: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October 10</a:t>
            </a:r>
            <a:r>
              <a:rPr lang="en-US" altLang="en-US" baseline="30000" dirty="0"/>
              <a:t>th</a:t>
            </a:r>
            <a:r>
              <a:rPr lang="en-US" altLang="en-US" dirty="0"/>
              <a:t>, 2024</a:t>
            </a:r>
          </a:p>
          <a:p>
            <a:pPr marL="285750" indent="-285750"/>
            <a:r>
              <a:rPr lang="en-US" altLang="en-US" dirty="0"/>
              <a:t>Prof. Ion Stoica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53495D7-264E-C7C9-EC3B-3631E659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06881"/>
            <a:ext cx="8716962" cy="64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Slides courtesy of David Culler,  Natacha Crooks, Anthony D. Joseph, John </a:t>
            </a:r>
            <a:r>
              <a:rPr lang="en-US" altLang="en-US" sz="1800" b="0" dirty="0" err="1">
                <a:latin typeface="Gill Sans" charset="0"/>
                <a:ea typeface="Gill Sans" charset="0"/>
                <a:cs typeface="Gill Sans" charset="0"/>
              </a:rPr>
              <a:t>Kubiatowicz</a:t>
            </a: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, AJ Shankar,  Alex Aiken, Eric Brewer, Ras </a:t>
            </a:r>
            <a:r>
              <a:rPr lang="en-US" altLang="en-US" sz="1800" b="0" dirty="0" err="1">
                <a:latin typeface="Gill Sans" charset="0"/>
                <a:ea typeface="Gill Sans" charset="0"/>
                <a:cs typeface="Gill Sans" charset="0"/>
              </a:rPr>
              <a:t>Bodik</a:t>
            </a: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,  Doug </a:t>
            </a:r>
            <a:r>
              <a:rPr lang="en-US" altLang="en-US" sz="1800" b="0" dirty="0" err="1">
                <a:latin typeface="Gill Sans" charset="0"/>
                <a:ea typeface="Gill Sans" charset="0"/>
                <a:cs typeface="Gill Sans" charset="0"/>
              </a:rPr>
              <a:t>Tygar</a:t>
            </a: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, and David Wagner.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1828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34834578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Interrupt/System Call</a:t>
            </a:r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4478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3592186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8899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0584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boots</a:t>
            </a:r>
          </a:p>
          <a:p>
            <a:pPr lvl="1"/>
            <a:r>
              <a:rPr lang="en-US" dirty="0"/>
              <a:t>Often called the “</a:t>
            </a:r>
            <a:r>
              <a:rPr lang="en-US" dirty="0" err="1"/>
              <a:t>init</a:t>
            </a:r>
            <a:r>
              <a:rPr lang="en-US" dirty="0"/>
              <a:t>” process</a:t>
            </a:r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2853667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33528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974CF-E7A3-AA24-A80A-73576C9470D4}"/>
              </a:ext>
            </a:extLst>
          </p:cNvPr>
          <p:cNvSpPr/>
          <p:nvPr/>
        </p:nvSpPr>
        <p:spPr bwMode="auto">
          <a:xfrm>
            <a:off x="5867400" y="3581400"/>
            <a:ext cx="6172200" cy="289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Recall threads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pthread_create</a:t>
            </a:r>
            <a:endParaRPr lang="en-US" sz="1800" b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pthread_exit</a:t>
            </a:r>
            <a:endParaRPr lang="en-US" sz="1800" b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Consolas" panose="020B0609020204030204" pitchFamily="49" charset="0"/>
              </a:rPr>
              <a:t>pthread_join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13F2EB-F783-A780-E8D8-7BC6357305A4}"/>
              </a:ext>
            </a:extLst>
          </p:cNvPr>
          <p:cNvCxnSpPr/>
          <p:nvPr/>
        </p:nvCxnSpPr>
        <p:spPr bwMode="auto">
          <a:xfrm flipH="1" flipV="1">
            <a:off x="5105400" y="1905000"/>
            <a:ext cx="2362200" cy="2362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0CE5F-FF35-7E86-F6E9-174DF0574D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24200" y="1295400"/>
            <a:ext cx="4648200" cy="3505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99CF64-E0D0-2856-FEA5-4C0DFB7213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24200" y="2895600"/>
            <a:ext cx="4114800" cy="2514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21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Fork-Join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83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3654607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173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24349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0180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31240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provides at least two modes (at least 1 mode bit):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pPr lvl="1"/>
            <a:r>
              <a:rPr lang="en-US" dirty="0"/>
              <a:t>Changing the page table pointer, disabling interrupts, interacting directly w/ hardware, writing to kernel memory</a:t>
            </a:r>
          </a:p>
          <a:p>
            <a:r>
              <a:rPr lang="en-US" dirty="0">
                <a:solidFill>
                  <a:srgbClr val="FF0000"/>
                </a:solidFill>
              </a:rPr>
              <a:t>Carefully controlled transitions between user mode and kernel mode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6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154290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70755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67944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Mystery: </a:t>
            </a:r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Would adding the calls to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 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562600" y="1143000"/>
            <a:ext cx="655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Here,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1813724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285636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new Program: variants of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592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415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Management: The Shell pattern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if (</a:t>
              </a:r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4325986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6199450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76641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257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Important aspects: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Controlled transfer into kernel (e.g.,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table)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Separate kernel stack!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Carefully constructed kernel code packs up the user process state and sets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pPr lvl="1"/>
            <a:r>
              <a:rPr lang="en-US" dirty="0"/>
              <a:t>More on this next time</a:t>
            </a:r>
          </a:p>
          <a:p>
            <a:endParaRPr lang="en-US" dirty="0"/>
          </a:p>
          <a:p>
            <a:r>
              <a:rPr lang="en-US" dirty="0"/>
              <a:t>Should be impossible for buggy or malicious user program to cause the kernel to corrupt itself!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07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778771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828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Standard Libs</a:t>
              </a: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3962400" y="1981200"/>
            <a:ext cx="6400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29542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Kind of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3943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084471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39432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1883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18181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209662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29191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29542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394175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38523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4881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48810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488102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1801" y="548367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1585" y="5483679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3924" y="548367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17732" y="54980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1" y="548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132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24096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15098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48810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333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64987" y="37199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63780" y="31720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2918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26913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23380628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Library (</a:t>
            </a:r>
            <a:r>
              <a:rPr lang="en-US" dirty="0" err="1"/>
              <a:t>libc</a:t>
            </a:r>
            <a:r>
              <a:rPr lang="en-US" dirty="0"/>
              <a:t>)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71480"/>
            <a:ext cx="11277600" cy="1053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Library: Code linked into the user-level application that provides a clean or more functional API to the user than just the raw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Most of this code runs at user level, but makes </a:t>
            </a:r>
            <a:r>
              <a:rPr lang="en-US" dirty="0" err="1"/>
              <a:t>syscalls</a:t>
            </a:r>
            <a:r>
              <a:rPr lang="en-US" dirty="0"/>
              <a:t> (which run at kernel level)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17526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914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914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9144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3772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3597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3597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3597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0330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6503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6503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6503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6830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054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430000" cy="5943600"/>
          </a:xfrm>
        </p:spPr>
        <p:txBody>
          <a:bodyPr>
            <a:normAutofit/>
          </a:bodyPr>
          <a:lstStyle/>
          <a:p>
            <a:r>
              <a:rPr lang="en-US" dirty="0"/>
              <a:t>Ion’s Office Hours</a:t>
            </a:r>
          </a:p>
          <a:p>
            <a:pPr lvl="1"/>
            <a:r>
              <a:rPr lang="en-US" dirty="0"/>
              <a:t>11-12pm, Tuesdays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Ion away this Thursday (NYC conference)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lecture will be taught by </a:t>
            </a:r>
            <a:r>
              <a:rPr lang="en-US" b="1" dirty="0">
                <a:solidFill>
                  <a:srgbClr val="FF0000"/>
                </a:solidFill>
              </a:rPr>
              <a:t>Yi Xu</a:t>
            </a:r>
            <a:r>
              <a:rPr lang="en-US" dirty="0">
                <a:solidFill>
                  <a:srgbClr val="FF0000"/>
                </a:solidFill>
              </a:rPr>
              <a:t>, postdoc in the Sky Computing Lab </a:t>
            </a:r>
          </a:p>
          <a:p>
            <a:pPr lvl="1"/>
            <a:endParaRPr lang="en-US" dirty="0"/>
          </a:p>
          <a:p>
            <a:r>
              <a:rPr lang="en-US" dirty="0"/>
              <a:t>Recommendation: Read assigned readings </a:t>
            </a:r>
            <a:r>
              <a:rPr lang="en-US" i="1" dirty="0"/>
              <a:t>before</a:t>
            </a:r>
            <a:r>
              <a:rPr lang="en-US" dirty="0"/>
              <a:t> lecture</a:t>
            </a:r>
          </a:p>
          <a:p>
            <a:endParaRPr lang="en-US" dirty="0"/>
          </a:p>
          <a:p>
            <a:r>
              <a:rPr lang="en-US" dirty="0"/>
              <a:t>You should be going to sections – Important information covered in section</a:t>
            </a:r>
          </a:p>
          <a:p>
            <a:pPr lvl="1"/>
            <a:r>
              <a:rPr lang="en-US" dirty="0"/>
              <a:t>Any section will do until groups assigned</a:t>
            </a:r>
          </a:p>
          <a:p>
            <a:r>
              <a:rPr lang="en-US" dirty="0"/>
              <a:t>Get finding groups of 4 people ASAP</a:t>
            </a:r>
          </a:p>
          <a:p>
            <a:pPr lvl="1"/>
            <a:r>
              <a:rPr lang="en-US" dirty="0"/>
              <a:t>Priority for same section; if cannot make this work, keep same TA</a:t>
            </a:r>
          </a:p>
          <a:p>
            <a:pPr lvl="1"/>
            <a:r>
              <a:rPr lang="en-US" dirty="0"/>
              <a:t>Remember: Your TA needs to see you in section!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Yi Xu - NVSL">
            <a:extLst>
              <a:ext uri="{FF2B5EF4-FFF2-40B4-BE49-F238E27FC236}">
                <a16:creationId xmlns:a16="http://schemas.microsoft.com/office/drawing/2014/main" id="{F7E8E1EA-1C5B-4C56-E197-32DA4ED1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600200"/>
            <a:ext cx="127635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19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769600" cy="5410200"/>
          </a:xfrm>
        </p:spPr>
        <p:txBody>
          <a:bodyPr>
            <a:normAutofit/>
          </a:bodyPr>
          <a:lstStyle/>
          <a:p>
            <a:r>
              <a:rPr lang="en-US" dirty="0"/>
              <a:t>You get 6 slip days for homework and 7 slip days for group projects</a:t>
            </a:r>
          </a:p>
          <a:p>
            <a:pPr lvl="1"/>
            <a:r>
              <a:rPr lang="en-US" dirty="0"/>
              <a:t>No project extensions on design documents, since we need to keep design reviews on track</a:t>
            </a:r>
          </a:p>
          <a:p>
            <a:pPr lvl="1"/>
            <a:r>
              <a:rPr lang="en-US" dirty="0"/>
              <a:t>Conserve your slip days!</a:t>
            </a:r>
          </a:p>
          <a:p>
            <a:r>
              <a:rPr lang="en-US" dirty="0"/>
              <a:t>Midterm 1 will be on 10/3 from 7-9pm (tentative)</a:t>
            </a:r>
          </a:p>
          <a:p>
            <a:pPr lvl="1"/>
            <a:r>
              <a:rPr lang="en-US" dirty="0"/>
              <a:t>No class on day of midterm</a:t>
            </a:r>
          </a:p>
          <a:p>
            <a:pPr lvl="1"/>
            <a:r>
              <a:rPr lang="en-US" dirty="0"/>
              <a:t>Closed book</a:t>
            </a:r>
          </a:p>
          <a:p>
            <a:pPr lvl="1"/>
            <a:r>
              <a:rPr lang="en-US" dirty="0"/>
              <a:t>One page of </a:t>
            </a:r>
            <a:r>
              <a:rPr lang="en-US" i="1" dirty="0"/>
              <a:t>handwritten </a:t>
            </a:r>
            <a:r>
              <a:rPr lang="en-US" dirty="0"/>
              <a:t>notes – both sides</a:t>
            </a:r>
          </a:p>
        </p:txBody>
      </p:sp>
    </p:spTree>
    <p:extLst>
      <p:ext uri="{BB962C8B-B14F-4D97-AF65-F5344CB8AC3E}">
        <p14:creationId xmlns:p14="http://schemas.microsoft.com/office/powerpoint/2010/main" val="163420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Unix/POSIX Idea: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r>
              <a:rPr lang="en-US" dirty="0"/>
              <a:t>Based on the system calls </a:t>
            </a:r>
            <a:r>
              <a:rPr lang="en-US" b="1" dirty="0">
                <a:latin typeface="Consolas" panose="020B0609020204030204" pitchFamily="49" charset="0"/>
              </a:rPr>
              <a:t>open()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read()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write()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</a:rPr>
              <a:t>close()</a:t>
            </a:r>
          </a:p>
          <a:p>
            <a:r>
              <a:rPr lang="en-US" dirty="0"/>
              <a:t>Additional: </a:t>
            </a:r>
            <a:r>
              <a:rPr lang="en-US" b="1" dirty="0" err="1">
                <a:latin typeface="Consolas" panose="020B0609020204030204" pitchFamily="49" charset="0"/>
              </a:rPr>
              <a:t>ioctl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for custom configuration that doesn’t quite fit</a:t>
            </a:r>
          </a:p>
          <a:p>
            <a:r>
              <a:rPr lang="en-US" dirty="0"/>
              <a:t>Note that the “Everything is a File” idea was a radical idea when proposed</a:t>
            </a:r>
          </a:p>
          <a:p>
            <a:pPr lvl="1"/>
            <a:r>
              <a:rPr lang="en-US" dirty="0"/>
              <a:t>Dennis Ritchie and Ken Thompson described this idea in their seminal paper on UNIX called “The UNIX Time-Sharing System” from 1974</a:t>
            </a:r>
          </a:p>
          <a:p>
            <a:pPr lvl="1"/>
            <a:r>
              <a:rPr lang="en-US" dirty="0"/>
              <a:t>Seethe resources page if you are curious</a:t>
            </a:r>
          </a:p>
        </p:txBody>
      </p:sp>
    </p:spTree>
    <p:extLst>
      <p:ext uri="{BB962C8B-B14F-4D97-AF65-F5344CB8AC3E}">
        <p14:creationId xmlns:p14="http://schemas.microsoft.com/office/powerpoint/2010/main" val="49601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D3C-E8FF-45AA-ADDF-C312F13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POSIX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60A-E5BB-4E70-BDD1-647FCCAB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7696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POSIX: P</a:t>
            </a:r>
            <a:r>
              <a:rPr lang="en-US" dirty="0"/>
              <a:t>ortable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perating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 (for </a:t>
            </a:r>
            <a:r>
              <a:rPr lang="en-US" dirty="0" err="1"/>
              <a:t>uni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Interface for application programmers (mostly)</a:t>
            </a:r>
          </a:p>
          <a:p>
            <a:pPr lvl="1"/>
            <a:r>
              <a:rPr lang="en-US" dirty="0"/>
              <a:t>Defines the term “Unix,” derived from AT&amp;T Unix</a:t>
            </a:r>
          </a:p>
          <a:p>
            <a:pPr lvl="1"/>
            <a:r>
              <a:rPr lang="en-US" dirty="0"/>
              <a:t>Created to bring order to many Unix-derived OSes, so applications are portable</a:t>
            </a:r>
          </a:p>
          <a:p>
            <a:pPr lvl="2"/>
            <a:r>
              <a:rPr lang="en-US" dirty="0"/>
              <a:t>Partially available on non-Unix OSes, like Windows</a:t>
            </a:r>
          </a:p>
          <a:p>
            <a:pPr lvl="1"/>
            <a:r>
              <a:rPr lang="en-US" dirty="0"/>
              <a:t>Requires standard system call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03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203-5CDA-44A8-941F-D745581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1460-44EA-4150-B73C-ECF77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POSIX File data: sequence of bytes</a:t>
            </a:r>
          </a:p>
          <a:p>
            <a:pPr lvl="2"/>
            <a:r>
              <a:rPr lang="en-US" dirty="0"/>
              <a:t>Could be text, binary, serialized objects, …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info,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 err="1"/>
              <a:t>Hierachical</a:t>
            </a:r>
            <a:r>
              <a:rPr lang="en-US" dirty="0"/>
              <a:t>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3"/>
            <a:r>
              <a:rPr lang="en-US" dirty="0"/>
              <a:t>/home/ff/cs162/</a:t>
            </a:r>
            <a:r>
              <a:rPr lang="en-US" dirty="0" err="1"/>
              <a:t>public_html</a:t>
            </a:r>
            <a:r>
              <a:rPr lang="en-US" dirty="0"/>
              <a:t>/fa14/index.html</a:t>
            </a:r>
          </a:p>
          <a:p>
            <a:pPr lvl="1"/>
            <a:r>
              <a:rPr lang="en-US" dirty="0"/>
              <a:t>Links and Volumes (later)</a:t>
            </a:r>
          </a:p>
        </p:txBody>
      </p:sp>
    </p:spTree>
    <p:extLst>
      <p:ext uri="{BB962C8B-B14F-4D97-AF65-F5344CB8AC3E}">
        <p14:creationId xmlns:p14="http://schemas.microsoft.com/office/powerpoint/2010/main" val="269480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A6-E521-4D7D-A752-4D040F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Processes, File Systems,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2C4-498B-4582-B164-E410BBAB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105400"/>
          </a:xfrm>
        </p:spPr>
        <p:txBody>
          <a:bodyPr/>
          <a:lstStyle/>
          <a:p>
            <a:r>
              <a:rPr lang="en-US" b="1" dirty="0"/>
              <a:t>Every process has a </a:t>
            </a:r>
            <a:r>
              <a:rPr lang="en-US" b="1" i="1" dirty="0">
                <a:solidFill>
                  <a:srgbClr val="FF0000"/>
                </a:solidFill>
              </a:rPr>
              <a:t>current working directory </a:t>
            </a:r>
            <a:r>
              <a:rPr lang="en-US" b="1" dirty="0">
                <a:solidFill>
                  <a:srgbClr val="FF0000"/>
                </a:solidFill>
              </a:rPr>
              <a:t>(CWD)</a:t>
            </a:r>
          </a:p>
          <a:p>
            <a:pPr lvl="1">
              <a:tabLst>
                <a:tab pos="2462213" algn="l"/>
              </a:tabLst>
            </a:pPr>
            <a:r>
              <a:rPr lang="en-US" dirty="0"/>
              <a:t>Can be set with system call:  </a:t>
            </a:r>
            <a:br>
              <a:rPr lang="en-US" dirty="0"/>
            </a:b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chdir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char *path); //change CWD</a:t>
            </a:r>
          </a:p>
          <a:p>
            <a:r>
              <a:rPr lang="en-US" dirty="0"/>
              <a:t>Absolute paths ignore CWD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oski</a:t>
            </a:r>
            <a:r>
              <a:rPr lang="en-US" dirty="0"/>
              <a:t>/cs162</a:t>
            </a:r>
          </a:p>
          <a:p>
            <a:r>
              <a:rPr lang="en-US" dirty="0"/>
              <a:t>Relative paths are relative to CWD</a:t>
            </a:r>
          </a:p>
          <a:p>
            <a:pPr lvl="1"/>
            <a:r>
              <a:rPr lang="en-US" dirty="0"/>
              <a:t>index.html, ./index.html</a:t>
            </a:r>
          </a:p>
          <a:p>
            <a:pPr lvl="2"/>
            <a:r>
              <a:rPr lang="en-US" dirty="0"/>
              <a:t>Refers to index.html in current working directory</a:t>
            </a:r>
          </a:p>
          <a:p>
            <a:pPr lvl="1"/>
            <a:r>
              <a:rPr lang="en-US" dirty="0"/>
              <a:t>../index.html</a:t>
            </a:r>
          </a:p>
          <a:p>
            <a:pPr lvl="2"/>
            <a:r>
              <a:rPr lang="en-US" dirty="0"/>
              <a:t>Refers to index.html in parent of current working directory</a:t>
            </a:r>
          </a:p>
          <a:p>
            <a:pPr lvl="1"/>
            <a:r>
              <a:rPr lang="en-US" dirty="0"/>
              <a:t>~/index.html, ~cs162/index.html</a:t>
            </a:r>
          </a:p>
          <a:p>
            <a:pPr lvl="2"/>
            <a:r>
              <a:rPr lang="en-US" dirty="0"/>
              <a:t>Refers to index.html in the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54294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/>
              <a:t>3 types of Kernel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9677400" cy="5638800"/>
          </a:xfrm>
        </p:spPr>
        <p:txBody>
          <a:bodyPr>
            <a:normAutofit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/>
              <a:t>E.g.,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825387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 (buffered I/O)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393224672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High-Level File API </a:t>
            </a:r>
            <a:r>
              <a:rPr lang="en-US" dirty="0"/>
              <a:t>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53" y="762000"/>
            <a:ext cx="10515600" cy="5703625"/>
          </a:xfrm>
        </p:spPr>
        <p:txBody>
          <a:bodyPr/>
          <a:lstStyle/>
          <a:p>
            <a:r>
              <a:rPr lang="en-US" dirty="0"/>
              <a:t>Operates on “streams” – unformatted sequences of bytes (wither text or binary data), with a position: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stream represented by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Error reported by returning a NULL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8288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297644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385548" y="2093840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94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5BF-8A5F-4268-8EC1-D60CE1E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 – 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ED81-A662-4639-ADC4-8BAC160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Three predefined streams are opened implicitly when the program is executed.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*stdin </a:t>
            </a:r>
            <a:r>
              <a:rPr lang="en-US" dirty="0"/>
              <a:t>– normal source of input, can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r>
              <a:rPr lang="en-US" sz="2000" dirty="0"/>
              <a:t> </a:t>
            </a:r>
            <a:r>
              <a:rPr lang="en-US" dirty="0"/>
              <a:t>– normal source of output, can too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*stderr </a:t>
            </a:r>
            <a:r>
              <a:rPr lang="en-US" dirty="0"/>
              <a:t>– diagnostics and errors</a:t>
            </a:r>
          </a:p>
          <a:p>
            <a:endParaRPr lang="en-US" dirty="0"/>
          </a:p>
          <a:p>
            <a:r>
              <a:rPr lang="en-US" dirty="0"/>
              <a:t>STDIN / STDOUT enable composition in Unix</a:t>
            </a:r>
          </a:p>
          <a:p>
            <a:endParaRPr lang="en-US" dirty="0"/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hello.txt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202097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	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5891855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90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2000" dirty="0">
                <a:latin typeface="Consolas" panose="020B0609020204030204" pitchFamily="49" charset="0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4457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fputc</a:t>
            </a:r>
            <a:r>
              <a:rPr lang="en-US" sz="1800" dirty="0"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fputs</a:t>
            </a:r>
            <a:r>
              <a:rPr lang="en-US" sz="1800" dirty="0"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fgetc</a:t>
            </a:r>
            <a:r>
              <a:rPr lang="en-US" sz="1800" dirty="0"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latin typeface="Consolas" panose="020B0609020204030204" pitchFamily="49" charset="0"/>
              </a:rPr>
              <a:t>fgets</a:t>
            </a:r>
            <a:r>
              <a:rPr lang="en-US" sz="1800" dirty="0"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latin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192508727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Block-by-Block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90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#define BUFFER_SIZE 1024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("input.txt", "r");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("output.txt", "w");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char buffer[BUFFER_SIZE];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BUFFER_SIZE,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(length &gt;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(buffer,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length, 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BUFFER_SIZE,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5427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4C6-A673-4BE9-8E7C-9C3971B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Check your Errors!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F0F-4D71-4B8C-82FD-C0F98B6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Systems programmers should always be paranoid!</a:t>
            </a:r>
          </a:p>
          <a:p>
            <a:pPr lvl="1"/>
            <a:r>
              <a:rPr lang="en-US" dirty="0"/>
              <a:t>Otherwise, you get intermittently buggy code</a:t>
            </a:r>
          </a:p>
          <a:p>
            <a:r>
              <a:rPr lang="en-US" dirty="0"/>
              <a:t>We should really be writing things like: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(input == NULL)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Prints our string and error msg.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</a:rPr>
              <a:t>(“Failed to open input file”)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Be </a:t>
            </a:r>
            <a:r>
              <a:rPr lang="en-US" b="1" dirty="0"/>
              <a:t>thorough about checking return values!</a:t>
            </a:r>
            <a:endParaRPr lang="en-US" dirty="0"/>
          </a:p>
          <a:p>
            <a:pPr lvl="1"/>
            <a:r>
              <a:rPr lang="en-US" dirty="0"/>
              <a:t>Want failures to be systematically caught and dealt with</a:t>
            </a:r>
          </a:p>
          <a:p>
            <a:r>
              <a:rPr lang="en-US" dirty="0"/>
              <a:t>I may be a bit loose with error checking for examples in class (to keep short)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as I say, not as I show in class!</a:t>
            </a:r>
          </a:p>
        </p:txBody>
      </p:sp>
    </p:spTree>
    <p:extLst>
      <p:ext uri="{BB962C8B-B14F-4D97-AF65-F5344CB8AC3E}">
        <p14:creationId xmlns:p14="http://schemas.microsoft.com/office/powerpoint/2010/main" val="2014736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4CC-7928-4E67-8A08-338C2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API: Positioning The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1A3-4750-4CDB-8617-46173AE0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0325"/>
            <a:ext cx="10677939" cy="5985275"/>
          </a:xfrm>
        </p:spPr>
        <p:txBody>
          <a:bodyPr/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long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long 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rewind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Gill Sans Light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fseek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, the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offset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 is interpreted based on the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whence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 argument (constants in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):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SEEK_SET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from beginning (position 0)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SEEK_END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backwards from end of file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SEEK_CUR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from current position</a:t>
            </a: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r>
              <a:rPr lang="en-US" dirty="0">
                <a:latin typeface="Gill Sans Light"/>
                <a:ea typeface="Consolas" charset="0"/>
                <a:cs typeface="Consolas" charset="0"/>
              </a:rPr>
              <a:t>Overall preserves high-level abstraction of a uniform stream of objects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113215-3D8F-4722-AFA5-ABE6461D2719}"/>
              </a:ext>
            </a:extLst>
          </p:cNvPr>
          <p:cNvGrpSpPr/>
          <p:nvPr/>
        </p:nvGrpSpPr>
        <p:grpSpPr>
          <a:xfrm>
            <a:off x="2743200" y="4724400"/>
            <a:ext cx="3753889" cy="655967"/>
            <a:chOff x="4876800" y="1905000"/>
            <a:chExt cx="3753889" cy="655967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30A1D8-D435-4D19-BDFB-4F87BE2C8EB2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71718-1705-4699-8FF6-9FE6C9748D18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E437C-2A43-4F3B-872E-7FC600E176DD}"/>
              </a:ext>
            </a:extLst>
          </p:cNvPr>
          <p:cNvGrpSpPr/>
          <p:nvPr/>
        </p:nvGrpSpPr>
        <p:grpSpPr>
          <a:xfrm>
            <a:off x="3524409" y="5092070"/>
            <a:ext cx="1935967" cy="687462"/>
            <a:chOff x="2381409" y="3187070"/>
            <a:chExt cx="1935967" cy="687462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04B8F7-8D62-4947-B4DA-236154068B80}"/>
                </a:ext>
              </a:extLst>
            </p:cNvPr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80EB2-F053-49FD-B911-46CC835C8686}"/>
                </a:ext>
              </a:extLst>
            </p:cNvPr>
            <p:cNvSpPr/>
            <p:nvPr/>
          </p:nvSpPr>
          <p:spPr>
            <a:xfrm>
              <a:off x="2438400" y="3505200"/>
              <a:ext cx="1878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56054-71F1-4DBB-8B54-5E28E114E5A3}"/>
              </a:ext>
            </a:extLst>
          </p:cNvPr>
          <p:cNvGrpSpPr/>
          <p:nvPr/>
        </p:nvGrpSpPr>
        <p:grpSpPr>
          <a:xfrm>
            <a:off x="2743200" y="4114800"/>
            <a:ext cx="1813253" cy="613072"/>
            <a:chOff x="2381409" y="2879293"/>
            <a:chExt cx="1813253" cy="61307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2B8842-9C6E-4645-AB61-B560B44E82E1}"/>
                </a:ext>
              </a:extLst>
            </p:cNvPr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FD3C45-0785-41EE-9AD7-D810D4A2E693}"/>
                </a:ext>
              </a:extLst>
            </p:cNvPr>
            <p:cNvSpPr/>
            <p:nvPr/>
          </p:nvSpPr>
          <p:spPr>
            <a:xfrm>
              <a:off x="2381409" y="2879293"/>
              <a:ext cx="1813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8AAB0-042B-4500-9866-E6B02B5A0940}"/>
              </a:ext>
            </a:extLst>
          </p:cNvPr>
          <p:cNvGrpSpPr/>
          <p:nvPr/>
        </p:nvGrpSpPr>
        <p:grpSpPr>
          <a:xfrm>
            <a:off x="5181600" y="4117777"/>
            <a:ext cx="1886991" cy="613072"/>
            <a:chOff x="2076609" y="2879293"/>
            <a:chExt cx="1886991" cy="6130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F3F7AF-1ABA-43DF-923D-2D439F0467FD}"/>
                </a:ext>
              </a:extLst>
            </p:cNvPr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72390-D2E5-483F-9036-F85A9F2F5D66}"/>
                </a:ext>
              </a:extLst>
            </p:cNvPr>
            <p:cNvSpPr/>
            <p:nvPr/>
          </p:nvSpPr>
          <p:spPr>
            <a:xfrm>
              <a:off x="2076609" y="2879293"/>
              <a:ext cx="1886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857CB-18F6-455B-9E69-661A7FB985F0}"/>
              </a:ext>
            </a:extLst>
          </p:cNvPr>
          <p:cNvSpPr/>
          <p:nvPr/>
        </p:nvSpPr>
        <p:spPr>
          <a:xfrm>
            <a:off x="1665374" y="467105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1" dirty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</a:p>
        </p:txBody>
      </p:sp>
    </p:spTree>
    <p:extLst>
      <p:ext uri="{BB962C8B-B14F-4D97-AF65-F5344CB8AC3E}">
        <p14:creationId xmlns:p14="http://schemas.microsoft.com/office/powerpoint/2010/main" val="6126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 (buffered I/O)</a:t>
            </a:r>
          </a:p>
        </p:txBody>
      </p:sp>
    </p:spTree>
    <p:extLst>
      <p:ext uri="{BB962C8B-B14F-4D97-AF65-F5344CB8AC3E}">
        <p14:creationId xmlns:p14="http://schemas.microsoft.com/office/powerpoint/2010/main" val="605486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</a:t>
            </a:r>
            <a:r>
              <a:rPr lang="en-US" baseline="0" dirty="0"/>
              <a:t> System Calls</a:t>
            </a:r>
            <a:r>
              <a:rPr lang="en-US" dirty="0"/>
              <a:t> safely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</a:t>
            </a:r>
            <a:r>
              <a:rPr lang="en-US" i="1" dirty="0"/>
              <a:t>system call number </a:t>
            </a:r>
            <a:r>
              <a:rPr lang="en-US" dirty="0"/>
              <a:t>to </a:t>
            </a:r>
            <a:r>
              <a:rPr lang="en-US" i="1" dirty="0"/>
              <a:t>handler	</a:t>
            </a:r>
          </a:p>
          <a:p>
            <a:pPr lvl="1"/>
            <a:r>
              <a:rPr lang="en-US" dirty="0"/>
              <a:t>Atomically set to kernel mode at same time as jump to system call code in kernel</a:t>
            </a:r>
          </a:p>
          <a:p>
            <a:pPr lvl="1"/>
            <a:r>
              <a:rPr lang="en-US" dirty="0"/>
              <a:t>Separate Kernel Stack in kernel memory during </a:t>
            </a:r>
            <a:r>
              <a:rPr lang="en-US" dirty="0" err="1"/>
              <a:t>syscall</a:t>
            </a:r>
            <a:r>
              <a:rPr lang="en-US" dirty="0"/>
              <a:t> execution</a:t>
            </a:r>
          </a:p>
          <a:p>
            <a:r>
              <a:rPr lang="en-US" dirty="0"/>
              <a:t>System call handler must never trust user and must validate everything!</a:t>
            </a:r>
          </a:p>
          <a:p>
            <a:r>
              <a:rPr lang="en-US" dirty="0"/>
              <a:t>On entry: Copy arguments</a:t>
            </a:r>
          </a:p>
          <a:p>
            <a:pPr lvl="1"/>
            <a:r>
              <a:rPr lang="en-US" dirty="0"/>
              <a:t>From user memory/registers/stack into kernel memory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On entry: 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pPr lvl="1"/>
            <a:r>
              <a:rPr lang="en-US" dirty="0"/>
              <a:t>Protect kernel from invalid values and addresses</a:t>
            </a:r>
          </a:p>
          <a:p>
            <a:r>
              <a:rPr lang="en-US" dirty="0"/>
              <a:t>On exit: Copy results back </a:t>
            </a:r>
          </a:p>
          <a:p>
            <a:pPr lvl="1"/>
            <a:r>
              <a:rPr lang="en-US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2845731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Low-Level</a:t>
            </a:r>
            <a:r>
              <a:rPr lang="en-US" dirty="0"/>
              <a:t> File I/O: The RAW system-call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Integer return from </a:t>
            </a:r>
            <a:r>
              <a:rPr lang="en-US" dirty="0">
                <a:latin typeface="Consolas" panose="020B0609020204030204" pitchFamily="49" charset="0"/>
              </a:rPr>
              <a:t>open() </a:t>
            </a:r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Error indicated by return &lt; 0: </a:t>
            </a:r>
            <a:r>
              <a:rPr lang="en-US" dirty="0">
                <a:solidFill>
                  <a:srgbClr val="FF0000"/>
                </a:solidFill>
              </a:rPr>
              <a:t>the global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>
                <a:solidFill>
                  <a:srgbClr val="FF0000"/>
                </a:solidFill>
              </a:rPr>
              <a:t> variable set with error (see man pages)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Operations on </a:t>
            </a:r>
            <a:r>
              <a:rPr lang="en-US" i="1" dirty="0"/>
              <a:t>file descriptors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dirty="0"/>
              <a:t>Open system call created an </a:t>
            </a:r>
            <a:r>
              <a:rPr lang="en-US" i="1" dirty="0"/>
              <a:t>open file description </a:t>
            </a:r>
            <a:r>
              <a:rPr lang="en-US" dirty="0"/>
              <a:t>entry in system-wide table of open files</a:t>
            </a:r>
            <a:endParaRPr lang="en-US" i="1" dirty="0"/>
          </a:p>
          <a:p>
            <a:pPr lvl="1"/>
            <a:r>
              <a:rPr lang="en-US" i="1" dirty="0"/>
              <a:t>Open file description</a:t>
            </a:r>
            <a:r>
              <a:rPr lang="en-US" dirty="0"/>
              <a:t> object in the kernel represents an instance of an open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give user an integer instead of a pointer to the file description in kernel?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57929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B43-B099-40AC-A2BF-E1C86D48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Low-Level (pre-opened) Standard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C57-BE49-4588-9AA1-B7CBEB3F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082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STDIN_FILENO -  macro has value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STDOUT_FILENO - macro has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STDERR_FILENO - macro has value 2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Get file descriptor inside FILE *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(FILE *stream)	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Make FILE * from descriptor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FILE *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char *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opentype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35956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715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urier"/>
              </a:rPr>
              <a:t>Read data from open file using file descriptor: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Reads up to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dirty="0">
                <a:cs typeface="Courier"/>
              </a:rPr>
              <a:t> bytes – 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might actually read less!</a:t>
            </a:r>
          </a:p>
          <a:p>
            <a:pPr lvl="1"/>
            <a:r>
              <a:rPr lang="en-US" dirty="0">
                <a:cs typeface="Courier"/>
              </a:rPr>
              <a:t>returns bytes read, 0 =&gt; EOF, -1 =&gt; error</a:t>
            </a:r>
            <a:br>
              <a:rPr lang="en-US" dirty="0">
                <a:cs typeface="Courier"/>
              </a:rPr>
            </a:br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Write data to open file using file descriptor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size)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returns number of bytes written</a:t>
            </a:r>
          </a:p>
          <a:p>
            <a:pPr lvl="1"/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Reposition file offset within kernel (this is independent of any position held by high-level FILE descriptor for this file!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lseek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offset, int whence)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110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(STDOUT_FILENO,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r>
              <a:rPr lang="en-US" dirty="0">
                <a:cs typeface="Courier"/>
              </a:rPr>
              <a:t>How many bytes does this program read?</a:t>
            </a:r>
          </a:p>
        </p:txBody>
      </p:sp>
    </p:spTree>
    <p:extLst>
      <p:ext uri="{BB962C8B-B14F-4D97-AF65-F5344CB8AC3E}">
        <p14:creationId xmlns:p14="http://schemas.microsoft.com/office/powerpoint/2010/main" val="128262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70824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are buffered inside kernel</a:t>
            </a: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buffered inside kernel</a:t>
            </a: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kernel</a:t>
            </a:r>
          </a:p>
          <a:p>
            <a:pPr lvl="1"/>
            <a:endParaRPr lang="en-US" dirty="0"/>
          </a:p>
          <a:p>
            <a:r>
              <a:rPr lang="en-US" dirty="0"/>
              <a:t>This buffering is part of global buffer management and caching for block devices (such as disks)</a:t>
            </a:r>
          </a:p>
          <a:p>
            <a:pPr lvl="1"/>
            <a:r>
              <a:rPr lang="en-US" dirty="0"/>
              <a:t>Items typically cached in quanta of disk block sizes</a:t>
            </a:r>
          </a:p>
          <a:p>
            <a:pPr lvl="1"/>
            <a:r>
              <a:rPr lang="en-US" dirty="0"/>
              <a:t>We will have many interesting things to say about this buffering when we dive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1314439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Memory-Mapping Files</a:t>
            </a:r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3060268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vs High-Level file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58674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Low-level direct use of </a:t>
            </a:r>
            <a:r>
              <a:rPr lang="en-US" sz="2400" dirty="0" err="1"/>
              <a:t>syscall</a:t>
            </a:r>
            <a:r>
              <a:rPr lang="en-US" sz="2400" dirty="0"/>
              <a:t> interface:</a:t>
            </a:r>
            <a:br>
              <a:rPr lang="en-US" sz="24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open(), read(), write(), close()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file descriptor: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open(…);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Gill Sans"/>
              </a:rPr>
              <a:t>File descriptor only meaningful to kernel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Index into process (PDB) which holds pointers to kernel-level structure (“file description”) describing file.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Every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causes </a:t>
            </a:r>
            <a:r>
              <a:rPr lang="en-US" sz="2400" dirty="0" err="1"/>
              <a:t>syscall</a:t>
            </a:r>
            <a:r>
              <a:rPr lang="en-US" sz="2400" dirty="0"/>
              <a:t> no matter how small (could read a single byte)</a:t>
            </a:r>
          </a:p>
          <a:p>
            <a:r>
              <a:rPr lang="en-US" sz="2400" dirty="0"/>
              <a:t>Consider loop to get 4 bytes at a time using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Each iteration enters kernel for 4 bytes.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762000"/>
            <a:ext cx="60198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/>
              <a:t>High-level buffered access:</a:t>
            </a:r>
            <a:br>
              <a:rPr lang="en-US" sz="2400" dirty="0"/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</a:t>
            </a:r>
            <a:r>
              <a:rPr lang="en-US" sz="2400" dirty="0" err="1"/>
              <a:t>ptr</a:t>
            </a:r>
            <a:r>
              <a:rPr lang="en-US" sz="2400" dirty="0"/>
              <a:t> to FILE: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FILE 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Gill Sans"/>
              </a:rPr>
              <a:t>FILE structure is user space contains: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a chunk of memory for a buffer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the file descriptor for the file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Gill Sans"/>
              </a:rPr>
              <a:t>will call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</a:t>
            </a:r>
            <a:r>
              <a:rPr lang="en-US" sz="2000" dirty="0">
                <a:latin typeface="Gill Sans"/>
              </a:rPr>
              <a:t> automatically)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Every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filters through buffer and may not call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on every call.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Consider loop to get 4 bytes at a time using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/>
              <a:t>: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First call 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/>
              <a:t>calls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000" dirty="0"/>
              <a:t> for block of bytes (say 1024).  Puts in buffer and returns first 4 to user.  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Subsequent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/>
              <a:t>grab bytes from buffer</a:t>
            </a:r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792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838200"/>
            <a:ext cx="5633484" cy="5124139"/>
            <a:chOff x="227125" y="990600"/>
            <a:chExt cx="5633484" cy="51241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039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7098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vs. High-Level File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7949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1468092" y="3020806"/>
            <a:ext cx="4094508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1468092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67400" y="838200"/>
            <a:ext cx="5633484" cy="5124139"/>
            <a:chOff x="227125" y="990600"/>
            <a:chExt cx="5633484" cy="51241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6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65772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6623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335492" y="3020806"/>
            <a:ext cx="4096512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391644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3767" y="1448227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Check buffer for contents</a:t>
            </a: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Return data to caller if available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5242" y="4992469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Update buffer with excess data</a:t>
            </a: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Return data to caller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11075" y="5114485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Return data to caller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838200" y="2133493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6705600" y="2133600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10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 animBg="1"/>
      <p:bldP spid="20" grpId="0"/>
      <p:bldP spid="34" grpId="0"/>
      <p:bldP spid="35" grpId="0"/>
      <p:bldP spid="36" grpId="0" animBg="1"/>
      <p:bldP spid="37" grpId="0"/>
      <p:bldP spid="47" grpId="0"/>
      <p:bldP spid="49" grpId="0"/>
      <p:bldP spid="50" grpId="0"/>
      <p:bldP spid="8" grpId="0" animBg="1"/>
      <p:bldP spid="5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Streams are buffered in user memory:</a:t>
            </a:r>
            <a:br>
              <a:rPr lang="en-US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/>
              <a:t>Prints out everything at once</a:t>
            </a:r>
          </a:p>
          <a:p>
            <a:endParaRPr lang="en-US" dirty="0"/>
          </a:p>
          <a:p>
            <a:r>
              <a:rPr lang="en-US" dirty="0"/>
              <a:t>Operations 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earlier than “and end of line”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115824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processing not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r>
              <a:rPr lang="en-US" dirty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Exceptions handled similarly, except </a:t>
            </a:r>
            <a:r>
              <a:rPr lang="en-US" i="1" dirty="0"/>
              <a:t>synchronously </a:t>
            </a:r>
            <a:r>
              <a:rPr lang="en-US" dirty="0"/>
              <a:t>(attached to particular instruction)</a:t>
            </a:r>
          </a:p>
        </p:txBody>
      </p:sp>
    </p:spTree>
    <p:extLst>
      <p:ext uri="{BB962C8B-B14F-4D97-AF65-F5344CB8AC3E}">
        <p14:creationId xmlns:p14="http://schemas.microsoft.com/office/powerpoint/2010/main" val="360889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10490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 Call Interface is “narrow waist” between user programs and kernel</a:t>
            </a:r>
          </a:p>
          <a:p>
            <a:pPr lvl="1"/>
            <a:r>
              <a:rPr lang="en-US" dirty="0"/>
              <a:t>Must enter kernel atomically by setting PC to kernel routine at same time that CPU enters kernel mode</a:t>
            </a:r>
          </a:p>
          <a:p>
            <a:r>
              <a:rPr lang="en-US" dirty="0"/>
              <a:t>Processes consist of one or more threads in an address space</a:t>
            </a:r>
          </a:p>
          <a:p>
            <a:pPr lvl="1"/>
            <a:r>
              <a:rPr lang="en-US" dirty="0"/>
              <a:t>Abstraction of the machine: execution environment for a program</a:t>
            </a:r>
          </a:p>
          <a:p>
            <a:pPr lvl="1"/>
            <a:r>
              <a:rPr lang="en-US" dirty="0"/>
              <a:t>Can use fork, exec, etc. to manage threads within a process</a:t>
            </a:r>
          </a:p>
          <a:p>
            <a:r>
              <a:rPr lang="en-US" dirty="0"/>
              <a:t>We saw the role of the OS library</a:t>
            </a:r>
          </a:p>
          <a:p>
            <a:pPr lvl="1"/>
            <a:r>
              <a:rPr lang="en-US" dirty="0"/>
              <a:t>Provide API to programs</a:t>
            </a:r>
          </a:p>
          <a:p>
            <a:pPr lvl="1"/>
            <a:r>
              <a:rPr lang="en-US" dirty="0"/>
              <a:t>Interface with the OS to request services</a:t>
            </a:r>
          </a:p>
          <a:p>
            <a:r>
              <a:rPr lang="en-US" dirty="0"/>
              <a:t>Streaming IO: modeled as a stream of bytes</a:t>
            </a:r>
          </a:p>
          <a:p>
            <a:pPr lvl="1"/>
            <a:r>
              <a:rPr lang="en-US" dirty="0"/>
              <a:t>Most streaming I/O functions start with “f” (like “</a:t>
            </a:r>
            <a:r>
              <a:rPr lang="en-US" dirty="0" err="1"/>
              <a:t>fread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Data buffered automatically by C-library function</a:t>
            </a:r>
          </a:p>
          <a:p>
            <a:r>
              <a:rPr lang="en-US" dirty="0"/>
              <a:t>Low-level I/O: </a:t>
            </a:r>
          </a:p>
          <a:p>
            <a:pPr lvl="1"/>
            <a:r>
              <a:rPr lang="en-US" dirty="0"/>
              <a:t>File descriptors are integers</a:t>
            </a:r>
          </a:p>
          <a:p>
            <a:pPr lvl="1"/>
            <a:r>
              <a:rPr lang="en-US" dirty="0"/>
              <a:t>Low-level I/O supported directly at system call level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3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181601"/>
            <a:ext cx="7620000" cy="114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else do you see this dispatch pattern?</a:t>
            </a:r>
          </a:p>
          <a:p>
            <a:pPr lvl="1"/>
            <a:r>
              <a:rPr lang="en-US" dirty="0"/>
              <a:t>System Call</a:t>
            </a:r>
          </a:p>
          <a:p>
            <a:pPr lvl="1"/>
            <a:r>
              <a:rPr lang="en-US" dirty="0"/>
              <a:t>Exceptions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47846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needs space to work</a:t>
            </a:r>
          </a:p>
          <a:p>
            <a:r>
              <a:rPr lang="en-US" dirty="0"/>
              <a:t>Cannot put anything on the user stack (Why?)</a:t>
            </a:r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handler copies user </a:t>
            </a:r>
            <a:r>
              <a:rPr lang="en-US" dirty="0" err="1"/>
              <a:t>args</a:t>
            </a:r>
            <a:r>
              <a:rPr lang="en-US" dirty="0"/>
              <a:t> to kernel space before invoking specific function (e.g., open)</a:t>
            </a:r>
          </a:p>
          <a:p>
            <a:pPr lvl="1"/>
            <a:r>
              <a:rPr lang="en-US" dirty="0"/>
              <a:t>Interrupts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4114801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61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55963</TotalTime>
  <Pages>60</Pages>
  <Words>5640</Words>
  <Application>Microsoft Macintosh PowerPoint</Application>
  <PresentationFormat>Widescreen</PresentationFormat>
  <Paragraphs>858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굴림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Gill Sans Light</vt:lpstr>
      <vt:lpstr>Office</vt:lpstr>
      <vt:lpstr>CS162 Operating Systems and Systems Programming Lecture 4   Abstractions 2: Process Management, Files and I/O A quick programmer’s viewpoint</vt:lpstr>
      <vt:lpstr>Recall:  Dual Mode Operation</vt:lpstr>
      <vt:lpstr>Implementing Safe Kernel Mode Transfers</vt:lpstr>
      <vt:lpstr>3 types of Kernel Mode Transfer</vt:lpstr>
      <vt:lpstr>Handling System Calls safely</vt:lpstr>
      <vt:lpstr>How do we take interrupts safely?</vt:lpstr>
      <vt:lpstr>Interrupt Controller</vt:lpstr>
      <vt:lpstr>Interrupt Vector</vt:lpstr>
      <vt:lpstr>Need for Separate Kernel Stacks</vt:lpstr>
      <vt:lpstr>Before</vt:lpstr>
      <vt:lpstr>During Interrupt/System Call</vt:lpstr>
      <vt:lpstr>Managing Processes</vt:lpstr>
      <vt:lpstr>Bootstrapping</vt:lpstr>
      <vt:lpstr>Process Management API</vt:lpstr>
      <vt:lpstr>Recall: Fork-Join Pattern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Mystery: fork_race.c</vt:lpstr>
      <vt:lpstr>Process Management API</vt:lpstr>
      <vt:lpstr>Starting new Program: variants of exec</vt:lpstr>
      <vt:lpstr>fork2.c – parent waits for child to finish</vt:lpstr>
      <vt:lpstr>Process Management: The Shell pattern</vt:lpstr>
      <vt:lpstr>Process Management API</vt:lpstr>
      <vt:lpstr>inf_loop.c</vt:lpstr>
      <vt:lpstr>Common POSIX Signals</vt:lpstr>
      <vt:lpstr>Recall: UNIX System Structure</vt:lpstr>
      <vt:lpstr>A Kind of Narrow Waist</vt:lpstr>
      <vt:lpstr>Recall: OS Library (libc) Issues Syscalls</vt:lpstr>
      <vt:lpstr>Administrivia</vt:lpstr>
      <vt:lpstr>Administrivia (Con’t)</vt:lpstr>
      <vt:lpstr>Unix/POSIX Idea: Everything is a “File”</vt:lpstr>
      <vt:lpstr>Aside: POSIX interfaces</vt:lpstr>
      <vt:lpstr>The File System Abstraction</vt:lpstr>
      <vt:lpstr>Connecting Processes, File Systems, and Users</vt:lpstr>
      <vt:lpstr>I/O and Storage Layers</vt:lpstr>
      <vt:lpstr>C High-Level File API – Streams</vt:lpstr>
      <vt:lpstr>C API Standard Streams – stdio.h</vt:lpstr>
      <vt:lpstr>C High-Level File API</vt:lpstr>
      <vt:lpstr>C Streams: Char-by-Char I/O</vt:lpstr>
      <vt:lpstr>C High-Level File API</vt:lpstr>
      <vt:lpstr>C Streams: Block-by-Block I/O</vt:lpstr>
      <vt:lpstr>Aside: Check your Errors!</vt:lpstr>
      <vt:lpstr>C High-Level File API: Positioning The Pointer</vt:lpstr>
      <vt:lpstr>I/O and Storage Layers</vt:lpstr>
      <vt:lpstr>Low-Level File I/O: The RAW system-call interface</vt:lpstr>
      <vt:lpstr>C Low-Level (pre-opened) Standard Descriptors</vt:lpstr>
      <vt:lpstr>Low-Level File API</vt:lpstr>
      <vt:lpstr>Example: lowio.c</vt:lpstr>
      <vt:lpstr>POSIX I/O: Design Patterns</vt:lpstr>
      <vt:lpstr>POSIX I/O: Kernel Buffering</vt:lpstr>
      <vt:lpstr>Low-Level I/O: Other Operations</vt:lpstr>
      <vt:lpstr>Low-Level vs High-Level file API</vt:lpstr>
      <vt:lpstr>Low-Level vs. High-Level File API</vt:lpstr>
      <vt:lpstr>High-Level vs. Low-Level File API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640</cp:revision>
  <cp:lastPrinted>2024-02-01T02:12:36Z</cp:lastPrinted>
  <dcterms:created xsi:type="dcterms:W3CDTF">1995-08-12T11:37:26Z</dcterms:created>
  <dcterms:modified xsi:type="dcterms:W3CDTF">2024-09-10T06:00:52Z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