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</p:sldIdLst>
  <p:sldSz cy="5143500" cx="9144000"/>
  <p:notesSz cx="6858000" cy="9144000"/>
  <p:embeddedFontLst>
    <p:embeddedFont>
      <p:font typeface="Roboto Medium"/>
      <p:regular r:id="rId93"/>
      <p:bold r:id="rId94"/>
      <p:italic r:id="rId95"/>
      <p:boldItalic r:id="rId96"/>
    </p:embeddedFont>
    <p:embeddedFont>
      <p:font typeface="Roboto"/>
      <p:regular r:id="rId97"/>
      <p:bold r:id="rId98"/>
      <p:italic r:id="rId99"/>
      <p:boldItalic r:id="rId100"/>
    </p:embeddedFont>
    <p:embeddedFont>
      <p:font typeface="Roboto Light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1DA27A-DDCB-49B8-9CD2-7BF093D4B8F8}">
  <a:tblStyle styleId="{A51DA27A-DDCB-49B8-9CD2-7BF093D4B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4" Type="http://schemas.openxmlformats.org/officeDocument/2006/relationships/font" Target="fonts/RobotoLight-bold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RobotoLight-italic.fntdata"/><Relationship Id="rId102" Type="http://schemas.openxmlformats.org/officeDocument/2006/relationships/font" Target="fonts/RobotoLight-bold.fntdata"/><Relationship Id="rId101" Type="http://schemas.openxmlformats.org/officeDocument/2006/relationships/font" Target="fonts/RobotoLight-regular.fntdata"/><Relationship Id="rId100" Type="http://schemas.openxmlformats.org/officeDocument/2006/relationships/font" Target="fonts/Roboto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RobotoMedium-italic.fntdata"/><Relationship Id="rId94" Type="http://schemas.openxmlformats.org/officeDocument/2006/relationships/font" Target="fonts/RobotoMedium-bold.fntdata"/><Relationship Id="rId97" Type="http://schemas.openxmlformats.org/officeDocument/2006/relationships/font" Target="fonts/Roboto-regular.fntdata"/><Relationship Id="rId96" Type="http://schemas.openxmlformats.org/officeDocument/2006/relationships/font" Target="fonts/RobotoMedium-boldItalic.fntdata"/><Relationship Id="rId11" Type="http://schemas.openxmlformats.org/officeDocument/2006/relationships/slide" Target="slides/slide5.xml"/><Relationship Id="rId99" Type="http://schemas.openxmlformats.org/officeDocument/2006/relationships/font" Target="fonts/Roboto-italic.fntdata"/><Relationship Id="rId10" Type="http://schemas.openxmlformats.org/officeDocument/2006/relationships/slide" Target="slides/slide4.xml"/><Relationship Id="rId98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font" Target="fonts/RobotoMedium-regular.fntdata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tracker.ietf.org/doc/html/rfc4271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tracker.ietf.org/doc/html/rfc4271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tracker.ietf.org/doc/html/rfc4271" TargetMode="Externa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tracker.ietf.org/doc/html/rfc4271" TargetMode="Externa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tracker.ietf.org/doc/html/rfc4271" TargetMode="Externa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tracker.ietf.org/doc/html/rfc427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a07261ad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a07261ad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a07261ad5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ea07261ad5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RFC for BGP is here if you're curious: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https://datatracker.ietf.org/doc/html/rfc4271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ea07261ad5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ea07261ad5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RFC for BGP is here if you're curious: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https://datatracker.ietf.org/doc/html/rfc4271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ea07261ad5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ea07261ad5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ea07261ad5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ea07261ad5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ea07261ad5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ea07261ad5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ea07261ad5_0_1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ea07261ad5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ea07261ad5_0_2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ea07261ad5_0_2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ea07261ad5_0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ea07261ad5_0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ea07261ad5_0_2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ea07261ad5_0_2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obvious I ran out of letters.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ea07261ad5_0_2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ea07261ad5_0_2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obvious I ran out of letters.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a07261ad5_0_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a07261ad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ea07261ad5_0_2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ea07261ad5_0_2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ea07261ad5_0_2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ea07261ad5_0_2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ea07261ad5_0_24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ea07261ad5_0_2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ea07261ad5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ea07261ad5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ea07261ad5_0_2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ea07261ad5_0_2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ea07261ad5_0_2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ea07261ad5_0_2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ea07261ad5_0_2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ea07261ad5_0_2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ea07261ad5_0_2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ea07261ad5_0_2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ea07261ad5_0_2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ea07261ad5_0_2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2ea07261ad5_0_2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2ea07261ad5_0_2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a07261ad5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a07261ad5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ea07261ad5_0_3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ea07261ad5_0_3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ea07261ad5_0_3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ea07261ad5_0_3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2ea07261ad5_0_3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2ea07261ad5_0_3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2ea07261ad5_0_3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2ea07261ad5_0_3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ea07261ad5_0_3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2ea07261ad5_0_3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2ea07261ad5_0_3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2ea07261ad5_0_3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2ea07261ad5_0_3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2ea07261ad5_0_3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2ea07261ad5_0_3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2ea07261ad5_0_3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ea07261ad5_0_3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ea07261ad5_0_3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ea07261ad5_0_3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2ea07261ad5_0_3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a07261ad5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a07261ad5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2ea07261ad5_0_34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2ea07261ad5_0_3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ea07261ad5_0_3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2ea07261ad5_0_3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ea07261ad5_0_3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2ea07261ad5_0_3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2ea07261ad5_0_3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2ea07261ad5_0_3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2ea07261ad5_0_3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2ea07261ad5_0_3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ea07261ad5_0_3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ea07261ad5_0_3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2ea07261ad5_0_3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2ea07261ad5_0_3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2ea07261ad5_0_36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2ea07261ad5_0_3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2ea07261ad5_0_3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2ea07261ad5_0_3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2ea07261ad5_0_36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2ea07261ad5_0_3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a07261ad5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a07261ad5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2ea07261ad5_0_3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2ea07261ad5_0_3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2ea07261ad5_0_3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2ea07261ad5_0_3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2ea07261ad5_0_3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2ea07261ad5_0_3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2ea07261ad5_0_3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2ea07261ad5_0_3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2ea07261ad5_0_3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2ea07261ad5_0_3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2ea07261ad5_0_3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2ea07261ad5_0_3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2ea07261ad5_0_3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2ea07261ad5_0_3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2ea07261ad5_0_3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2ea07261ad5_0_3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ea07261ad5_0_3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ea07261ad5_0_3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2ea07261ad5_0_3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2ea07261ad5_0_3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a07261ad5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a07261ad5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RFC for BGP is here if you're curious: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https://datatracker.ietf.org/doc/html/rfc4271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2ea07261ad5_0_3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2ea07261ad5_0_3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2ea07261ad5_0_3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2ea07261ad5_0_3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2ea07261ad5_0_3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2ea07261ad5_0_3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2ea07261ad5_0_3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2ea07261ad5_0_3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2ea07261ad5_0_3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2ea07261ad5_0_3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2ea07261ad5_0_3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2ea07261ad5_0_3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2ea07261ad5_0_3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2ea07261ad5_0_3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2ea07261ad5_0_3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2ea07261ad5_0_3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2ea07261ad5_0_38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2ea07261ad5_0_3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2ea07261ad5_0_3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2ea07261ad5_0_3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a07261ad5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a07261ad5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RFC for BGP is here if you're curious: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https://datatracker.ietf.org/doc/html/rfc4271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2ea07261ad5_0_3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2ea07261ad5_0_3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2ea07261ad5_0_3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2ea07261ad5_0_3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2ea07261ad5_0_3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2ea07261ad5_0_3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2ea07261ad5_0_3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2ea07261ad5_0_3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2ea07261ad5_0_3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2ea07261ad5_0_3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ea07261ad5_0_3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ea07261ad5_0_3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2ea07261ad5_0_3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2ea07261ad5_0_3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2ea07261ad5_0_38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2ea07261ad5_0_3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2ea07261ad5_0_3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2ea07261ad5_0_3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2ea07261ad5_0_3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2ea07261ad5_0_3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a07261ad5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a07261ad5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RFC for BGP is here if you're curious: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https://datatracker.ietf.org/doc/html/rfc4271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2ea07261ad5_0_3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2ea07261ad5_0_3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ea07261ad5_0_3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2ea07261ad5_0_3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2ea495e6a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2ea495e6a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2ea495e6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2ea495e6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2ea495e6a3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2ea495e6a3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2ea495e6a3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2ea495e6a3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ea495e6a3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ea495e6a3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a07261ad5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a07261ad5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RFC for BGP is here if you're curious: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https://datatracker.ietf.org/doc/html/rfc4271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BGP Implementation and IP Header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External BGP, Internal BGP, and IGP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26" name="Google Shape;426;p33"/>
          <p:cNvSpPr txBox="1"/>
          <p:nvPr>
            <p:ph idx="1" type="body"/>
          </p:nvPr>
        </p:nvSpPr>
        <p:spPr>
          <a:xfrm>
            <a:off x="107050" y="402200"/>
            <a:ext cx="89097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Internal </a:t>
            </a:r>
            <a:r>
              <a:rPr b="1" lang="en"/>
              <a:t>BGP (iBGP) session</a:t>
            </a:r>
            <a:r>
              <a:rPr lang="en"/>
              <a:t>: Between two routers in the </a:t>
            </a:r>
            <a:r>
              <a:rPr i="1" lang="en"/>
              <a:t>same</a:t>
            </a:r>
            <a:r>
              <a:rPr lang="en"/>
              <a:t> 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Border routers use iBGP to distribute the routes it discovers to everyone else in the AS.</a:t>
            </a:r>
            <a:endParaRPr/>
          </a:p>
        </p:txBody>
      </p:sp>
      <p:sp>
        <p:nvSpPr>
          <p:cNvPr id="427" name="Google Shape;427;p33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3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3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3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3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2" name="Google Shape;432;p33"/>
          <p:cNvCxnSpPr>
            <a:stCxn id="428" idx="3"/>
            <a:endCxn id="433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3"/>
          <p:cNvCxnSpPr>
            <a:stCxn id="433" idx="3"/>
            <a:endCxn id="429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3"/>
          <p:cNvCxnSpPr>
            <a:stCxn id="433" idx="0"/>
            <a:endCxn id="430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3"/>
          <p:cNvCxnSpPr>
            <a:stCxn id="430" idx="3"/>
            <a:endCxn id="429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3"/>
          <p:cNvCxnSpPr>
            <a:stCxn id="433" idx="3"/>
            <a:endCxn id="438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3"/>
          <p:cNvCxnSpPr>
            <a:stCxn id="438" idx="0"/>
            <a:endCxn id="429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3"/>
          <p:cNvCxnSpPr>
            <a:stCxn id="438" idx="3"/>
            <a:endCxn id="441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3"/>
          <p:cNvCxnSpPr>
            <a:stCxn id="441" idx="3"/>
            <a:endCxn id="431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33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3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3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3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7" name="Google Shape;447;p33"/>
          <p:cNvCxnSpPr>
            <a:endCxn id="445" idx="1"/>
          </p:cNvCxnSpPr>
          <p:nvPr/>
        </p:nvCxnSpPr>
        <p:spPr>
          <a:xfrm>
            <a:off x="2873550" y="4279962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3"/>
          <p:cNvCxnSpPr>
            <a:stCxn id="444" idx="7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3"/>
          <p:cNvCxnSpPr>
            <a:endCxn id="446" idx="4"/>
          </p:cNvCxnSpPr>
          <p:nvPr/>
        </p:nvCxnSpPr>
        <p:spPr>
          <a:xfrm rot="10800000">
            <a:off x="5293263" y="3426500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33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3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3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0" name="Google Shape;450;p33"/>
          <p:cNvCxnSpPr/>
          <p:nvPr/>
        </p:nvCxnSpPr>
        <p:spPr>
          <a:xfrm>
            <a:off x="1970873" y="4041689"/>
            <a:ext cx="622200" cy="207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1" name="Google Shape;451;p33"/>
          <p:cNvCxnSpPr/>
          <p:nvPr/>
        </p:nvCxnSpPr>
        <p:spPr>
          <a:xfrm>
            <a:off x="3246925" y="4281919"/>
            <a:ext cx="867300" cy="3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2" name="Google Shape;452;p33"/>
          <p:cNvCxnSpPr/>
          <p:nvPr/>
        </p:nvCxnSpPr>
        <p:spPr>
          <a:xfrm flipH="1" rot="10800000">
            <a:off x="4703593" y="4086243"/>
            <a:ext cx="391200" cy="176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3" name="Google Shape;453;p33"/>
          <p:cNvCxnSpPr/>
          <p:nvPr/>
        </p:nvCxnSpPr>
        <p:spPr>
          <a:xfrm flipH="1" rot="10800000">
            <a:off x="5603500" y="3943425"/>
            <a:ext cx="496800" cy="102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4" name="Google Shape;454;p33"/>
          <p:cNvCxnSpPr/>
          <p:nvPr/>
        </p:nvCxnSpPr>
        <p:spPr>
          <a:xfrm rot="10800000">
            <a:off x="4121000" y="3612825"/>
            <a:ext cx="434400" cy="30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5" name="Google Shape;455;p33"/>
          <p:cNvCxnSpPr/>
          <p:nvPr/>
        </p:nvCxnSpPr>
        <p:spPr>
          <a:xfrm flipH="1" rot="10800000">
            <a:off x="3083400" y="3613875"/>
            <a:ext cx="525900" cy="324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6" name="Google Shape;456;p33"/>
          <p:cNvCxnSpPr/>
          <p:nvPr/>
        </p:nvCxnSpPr>
        <p:spPr>
          <a:xfrm flipH="1" rot="10800000">
            <a:off x="2797250" y="3314625"/>
            <a:ext cx="191700" cy="528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7" name="Google Shape;457;p33"/>
          <p:cNvCxnSpPr/>
          <p:nvPr/>
        </p:nvCxnSpPr>
        <p:spPr>
          <a:xfrm>
            <a:off x="3473125" y="3067875"/>
            <a:ext cx="378600" cy="347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8" name="Google Shape;458;p33"/>
          <p:cNvCxnSpPr>
            <a:stCxn id="459" idx="1"/>
            <a:endCxn id="431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3"/>
          <p:cNvCxnSpPr>
            <a:stCxn id="461" idx="3"/>
            <a:endCxn id="431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3"/>
          <p:cNvCxnSpPr>
            <a:stCxn id="461" idx="2"/>
            <a:endCxn id="463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3"/>
          <p:cNvCxnSpPr>
            <a:stCxn id="463" idx="2"/>
            <a:endCxn id="430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3"/>
          <p:cNvCxnSpPr>
            <a:stCxn id="466" idx="4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3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3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7" name="Google Shape;467;p33"/>
          <p:cNvCxnSpPr/>
          <p:nvPr/>
        </p:nvCxnSpPr>
        <p:spPr>
          <a:xfrm>
            <a:off x="780775" y="3660781"/>
            <a:ext cx="620400" cy="2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8" name="Google Shape;468;p33"/>
          <p:cNvCxnSpPr/>
          <p:nvPr/>
        </p:nvCxnSpPr>
        <p:spPr>
          <a:xfrm flipH="1">
            <a:off x="3285275" y="2387375"/>
            <a:ext cx="1115700" cy="343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9" name="Google Shape;469;p33"/>
          <p:cNvCxnSpPr/>
          <p:nvPr/>
        </p:nvCxnSpPr>
        <p:spPr>
          <a:xfrm rot="10800000">
            <a:off x="6063425" y="2346975"/>
            <a:ext cx="646800" cy="32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0" name="Google Shape;470;p33"/>
          <p:cNvCxnSpPr/>
          <p:nvPr/>
        </p:nvCxnSpPr>
        <p:spPr>
          <a:xfrm flipH="1">
            <a:off x="6754325" y="3289000"/>
            <a:ext cx="272400" cy="373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1" name="Google Shape;471;p33"/>
          <p:cNvCxnSpPr/>
          <p:nvPr/>
        </p:nvCxnSpPr>
        <p:spPr>
          <a:xfrm rot="10800000">
            <a:off x="6754328" y="3845349"/>
            <a:ext cx="339600" cy="288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2" name="Google Shape;472;p33"/>
          <p:cNvSpPr/>
          <p:nvPr/>
        </p:nvSpPr>
        <p:spPr>
          <a:xfrm>
            <a:off x="7404213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3"/>
          <p:cNvSpPr/>
          <p:nvPr/>
        </p:nvSpPr>
        <p:spPr>
          <a:xfrm>
            <a:off x="5210488" y="4286750"/>
            <a:ext cx="1341000" cy="624300"/>
          </a:xfrm>
          <a:prstGeom prst="wedgeRoundRectCallout">
            <a:avLst>
              <a:gd fmla="val 35053" name="adj1"/>
              <a:gd fmla="val -9593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Hey everyone, I just </a:t>
            </a: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found a way to reach Z.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4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4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4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4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34"/>
          <p:cNvCxnSpPr>
            <a:stCxn id="479" idx="3"/>
            <a:endCxn id="484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4"/>
          <p:cNvCxnSpPr>
            <a:stCxn id="484" idx="3"/>
            <a:endCxn id="480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4"/>
          <p:cNvCxnSpPr>
            <a:stCxn id="484" idx="0"/>
            <a:endCxn id="481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4"/>
          <p:cNvCxnSpPr>
            <a:stCxn id="481" idx="3"/>
            <a:endCxn id="480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4"/>
          <p:cNvCxnSpPr>
            <a:stCxn id="484" idx="3"/>
            <a:endCxn id="489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4"/>
          <p:cNvCxnSpPr>
            <a:stCxn id="489" idx="0"/>
            <a:endCxn id="480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4"/>
          <p:cNvCxnSpPr>
            <a:stCxn id="489" idx="3"/>
            <a:endCxn id="492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4"/>
          <p:cNvCxnSpPr>
            <a:stCxn id="492" idx="3"/>
            <a:endCxn id="482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34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34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34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34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8" name="Google Shape;498;p34"/>
          <p:cNvCxnSpPr>
            <a:endCxn id="496" idx="1"/>
          </p:cNvCxnSpPr>
          <p:nvPr/>
        </p:nvCxnSpPr>
        <p:spPr>
          <a:xfrm>
            <a:off x="2873550" y="4279962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4"/>
          <p:cNvCxnSpPr>
            <a:stCxn id="495" idx="7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34"/>
          <p:cNvCxnSpPr>
            <a:endCxn id="497" idx="4"/>
          </p:cNvCxnSpPr>
          <p:nvPr/>
        </p:nvCxnSpPr>
        <p:spPr>
          <a:xfrm rot="10800000">
            <a:off x="5293263" y="3426500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4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4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34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External BGP, Internal BGP, and IGP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34"/>
          <p:cNvSpPr txBox="1"/>
          <p:nvPr>
            <p:ph idx="1" type="body"/>
          </p:nvPr>
        </p:nvSpPr>
        <p:spPr>
          <a:xfrm>
            <a:off x="107050" y="402200"/>
            <a:ext cx="89097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Interior </a:t>
            </a:r>
            <a:r>
              <a:rPr b="1" lang="en"/>
              <a:t>gateway protocol</a:t>
            </a:r>
            <a:r>
              <a:rPr lang="en"/>
              <a:t>: Between two routers in the </a:t>
            </a:r>
            <a:r>
              <a:rPr i="1" lang="en"/>
              <a:t>same </a:t>
            </a:r>
            <a:r>
              <a:rPr lang="en"/>
              <a:t>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to find paths inside the AS (e.g. distance-vector, link-state).</a:t>
            </a:r>
            <a:endParaRPr/>
          </a:p>
        </p:txBody>
      </p:sp>
      <p:cxnSp>
        <p:nvCxnSpPr>
          <p:cNvPr id="503" name="Google Shape;503;p34"/>
          <p:cNvCxnSpPr/>
          <p:nvPr/>
        </p:nvCxnSpPr>
        <p:spPr>
          <a:xfrm>
            <a:off x="1970873" y="4041689"/>
            <a:ext cx="622200" cy="207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04" name="Google Shape;504;p34"/>
          <p:cNvCxnSpPr/>
          <p:nvPr/>
        </p:nvCxnSpPr>
        <p:spPr>
          <a:xfrm>
            <a:off x="3246925" y="4281919"/>
            <a:ext cx="867300" cy="30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05" name="Google Shape;505;p34"/>
          <p:cNvCxnSpPr/>
          <p:nvPr/>
        </p:nvCxnSpPr>
        <p:spPr>
          <a:xfrm flipH="1" rot="10800000">
            <a:off x="4703593" y="4086243"/>
            <a:ext cx="391200" cy="176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06" name="Google Shape;506;p34"/>
          <p:cNvCxnSpPr/>
          <p:nvPr/>
        </p:nvCxnSpPr>
        <p:spPr>
          <a:xfrm flipH="1" rot="10800000">
            <a:off x="5603500" y="3943425"/>
            <a:ext cx="496800" cy="10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07" name="Google Shape;507;p34"/>
          <p:cNvCxnSpPr/>
          <p:nvPr/>
        </p:nvCxnSpPr>
        <p:spPr>
          <a:xfrm rot="10800000">
            <a:off x="4121000" y="3612825"/>
            <a:ext cx="434400" cy="30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08" name="Google Shape;508;p34"/>
          <p:cNvCxnSpPr/>
          <p:nvPr/>
        </p:nvCxnSpPr>
        <p:spPr>
          <a:xfrm flipH="1" rot="10800000">
            <a:off x="3083400" y="3613875"/>
            <a:ext cx="525900" cy="324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09" name="Google Shape;509;p34"/>
          <p:cNvCxnSpPr/>
          <p:nvPr/>
        </p:nvCxnSpPr>
        <p:spPr>
          <a:xfrm flipH="1" rot="10800000">
            <a:off x="2797250" y="3314625"/>
            <a:ext cx="191700" cy="528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0" name="Google Shape;510;p34"/>
          <p:cNvCxnSpPr/>
          <p:nvPr/>
        </p:nvCxnSpPr>
        <p:spPr>
          <a:xfrm>
            <a:off x="3473125" y="3067875"/>
            <a:ext cx="378600" cy="347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1" name="Google Shape;511;p34"/>
          <p:cNvCxnSpPr/>
          <p:nvPr/>
        </p:nvCxnSpPr>
        <p:spPr>
          <a:xfrm>
            <a:off x="1970873" y="4194089"/>
            <a:ext cx="622200" cy="207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2" name="Google Shape;512;p34"/>
          <p:cNvCxnSpPr/>
          <p:nvPr/>
        </p:nvCxnSpPr>
        <p:spPr>
          <a:xfrm flipH="1" rot="10800000">
            <a:off x="2644850" y="3314625"/>
            <a:ext cx="191700" cy="528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3" name="Google Shape;513;p34"/>
          <p:cNvCxnSpPr/>
          <p:nvPr/>
        </p:nvCxnSpPr>
        <p:spPr>
          <a:xfrm flipH="1" rot="10800000">
            <a:off x="3083400" y="3461475"/>
            <a:ext cx="525900" cy="324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4" name="Google Shape;514;p34"/>
          <p:cNvCxnSpPr/>
          <p:nvPr/>
        </p:nvCxnSpPr>
        <p:spPr>
          <a:xfrm>
            <a:off x="3473125" y="2915475"/>
            <a:ext cx="378600" cy="347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5" name="Google Shape;515;p34"/>
          <p:cNvCxnSpPr/>
          <p:nvPr/>
        </p:nvCxnSpPr>
        <p:spPr>
          <a:xfrm rot="10800000">
            <a:off x="4121000" y="3460425"/>
            <a:ext cx="434400" cy="306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6" name="Google Shape;516;p34"/>
          <p:cNvCxnSpPr/>
          <p:nvPr/>
        </p:nvCxnSpPr>
        <p:spPr>
          <a:xfrm>
            <a:off x="3246925" y="4399572"/>
            <a:ext cx="867300" cy="3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7" name="Google Shape;517;p34"/>
          <p:cNvCxnSpPr/>
          <p:nvPr/>
        </p:nvCxnSpPr>
        <p:spPr>
          <a:xfrm flipH="1" rot="10800000">
            <a:off x="4703593" y="4238643"/>
            <a:ext cx="391200" cy="176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8" name="Google Shape;518;p34"/>
          <p:cNvCxnSpPr/>
          <p:nvPr/>
        </p:nvCxnSpPr>
        <p:spPr>
          <a:xfrm flipH="1" rot="10800000">
            <a:off x="5603500" y="4095825"/>
            <a:ext cx="496800" cy="102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9" name="Google Shape;519;p34"/>
          <p:cNvCxnSpPr>
            <a:stCxn id="520" idx="1"/>
            <a:endCxn id="482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4"/>
          <p:cNvCxnSpPr>
            <a:stCxn id="522" idx="3"/>
            <a:endCxn id="482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4"/>
          <p:cNvCxnSpPr>
            <a:stCxn id="522" idx="2"/>
            <a:endCxn id="524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4"/>
          <p:cNvCxnSpPr>
            <a:stCxn id="524" idx="2"/>
            <a:endCxn id="481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4"/>
          <p:cNvCxnSpPr>
            <a:stCxn id="527" idx="4"/>
            <a:endCxn id="479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34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34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34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34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8" name="Google Shape;528;p34"/>
          <p:cNvCxnSpPr/>
          <p:nvPr/>
        </p:nvCxnSpPr>
        <p:spPr>
          <a:xfrm>
            <a:off x="780775" y="3660781"/>
            <a:ext cx="620400" cy="2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29" name="Google Shape;529;p34"/>
          <p:cNvCxnSpPr/>
          <p:nvPr/>
        </p:nvCxnSpPr>
        <p:spPr>
          <a:xfrm flipH="1">
            <a:off x="3285275" y="2387375"/>
            <a:ext cx="1115700" cy="343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30" name="Google Shape;530;p34"/>
          <p:cNvCxnSpPr/>
          <p:nvPr/>
        </p:nvCxnSpPr>
        <p:spPr>
          <a:xfrm rot="10800000">
            <a:off x="6063425" y="2346975"/>
            <a:ext cx="646800" cy="32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31" name="Google Shape;531;p34"/>
          <p:cNvCxnSpPr/>
          <p:nvPr/>
        </p:nvCxnSpPr>
        <p:spPr>
          <a:xfrm flipH="1">
            <a:off x="6754325" y="3289000"/>
            <a:ext cx="272400" cy="373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32" name="Google Shape;532;p34"/>
          <p:cNvCxnSpPr/>
          <p:nvPr/>
        </p:nvCxnSpPr>
        <p:spPr>
          <a:xfrm rot="10800000">
            <a:off x="6754328" y="3845349"/>
            <a:ext cx="339600" cy="288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33" name="Google Shape;533;p34"/>
          <p:cNvSpPr/>
          <p:nvPr/>
        </p:nvSpPr>
        <p:spPr>
          <a:xfrm>
            <a:off x="7404213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External BGP, Internal BGP, and IGP</a:t>
            </a:r>
            <a:endParaRPr/>
          </a:p>
        </p:txBody>
      </p:sp>
      <p:sp>
        <p:nvSpPr>
          <p:cNvPr id="539" name="Google Shape;539;p35"/>
          <p:cNvSpPr txBox="1"/>
          <p:nvPr>
            <p:ph idx="1" type="body"/>
          </p:nvPr>
        </p:nvSpPr>
        <p:spPr>
          <a:xfrm>
            <a:off x="107050" y="402200"/>
            <a:ext cx="8909700" cy="25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Three types of communications between routers: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eBGP</a:t>
            </a:r>
            <a:r>
              <a:rPr lang="en"/>
              <a:t>: Routers in different ASes exchanging routes.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iBGP</a:t>
            </a:r>
            <a:r>
              <a:rPr lang="en"/>
              <a:t>: Router </a:t>
            </a:r>
            <a:r>
              <a:rPr lang="en"/>
              <a:t>distributing externally-learned routes to interior routers.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IGP</a:t>
            </a:r>
            <a:r>
              <a:rPr lang="en"/>
              <a:t>: Intra-domain routing protocols for internal reachability.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 careful not to confuse iBGP and IGP.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are between interior routers.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iBGP is for external routes, and IGP is for internal routes.</a:t>
            </a:r>
            <a:endParaRPr/>
          </a:p>
        </p:txBody>
      </p:sp>
      <p:cxnSp>
        <p:nvCxnSpPr>
          <p:cNvPr id="540" name="Google Shape;540;p35"/>
          <p:cNvCxnSpPr>
            <a:stCxn id="541" idx="3"/>
            <a:endCxn id="542" idx="1"/>
          </p:cNvCxnSpPr>
          <p:nvPr/>
        </p:nvCxnSpPr>
        <p:spPr>
          <a:xfrm>
            <a:off x="5927575" y="3534163"/>
            <a:ext cx="126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35"/>
          <p:cNvSpPr/>
          <p:nvPr/>
        </p:nvSpPr>
        <p:spPr>
          <a:xfrm>
            <a:off x="5642575" y="339166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35"/>
          <p:cNvSpPr/>
          <p:nvPr/>
        </p:nvSpPr>
        <p:spPr>
          <a:xfrm>
            <a:off x="7188725" y="339166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3" name="Google Shape;543;p35"/>
          <p:cNvCxnSpPr/>
          <p:nvPr/>
        </p:nvCxnSpPr>
        <p:spPr>
          <a:xfrm>
            <a:off x="6116950" y="3678563"/>
            <a:ext cx="866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44" name="Google Shape;544;p35"/>
          <p:cNvSpPr txBox="1"/>
          <p:nvPr/>
        </p:nvSpPr>
        <p:spPr>
          <a:xfrm>
            <a:off x="717525" y="3265725"/>
            <a:ext cx="3243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0" spcFirstLastPara="1" rIns="0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Routing protocols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35"/>
          <p:cNvSpPr txBox="1"/>
          <p:nvPr/>
        </p:nvSpPr>
        <p:spPr>
          <a:xfrm>
            <a:off x="717525" y="3930275"/>
            <a:ext cx="137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0" spcFirstLastPara="1" rIns="0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Inter-domain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35"/>
          <p:cNvSpPr txBox="1"/>
          <p:nvPr/>
        </p:nvSpPr>
        <p:spPr>
          <a:xfrm>
            <a:off x="2589900" y="3930275"/>
            <a:ext cx="137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0" spcFirstLastPara="1" rIns="0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Intra-domain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35"/>
          <p:cNvSpPr txBox="1"/>
          <p:nvPr/>
        </p:nvSpPr>
        <p:spPr>
          <a:xfrm>
            <a:off x="717525" y="4594825"/>
            <a:ext cx="633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0" spcFirstLastPara="1" rIns="0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eBGP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35"/>
          <p:cNvSpPr txBox="1"/>
          <p:nvPr/>
        </p:nvSpPr>
        <p:spPr>
          <a:xfrm>
            <a:off x="1454625" y="4594825"/>
            <a:ext cx="633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0" spcFirstLastPara="1" rIns="0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iBGP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35"/>
          <p:cNvSpPr txBox="1"/>
          <p:nvPr/>
        </p:nvSpPr>
        <p:spPr>
          <a:xfrm>
            <a:off x="2958450" y="4594825"/>
            <a:ext cx="633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0" spcFirstLastPara="1" rIns="0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IGP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35"/>
          <p:cNvCxnSpPr/>
          <p:nvPr/>
        </p:nvCxnSpPr>
        <p:spPr>
          <a:xfrm>
            <a:off x="6116950" y="3830963"/>
            <a:ext cx="866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1" name="Google Shape;551;p35"/>
          <p:cNvCxnSpPr>
            <a:stCxn id="544" idx="2"/>
            <a:endCxn id="545" idx="0"/>
          </p:cNvCxnSpPr>
          <p:nvPr/>
        </p:nvCxnSpPr>
        <p:spPr>
          <a:xfrm flipH="1">
            <a:off x="1403175" y="3536625"/>
            <a:ext cx="9360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5"/>
          <p:cNvCxnSpPr>
            <a:stCxn id="544" idx="2"/>
            <a:endCxn id="546" idx="0"/>
          </p:cNvCxnSpPr>
          <p:nvPr/>
        </p:nvCxnSpPr>
        <p:spPr>
          <a:xfrm>
            <a:off x="2339175" y="3536625"/>
            <a:ext cx="9363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5"/>
          <p:cNvCxnSpPr>
            <a:stCxn id="545" idx="2"/>
            <a:endCxn id="547" idx="0"/>
          </p:cNvCxnSpPr>
          <p:nvPr/>
        </p:nvCxnSpPr>
        <p:spPr>
          <a:xfrm flipH="1">
            <a:off x="1034625" y="4201175"/>
            <a:ext cx="3684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35"/>
          <p:cNvCxnSpPr>
            <a:stCxn id="545" idx="2"/>
            <a:endCxn id="548" idx="0"/>
          </p:cNvCxnSpPr>
          <p:nvPr/>
        </p:nvCxnSpPr>
        <p:spPr>
          <a:xfrm>
            <a:off x="1403025" y="4201175"/>
            <a:ext cx="3687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35"/>
          <p:cNvCxnSpPr>
            <a:stCxn id="546" idx="2"/>
            <a:endCxn id="549" idx="0"/>
          </p:cNvCxnSpPr>
          <p:nvPr/>
        </p:nvCxnSpPr>
        <p:spPr>
          <a:xfrm>
            <a:off x="3275400" y="4201175"/>
            <a:ext cx="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35"/>
          <p:cNvSpPr txBox="1"/>
          <p:nvPr/>
        </p:nvSpPr>
        <p:spPr>
          <a:xfrm>
            <a:off x="4572000" y="4037788"/>
            <a:ext cx="3972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0" spcFirstLastPara="1" rIns="0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iBGP: "I can reach AS#5 via [AS#7, AS#9]."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IGP: "I can reach C with cost 3."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Combining Intra-Domain and Inter-Domain Routing</a:t>
            </a:r>
            <a:endParaRPr/>
          </a:p>
        </p:txBody>
      </p:sp>
      <p:sp>
        <p:nvSpPr>
          <p:cNvPr id="562" name="Google Shape;562;p36"/>
          <p:cNvSpPr txBox="1"/>
          <p:nvPr>
            <p:ph idx="1" type="body"/>
          </p:nvPr>
        </p:nvSpPr>
        <p:spPr>
          <a:xfrm>
            <a:off x="107050" y="402200"/>
            <a:ext cx="89097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Use </a:t>
            </a:r>
            <a:r>
              <a:rPr lang="en">
                <a:solidFill>
                  <a:schemeClr val="accent2"/>
                </a:solidFill>
              </a:rPr>
              <a:t>IGP</a:t>
            </a:r>
            <a:r>
              <a:rPr lang="en"/>
              <a:t> to learn </a:t>
            </a:r>
            <a:r>
              <a:rPr i="1" lang="en"/>
              <a:t>internal</a:t>
            </a:r>
            <a:r>
              <a:rPr lang="en"/>
              <a:t> routes to others in the AS.</a:t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36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36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36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8" name="Google Shape;568;p36"/>
          <p:cNvCxnSpPr>
            <a:stCxn id="564" idx="3"/>
            <a:endCxn id="569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36"/>
          <p:cNvCxnSpPr>
            <a:stCxn id="569" idx="3"/>
            <a:endCxn id="565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6"/>
          <p:cNvCxnSpPr>
            <a:stCxn id="569" idx="0"/>
            <a:endCxn id="566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36"/>
          <p:cNvCxnSpPr>
            <a:stCxn id="566" idx="3"/>
            <a:endCxn id="565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36"/>
          <p:cNvCxnSpPr>
            <a:stCxn id="569" idx="3"/>
            <a:endCxn id="574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36"/>
          <p:cNvCxnSpPr>
            <a:stCxn id="574" idx="0"/>
            <a:endCxn id="565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36"/>
          <p:cNvCxnSpPr>
            <a:stCxn id="574" idx="3"/>
            <a:endCxn id="577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6"/>
          <p:cNvCxnSpPr>
            <a:stCxn id="577" idx="3"/>
            <a:endCxn id="567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36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36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36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36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3" name="Google Shape;583;p36"/>
          <p:cNvCxnSpPr>
            <a:endCxn id="581" idx="1"/>
          </p:cNvCxnSpPr>
          <p:nvPr/>
        </p:nvCxnSpPr>
        <p:spPr>
          <a:xfrm>
            <a:off x="2873550" y="4279962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6"/>
          <p:cNvCxnSpPr>
            <a:stCxn id="580" idx="7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6"/>
          <p:cNvCxnSpPr>
            <a:endCxn id="582" idx="4"/>
          </p:cNvCxnSpPr>
          <p:nvPr/>
        </p:nvCxnSpPr>
        <p:spPr>
          <a:xfrm rot="10800000">
            <a:off x="5293263" y="3426500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36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36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36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6" name="Google Shape;586;p36"/>
          <p:cNvCxnSpPr/>
          <p:nvPr/>
        </p:nvCxnSpPr>
        <p:spPr>
          <a:xfrm>
            <a:off x="1970873" y="4041689"/>
            <a:ext cx="622200" cy="207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87" name="Google Shape;587;p36"/>
          <p:cNvCxnSpPr/>
          <p:nvPr/>
        </p:nvCxnSpPr>
        <p:spPr>
          <a:xfrm>
            <a:off x="3246925" y="4281919"/>
            <a:ext cx="867300" cy="30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88" name="Google Shape;588;p36"/>
          <p:cNvCxnSpPr/>
          <p:nvPr/>
        </p:nvCxnSpPr>
        <p:spPr>
          <a:xfrm flipH="1" rot="10800000">
            <a:off x="4703593" y="4086243"/>
            <a:ext cx="391200" cy="176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89" name="Google Shape;589;p36"/>
          <p:cNvCxnSpPr/>
          <p:nvPr/>
        </p:nvCxnSpPr>
        <p:spPr>
          <a:xfrm flipH="1" rot="10800000">
            <a:off x="5603500" y="3943425"/>
            <a:ext cx="496800" cy="10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90" name="Google Shape;590;p36"/>
          <p:cNvCxnSpPr/>
          <p:nvPr/>
        </p:nvCxnSpPr>
        <p:spPr>
          <a:xfrm rot="10800000">
            <a:off x="4121000" y="3612825"/>
            <a:ext cx="434400" cy="30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91" name="Google Shape;591;p36"/>
          <p:cNvCxnSpPr/>
          <p:nvPr/>
        </p:nvCxnSpPr>
        <p:spPr>
          <a:xfrm flipH="1" rot="10800000">
            <a:off x="3083400" y="3613875"/>
            <a:ext cx="525900" cy="324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92" name="Google Shape;592;p36"/>
          <p:cNvCxnSpPr/>
          <p:nvPr/>
        </p:nvCxnSpPr>
        <p:spPr>
          <a:xfrm flipH="1" rot="10800000">
            <a:off x="2797250" y="3314625"/>
            <a:ext cx="191700" cy="528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93" name="Google Shape;593;p36"/>
          <p:cNvCxnSpPr/>
          <p:nvPr/>
        </p:nvCxnSpPr>
        <p:spPr>
          <a:xfrm>
            <a:off x="3473125" y="3067875"/>
            <a:ext cx="378600" cy="347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94" name="Google Shape;594;p36"/>
          <p:cNvCxnSpPr/>
          <p:nvPr/>
        </p:nvCxnSpPr>
        <p:spPr>
          <a:xfrm>
            <a:off x="1970873" y="4194089"/>
            <a:ext cx="622200" cy="207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95" name="Google Shape;595;p36"/>
          <p:cNvCxnSpPr/>
          <p:nvPr/>
        </p:nvCxnSpPr>
        <p:spPr>
          <a:xfrm flipH="1" rot="10800000">
            <a:off x="2644850" y="3314625"/>
            <a:ext cx="191700" cy="528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96" name="Google Shape;596;p36"/>
          <p:cNvCxnSpPr/>
          <p:nvPr/>
        </p:nvCxnSpPr>
        <p:spPr>
          <a:xfrm flipH="1" rot="10800000">
            <a:off x="3083400" y="3461475"/>
            <a:ext cx="525900" cy="324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97" name="Google Shape;597;p36"/>
          <p:cNvCxnSpPr/>
          <p:nvPr/>
        </p:nvCxnSpPr>
        <p:spPr>
          <a:xfrm>
            <a:off x="3473125" y="2915475"/>
            <a:ext cx="378600" cy="347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98" name="Google Shape;598;p36"/>
          <p:cNvCxnSpPr/>
          <p:nvPr/>
        </p:nvCxnSpPr>
        <p:spPr>
          <a:xfrm rot="10800000">
            <a:off x="4121000" y="3460425"/>
            <a:ext cx="434400" cy="306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99" name="Google Shape;599;p36"/>
          <p:cNvCxnSpPr/>
          <p:nvPr/>
        </p:nvCxnSpPr>
        <p:spPr>
          <a:xfrm>
            <a:off x="3246925" y="4399572"/>
            <a:ext cx="867300" cy="3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00" name="Google Shape;600;p36"/>
          <p:cNvCxnSpPr/>
          <p:nvPr/>
        </p:nvCxnSpPr>
        <p:spPr>
          <a:xfrm flipH="1" rot="10800000">
            <a:off x="4703593" y="4238643"/>
            <a:ext cx="391200" cy="176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01" name="Google Shape;601;p36"/>
          <p:cNvCxnSpPr/>
          <p:nvPr/>
        </p:nvCxnSpPr>
        <p:spPr>
          <a:xfrm flipH="1" rot="10800000">
            <a:off x="5603500" y="4095825"/>
            <a:ext cx="496800" cy="102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02" name="Google Shape;602;p36"/>
          <p:cNvCxnSpPr>
            <a:stCxn id="603" idx="1"/>
            <a:endCxn id="567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36"/>
          <p:cNvCxnSpPr>
            <a:stCxn id="605" idx="3"/>
            <a:endCxn id="567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36"/>
          <p:cNvCxnSpPr>
            <a:stCxn id="605" idx="2"/>
            <a:endCxn id="607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6"/>
          <p:cNvCxnSpPr>
            <a:stCxn id="607" idx="2"/>
            <a:endCxn id="566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6"/>
          <p:cNvCxnSpPr>
            <a:stCxn id="610" idx="4"/>
            <a:endCxn id="564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36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36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36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1" name="Google Shape;611;p36"/>
          <p:cNvCxnSpPr/>
          <p:nvPr/>
        </p:nvCxnSpPr>
        <p:spPr>
          <a:xfrm>
            <a:off x="780775" y="3660781"/>
            <a:ext cx="620400" cy="2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2" name="Google Shape;612;p36"/>
          <p:cNvCxnSpPr/>
          <p:nvPr/>
        </p:nvCxnSpPr>
        <p:spPr>
          <a:xfrm flipH="1">
            <a:off x="3285275" y="2387375"/>
            <a:ext cx="1115700" cy="343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3" name="Google Shape;613;p36"/>
          <p:cNvCxnSpPr/>
          <p:nvPr/>
        </p:nvCxnSpPr>
        <p:spPr>
          <a:xfrm rot="10800000">
            <a:off x="6063425" y="2346975"/>
            <a:ext cx="646800" cy="32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4" name="Google Shape;614;p36"/>
          <p:cNvCxnSpPr/>
          <p:nvPr/>
        </p:nvCxnSpPr>
        <p:spPr>
          <a:xfrm flipH="1">
            <a:off x="6754325" y="3289000"/>
            <a:ext cx="272400" cy="373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5" name="Google Shape;615;p36"/>
          <p:cNvCxnSpPr/>
          <p:nvPr/>
        </p:nvCxnSpPr>
        <p:spPr>
          <a:xfrm rot="10800000">
            <a:off x="6754328" y="3845349"/>
            <a:ext cx="339600" cy="288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16" name="Google Shape;616;p36"/>
          <p:cNvSpPr/>
          <p:nvPr/>
        </p:nvSpPr>
        <p:spPr>
          <a:xfrm>
            <a:off x="4044050" y="4517225"/>
            <a:ext cx="2684400" cy="528000"/>
          </a:xfrm>
          <a:prstGeom prst="wedgeRoundRectCallout">
            <a:avLst>
              <a:gd fmla="val -33046" name="adj1"/>
              <a:gd fmla="val -7209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1. To reach G, my next-hop is F.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7404213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Combining Intra-Domain and Inter-Domain Routing</a:t>
            </a:r>
            <a:endParaRPr/>
          </a:p>
        </p:txBody>
      </p:sp>
      <p:sp>
        <p:nvSpPr>
          <p:cNvPr id="623" name="Google Shape;623;p37"/>
          <p:cNvSpPr txBox="1"/>
          <p:nvPr>
            <p:ph idx="1" type="body"/>
          </p:nvPr>
        </p:nvSpPr>
        <p:spPr>
          <a:xfrm>
            <a:off x="107050" y="402200"/>
            <a:ext cx="89097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Use </a:t>
            </a:r>
            <a:r>
              <a:rPr lang="en">
                <a:solidFill>
                  <a:schemeClr val="accent2"/>
                </a:solidFill>
              </a:rPr>
              <a:t>IGP</a:t>
            </a:r>
            <a:r>
              <a:rPr lang="en"/>
              <a:t> to learn </a:t>
            </a:r>
            <a:r>
              <a:rPr i="1" lang="en"/>
              <a:t>internal</a:t>
            </a:r>
            <a:r>
              <a:rPr lang="en"/>
              <a:t> routes to others in the 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Use </a:t>
            </a:r>
            <a:r>
              <a:rPr lang="en">
                <a:solidFill>
                  <a:srgbClr val="0000FF"/>
                </a:solidFill>
              </a:rPr>
              <a:t>eBGP</a:t>
            </a:r>
            <a:r>
              <a:rPr lang="en"/>
              <a:t> to learn </a:t>
            </a:r>
            <a:r>
              <a:rPr i="1" lang="en"/>
              <a:t>external</a:t>
            </a:r>
            <a:r>
              <a:rPr lang="en"/>
              <a:t> routes to other ASes.</a:t>
            </a:r>
            <a:endParaRPr/>
          </a:p>
        </p:txBody>
      </p:sp>
      <p:sp>
        <p:nvSpPr>
          <p:cNvPr id="624" name="Google Shape;624;p37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37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7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37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37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9" name="Google Shape;629;p37"/>
          <p:cNvCxnSpPr>
            <a:stCxn id="625" idx="3"/>
            <a:endCxn id="630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37"/>
          <p:cNvCxnSpPr>
            <a:stCxn id="630" idx="3"/>
            <a:endCxn id="626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37"/>
          <p:cNvCxnSpPr>
            <a:stCxn id="630" idx="0"/>
            <a:endCxn id="627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7"/>
          <p:cNvCxnSpPr>
            <a:stCxn id="627" idx="3"/>
            <a:endCxn id="626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7"/>
          <p:cNvCxnSpPr>
            <a:stCxn id="630" idx="3"/>
            <a:endCxn id="635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7"/>
          <p:cNvCxnSpPr>
            <a:stCxn id="635" idx="0"/>
            <a:endCxn id="626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7"/>
          <p:cNvCxnSpPr>
            <a:stCxn id="635" idx="3"/>
            <a:endCxn id="638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37"/>
          <p:cNvCxnSpPr>
            <a:stCxn id="638" idx="3"/>
            <a:endCxn id="628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37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37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7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37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4" name="Google Shape;644;p37"/>
          <p:cNvCxnSpPr>
            <a:endCxn id="642" idx="1"/>
          </p:cNvCxnSpPr>
          <p:nvPr/>
        </p:nvCxnSpPr>
        <p:spPr>
          <a:xfrm>
            <a:off x="2873550" y="4279962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7"/>
          <p:cNvCxnSpPr>
            <a:stCxn id="641" idx="7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37"/>
          <p:cNvCxnSpPr>
            <a:endCxn id="643" idx="4"/>
          </p:cNvCxnSpPr>
          <p:nvPr/>
        </p:nvCxnSpPr>
        <p:spPr>
          <a:xfrm rot="10800000">
            <a:off x="5293263" y="3426500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37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37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37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7" name="Google Shape;647;p37"/>
          <p:cNvCxnSpPr/>
          <p:nvPr/>
        </p:nvCxnSpPr>
        <p:spPr>
          <a:xfrm>
            <a:off x="1970873" y="4041689"/>
            <a:ext cx="622200" cy="207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48" name="Google Shape;648;p37"/>
          <p:cNvCxnSpPr/>
          <p:nvPr/>
        </p:nvCxnSpPr>
        <p:spPr>
          <a:xfrm>
            <a:off x="3246925" y="4281919"/>
            <a:ext cx="867300" cy="30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49" name="Google Shape;649;p37"/>
          <p:cNvCxnSpPr/>
          <p:nvPr/>
        </p:nvCxnSpPr>
        <p:spPr>
          <a:xfrm flipH="1" rot="10800000">
            <a:off x="4703593" y="4086243"/>
            <a:ext cx="391200" cy="176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50" name="Google Shape;650;p37"/>
          <p:cNvCxnSpPr/>
          <p:nvPr/>
        </p:nvCxnSpPr>
        <p:spPr>
          <a:xfrm flipH="1" rot="10800000">
            <a:off x="5603500" y="3943425"/>
            <a:ext cx="496800" cy="10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51" name="Google Shape;651;p37"/>
          <p:cNvCxnSpPr/>
          <p:nvPr/>
        </p:nvCxnSpPr>
        <p:spPr>
          <a:xfrm rot="10800000">
            <a:off x="4121000" y="3612825"/>
            <a:ext cx="434400" cy="30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52" name="Google Shape;652;p37"/>
          <p:cNvCxnSpPr/>
          <p:nvPr/>
        </p:nvCxnSpPr>
        <p:spPr>
          <a:xfrm flipH="1" rot="10800000">
            <a:off x="3083400" y="3613875"/>
            <a:ext cx="525900" cy="324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53" name="Google Shape;653;p37"/>
          <p:cNvCxnSpPr/>
          <p:nvPr/>
        </p:nvCxnSpPr>
        <p:spPr>
          <a:xfrm flipH="1" rot="10800000">
            <a:off x="2797250" y="3314625"/>
            <a:ext cx="191700" cy="528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54" name="Google Shape;654;p37"/>
          <p:cNvCxnSpPr/>
          <p:nvPr/>
        </p:nvCxnSpPr>
        <p:spPr>
          <a:xfrm>
            <a:off x="3473125" y="3067875"/>
            <a:ext cx="378600" cy="347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55" name="Google Shape;655;p37"/>
          <p:cNvCxnSpPr>
            <a:stCxn id="656" idx="1"/>
            <a:endCxn id="628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37"/>
          <p:cNvCxnSpPr>
            <a:stCxn id="658" idx="3"/>
            <a:endCxn id="628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7"/>
          <p:cNvCxnSpPr>
            <a:stCxn id="658" idx="2"/>
            <a:endCxn id="660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37"/>
          <p:cNvCxnSpPr>
            <a:stCxn id="660" idx="2"/>
            <a:endCxn id="627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37"/>
          <p:cNvCxnSpPr>
            <a:stCxn id="663" idx="4"/>
            <a:endCxn id="625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37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37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37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37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37"/>
          <p:cNvSpPr/>
          <p:nvPr/>
        </p:nvSpPr>
        <p:spPr>
          <a:xfrm>
            <a:off x="4044050" y="4517225"/>
            <a:ext cx="2684400" cy="528000"/>
          </a:xfrm>
          <a:prstGeom prst="wedgeRoundRectCallout">
            <a:avLst>
              <a:gd fmla="val -33046" name="adj1"/>
              <a:gd fmla="val -7209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1. To reach G, my next-hop is F.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37"/>
          <p:cNvSpPr/>
          <p:nvPr/>
        </p:nvSpPr>
        <p:spPr>
          <a:xfrm>
            <a:off x="6944500" y="3613875"/>
            <a:ext cx="2047200" cy="324900"/>
          </a:xfrm>
          <a:prstGeom prst="wedgeRoundRectCallout">
            <a:avLst>
              <a:gd fmla="val -66893" name="adj1"/>
              <a:gd fmla="val -435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2. To reach Z, go via AS#5.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37"/>
          <p:cNvSpPr/>
          <p:nvPr/>
        </p:nvSpPr>
        <p:spPr>
          <a:xfrm>
            <a:off x="7404213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7" name="Google Shape;667;p37"/>
          <p:cNvCxnSpPr/>
          <p:nvPr/>
        </p:nvCxnSpPr>
        <p:spPr>
          <a:xfrm>
            <a:off x="780775" y="3660781"/>
            <a:ext cx="620400" cy="26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68" name="Google Shape;668;p37"/>
          <p:cNvCxnSpPr/>
          <p:nvPr/>
        </p:nvCxnSpPr>
        <p:spPr>
          <a:xfrm flipH="1">
            <a:off x="3285275" y="2387375"/>
            <a:ext cx="1115700" cy="34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69" name="Google Shape;669;p37"/>
          <p:cNvCxnSpPr/>
          <p:nvPr/>
        </p:nvCxnSpPr>
        <p:spPr>
          <a:xfrm rot="10800000">
            <a:off x="6063425" y="2346975"/>
            <a:ext cx="646800" cy="326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0" name="Google Shape;670;p37"/>
          <p:cNvCxnSpPr/>
          <p:nvPr/>
        </p:nvCxnSpPr>
        <p:spPr>
          <a:xfrm flipH="1">
            <a:off x="6754325" y="3289000"/>
            <a:ext cx="272400" cy="37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1" name="Google Shape;671;p37"/>
          <p:cNvCxnSpPr/>
          <p:nvPr/>
        </p:nvCxnSpPr>
        <p:spPr>
          <a:xfrm rot="10800000">
            <a:off x="6754328" y="3845349"/>
            <a:ext cx="339600" cy="288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2" name="Google Shape;672;p37"/>
          <p:cNvCxnSpPr/>
          <p:nvPr/>
        </p:nvCxnSpPr>
        <p:spPr>
          <a:xfrm>
            <a:off x="1970873" y="4194089"/>
            <a:ext cx="622200" cy="207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3" name="Google Shape;673;p37"/>
          <p:cNvCxnSpPr/>
          <p:nvPr/>
        </p:nvCxnSpPr>
        <p:spPr>
          <a:xfrm flipH="1" rot="10800000">
            <a:off x="2644850" y="3314625"/>
            <a:ext cx="191700" cy="528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4" name="Google Shape;674;p37"/>
          <p:cNvCxnSpPr/>
          <p:nvPr/>
        </p:nvCxnSpPr>
        <p:spPr>
          <a:xfrm flipH="1" rot="10800000">
            <a:off x="3083400" y="3461475"/>
            <a:ext cx="525900" cy="324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5" name="Google Shape;675;p37"/>
          <p:cNvCxnSpPr/>
          <p:nvPr/>
        </p:nvCxnSpPr>
        <p:spPr>
          <a:xfrm>
            <a:off x="3473125" y="2915475"/>
            <a:ext cx="378600" cy="347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6" name="Google Shape;676;p37"/>
          <p:cNvCxnSpPr/>
          <p:nvPr/>
        </p:nvCxnSpPr>
        <p:spPr>
          <a:xfrm rot="10800000">
            <a:off x="4121000" y="3460425"/>
            <a:ext cx="434400" cy="30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7" name="Google Shape;677;p37"/>
          <p:cNvCxnSpPr/>
          <p:nvPr/>
        </p:nvCxnSpPr>
        <p:spPr>
          <a:xfrm>
            <a:off x="3246925" y="4399572"/>
            <a:ext cx="867300" cy="30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8" name="Google Shape;678;p37"/>
          <p:cNvCxnSpPr/>
          <p:nvPr/>
        </p:nvCxnSpPr>
        <p:spPr>
          <a:xfrm flipH="1" rot="10800000">
            <a:off x="4703593" y="4238643"/>
            <a:ext cx="391200" cy="176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9" name="Google Shape;679;p37"/>
          <p:cNvCxnSpPr/>
          <p:nvPr/>
        </p:nvCxnSpPr>
        <p:spPr>
          <a:xfrm flipH="1" rot="10800000">
            <a:off x="5603500" y="4095825"/>
            <a:ext cx="496800" cy="10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Combining Intra-Domain and Inter-Domain Routing</a:t>
            </a:r>
            <a:endParaRPr/>
          </a:p>
        </p:txBody>
      </p:sp>
      <p:sp>
        <p:nvSpPr>
          <p:cNvPr id="685" name="Google Shape;685;p38"/>
          <p:cNvSpPr txBox="1"/>
          <p:nvPr>
            <p:ph idx="1" type="body"/>
          </p:nvPr>
        </p:nvSpPr>
        <p:spPr>
          <a:xfrm>
            <a:off x="107050" y="402200"/>
            <a:ext cx="89097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Use </a:t>
            </a:r>
            <a:r>
              <a:rPr lang="en">
                <a:solidFill>
                  <a:schemeClr val="accent2"/>
                </a:solidFill>
              </a:rPr>
              <a:t>IGP</a:t>
            </a:r>
            <a:r>
              <a:rPr lang="en">
                <a:solidFill>
                  <a:srgbClr val="000000"/>
                </a:solidFill>
              </a:rPr>
              <a:t> to learn </a:t>
            </a:r>
            <a:r>
              <a:rPr i="1" lang="en">
                <a:solidFill>
                  <a:srgbClr val="000000"/>
                </a:solidFill>
              </a:rPr>
              <a:t>internal</a:t>
            </a:r>
            <a:r>
              <a:rPr lang="en">
                <a:solidFill>
                  <a:srgbClr val="000000"/>
                </a:solidFill>
              </a:rPr>
              <a:t> routes to others in the AS.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2. Use </a:t>
            </a:r>
            <a:r>
              <a:rPr lang="en">
                <a:solidFill>
                  <a:srgbClr val="0000FF"/>
                </a:solidFill>
              </a:rPr>
              <a:t>eBGP</a:t>
            </a:r>
            <a:r>
              <a:rPr lang="en">
                <a:solidFill>
                  <a:srgbClr val="000000"/>
                </a:solidFill>
              </a:rPr>
              <a:t> to learn </a:t>
            </a:r>
            <a:r>
              <a:rPr i="1" lang="en">
                <a:solidFill>
                  <a:srgbClr val="000000"/>
                </a:solidFill>
              </a:rPr>
              <a:t>external</a:t>
            </a:r>
            <a:r>
              <a:rPr lang="en">
                <a:solidFill>
                  <a:srgbClr val="000000"/>
                </a:solidFill>
              </a:rPr>
              <a:t> routes to other ASes.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3. Use </a:t>
            </a:r>
            <a:r>
              <a:rPr lang="en">
                <a:solidFill>
                  <a:srgbClr val="0000FF"/>
                </a:solidFill>
              </a:rPr>
              <a:t>iBGP</a:t>
            </a:r>
            <a:r>
              <a:rPr lang="en">
                <a:solidFill>
                  <a:srgbClr val="000000"/>
                </a:solidFill>
              </a:rPr>
              <a:t> to distribute </a:t>
            </a:r>
            <a:r>
              <a:rPr i="1" lang="en">
                <a:solidFill>
                  <a:srgbClr val="000000"/>
                </a:solidFill>
              </a:rPr>
              <a:t>external</a:t>
            </a:r>
            <a:r>
              <a:rPr lang="en">
                <a:solidFill>
                  <a:srgbClr val="000000"/>
                </a:solidFill>
              </a:rPr>
              <a:t> routes to others in the AS.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6" name="Google Shape;686;p38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38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8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38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38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1" name="Google Shape;691;p38"/>
          <p:cNvCxnSpPr>
            <a:stCxn id="687" idx="3"/>
            <a:endCxn id="692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38"/>
          <p:cNvCxnSpPr>
            <a:stCxn id="692" idx="3"/>
            <a:endCxn id="688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38"/>
          <p:cNvCxnSpPr>
            <a:stCxn id="692" idx="0"/>
            <a:endCxn id="689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38"/>
          <p:cNvCxnSpPr>
            <a:stCxn id="689" idx="3"/>
            <a:endCxn id="688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38"/>
          <p:cNvCxnSpPr>
            <a:stCxn id="692" idx="3"/>
            <a:endCxn id="697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38"/>
          <p:cNvCxnSpPr>
            <a:stCxn id="697" idx="0"/>
            <a:endCxn id="688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8"/>
          <p:cNvCxnSpPr>
            <a:stCxn id="697" idx="3"/>
            <a:endCxn id="700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8"/>
          <p:cNvCxnSpPr>
            <a:stCxn id="700" idx="3"/>
            <a:endCxn id="690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38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38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38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38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38"/>
          <p:cNvCxnSpPr>
            <a:endCxn id="704" idx="1"/>
          </p:cNvCxnSpPr>
          <p:nvPr/>
        </p:nvCxnSpPr>
        <p:spPr>
          <a:xfrm>
            <a:off x="2873550" y="4279962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8"/>
          <p:cNvCxnSpPr>
            <a:stCxn id="703" idx="7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38"/>
          <p:cNvCxnSpPr>
            <a:endCxn id="705" idx="4"/>
          </p:cNvCxnSpPr>
          <p:nvPr/>
        </p:nvCxnSpPr>
        <p:spPr>
          <a:xfrm rot="10800000">
            <a:off x="5293263" y="3426500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38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38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38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9" name="Google Shape;709;p38"/>
          <p:cNvCxnSpPr/>
          <p:nvPr/>
        </p:nvCxnSpPr>
        <p:spPr>
          <a:xfrm>
            <a:off x="1970873" y="4041689"/>
            <a:ext cx="622200" cy="207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0" name="Google Shape;710;p38"/>
          <p:cNvCxnSpPr/>
          <p:nvPr/>
        </p:nvCxnSpPr>
        <p:spPr>
          <a:xfrm>
            <a:off x="3246925" y="4281919"/>
            <a:ext cx="867300" cy="3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1" name="Google Shape;711;p38"/>
          <p:cNvCxnSpPr/>
          <p:nvPr/>
        </p:nvCxnSpPr>
        <p:spPr>
          <a:xfrm flipH="1" rot="10800000">
            <a:off x="4703593" y="4086243"/>
            <a:ext cx="391200" cy="176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2" name="Google Shape;712;p38"/>
          <p:cNvCxnSpPr/>
          <p:nvPr/>
        </p:nvCxnSpPr>
        <p:spPr>
          <a:xfrm flipH="1" rot="10800000">
            <a:off x="5603500" y="3943425"/>
            <a:ext cx="496800" cy="102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3" name="Google Shape;713;p38"/>
          <p:cNvCxnSpPr/>
          <p:nvPr/>
        </p:nvCxnSpPr>
        <p:spPr>
          <a:xfrm rot="10800000">
            <a:off x="4121000" y="3612825"/>
            <a:ext cx="434400" cy="30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4" name="Google Shape;714;p38"/>
          <p:cNvCxnSpPr/>
          <p:nvPr/>
        </p:nvCxnSpPr>
        <p:spPr>
          <a:xfrm flipH="1" rot="10800000">
            <a:off x="3083400" y="3613875"/>
            <a:ext cx="525900" cy="324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5" name="Google Shape;715;p38"/>
          <p:cNvCxnSpPr/>
          <p:nvPr/>
        </p:nvCxnSpPr>
        <p:spPr>
          <a:xfrm flipH="1" rot="10800000">
            <a:off x="2797250" y="3314625"/>
            <a:ext cx="191700" cy="528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6" name="Google Shape;716;p38"/>
          <p:cNvCxnSpPr/>
          <p:nvPr/>
        </p:nvCxnSpPr>
        <p:spPr>
          <a:xfrm>
            <a:off x="3473125" y="3067875"/>
            <a:ext cx="378600" cy="347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7" name="Google Shape;717;p38"/>
          <p:cNvCxnSpPr/>
          <p:nvPr/>
        </p:nvCxnSpPr>
        <p:spPr>
          <a:xfrm>
            <a:off x="1970873" y="4194089"/>
            <a:ext cx="622200" cy="207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8" name="Google Shape;718;p38"/>
          <p:cNvCxnSpPr/>
          <p:nvPr/>
        </p:nvCxnSpPr>
        <p:spPr>
          <a:xfrm flipH="1" rot="10800000">
            <a:off x="2644850" y="3314625"/>
            <a:ext cx="191700" cy="528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9" name="Google Shape;719;p38"/>
          <p:cNvCxnSpPr/>
          <p:nvPr/>
        </p:nvCxnSpPr>
        <p:spPr>
          <a:xfrm flipH="1" rot="10800000">
            <a:off x="3083400" y="3461475"/>
            <a:ext cx="525900" cy="324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0" name="Google Shape;720;p38"/>
          <p:cNvCxnSpPr/>
          <p:nvPr/>
        </p:nvCxnSpPr>
        <p:spPr>
          <a:xfrm>
            <a:off x="3473125" y="2915475"/>
            <a:ext cx="378600" cy="347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1" name="Google Shape;721;p38"/>
          <p:cNvCxnSpPr/>
          <p:nvPr/>
        </p:nvCxnSpPr>
        <p:spPr>
          <a:xfrm rot="10800000">
            <a:off x="4121000" y="3460425"/>
            <a:ext cx="434400" cy="30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2" name="Google Shape;722;p38"/>
          <p:cNvCxnSpPr/>
          <p:nvPr/>
        </p:nvCxnSpPr>
        <p:spPr>
          <a:xfrm>
            <a:off x="3246925" y="4399572"/>
            <a:ext cx="867300" cy="30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3" name="Google Shape;723;p38"/>
          <p:cNvCxnSpPr/>
          <p:nvPr/>
        </p:nvCxnSpPr>
        <p:spPr>
          <a:xfrm flipH="1" rot="10800000">
            <a:off x="4703593" y="4238643"/>
            <a:ext cx="391200" cy="176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4" name="Google Shape;724;p38"/>
          <p:cNvCxnSpPr/>
          <p:nvPr/>
        </p:nvCxnSpPr>
        <p:spPr>
          <a:xfrm flipH="1" rot="10800000">
            <a:off x="5603500" y="4095825"/>
            <a:ext cx="496800" cy="10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5" name="Google Shape;725;p38"/>
          <p:cNvCxnSpPr>
            <a:stCxn id="726" idx="1"/>
            <a:endCxn id="690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38"/>
          <p:cNvCxnSpPr>
            <a:stCxn id="728" idx="3"/>
            <a:endCxn id="690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8"/>
          <p:cNvCxnSpPr>
            <a:stCxn id="728" idx="2"/>
            <a:endCxn id="730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38"/>
          <p:cNvCxnSpPr>
            <a:stCxn id="730" idx="2"/>
            <a:endCxn id="689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38"/>
          <p:cNvCxnSpPr>
            <a:stCxn id="733" idx="4"/>
            <a:endCxn id="687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38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38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38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38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4" name="Google Shape;734;p38"/>
          <p:cNvCxnSpPr/>
          <p:nvPr/>
        </p:nvCxnSpPr>
        <p:spPr>
          <a:xfrm>
            <a:off x="780775" y="3660781"/>
            <a:ext cx="620400" cy="2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5" name="Google Shape;735;p38"/>
          <p:cNvCxnSpPr/>
          <p:nvPr/>
        </p:nvCxnSpPr>
        <p:spPr>
          <a:xfrm flipH="1">
            <a:off x="3285275" y="2387375"/>
            <a:ext cx="1115700" cy="343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6" name="Google Shape;736;p38"/>
          <p:cNvCxnSpPr/>
          <p:nvPr/>
        </p:nvCxnSpPr>
        <p:spPr>
          <a:xfrm rot="10800000">
            <a:off x="6063425" y="2346975"/>
            <a:ext cx="646800" cy="32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7" name="Google Shape;737;p38"/>
          <p:cNvCxnSpPr/>
          <p:nvPr/>
        </p:nvCxnSpPr>
        <p:spPr>
          <a:xfrm flipH="1">
            <a:off x="6754325" y="3289000"/>
            <a:ext cx="272400" cy="373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8" name="Google Shape;738;p38"/>
          <p:cNvCxnSpPr/>
          <p:nvPr/>
        </p:nvCxnSpPr>
        <p:spPr>
          <a:xfrm rot="10800000">
            <a:off x="6754328" y="3845349"/>
            <a:ext cx="339600" cy="288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39" name="Google Shape;739;p38"/>
          <p:cNvSpPr/>
          <p:nvPr/>
        </p:nvSpPr>
        <p:spPr>
          <a:xfrm>
            <a:off x="7404213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38"/>
          <p:cNvSpPr/>
          <p:nvPr/>
        </p:nvSpPr>
        <p:spPr>
          <a:xfrm>
            <a:off x="4044050" y="4517225"/>
            <a:ext cx="2684400" cy="528000"/>
          </a:xfrm>
          <a:prstGeom prst="wedgeRoundRectCallout">
            <a:avLst>
              <a:gd fmla="val -33046" name="adj1"/>
              <a:gd fmla="val -7209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3. To reach Z, exit via G.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1. To reach G, my next-hop is F.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8"/>
          <p:cNvSpPr/>
          <p:nvPr/>
        </p:nvSpPr>
        <p:spPr>
          <a:xfrm>
            <a:off x="6944500" y="3613875"/>
            <a:ext cx="2047200" cy="324900"/>
          </a:xfrm>
          <a:prstGeom prst="wedgeRoundRectCallout">
            <a:avLst>
              <a:gd fmla="val -66893" name="adj1"/>
              <a:gd fmla="val -435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2. To reach Z, go via AS#5.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Combining Intra-Domain and Inter-Domain Routing</a:t>
            </a:r>
            <a:endParaRPr/>
          </a:p>
        </p:txBody>
      </p:sp>
      <p:sp>
        <p:nvSpPr>
          <p:cNvPr id="747" name="Google Shape;747;p39"/>
          <p:cNvSpPr txBox="1"/>
          <p:nvPr>
            <p:ph idx="1" type="body"/>
          </p:nvPr>
        </p:nvSpPr>
        <p:spPr>
          <a:xfrm>
            <a:off x="107050" y="402200"/>
            <a:ext cx="89097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egress router</a:t>
            </a:r>
            <a:r>
              <a:rPr lang="en"/>
              <a:t> for a destination is a border router who can reach that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Inside AS#1, G is an egress router for 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uses iBGP to tell local routers: "If you have packets for Z, send them to me."</a:t>
            </a:r>
            <a:endParaRPr/>
          </a:p>
        </p:txBody>
      </p:sp>
      <p:sp>
        <p:nvSpPr>
          <p:cNvPr id="748" name="Google Shape;748;p39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39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39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3" name="Google Shape;753;p39"/>
          <p:cNvCxnSpPr>
            <a:stCxn id="749" idx="3"/>
            <a:endCxn id="754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39"/>
          <p:cNvCxnSpPr>
            <a:stCxn id="754" idx="3"/>
            <a:endCxn id="750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39"/>
          <p:cNvCxnSpPr>
            <a:stCxn id="754" idx="0"/>
            <a:endCxn id="751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39"/>
          <p:cNvCxnSpPr>
            <a:stCxn id="751" idx="3"/>
            <a:endCxn id="750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39"/>
          <p:cNvCxnSpPr>
            <a:stCxn id="754" idx="3"/>
            <a:endCxn id="759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39"/>
          <p:cNvCxnSpPr>
            <a:stCxn id="759" idx="0"/>
            <a:endCxn id="750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39"/>
          <p:cNvCxnSpPr>
            <a:stCxn id="759" idx="3"/>
            <a:endCxn id="762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39"/>
          <p:cNvCxnSpPr>
            <a:stCxn id="762" idx="3"/>
            <a:endCxn id="752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p39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39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39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39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8" name="Google Shape;768;p39"/>
          <p:cNvCxnSpPr>
            <a:endCxn id="766" idx="1"/>
          </p:cNvCxnSpPr>
          <p:nvPr/>
        </p:nvCxnSpPr>
        <p:spPr>
          <a:xfrm>
            <a:off x="2873550" y="4279962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39"/>
          <p:cNvCxnSpPr>
            <a:stCxn id="765" idx="7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39"/>
          <p:cNvCxnSpPr>
            <a:endCxn id="767" idx="4"/>
          </p:cNvCxnSpPr>
          <p:nvPr/>
        </p:nvCxnSpPr>
        <p:spPr>
          <a:xfrm rot="10800000">
            <a:off x="5293263" y="3426500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" name="Google Shape;754;p39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1" name="Google Shape;771;p39"/>
          <p:cNvCxnSpPr>
            <a:stCxn id="772" idx="1"/>
            <a:endCxn id="752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39"/>
          <p:cNvCxnSpPr>
            <a:stCxn id="774" idx="3"/>
            <a:endCxn id="752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39"/>
          <p:cNvCxnSpPr>
            <a:stCxn id="774" idx="2"/>
            <a:endCxn id="776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39"/>
          <p:cNvCxnSpPr>
            <a:stCxn id="776" idx="2"/>
            <a:endCxn id="751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39"/>
          <p:cNvCxnSpPr>
            <a:stCxn id="779" idx="4"/>
            <a:endCxn id="749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39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39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39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39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39"/>
          <p:cNvSpPr/>
          <p:nvPr/>
        </p:nvSpPr>
        <p:spPr>
          <a:xfrm>
            <a:off x="7404213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39"/>
          <p:cNvSpPr/>
          <p:nvPr/>
        </p:nvSpPr>
        <p:spPr>
          <a:xfrm>
            <a:off x="4044050" y="4517225"/>
            <a:ext cx="2684400" cy="528000"/>
          </a:xfrm>
          <a:prstGeom prst="wedgeRoundRectCallout">
            <a:avLst>
              <a:gd fmla="val -33046" name="adj1"/>
              <a:gd fmla="val -7209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3. To reach Z, exit via G.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1. To reach G, my next-hop is F.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39"/>
          <p:cNvSpPr/>
          <p:nvPr/>
        </p:nvSpPr>
        <p:spPr>
          <a:xfrm>
            <a:off x="6944500" y="3613875"/>
            <a:ext cx="2047200" cy="324900"/>
          </a:xfrm>
          <a:prstGeom prst="wedgeRoundRectCallout">
            <a:avLst>
              <a:gd fmla="val -66893" name="adj1"/>
              <a:gd fmla="val -435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2. To reach Z, go via AS#5.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39"/>
          <p:cNvSpPr/>
          <p:nvPr/>
        </p:nvSpPr>
        <p:spPr>
          <a:xfrm>
            <a:off x="4570825" y="3875028"/>
            <a:ext cx="2752725" cy="732250"/>
          </a:xfrm>
          <a:custGeom>
            <a:rect b="b" l="l" r="r" t="t"/>
            <a:pathLst>
              <a:path extrusionOk="0" h="29290" w="110109">
                <a:moveTo>
                  <a:pt x="0" y="16337"/>
                </a:moveTo>
                <a:cubicBezTo>
                  <a:pt x="11642" y="13649"/>
                  <a:pt x="51499" y="-1951"/>
                  <a:pt x="69850" y="208"/>
                </a:cubicBezTo>
                <a:cubicBezTo>
                  <a:pt x="88202" y="2367"/>
                  <a:pt x="103399" y="24444"/>
                  <a:pt x="110109" y="29291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BGP and IGP Routing Tables</a:t>
            </a:r>
            <a:endParaRPr/>
          </a:p>
        </p:txBody>
      </p:sp>
      <p:sp>
        <p:nvSpPr>
          <p:cNvPr id="789" name="Google Shape;789;p4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router now has two routing tables: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IGP table: Maps each </a:t>
            </a:r>
            <a:r>
              <a:rPr i="1" lang="en"/>
              <a:t>internal</a:t>
            </a:r>
            <a:r>
              <a:rPr lang="en"/>
              <a:t> destination to a next-hop.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BGP table</a:t>
            </a:r>
            <a:r>
              <a:rPr lang="en"/>
              <a:t>: Maps each </a:t>
            </a:r>
            <a:r>
              <a:rPr i="1" lang="en"/>
              <a:t>external</a:t>
            </a:r>
            <a:r>
              <a:rPr lang="en"/>
              <a:t> destination to an egress router.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egress router is not </a:t>
            </a:r>
            <a:r>
              <a:rPr lang="en"/>
              <a:t>necessarily</a:t>
            </a:r>
            <a:r>
              <a:rPr lang="en"/>
              <a:t> a direct neighbor.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two tables can be used to find the next hop for any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 destinations: Just use the IGP table to find the next hop.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destinations: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First, use the BGP table to find the egress router.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Then, use the IGP table to find the next-hop to the egress.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BGP and IGP Routing Tables</a:t>
            </a:r>
            <a:endParaRPr/>
          </a:p>
        </p:txBody>
      </p:sp>
      <p:sp>
        <p:nvSpPr>
          <p:cNvPr id="795" name="Google Shape;795;p41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41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41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41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41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0" name="Google Shape;800;p41"/>
          <p:cNvCxnSpPr>
            <a:stCxn id="796" idx="3"/>
            <a:endCxn id="801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41"/>
          <p:cNvCxnSpPr>
            <a:stCxn id="801" idx="3"/>
            <a:endCxn id="797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41"/>
          <p:cNvCxnSpPr>
            <a:stCxn id="801" idx="0"/>
            <a:endCxn id="798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41"/>
          <p:cNvCxnSpPr>
            <a:stCxn id="798" idx="3"/>
            <a:endCxn id="797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41"/>
          <p:cNvCxnSpPr>
            <a:stCxn id="801" idx="3"/>
            <a:endCxn id="806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41"/>
          <p:cNvCxnSpPr>
            <a:stCxn id="806" idx="0"/>
            <a:endCxn id="797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41"/>
          <p:cNvCxnSpPr>
            <a:stCxn id="806" idx="3"/>
            <a:endCxn id="809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41"/>
          <p:cNvCxnSpPr>
            <a:stCxn id="809" idx="3"/>
            <a:endCxn id="799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41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41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41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41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5" name="Google Shape;815;p41"/>
          <p:cNvCxnSpPr>
            <a:endCxn id="813" idx="1"/>
          </p:cNvCxnSpPr>
          <p:nvPr/>
        </p:nvCxnSpPr>
        <p:spPr>
          <a:xfrm>
            <a:off x="2873550" y="4279962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41"/>
          <p:cNvCxnSpPr>
            <a:stCxn id="812" idx="7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41"/>
          <p:cNvCxnSpPr>
            <a:endCxn id="814" idx="4"/>
          </p:cNvCxnSpPr>
          <p:nvPr/>
        </p:nvCxnSpPr>
        <p:spPr>
          <a:xfrm rot="10800000">
            <a:off x="5293263" y="3426500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41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41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41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8" name="Google Shape;818;p41"/>
          <p:cNvCxnSpPr>
            <a:stCxn id="819" idx="1"/>
            <a:endCxn id="799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41"/>
          <p:cNvCxnSpPr>
            <a:stCxn id="821" idx="3"/>
            <a:endCxn id="799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41"/>
          <p:cNvCxnSpPr>
            <a:stCxn id="821" idx="2"/>
            <a:endCxn id="823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1"/>
          <p:cNvCxnSpPr>
            <a:stCxn id="823" idx="2"/>
            <a:endCxn id="798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41"/>
          <p:cNvCxnSpPr>
            <a:stCxn id="826" idx="4"/>
            <a:endCxn id="796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41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41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41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41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41"/>
          <p:cNvSpPr/>
          <p:nvPr/>
        </p:nvSpPr>
        <p:spPr>
          <a:xfrm>
            <a:off x="7404213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41"/>
          <p:cNvSpPr/>
          <p:nvPr/>
        </p:nvSpPr>
        <p:spPr>
          <a:xfrm>
            <a:off x="638263" y="3173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29" name="Google Shape;829;p41"/>
          <p:cNvGraphicFramePr/>
          <p:nvPr/>
        </p:nvGraphicFramePr>
        <p:xfrm>
          <a:off x="239725" y="59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1023825"/>
                <a:gridCol w="1023825"/>
              </a:tblGrid>
              <a:tr h="8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Internal Destinations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 hMerge="1"/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graphicFrame>
        <p:nvGraphicFramePr>
          <p:cNvPr id="830" name="Google Shape;830;p41"/>
          <p:cNvGraphicFramePr/>
          <p:nvPr/>
        </p:nvGraphicFramePr>
        <p:xfrm>
          <a:off x="2463175" y="58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1023825"/>
                <a:gridCol w="1023825"/>
              </a:tblGrid>
              <a:tr h="108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External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 hMerge="1"/>
              </a:tr>
              <a:tr h="10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Egress via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  <a:tr h="10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  <a:tr h="10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  <a:tr h="10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sp>
        <p:nvSpPr>
          <p:cNvPr id="831" name="Google Shape;831;p41"/>
          <p:cNvSpPr/>
          <p:nvPr/>
        </p:nvSpPr>
        <p:spPr>
          <a:xfrm>
            <a:off x="5150763" y="2429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41"/>
          <p:cNvSpPr txBox="1"/>
          <p:nvPr>
            <p:ph idx="1" type="body"/>
          </p:nvPr>
        </p:nvSpPr>
        <p:spPr>
          <a:xfrm>
            <a:off x="4768250" y="402200"/>
            <a:ext cx="4248600" cy="1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← D's two routing tables.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BGP and IGP Routing Tables</a:t>
            </a:r>
            <a:endParaRPr/>
          </a:p>
        </p:txBody>
      </p:sp>
      <p:sp>
        <p:nvSpPr>
          <p:cNvPr id="838" name="Google Shape;838;p42"/>
          <p:cNvSpPr txBox="1"/>
          <p:nvPr>
            <p:ph idx="1" type="body"/>
          </p:nvPr>
        </p:nvSpPr>
        <p:spPr>
          <a:xfrm>
            <a:off x="4768250" y="402200"/>
            <a:ext cx="4248600" cy="1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reach V, the egress router is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reach B, the next hop is C.</a:t>
            </a:r>
            <a:endParaRPr/>
          </a:p>
        </p:txBody>
      </p:sp>
      <p:graphicFrame>
        <p:nvGraphicFramePr>
          <p:cNvPr id="839" name="Google Shape;839;p42"/>
          <p:cNvGraphicFramePr/>
          <p:nvPr/>
        </p:nvGraphicFramePr>
        <p:xfrm>
          <a:off x="239725" y="59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1023825"/>
                <a:gridCol w="1023825"/>
              </a:tblGrid>
              <a:tr h="8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Internal Destinations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0" name="Google Shape;840;p42"/>
          <p:cNvGraphicFramePr/>
          <p:nvPr/>
        </p:nvGraphicFramePr>
        <p:xfrm>
          <a:off x="2463175" y="58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1023825"/>
                <a:gridCol w="1023825"/>
              </a:tblGrid>
              <a:tr h="108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External Destinations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 hMerge="1"/>
              </a:tr>
              <a:tr h="10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Egress via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  <a:tr h="10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  <a:tr h="10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>
                    <a:solidFill>
                      <a:srgbClr val="A4C2F4"/>
                    </a:solidFill>
                  </a:tcPr>
                </a:tc>
              </a:tr>
              <a:tr h="10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sp>
        <p:nvSpPr>
          <p:cNvPr id="841" name="Google Shape;841;p42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42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42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42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42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6" name="Google Shape;846;p42"/>
          <p:cNvCxnSpPr>
            <a:stCxn id="842" idx="3"/>
            <a:endCxn id="847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42"/>
          <p:cNvCxnSpPr>
            <a:stCxn id="847" idx="3"/>
            <a:endCxn id="843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42"/>
          <p:cNvCxnSpPr>
            <a:stCxn id="847" idx="0"/>
            <a:endCxn id="844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42"/>
          <p:cNvCxnSpPr>
            <a:stCxn id="844" idx="3"/>
            <a:endCxn id="843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42"/>
          <p:cNvCxnSpPr>
            <a:stCxn id="847" idx="3"/>
            <a:endCxn id="852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42"/>
          <p:cNvCxnSpPr>
            <a:stCxn id="852" idx="0"/>
            <a:endCxn id="843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42"/>
          <p:cNvCxnSpPr>
            <a:stCxn id="852" idx="3"/>
            <a:endCxn id="855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2"/>
          <p:cNvCxnSpPr>
            <a:stCxn id="855" idx="3"/>
            <a:endCxn id="845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42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42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42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42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1" name="Google Shape;861;p42"/>
          <p:cNvCxnSpPr>
            <a:endCxn id="859" idx="1"/>
          </p:cNvCxnSpPr>
          <p:nvPr/>
        </p:nvCxnSpPr>
        <p:spPr>
          <a:xfrm>
            <a:off x="2873550" y="4279962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42"/>
          <p:cNvCxnSpPr>
            <a:stCxn id="858" idx="7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42"/>
          <p:cNvCxnSpPr>
            <a:endCxn id="860" idx="4"/>
          </p:cNvCxnSpPr>
          <p:nvPr/>
        </p:nvCxnSpPr>
        <p:spPr>
          <a:xfrm rot="10800000">
            <a:off x="5293263" y="3426500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42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42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42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4" name="Google Shape;864;p42"/>
          <p:cNvCxnSpPr>
            <a:stCxn id="865" idx="1"/>
            <a:endCxn id="845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42"/>
          <p:cNvCxnSpPr>
            <a:stCxn id="867" idx="3"/>
            <a:endCxn id="845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42"/>
          <p:cNvCxnSpPr>
            <a:stCxn id="867" idx="2"/>
            <a:endCxn id="869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42"/>
          <p:cNvCxnSpPr>
            <a:stCxn id="869" idx="2"/>
            <a:endCxn id="844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42"/>
          <p:cNvCxnSpPr>
            <a:stCxn id="872" idx="4"/>
            <a:endCxn id="842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42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42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42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42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42"/>
          <p:cNvSpPr/>
          <p:nvPr/>
        </p:nvSpPr>
        <p:spPr>
          <a:xfrm>
            <a:off x="7404213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42"/>
          <p:cNvSpPr/>
          <p:nvPr/>
        </p:nvSpPr>
        <p:spPr>
          <a:xfrm>
            <a:off x="638263" y="3173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42"/>
          <p:cNvSpPr/>
          <p:nvPr/>
        </p:nvSpPr>
        <p:spPr>
          <a:xfrm>
            <a:off x="5150763" y="2429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42"/>
          <p:cNvSpPr/>
          <p:nvPr/>
        </p:nvSpPr>
        <p:spPr>
          <a:xfrm>
            <a:off x="805550" y="3412025"/>
            <a:ext cx="2966350" cy="842900"/>
          </a:xfrm>
          <a:custGeom>
            <a:rect b="b" l="l" r="r" t="t"/>
            <a:pathLst>
              <a:path extrusionOk="0" h="33716" w="118654">
                <a:moveTo>
                  <a:pt x="118654" y="14587"/>
                </a:moveTo>
                <a:cubicBezTo>
                  <a:pt x="112921" y="17744"/>
                  <a:pt x="98370" y="32258"/>
                  <a:pt x="84255" y="33528"/>
                </a:cubicBezTo>
                <a:cubicBezTo>
                  <a:pt x="70140" y="34798"/>
                  <a:pt x="48006" y="27795"/>
                  <a:pt x="33963" y="22207"/>
                </a:cubicBezTo>
                <a:cubicBezTo>
                  <a:pt x="19921" y="16619"/>
                  <a:pt x="5661" y="3701"/>
                  <a:pt x="0" y="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BGP Implementation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External BGP and Internal BGP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Links Between ASes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Message Types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Route Attributes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Issues with BGP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IP Header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IPv4 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IPv6 Changes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Security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BGP and Internal BGP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Implementing iBGP</a:t>
            </a:r>
            <a:endParaRPr/>
          </a:p>
        </p:txBody>
      </p:sp>
      <p:sp>
        <p:nvSpPr>
          <p:cNvPr id="882" name="Google Shape;882;p43"/>
          <p:cNvSpPr txBox="1"/>
          <p:nvPr>
            <p:ph idx="1" type="body"/>
          </p:nvPr>
        </p:nvSpPr>
        <p:spPr>
          <a:xfrm>
            <a:off x="107050" y="402200"/>
            <a:ext cx="89097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Border routers use iBGP to distribute the routes it discovers to everyone else in the 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is this actually implemented?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Many different approaches, though we'll assume a simple one.</a:t>
            </a:r>
            <a:endParaRPr/>
          </a:p>
        </p:txBody>
      </p:sp>
      <p:sp>
        <p:nvSpPr>
          <p:cNvPr id="883" name="Google Shape;883;p43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43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43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43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43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8" name="Google Shape;888;p43"/>
          <p:cNvCxnSpPr>
            <a:stCxn id="884" idx="3"/>
            <a:endCxn id="889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43"/>
          <p:cNvCxnSpPr>
            <a:stCxn id="889" idx="3"/>
            <a:endCxn id="885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43"/>
          <p:cNvCxnSpPr>
            <a:stCxn id="889" idx="0"/>
            <a:endCxn id="886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43"/>
          <p:cNvCxnSpPr>
            <a:stCxn id="886" idx="3"/>
            <a:endCxn id="885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43"/>
          <p:cNvCxnSpPr>
            <a:stCxn id="889" idx="3"/>
            <a:endCxn id="894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43"/>
          <p:cNvCxnSpPr>
            <a:stCxn id="894" idx="0"/>
            <a:endCxn id="885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43"/>
          <p:cNvCxnSpPr>
            <a:stCxn id="894" idx="3"/>
            <a:endCxn id="897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43"/>
          <p:cNvCxnSpPr>
            <a:stCxn id="897" idx="3"/>
            <a:endCxn id="887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9" name="Google Shape;899;p43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43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43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3" name="Google Shape;903;p43"/>
          <p:cNvCxnSpPr>
            <a:stCxn id="889" idx="2"/>
            <a:endCxn id="901" idx="1"/>
          </p:cNvCxnSpPr>
          <p:nvPr/>
        </p:nvCxnSpPr>
        <p:spPr>
          <a:xfrm>
            <a:off x="2873450" y="4280025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43"/>
          <p:cNvCxnSpPr>
            <a:stCxn id="900" idx="7"/>
            <a:endCxn id="894" idx="2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43"/>
          <p:cNvCxnSpPr>
            <a:stCxn id="897" idx="0"/>
            <a:endCxn id="902" idx="4"/>
          </p:cNvCxnSpPr>
          <p:nvPr/>
        </p:nvCxnSpPr>
        <p:spPr>
          <a:xfrm rot="10800000">
            <a:off x="5293275" y="3426575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43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43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43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6" name="Google Shape;906;p43"/>
          <p:cNvCxnSpPr>
            <a:stCxn id="907" idx="1"/>
            <a:endCxn id="887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43"/>
          <p:cNvCxnSpPr>
            <a:stCxn id="909" idx="3"/>
            <a:endCxn id="887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43"/>
          <p:cNvCxnSpPr>
            <a:stCxn id="909" idx="2"/>
            <a:endCxn id="911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43"/>
          <p:cNvCxnSpPr>
            <a:stCxn id="911" idx="2"/>
            <a:endCxn id="886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43"/>
          <p:cNvCxnSpPr>
            <a:stCxn id="914" idx="4"/>
            <a:endCxn id="884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43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43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43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43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43"/>
          <p:cNvSpPr/>
          <p:nvPr/>
        </p:nvSpPr>
        <p:spPr>
          <a:xfrm>
            <a:off x="7404213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43"/>
          <p:cNvSpPr/>
          <p:nvPr/>
        </p:nvSpPr>
        <p:spPr>
          <a:xfrm>
            <a:off x="5210488" y="4286750"/>
            <a:ext cx="1341000" cy="624300"/>
          </a:xfrm>
          <a:prstGeom prst="wedgeRoundRectCallout">
            <a:avLst>
              <a:gd fmla="val 35053" name="adj1"/>
              <a:gd fmla="val -9593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Hey everyone, I just found a way to reach Z.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7" name="Google Shape;917;p43"/>
          <p:cNvCxnSpPr>
            <a:stCxn id="918" idx="0"/>
          </p:cNvCxnSpPr>
          <p:nvPr/>
        </p:nvCxnSpPr>
        <p:spPr>
          <a:xfrm flipH="1" rot="10800000">
            <a:off x="1964125" y="1682038"/>
            <a:ext cx="699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8" name="Google Shape;918;p43"/>
          <p:cNvSpPr txBox="1"/>
          <p:nvPr/>
        </p:nvSpPr>
        <p:spPr>
          <a:xfrm>
            <a:off x="716275" y="2083138"/>
            <a:ext cx="24957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Look up "route reflectors" if curious.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4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44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5" name="Google Shape;925;p44"/>
          <p:cNvCxnSpPr>
            <a:stCxn id="926" idx="0"/>
            <a:endCxn id="924" idx="4"/>
          </p:cNvCxnSpPr>
          <p:nvPr/>
        </p:nvCxnSpPr>
        <p:spPr>
          <a:xfrm rot="10800000">
            <a:off x="5293275" y="3426575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Implementing iBGP</a:t>
            </a:r>
            <a:endParaRPr/>
          </a:p>
        </p:txBody>
      </p:sp>
      <p:sp>
        <p:nvSpPr>
          <p:cNvPr id="928" name="Google Shape;928;p44"/>
          <p:cNvSpPr txBox="1"/>
          <p:nvPr>
            <p:ph idx="1" type="body"/>
          </p:nvPr>
        </p:nvSpPr>
        <p:spPr>
          <a:xfrm>
            <a:off x="107050" y="402200"/>
            <a:ext cx="89097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simple approach: Run an iBGP session between every pair of routers.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 total routers and B border routers, </a:t>
            </a:r>
            <a:r>
              <a:rPr lang="en"/>
              <a:t>requires</a:t>
            </a:r>
            <a:r>
              <a:rPr lang="en"/>
              <a:t> ~ N × B sessions.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N = 7, B = 3 inside AS#1.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be a scaling issue on larger networks.</a:t>
            </a:r>
            <a:endParaRPr/>
          </a:p>
        </p:txBody>
      </p:sp>
      <p:cxnSp>
        <p:nvCxnSpPr>
          <p:cNvPr id="929" name="Google Shape;929;p44"/>
          <p:cNvCxnSpPr>
            <a:stCxn id="930" idx="3"/>
            <a:endCxn id="931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44"/>
          <p:cNvCxnSpPr>
            <a:stCxn id="931" idx="3"/>
            <a:endCxn id="933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44"/>
          <p:cNvCxnSpPr>
            <a:stCxn id="931" idx="0"/>
            <a:endCxn id="935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44"/>
          <p:cNvCxnSpPr>
            <a:stCxn id="935" idx="3"/>
            <a:endCxn id="933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44"/>
          <p:cNvCxnSpPr>
            <a:stCxn id="931" idx="3"/>
            <a:endCxn id="938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44"/>
          <p:cNvCxnSpPr>
            <a:stCxn id="938" idx="0"/>
            <a:endCxn id="933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44"/>
          <p:cNvCxnSpPr>
            <a:stCxn id="938" idx="3"/>
            <a:endCxn id="926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44"/>
          <p:cNvCxnSpPr>
            <a:stCxn id="926" idx="3"/>
            <a:endCxn id="942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44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4" name="Google Shape;944;p44"/>
          <p:cNvCxnSpPr>
            <a:stCxn id="945" idx="1"/>
            <a:endCxn id="942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44"/>
          <p:cNvCxnSpPr>
            <a:stCxn id="947" idx="3"/>
            <a:endCxn id="942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44"/>
          <p:cNvCxnSpPr>
            <a:stCxn id="947" idx="2"/>
            <a:endCxn id="949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44"/>
          <p:cNvCxnSpPr>
            <a:stCxn id="949" idx="2"/>
            <a:endCxn id="935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44"/>
          <p:cNvCxnSpPr>
            <a:stCxn id="952" idx="4"/>
            <a:endCxn id="930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5" name="Google Shape;945;p44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44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44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44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44"/>
          <p:cNvSpPr/>
          <p:nvPr/>
        </p:nvSpPr>
        <p:spPr>
          <a:xfrm>
            <a:off x="7404213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44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44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44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44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44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4" name="Google Shape;954;p44"/>
          <p:cNvCxnSpPr>
            <a:stCxn id="942" idx="1"/>
            <a:endCxn id="926" idx="3"/>
          </p:cNvCxnSpPr>
          <p:nvPr/>
        </p:nvCxnSpPr>
        <p:spPr>
          <a:xfrm flipH="1">
            <a:off x="5435900" y="3776325"/>
            <a:ext cx="771600" cy="160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44"/>
          <p:cNvCxnSpPr>
            <a:stCxn id="942" idx="1"/>
            <a:endCxn id="938" idx="3"/>
          </p:cNvCxnSpPr>
          <p:nvPr/>
        </p:nvCxnSpPr>
        <p:spPr>
          <a:xfrm flipH="1">
            <a:off x="4605800" y="3776325"/>
            <a:ext cx="1601700" cy="405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44"/>
          <p:cNvCxnSpPr>
            <a:stCxn id="942" idx="1"/>
            <a:endCxn id="933" idx="3"/>
          </p:cNvCxnSpPr>
          <p:nvPr/>
        </p:nvCxnSpPr>
        <p:spPr>
          <a:xfrm rot="10800000">
            <a:off x="3994100" y="3710025"/>
            <a:ext cx="2213400" cy="66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44"/>
          <p:cNvCxnSpPr>
            <a:stCxn id="942" idx="1"/>
            <a:endCxn id="931" idx="3"/>
          </p:cNvCxnSpPr>
          <p:nvPr/>
        </p:nvCxnSpPr>
        <p:spPr>
          <a:xfrm flipH="1">
            <a:off x="3016100" y="3776325"/>
            <a:ext cx="3191400" cy="36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44"/>
          <p:cNvCxnSpPr>
            <a:stCxn id="942" idx="1"/>
            <a:endCxn id="930" idx="3"/>
          </p:cNvCxnSpPr>
          <p:nvPr/>
        </p:nvCxnSpPr>
        <p:spPr>
          <a:xfrm flipH="1">
            <a:off x="1863500" y="3776325"/>
            <a:ext cx="4344000" cy="75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9" name="Google Shape;959;p44"/>
          <p:cNvCxnSpPr>
            <a:stCxn id="942" idx="1"/>
            <a:endCxn id="935" idx="3"/>
          </p:cNvCxnSpPr>
          <p:nvPr/>
        </p:nvCxnSpPr>
        <p:spPr>
          <a:xfrm rot="10800000">
            <a:off x="3300800" y="3065325"/>
            <a:ext cx="2906700" cy="711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0" name="Google Shape;960;p44"/>
          <p:cNvSpPr/>
          <p:nvPr/>
        </p:nvSpPr>
        <p:spPr>
          <a:xfrm>
            <a:off x="5210488" y="4286750"/>
            <a:ext cx="1341000" cy="624300"/>
          </a:xfrm>
          <a:prstGeom prst="wedgeRoundRectCallout">
            <a:avLst>
              <a:gd fmla="val 35053" name="adj1"/>
              <a:gd fmla="val -9593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Hey everyone, I just found a way to reach Z.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44"/>
          <p:cNvSpPr txBox="1"/>
          <p:nvPr/>
        </p:nvSpPr>
        <p:spPr>
          <a:xfrm>
            <a:off x="140425" y="2099900"/>
            <a:ext cx="3711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iBGP sessions are still forwarding packets across multiple hops  (we aren't building new links).</a:t>
            </a:r>
            <a:endParaRPr sz="1200"/>
          </a:p>
        </p:txBody>
      </p:sp>
      <p:sp>
        <p:nvSpPr>
          <p:cNvPr id="962" name="Google Shape;962;p44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44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4" name="Google Shape;964;p44"/>
          <p:cNvCxnSpPr>
            <a:stCxn id="931" idx="2"/>
            <a:endCxn id="963" idx="1"/>
          </p:cNvCxnSpPr>
          <p:nvPr/>
        </p:nvCxnSpPr>
        <p:spPr>
          <a:xfrm>
            <a:off x="2873450" y="4280025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44"/>
          <p:cNvCxnSpPr>
            <a:stCxn id="962" idx="7"/>
            <a:endCxn id="938" idx="2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44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44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BGP Implementation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External BGP and Internal BGP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Multiple Links Between ASes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Message Types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Route Attributes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Issues with BGP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IP Header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IPv4 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IPv6 Changes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Security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71" name="Google Shape;971;p4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Links Between ASes</a:t>
            </a:r>
            <a:endParaRPr/>
          </a:p>
        </p:txBody>
      </p:sp>
      <p:sp>
        <p:nvSpPr>
          <p:cNvPr id="972" name="Google Shape;972;p4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oogle Shape;9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838" y="1230125"/>
            <a:ext cx="7036124" cy="3913376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46"/>
          <p:cNvSpPr txBox="1"/>
          <p:nvPr>
            <p:ph idx="1" type="body"/>
          </p:nvPr>
        </p:nvSpPr>
        <p:spPr>
          <a:xfrm>
            <a:off x="107050" y="402200"/>
            <a:ext cx="89097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only a single link between AT&amp;T and Verizon, packets might travel long routes.</a:t>
            </a:r>
            <a:endParaRPr/>
          </a:p>
        </p:txBody>
      </p:sp>
      <p:sp>
        <p:nvSpPr>
          <p:cNvPr id="979" name="Google Shape;979;p46"/>
          <p:cNvSpPr/>
          <p:nvPr/>
        </p:nvSpPr>
        <p:spPr>
          <a:xfrm>
            <a:off x="1916013" y="3264026"/>
            <a:ext cx="4958700" cy="925200"/>
          </a:xfrm>
          <a:prstGeom prst="ellipse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Links Between ASes</a:t>
            </a:r>
            <a:endParaRPr/>
          </a:p>
        </p:txBody>
      </p:sp>
      <p:sp>
        <p:nvSpPr>
          <p:cNvPr id="981" name="Google Shape;981;p46"/>
          <p:cNvSpPr/>
          <p:nvPr/>
        </p:nvSpPr>
        <p:spPr>
          <a:xfrm>
            <a:off x="1916013" y="1987075"/>
            <a:ext cx="4958700" cy="925200"/>
          </a:xfrm>
          <a:prstGeom prst="ellipse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46"/>
          <p:cNvSpPr/>
          <p:nvPr/>
        </p:nvSpPr>
        <p:spPr>
          <a:xfrm>
            <a:off x="2183978" y="23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3" name="Google Shape;983;p46"/>
          <p:cNvCxnSpPr>
            <a:stCxn id="982" idx="3"/>
            <a:endCxn id="984" idx="1"/>
          </p:cNvCxnSpPr>
          <p:nvPr/>
        </p:nvCxnSpPr>
        <p:spPr>
          <a:xfrm>
            <a:off x="2468978" y="24830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46"/>
          <p:cNvSpPr/>
          <p:nvPr/>
        </p:nvSpPr>
        <p:spPr>
          <a:xfrm>
            <a:off x="3197928" y="23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46"/>
          <p:cNvSpPr/>
          <p:nvPr/>
        </p:nvSpPr>
        <p:spPr>
          <a:xfrm>
            <a:off x="4211878" y="23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6" name="Google Shape;986;p46"/>
          <p:cNvCxnSpPr>
            <a:stCxn id="984" idx="3"/>
            <a:endCxn id="985" idx="1"/>
          </p:cNvCxnSpPr>
          <p:nvPr/>
        </p:nvCxnSpPr>
        <p:spPr>
          <a:xfrm>
            <a:off x="3482928" y="24830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" name="Google Shape;987;p46"/>
          <p:cNvSpPr/>
          <p:nvPr/>
        </p:nvSpPr>
        <p:spPr>
          <a:xfrm>
            <a:off x="2183978" y="3559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8" name="Google Shape;988;p46"/>
          <p:cNvCxnSpPr>
            <a:stCxn id="987" idx="3"/>
            <a:endCxn id="989" idx="1"/>
          </p:cNvCxnSpPr>
          <p:nvPr/>
        </p:nvCxnSpPr>
        <p:spPr>
          <a:xfrm>
            <a:off x="2468978" y="37022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46"/>
          <p:cNvSpPr/>
          <p:nvPr/>
        </p:nvSpPr>
        <p:spPr>
          <a:xfrm>
            <a:off x="3197928" y="3559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46"/>
          <p:cNvSpPr/>
          <p:nvPr/>
        </p:nvSpPr>
        <p:spPr>
          <a:xfrm>
            <a:off x="4211878" y="3559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1" name="Google Shape;991;p46"/>
          <p:cNvCxnSpPr>
            <a:stCxn id="989" idx="3"/>
            <a:endCxn id="990" idx="1"/>
          </p:cNvCxnSpPr>
          <p:nvPr/>
        </p:nvCxnSpPr>
        <p:spPr>
          <a:xfrm>
            <a:off x="3482928" y="37022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46"/>
          <p:cNvSpPr/>
          <p:nvPr/>
        </p:nvSpPr>
        <p:spPr>
          <a:xfrm>
            <a:off x="5225828" y="23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46"/>
          <p:cNvSpPr/>
          <p:nvPr/>
        </p:nvSpPr>
        <p:spPr>
          <a:xfrm>
            <a:off x="5225828" y="3559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4" name="Google Shape;994;p46"/>
          <p:cNvCxnSpPr>
            <a:stCxn id="985" idx="3"/>
            <a:endCxn id="992" idx="1"/>
          </p:cNvCxnSpPr>
          <p:nvPr/>
        </p:nvCxnSpPr>
        <p:spPr>
          <a:xfrm>
            <a:off x="4496878" y="24830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46"/>
          <p:cNvCxnSpPr>
            <a:stCxn id="990" idx="3"/>
            <a:endCxn id="993" idx="1"/>
          </p:cNvCxnSpPr>
          <p:nvPr/>
        </p:nvCxnSpPr>
        <p:spPr>
          <a:xfrm>
            <a:off x="4496878" y="37022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46"/>
          <p:cNvCxnSpPr>
            <a:stCxn id="982" idx="2"/>
            <a:endCxn id="987" idx="0"/>
          </p:cNvCxnSpPr>
          <p:nvPr/>
        </p:nvCxnSpPr>
        <p:spPr>
          <a:xfrm>
            <a:off x="2326478" y="26255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46"/>
          <p:cNvSpPr/>
          <p:nvPr/>
        </p:nvSpPr>
        <p:spPr>
          <a:xfrm>
            <a:off x="6239778" y="23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46"/>
          <p:cNvSpPr/>
          <p:nvPr/>
        </p:nvSpPr>
        <p:spPr>
          <a:xfrm>
            <a:off x="6239778" y="3559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9" name="Google Shape;999;p46"/>
          <p:cNvCxnSpPr>
            <a:stCxn id="992" idx="3"/>
            <a:endCxn id="997" idx="1"/>
          </p:cNvCxnSpPr>
          <p:nvPr/>
        </p:nvCxnSpPr>
        <p:spPr>
          <a:xfrm>
            <a:off x="5510828" y="24830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46"/>
          <p:cNvCxnSpPr>
            <a:stCxn id="993" idx="3"/>
            <a:endCxn id="998" idx="1"/>
          </p:cNvCxnSpPr>
          <p:nvPr/>
        </p:nvCxnSpPr>
        <p:spPr>
          <a:xfrm>
            <a:off x="5510828" y="37022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46"/>
          <p:cNvSpPr/>
          <p:nvPr/>
        </p:nvSpPr>
        <p:spPr>
          <a:xfrm>
            <a:off x="2432525" y="2728325"/>
            <a:ext cx="3955900" cy="712550"/>
          </a:xfrm>
          <a:custGeom>
            <a:rect b="b" l="l" r="r" t="t"/>
            <a:pathLst>
              <a:path extrusionOk="0" h="28502" w="158236">
                <a:moveTo>
                  <a:pt x="158236" y="0"/>
                </a:moveTo>
                <a:lnTo>
                  <a:pt x="0" y="0"/>
                </a:lnTo>
                <a:lnTo>
                  <a:pt x="0" y="28502"/>
                </a:lnTo>
                <a:lnTo>
                  <a:pt x="157581" y="28502"/>
                </a:ln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02" name="Google Shape;1002;p46"/>
          <p:cNvSpPr txBox="1"/>
          <p:nvPr/>
        </p:nvSpPr>
        <p:spPr>
          <a:xfrm>
            <a:off x="1915925" y="2015774"/>
            <a:ext cx="4958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46"/>
          <p:cNvSpPr txBox="1"/>
          <p:nvPr/>
        </p:nvSpPr>
        <p:spPr>
          <a:xfrm>
            <a:off x="1915925" y="3879822"/>
            <a:ext cx="4958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838" y="1230125"/>
            <a:ext cx="7036124" cy="391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47"/>
          <p:cNvSpPr txBox="1"/>
          <p:nvPr>
            <p:ph idx="1" type="body"/>
          </p:nvPr>
        </p:nvSpPr>
        <p:spPr>
          <a:xfrm>
            <a:off x="107050" y="402200"/>
            <a:ext cx="89097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Adding a second link between AT&amp;T and Verizon creates shorter routes.</a:t>
            </a:r>
            <a:endParaRPr/>
          </a:p>
        </p:txBody>
      </p:sp>
      <p:sp>
        <p:nvSpPr>
          <p:cNvPr id="1010" name="Google Shape;1010;p47"/>
          <p:cNvSpPr/>
          <p:nvPr/>
        </p:nvSpPr>
        <p:spPr>
          <a:xfrm>
            <a:off x="1916013" y="3264026"/>
            <a:ext cx="4958700" cy="925200"/>
          </a:xfrm>
          <a:prstGeom prst="ellipse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Links Between ASes</a:t>
            </a:r>
            <a:endParaRPr/>
          </a:p>
        </p:txBody>
      </p:sp>
      <p:sp>
        <p:nvSpPr>
          <p:cNvPr id="1012" name="Google Shape;1012;p47"/>
          <p:cNvSpPr/>
          <p:nvPr/>
        </p:nvSpPr>
        <p:spPr>
          <a:xfrm>
            <a:off x="1916013" y="1987075"/>
            <a:ext cx="4958700" cy="925200"/>
          </a:xfrm>
          <a:prstGeom prst="ellipse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47"/>
          <p:cNvSpPr/>
          <p:nvPr/>
        </p:nvSpPr>
        <p:spPr>
          <a:xfrm>
            <a:off x="2183978" y="23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4" name="Google Shape;1014;p47"/>
          <p:cNvCxnSpPr>
            <a:stCxn id="1013" idx="3"/>
            <a:endCxn id="1015" idx="1"/>
          </p:cNvCxnSpPr>
          <p:nvPr/>
        </p:nvCxnSpPr>
        <p:spPr>
          <a:xfrm>
            <a:off x="2468978" y="24830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47"/>
          <p:cNvSpPr/>
          <p:nvPr/>
        </p:nvSpPr>
        <p:spPr>
          <a:xfrm>
            <a:off x="3197928" y="23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47"/>
          <p:cNvSpPr/>
          <p:nvPr/>
        </p:nvSpPr>
        <p:spPr>
          <a:xfrm>
            <a:off x="4211878" y="23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7" name="Google Shape;1017;p47"/>
          <p:cNvCxnSpPr>
            <a:stCxn id="1015" idx="3"/>
            <a:endCxn id="1016" idx="1"/>
          </p:cNvCxnSpPr>
          <p:nvPr/>
        </p:nvCxnSpPr>
        <p:spPr>
          <a:xfrm>
            <a:off x="3482928" y="24830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47"/>
          <p:cNvSpPr/>
          <p:nvPr/>
        </p:nvSpPr>
        <p:spPr>
          <a:xfrm>
            <a:off x="2183978" y="3559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9" name="Google Shape;1019;p47"/>
          <p:cNvCxnSpPr>
            <a:stCxn id="1018" idx="3"/>
            <a:endCxn id="1020" idx="1"/>
          </p:cNvCxnSpPr>
          <p:nvPr/>
        </p:nvCxnSpPr>
        <p:spPr>
          <a:xfrm>
            <a:off x="2468978" y="37022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47"/>
          <p:cNvSpPr/>
          <p:nvPr/>
        </p:nvSpPr>
        <p:spPr>
          <a:xfrm>
            <a:off x="3197928" y="3559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47"/>
          <p:cNvSpPr/>
          <p:nvPr/>
        </p:nvSpPr>
        <p:spPr>
          <a:xfrm>
            <a:off x="4211878" y="3559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2" name="Google Shape;1022;p47"/>
          <p:cNvCxnSpPr>
            <a:stCxn id="1020" idx="3"/>
            <a:endCxn id="1021" idx="1"/>
          </p:cNvCxnSpPr>
          <p:nvPr/>
        </p:nvCxnSpPr>
        <p:spPr>
          <a:xfrm>
            <a:off x="3482928" y="37022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3" name="Google Shape;1023;p47"/>
          <p:cNvSpPr/>
          <p:nvPr/>
        </p:nvSpPr>
        <p:spPr>
          <a:xfrm>
            <a:off x="5225828" y="23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47"/>
          <p:cNvSpPr/>
          <p:nvPr/>
        </p:nvSpPr>
        <p:spPr>
          <a:xfrm>
            <a:off x="5225828" y="3559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5" name="Google Shape;1025;p47"/>
          <p:cNvCxnSpPr>
            <a:stCxn id="1016" idx="3"/>
            <a:endCxn id="1023" idx="1"/>
          </p:cNvCxnSpPr>
          <p:nvPr/>
        </p:nvCxnSpPr>
        <p:spPr>
          <a:xfrm>
            <a:off x="4496878" y="24830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47"/>
          <p:cNvCxnSpPr>
            <a:stCxn id="1021" idx="3"/>
            <a:endCxn id="1024" idx="1"/>
          </p:cNvCxnSpPr>
          <p:nvPr/>
        </p:nvCxnSpPr>
        <p:spPr>
          <a:xfrm>
            <a:off x="4496878" y="37022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47"/>
          <p:cNvCxnSpPr>
            <a:stCxn id="1013" idx="2"/>
            <a:endCxn id="1018" idx="0"/>
          </p:cNvCxnSpPr>
          <p:nvPr/>
        </p:nvCxnSpPr>
        <p:spPr>
          <a:xfrm>
            <a:off x="2326478" y="26255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p47"/>
          <p:cNvSpPr/>
          <p:nvPr/>
        </p:nvSpPr>
        <p:spPr>
          <a:xfrm>
            <a:off x="6239778" y="23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47"/>
          <p:cNvSpPr/>
          <p:nvPr/>
        </p:nvSpPr>
        <p:spPr>
          <a:xfrm>
            <a:off x="6239778" y="3559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0" name="Google Shape;1030;p47"/>
          <p:cNvCxnSpPr>
            <a:stCxn id="1023" idx="3"/>
            <a:endCxn id="1028" idx="1"/>
          </p:cNvCxnSpPr>
          <p:nvPr/>
        </p:nvCxnSpPr>
        <p:spPr>
          <a:xfrm>
            <a:off x="5510828" y="24830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47"/>
          <p:cNvCxnSpPr>
            <a:stCxn id="1024" idx="3"/>
            <a:endCxn id="1029" idx="1"/>
          </p:cNvCxnSpPr>
          <p:nvPr/>
        </p:nvCxnSpPr>
        <p:spPr>
          <a:xfrm>
            <a:off x="5510828" y="3702275"/>
            <a:ext cx="72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2" name="Google Shape;1032;p47"/>
          <p:cNvSpPr txBox="1"/>
          <p:nvPr/>
        </p:nvSpPr>
        <p:spPr>
          <a:xfrm>
            <a:off x="1915925" y="2015774"/>
            <a:ext cx="4958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47"/>
          <p:cNvSpPr txBox="1"/>
          <p:nvPr/>
        </p:nvSpPr>
        <p:spPr>
          <a:xfrm>
            <a:off x="1915925" y="3879822"/>
            <a:ext cx="4958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4" name="Google Shape;1034;p47"/>
          <p:cNvCxnSpPr>
            <a:stCxn id="1028" idx="2"/>
            <a:endCxn id="1029" idx="0"/>
          </p:cNvCxnSpPr>
          <p:nvPr/>
        </p:nvCxnSpPr>
        <p:spPr>
          <a:xfrm>
            <a:off x="6382278" y="26255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47"/>
          <p:cNvCxnSpPr/>
          <p:nvPr/>
        </p:nvCxnSpPr>
        <p:spPr>
          <a:xfrm>
            <a:off x="6240928" y="2711918"/>
            <a:ext cx="0" cy="779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8"/>
          <p:cNvSpPr/>
          <p:nvPr/>
        </p:nvSpPr>
        <p:spPr>
          <a:xfrm>
            <a:off x="3014025" y="2398750"/>
            <a:ext cx="46452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48"/>
          <p:cNvSpPr txBox="1"/>
          <p:nvPr/>
        </p:nvSpPr>
        <p:spPr>
          <a:xfrm>
            <a:off x="3014025" y="2429950"/>
            <a:ext cx="471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48"/>
          <p:cNvSpPr txBox="1"/>
          <p:nvPr>
            <p:ph idx="1" type="body"/>
          </p:nvPr>
        </p:nvSpPr>
        <p:spPr>
          <a:xfrm>
            <a:off x="107050" y="402200"/>
            <a:ext cx="8909700" cy="18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can be multiple paths between the same two ASes.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AS graph perspective, both routes are identical.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you're AT&amp;T, which route do you prefer?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Gao-Rexford rules won't help – the next AS is Verizon in both routes.</a:t>
            </a:r>
            <a:endParaRPr/>
          </a:p>
        </p:txBody>
      </p:sp>
      <p:sp>
        <p:nvSpPr>
          <p:cNvPr id="1043" name="Google Shape;1043;p48"/>
          <p:cNvSpPr/>
          <p:nvPr/>
        </p:nvSpPr>
        <p:spPr>
          <a:xfrm>
            <a:off x="13685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Links Between ASes</a:t>
            </a:r>
            <a:endParaRPr/>
          </a:p>
        </p:txBody>
      </p:sp>
      <p:sp>
        <p:nvSpPr>
          <p:cNvPr id="1045" name="Google Shape;1045;p48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48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7" name="Google Shape;1047;p48"/>
          <p:cNvCxnSpPr>
            <a:stCxn id="1045" idx="3"/>
            <a:endCxn id="1046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8" name="Google Shape;1048;p48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9" name="Google Shape;1049;p48"/>
          <p:cNvCxnSpPr>
            <a:stCxn id="1048" idx="3"/>
            <a:endCxn id="1050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0" name="Google Shape;1050;p48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48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2" name="Google Shape;1052;p48"/>
          <p:cNvCxnSpPr>
            <a:stCxn id="1050" idx="3"/>
            <a:endCxn id="1051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3" name="Google Shape;1053;p48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4" name="Google Shape;1054;p48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5" name="Google Shape;1055;p48"/>
          <p:cNvCxnSpPr>
            <a:stCxn id="1046" idx="3"/>
            <a:endCxn id="1053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48"/>
          <p:cNvCxnSpPr>
            <a:stCxn id="1051" idx="3"/>
            <a:endCxn id="1054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48"/>
          <p:cNvCxnSpPr>
            <a:stCxn id="1045" idx="2"/>
            <a:endCxn id="1050" idx="0"/>
          </p:cNvCxnSpPr>
          <p:nvPr/>
        </p:nvCxnSpPr>
        <p:spPr>
          <a:xfrm>
            <a:off x="356902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48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48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0" name="Google Shape;1060;p48"/>
          <p:cNvCxnSpPr>
            <a:stCxn id="1053" idx="3"/>
            <a:endCxn id="1058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48"/>
          <p:cNvCxnSpPr>
            <a:stCxn id="1054" idx="3"/>
            <a:endCxn id="1059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48"/>
          <p:cNvSpPr txBox="1"/>
          <p:nvPr/>
        </p:nvSpPr>
        <p:spPr>
          <a:xfrm>
            <a:off x="13685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3" name="Google Shape;1063;p48"/>
          <p:cNvCxnSpPr>
            <a:stCxn id="1058" idx="2"/>
            <a:endCxn id="1059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4" name="Google Shape;1064;p48"/>
          <p:cNvSpPr/>
          <p:nvPr/>
        </p:nvSpPr>
        <p:spPr>
          <a:xfrm>
            <a:off x="1817163" y="40931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5" name="Google Shape;1065;p48"/>
          <p:cNvCxnSpPr>
            <a:stCxn id="1064" idx="6"/>
            <a:endCxn id="1048" idx="1"/>
          </p:cNvCxnSpPr>
          <p:nvPr/>
        </p:nvCxnSpPr>
        <p:spPr>
          <a:xfrm>
            <a:off x="2102163" y="42356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6" name="Google Shape;1066;p48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7" name="Google Shape;1067;p48"/>
          <p:cNvCxnSpPr>
            <a:stCxn id="1058" idx="3"/>
            <a:endCxn id="1066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8" name="Google Shape;1068;p48"/>
          <p:cNvSpPr/>
          <p:nvPr/>
        </p:nvSpPr>
        <p:spPr>
          <a:xfrm>
            <a:off x="1962925" y="3101750"/>
            <a:ext cx="4942350" cy="1226400"/>
          </a:xfrm>
          <a:custGeom>
            <a:rect b="b" l="l" r="r" t="t"/>
            <a:pathLst>
              <a:path extrusionOk="0" h="49056" w="197694">
                <a:moveTo>
                  <a:pt x="0" y="49056"/>
                </a:moveTo>
                <a:lnTo>
                  <a:pt x="180525" y="49056"/>
                </a:lnTo>
                <a:lnTo>
                  <a:pt x="180525" y="0"/>
                </a:lnTo>
                <a:lnTo>
                  <a:pt x="197694" y="0"/>
                </a:ln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69" name="Google Shape;1069;p48"/>
          <p:cNvSpPr/>
          <p:nvPr/>
        </p:nvSpPr>
        <p:spPr>
          <a:xfrm>
            <a:off x="1967875" y="2923650"/>
            <a:ext cx="4913775" cy="1222325"/>
          </a:xfrm>
          <a:custGeom>
            <a:rect b="b" l="l" r="r" t="t"/>
            <a:pathLst>
              <a:path extrusionOk="0" h="48893" w="196551">
                <a:moveTo>
                  <a:pt x="0" y="48893"/>
                </a:moveTo>
                <a:lnTo>
                  <a:pt x="61157" y="48893"/>
                </a:lnTo>
                <a:lnTo>
                  <a:pt x="61157" y="0"/>
                </a:lnTo>
                <a:lnTo>
                  <a:pt x="196551" y="0"/>
                </a:lnTo>
              </a:path>
            </a:pathLst>
          </a:cu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/>
          <p:nvPr>
            <p:ph idx="1" type="body"/>
          </p:nvPr>
        </p:nvSpPr>
        <p:spPr>
          <a:xfrm>
            <a:off x="107050" y="402200"/>
            <a:ext cx="8909700" cy="19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else equal, an AS prefers the route that uses the least of its own resources.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AT&amp;T prefers the gold path, where the packet mostly travels on Verizon's 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Hot potato routing</a:t>
            </a:r>
            <a:r>
              <a:rPr lang="en"/>
              <a:t>: Get rid of the packet ASAP, and make someone else carry it the rest of the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AS prefers the nearest egress router (if there are multiple).</a:t>
            </a:r>
            <a:endParaRPr/>
          </a:p>
        </p:txBody>
      </p:sp>
      <p:sp>
        <p:nvSpPr>
          <p:cNvPr id="1075" name="Google Shape;1075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Potato Routing</a:t>
            </a:r>
            <a:endParaRPr/>
          </a:p>
        </p:txBody>
      </p:sp>
      <p:sp>
        <p:nvSpPr>
          <p:cNvPr id="1076" name="Google Shape;1076;p49"/>
          <p:cNvSpPr/>
          <p:nvPr/>
        </p:nvSpPr>
        <p:spPr>
          <a:xfrm>
            <a:off x="3014025" y="2398750"/>
            <a:ext cx="46452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49"/>
          <p:cNvSpPr txBox="1"/>
          <p:nvPr/>
        </p:nvSpPr>
        <p:spPr>
          <a:xfrm>
            <a:off x="3014025" y="2429950"/>
            <a:ext cx="471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49"/>
          <p:cNvSpPr/>
          <p:nvPr/>
        </p:nvSpPr>
        <p:spPr>
          <a:xfrm>
            <a:off x="13685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49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49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1" name="Google Shape;1081;p49"/>
          <p:cNvCxnSpPr>
            <a:stCxn id="1079" idx="3"/>
            <a:endCxn id="1080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Google Shape;1082;p49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3" name="Google Shape;1083;p49"/>
          <p:cNvCxnSpPr>
            <a:stCxn id="1082" idx="3"/>
            <a:endCxn id="1084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4" name="Google Shape;1084;p49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49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6" name="Google Shape;1086;p49"/>
          <p:cNvCxnSpPr>
            <a:stCxn id="1084" idx="3"/>
            <a:endCxn id="1085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49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49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9" name="Google Shape;1089;p49"/>
          <p:cNvCxnSpPr>
            <a:stCxn id="1080" idx="3"/>
            <a:endCxn id="1087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49"/>
          <p:cNvCxnSpPr>
            <a:stCxn id="1085" idx="3"/>
            <a:endCxn id="1088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49"/>
          <p:cNvCxnSpPr>
            <a:stCxn id="1079" idx="2"/>
            <a:endCxn id="1084" idx="0"/>
          </p:cNvCxnSpPr>
          <p:nvPr/>
        </p:nvCxnSpPr>
        <p:spPr>
          <a:xfrm>
            <a:off x="356902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49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49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4" name="Google Shape;1094;p49"/>
          <p:cNvCxnSpPr>
            <a:stCxn id="1087" idx="3"/>
            <a:endCxn id="1092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49"/>
          <p:cNvCxnSpPr>
            <a:stCxn id="1088" idx="3"/>
            <a:endCxn id="1093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49"/>
          <p:cNvSpPr txBox="1"/>
          <p:nvPr/>
        </p:nvSpPr>
        <p:spPr>
          <a:xfrm>
            <a:off x="13685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7" name="Google Shape;1097;p49"/>
          <p:cNvCxnSpPr>
            <a:stCxn id="1092" idx="2"/>
            <a:endCxn id="1093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8" name="Google Shape;1098;p49"/>
          <p:cNvSpPr/>
          <p:nvPr/>
        </p:nvSpPr>
        <p:spPr>
          <a:xfrm>
            <a:off x="1817163" y="40931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9" name="Google Shape;1099;p49"/>
          <p:cNvCxnSpPr>
            <a:stCxn id="1098" idx="6"/>
            <a:endCxn id="1082" idx="1"/>
          </p:cNvCxnSpPr>
          <p:nvPr/>
        </p:nvCxnSpPr>
        <p:spPr>
          <a:xfrm>
            <a:off x="2102163" y="42356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49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1" name="Google Shape;1101;p49"/>
          <p:cNvCxnSpPr>
            <a:stCxn id="1092" idx="3"/>
            <a:endCxn id="1100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49"/>
          <p:cNvSpPr/>
          <p:nvPr/>
        </p:nvSpPr>
        <p:spPr>
          <a:xfrm>
            <a:off x="1962925" y="3101750"/>
            <a:ext cx="4942350" cy="1226400"/>
          </a:xfrm>
          <a:custGeom>
            <a:rect b="b" l="l" r="r" t="t"/>
            <a:pathLst>
              <a:path extrusionOk="0" h="49056" w="197694">
                <a:moveTo>
                  <a:pt x="0" y="49056"/>
                </a:moveTo>
                <a:lnTo>
                  <a:pt x="180525" y="49056"/>
                </a:lnTo>
                <a:lnTo>
                  <a:pt x="180525" y="0"/>
                </a:lnTo>
                <a:lnTo>
                  <a:pt x="197694" y="0"/>
                </a:ln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3" name="Google Shape;1103;p49"/>
          <p:cNvSpPr/>
          <p:nvPr/>
        </p:nvSpPr>
        <p:spPr>
          <a:xfrm>
            <a:off x="1967875" y="2923650"/>
            <a:ext cx="4913775" cy="1222325"/>
          </a:xfrm>
          <a:custGeom>
            <a:rect b="b" l="l" r="r" t="t"/>
            <a:pathLst>
              <a:path extrusionOk="0" h="48893" w="196551">
                <a:moveTo>
                  <a:pt x="0" y="48893"/>
                </a:moveTo>
                <a:lnTo>
                  <a:pt x="61157" y="48893"/>
                </a:lnTo>
                <a:lnTo>
                  <a:pt x="61157" y="0"/>
                </a:lnTo>
                <a:lnTo>
                  <a:pt x="196551" y="0"/>
                </a:lnTo>
              </a:path>
            </a:pathLst>
          </a:cu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50"/>
          <p:cNvSpPr txBox="1"/>
          <p:nvPr>
            <p:ph idx="1" type="body"/>
          </p:nvPr>
        </p:nvSpPr>
        <p:spPr>
          <a:xfrm>
            <a:off x="107050" y="402200"/>
            <a:ext cx="8909700" cy="19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else equal, an AS prefers the route that uses the least of its own resources.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AT&amp;T prefers the gold path, where the packet mostly travels on Verizon's 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Hot potato routing</a:t>
            </a:r>
            <a:r>
              <a:rPr lang="en"/>
              <a:t>: Get rid of the packet ASAP, and make someone else carry it the rest of the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AS prefers the nearest egress router (if there are multiple).</a:t>
            </a:r>
            <a:endParaRPr/>
          </a:p>
        </p:txBody>
      </p:sp>
      <p:sp>
        <p:nvSpPr>
          <p:cNvPr id="1109" name="Google Shape;1109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Hot Potato Routing</a:t>
            </a:r>
            <a:endParaRPr/>
          </a:p>
        </p:txBody>
      </p:sp>
      <p:sp>
        <p:nvSpPr>
          <p:cNvPr id="1110" name="Google Shape;1110;p50"/>
          <p:cNvSpPr/>
          <p:nvPr/>
        </p:nvSpPr>
        <p:spPr>
          <a:xfrm>
            <a:off x="3014025" y="2398750"/>
            <a:ext cx="46452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50"/>
          <p:cNvSpPr txBox="1"/>
          <p:nvPr/>
        </p:nvSpPr>
        <p:spPr>
          <a:xfrm>
            <a:off x="3014025" y="2429950"/>
            <a:ext cx="471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50"/>
          <p:cNvSpPr/>
          <p:nvPr/>
        </p:nvSpPr>
        <p:spPr>
          <a:xfrm>
            <a:off x="13685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50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50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5" name="Google Shape;1115;p50"/>
          <p:cNvCxnSpPr>
            <a:stCxn id="1113" idx="3"/>
            <a:endCxn id="1114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6" name="Google Shape;1116;p50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7" name="Google Shape;1117;p50"/>
          <p:cNvCxnSpPr>
            <a:stCxn id="1116" idx="3"/>
            <a:endCxn id="1118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8" name="Google Shape;1118;p50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50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0" name="Google Shape;1120;p50"/>
          <p:cNvCxnSpPr>
            <a:stCxn id="1118" idx="3"/>
            <a:endCxn id="1119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1" name="Google Shape;1121;p50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50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3" name="Google Shape;1123;p50"/>
          <p:cNvCxnSpPr>
            <a:stCxn id="1114" idx="3"/>
            <a:endCxn id="1121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50"/>
          <p:cNvCxnSpPr>
            <a:stCxn id="1119" idx="3"/>
            <a:endCxn id="1122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50"/>
          <p:cNvCxnSpPr>
            <a:stCxn id="1113" idx="2"/>
            <a:endCxn id="1118" idx="0"/>
          </p:cNvCxnSpPr>
          <p:nvPr/>
        </p:nvCxnSpPr>
        <p:spPr>
          <a:xfrm>
            <a:off x="356902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50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7" name="Google Shape;1127;p50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8" name="Google Shape;1128;p50"/>
          <p:cNvCxnSpPr>
            <a:stCxn id="1121" idx="3"/>
            <a:endCxn id="1126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50"/>
          <p:cNvCxnSpPr>
            <a:stCxn id="1122" idx="3"/>
            <a:endCxn id="1127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0" name="Google Shape;1130;p50"/>
          <p:cNvSpPr txBox="1"/>
          <p:nvPr/>
        </p:nvSpPr>
        <p:spPr>
          <a:xfrm>
            <a:off x="13685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1" name="Google Shape;1131;p50"/>
          <p:cNvCxnSpPr>
            <a:stCxn id="1126" idx="2"/>
            <a:endCxn id="1127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2" name="Google Shape;1132;p50"/>
          <p:cNvSpPr/>
          <p:nvPr/>
        </p:nvSpPr>
        <p:spPr>
          <a:xfrm>
            <a:off x="1817163" y="40931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3" name="Google Shape;1133;p50"/>
          <p:cNvCxnSpPr>
            <a:stCxn id="1132" idx="6"/>
            <a:endCxn id="1116" idx="1"/>
          </p:cNvCxnSpPr>
          <p:nvPr/>
        </p:nvCxnSpPr>
        <p:spPr>
          <a:xfrm>
            <a:off x="2102163" y="42356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50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5" name="Google Shape;1135;p50"/>
          <p:cNvCxnSpPr>
            <a:stCxn id="1126" idx="3"/>
            <a:endCxn id="1134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6" name="Google Shape;1136;p50"/>
          <p:cNvSpPr/>
          <p:nvPr/>
        </p:nvSpPr>
        <p:spPr>
          <a:xfrm>
            <a:off x="1563250" y="3110488"/>
            <a:ext cx="1611900" cy="333600"/>
          </a:xfrm>
          <a:prstGeom prst="wedgeRoundRectCallout">
            <a:avLst>
              <a:gd fmla="val 62361" name="adj1"/>
              <a:gd fmla="val -5898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[eBGP] I can reach Y.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50"/>
          <p:cNvSpPr/>
          <p:nvPr/>
        </p:nvSpPr>
        <p:spPr>
          <a:xfrm>
            <a:off x="6687025" y="3237250"/>
            <a:ext cx="1611900" cy="333600"/>
          </a:xfrm>
          <a:prstGeom prst="wedgeRoundRectCallout">
            <a:avLst>
              <a:gd fmla="val -63054" name="adj1"/>
              <a:gd fmla="val -5925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[eBGP] I can reach Y.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1"/>
          <p:cNvSpPr/>
          <p:nvPr/>
        </p:nvSpPr>
        <p:spPr>
          <a:xfrm>
            <a:off x="3014025" y="2398750"/>
            <a:ext cx="46452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51"/>
          <p:cNvSpPr txBox="1"/>
          <p:nvPr/>
        </p:nvSpPr>
        <p:spPr>
          <a:xfrm>
            <a:off x="3014025" y="2429950"/>
            <a:ext cx="471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51"/>
          <p:cNvSpPr/>
          <p:nvPr/>
        </p:nvSpPr>
        <p:spPr>
          <a:xfrm>
            <a:off x="13685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5" name="Google Shape;1145;p51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51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7" name="Google Shape;1147;p51"/>
          <p:cNvCxnSpPr>
            <a:stCxn id="1145" idx="3"/>
            <a:endCxn id="1146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51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9" name="Google Shape;1149;p51"/>
          <p:cNvCxnSpPr>
            <a:stCxn id="1148" idx="3"/>
            <a:endCxn id="1150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0" name="Google Shape;1150;p51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51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2" name="Google Shape;1152;p51"/>
          <p:cNvCxnSpPr>
            <a:stCxn id="1150" idx="3"/>
            <a:endCxn id="1151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51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51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5" name="Google Shape;1155;p51"/>
          <p:cNvCxnSpPr>
            <a:stCxn id="1146" idx="3"/>
            <a:endCxn id="1153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51"/>
          <p:cNvCxnSpPr>
            <a:stCxn id="1151" idx="3"/>
            <a:endCxn id="1154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51"/>
          <p:cNvCxnSpPr>
            <a:stCxn id="1145" idx="2"/>
            <a:endCxn id="1150" idx="0"/>
          </p:cNvCxnSpPr>
          <p:nvPr/>
        </p:nvCxnSpPr>
        <p:spPr>
          <a:xfrm>
            <a:off x="356902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51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51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0" name="Google Shape;1160;p51"/>
          <p:cNvCxnSpPr>
            <a:stCxn id="1153" idx="3"/>
            <a:endCxn id="1158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51"/>
          <p:cNvCxnSpPr>
            <a:stCxn id="1154" idx="3"/>
            <a:endCxn id="1159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2" name="Google Shape;1162;p51"/>
          <p:cNvSpPr txBox="1"/>
          <p:nvPr/>
        </p:nvSpPr>
        <p:spPr>
          <a:xfrm>
            <a:off x="13685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3" name="Google Shape;1163;p51"/>
          <p:cNvCxnSpPr>
            <a:stCxn id="1158" idx="2"/>
            <a:endCxn id="1159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4" name="Google Shape;1164;p51"/>
          <p:cNvSpPr/>
          <p:nvPr/>
        </p:nvSpPr>
        <p:spPr>
          <a:xfrm>
            <a:off x="1817163" y="40931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5" name="Google Shape;1165;p51"/>
          <p:cNvCxnSpPr>
            <a:stCxn id="1164" idx="6"/>
            <a:endCxn id="1148" idx="1"/>
          </p:cNvCxnSpPr>
          <p:nvPr/>
        </p:nvCxnSpPr>
        <p:spPr>
          <a:xfrm>
            <a:off x="2102163" y="42356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6" name="Google Shape;1166;p51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7" name="Google Shape;1167;p51"/>
          <p:cNvCxnSpPr>
            <a:stCxn id="1158" idx="3"/>
            <a:endCxn id="1166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8" name="Google Shape;1168;p51"/>
          <p:cNvSpPr txBox="1"/>
          <p:nvPr>
            <p:ph idx="1" type="body"/>
          </p:nvPr>
        </p:nvSpPr>
        <p:spPr>
          <a:xfrm>
            <a:off x="107050" y="402200"/>
            <a:ext cx="8909700" cy="19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else equal, an AS prefers the route that uses the least of its own resources.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AT&amp;T prefers the gold path, where the packet mostly travels on Verizon's 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Hot potato routing</a:t>
            </a:r>
            <a:r>
              <a:rPr lang="en"/>
              <a:t>: Get rid of the packet ASAP, and make someone else carry it the rest of the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AS prefers the nearest egress router (if there are multiple).</a:t>
            </a:r>
            <a:endParaRPr/>
          </a:p>
        </p:txBody>
      </p:sp>
      <p:sp>
        <p:nvSpPr>
          <p:cNvPr id="1169" name="Google Shape;1169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Hot Potato Routing</a:t>
            </a:r>
            <a:endParaRPr/>
          </a:p>
        </p:txBody>
      </p:sp>
      <p:sp>
        <p:nvSpPr>
          <p:cNvPr id="1170" name="Google Shape;1170;p51"/>
          <p:cNvSpPr/>
          <p:nvPr/>
        </p:nvSpPr>
        <p:spPr>
          <a:xfrm>
            <a:off x="2102175" y="4551300"/>
            <a:ext cx="1611900" cy="433500"/>
          </a:xfrm>
          <a:prstGeom prst="wedgeRoundRectCallout">
            <a:avLst>
              <a:gd fmla="val 41529" name="adj1"/>
              <a:gd fmla="val -7564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[iBGP] Hi everyone, I have a path to Y.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51"/>
          <p:cNvSpPr/>
          <p:nvPr/>
        </p:nvSpPr>
        <p:spPr>
          <a:xfrm>
            <a:off x="6349950" y="4551300"/>
            <a:ext cx="1611900" cy="433500"/>
          </a:xfrm>
          <a:prstGeom prst="wedgeRoundRectCallout">
            <a:avLst>
              <a:gd fmla="val -47072" name="adj1"/>
              <a:gd fmla="val -7689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[iBGP] Hi everyone, I have a path to Y.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2"/>
          <p:cNvSpPr txBox="1"/>
          <p:nvPr>
            <p:ph idx="1" type="body"/>
          </p:nvPr>
        </p:nvSpPr>
        <p:spPr>
          <a:xfrm>
            <a:off x="107050" y="402200"/>
            <a:ext cx="8909700" cy="19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else equal, an AS prefers the route that uses the least of its own resources.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AT&amp;T prefers the gold path, where the packet mostly travels on Verizon's 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Hot potato routing</a:t>
            </a:r>
            <a:r>
              <a:rPr lang="en"/>
              <a:t>: Get rid of the packet ASAP, and make someone else carry it the rest of the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AS prefers the nearest egress router (if there are multiple).</a:t>
            </a:r>
            <a:endParaRPr/>
          </a:p>
        </p:txBody>
      </p:sp>
      <p:sp>
        <p:nvSpPr>
          <p:cNvPr id="1177" name="Google Shape;1177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Hot Potato Routing</a:t>
            </a:r>
            <a:endParaRPr/>
          </a:p>
        </p:txBody>
      </p:sp>
      <p:sp>
        <p:nvSpPr>
          <p:cNvPr id="1178" name="Google Shape;1178;p52"/>
          <p:cNvSpPr/>
          <p:nvPr/>
        </p:nvSpPr>
        <p:spPr>
          <a:xfrm>
            <a:off x="3014025" y="2398750"/>
            <a:ext cx="46452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52"/>
          <p:cNvSpPr txBox="1"/>
          <p:nvPr/>
        </p:nvSpPr>
        <p:spPr>
          <a:xfrm>
            <a:off x="3014025" y="2429950"/>
            <a:ext cx="471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52"/>
          <p:cNvSpPr/>
          <p:nvPr/>
        </p:nvSpPr>
        <p:spPr>
          <a:xfrm>
            <a:off x="13685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52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52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3" name="Google Shape;1183;p52"/>
          <p:cNvCxnSpPr>
            <a:stCxn id="1181" idx="3"/>
            <a:endCxn id="1182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" name="Google Shape;1184;p52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5" name="Google Shape;1185;p52"/>
          <p:cNvCxnSpPr>
            <a:stCxn id="1184" idx="3"/>
            <a:endCxn id="1186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52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52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8" name="Google Shape;1188;p52"/>
          <p:cNvCxnSpPr>
            <a:stCxn id="1186" idx="3"/>
            <a:endCxn id="1187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9" name="Google Shape;1189;p52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52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1" name="Google Shape;1191;p52"/>
          <p:cNvCxnSpPr>
            <a:stCxn id="1182" idx="3"/>
            <a:endCxn id="1189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52"/>
          <p:cNvCxnSpPr>
            <a:stCxn id="1187" idx="3"/>
            <a:endCxn id="1190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52"/>
          <p:cNvCxnSpPr>
            <a:stCxn id="1181" idx="2"/>
            <a:endCxn id="1186" idx="0"/>
          </p:cNvCxnSpPr>
          <p:nvPr/>
        </p:nvCxnSpPr>
        <p:spPr>
          <a:xfrm>
            <a:off x="356902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52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52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6" name="Google Shape;1196;p52"/>
          <p:cNvCxnSpPr>
            <a:stCxn id="1189" idx="3"/>
            <a:endCxn id="1194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52"/>
          <p:cNvCxnSpPr>
            <a:stCxn id="1190" idx="3"/>
            <a:endCxn id="1195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8" name="Google Shape;1198;p52"/>
          <p:cNvSpPr txBox="1"/>
          <p:nvPr/>
        </p:nvSpPr>
        <p:spPr>
          <a:xfrm>
            <a:off x="13685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9" name="Google Shape;1199;p52"/>
          <p:cNvCxnSpPr>
            <a:stCxn id="1194" idx="2"/>
            <a:endCxn id="1195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0" name="Google Shape;1200;p52"/>
          <p:cNvSpPr/>
          <p:nvPr/>
        </p:nvSpPr>
        <p:spPr>
          <a:xfrm>
            <a:off x="1817163" y="40931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1" name="Google Shape;1201;p52"/>
          <p:cNvCxnSpPr>
            <a:stCxn id="1200" idx="6"/>
            <a:endCxn id="1184" idx="1"/>
          </p:cNvCxnSpPr>
          <p:nvPr/>
        </p:nvCxnSpPr>
        <p:spPr>
          <a:xfrm>
            <a:off x="2102163" y="42356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52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3" name="Google Shape;1203;p52"/>
          <p:cNvCxnSpPr>
            <a:stCxn id="1194" idx="3"/>
            <a:endCxn id="1202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4" name="Google Shape;1204;p52"/>
          <p:cNvSpPr/>
          <p:nvPr/>
        </p:nvSpPr>
        <p:spPr>
          <a:xfrm>
            <a:off x="2199000" y="4551300"/>
            <a:ext cx="3542400" cy="433500"/>
          </a:xfrm>
          <a:prstGeom prst="wedgeRoundRectCallout">
            <a:avLst>
              <a:gd fmla="val -37641" name="adj1"/>
              <a:gd fmla="val -75652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 and F can both reach Y using the same AS path.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I'll use F to exit since it's closer.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5" name="Google Shape;1205;p52"/>
          <p:cNvSpPr/>
          <p:nvPr/>
        </p:nvSpPr>
        <p:spPr>
          <a:xfrm>
            <a:off x="1967875" y="2923650"/>
            <a:ext cx="4913775" cy="1222325"/>
          </a:xfrm>
          <a:custGeom>
            <a:rect b="b" l="l" r="r" t="t"/>
            <a:pathLst>
              <a:path extrusionOk="0" h="48893" w="196551">
                <a:moveTo>
                  <a:pt x="0" y="48893"/>
                </a:moveTo>
                <a:lnTo>
                  <a:pt x="61157" y="48893"/>
                </a:lnTo>
                <a:lnTo>
                  <a:pt x="61157" y="0"/>
                </a:lnTo>
                <a:lnTo>
                  <a:pt x="196551" y="0"/>
                </a:lnTo>
              </a:path>
            </a:pathLst>
          </a:cu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Intra-Domain and Inter-Domain Routing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far, we've shown BGP in terms of ASes talking to each other.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AS advertises routes to its neighbor ASes.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" name="Google Shape;167;p26"/>
          <p:cNvCxnSpPr>
            <a:stCxn id="160" idx="3"/>
            <a:endCxn id="161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6"/>
          <p:cNvCxnSpPr>
            <a:stCxn id="161" idx="3"/>
            <a:endCxn id="162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6"/>
          <p:cNvCxnSpPr>
            <a:stCxn id="161" idx="0"/>
            <a:endCxn id="163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6"/>
          <p:cNvCxnSpPr>
            <a:stCxn id="163" idx="3"/>
            <a:endCxn id="162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6"/>
          <p:cNvCxnSpPr>
            <a:stCxn id="161" idx="3"/>
            <a:endCxn id="164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>
            <a:stCxn id="164" idx="0"/>
            <a:endCxn id="162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>
            <a:stCxn id="164" idx="3"/>
            <a:endCxn id="165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>
            <a:stCxn id="165" idx="3"/>
            <a:endCxn id="166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6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26"/>
          <p:cNvCxnSpPr>
            <a:stCxn id="161" idx="2"/>
            <a:endCxn id="176" idx="1"/>
          </p:cNvCxnSpPr>
          <p:nvPr/>
        </p:nvCxnSpPr>
        <p:spPr>
          <a:xfrm>
            <a:off x="2873450" y="4280025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6"/>
          <p:cNvCxnSpPr>
            <a:stCxn id="175" idx="7"/>
            <a:endCxn id="164" idx="2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6"/>
          <p:cNvCxnSpPr>
            <a:stCxn id="165" idx="0"/>
            <a:endCxn id="177" idx="4"/>
          </p:cNvCxnSpPr>
          <p:nvPr/>
        </p:nvCxnSpPr>
        <p:spPr>
          <a:xfrm rot="10800000">
            <a:off x="5293275" y="3426575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6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26"/>
          <p:cNvCxnSpPr>
            <a:stCxn id="181" idx="1"/>
            <a:endCxn id="166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26"/>
          <p:cNvCxnSpPr>
            <a:stCxn id="183" idx="3"/>
            <a:endCxn id="166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6"/>
          <p:cNvCxnSpPr>
            <a:stCxn id="183" idx="2"/>
            <a:endCxn id="184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>
            <a:stCxn id="184" idx="2"/>
            <a:endCxn id="163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6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26"/>
          <p:cNvCxnSpPr>
            <a:stCxn id="188" idx="4"/>
            <a:endCxn id="160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6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3"/>
          <p:cNvSpPr/>
          <p:nvPr/>
        </p:nvSpPr>
        <p:spPr>
          <a:xfrm>
            <a:off x="1901975" y="24749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1" name="Google Shape;1211;p53"/>
          <p:cNvSpPr txBox="1"/>
          <p:nvPr/>
        </p:nvSpPr>
        <p:spPr>
          <a:xfrm>
            <a:off x="1901975" y="25061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53"/>
          <p:cNvSpPr txBox="1"/>
          <p:nvPr>
            <p:ph idx="1" type="body"/>
          </p:nvPr>
        </p:nvSpPr>
        <p:spPr>
          <a:xfrm>
            <a:off x="107050" y="402200"/>
            <a:ext cx="8909700" cy="18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two egress routers are equally close?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AT&amp;T is indifferent between the paths.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you're Verizon, which route do you prefer?</a:t>
            </a:r>
            <a:endParaRPr/>
          </a:p>
        </p:txBody>
      </p:sp>
      <p:sp>
        <p:nvSpPr>
          <p:cNvPr id="1213" name="Google Shape;1213;p53"/>
          <p:cNvSpPr/>
          <p:nvPr/>
        </p:nvSpPr>
        <p:spPr>
          <a:xfrm>
            <a:off x="15971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Multiple Links Between ASes</a:t>
            </a:r>
            <a:endParaRPr/>
          </a:p>
        </p:txBody>
      </p:sp>
      <p:sp>
        <p:nvSpPr>
          <p:cNvPr id="1215" name="Google Shape;1215;p53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53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7" name="Google Shape;1217;p53"/>
          <p:cNvCxnSpPr>
            <a:stCxn id="1215" idx="3"/>
            <a:endCxn id="1216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53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9" name="Google Shape;1219;p53"/>
          <p:cNvCxnSpPr>
            <a:stCxn id="1218" idx="3"/>
            <a:endCxn id="1220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0" name="Google Shape;1220;p53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53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2" name="Google Shape;1222;p53"/>
          <p:cNvCxnSpPr>
            <a:stCxn id="1220" idx="3"/>
            <a:endCxn id="1221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3" name="Google Shape;1223;p53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53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5" name="Google Shape;1225;p53"/>
          <p:cNvCxnSpPr>
            <a:stCxn id="1216" idx="3"/>
            <a:endCxn id="1223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53"/>
          <p:cNvCxnSpPr>
            <a:stCxn id="1221" idx="3"/>
            <a:endCxn id="1224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7" name="Google Shape;1227;p53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53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9" name="Google Shape;1229;p53"/>
          <p:cNvCxnSpPr>
            <a:stCxn id="1223" idx="3"/>
            <a:endCxn id="1227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53"/>
          <p:cNvCxnSpPr>
            <a:stCxn id="1224" idx="3"/>
            <a:endCxn id="1228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1" name="Google Shape;1231;p53"/>
          <p:cNvSpPr txBox="1"/>
          <p:nvPr/>
        </p:nvSpPr>
        <p:spPr>
          <a:xfrm>
            <a:off x="15971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2" name="Google Shape;1232;p53"/>
          <p:cNvCxnSpPr>
            <a:stCxn id="1227" idx="2"/>
            <a:endCxn id="1228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3" name="Google Shape;1233;p53"/>
          <p:cNvSpPr/>
          <p:nvPr/>
        </p:nvSpPr>
        <p:spPr>
          <a:xfrm>
            <a:off x="4364263" y="45584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4" name="Google Shape;1234;p53"/>
          <p:cNvCxnSpPr>
            <a:stCxn id="1233" idx="0"/>
            <a:endCxn id="1221" idx="2"/>
          </p:cNvCxnSpPr>
          <p:nvPr/>
        </p:nvCxnSpPr>
        <p:spPr>
          <a:xfrm rot="10800000">
            <a:off x="4506763" y="4378100"/>
            <a:ext cx="0" cy="18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5" name="Google Shape;1235;p53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6" name="Google Shape;1236;p53"/>
          <p:cNvCxnSpPr>
            <a:stCxn id="1227" idx="3"/>
            <a:endCxn id="1235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7" name="Google Shape;1237;p53"/>
          <p:cNvSpPr/>
          <p:nvPr/>
        </p:nvSpPr>
        <p:spPr>
          <a:xfrm>
            <a:off x="2488778" y="28710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8" name="Google Shape;1238;p53"/>
          <p:cNvCxnSpPr>
            <a:stCxn id="1237" idx="3"/>
            <a:endCxn id="1215" idx="1"/>
          </p:cNvCxnSpPr>
          <p:nvPr/>
        </p:nvCxnSpPr>
        <p:spPr>
          <a:xfrm>
            <a:off x="2773778" y="3013575"/>
            <a:ext cx="6528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53"/>
          <p:cNvCxnSpPr>
            <a:stCxn id="1237" idx="2"/>
            <a:endCxn id="1218" idx="0"/>
          </p:cNvCxnSpPr>
          <p:nvPr/>
        </p:nvCxnSpPr>
        <p:spPr>
          <a:xfrm>
            <a:off x="2631278" y="3156075"/>
            <a:ext cx="0" cy="93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53"/>
          <p:cNvSpPr/>
          <p:nvPr/>
        </p:nvSpPr>
        <p:spPr>
          <a:xfrm>
            <a:off x="2530725" y="2918275"/>
            <a:ext cx="4365975" cy="1402175"/>
          </a:xfrm>
          <a:custGeom>
            <a:rect b="b" l="l" r="r" t="t"/>
            <a:pathLst>
              <a:path extrusionOk="0" h="56087" w="174639">
                <a:moveTo>
                  <a:pt x="75873" y="56087"/>
                </a:moveTo>
                <a:lnTo>
                  <a:pt x="0" y="56087"/>
                </a:lnTo>
                <a:lnTo>
                  <a:pt x="0" y="0"/>
                </a:lnTo>
                <a:lnTo>
                  <a:pt x="174639" y="0"/>
                </a:lnTo>
              </a:path>
            </a:pathLst>
          </a:cu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41" name="Google Shape;1241;p53"/>
          <p:cNvSpPr/>
          <p:nvPr/>
        </p:nvSpPr>
        <p:spPr>
          <a:xfrm>
            <a:off x="4595175" y="3085875"/>
            <a:ext cx="2268825" cy="1238691"/>
          </a:xfrm>
          <a:custGeom>
            <a:rect b="b" l="l" r="r" t="t"/>
            <a:pathLst>
              <a:path extrusionOk="0" h="48729" w="90753">
                <a:moveTo>
                  <a:pt x="0" y="48729"/>
                </a:moveTo>
                <a:lnTo>
                  <a:pt x="75546" y="48729"/>
                </a:lnTo>
                <a:lnTo>
                  <a:pt x="75546" y="0"/>
                </a:lnTo>
                <a:lnTo>
                  <a:pt x="90753" y="0"/>
                </a:ln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4"/>
          <p:cNvSpPr/>
          <p:nvPr/>
        </p:nvSpPr>
        <p:spPr>
          <a:xfrm>
            <a:off x="1901975" y="24749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7" name="Google Shape;1247;p54"/>
          <p:cNvSpPr txBox="1"/>
          <p:nvPr/>
        </p:nvSpPr>
        <p:spPr>
          <a:xfrm>
            <a:off x="1901975" y="25061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54"/>
          <p:cNvSpPr txBox="1"/>
          <p:nvPr>
            <p:ph idx="1" type="body"/>
          </p:nvPr>
        </p:nvSpPr>
        <p:spPr>
          <a:xfrm>
            <a:off x="107050" y="402200"/>
            <a:ext cx="8909700" cy="20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else equal, an AS prefers the route that uses the least of its own resources.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Verizon prefers the pink path, because E is closer to the destination than 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closer border router = Verizon uses less bandwidth.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announcing routes, include a </a:t>
            </a:r>
            <a:r>
              <a:rPr b="1" lang="en"/>
              <a:t>Multi-Exit Discriminator (MED)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 represents distance from router to destination. Lower number is preferred.</a:t>
            </a:r>
            <a:endParaRPr/>
          </a:p>
        </p:txBody>
      </p:sp>
      <p:sp>
        <p:nvSpPr>
          <p:cNvPr id="1249" name="Google Shape;1249;p54"/>
          <p:cNvSpPr/>
          <p:nvPr/>
        </p:nvSpPr>
        <p:spPr>
          <a:xfrm>
            <a:off x="15971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Multi-Exit Discriminator (MED)</a:t>
            </a:r>
            <a:endParaRPr/>
          </a:p>
        </p:txBody>
      </p:sp>
      <p:sp>
        <p:nvSpPr>
          <p:cNvPr id="1251" name="Google Shape;1251;p54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54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3" name="Google Shape;1253;p54"/>
          <p:cNvCxnSpPr>
            <a:stCxn id="1251" idx="3"/>
            <a:endCxn id="1252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54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5" name="Google Shape;1255;p54"/>
          <p:cNvCxnSpPr>
            <a:stCxn id="1254" idx="3"/>
            <a:endCxn id="1256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54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54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8" name="Google Shape;1258;p54"/>
          <p:cNvCxnSpPr>
            <a:stCxn id="1256" idx="3"/>
            <a:endCxn id="1257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9" name="Google Shape;1259;p54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0" name="Google Shape;1260;p54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1" name="Google Shape;1261;p54"/>
          <p:cNvCxnSpPr>
            <a:stCxn id="1252" idx="3"/>
            <a:endCxn id="1259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54"/>
          <p:cNvCxnSpPr>
            <a:stCxn id="1257" idx="3"/>
            <a:endCxn id="1260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54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4" name="Google Shape;1264;p54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5" name="Google Shape;1265;p54"/>
          <p:cNvCxnSpPr>
            <a:stCxn id="1259" idx="3"/>
            <a:endCxn id="1263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54"/>
          <p:cNvCxnSpPr>
            <a:stCxn id="1260" idx="3"/>
            <a:endCxn id="1264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7" name="Google Shape;1267;p54"/>
          <p:cNvSpPr txBox="1"/>
          <p:nvPr/>
        </p:nvSpPr>
        <p:spPr>
          <a:xfrm>
            <a:off x="15971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8" name="Google Shape;1268;p54"/>
          <p:cNvCxnSpPr>
            <a:stCxn id="1263" idx="2"/>
            <a:endCxn id="1264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Google Shape;1269;p54"/>
          <p:cNvSpPr/>
          <p:nvPr/>
        </p:nvSpPr>
        <p:spPr>
          <a:xfrm>
            <a:off x="4364263" y="45584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0" name="Google Shape;1270;p54"/>
          <p:cNvCxnSpPr>
            <a:stCxn id="1269" idx="0"/>
            <a:endCxn id="1257" idx="2"/>
          </p:cNvCxnSpPr>
          <p:nvPr/>
        </p:nvCxnSpPr>
        <p:spPr>
          <a:xfrm rot="10800000">
            <a:off x="4506763" y="4378100"/>
            <a:ext cx="0" cy="18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1" name="Google Shape;1271;p54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2" name="Google Shape;1272;p54"/>
          <p:cNvCxnSpPr>
            <a:stCxn id="1263" idx="3"/>
            <a:endCxn id="1271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3" name="Google Shape;1273;p54"/>
          <p:cNvSpPr/>
          <p:nvPr/>
        </p:nvSpPr>
        <p:spPr>
          <a:xfrm>
            <a:off x="2488778" y="28710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4" name="Google Shape;1274;p54"/>
          <p:cNvCxnSpPr>
            <a:stCxn id="1273" idx="3"/>
            <a:endCxn id="1251" idx="1"/>
          </p:cNvCxnSpPr>
          <p:nvPr/>
        </p:nvCxnSpPr>
        <p:spPr>
          <a:xfrm>
            <a:off x="2773778" y="3013575"/>
            <a:ext cx="6528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54"/>
          <p:cNvCxnSpPr>
            <a:stCxn id="1273" idx="2"/>
            <a:endCxn id="1254" idx="0"/>
          </p:cNvCxnSpPr>
          <p:nvPr/>
        </p:nvCxnSpPr>
        <p:spPr>
          <a:xfrm>
            <a:off x="2631278" y="3156075"/>
            <a:ext cx="0" cy="93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Google Shape;1276;p54"/>
          <p:cNvSpPr/>
          <p:nvPr/>
        </p:nvSpPr>
        <p:spPr>
          <a:xfrm>
            <a:off x="2530725" y="2918275"/>
            <a:ext cx="4365975" cy="1402175"/>
          </a:xfrm>
          <a:custGeom>
            <a:rect b="b" l="l" r="r" t="t"/>
            <a:pathLst>
              <a:path extrusionOk="0" h="56087" w="174639">
                <a:moveTo>
                  <a:pt x="75873" y="56087"/>
                </a:moveTo>
                <a:lnTo>
                  <a:pt x="0" y="56087"/>
                </a:lnTo>
                <a:lnTo>
                  <a:pt x="0" y="0"/>
                </a:lnTo>
                <a:lnTo>
                  <a:pt x="174639" y="0"/>
                </a:lnTo>
              </a:path>
            </a:pathLst>
          </a:cu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77" name="Google Shape;1277;p54"/>
          <p:cNvSpPr/>
          <p:nvPr/>
        </p:nvSpPr>
        <p:spPr>
          <a:xfrm>
            <a:off x="4595175" y="3085875"/>
            <a:ext cx="2268825" cy="1238691"/>
          </a:xfrm>
          <a:custGeom>
            <a:rect b="b" l="l" r="r" t="t"/>
            <a:pathLst>
              <a:path extrusionOk="0" h="48729" w="90753">
                <a:moveTo>
                  <a:pt x="0" y="48729"/>
                </a:moveTo>
                <a:lnTo>
                  <a:pt x="75546" y="48729"/>
                </a:lnTo>
                <a:lnTo>
                  <a:pt x="75546" y="0"/>
                </a:lnTo>
                <a:lnTo>
                  <a:pt x="90753" y="0"/>
                </a:ln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5"/>
          <p:cNvSpPr/>
          <p:nvPr/>
        </p:nvSpPr>
        <p:spPr>
          <a:xfrm>
            <a:off x="1901975" y="24749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3" name="Google Shape;1283;p55"/>
          <p:cNvSpPr txBox="1"/>
          <p:nvPr/>
        </p:nvSpPr>
        <p:spPr>
          <a:xfrm>
            <a:off x="1901975" y="25061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4" name="Google Shape;1284;p55"/>
          <p:cNvSpPr txBox="1"/>
          <p:nvPr>
            <p:ph idx="1" type="body"/>
          </p:nvPr>
        </p:nvSpPr>
        <p:spPr>
          <a:xfrm>
            <a:off x="107050" y="402200"/>
            <a:ext cx="8909700" cy="20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else equal, an AS prefers the route that uses the least of its own resources.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Verizon prefers the pink path, because E is closer to the destination than 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closer border router = Verizon uses less bandwidth.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announcing routes, include a </a:t>
            </a:r>
            <a:r>
              <a:rPr b="1" lang="en"/>
              <a:t>Multi-Exit Discriminator (MED)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 represents distance from router to destination. Lower number is preferred.</a:t>
            </a:r>
            <a:endParaRPr/>
          </a:p>
        </p:txBody>
      </p:sp>
      <p:sp>
        <p:nvSpPr>
          <p:cNvPr id="1285" name="Google Shape;1285;p55"/>
          <p:cNvSpPr/>
          <p:nvPr/>
        </p:nvSpPr>
        <p:spPr>
          <a:xfrm>
            <a:off x="15971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6" name="Google Shape;1286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Multi-Exit Discriminator (MED)</a:t>
            </a:r>
            <a:endParaRPr/>
          </a:p>
        </p:txBody>
      </p:sp>
      <p:sp>
        <p:nvSpPr>
          <p:cNvPr id="1287" name="Google Shape;1287;p55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55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9" name="Google Shape;1289;p55"/>
          <p:cNvCxnSpPr>
            <a:stCxn id="1287" idx="3"/>
            <a:endCxn id="1288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0" name="Google Shape;1290;p55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1" name="Google Shape;1291;p55"/>
          <p:cNvCxnSpPr>
            <a:stCxn id="1290" idx="3"/>
            <a:endCxn id="1292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2" name="Google Shape;1292;p55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55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4" name="Google Shape;1294;p55"/>
          <p:cNvCxnSpPr>
            <a:stCxn id="1292" idx="3"/>
            <a:endCxn id="1293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5" name="Google Shape;1295;p55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5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55"/>
          <p:cNvCxnSpPr>
            <a:stCxn id="1288" idx="3"/>
            <a:endCxn id="1295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8" name="Google Shape;1298;p55"/>
          <p:cNvCxnSpPr>
            <a:stCxn id="1293" idx="3"/>
            <a:endCxn id="1296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9" name="Google Shape;1299;p55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0" name="Google Shape;1300;p55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1" name="Google Shape;1301;p55"/>
          <p:cNvCxnSpPr>
            <a:stCxn id="1295" idx="3"/>
            <a:endCxn id="1299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55"/>
          <p:cNvCxnSpPr>
            <a:stCxn id="1296" idx="3"/>
            <a:endCxn id="1300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3" name="Google Shape;1303;p55"/>
          <p:cNvSpPr txBox="1"/>
          <p:nvPr/>
        </p:nvSpPr>
        <p:spPr>
          <a:xfrm>
            <a:off x="15971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4" name="Google Shape;1304;p55"/>
          <p:cNvCxnSpPr>
            <a:stCxn id="1299" idx="2"/>
            <a:endCxn id="1300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55"/>
          <p:cNvSpPr/>
          <p:nvPr/>
        </p:nvSpPr>
        <p:spPr>
          <a:xfrm>
            <a:off x="4364263" y="45584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6" name="Google Shape;1306;p55"/>
          <p:cNvCxnSpPr>
            <a:stCxn id="1305" idx="0"/>
            <a:endCxn id="1293" idx="2"/>
          </p:cNvCxnSpPr>
          <p:nvPr/>
        </p:nvCxnSpPr>
        <p:spPr>
          <a:xfrm rot="10800000">
            <a:off x="4506763" y="4378100"/>
            <a:ext cx="0" cy="18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55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8" name="Google Shape;1308;p55"/>
          <p:cNvCxnSpPr>
            <a:stCxn id="1299" idx="3"/>
            <a:endCxn id="1307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9" name="Google Shape;1309;p55"/>
          <p:cNvSpPr/>
          <p:nvPr/>
        </p:nvSpPr>
        <p:spPr>
          <a:xfrm>
            <a:off x="2488778" y="28710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0" name="Google Shape;1310;p55"/>
          <p:cNvCxnSpPr>
            <a:stCxn id="1309" idx="3"/>
            <a:endCxn id="1287" idx="1"/>
          </p:cNvCxnSpPr>
          <p:nvPr/>
        </p:nvCxnSpPr>
        <p:spPr>
          <a:xfrm>
            <a:off x="2773778" y="3013575"/>
            <a:ext cx="6528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55"/>
          <p:cNvCxnSpPr>
            <a:stCxn id="1309" idx="2"/>
            <a:endCxn id="1290" idx="0"/>
          </p:cNvCxnSpPr>
          <p:nvPr/>
        </p:nvCxnSpPr>
        <p:spPr>
          <a:xfrm>
            <a:off x="2631278" y="3156075"/>
            <a:ext cx="0" cy="93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2" name="Google Shape;1312;p55"/>
          <p:cNvSpPr/>
          <p:nvPr/>
        </p:nvSpPr>
        <p:spPr>
          <a:xfrm>
            <a:off x="540575" y="3110350"/>
            <a:ext cx="1668000" cy="468300"/>
          </a:xfrm>
          <a:prstGeom prst="wedgeRoundRectCallout">
            <a:avLst>
              <a:gd fmla="val 62361" name="adj1"/>
              <a:gd fmla="val -5898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[eBGP] I can reach Y. It's 5 away from me.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3" name="Google Shape;1313;p55"/>
          <p:cNvSpPr/>
          <p:nvPr/>
        </p:nvSpPr>
        <p:spPr>
          <a:xfrm>
            <a:off x="6656975" y="3230513"/>
            <a:ext cx="1668000" cy="468300"/>
          </a:xfrm>
          <a:prstGeom prst="wedgeRoundRectCallout">
            <a:avLst>
              <a:gd fmla="val -58648" name="adj1"/>
              <a:gd fmla="val -5580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[eBGP] I can reach Y. It's 1 away from me.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6"/>
          <p:cNvSpPr/>
          <p:nvPr/>
        </p:nvSpPr>
        <p:spPr>
          <a:xfrm>
            <a:off x="1901975" y="24749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56"/>
          <p:cNvSpPr txBox="1"/>
          <p:nvPr/>
        </p:nvSpPr>
        <p:spPr>
          <a:xfrm>
            <a:off x="1901975" y="25061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0" name="Google Shape;1320;p56"/>
          <p:cNvSpPr txBox="1"/>
          <p:nvPr>
            <p:ph idx="1" type="body"/>
          </p:nvPr>
        </p:nvSpPr>
        <p:spPr>
          <a:xfrm>
            <a:off x="107050" y="402200"/>
            <a:ext cx="8909700" cy="20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else equal, an AS prefers the route that uses the least of its own resources.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Verizon prefers the pink path, because E is closer to the destination than 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closer border router = Verizon uses less bandwidth.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announcing routes, include a </a:t>
            </a:r>
            <a:r>
              <a:rPr b="1" lang="en"/>
              <a:t>Multi-Exit Discriminator (MED)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 represents distance from router to destination. Lower number is preferred.</a:t>
            </a:r>
            <a:endParaRPr/>
          </a:p>
        </p:txBody>
      </p:sp>
      <p:sp>
        <p:nvSpPr>
          <p:cNvPr id="1321" name="Google Shape;1321;p56"/>
          <p:cNvSpPr/>
          <p:nvPr/>
        </p:nvSpPr>
        <p:spPr>
          <a:xfrm>
            <a:off x="15971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2" name="Google Shape;1322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Multi-Exit Discriminator (MED)</a:t>
            </a:r>
            <a:endParaRPr/>
          </a:p>
        </p:txBody>
      </p:sp>
      <p:sp>
        <p:nvSpPr>
          <p:cNvPr id="1323" name="Google Shape;1323;p56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4" name="Google Shape;1324;p56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5" name="Google Shape;1325;p56"/>
          <p:cNvCxnSpPr>
            <a:stCxn id="1323" idx="3"/>
            <a:endCxn id="1324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" name="Google Shape;1326;p56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7" name="Google Shape;1327;p56"/>
          <p:cNvCxnSpPr>
            <a:stCxn id="1326" idx="3"/>
            <a:endCxn id="1328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8" name="Google Shape;1328;p56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9" name="Google Shape;1329;p56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0" name="Google Shape;1330;p56"/>
          <p:cNvCxnSpPr>
            <a:stCxn id="1328" idx="3"/>
            <a:endCxn id="1329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1" name="Google Shape;1331;p56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56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3" name="Google Shape;1333;p56"/>
          <p:cNvCxnSpPr>
            <a:stCxn id="1324" idx="3"/>
            <a:endCxn id="1331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56"/>
          <p:cNvCxnSpPr>
            <a:stCxn id="1329" idx="3"/>
            <a:endCxn id="1332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5" name="Google Shape;1335;p56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56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7" name="Google Shape;1337;p56"/>
          <p:cNvCxnSpPr>
            <a:stCxn id="1331" idx="3"/>
            <a:endCxn id="1335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56"/>
          <p:cNvCxnSpPr>
            <a:stCxn id="1332" idx="3"/>
            <a:endCxn id="1336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9" name="Google Shape;1339;p56"/>
          <p:cNvSpPr txBox="1"/>
          <p:nvPr/>
        </p:nvSpPr>
        <p:spPr>
          <a:xfrm>
            <a:off x="15971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0" name="Google Shape;1340;p56"/>
          <p:cNvCxnSpPr>
            <a:stCxn id="1335" idx="2"/>
            <a:endCxn id="1336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56"/>
          <p:cNvSpPr/>
          <p:nvPr/>
        </p:nvSpPr>
        <p:spPr>
          <a:xfrm>
            <a:off x="4364263" y="45584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2" name="Google Shape;1342;p56"/>
          <p:cNvCxnSpPr>
            <a:stCxn id="1341" idx="0"/>
            <a:endCxn id="1329" idx="2"/>
          </p:cNvCxnSpPr>
          <p:nvPr/>
        </p:nvCxnSpPr>
        <p:spPr>
          <a:xfrm rot="10800000">
            <a:off x="4506763" y="4378100"/>
            <a:ext cx="0" cy="18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3" name="Google Shape;1343;p56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4" name="Google Shape;1344;p56"/>
          <p:cNvCxnSpPr>
            <a:stCxn id="1335" idx="3"/>
            <a:endCxn id="1343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56"/>
          <p:cNvSpPr/>
          <p:nvPr/>
        </p:nvSpPr>
        <p:spPr>
          <a:xfrm>
            <a:off x="2488778" y="28710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6" name="Google Shape;1346;p56"/>
          <p:cNvCxnSpPr>
            <a:stCxn id="1345" idx="3"/>
            <a:endCxn id="1323" idx="1"/>
          </p:cNvCxnSpPr>
          <p:nvPr/>
        </p:nvCxnSpPr>
        <p:spPr>
          <a:xfrm>
            <a:off x="2773778" y="3013575"/>
            <a:ext cx="6528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56"/>
          <p:cNvCxnSpPr>
            <a:stCxn id="1345" idx="2"/>
            <a:endCxn id="1326" idx="0"/>
          </p:cNvCxnSpPr>
          <p:nvPr/>
        </p:nvCxnSpPr>
        <p:spPr>
          <a:xfrm>
            <a:off x="2631278" y="3156075"/>
            <a:ext cx="0" cy="93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8" name="Google Shape;1348;p56"/>
          <p:cNvSpPr/>
          <p:nvPr/>
        </p:nvSpPr>
        <p:spPr>
          <a:xfrm>
            <a:off x="739625" y="4551300"/>
            <a:ext cx="2913300" cy="433500"/>
          </a:xfrm>
          <a:prstGeom prst="wedgeRoundRectCallout">
            <a:avLst>
              <a:gd fmla="val 13362" name="adj1"/>
              <a:gd fmla="val -7943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[iBGP] Hi everyone, I have a path to Y.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The other AS said this path has MED=5.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9" name="Google Shape;1349;p56"/>
          <p:cNvSpPr/>
          <p:nvPr/>
        </p:nvSpPr>
        <p:spPr>
          <a:xfrm>
            <a:off x="5749725" y="4551300"/>
            <a:ext cx="2913300" cy="433500"/>
          </a:xfrm>
          <a:prstGeom prst="wedgeRoundRectCallout">
            <a:avLst>
              <a:gd fmla="val -26952" name="adj1"/>
              <a:gd fmla="val -7943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[iBGP] Hi everyone, I have a path to Y.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The other AS said this path has MED=1.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/>
          <p:nvPr/>
        </p:nvSpPr>
        <p:spPr>
          <a:xfrm>
            <a:off x="1901975" y="24749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5" name="Google Shape;1355;p57"/>
          <p:cNvSpPr txBox="1"/>
          <p:nvPr/>
        </p:nvSpPr>
        <p:spPr>
          <a:xfrm>
            <a:off x="1901975" y="25061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6" name="Google Shape;1356;p57"/>
          <p:cNvSpPr txBox="1"/>
          <p:nvPr>
            <p:ph idx="1" type="body"/>
          </p:nvPr>
        </p:nvSpPr>
        <p:spPr>
          <a:xfrm>
            <a:off x="107050" y="402200"/>
            <a:ext cx="8909700" cy="20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else equal, an AS prefers the route that uses the least of its own resources.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Verizon prefers the pink path, because E is closer to the destination than 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closer border router = Verizon uses less bandwidth.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announcing routes, include a </a:t>
            </a:r>
            <a:r>
              <a:rPr b="1" lang="en"/>
              <a:t>Multi-Exit Discriminator (MED)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 represents distance from router to destination. Lower number is preferred.</a:t>
            </a:r>
            <a:endParaRPr/>
          </a:p>
        </p:txBody>
      </p:sp>
      <p:sp>
        <p:nvSpPr>
          <p:cNvPr id="1357" name="Google Shape;1357;p57"/>
          <p:cNvSpPr/>
          <p:nvPr/>
        </p:nvSpPr>
        <p:spPr>
          <a:xfrm>
            <a:off x="15971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8" name="Google Shape;1358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Multi-Exit Discriminator (MED)</a:t>
            </a:r>
            <a:endParaRPr/>
          </a:p>
        </p:txBody>
      </p:sp>
      <p:sp>
        <p:nvSpPr>
          <p:cNvPr id="1359" name="Google Shape;1359;p57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57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1" name="Google Shape;1361;p57"/>
          <p:cNvCxnSpPr>
            <a:stCxn id="1359" idx="3"/>
            <a:endCxn id="1360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2" name="Google Shape;1362;p57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3" name="Google Shape;1363;p57"/>
          <p:cNvCxnSpPr>
            <a:stCxn id="1362" idx="3"/>
            <a:endCxn id="1364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57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57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6" name="Google Shape;1366;p57"/>
          <p:cNvCxnSpPr>
            <a:stCxn id="1364" idx="3"/>
            <a:endCxn id="1365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7" name="Google Shape;1367;p57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57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9" name="Google Shape;1369;p57"/>
          <p:cNvCxnSpPr>
            <a:stCxn id="1360" idx="3"/>
            <a:endCxn id="1367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57"/>
          <p:cNvCxnSpPr>
            <a:stCxn id="1365" idx="3"/>
            <a:endCxn id="1368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1" name="Google Shape;1371;p57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57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3" name="Google Shape;1373;p57"/>
          <p:cNvCxnSpPr>
            <a:stCxn id="1367" idx="3"/>
            <a:endCxn id="1371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57"/>
          <p:cNvCxnSpPr>
            <a:stCxn id="1368" idx="3"/>
            <a:endCxn id="1372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5" name="Google Shape;1375;p57"/>
          <p:cNvSpPr txBox="1"/>
          <p:nvPr/>
        </p:nvSpPr>
        <p:spPr>
          <a:xfrm>
            <a:off x="15971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6" name="Google Shape;1376;p57"/>
          <p:cNvCxnSpPr>
            <a:stCxn id="1371" idx="2"/>
            <a:endCxn id="1372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7" name="Google Shape;1377;p57"/>
          <p:cNvSpPr/>
          <p:nvPr/>
        </p:nvSpPr>
        <p:spPr>
          <a:xfrm>
            <a:off x="4364263" y="45584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8" name="Google Shape;1378;p57"/>
          <p:cNvCxnSpPr>
            <a:stCxn id="1377" idx="0"/>
            <a:endCxn id="1365" idx="2"/>
          </p:cNvCxnSpPr>
          <p:nvPr/>
        </p:nvCxnSpPr>
        <p:spPr>
          <a:xfrm rot="10800000">
            <a:off x="4506763" y="4378100"/>
            <a:ext cx="0" cy="18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9" name="Google Shape;1379;p57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0" name="Google Shape;1380;p57"/>
          <p:cNvCxnSpPr>
            <a:stCxn id="1371" idx="3"/>
            <a:endCxn id="1379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1" name="Google Shape;1381;p57"/>
          <p:cNvSpPr/>
          <p:nvPr/>
        </p:nvSpPr>
        <p:spPr>
          <a:xfrm>
            <a:off x="2488778" y="28710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2" name="Google Shape;1382;p57"/>
          <p:cNvCxnSpPr>
            <a:stCxn id="1381" idx="3"/>
            <a:endCxn id="1359" idx="1"/>
          </p:cNvCxnSpPr>
          <p:nvPr/>
        </p:nvCxnSpPr>
        <p:spPr>
          <a:xfrm>
            <a:off x="2773778" y="3013575"/>
            <a:ext cx="6528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57"/>
          <p:cNvCxnSpPr>
            <a:stCxn id="1381" idx="2"/>
            <a:endCxn id="1362" idx="0"/>
          </p:cNvCxnSpPr>
          <p:nvPr/>
        </p:nvCxnSpPr>
        <p:spPr>
          <a:xfrm>
            <a:off x="2631278" y="3156075"/>
            <a:ext cx="0" cy="93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4" name="Google Shape;1384;p57"/>
          <p:cNvSpPr/>
          <p:nvPr/>
        </p:nvSpPr>
        <p:spPr>
          <a:xfrm>
            <a:off x="1394850" y="4558400"/>
            <a:ext cx="2643000" cy="433500"/>
          </a:xfrm>
          <a:prstGeom prst="wedgeRoundRectCallout">
            <a:avLst>
              <a:gd fmla="val 60845" name="adj1"/>
              <a:gd fmla="val -16834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 and J are equally far away.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I'll use J, since it's got a lower MED.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5" name="Google Shape;1385;p57"/>
          <p:cNvSpPr/>
          <p:nvPr/>
        </p:nvSpPr>
        <p:spPr>
          <a:xfrm>
            <a:off x="4595175" y="3085875"/>
            <a:ext cx="2268825" cy="1238691"/>
          </a:xfrm>
          <a:custGeom>
            <a:rect b="b" l="l" r="r" t="t"/>
            <a:pathLst>
              <a:path extrusionOk="0" h="48729" w="90753">
                <a:moveTo>
                  <a:pt x="0" y="48729"/>
                </a:moveTo>
                <a:lnTo>
                  <a:pt x="75546" y="48729"/>
                </a:lnTo>
                <a:lnTo>
                  <a:pt x="75546" y="0"/>
                </a:lnTo>
                <a:lnTo>
                  <a:pt x="90753" y="0"/>
                </a:ln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and Exporting with Tiebreaking Policies</a:t>
            </a:r>
            <a:endParaRPr/>
          </a:p>
        </p:txBody>
      </p:sp>
      <p:sp>
        <p:nvSpPr>
          <p:cNvPr id="1391" name="Google Shape;1391;p5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Exporting rules: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Gao-Rexford rules to decide which ASes hear about this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announcement, include the MED (distance from router to destination).</a:t>
            </a:r>
            <a:br>
              <a:rPr lang="en"/>
            </a:br>
            <a:r>
              <a:rPr lang="en"/>
              <a:t>Lower MED = Prefer </a:t>
            </a:r>
            <a:r>
              <a:rPr lang="en"/>
              <a:t>to use </a:t>
            </a:r>
            <a:r>
              <a:rPr lang="en"/>
              <a:t>this</a:t>
            </a:r>
            <a:r>
              <a:rPr lang="en"/>
              <a:t> router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Importing rules, in order of priority: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Gao-Rexford rules (customer &gt; peer &gt; provider).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Goal: Save money.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1 tied: Pick the shorter path (the path passing through fewer ASes).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Goal: Maximize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1-2 tied: Pick the path with the nearest egress router (hot potato routing).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Goal: Minimize use of my network bandwidth.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1-3 tied: Pick the path with the lower MED.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1-4 tied: Arbitrary tiebreaker (e.g. pick router with lower IP address).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Potato Routing and MED are Contradictory</a:t>
            </a:r>
            <a:endParaRPr/>
          </a:p>
        </p:txBody>
      </p:sp>
      <p:sp>
        <p:nvSpPr>
          <p:cNvPr id="1397" name="Google Shape;1397;p59"/>
          <p:cNvSpPr txBox="1"/>
          <p:nvPr>
            <p:ph idx="1" type="body"/>
          </p:nvPr>
        </p:nvSpPr>
        <p:spPr>
          <a:xfrm>
            <a:off x="107050" y="402200"/>
            <a:ext cx="89097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importing and exporting ASes </a:t>
            </a:r>
            <a:r>
              <a:rPr i="1" lang="en"/>
              <a:t>both</a:t>
            </a:r>
            <a:r>
              <a:rPr lang="en"/>
              <a:t> want to minimize their own link usage.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AS does this with hot potato routing: Pick the nearest egress.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Exporting AS does this with MED: Send me the packet on the closest router.</a:t>
            </a:r>
            <a:endParaRPr/>
          </a:p>
        </p:txBody>
      </p:sp>
      <p:sp>
        <p:nvSpPr>
          <p:cNvPr id="1398" name="Google Shape;1398;p59"/>
          <p:cNvSpPr/>
          <p:nvPr/>
        </p:nvSpPr>
        <p:spPr>
          <a:xfrm>
            <a:off x="3014025" y="2398750"/>
            <a:ext cx="46452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9" name="Google Shape;1399;p59"/>
          <p:cNvSpPr txBox="1"/>
          <p:nvPr/>
        </p:nvSpPr>
        <p:spPr>
          <a:xfrm>
            <a:off x="3014025" y="2429950"/>
            <a:ext cx="471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0" name="Google Shape;1400;p59"/>
          <p:cNvSpPr/>
          <p:nvPr/>
        </p:nvSpPr>
        <p:spPr>
          <a:xfrm>
            <a:off x="13685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59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59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3" name="Google Shape;1403;p59"/>
          <p:cNvCxnSpPr>
            <a:stCxn id="1401" idx="3"/>
            <a:endCxn id="1402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4" name="Google Shape;1404;p59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5" name="Google Shape;1405;p59"/>
          <p:cNvCxnSpPr>
            <a:stCxn id="1404" idx="3"/>
            <a:endCxn id="1406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6" name="Google Shape;1406;p59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59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8" name="Google Shape;1408;p59"/>
          <p:cNvCxnSpPr>
            <a:stCxn id="1406" idx="3"/>
            <a:endCxn id="1407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9" name="Google Shape;1409;p59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59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1" name="Google Shape;1411;p59"/>
          <p:cNvCxnSpPr>
            <a:stCxn id="1402" idx="3"/>
            <a:endCxn id="1409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59"/>
          <p:cNvCxnSpPr>
            <a:stCxn id="1407" idx="3"/>
            <a:endCxn id="1410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59"/>
          <p:cNvCxnSpPr>
            <a:stCxn id="1401" idx="2"/>
            <a:endCxn id="1406" idx="0"/>
          </p:cNvCxnSpPr>
          <p:nvPr/>
        </p:nvCxnSpPr>
        <p:spPr>
          <a:xfrm>
            <a:off x="356902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59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5" name="Google Shape;1415;p59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6" name="Google Shape;1416;p59"/>
          <p:cNvCxnSpPr>
            <a:stCxn id="1409" idx="3"/>
            <a:endCxn id="1414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59"/>
          <p:cNvCxnSpPr>
            <a:stCxn id="1410" idx="3"/>
            <a:endCxn id="1415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8" name="Google Shape;1418;p59"/>
          <p:cNvSpPr txBox="1"/>
          <p:nvPr/>
        </p:nvSpPr>
        <p:spPr>
          <a:xfrm>
            <a:off x="13685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9" name="Google Shape;1419;p59"/>
          <p:cNvCxnSpPr>
            <a:stCxn id="1414" idx="2"/>
            <a:endCxn id="1415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59"/>
          <p:cNvSpPr/>
          <p:nvPr/>
        </p:nvSpPr>
        <p:spPr>
          <a:xfrm>
            <a:off x="1817163" y="40931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1" name="Google Shape;1421;p59"/>
          <p:cNvCxnSpPr>
            <a:stCxn id="1420" idx="6"/>
            <a:endCxn id="1404" idx="1"/>
          </p:cNvCxnSpPr>
          <p:nvPr/>
        </p:nvCxnSpPr>
        <p:spPr>
          <a:xfrm>
            <a:off x="2102163" y="42356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59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3" name="Google Shape;1423;p59"/>
          <p:cNvCxnSpPr>
            <a:stCxn id="1414" idx="3"/>
            <a:endCxn id="1422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4" name="Google Shape;1424;p59"/>
          <p:cNvSpPr/>
          <p:nvPr/>
        </p:nvSpPr>
        <p:spPr>
          <a:xfrm>
            <a:off x="1962925" y="3101750"/>
            <a:ext cx="4942350" cy="1226400"/>
          </a:xfrm>
          <a:custGeom>
            <a:rect b="b" l="l" r="r" t="t"/>
            <a:pathLst>
              <a:path extrusionOk="0" h="49056" w="197694">
                <a:moveTo>
                  <a:pt x="0" y="49056"/>
                </a:moveTo>
                <a:lnTo>
                  <a:pt x="180525" y="49056"/>
                </a:lnTo>
                <a:lnTo>
                  <a:pt x="180525" y="0"/>
                </a:lnTo>
                <a:lnTo>
                  <a:pt x="197694" y="0"/>
                </a:ln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25" name="Google Shape;1425;p59"/>
          <p:cNvSpPr/>
          <p:nvPr/>
        </p:nvSpPr>
        <p:spPr>
          <a:xfrm>
            <a:off x="1967875" y="2923650"/>
            <a:ext cx="4913775" cy="1222325"/>
          </a:xfrm>
          <a:custGeom>
            <a:rect b="b" l="l" r="r" t="t"/>
            <a:pathLst>
              <a:path extrusionOk="0" h="48893" w="196551">
                <a:moveTo>
                  <a:pt x="0" y="48893"/>
                </a:moveTo>
                <a:lnTo>
                  <a:pt x="61157" y="48893"/>
                </a:lnTo>
                <a:lnTo>
                  <a:pt x="61157" y="0"/>
                </a:lnTo>
                <a:lnTo>
                  <a:pt x="196551" y="0"/>
                </a:lnTo>
              </a:path>
            </a:pathLst>
          </a:cu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26" name="Google Shape;1426;p59"/>
          <p:cNvSpPr txBox="1"/>
          <p:nvPr>
            <p:ph idx="1" type="body"/>
          </p:nvPr>
        </p:nvSpPr>
        <p:spPr>
          <a:xfrm>
            <a:off x="192275" y="1698088"/>
            <a:ext cx="22767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1C232"/>
                </a:solidFill>
              </a:rPr>
              <a:t>AT&amp;T </a:t>
            </a:r>
            <a:r>
              <a:rPr lang="en" sz="1400">
                <a:solidFill>
                  <a:srgbClr val="F1C232"/>
                </a:solidFill>
              </a:rPr>
              <a:t>prefers gold path.</a:t>
            </a:r>
            <a:endParaRPr sz="14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FF"/>
                </a:solidFill>
              </a:rPr>
              <a:t>Verizon prefers pink path.</a:t>
            </a:r>
            <a:endParaRPr sz="14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Potato Routing and MED are Contradictory</a:t>
            </a:r>
            <a:endParaRPr/>
          </a:p>
        </p:txBody>
      </p:sp>
      <p:sp>
        <p:nvSpPr>
          <p:cNvPr id="1432" name="Google Shape;1432;p60"/>
          <p:cNvSpPr txBox="1"/>
          <p:nvPr>
            <p:ph idx="1" type="body"/>
          </p:nvPr>
        </p:nvSpPr>
        <p:spPr>
          <a:xfrm>
            <a:off x="107050" y="402200"/>
            <a:ext cx="89097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importing and exporting ASes </a:t>
            </a:r>
            <a:r>
              <a:rPr i="1" lang="en"/>
              <a:t>both</a:t>
            </a:r>
            <a:r>
              <a:rPr lang="en"/>
              <a:t> want to minimize their own link usage.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AS does this with hot potato routing: Pick the nearest egress.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Exporting AS does this with MED: Send me the packet on the closest router.</a:t>
            </a:r>
            <a:endParaRPr/>
          </a:p>
        </p:txBody>
      </p:sp>
      <p:sp>
        <p:nvSpPr>
          <p:cNvPr id="1433" name="Google Shape;1433;p60"/>
          <p:cNvSpPr/>
          <p:nvPr/>
        </p:nvSpPr>
        <p:spPr>
          <a:xfrm>
            <a:off x="3014025" y="2398750"/>
            <a:ext cx="46452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4" name="Google Shape;1434;p60"/>
          <p:cNvSpPr txBox="1"/>
          <p:nvPr/>
        </p:nvSpPr>
        <p:spPr>
          <a:xfrm>
            <a:off x="3014025" y="2429950"/>
            <a:ext cx="471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5" name="Google Shape;1435;p60"/>
          <p:cNvSpPr/>
          <p:nvPr/>
        </p:nvSpPr>
        <p:spPr>
          <a:xfrm>
            <a:off x="13685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6" name="Google Shape;1436;p60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7" name="Google Shape;1437;p60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8" name="Google Shape;1438;p60"/>
          <p:cNvCxnSpPr>
            <a:stCxn id="1436" idx="3"/>
            <a:endCxn id="1437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9" name="Google Shape;1439;p60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0" name="Google Shape;1440;p60"/>
          <p:cNvCxnSpPr>
            <a:stCxn id="1439" idx="3"/>
            <a:endCxn id="1441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1" name="Google Shape;1441;p60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60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3" name="Google Shape;1443;p60"/>
          <p:cNvCxnSpPr>
            <a:stCxn id="1441" idx="3"/>
            <a:endCxn id="1442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4" name="Google Shape;1444;p60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5" name="Google Shape;1445;p60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6" name="Google Shape;1446;p60"/>
          <p:cNvCxnSpPr>
            <a:stCxn id="1437" idx="3"/>
            <a:endCxn id="1444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60"/>
          <p:cNvCxnSpPr>
            <a:stCxn id="1442" idx="3"/>
            <a:endCxn id="1445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60"/>
          <p:cNvCxnSpPr>
            <a:stCxn id="1436" idx="2"/>
            <a:endCxn id="1441" idx="0"/>
          </p:cNvCxnSpPr>
          <p:nvPr/>
        </p:nvCxnSpPr>
        <p:spPr>
          <a:xfrm>
            <a:off x="356902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9" name="Google Shape;1449;p60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0" name="Google Shape;1450;p60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1" name="Google Shape;1451;p60"/>
          <p:cNvCxnSpPr>
            <a:stCxn id="1444" idx="3"/>
            <a:endCxn id="1449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60"/>
          <p:cNvCxnSpPr>
            <a:stCxn id="1445" idx="3"/>
            <a:endCxn id="1450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p60"/>
          <p:cNvSpPr txBox="1"/>
          <p:nvPr/>
        </p:nvSpPr>
        <p:spPr>
          <a:xfrm>
            <a:off x="13685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4" name="Google Shape;1454;p60"/>
          <p:cNvCxnSpPr>
            <a:stCxn id="1449" idx="2"/>
            <a:endCxn id="1450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Google Shape;1455;p60"/>
          <p:cNvSpPr/>
          <p:nvPr/>
        </p:nvSpPr>
        <p:spPr>
          <a:xfrm>
            <a:off x="1817163" y="40931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6" name="Google Shape;1456;p60"/>
          <p:cNvCxnSpPr>
            <a:stCxn id="1455" idx="6"/>
            <a:endCxn id="1439" idx="1"/>
          </p:cNvCxnSpPr>
          <p:nvPr/>
        </p:nvCxnSpPr>
        <p:spPr>
          <a:xfrm>
            <a:off x="2102163" y="42356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60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8" name="Google Shape;1458;p60"/>
          <p:cNvCxnSpPr>
            <a:stCxn id="1449" idx="3"/>
            <a:endCxn id="1457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9" name="Google Shape;1459;p60"/>
          <p:cNvSpPr/>
          <p:nvPr/>
        </p:nvSpPr>
        <p:spPr>
          <a:xfrm>
            <a:off x="1417425" y="3091300"/>
            <a:ext cx="1756200" cy="468300"/>
          </a:xfrm>
          <a:prstGeom prst="wedgeRoundRectCallout">
            <a:avLst>
              <a:gd fmla="val 62361" name="adj1"/>
              <a:gd fmla="val -5898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MED = 5</a:t>
            </a:r>
            <a:b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Don't send it this way.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60"/>
          <p:cNvSpPr/>
          <p:nvPr/>
        </p:nvSpPr>
        <p:spPr>
          <a:xfrm>
            <a:off x="1417425" y="4481950"/>
            <a:ext cx="1908600" cy="468300"/>
          </a:xfrm>
          <a:prstGeom prst="wedgeRoundRectCallout">
            <a:avLst>
              <a:gd fmla="val 62361" name="adj1"/>
              <a:gd fmla="val -5898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Closer egress router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 it this way please.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60"/>
          <p:cNvSpPr/>
          <p:nvPr/>
        </p:nvSpPr>
        <p:spPr>
          <a:xfrm>
            <a:off x="1967875" y="2923650"/>
            <a:ext cx="4913775" cy="1222325"/>
          </a:xfrm>
          <a:custGeom>
            <a:rect b="b" l="l" r="r" t="t"/>
            <a:pathLst>
              <a:path extrusionOk="0" h="48893" w="196551">
                <a:moveTo>
                  <a:pt x="0" y="48893"/>
                </a:moveTo>
                <a:lnTo>
                  <a:pt x="61157" y="48893"/>
                </a:lnTo>
                <a:lnTo>
                  <a:pt x="61157" y="0"/>
                </a:lnTo>
                <a:lnTo>
                  <a:pt x="196551" y="0"/>
                </a:lnTo>
              </a:path>
            </a:pathLst>
          </a:cu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62" name="Google Shape;1462;p60"/>
          <p:cNvSpPr txBox="1"/>
          <p:nvPr>
            <p:ph idx="1" type="body"/>
          </p:nvPr>
        </p:nvSpPr>
        <p:spPr>
          <a:xfrm>
            <a:off x="192275" y="1698088"/>
            <a:ext cx="22767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1C232"/>
                </a:solidFill>
              </a:rPr>
              <a:t>AT&amp;T prefers gold path.</a:t>
            </a:r>
            <a:endParaRPr sz="14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FF"/>
                </a:solidFill>
              </a:rPr>
              <a:t>Verizon prefers pink path.</a:t>
            </a:r>
            <a:endParaRPr sz="14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Potato Routing and MED are Contradictory</a:t>
            </a:r>
            <a:endParaRPr/>
          </a:p>
        </p:txBody>
      </p:sp>
      <p:sp>
        <p:nvSpPr>
          <p:cNvPr id="1468" name="Google Shape;1468;p61"/>
          <p:cNvSpPr txBox="1"/>
          <p:nvPr>
            <p:ph idx="1" type="body"/>
          </p:nvPr>
        </p:nvSpPr>
        <p:spPr>
          <a:xfrm>
            <a:off x="107050" y="402200"/>
            <a:ext cx="89097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importing and exporting ASes </a:t>
            </a:r>
            <a:r>
              <a:rPr i="1" lang="en"/>
              <a:t>both</a:t>
            </a:r>
            <a:r>
              <a:rPr lang="en"/>
              <a:t> want to minimize their own link usage.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AS does this with hot potato routing: Pick the nearest egress.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Exporting AS does this with MED: Send me the packet on the closest router.</a:t>
            </a:r>
            <a:endParaRPr/>
          </a:p>
        </p:txBody>
      </p:sp>
      <p:sp>
        <p:nvSpPr>
          <p:cNvPr id="1469" name="Google Shape;1469;p61"/>
          <p:cNvSpPr/>
          <p:nvPr/>
        </p:nvSpPr>
        <p:spPr>
          <a:xfrm>
            <a:off x="3014025" y="2398750"/>
            <a:ext cx="46452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0" name="Google Shape;1470;p61"/>
          <p:cNvSpPr txBox="1"/>
          <p:nvPr/>
        </p:nvSpPr>
        <p:spPr>
          <a:xfrm>
            <a:off x="3014025" y="2429950"/>
            <a:ext cx="471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1" name="Google Shape;1471;p61"/>
          <p:cNvSpPr/>
          <p:nvPr/>
        </p:nvSpPr>
        <p:spPr>
          <a:xfrm>
            <a:off x="13685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2" name="Google Shape;1472;p61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3" name="Google Shape;1473;p61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4" name="Google Shape;1474;p61"/>
          <p:cNvCxnSpPr>
            <a:stCxn id="1472" idx="3"/>
            <a:endCxn id="1473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5" name="Google Shape;1475;p61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6" name="Google Shape;1476;p61"/>
          <p:cNvCxnSpPr>
            <a:stCxn id="1475" idx="3"/>
            <a:endCxn id="1477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7" name="Google Shape;1477;p61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8" name="Google Shape;1478;p61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9" name="Google Shape;1479;p61"/>
          <p:cNvCxnSpPr>
            <a:stCxn id="1477" idx="3"/>
            <a:endCxn id="1478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0" name="Google Shape;1480;p61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61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2" name="Google Shape;1482;p61"/>
          <p:cNvCxnSpPr>
            <a:stCxn id="1473" idx="3"/>
            <a:endCxn id="1480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Google Shape;1483;p61"/>
          <p:cNvCxnSpPr>
            <a:stCxn id="1478" idx="3"/>
            <a:endCxn id="1481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61"/>
          <p:cNvCxnSpPr>
            <a:stCxn id="1472" idx="2"/>
            <a:endCxn id="1477" idx="0"/>
          </p:cNvCxnSpPr>
          <p:nvPr/>
        </p:nvCxnSpPr>
        <p:spPr>
          <a:xfrm>
            <a:off x="356902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5" name="Google Shape;1485;p61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6" name="Google Shape;1486;p61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7" name="Google Shape;1487;p61"/>
          <p:cNvCxnSpPr>
            <a:stCxn id="1480" idx="3"/>
            <a:endCxn id="1485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61"/>
          <p:cNvCxnSpPr>
            <a:stCxn id="1481" idx="3"/>
            <a:endCxn id="1486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9" name="Google Shape;1489;p61"/>
          <p:cNvSpPr txBox="1"/>
          <p:nvPr/>
        </p:nvSpPr>
        <p:spPr>
          <a:xfrm>
            <a:off x="13685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0" name="Google Shape;1490;p61"/>
          <p:cNvCxnSpPr>
            <a:stCxn id="1485" idx="2"/>
            <a:endCxn id="1486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1" name="Google Shape;1491;p61"/>
          <p:cNvSpPr/>
          <p:nvPr/>
        </p:nvSpPr>
        <p:spPr>
          <a:xfrm>
            <a:off x="1817163" y="40931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2" name="Google Shape;1492;p61"/>
          <p:cNvCxnSpPr>
            <a:stCxn id="1491" idx="6"/>
            <a:endCxn id="1475" idx="1"/>
          </p:cNvCxnSpPr>
          <p:nvPr/>
        </p:nvCxnSpPr>
        <p:spPr>
          <a:xfrm>
            <a:off x="2102163" y="42356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61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4" name="Google Shape;1494;p61"/>
          <p:cNvCxnSpPr>
            <a:stCxn id="1485" idx="3"/>
            <a:endCxn id="1493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61"/>
          <p:cNvSpPr/>
          <p:nvPr/>
        </p:nvSpPr>
        <p:spPr>
          <a:xfrm>
            <a:off x="6656975" y="3230525"/>
            <a:ext cx="1863600" cy="468300"/>
          </a:xfrm>
          <a:prstGeom prst="wedgeRoundRectCallout">
            <a:avLst>
              <a:gd fmla="val -58648" name="adj1"/>
              <a:gd fmla="val -5580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MED = 1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 it this way please.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61"/>
          <p:cNvSpPr/>
          <p:nvPr/>
        </p:nvSpPr>
        <p:spPr>
          <a:xfrm>
            <a:off x="6524775" y="4481950"/>
            <a:ext cx="1863600" cy="468300"/>
          </a:xfrm>
          <a:prstGeom prst="wedgeRoundRectCallout">
            <a:avLst>
              <a:gd fmla="val -58648" name="adj1"/>
              <a:gd fmla="val -5580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Further egress router</a:t>
            </a:r>
            <a:b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Don't send it this way.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61"/>
          <p:cNvSpPr txBox="1"/>
          <p:nvPr>
            <p:ph idx="1" type="body"/>
          </p:nvPr>
        </p:nvSpPr>
        <p:spPr>
          <a:xfrm>
            <a:off x="192275" y="1698088"/>
            <a:ext cx="22767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1C232"/>
                </a:solidFill>
              </a:rPr>
              <a:t>AT&amp;T prefers gold path.</a:t>
            </a:r>
            <a:endParaRPr sz="14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FF"/>
                </a:solidFill>
              </a:rPr>
              <a:t>Verizon prefers pink path.</a:t>
            </a:r>
            <a:endParaRPr sz="1400">
              <a:solidFill>
                <a:srgbClr val="FF00FF"/>
              </a:solidFill>
            </a:endParaRPr>
          </a:p>
        </p:txBody>
      </p:sp>
      <p:sp>
        <p:nvSpPr>
          <p:cNvPr id="1498" name="Google Shape;1498;p61"/>
          <p:cNvSpPr/>
          <p:nvPr/>
        </p:nvSpPr>
        <p:spPr>
          <a:xfrm>
            <a:off x="1962925" y="3101750"/>
            <a:ext cx="4942350" cy="1226400"/>
          </a:xfrm>
          <a:custGeom>
            <a:rect b="b" l="l" r="r" t="t"/>
            <a:pathLst>
              <a:path extrusionOk="0" h="49056" w="197694">
                <a:moveTo>
                  <a:pt x="0" y="49056"/>
                </a:moveTo>
                <a:lnTo>
                  <a:pt x="180525" y="49056"/>
                </a:lnTo>
                <a:lnTo>
                  <a:pt x="180525" y="0"/>
                </a:lnTo>
                <a:lnTo>
                  <a:pt x="197694" y="0"/>
                </a:ln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Potato Routing </a:t>
            </a:r>
            <a:r>
              <a:rPr lang="en"/>
              <a:t>and MED are Contradictory</a:t>
            </a:r>
            <a:endParaRPr/>
          </a:p>
        </p:txBody>
      </p:sp>
      <p:sp>
        <p:nvSpPr>
          <p:cNvPr id="1504" name="Google Shape;1504;p62"/>
          <p:cNvSpPr txBox="1"/>
          <p:nvPr>
            <p:ph idx="1" type="body"/>
          </p:nvPr>
        </p:nvSpPr>
        <p:spPr>
          <a:xfrm>
            <a:off x="107050" y="402200"/>
            <a:ext cx="89097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Hot potato routing can lead to </a:t>
            </a:r>
            <a:r>
              <a:rPr lang="en"/>
              <a:t>asymmetric</a:t>
            </a:r>
            <a:r>
              <a:rPr lang="en"/>
              <a:t> paths.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→ Y traffic: AT&amp;T ditches packet quickly, Verizon carries it most of the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→ X traffic: Verizon </a:t>
            </a:r>
            <a:r>
              <a:rPr lang="en"/>
              <a:t>ditches</a:t>
            </a:r>
            <a:r>
              <a:rPr lang="en"/>
              <a:t> packet quickly, AT&amp;T carries it most of the way.</a:t>
            </a:r>
            <a:endParaRPr/>
          </a:p>
        </p:txBody>
      </p:sp>
      <p:sp>
        <p:nvSpPr>
          <p:cNvPr id="1505" name="Google Shape;1505;p62"/>
          <p:cNvSpPr/>
          <p:nvPr/>
        </p:nvSpPr>
        <p:spPr>
          <a:xfrm>
            <a:off x="3014025" y="2398750"/>
            <a:ext cx="46452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62"/>
          <p:cNvSpPr txBox="1"/>
          <p:nvPr/>
        </p:nvSpPr>
        <p:spPr>
          <a:xfrm>
            <a:off x="3014025" y="2429950"/>
            <a:ext cx="471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7" name="Google Shape;1507;p62"/>
          <p:cNvSpPr/>
          <p:nvPr/>
        </p:nvSpPr>
        <p:spPr>
          <a:xfrm>
            <a:off x="1368575" y="3770350"/>
            <a:ext cx="5740500" cy="1103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62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62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0" name="Google Shape;1510;p62"/>
          <p:cNvCxnSpPr>
            <a:stCxn id="1508" idx="3"/>
            <a:endCxn id="1509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1" name="Google Shape;1511;p62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2" name="Google Shape;1512;p62"/>
          <p:cNvCxnSpPr>
            <a:stCxn id="1511" idx="3"/>
            <a:endCxn id="1513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3" name="Google Shape;1513;p62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4" name="Google Shape;1514;p62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5" name="Google Shape;1515;p62"/>
          <p:cNvCxnSpPr>
            <a:stCxn id="1513" idx="3"/>
            <a:endCxn id="1514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6" name="Google Shape;1516;p62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62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8" name="Google Shape;1518;p62"/>
          <p:cNvCxnSpPr>
            <a:stCxn id="1509" idx="3"/>
            <a:endCxn id="1516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62"/>
          <p:cNvCxnSpPr>
            <a:stCxn id="1514" idx="3"/>
            <a:endCxn id="1517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62"/>
          <p:cNvCxnSpPr>
            <a:stCxn id="1508" idx="2"/>
            <a:endCxn id="1513" idx="0"/>
          </p:cNvCxnSpPr>
          <p:nvPr/>
        </p:nvCxnSpPr>
        <p:spPr>
          <a:xfrm>
            <a:off x="356902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1" name="Google Shape;1521;p62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2" name="Google Shape;1522;p62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3" name="Google Shape;1523;p62"/>
          <p:cNvCxnSpPr>
            <a:stCxn id="1516" idx="3"/>
            <a:endCxn id="1521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62"/>
          <p:cNvCxnSpPr>
            <a:stCxn id="1517" idx="3"/>
            <a:endCxn id="1522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5" name="Google Shape;1525;p62"/>
          <p:cNvSpPr txBox="1"/>
          <p:nvPr/>
        </p:nvSpPr>
        <p:spPr>
          <a:xfrm>
            <a:off x="1368575" y="38015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6" name="Google Shape;1526;p62"/>
          <p:cNvCxnSpPr>
            <a:stCxn id="1521" idx="2"/>
            <a:endCxn id="1522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7" name="Google Shape;1527;p62"/>
          <p:cNvSpPr/>
          <p:nvPr/>
        </p:nvSpPr>
        <p:spPr>
          <a:xfrm>
            <a:off x="1817163" y="40931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8" name="Google Shape;1528;p62"/>
          <p:cNvCxnSpPr>
            <a:stCxn id="1527" idx="6"/>
            <a:endCxn id="1511" idx="1"/>
          </p:cNvCxnSpPr>
          <p:nvPr/>
        </p:nvCxnSpPr>
        <p:spPr>
          <a:xfrm>
            <a:off x="2102163" y="42356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62"/>
          <p:cNvSpPr/>
          <p:nvPr/>
        </p:nvSpPr>
        <p:spPr>
          <a:xfrm>
            <a:off x="6911463" y="287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0" name="Google Shape;1530;p62"/>
          <p:cNvCxnSpPr>
            <a:stCxn id="1521" idx="3"/>
            <a:endCxn id="1529" idx="2"/>
          </p:cNvCxnSpPr>
          <p:nvPr/>
        </p:nvCxnSpPr>
        <p:spPr>
          <a:xfrm>
            <a:off x="6524778" y="30164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1" name="Google Shape;1531;p62"/>
          <p:cNvSpPr/>
          <p:nvPr/>
        </p:nvSpPr>
        <p:spPr>
          <a:xfrm>
            <a:off x="1962925" y="3101750"/>
            <a:ext cx="4942350" cy="1226400"/>
          </a:xfrm>
          <a:custGeom>
            <a:rect b="b" l="l" r="r" t="t"/>
            <a:pathLst>
              <a:path extrusionOk="0" h="49056" w="197694">
                <a:moveTo>
                  <a:pt x="0" y="49056"/>
                </a:moveTo>
                <a:lnTo>
                  <a:pt x="180525" y="49056"/>
                </a:lnTo>
                <a:lnTo>
                  <a:pt x="180525" y="0"/>
                </a:lnTo>
                <a:lnTo>
                  <a:pt x="197694" y="0"/>
                </a:ln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532" name="Google Shape;1532;p62"/>
          <p:cNvSpPr/>
          <p:nvPr/>
        </p:nvSpPr>
        <p:spPr>
          <a:xfrm>
            <a:off x="1967875" y="2923650"/>
            <a:ext cx="4913775" cy="1222325"/>
          </a:xfrm>
          <a:custGeom>
            <a:rect b="b" l="l" r="r" t="t"/>
            <a:pathLst>
              <a:path extrusionOk="0" h="48893" w="196551">
                <a:moveTo>
                  <a:pt x="0" y="48893"/>
                </a:moveTo>
                <a:lnTo>
                  <a:pt x="61157" y="48893"/>
                </a:lnTo>
                <a:lnTo>
                  <a:pt x="61157" y="0"/>
                </a:lnTo>
                <a:lnTo>
                  <a:pt x="196551" y="0"/>
                </a:lnTo>
              </a:path>
            </a:pathLst>
          </a:cu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Combining Intra-Domain and Inter-Domain Routing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107050" y="402200"/>
            <a:ext cx="89097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reality, an AS is made up of a bunch of routers.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to ensure the routers "act as one."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Today, we'll also see how BGP interacts with intra-domain </a:t>
            </a:r>
            <a:r>
              <a:rPr lang="en"/>
              <a:t>routing.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" name="Google Shape;202;p27"/>
          <p:cNvCxnSpPr>
            <a:stCxn id="198" idx="3"/>
            <a:endCxn id="203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>
            <a:stCxn id="203" idx="3"/>
            <a:endCxn id="199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>
            <a:stCxn id="203" idx="0"/>
            <a:endCxn id="200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>
            <a:stCxn id="200" idx="3"/>
            <a:endCxn id="199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>
            <a:stCxn id="203" idx="3"/>
            <a:endCxn id="208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7"/>
          <p:cNvCxnSpPr>
            <a:stCxn id="208" idx="0"/>
            <a:endCxn id="199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7"/>
          <p:cNvCxnSpPr>
            <a:stCxn id="208" idx="3"/>
            <a:endCxn id="211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>
            <a:stCxn id="211" idx="3"/>
            <a:endCxn id="201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7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27"/>
          <p:cNvCxnSpPr>
            <a:endCxn id="215" idx="1"/>
          </p:cNvCxnSpPr>
          <p:nvPr/>
        </p:nvCxnSpPr>
        <p:spPr>
          <a:xfrm>
            <a:off x="2873550" y="4279962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7"/>
          <p:cNvCxnSpPr>
            <a:stCxn id="214" idx="7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7"/>
          <p:cNvCxnSpPr>
            <a:endCxn id="216" idx="4"/>
          </p:cNvCxnSpPr>
          <p:nvPr/>
        </p:nvCxnSpPr>
        <p:spPr>
          <a:xfrm rot="10800000">
            <a:off x="5293263" y="3426500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7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p27"/>
          <p:cNvCxnSpPr>
            <a:stCxn id="221" idx="1"/>
            <a:endCxn id="201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7"/>
          <p:cNvCxnSpPr>
            <a:stCxn id="223" idx="3"/>
            <a:endCxn id="201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7"/>
          <p:cNvCxnSpPr>
            <a:stCxn id="223" idx="2"/>
            <a:endCxn id="225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7"/>
          <p:cNvCxnSpPr>
            <a:stCxn id="225" idx="2"/>
            <a:endCxn id="200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7"/>
          <p:cNvCxnSpPr>
            <a:stCxn id="228" idx="4"/>
            <a:endCxn id="198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7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6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BGP Implementation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External BGP and Internal BGP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Links Between ASes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Message Types and</a:t>
            </a:r>
            <a:b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Route Attributes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Issues with BGP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IP Header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IPv4 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IPv6 Changes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Security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38" name="Google Shape;1538;p6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Types, Route Attributes</a:t>
            </a:r>
            <a:endParaRPr/>
          </a:p>
        </p:txBody>
      </p:sp>
      <p:sp>
        <p:nvSpPr>
          <p:cNvPr id="1539" name="Google Shape;1539;p6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BGP: Message Types</a:t>
            </a:r>
            <a:endParaRPr/>
          </a:p>
        </p:txBody>
      </p:sp>
      <p:sp>
        <p:nvSpPr>
          <p:cNvPr id="1545" name="Google Shape;1545;p6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actually implement BGP, we need to specify: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 Format of BGP message.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Semantics: How to process BGP messages.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4 BGP message types: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Open: Start a BGP session.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KeepAlive: I'm still here, don't close the BGP session.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Notification: An error occurred.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Update: Announce a route.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Could be a new route, an update to an old route, or withdrawing a route.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We'll focus on this one.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BGP Update Message Format</a:t>
            </a:r>
            <a:endParaRPr/>
          </a:p>
        </p:txBody>
      </p:sp>
      <p:sp>
        <p:nvSpPr>
          <p:cNvPr id="1551" name="Google Shape;1551;p6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Update message encodes an </a:t>
            </a:r>
            <a:r>
              <a:rPr lang="en"/>
              <a:t>announcement</a:t>
            </a:r>
            <a:r>
              <a:rPr lang="en"/>
              <a:t> using two values: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 prefix.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or more </a:t>
            </a:r>
            <a:r>
              <a:rPr b="1" lang="en"/>
              <a:t>route attributes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 attributes: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express properties about routes.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in route import/export decisions.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as name-value pairs.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attributes are local: Only announced in iBGP.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attributes are global: Announced in eBGP.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standardized attributes, but we'll look at 3.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Attribute #1: ASPATH</a:t>
            </a:r>
            <a:endParaRPr/>
          </a:p>
        </p:txBody>
      </p:sp>
      <p:sp>
        <p:nvSpPr>
          <p:cNvPr id="1557" name="Google Shape;1557;p66"/>
          <p:cNvSpPr txBox="1"/>
          <p:nvPr>
            <p:ph idx="1" type="body"/>
          </p:nvPr>
        </p:nvSpPr>
        <p:spPr>
          <a:xfrm>
            <a:off x="107050" y="402200"/>
            <a:ext cx="8909700" cy="16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r>
              <a:rPr b="1" lang="en"/>
              <a:t>ASPATH</a:t>
            </a:r>
            <a:r>
              <a:rPr lang="en"/>
              <a:t>.     Value: List of all ASes in this route, in reverse order.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Scope: Global (included in both eBGP and iBGP announcements).</a:t>
            </a:r>
            <a:endParaRPr/>
          </a:p>
        </p:txBody>
      </p:sp>
      <p:cxnSp>
        <p:nvCxnSpPr>
          <p:cNvPr id="1558" name="Google Shape;1558;p66"/>
          <p:cNvCxnSpPr>
            <a:stCxn id="1559" idx="2"/>
            <a:endCxn id="1560" idx="6"/>
          </p:cNvCxnSpPr>
          <p:nvPr/>
        </p:nvCxnSpPr>
        <p:spPr>
          <a:xfrm rot="10800000">
            <a:off x="5178825" y="4326725"/>
            <a:ext cx="54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9" name="Google Shape;1559;p66"/>
          <p:cNvSpPr/>
          <p:nvPr/>
        </p:nvSpPr>
        <p:spPr>
          <a:xfrm>
            <a:off x="5719125" y="4032575"/>
            <a:ext cx="2034300" cy="5883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128.112.0.0/16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66"/>
          <p:cNvSpPr/>
          <p:nvPr/>
        </p:nvSpPr>
        <p:spPr>
          <a:xfrm>
            <a:off x="4068475" y="4032575"/>
            <a:ext cx="1110300" cy="5883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AS#72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1" name="Google Shape;1561;p66"/>
          <p:cNvCxnSpPr>
            <a:stCxn id="1560" idx="2"/>
            <a:endCxn id="1562" idx="6"/>
          </p:cNvCxnSpPr>
          <p:nvPr/>
        </p:nvCxnSpPr>
        <p:spPr>
          <a:xfrm rot="10800000">
            <a:off x="3528175" y="4326725"/>
            <a:ext cx="54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2" name="Google Shape;1562;p66"/>
          <p:cNvSpPr/>
          <p:nvPr/>
        </p:nvSpPr>
        <p:spPr>
          <a:xfrm>
            <a:off x="2417825" y="4032575"/>
            <a:ext cx="1110300" cy="5883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3" name="Google Shape;1563;p66"/>
          <p:cNvCxnSpPr>
            <a:stCxn id="1562" idx="2"/>
            <a:endCxn id="1564" idx="6"/>
          </p:cNvCxnSpPr>
          <p:nvPr/>
        </p:nvCxnSpPr>
        <p:spPr>
          <a:xfrm rot="10800000">
            <a:off x="1877525" y="4326725"/>
            <a:ext cx="54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4" name="Google Shape;1564;p66"/>
          <p:cNvSpPr/>
          <p:nvPr/>
        </p:nvSpPr>
        <p:spPr>
          <a:xfrm>
            <a:off x="767175" y="4032575"/>
            <a:ext cx="1110300" cy="5883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AS#91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5" name="Google Shape;1565;p66"/>
          <p:cNvCxnSpPr/>
          <p:nvPr/>
        </p:nvCxnSpPr>
        <p:spPr>
          <a:xfrm rot="10800000">
            <a:off x="1396925" y="3913350"/>
            <a:ext cx="15015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6" name="Google Shape;1566;p66"/>
          <p:cNvSpPr/>
          <p:nvPr/>
        </p:nvSpPr>
        <p:spPr>
          <a:xfrm>
            <a:off x="817625" y="2905225"/>
            <a:ext cx="2660100" cy="80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eBGP Announcement: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Destination = 128.112.0.0/16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ASPATH = [3, 72, 25]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7"/>
          <p:cNvSpPr/>
          <p:nvPr/>
        </p:nvSpPr>
        <p:spPr>
          <a:xfrm>
            <a:off x="741050" y="2860975"/>
            <a:ext cx="2526600" cy="11328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AS#91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2" name="Google Shape;1572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Attribute #2: LOCAL PREFERENCE</a:t>
            </a:r>
            <a:endParaRPr/>
          </a:p>
        </p:txBody>
      </p:sp>
      <p:sp>
        <p:nvSpPr>
          <p:cNvPr id="1573" name="Google Shape;1573;p67"/>
          <p:cNvSpPr txBox="1"/>
          <p:nvPr>
            <p:ph idx="1" type="body"/>
          </p:nvPr>
        </p:nvSpPr>
        <p:spPr>
          <a:xfrm>
            <a:off x="107050" y="402200"/>
            <a:ext cx="8909700" cy="16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r>
              <a:rPr b="1" lang="en"/>
              <a:t>LOCAL PREFERENCE</a:t>
            </a:r>
            <a:r>
              <a:rPr lang="en"/>
              <a:t>.     </a:t>
            </a:r>
            <a:r>
              <a:rPr lang="en"/>
              <a:t>Value: A number, </a:t>
            </a:r>
            <a:r>
              <a:rPr i="1" lang="en"/>
              <a:t>higher</a:t>
            </a:r>
            <a:r>
              <a:rPr lang="en"/>
              <a:t> is better.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Scope: Local (only included in iBGP announcements).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to encode policy preference between AS paths (e.g. Gao-Rexford rules).</a:t>
            </a:r>
            <a:endParaRPr/>
          </a:p>
        </p:txBody>
      </p:sp>
      <p:sp>
        <p:nvSpPr>
          <p:cNvPr id="1574" name="Google Shape;1574;p67"/>
          <p:cNvSpPr/>
          <p:nvPr/>
        </p:nvSpPr>
        <p:spPr>
          <a:xfrm>
            <a:off x="1861850" y="32838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5" name="Google Shape;1575;p67"/>
          <p:cNvSpPr/>
          <p:nvPr/>
        </p:nvSpPr>
        <p:spPr>
          <a:xfrm>
            <a:off x="4147175" y="2315350"/>
            <a:ext cx="15279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AS#79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6" name="Google Shape;1576;p67"/>
          <p:cNvCxnSpPr>
            <a:stCxn id="1577" idx="3"/>
            <a:endCxn id="1575" idx="2"/>
          </p:cNvCxnSpPr>
          <p:nvPr/>
        </p:nvCxnSpPr>
        <p:spPr>
          <a:xfrm flipH="1" rot="10800000">
            <a:off x="2861766" y="2656750"/>
            <a:ext cx="1285500" cy="4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78" name="Google Shape;1578;p67"/>
          <p:cNvSpPr/>
          <p:nvPr/>
        </p:nvSpPr>
        <p:spPr>
          <a:xfrm>
            <a:off x="1538725" y="1874475"/>
            <a:ext cx="2147400" cy="811500"/>
          </a:xfrm>
          <a:prstGeom prst="wedgeRoundRectCallout">
            <a:avLst>
              <a:gd fmla="val 5698" name="adj1"/>
              <a:gd fmla="val 8098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iBGP Announcement: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Destination = 128.11.0.0/16 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ASPATH = [79, 25]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LOCAL PREF = 1000</a:t>
            </a:r>
            <a:endParaRPr b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7" name="Google Shape;1577;p67"/>
          <p:cNvSpPr/>
          <p:nvPr/>
        </p:nvSpPr>
        <p:spPr>
          <a:xfrm>
            <a:off x="2576766" y="2998450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67"/>
          <p:cNvSpPr/>
          <p:nvPr/>
        </p:nvSpPr>
        <p:spPr>
          <a:xfrm>
            <a:off x="2576766" y="3556400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0" name="Google Shape;1580;p67"/>
          <p:cNvSpPr/>
          <p:nvPr/>
        </p:nvSpPr>
        <p:spPr>
          <a:xfrm>
            <a:off x="1332375" y="299844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67"/>
          <p:cNvSpPr/>
          <p:nvPr/>
        </p:nvSpPr>
        <p:spPr>
          <a:xfrm>
            <a:off x="1146925" y="355639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2" name="Google Shape;1582;p67"/>
          <p:cNvCxnSpPr>
            <a:stCxn id="1580" idx="2"/>
            <a:endCxn id="1581" idx="0"/>
          </p:cNvCxnSpPr>
          <p:nvPr/>
        </p:nvCxnSpPr>
        <p:spPr>
          <a:xfrm flipH="1">
            <a:off x="1289475" y="3283448"/>
            <a:ext cx="185400" cy="27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3" name="Google Shape;1583;p67"/>
          <p:cNvCxnSpPr>
            <a:stCxn id="1574" idx="1"/>
            <a:endCxn id="1581" idx="3"/>
          </p:cNvCxnSpPr>
          <p:nvPr/>
        </p:nvCxnSpPr>
        <p:spPr>
          <a:xfrm flipH="1">
            <a:off x="1431950" y="3426373"/>
            <a:ext cx="429900" cy="2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4" name="Google Shape;1584;p67"/>
          <p:cNvCxnSpPr>
            <a:stCxn id="1580" idx="3"/>
            <a:endCxn id="1574" idx="0"/>
          </p:cNvCxnSpPr>
          <p:nvPr/>
        </p:nvCxnSpPr>
        <p:spPr>
          <a:xfrm>
            <a:off x="1617375" y="3140948"/>
            <a:ext cx="387000" cy="14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5" name="Google Shape;1585;p67"/>
          <p:cNvCxnSpPr>
            <a:stCxn id="1574" idx="3"/>
            <a:endCxn id="1577" idx="1"/>
          </p:cNvCxnSpPr>
          <p:nvPr/>
        </p:nvCxnSpPr>
        <p:spPr>
          <a:xfrm flipH="1" rot="10800000">
            <a:off x="2146850" y="3141073"/>
            <a:ext cx="429900" cy="28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6" name="Google Shape;1586;p67"/>
          <p:cNvCxnSpPr>
            <a:stCxn id="1574" idx="3"/>
            <a:endCxn id="1579" idx="1"/>
          </p:cNvCxnSpPr>
          <p:nvPr/>
        </p:nvCxnSpPr>
        <p:spPr>
          <a:xfrm>
            <a:off x="2146850" y="3426373"/>
            <a:ext cx="429900" cy="2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7" name="Google Shape;1587;p67"/>
          <p:cNvSpPr/>
          <p:nvPr/>
        </p:nvSpPr>
        <p:spPr>
          <a:xfrm>
            <a:off x="4147175" y="3840400"/>
            <a:ext cx="15279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8" name="Google Shape;1588;p67"/>
          <p:cNvCxnSpPr>
            <a:stCxn id="1579" idx="3"/>
            <a:endCxn id="1587" idx="2"/>
          </p:cNvCxnSpPr>
          <p:nvPr/>
        </p:nvCxnSpPr>
        <p:spPr>
          <a:xfrm>
            <a:off x="2861766" y="3698900"/>
            <a:ext cx="1285500" cy="48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9" name="Google Shape;1589;p67"/>
          <p:cNvSpPr/>
          <p:nvPr/>
        </p:nvSpPr>
        <p:spPr>
          <a:xfrm>
            <a:off x="6368650" y="3132225"/>
            <a:ext cx="2034300" cy="5883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128.112.0.0/16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0" name="Google Shape;1590;p67"/>
          <p:cNvCxnSpPr>
            <a:stCxn id="1575" idx="6"/>
            <a:endCxn id="1589" idx="1"/>
          </p:cNvCxnSpPr>
          <p:nvPr/>
        </p:nvCxnSpPr>
        <p:spPr>
          <a:xfrm>
            <a:off x="5675075" y="2656900"/>
            <a:ext cx="991500" cy="56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67"/>
          <p:cNvCxnSpPr>
            <a:stCxn id="1587" idx="6"/>
            <a:endCxn id="1589" idx="3"/>
          </p:cNvCxnSpPr>
          <p:nvPr/>
        </p:nvCxnSpPr>
        <p:spPr>
          <a:xfrm flipH="1" rot="10800000">
            <a:off x="5675075" y="3634450"/>
            <a:ext cx="991500" cy="5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2" name="Google Shape;1592;p67"/>
          <p:cNvSpPr/>
          <p:nvPr/>
        </p:nvSpPr>
        <p:spPr>
          <a:xfrm>
            <a:off x="871725" y="4080675"/>
            <a:ext cx="2147400" cy="811500"/>
          </a:xfrm>
          <a:prstGeom prst="wedgeRoundRectCallout">
            <a:avLst>
              <a:gd fmla="val 35895" name="adj1"/>
              <a:gd fmla="val -7683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iBGP Announcement: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Destination = 128.11.0.0/16 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ASPATH = [79, 25]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LOCAL PREF = 3000</a:t>
            </a:r>
            <a:endParaRPr b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3" name="Google Shape;1593;p67"/>
          <p:cNvSpPr txBox="1"/>
          <p:nvPr/>
        </p:nvSpPr>
        <p:spPr>
          <a:xfrm>
            <a:off x="5765350" y="4276575"/>
            <a:ext cx="324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 and 300 would have worked, too. Only the relative ranking matters.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68"/>
          <p:cNvSpPr/>
          <p:nvPr/>
        </p:nvSpPr>
        <p:spPr>
          <a:xfrm>
            <a:off x="2348675" y="3777850"/>
            <a:ext cx="4352100" cy="937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Attribute #3: MED</a:t>
            </a:r>
            <a:endParaRPr/>
          </a:p>
        </p:txBody>
      </p:sp>
      <p:sp>
        <p:nvSpPr>
          <p:cNvPr id="1600" name="Google Shape;1600;p68"/>
          <p:cNvSpPr txBox="1"/>
          <p:nvPr>
            <p:ph idx="1" type="body"/>
          </p:nvPr>
        </p:nvSpPr>
        <p:spPr>
          <a:xfrm>
            <a:off x="107050" y="402200"/>
            <a:ext cx="8909700" cy="16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r>
              <a:rPr b="1" lang="en"/>
              <a:t>MED</a:t>
            </a:r>
            <a:r>
              <a:rPr lang="en"/>
              <a:t>.     Value: A number, </a:t>
            </a:r>
            <a:r>
              <a:rPr i="1" lang="en"/>
              <a:t>lower</a:t>
            </a:r>
            <a:r>
              <a:rPr lang="en"/>
              <a:t> is better.</a:t>
            </a:r>
            <a:br>
              <a:rPr lang="en"/>
            </a:br>
            <a:r>
              <a:rPr lang="en"/>
              <a:t>Scope: Global (included in both eBGP and iBGP announcements).</a:t>
            </a:r>
            <a:br>
              <a:rPr lang="en"/>
            </a:br>
            <a:r>
              <a:rPr lang="en"/>
              <a:t>Used when there are multiple links between ASes.</a:t>
            </a:r>
            <a:br>
              <a:rPr lang="en"/>
            </a:br>
            <a:r>
              <a:rPr lang="en"/>
              <a:t>Specifies distance from announcing router to destination.</a:t>
            </a:r>
            <a:endParaRPr/>
          </a:p>
        </p:txBody>
      </p:sp>
      <p:sp>
        <p:nvSpPr>
          <p:cNvPr id="1601" name="Google Shape;1601;p68"/>
          <p:cNvSpPr/>
          <p:nvPr/>
        </p:nvSpPr>
        <p:spPr>
          <a:xfrm>
            <a:off x="2348675" y="2558650"/>
            <a:ext cx="4352100" cy="937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2" name="Google Shape;1602;p68"/>
          <p:cNvSpPr/>
          <p:nvPr/>
        </p:nvSpPr>
        <p:spPr>
          <a:xfrm>
            <a:off x="34265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3" name="Google Shape;1603;p68"/>
          <p:cNvSpPr/>
          <p:nvPr/>
        </p:nvSpPr>
        <p:spPr>
          <a:xfrm>
            <a:off x="436427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4" name="Google Shape;1604;p68"/>
          <p:cNvCxnSpPr>
            <a:stCxn id="1602" idx="3"/>
            <a:endCxn id="1603" idx="1"/>
          </p:cNvCxnSpPr>
          <p:nvPr/>
        </p:nvCxnSpPr>
        <p:spPr>
          <a:xfrm>
            <a:off x="37115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5" name="Google Shape;1605;p68"/>
          <p:cNvSpPr/>
          <p:nvPr/>
        </p:nvSpPr>
        <p:spPr>
          <a:xfrm>
            <a:off x="2488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6" name="Google Shape;1606;p68"/>
          <p:cNvCxnSpPr>
            <a:stCxn id="1605" idx="3"/>
            <a:endCxn id="1607" idx="1"/>
          </p:cNvCxnSpPr>
          <p:nvPr/>
        </p:nvCxnSpPr>
        <p:spPr>
          <a:xfrm>
            <a:off x="27737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p68"/>
          <p:cNvSpPr/>
          <p:nvPr/>
        </p:nvSpPr>
        <p:spPr>
          <a:xfrm>
            <a:off x="34265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68"/>
          <p:cNvSpPr/>
          <p:nvPr/>
        </p:nvSpPr>
        <p:spPr>
          <a:xfrm>
            <a:off x="43642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9" name="Google Shape;1609;p68"/>
          <p:cNvCxnSpPr>
            <a:stCxn id="1607" idx="3"/>
            <a:endCxn id="1608" idx="1"/>
          </p:cNvCxnSpPr>
          <p:nvPr/>
        </p:nvCxnSpPr>
        <p:spPr>
          <a:xfrm>
            <a:off x="37115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0" name="Google Shape;1610;p68"/>
          <p:cNvSpPr/>
          <p:nvPr/>
        </p:nvSpPr>
        <p:spPr>
          <a:xfrm>
            <a:off x="5302028" y="287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1" name="Google Shape;1611;p68"/>
          <p:cNvSpPr/>
          <p:nvPr/>
        </p:nvSpPr>
        <p:spPr>
          <a:xfrm>
            <a:off x="530202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2" name="Google Shape;1612;p68"/>
          <p:cNvCxnSpPr>
            <a:stCxn id="1603" idx="3"/>
            <a:endCxn id="1610" idx="1"/>
          </p:cNvCxnSpPr>
          <p:nvPr/>
        </p:nvCxnSpPr>
        <p:spPr>
          <a:xfrm>
            <a:off x="464927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68"/>
          <p:cNvCxnSpPr>
            <a:stCxn id="1608" idx="3"/>
            <a:endCxn id="1611" idx="1"/>
          </p:cNvCxnSpPr>
          <p:nvPr/>
        </p:nvCxnSpPr>
        <p:spPr>
          <a:xfrm>
            <a:off x="464927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4" name="Google Shape;1614;p68"/>
          <p:cNvSpPr/>
          <p:nvPr/>
        </p:nvSpPr>
        <p:spPr>
          <a:xfrm>
            <a:off x="6239778" y="28739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5" name="Google Shape;1615;p68"/>
          <p:cNvSpPr/>
          <p:nvPr/>
        </p:nvSpPr>
        <p:spPr>
          <a:xfrm>
            <a:off x="6239778" y="40931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6" name="Google Shape;1616;p68"/>
          <p:cNvCxnSpPr>
            <a:stCxn id="1610" idx="3"/>
            <a:endCxn id="1614" idx="1"/>
          </p:cNvCxnSpPr>
          <p:nvPr/>
        </p:nvCxnSpPr>
        <p:spPr>
          <a:xfrm>
            <a:off x="5587028" y="30164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7" name="Google Shape;1617;p68"/>
          <p:cNvCxnSpPr>
            <a:stCxn id="1611" idx="3"/>
            <a:endCxn id="1615" idx="1"/>
          </p:cNvCxnSpPr>
          <p:nvPr/>
        </p:nvCxnSpPr>
        <p:spPr>
          <a:xfrm>
            <a:off x="5587028" y="4235675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8" name="Google Shape;1618;p68"/>
          <p:cNvSpPr txBox="1"/>
          <p:nvPr/>
        </p:nvSpPr>
        <p:spPr>
          <a:xfrm>
            <a:off x="2348675" y="3801550"/>
            <a:ext cx="4352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9" name="Google Shape;1619;p68"/>
          <p:cNvCxnSpPr>
            <a:stCxn id="1614" idx="2"/>
            <a:endCxn id="1615" idx="0"/>
          </p:cNvCxnSpPr>
          <p:nvPr/>
        </p:nvCxnSpPr>
        <p:spPr>
          <a:xfrm>
            <a:off x="6382278" y="3158975"/>
            <a:ext cx="0" cy="9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68"/>
          <p:cNvCxnSpPr>
            <a:stCxn id="1614" idx="3"/>
            <a:endCxn id="1621" idx="3"/>
          </p:cNvCxnSpPr>
          <p:nvPr/>
        </p:nvCxnSpPr>
        <p:spPr>
          <a:xfrm flipH="1" rot="10800000">
            <a:off x="6524778" y="2420075"/>
            <a:ext cx="849000" cy="59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68"/>
          <p:cNvSpPr/>
          <p:nvPr/>
        </p:nvSpPr>
        <p:spPr>
          <a:xfrm>
            <a:off x="2488778" y="287107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3" name="Google Shape;1623;p68"/>
          <p:cNvCxnSpPr>
            <a:stCxn id="1622" idx="3"/>
            <a:endCxn id="1602" idx="1"/>
          </p:cNvCxnSpPr>
          <p:nvPr/>
        </p:nvCxnSpPr>
        <p:spPr>
          <a:xfrm>
            <a:off x="2773778" y="3013575"/>
            <a:ext cx="6528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4" name="Google Shape;1624;p68"/>
          <p:cNvCxnSpPr>
            <a:stCxn id="1622" idx="2"/>
            <a:endCxn id="1605" idx="0"/>
          </p:cNvCxnSpPr>
          <p:nvPr/>
        </p:nvCxnSpPr>
        <p:spPr>
          <a:xfrm>
            <a:off x="2631278" y="3156075"/>
            <a:ext cx="0" cy="93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5" name="Google Shape;1625;p68"/>
          <p:cNvSpPr txBox="1"/>
          <p:nvPr/>
        </p:nvSpPr>
        <p:spPr>
          <a:xfrm>
            <a:off x="2348675" y="2582350"/>
            <a:ext cx="4352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AS#72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1" name="Google Shape;1621;p68"/>
          <p:cNvSpPr/>
          <p:nvPr/>
        </p:nvSpPr>
        <p:spPr>
          <a:xfrm>
            <a:off x="7075775" y="1917850"/>
            <a:ext cx="2034300" cy="5883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128.112.0.0/16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6" name="Google Shape;1626;p68"/>
          <p:cNvSpPr/>
          <p:nvPr/>
        </p:nvSpPr>
        <p:spPr>
          <a:xfrm>
            <a:off x="107050" y="2966350"/>
            <a:ext cx="2147400" cy="811500"/>
          </a:xfrm>
          <a:prstGeom prst="wedgeRoundRectCallout">
            <a:avLst>
              <a:gd fmla="val 57412" name="adj1"/>
              <a:gd fmla="val -43432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BGP Announcement: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Destination = 128.11.0.0/16 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ASPATH = [72, 25]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MED = 4</a:t>
            </a:r>
            <a:endParaRPr b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7" name="Google Shape;1627;p68"/>
          <p:cNvSpPr/>
          <p:nvPr/>
        </p:nvSpPr>
        <p:spPr>
          <a:xfrm>
            <a:off x="6795000" y="3059825"/>
            <a:ext cx="2147400" cy="811500"/>
          </a:xfrm>
          <a:prstGeom prst="wedgeRoundRectCallout">
            <a:avLst>
              <a:gd fmla="val -59480" name="adj1"/>
              <a:gd fmla="val -4518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eBGP Announcement: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Destination = 128.11.0.0/16 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ASPATH = [72, 25]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MED = 1</a:t>
            </a:r>
            <a:endParaRPr b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Policy with Attributes</a:t>
            </a:r>
            <a:endParaRPr/>
          </a:p>
        </p:txBody>
      </p:sp>
      <p:graphicFrame>
        <p:nvGraphicFramePr>
          <p:cNvPr id="1633" name="Google Shape;1633;p69"/>
          <p:cNvGraphicFramePr/>
          <p:nvPr/>
        </p:nvGraphicFramePr>
        <p:xfrm>
          <a:off x="505175" y="11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833675"/>
                <a:gridCol w="2442175"/>
                <a:gridCol w="2185150"/>
                <a:gridCol w="2672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Rule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Implementation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Goal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Gao-Rexford rules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Highest LOCAL PREF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Make/save money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Shortest path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Shortest ASPATH length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Maximize performance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Hot potato routing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Nearest egress router (lowest IGP cost)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Minimize use of my bandwidth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Multiple links: Send to router closer to destination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Smallest MED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Minimize use of other AS's bandwidth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Arbitrary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Lowest router IP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N/A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7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BGP Implementation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External BGP and Internal BGP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Links Between ASes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Message Types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Route Attributes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Issues with BGP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IP Header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IPv4 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IPv6 Changes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Security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39" name="Google Shape;1639;p7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BGP</a:t>
            </a:r>
            <a:endParaRPr/>
          </a:p>
        </p:txBody>
      </p:sp>
      <p:sp>
        <p:nvSpPr>
          <p:cNvPr id="1640" name="Google Shape;1640;p7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BGP</a:t>
            </a:r>
            <a:endParaRPr/>
          </a:p>
        </p:txBody>
      </p:sp>
      <p:sp>
        <p:nvSpPr>
          <p:cNvPr id="1646" name="Google Shape;1646;p7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Security: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guarantee that an AS owns the prefixes it advertises.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guarantee that an AS will follow the path it advertises.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Performance trade-offs: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Policy-based paths are not always least-cost.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path </a:t>
            </a:r>
            <a:r>
              <a:rPr lang="en"/>
              <a:t>length</a:t>
            </a:r>
            <a:r>
              <a:rPr lang="en"/>
              <a:t> can be misleading (path inside an AS could be 1 hop or 100 hops).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Complicated and prone to misconfiguration: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BGP attributes. Configuration is often manual and ad-hoc.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BGP misconfiguration is a major source of Internet outages!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Invalid routes: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Reachability and convergence are not guaranteed without Gao-Rexford.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7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BGP Implementation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External BGP and Internal BGP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Links Between ASes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Message Types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Route Attributes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Issues with BGP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IP Header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IPv4 Header Fields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IPv6 Changes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Security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52" name="Google Shape;1652;p7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Header Fields</a:t>
            </a:r>
            <a:endParaRPr/>
          </a:p>
        </p:txBody>
      </p:sp>
      <p:sp>
        <p:nvSpPr>
          <p:cNvPr id="1653" name="Google Shape;1653;p7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Border Routers and Interior Routers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07050" y="402200"/>
            <a:ext cx="89097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Border routers</a:t>
            </a:r>
            <a:r>
              <a:rPr lang="en"/>
              <a:t>: At least one link to a router in a different AS. (A, B, G)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Interior routers</a:t>
            </a:r>
            <a:r>
              <a:rPr lang="en"/>
              <a:t>: Only linked to other routers in the same AS. (C, D, E, F)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28"/>
          <p:cNvCxnSpPr>
            <a:stCxn id="236" idx="3"/>
            <a:endCxn id="241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8"/>
          <p:cNvCxnSpPr>
            <a:stCxn id="241" idx="3"/>
            <a:endCxn id="237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8"/>
          <p:cNvCxnSpPr>
            <a:stCxn id="241" idx="0"/>
            <a:endCxn id="238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8"/>
          <p:cNvCxnSpPr>
            <a:stCxn id="238" idx="3"/>
            <a:endCxn id="237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8"/>
          <p:cNvCxnSpPr>
            <a:stCxn id="241" idx="3"/>
            <a:endCxn id="246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8"/>
          <p:cNvCxnSpPr>
            <a:stCxn id="246" idx="0"/>
            <a:endCxn id="237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8"/>
          <p:cNvCxnSpPr>
            <a:stCxn id="246" idx="3"/>
            <a:endCxn id="249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8"/>
          <p:cNvCxnSpPr>
            <a:stCxn id="249" idx="3"/>
            <a:endCxn id="239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8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28"/>
          <p:cNvCxnSpPr>
            <a:endCxn id="253" idx="1"/>
          </p:cNvCxnSpPr>
          <p:nvPr/>
        </p:nvCxnSpPr>
        <p:spPr>
          <a:xfrm>
            <a:off x="2873550" y="4279962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8"/>
          <p:cNvCxnSpPr>
            <a:stCxn id="252" idx="7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8"/>
          <p:cNvCxnSpPr>
            <a:endCxn id="254" idx="4"/>
          </p:cNvCxnSpPr>
          <p:nvPr/>
        </p:nvCxnSpPr>
        <p:spPr>
          <a:xfrm rot="10800000">
            <a:off x="5293263" y="3426500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8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28"/>
          <p:cNvCxnSpPr>
            <a:stCxn id="259" idx="1"/>
            <a:endCxn id="239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8"/>
          <p:cNvCxnSpPr>
            <a:stCxn id="261" idx="3"/>
            <a:endCxn id="239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8"/>
          <p:cNvCxnSpPr>
            <a:stCxn id="261" idx="2"/>
            <a:endCxn id="263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8"/>
          <p:cNvCxnSpPr>
            <a:stCxn id="263" idx="2"/>
            <a:endCxn id="238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8"/>
          <p:cNvCxnSpPr>
            <a:stCxn id="266" idx="4"/>
            <a:endCxn id="236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8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IP Header</a:t>
            </a:r>
            <a:endParaRPr/>
          </a:p>
        </p:txBody>
      </p:sp>
      <p:graphicFrame>
        <p:nvGraphicFramePr>
          <p:cNvPr id="1659" name="Google Shape;1659;p73"/>
          <p:cNvGraphicFramePr/>
          <p:nvPr/>
        </p:nvGraphicFramePr>
        <p:xfrm>
          <a:off x="750600" y="29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952825"/>
                <a:gridCol w="952825"/>
                <a:gridCol w="952825"/>
                <a:gridCol w="952825"/>
                <a:gridCol w="791400"/>
                <a:gridCol w="1114250"/>
                <a:gridCol w="952825"/>
                <a:gridCol w="952825"/>
              </a:tblGrid>
              <a:tr h="2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 (4)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 (4)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of Service (8)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Length in Bytes (16)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Identification (16)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 (3)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Fragment Offset (13)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</a:tr>
              <a:tr h="29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 (8)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Protocol (8)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 Checksum (16)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Address (32)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IP Address (32)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(if any)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60" name="Google Shape;1660;p73"/>
          <p:cNvSpPr txBox="1"/>
          <p:nvPr>
            <p:ph idx="1" type="body"/>
          </p:nvPr>
        </p:nvSpPr>
        <p:spPr>
          <a:xfrm>
            <a:off x="107050" y="402200"/>
            <a:ext cx="8909700" cy="13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all of the fields in this header.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design choices in making this header.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Header Design Goals</a:t>
            </a:r>
            <a:endParaRPr/>
          </a:p>
        </p:txBody>
      </p:sp>
      <p:sp>
        <p:nvSpPr>
          <p:cNvPr id="1666" name="Google Shape;1666;p7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Think of the IP header as an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source and intermediate routers to exchange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source and destination to exchange information.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Design goals: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Small. A larger IP header makes every single packet larger.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Simple. Routers have to process packets quickly.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fields are in the IP header?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depends on what tasks IP needs to perform.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Tasks</a:t>
            </a:r>
            <a:endParaRPr/>
          </a:p>
        </p:txBody>
      </p:sp>
      <p:sp>
        <p:nvSpPr>
          <p:cNvPr id="1672" name="Google Shape;1672;p7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IP functionality can be classified into 6 tasks.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tasks are done by only routers or the destination host. Others are done by both.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the packet. </a:t>
            </a:r>
            <a:r>
              <a:rPr lang="en" sz="1400">
                <a:solidFill>
                  <a:schemeClr val="accent3"/>
                </a:solidFill>
              </a:rPr>
              <a:t>(both router and destination)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Forward packet to the next hop. </a:t>
            </a:r>
            <a:r>
              <a:rPr lang="en" sz="1400">
                <a:solidFill>
                  <a:schemeClr val="accent3"/>
                </a:solidFill>
              </a:rPr>
              <a:t>(router only)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Tell the destination what to do next. </a:t>
            </a:r>
            <a:r>
              <a:rPr lang="en" sz="1400">
                <a:solidFill>
                  <a:schemeClr val="accent3"/>
                </a:solidFill>
              </a:rPr>
              <a:t>(destination only)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Send responses back to the source. 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(both router and destination)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Handle errors.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(both router and destination)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Specify any </a:t>
            </a:r>
            <a:r>
              <a:rPr lang="en"/>
              <a:t>special</a:t>
            </a:r>
            <a:r>
              <a:rPr lang="en"/>
              <a:t> packet handling. </a:t>
            </a:r>
            <a:r>
              <a:rPr lang="en" sz="1400">
                <a:solidFill>
                  <a:schemeClr val="accent3"/>
                </a:solidFill>
              </a:rPr>
              <a:t>(both router and destination)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#1: Parse the Packet</a:t>
            </a:r>
            <a:endParaRPr/>
          </a:p>
        </p:txBody>
      </p:sp>
      <p:sp>
        <p:nvSpPr>
          <p:cNvPr id="1678" name="Google Shape;1678;p76"/>
          <p:cNvSpPr txBox="1"/>
          <p:nvPr>
            <p:ph idx="1" type="body"/>
          </p:nvPr>
        </p:nvSpPr>
        <p:spPr>
          <a:xfrm>
            <a:off x="107050" y="402200"/>
            <a:ext cx="8909700" cy="13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Version: What version of IP?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Header length (measured in 4-byte words): Where does the header end?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length (measured in bytes): Where does the packet end?</a:t>
            </a:r>
            <a:endParaRPr/>
          </a:p>
        </p:txBody>
      </p:sp>
      <p:graphicFrame>
        <p:nvGraphicFramePr>
          <p:cNvPr id="1679" name="Google Shape;1679;p76"/>
          <p:cNvGraphicFramePr/>
          <p:nvPr/>
        </p:nvGraphicFramePr>
        <p:xfrm>
          <a:off x="750600" y="29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952825"/>
                <a:gridCol w="952825"/>
                <a:gridCol w="952825"/>
                <a:gridCol w="952825"/>
                <a:gridCol w="791400"/>
                <a:gridCol w="1114250"/>
                <a:gridCol w="952825"/>
                <a:gridCol w="952825"/>
              </a:tblGrid>
              <a:tr h="2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 (4)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 (4)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of Service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Length in Bytes (16)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Identification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 (3)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Fragment Offset (13)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</a:tr>
              <a:tr h="29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TTL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Protocol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 Checksum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(if any)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#2: Forward Packet to Next Hop</a:t>
            </a:r>
            <a:endParaRPr/>
          </a:p>
        </p:txBody>
      </p:sp>
      <p:sp>
        <p:nvSpPr>
          <p:cNvPr id="1685" name="Google Shape;1685;p77"/>
          <p:cNvSpPr txBox="1"/>
          <p:nvPr>
            <p:ph idx="1" type="body"/>
          </p:nvPr>
        </p:nvSpPr>
        <p:spPr>
          <a:xfrm>
            <a:off x="107050" y="402200"/>
            <a:ext cx="8909700" cy="13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Destination IP address.</a:t>
            </a:r>
            <a:endParaRPr/>
          </a:p>
        </p:txBody>
      </p:sp>
      <p:graphicFrame>
        <p:nvGraphicFramePr>
          <p:cNvPr id="1686" name="Google Shape;1686;p77"/>
          <p:cNvGraphicFramePr/>
          <p:nvPr/>
        </p:nvGraphicFramePr>
        <p:xfrm>
          <a:off x="750600" y="29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952825"/>
                <a:gridCol w="952825"/>
                <a:gridCol w="952825"/>
                <a:gridCol w="952825"/>
                <a:gridCol w="791400"/>
                <a:gridCol w="1114250"/>
                <a:gridCol w="952825"/>
                <a:gridCol w="952825"/>
              </a:tblGrid>
              <a:tr h="2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of Service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Length in Bytes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Identification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 (3)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Fragment Offset (13)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</a:tr>
              <a:tr h="29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TTL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Protocol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 Checksum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IP Address (32)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(if any)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Task #3: Tell Destination What to Do Next</a:t>
            </a:r>
            <a:endParaRPr/>
          </a:p>
        </p:txBody>
      </p:sp>
      <p:sp>
        <p:nvSpPr>
          <p:cNvPr id="1692" name="Google Shape;1692;p78"/>
          <p:cNvSpPr txBox="1"/>
          <p:nvPr>
            <p:ph idx="1" type="body"/>
          </p:nvPr>
        </p:nvSpPr>
        <p:spPr>
          <a:xfrm>
            <a:off x="107050" y="402200"/>
            <a:ext cx="8909700" cy="13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Protocol field: Identify the Layer 4 protocol to pass the payload to.</a:t>
            </a:r>
            <a:endParaRPr/>
          </a:p>
        </p:txBody>
      </p:sp>
      <p:graphicFrame>
        <p:nvGraphicFramePr>
          <p:cNvPr id="1693" name="Google Shape;1693;p78"/>
          <p:cNvGraphicFramePr/>
          <p:nvPr/>
        </p:nvGraphicFramePr>
        <p:xfrm>
          <a:off x="750600" y="29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952825"/>
                <a:gridCol w="952825"/>
                <a:gridCol w="952825"/>
                <a:gridCol w="952825"/>
                <a:gridCol w="791400"/>
                <a:gridCol w="1114250"/>
                <a:gridCol w="952825"/>
                <a:gridCol w="952825"/>
              </a:tblGrid>
              <a:tr h="2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of Service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Length in Bytes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Identification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 (3)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Fragment Offset (13)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</a:tr>
              <a:tr h="29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TTL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Protocol (8)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 Checksum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(if any)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#3: Tell Destination What to Do Next</a:t>
            </a:r>
            <a:endParaRPr/>
          </a:p>
        </p:txBody>
      </p:sp>
      <p:sp>
        <p:nvSpPr>
          <p:cNvPr id="1699" name="Google Shape;1699;p79"/>
          <p:cNvSpPr txBox="1"/>
          <p:nvPr>
            <p:ph idx="1" type="body"/>
          </p:nvPr>
        </p:nvSpPr>
        <p:spPr>
          <a:xfrm>
            <a:off x="107050" y="402200"/>
            <a:ext cx="69099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to indicate which protocol should handle the packet next.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De-multiplexing: Picking one of several possible L4 protocols.</a:t>
            </a:r>
            <a:endParaRPr/>
          </a:p>
        </p:txBody>
      </p:sp>
      <p:sp>
        <p:nvSpPr>
          <p:cNvPr id="1700" name="Google Shape;1700;p79"/>
          <p:cNvSpPr/>
          <p:nvPr/>
        </p:nvSpPr>
        <p:spPr>
          <a:xfrm>
            <a:off x="788075" y="1453900"/>
            <a:ext cx="1683900" cy="7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1" name="Google Shape;1701;p79"/>
          <p:cNvSpPr/>
          <p:nvPr/>
        </p:nvSpPr>
        <p:spPr>
          <a:xfrm>
            <a:off x="788075" y="2230850"/>
            <a:ext cx="1683900" cy="172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2" name="Google Shape;1702;p79"/>
          <p:cNvSpPr txBox="1"/>
          <p:nvPr/>
        </p:nvSpPr>
        <p:spPr>
          <a:xfrm>
            <a:off x="447875" y="4093625"/>
            <a:ext cx="236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Without the protocol field, we have no idea what to do with the bits in red.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79"/>
          <p:cNvSpPr/>
          <p:nvPr/>
        </p:nvSpPr>
        <p:spPr>
          <a:xfrm>
            <a:off x="3418350" y="1453888"/>
            <a:ext cx="1683900" cy="7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Protocol =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79"/>
          <p:cNvSpPr/>
          <p:nvPr/>
        </p:nvSpPr>
        <p:spPr>
          <a:xfrm>
            <a:off x="3418350" y="2659797"/>
            <a:ext cx="1683900" cy="1299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5" name="Google Shape;1705;p79"/>
          <p:cNvSpPr txBox="1"/>
          <p:nvPr/>
        </p:nvSpPr>
        <p:spPr>
          <a:xfrm>
            <a:off x="2979300" y="4093625"/>
            <a:ext cx="25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see protocol = 6: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 the red bits to TCP code.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6" name="Google Shape;1706;p79"/>
          <p:cNvSpPr/>
          <p:nvPr/>
        </p:nvSpPr>
        <p:spPr>
          <a:xfrm>
            <a:off x="6388825" y="1453888"/>
            <a:ext cx="1683900" cy="7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Protocol = 17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7" name="Google Shape;1707;p79"/>
          <p:cNvSpPr/>
          <p:nvPr/>
        </p:nvSpPr>
        <p:spPr>
          <a:xfrm>
            <a:off x="6388825" y="2659797"/>
            <a:ext cx="1683900" cy="1299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8" name="Google Shape;1708;p79"/>
          <p:cNvSpPr/>
          <p:nvPr/>
        </p:nvSpPr>
        <p:spPr>
          <a:xfrm>
            <a:off x="3418350" y="2230898"/>
            <a:ext cx="16839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9" name="Google Shape;1709;p79"/>
          <p:cNvSpPr/>
          <p:nvPr/>
        </p:nvSpPr>
        <p:spPr>
          <a:xfrm>
            <a:off x="6388825" y="2230898"/>
            <a:ext cx="16839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0" name="Google Shape;1710;p79"/>
          <p:cNvSpPr txBox="1"/>
          <p:nvPr/>
        </p:nvSpPr>
        <p:spPr>
          <a:xfrm>
            <a:off x="5894725" y="4093625"/>
            <a:ext cx="267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see protocol = 17: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 the red bits to UDP code.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Task #4: Send Responses Back to Source</a:t>
            </a:r>
            <a:endParaRPr/>
          </a:p>
        </p:txBody>
      </p:sp>
      <p:sp>
        <p:nvSpPr>
          <p:cNvPr id="1716" name="Google Shape;1716;p80"/>
          <p:cNvSpPr txBox="1"/>
          <p:nvPr>
            <p:ph idx="1" type="body"/>
          </p:nvPr>
        </p:nvSpPr>
        <p:spPr>
          <a:xfrm>
            <a:off x="107050" y="402200"/>
            <a:ext cx="89097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Source IP address.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We said both the router and destination might do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router might want to send a response back to the source too</a:t>
            </a:r>
            <a:br>
              <a:rPr lang="en"/>
            </a:br>
            <a:r>
              <a:rPr lang="en"/>
              <a:t>(e.g. if an error occurs).</a:t>
            </a:r>
            <a:endParaRPr/>
          </a:p>
        </p:txBody>
      </p:sp>
      <p:graphicFrame>
        <p:nvGraphicFramePr>
          <p:cNvPr id="1717" name="Google Shape;1717;p80"/>
          <p:cNvGraphicFramePr/>
          <p:nvPr/>
        </p:nvGraphicFramePr>
        <p:xfrm>
          <a:off x="750600" y="29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952825"/>
                <a:gridCol w="952825"/>
                <a:gridCol w="952825"/>
                <a:gridCol w="952825"/>
                <a:gridCol w="791400"/>
                <a:gridCol w="1114250"/>
                <a:gridCol w="952825"/>
                <a:gridCol w="952825"/>
              </a:tblGrid>
              <a:tr h="2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of Service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Length in Bytes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Identification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 (3)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Fragment Offset (13)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</a:tr>
              <a:tr h="29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TTL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Protocol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 Checksum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Address (32)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(if any)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Task #5: Handle Errors: TTL</a:t>
            </a:r>
            <a:endParaRPr/>
          </a:p>
        </p:txBody>
      </p:sp>
      <p:sp>
        <p:nvSpPr>
          <p:cNvPr id="1723" name="Google Shape;1723;p81"/>
          <p:cNvSpPr txBox="1"/>
          <p:nvPr>
            <p:ph idx="1" type="body"/>
          </p:nvPr>
        </p:nvSpPr>
        <p:spPr>
          <a:xfrm>
            <a:off x="107050" y="402200"/>
            <a:ext cx="89097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Forwarding loops cause packets to cycle indefinitely. Wastes bandwidth.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Time-to-live (TTL): Specifies maximum number of hops a packet can take.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TTL is decremented at every hop by the router.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router receives packet with TTL 1: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Discard packet.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Send a "time exceeded" message back to the source.</a:t>
            </a:r>
            <a:endParaRPr/>
          </a:p>
        </p:txBody>
      </p:sp>
      <p:graphicFrame>
        <p:nvGraphicFramePr>
          <p:cNvPr id="1724" name="Google Shape;1724;p81"/>
          <p:cNvGraphicFramePr/>
          <p:nvPr/>
        </p:nvGraphicFramePr>
        <p:xfrm>
          <a:off x="750600" y="29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952825"/>
                <a:gridCol w="952825"/>
                <a:gridCol w="952825"/>
                <a:gridCol w="952825"/>
                <a:gridCol w="791400"/>
                <a:gridCol w="1114250"/>
                <a:gridCol w="952825"/>
                <a:gridCol w="952825"/>
              </a:tblGrid>
              <a:tr h="2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of Service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Length in Bytes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Identification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 (3)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Fragment Offset (13)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</a:tr>
              <a:tr h="29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 (8)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Protocol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 Checksum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(if any)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Task #5: Handle Errors: Checksum</a:t>
            </a:r>
            <a:endParaRPr/>
          </a:p>
        </p:txBody>
      </p:sp>
      <p:sp>
        <p:nvSpPr>
          <p:cNvPr id="1730" name="Google Shape;1730;p82"/>
          <p:cNvSpPr txBox="1"/>
          <p:nvPr>
            <p:ph idx="1" type="body"/>
          </p:nvPr>
        </p:nvSpPr>
        <p:spPr>
          <a:xfrm>
            <a:off x="107050" y="402200"/>
            <a:ext cx="89097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The packet could get corrupted in transit.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Checksum: Small number of bits used to verify that data hasn't been corrupted.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checksum is incorrect, router/destination discards packet.</a:t>
            </a:r>
            <a:endParaRPr/>
          </a:p>
        </p:txBody>
      </p:sp>
      <p:graphicFrame>
        <p:nvGraphicFramePr>
          <p:cNvPr id="1731" name="Google Shape;1731;p82"/>
          <p:cNvGraphicFramePr/>
          <p:nvPr/>
        </p:nvGraphicFramePr>
        <p:xfrm>
          <a:off x="750600" y="29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952825"/>
                <a:gridCol w="952825"/>
                <a:gridCol w="952825"/>
                <a:gridCol w="952825"/>
                <a:gridCol w="791400"/>
                <a:gridCol w="1114250"/>
                <a:gridCol w="952825"/>
                <a:gridCol w="952825"/>
              </a:tblGrid>
              <a:tr h="2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of Service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Length in Bytes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Identification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 (3)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Fragment Offset (13)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</a:tr>
              <a:tr h="29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TTL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Protocol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 Checksum (16)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(if any)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Border Routers and Interior Routers</a:t>
            </a:r>
            <a:endParaRPr/>
          </a:p>
        </p:txBody>
      </p:sp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107050" y="402200"/>
            <a:ext cx="89097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BGP speakers</a:t>
            </a:r>
            <a:r>
              <a:rPr lang="en"/>
              <a:t>: The routers that advertise BGP paths to other ASes.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 speaks BGP? All the border routers inside each 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Speakers must understand BGP syntax and semantics.</a:t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" name="Google Shape;278;p29"/>
          <p:cNvCxnSpPr>
            <a:stCxn id="274" idx="3"/>
            <a:endCxn id="279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9"/>
          <p:cNvCxnSpPr>
            <a:stCxn id="279" idx="3"/>
            <a:endCxn id="275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9"/>
          <p:cNvCxnSpPr>
            <a:stCxn id="279" idx="0"/>
            <a:endCxn id="276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9"/>
          <p:cNvCxnSpPr>
            <a:stCxn id="276" idx="3"/>
            <a:endCxn id="275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>
            <a:stCxn id="279" idx="3"/>
            <a:endCxn id="284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9"/>
          <p:cNvCxnSpPr>
            <a:stCxn id="284" idx="0"/>
            <a:endCxn id="275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9"/>
          <p:cNvCxnSpPr>
            <a:stCxn id="284" idx="3"/>
            <a:endCxn id="287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>
            <a:stCxn id="287" idx="3"/>
            <a:endCxn id="277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29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29"/>
          <p:cNvCxnSpPr>
            <a:endCxn id="291" idx="1"/>
          </p:cNvCxnSpPr>
          <p:nvPr/>
        </p:nvCxnSpPr>
        <p:spPr>
          <a:xfrm>
            <a:off x="2873550" y="4279962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9"/>
          <p:cNvCxnSpPr>
            <a:stCxn id="290" idx="7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9"/>
          <p:cNvCxnSpPr>
            <a:endCxn id="292" idx="4"/>
          </p:cNvCxnSpPr>
          <p:nvPr/>
        </p:nvCxnSpPr>
        <p:spPr>
          <a:xfrm rot="10800000">
            <a:off x="5293263" y="3426500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9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" name="Google Shape;296;p29"/>
          <p:cNvCxnSpPr>
            <a:stCxn id="297" idx="1"/>
            <a:endCxn id="277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9"/>
          <p:cNvCxnSpPr>
            <a:stCxn id="299" idx="3"/>
            <a:endCxn id="277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9"/>
          <p:cNvCxnSpPr>
            <a:stCxn id="299" idx="2"/>
            <a:endCxn id="301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9"/>
          <p:cNvCxnSpPr>
            <a:stCxn id="301" idx="2"/>
            <a:endCxn id="276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9"/>
          <p:cNvCxnSpPr>
            <a:stCxn id="304" idx="4"/>
            <a:endCxn id="274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9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Task #5: Handle Errors: Checksum</a:t>
            </a:r>
            <a:endParaRPr/>
          </a:p>
        </p:txBody>
      </p:sp>
      <p:sp>
        <p:nvSpPr>
          <p:cNvPr id="1737" name="Google Shape;1737;p8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checksum is only computed on the IP header, not the payload.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header can't detect the </a:t>
            </a:r>
            <a:r>
              <a:rPr lang="en"/>
              <a:t>payload</a:t>
            </a:r>
            <a:r>
              <a:rPr lang="en"/>
              <a:t> being corrupted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this design? End-to-end principle.</a:t>
            </a:r>
            <a:br>
              <a:rPr lang="en"/>
            </a:br>
            <a:r>
              <a:rPr lang="en"/>
              <a:t>The </a:t>
            </a:r>
            <a:r>
              <a:rPr lang="en"/>
              <a:t>payload</a:t>
            </a:r>
            <a:r>
              <a:rPr lang="en"/>
              <a:t> should be checked by the end hosts, not intermediate routers.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checksum has to be updated at every router.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B</a:t>
            </a:r>
            <a:r>
              <a:rPr lang="en"/>
              <a:t>ecause the TTL changes.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Alternate design: Don't include the TTL in the checksum.</a:t>
            </a:r>
            <a:br>
              <a:rPr lang="en"/>
            </a:br>
            <a:r>
              <a:rPr lang="en"/>
              <a:t>Now, routers don't have to recompute checksum (less work for routers).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Task #5: Handle Errors: Fragmentation</a:t>
            </a:r>
            <a:endParaRPr/>
          </a:p>
        </p:txBody>
      </p:sp>
      <p:sp>
        <p:nvSpPr>
          <p:cNvPr id="1743" name="Google Shape;1743;p84"/>
          <p:cNvSpPr txBox="1"/>
          <p:nvPr>
            <p:ph idx="1" type="body"/>
          </p:nvPr>
        </p:nvSpPr>
        <p:spPr>
          <a:xfrm>
            <a:off x="107050" y="402200"/>
            <a:ext cx="8909700" cy="23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The packet might be too large for a link.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link has a </a:t>
            </a:r>
            <a:r>
              <a:rPr b="1" lang="en"/>
              <a:t>Maximum Transmission Unit (MTU)</a:t>
            </a:r>
            <a:r>
              <a:rPr lang="en"/>
              <a:t>:</a:t>
            </a:r>
            <a:br>
              <a:rPr lang="en"/>
            </a:br>
            <a:r>
              <a:rPr lang="en"/>
              <a:t>Largest number of bits the link can carry as one unit.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packet size exceeds a link's MTU, the router must split the packet into multiple </a:t>
            </a:r>
            <a:r>
              <a:rPr b="1" lang="en"/>
              <a:t>fragments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the host has to reassemble the fragments to recover the original packet.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Task #5: Handle Errors: Fragmentation</a:t>
            </a:r>
            <a:endParaRPr/>
          </a:p>
        </p:txBody>
      </p:sp>
      <p:sp>
        <p:nvSpPr>
          <p:cNvPr id="1749" name="Google Shape;1749;p85"/>
          <p:cNvSpPr txBox="1"/>
          <p:nvPr>
            <p:ph idx="1" type="body"/>
          </p:nvPr>
        </p:nvSpPr>
        <p:spPr>
          <a:xfrm>
            <a:off x="107050" y="402200"/>
            <a:ext cx="8909700" cy="24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The packet might be too large for a link.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ID: Each fragment of the same packet has the same ID.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Flags (3 bits, 1 bit unused):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DF: Don't Fragment. If this packet is too large, just drop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MF: More Fragments. There's more data after this fragment.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Offset: Identifies which bytes of the original packet are in this fragment.</a:t>
            </a:r>
            <a:endParaRPr/>
          </a:p>
        </p:txBody>
      </p:sp>
      <p:graphicFrame>
        <p:nvGraphicFramePr>
          <p:cNvPr id="1750" name="Google Shape;1750;p85"/>
          <p:cNvGraphicFramePr/>
          <p:nvPr/>
        </p:nvGraphicFramePr>
        <p:xfrm>
          <a:off x="750600" y="29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952825"/>
                <a:gridCol w="952825"/>
                <a:gridCol w="952825"/>
                <a:gridCol w="952825"/>
                <a:gridCol w="791400"/>
                <a:gridCol w="1114250"/>
                <a:gridCol w="952825"/>
                <a:gridCol w="952825"/>
              </a:tblGrid>
              <a:tr h="2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of Service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Length in Bytes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Identification (16)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 (3)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Fragment Offset (13)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</a:tr>
              <a:tr h="29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TTL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Protocol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 Checksum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(if any)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Task #5: Handle Errors: Fragmentation</a:t>
            </a:r>
            <a:endParaRPr/>
          </a:p>
        </p:txBody>
      </p:sp>
      <p:sp>
        <p:nvSpPr>
          <p:cNvPr id="1756" name="Google Shape;1756;p86"/>
          <p:cNvSpPr/>
          <p:nvPr/>
        </p:nvSpPr>
        <p:spPr>
          <a:xfrm>
            <a:off x="3146850" y="574700"/>
            <a:ext cx="1330500" cy="10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DF = F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MF = 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Offset: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7" name="Google Shape;1757;p86"/>
          <p:cNvSpPr/>
          <p:nvPr/>
        </p:nvSpPr>
        <p:spPr>
          <a:xfrm>
            <a:off x="181051" y="1918200"/>
            <a:ext cx="1330500" cy="10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25930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DF = F, MF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Offset: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8" name="Google Shape;1758;p86"/>
          <p:cNvSpPr/>
          <p:nvPr/>
        </p:nvSpPr>
        <p:spPr>
          <a:xfrm>
            <a:off x="1511550" y="1918200"/>
            <a:ext cx="1495200" cy="103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Payload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(Bytes 0~1000)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9" name="Google Shape;1759;p86"/>
          <p:cNvSpPr/>
          <p:nvPr/>
        </p:nvSpPr>
        <p:spPr>
          <a:xfrm>
            <a:off x="4489655" y="1918200"/>
            <a:ext cx="1495200" cy="103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Payload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(Bytes 1000~2000)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0" name="Google Shape;1760;p86"/>
          <p:cNvSpPr/>
          <p:nvPr/>
        </p:nvSpPr>
        <p:spPr>
          <a:xfrm>
            <a:off x="3159151" y="1918200"/>
            <a:ext cx="1330500" cy="10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25930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DF = F, MF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Offset: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125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1" name="Google Shape;1761;p86"/>
          <p:cNvSpPr/>
          <p:nvPr/>
        </p:nvSpPr>
        <p:spPr>
          <a:xfrm>
            <a:off x="7467760" y="1918200"/>
            <a:ext cx="1495200" cy="103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Payload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(Bytes 2000~3000)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2" name="Google Shape;1762;p86"/>
          <p:cNvSpPr/>
          <p:nvPr/>
        </p:nvSpPr>
        <p:spPr>
          <a:xfrm>
            <a:off x="6137251" y="1918200"/>
            <a:ext cx="1330500" cy="10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25930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DF = F, MF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Offset: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250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3" name="Google Shape;1763;p86"/>
          <p:cNvSpPr/>
          <p:nvPr/>
        </p:nvSpPr>
        <p:spPr>
          <a:xfrm>
            <a:off x="4477350" y="574700"/>
            <a:ext cx="4485600" cy="103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Payload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(Bytes 0~3000)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4" name="Google Shape;1764;p86"/>
          <p:cNvCxnSpPr>
            <a:stCxn id="1765" idx="0"/>
          </p:cNvCxnSpPr>
          <p:nvPr/>
        </p:nvCxnSpPr>
        <p:spPr>
          <a:xfrm rot="10800000">
            <a:off x="1355200" y="2637925"/>
            <a:ext cx="1980000" cy="970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5" name="Google Shape;1765;p86"/>
          <p:cNvSpPr txBox="1"/>
          <p:nvPr/>
        </p:nvSpPr>
        <p:spPr>
          <a:xfrm>
            <a:off x="2098450" y="3608125"/>
            <a:ext cx="2473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More Fragments = True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 all but the last fragment.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6" name="Google Shape;1766;p86"/>
          <p:cNvCxnSpPr>
            <a:stCxn id="1765" idx="0"/>
          </p:cNvCxnSpPr>
          <p:nvPr/>
        </p:nvCxnSpPr>
        <p:spPr>
          <a:xfrm flipH="1" rot="10800000">
            <a:off x="3335200" y="2695225"/>
            <a:ext cx="942900" cy="912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7" name="Google Shape;1767;p86"/>
          <p:cNvSpPr txBox="1"/>
          <p:nvPr/>
        </p:nvSpPr>
        <p:spPr>
          <a:xfrm>
            <a:off x="297750" y="953050"/>
            <a:ext cx="2070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Don't Fragment = False allows us to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fragment.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8" name="Google Shape;1768;p86"/>
          <p:cNvCxnSpPr>
            <a:stCxn id="1767" idx="3"/>
          </p:cNvCxnSpPr>
          <p:nvPr/>
        </p:nvCxnSpPr>
        <p:spPr>
          <a:xfrm>
            <a:off x="2367750" y="1196200"/>
            <a:ext cx="779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9" name="Google Shape;1769;p86"/>
          <p:cNvSpPr txBox="1"/>
          <p:nvPr/>
        </p:nvSpPr>
        <p:spPr>
          <a:xfrm>
            <a:off x="6961125" y="3989125"/>
            <a:ext cx="2019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More Fragments = False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 the last fragment.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0" name="Google Shape;1770;p86"/>
          <p:cNvCxnSpPr>
            <a:stCxn id="1769" idx="0"/>
          </p:cNvCxnSpPr>
          <p:nvPr/>
        </p:nvCxnSpPr>
        <p:spPr>
          <a:xfrm rot="10800000">
            <a:off x="7274325" y="2678725"/>
            <a:ext cx="696600" cy="131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1" name="Google Shape;1771;p86"/>
          <p:cNvSpPr txBox="1"/>
          <p:nvPr/>
        </p:nvSpPr>
        <p:spPr>
          <a:xfrm>
            <a:off x="4887675" y="3725150"/>
            <a:ext cx="17577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Offset measured in multiples of 8 bytes. 1000 / 8 = 125.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2000 / 8 = 250.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2" name="Google Shape;1772;p86"/>
          <p:cNvCxnSpPr>
            <a:stCxn id="1771" idx="0"/>
          </p:cNvCxnSpPr>
          <p:nvPr/>
        </p:nvCxnSpPr>
        <p:spPr>
          <a:xfrm rot="10800000">
            <a:off x="4115325" y="2901350"/>
            <a:ext cx="1651200" cy="823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3" name="Google Shape;1773;p86"/>
          <p:cNvCxnSpPr>
            <a:stCxn id="1771" idx="0"/>
          </p:cNvCxnSpPr>
          <p:nvPr/>
        </p:nvCxnSpPr>
        <p:spPr>
          <a:xfrm flipH="1" rot="10800000">
            <a:off x="5766525" y="2907350"/>
            <a:ext cx="805800" cy="817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4" name="Google Shape;1774;p86"/>
          <p:cNvSpPr txBox="1"/>
          <p:nvPr/>
        </p:nvSpPr>
        <p:spPr>
          <a:xfrm>
            <a:off x="181050" y="4329300"/>
            <a:ext cx="1896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IP header size = 20 bytes,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size = 1000 bytes. Extremely not to scale.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5" name="Google Shape;1775;p86"/>
          <p:cNvSpPr txBox="1"/>
          <p:nvPr/>
        </p:nvSpPr>
        <p:spPr>
          <a:xfrm>
            <a:off x="181050" y="3278850"/>
            <a:ext cx="1460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Same ID on each fragment of this packet.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6" name="Google Shape;1776;p86"/>
          <p:cNvCxnSpPr>
            <a:stCxn id="1775" idx="0"/>
          </p:cNvCxnSpPr>
          <p:nvPr/>
        </p:nvCxnSpPr>
        <p:spPr>
          <a:xfrm rot="10800000">
            <a:off x="795000" y="2432850"/>
            <a:ext cx="116100" cy="846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Task #6: Specify Special Packet Handling</a:t>
            </a:r>
            <a:endParaRPr/>
          </a:p>
        </p:txBody>
      </p:sp>
      <p:sp>
        <p:nvSpPr>
          <p:cNvPr id="1782" name="Google Shape;1782;p87"/>
          <p:cNvSpPr txBox="1"/>
          <p:nvPr>
            <p:ph idx="1" type="body"/>
          </p:nvPr>
        </p:nvSpPr>
        <p:spPr>
          <a:xfrm>
            <a:off x="107050" y="402200"/>
            <a:ext cx="8909700" cy="24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Type of Service: Treat packets differently depending on application/customer needs.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Options: Request advanced functionality for this packet.</a:t>
            </a:r>
            <a:endParaRPr/>
          </a:p>
        </p:txBody>
      </p:sp>
      <p:graphicFrame>
        <p:nvGraphicFramePr>
          <p:cNvPr id="1783" name="Google Shape;1783;p87"/>
          <p:cNvGraphicFramePr/>
          <p:nvPr/>
        </p:nvGraphicFramePr>
        <p:xfrm>
          <a:off x="750600" y="29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952825"/>
                <a:gridCol w="952825"/>
                <a:gridCol w="952825"/>
                <a:gridCol w="952825"/>
                <a:gridCol w="791400"/>
                <a:gridCol w="1114250"/>
                <a:gridCol w="952825"/>
                <a:gridCol w="952825"/>
              </a:tblGrid>
              <a:tr h="2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 (4)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of Service (8)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Length in Bytes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Identification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 (3)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Fragment Offset (13)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</a:tr>
              <a:tr h="29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TTL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Protocol (8)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 Checksum (16)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IP Address (32)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(if any)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 sz="12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Task #6: Specify Special Packet Handling</a:t>
            </a:r>
            <a:endParaRPr/>
          </a:p>
        </p:txBody>
      </p:sp>
      <p:sp>
        <p:nvSpPr>
          <p:cNvPr id="1789" name="Google Shape;1789;p8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Type of Service: Treat packets differently depending on application/customer needs.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Original idea: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different forms of delivery depending on these 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priority, delay, throughput, reliability, cost,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bits were frequently re-defined and never fully deployed.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notion of priorities remained.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Modern usage: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Differentiated Services Code Point (DSCP): Defines "classes" of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 Congestion Notification (ECN): Used in congestion control (coming soon).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Task #6: Specify Special Packet Handling</a:t>
            </a:r>
            <a:endParaRPr/>
          </a:p>
        </p:txBody>
      </p:sp>
      <p:sp>
        <p:nvSpPr>
          <p:cNvPr id="1795" name="Google Shape;1795;p8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Options: Request advanced functionality for this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Route: Tell me the path that this packet took (useful for diagnostics).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Route: Send the packet along the route I provide.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Timestamp: Record when each router processes this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Options lead to more complex implementation.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 are variable-length, so routers have to check header length.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processing overhead for routers.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the modern Internet, we avoid options when possible.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IP Header</a:t>
            </a:r>
            <a:endParaRPr/>
          </a:p>
        </p:txBody>
      </p:sp>
      <p:graphicFrame>
        <p:nvGraphicFramePr>
          <p:cNvPr id="1801" name="Google Shape;1801;p90"/>
          <p:cNvGraphicFramePr/>
          <p:nvPr/>
        </p:nvGraphicFramePr>
        <p:xfrm>
          <a:off x="750600" y="29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952825"/>
                <a:gridCol w="952825"/>
                <a:gridCol w="952825"/>
                <a:gridCol w="952825"/>
                <a:gridCol w="791400"/>
                <a:gridCol w="1114250"/>
                <a:gridCol w="952825"/>
                <a:gridCol w="952825"/>
              </a:tblGrid>
              <a:tr h="2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 (4)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 (4)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4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of Service (8)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D2E9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Length in Bytes (16)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4CCCC"/>
                    </a:solidFill>
                  </a:tcPr>
                </a:tc>
                <a:tc hMerge="1"/>
                <a:tc hMerge="1"/>
                <a:tc hMerge="1"/>
              </a:tr>
              <a:tr h="296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Identification (16)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C9DAF8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 (3)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Fragment Offset (13)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29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 (8)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C9DAF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Protocol (8)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EAD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 Checksum (16)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C9DAF8"/>
                    </a:solidFill>
                  </a:tcPr>
                </a:tc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Address (32)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EAD1D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IP Address (32)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CE5CD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(if any)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802" name="Google Shape;1802;p90"/>
          <p:cNvSpPr txBox="1"/>
          <p:nvPr>
            <p:ph idx="1" type="body"/>
          </p:nvPr>
        </p:nvSpPr>
        <p:spPr>
          <a:xfrm>
            <a:off x="107050" y="402200"/>
            <a:ext cx="8909700" cy="23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4CCCC"/>
                </a:highlight>
              </a:rPr>
              <a:t>Parse the packet.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(both router and destination)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CE5CD"/>
                </a:highlight>
              </a:rPr>
              <a:t>Forward packet to the next hop.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(router only)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D9EAD3"/>
                </a:highlight>
              </a:rPr>
              <a:t>Tell the destination what to do next.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(destination only)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EAD1DC"/>
                </a:highlight>
              </a:rPr>
              <a:t>Send responses back to the source.</a:t>
            </a:r>
            <a:r>
              <a:rPr lang="en"/>
              <a:t>  </a:t>
            </a:r>
            <a:r>
              <a:rPr lang="en" sz="1400">
                <a:solidFill>
                  <a:schemeClr val="accent3"/>
                </a:solidFill>
              </a:rPr>
              <a:t>(both router and destination)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C9DAF8"/>
                </a:highlight>
              </a:rPr>
              <a:t>Handle errors.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(both router and destination)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D9D2E9"/>
                </a:highlight>
              </a:rPr>
              <a:t>Specify any special packet handling.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(both router and destination)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9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BGP Implementation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External BGP and Internal BGP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Links Between ASes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Message Types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Route Attributes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Issues with BGP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IP Header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IPv4 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IPv6 Changes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Security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808" name="Google Shape;1808;p9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Changes</a:t>
            </a:r>
            <a:endParaRPr/>
          </a:p>
        </p:txBody>
      </p:sp>
      <p:sp>
        <p:nvSpPr>
          <p:cNvPr id="1809" name="Google Shape;1809;p9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IPv6?</a:t>
            </a:r>
            <a:endParaRPr/>
          </a:p>
        </p:txBody>
      </p:sp>
      <p:sp>
        <p:nvSpPr>
          <p:cNvPr id="1815" name="Google Shape;1815;p9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Main motivation: IP address </a:t>
            </a:r>
            <a:r>
              <a:rPr lang="en"/>
              <a:t>exhaustion.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IPv4 addresses are 32 bits long.</a:t>
            </a:r>
            <a:br>
              <a:rPr lang="en"/>
            </a:br>
            <a:r>
              <a:rPr lang="en"/>
              <a:t>There are 2</a:t>
            </a:r>
            <a:r>
              <a:rPr baseline="30000" lang="en"/>
              <a:t>32</a:t>
            </a:r>
            <a:r>
              <a:rPr lang="en"/>
              <a:t> ≈ 4.2 billion IPv4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We're running out of IPv4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IPv6 addresses are 128 bits long.</a:t>
            </a:r>
            <a:br>
              <a:rPr lang="en"/>
            </a:br>
            <a:r>
              <a:rPr lang="en"/>
              <a:t>2</a:t>
            </a:r>
            <a:r>
              <a:rPr baseline="30000" lang="en"/>
              <a:t>128</a:t>
            </a:r>
            <a:r>
              <a:rPr lang="en"/>
              <a:t> &gt; number of atoms in the universe. We won't run out.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Took the opportunity to do some spring cleaning.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Modernize (update or remove) outdated fields.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IPv6 was originally supposed to be more ambitious, but additional features were never realized.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is an elegant, if unambitious, protocol.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/>
          <p:nvPr/>
        </p:nvSpPr>
        <p:spPr>
          <a:xfrm>
            <a:off x="3415500" y="3952045"/>
            <a:ext cx="1689600" cy="972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3783300" y="4421350"/>
            <a:ext cx="9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Stub 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Border Routers and Interior Routers</a:t>
            </a:r>
            <a:endParaRPr/>
          </a:p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107050" y="402200"/>
            <a:ext cx="89097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BGP speakers</a:t>
            </a:r>
            <a:r>
              <a:rPr lang="en"/>
              <a:t>: The routers that advertise BGP paths to other ASes.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Stub ASes don't need to speak BGP.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border router can default-route everything to the provider AS.</a:t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4117791" y="39520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" name="Google Shape;314;p30"/>
          <p:cNvCxnSpPr>
            <a:stCxn id="315" idx="4"/>
            <a:endCxn id="313" idx="0"/>
          </p:cNvCxnSpPr>
          <p:nvPr/>
        </p:nvCxnSpPr>
        <p:spPr>
          <a:xfrm>
            <a:off x="4260300" y="3328550"/>
            <a:ext cx="0" cy="62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0"/>
          <p:cNvSpPr/>
          <p:nvPr/>
        </p:nvSpPr>
        <p:spPr>
          <a:xfrm>
            <a:off x="3415500" y="2355650"/>
            <a:ext cx="1689600" cy="972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Provider 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#1: Eliminate Checksums</a:t>
            </a:r>
            <a:endParaRPr/>
          </a:p>
        </p:txBody>
      </p:sp>
      <p:sp>
        <p:nvSpPr>
          <p:cNvPr id="1821" name="Google Shape;1821;p9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IPv6 eliminates checksums in the IP header.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 of checksum: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a packet is corrupted but not detected, we keep sending it, which wastes bandwidth.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Checksum lets us drop the packet early.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IPv6 made the change: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Today, bandwidth is less of a bottleneck.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It's okay if a few corrupt packets are sent through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 of no checksum: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Less work for routers to do. Routers can process packets faster.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#2: Eliminate Fragmentation</a:t>
            </a:r>
            <a:endParaRPr/>
          </a:p>
        </p:txBody>
      </p:sp>
      <p:sp>
        <p:nvSpPr>
          <p:cNvPr id="1827" name="Google Shape;1827;p9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IPv6 eliminates fragmentation.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packet is too large for a link: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Drop the packet.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Send an error back to the source with the maximum packet size (MTU).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It's the sender's job to split up data into smaller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 of this change: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Less work for routers to do. Routers can process packets faster.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#3: Eliminate Options</a:t>
            </a:r>
            <a:endParaRPr/>
          </a:p>
        </p:txBody>
      </p:sp>
      <p:sp>
        <p:nvSpPr>
          <p:cNvPr id="1833" name="Google Shape;1833;p95"/>
          <p:cNvSpPr txBox="1"/>
          <p:nvPr>
            <p:ph idx="1" type="body"/>
          </p:nvPr>
        </p:nvSpPr>
        <p:spPr>
          <a:xfrm>
            <a:off x="107050" y="402200"/>
            <a:ext cx="89097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IPv6 eliminates options.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header is now fixed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</a:t>
            </a:r>
            <a:r>
              <a:rPr lang="en"/>
              <a:t>Less work for routers to do. Routers can process packets faster.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Replacement mechanism: Next Header.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Generalization of the IPv4 Protocol field.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extra processing, put the protocol ID in the Next Header field.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IPv6 will pass the packet to the protocol for extra processing.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extra processing is done, the protocol passes the packet to Layer 4.</a:t>
            </a:r>
            <a:endParaRPr/>
          </a:p>
        </p:txBody>
      </p:sp>
      <p:sp>
        <p:nvSpPr>
          <p:cNvPr id="1834" name="Google Shape;1834;p95"/>
          <p:cNvSpPr/>
          <p:nvPr/>
        </p:nvSpPr>
        <p:spPr>
          <a:xfrm>
            <a:off x="1204200" y="3639288"/>
            <a:ext cx="1683900" cy="7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IPv6 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Header = 43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5" name="Google Shape;1835;p95"/>
          <p:cNvSpPr/>
          <p:nvPr/>
        </p:nvSpPr>
        <p:spPr>
          <a:xfrm>
            <a:off x="2888100" y="3639301"/>
            <a:ext cx="1683900" cy="777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Bonus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6" name="Google Shape;1836;p95"/>
          <p:cNvSpPr/>
          <p:nvPr/>
        </p:nvSpPr>
        <p:spPr>
          <a:xfrm>
            <a:off x="4572000" y="3639301"/>
            <a:ext cx="1683900" cy="77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7" name="Google Shape;1837;p95"/>
          <p:cNvSpPr/>
          <p:nvPr/>
        </p:nvSpPr>
        <p:spPr>
          <a:xfrm>
            <a:off x="6255900" y="3639301"/>
            <a:ext cx="1683900" cy="777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8" name="Google Shape;1838;p95"/>
          <p:cNvCxnSpPr>
            <a:stCxn id="1834" idx="2"/>
            <a:endCxn id="1835" idx="2"/>
          </p:cNvCxnSpPr>
          <p:nvPr/>
        </p:nvCxnSpPr>
        <p:spPr>
          <a:xfrm flipH="1" rot="-5400000">
            <a:off x="2887800" y="3574638"/>
            <a:ext cx="600" cy="1683900"/>
          </a:xfrm>
          <a:prstGeom prst="curvedConnector3">
            <a:avLst>
              <a:gd fmla="val 10271875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9" name="Google Shape;1839;p95"/>
          <p:cNvCxnSpPr/>
          <p:nvPr/>
        </p:nvCxnSpPr>
        <p:spPr>
          <a:xfrm flipH="1" rot="-5400000">
            <a:off x="4767875" y="3574638"/>
            <a:ext cx="600" cy="1683900"/>
          </a:xfrm>
          <a:prstGeom prst="curvedConnector3">
            <a:avLst>
              <a:gd fmla="val 10271875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#3: Eliminate Options</a:t>
            </a:r>
            <a:endParaRPr/>
          </a:p>
        </p:txBody>
      </p:sp>
      <p:sp>
        <p:nvSpPr>
          <p:cNvPr id="1845" name="Google Shape;1845;p96"/>
          <p:cNvSpPr txBox="1"/>
          <p:nvPr>
            <p:ph idx="1" type="body"/>
          </p:nvPr>
        </p:nvSpPr>
        <p:spPr>
          <a:xfrm>
            <a:off x="107050" y="402200"/>
            <a:ext cx="89097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 Header can be generalized to multiple extra protocols in between Layer 3 and 4.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IPv6 and the extra protocols all include a Next Header field to pass the packet to the appropriate next protocol.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Eventually, someone's Next Header is a Layer 4 protocol (6 = TCP, 17 = UDP).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Future-proofing: Elegant way to support new protocols as they're invented.</a:t>
            </a:r>
            <a:endParaRPr/>
          </a:p>
        </p:txBody>
      </p:sp>
      <p:sp>
        <p:nvSpPr>
          <p:cNvPr id="1846" name="Google Shape;1846;p96"/>
          <p:cNvSpPr/>
          <p:nvPr/>
        </p:nvSpPr>
        <p:spPr>
          <a:xfrm>
            <a:off x="315925" y="3486888"/>
            <a:ext cx="1683900" cy="7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IPv6 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Header = 43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7" name="Google Shape;1847;p96"/>
          <p:cNvSpPr/>
          <p:nvPr/>
        </p:nvSpPr>
        <p:spPr>
          <a:xfrm>
            <a:off x="3683725" y="3486901"/>
            <a:ext cx="1683900" cy="777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Bonus 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Header: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8" name="Google Shape;1848;p96"/>
          <p:cNvSpPr/>
          <p:nvPr/>
        </p:nvSpPr>
        <p:spPr>
          <a:xfrm>
            <a:off x="5367625" y="3486901"/>
            <a:ext cx="1683900" cy="77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9" name="Google Shape;1849;p96"/>
          <p:cNvSpPr/>
          <p:nvPr/>
        </p:nvSpPr>
        <p:spPr>
          <a:xfrm>
            <a:off x="7051525" y="3486901"/>
            <a:ext cx="1683900" cy="777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0" name="Google Shape;1850;p96"/>
          <p:cNvCxnSpPr/>
          <p:nvPr/>
        </p:nvCxnSpPr>
        <p:spPr>
          <a:xfrm flipH="1" rot="-5400000">
            <a:off x="5563500" y="3422238"/>
            <a:ext cx="600" cy="1683900"/>
          </a:xfrm>
          <a:prstGeom prst="curvedConnector3">
            <a:avLst>
              <a:gd fmla="val 10271875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1" name="Google Shape;1851;p96"/>
          <p:cNvSpPr/>
          <p:nvPr/>
        </p:nvSpPr>
        <p:spPr>
          <a:xfrm>
            <a:off x="1999825" y="3486901"/>
            <a:ext cx="1683900" cy="77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Bonus 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Header: 51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2" name="Google Shape;1852;p96"/>
          <p:cNvCxnSpPr/>
          <p:nvPr/>
        </p:nvCxnSpPr>
        <p:spPr>
          <a:xfrm flipH="1" rot="-5400000">
            <a:off x="3658500" y="3422238"/>
            <a:ext cx="600" cy="1683900"/>
          </a:xfrm>
          <a:prstGeom prst="curvedConnector3">
            <a:avLst>
              <a:gd fmla="val 10271875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3" name="Google Shape;1853;p96"/>
          <p:cNvCxnSpPr/>
          <p:nvPr/>
        </p:nvCxnSpPr>
        <p:spPr>
          <a:xfrm flipH="1" rot="-5400000">
            <a:off x="1753500" y="3422238"/>
            <a:ext cx="600" cy="1683900"/>
          </a:xfrm>
          <a:prstGeom prst="curvedConnector3">
            <a:avLst>
              <a:gd fmla="val 10271875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#4: Flow Label</a:t>
            </a:r>
            <a:endParaRPr/>
          </a:p>
        </p:txBody>
      </p:sp>
      <p:sp>
        <p:nvSpPr>
          <p:cNvPr id="1859" name="Google Shape;1859;p9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flow label</a:t>
            </a:r>
            <a:r>
              <a:rPr lang="en"/>
              <a:t> field lets us denote when packets are related to each other.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Layer 3 design: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 packet is sent independently.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Only higher layers need to think about grouping packets into flows.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IPv6 made the change: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Modern routers often install </a:t>
            </a:r>
            <a:r>
              <a:rPr b="1" lang="en"/>
              <a:t>middlebox</a:t>
            </a:r>
            <a:r>
              <a:rPr lang="en"/>
              <a:t> systems to peek at IP packets,</a:t>
            </a:r>
            <a:br>
              <a:rPr lang="en"/>
            </a:br>
            <a:r>
              <a:rPr lang="en"/>
              <a:t>even if the router is not the destination.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Firewall on the </a:t>
            </a:r>
            <a:r>
              <a:rPr lang="en"/>
              <a:t>router</a:t>
            </a:r>
            <a:r>
              <a:rPr lang="en"/>
              <a:t> peeks at packets to block malicious traffic.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Middleboxes might want to consider packets in a flow together.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Flow label gives us a way to tell middleboxes when packets are related.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→ IPv6 Header</a:t>
            </a:r>
            <a:endParaRPr/>
          </a:p>
        </p:txBody>
      </p:sp>
      <p:sp>
        <p:nvSpPr>
          <p:cNvPr id="1865" name="Google Shape;1865;p98"/>
          <p:cNvSpPr txBox="1"/>
          <p:nvPr>
            <p:ph idx="1" type="body"/>
          </p:nvPr>
        </p:nvSpPr>
        <p:spPr>
          <a:xfrm>
            <a:off x="4798700" y="402200"/>
            <a:ext cx="41931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4CCCC"/>
                </a:highlight>
              </a:rPr>
              <a:t>Eliminate checksums</a:t>
            </a:r>
            <a:r>
              <a:rPr lang="en">
                <a:highlight>
                  <a:srgbClr val="F4CCCC"/>
                </a:highlight>
              </a:rPr>
              <a:t>.</a:t>
            </a:r>
            <a:endParaRPr sz="1400">
              <a:solidFill>
                <a:schemeClr val="accent3"/>
              </a:solidFill>
              <a:highlight>
                <a:srgbClr val="F4CC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D9EAD3"/>
                </a:highlight>
              </a:rPr>
              <a:t>Eliminate fragmentation.</a:t>
            </a:r>
            <a:endParaRPr sz="1400">
              <a:solidFill>
                <a:schemeClr val="accent3"/>
              </a:solidFill>
              <a:highlight>
                <a:srgbClr val="D9EAD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CFE2F3"/>
                </a:highlight>
              </a:rPr>
              <a:t>Eliminate options, add next header.</a:t>
            </a:r>
            <a:endParaRPr sz="1400">
              <a:solidFill>
                <a:schemeClr val="accent3"/>
              </a:solidFill>
              <a:highlight>
                <a:srgbClr val="CFE2F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CE5CD"/>
                </a:highlight>
              </a:rPr>
              <a:t>Add flow label.</a:t>
            </a:r>
            <a:endParaRPr>
              <a:highlight>
                <a:srgbClr val="FCE5CD"/>
              </a:highlight>
            </a:endParaRPr>
          </a:p>
        </p:txBody>
      </p:sp>
      <p:graphicFrame>
        <p:nvGraphicFramePr>
          <p:cNvPr id="1866" name="Google Shape;1866;p98"/>
          <p:cNvGraphicFramePr/>
          <p:nvPr/>
        </p:nvGraphicFramePr>
        <p:xfrm>
          <a:off x="246350" y="294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569050"/>
                <a:gridCol w="569050"/>
                <a:gridCol w="569050"/>
                <a:gridCol w="569050"/>
                <a:gridCol w="472650"/>
                <a:gridCol w="665400"/>
                <a:gridCol w="569050"/>
                <a:gridCol w="569050"/>
              </a:tblGrid>
              <a:tr h="2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trike="sng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</a:t>
                      </a:r>
                      <a:endParaRPr sz="1200" strike="sng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of Service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D9D9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Length in Bytes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</a:tr>
              <a:tr h="296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trike="sng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Identification</a:t>
                      </a:r>
                      <a:endParaRPr sz="1200" strike="sng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trike="sng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</a:t>
                      </a:r>
                      <a:endParaRPr sz="1200" strike="sng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EAD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trike="sng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Fragment Offset</a:t>
                      </a:r>
                      <a:endParaRPr sz="1200" strike="sng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EAD3"/>
                    </a:solidFill>
                  </a:tcPr>
                </a:tc>
                <a:tc hMerge="1"/>
                <a:tc hMerge="1"/>
              </a:tr>
              <a:tr h="29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D9D9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Protocol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CFE2F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trike="sng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 Checksum</a:t>
                      </a:r>
                      <a:endParaRPr sz="1200" strike="sng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4CCCC"/>
                    </a:solidFill>
                  </a:tcPr>
                </a:tc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Address (32 bits)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IP Address (32 bits)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(if any)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867" name="Google Shape;1867;p98"/>
          <p:cNvGraphicFramePr/>
          <p:nvPr/>
        </p:nvGraphicFramePr>
        <p:xfrm>
          <a:off x="5172475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459800"/>
                <a:gridCol w="459800"/>
                <a:gridCol w="459800"/>
                <a:gridCol w="459800"/>
                <a:gridCol w="459800"/>
                <a:gridCol w="459800"/>
                <a:gridCol w="459800"/>
                <a:gridCol w="459800"/>
              </a:tblGrid>
              <a:tr h="2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Traffic Class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D9D9"/>
                    </a:solidFill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Flow Label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CE5CD"/>
                    </a:solidFill>
                  </a:tcPr>
                </a:tc>
                <a:tc hMerge="1"/>
                <a:tc hMerge="1"/>
                <a:tc hMerge="1"/>
                <a:tc hMerge="1"/>
              </a:tr>
              <a:tr h="296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 Length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Header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CFE2F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Hop Limit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D9D9"/>
                    </a:solidFill>
                  </a:tcPr>
                </a:tc>
                <a:tc hMerge="1"/>
              </a:tr>
              <a:tr h="296900">
                <a:tc gridSpan="8"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Address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(128 bits)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296900"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96900"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96900"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96900">
                <a:tc gridSpan="8"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Address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(128 bits)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296900"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96900"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96900"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1868" name="Google Shape;1868;p98"/>
          <p:cNvSpPr txBox="1"/>
          <p:nvPr>
            <p:ph idx="1" type="body"/>
          </p:nvPr>
        </p:nvSpPr>
        <p:spPr>
          <a:xfrm>
            <a:off x="246350" y="402200"/>
            <a:ext cx="4431300" cy="165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</a:rPr>
              <a:t>Renamed and moved:</a:t>
            </a:r>
            <a:endParaRPr>
              <a:highlight>
                <a:srgbClr val="D9D9D9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of Service → Traffic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Length → Payload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TTL → Hop Limit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of IPv6 Changes</a:t>
            </a:r>
            <a:endParaRPr/>
          </a:p>
        </p:txBody>
      </p:sp>
      <p:sp>
        <p:nvSpPr>
          <p:cNvPr id="1874" name="Google Shape;1874;p9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Leave problems to end hosts.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Eliminated fragmentation.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Eliminated checksum.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we eliminate TTL and leave that to end hosts?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No, avoiding loops is fundamentally a router problem.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Simplify: Less work for routers.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Eliminated options.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Fixed-size header length.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Future-proof: Allow for extensibility.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Generalized next-header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Generalized flow label for packets.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10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BGP Implementation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External BGP and Internal BGP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Links Between ASes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Message Types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Route Attributes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Issues with BGP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IP Header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IPv4 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IPv6 Changes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0" name="Google Shape;1880;p10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Security</a:t>
            </a:r>
            <a:endParaRPr/>
          </a:p>
        </p:txBody>
      </p:sp>
      <p:sp>
        <p:nvSpPr>
          <p:cNvPr id="1881" name="Google Shape;1881;p10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Source IP: Spoofing</a:t>
            </a:r>
            <a:endParaRPr/>
          </a:p>
        </p:txBody>
      </p:sp>
      <p:sp>
        <p:nvSpPr>
          <p:cNvPr id="1887" name="Google Shape;1887;p10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Spoofing</a:t>
            </a:r>
            <a:r>
              <a:rPr lang="en"/>
              <a:t>: Lie about the source address.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 pretends to be somebody else and sends the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spoofing to attack a destination: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Denial-of-service (DoS) attack: Overwhelm a service by flooding it with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spoofing: The service can block your source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Spoofing makes DoS more effective: Server doesn't know which packets to block.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spoofing to attack the impersonated user: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 pretends to be Bob and sends a virus.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Bob is wrongly blamed for sending the virus.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traffic (e.g. angry messages) goes to Bob instead.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Type of Service</a:t>
            </a:r>
            <a:endParaRPr/>
          </a:p>
        </p:txBody>
      </p:sp>
      <p:sp>
        <p:nvSpPr>
          <p:cNvPr id="1893" name="Google Shape;1893;p10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type of service (ToS): Bits indicating priority of the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Attack: Prioritize your own traffic.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anybody can set ToS bits, attackers can make their own packets high-priority.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prefers attacker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Today, ToS bits are mostly set/used by operators, not end hosts.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Attack: Use spoofing to make someone else pay for priority traffic.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the network charges for high-priority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 sends a spoofed packet: "I am Bob and this packet is high-priority."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makes Bob pay for that packet.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5" name="Google Shape;325;p31"/>
          <p:cNvCxnSpPr>
            <a:stCxn id="321" idx="3"/>
            <a:endCxn id="326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1"/>
          <p:cNvCxnSpPr>
            <a:stCxn id="326" idx="3"/>
            <a:endCxn id="322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1"/>
          <p:cNvCxnSpPr>
            <a:stCxn id="326" idx="0"/>
            <a:endCxn id="323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1"/>
          <p:cNvCxnSpPr>
            <a:stCxn id="323" idx="3"/>
            <a:endCxn id="322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1"/>
          <p:cNvCxnSpPr>
            <a:stCxn id="326" idx="3"/>
            <a:endCxn id="331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1"/>
          <p:cNvCxnSpPr>
            <a:stCxn id="331" idx="0"/>
            <a:endCxn id="322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1"/>
          <p:cNvCxnSpPr>
            <a:stCxn id="331" idx="3"/>
            <a:endCxn id="334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1"/>
          <p:cNvCxnSpPr>
            <a:stCxn id="334" idx="3"/>
            <a:endCxn id="324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1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1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" name="Google Shape;340;p31"/>
          <p:cNvCxnSpPr>
            <a:endCxn id="338" idx="1"/>
          </p:cNvCxnSpPr>
          <p:nvPr/>
        </p:nvCxnSpPr>
        <p:spPr>
          <a:xfrm>
            <a:off x="2873550" y="4279962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1"/>
          <p:cNvCxnSpPr>
            <a:stCxn id="337" idx="7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1"/>
          <p:cNvCxnSpPr>
            <a:endCxn id="339" idx="4"/>
          </p:cNvCxnSpPr>
          <p:nvPr/>
        </p:nvCxnSpPr>
        <p:spPr>
          <a:xfrm rot="10800000">
            <a:off x="5293263" y="3426500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1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External BGP, Internal BGP, and IGP</a:t>
            </a:r>
            <a:endParaRPr/>
          </a:p>
        </p:txBody>
      </p:sp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107050" y="402200"/>
            <a:ext cx="89097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BGP session</a:t>
            </a:r>
            <a:r>
              <a:rPr lang="en"/>
              <a:t>: Two routers exchanging BGP information between each other.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31"/>
          <p:cNvCxnSpPr/>
          <p:nvPr/>
        </p:nvCxnSpPr>
        <p:spPr>
          <a:xfrm>
            <a:off x="1970873" y="4041689"/>
            <a:ext cx="622200" cy="207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6" name="Google Shape;346;p31"/>
          <p:cNvCxnSpPr/>
          <p:nvPr/>
        </p:nvCxnSpPr>
        <p:spPr>
          <a:xfrm>
            <a:off x="3246925" y="4281919"/>
            <a:ext cx="867300" cy="3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7" name="Google Shape;347;p31"/>
          <p:cNvCxnSpPr/>
          <p:nvPr/>
        </p:nvCxnSpPr>
        <p:spPr>
          <a:xfrm flipH="1" rot="10800000">
            <a:off x="4703593" y="4086243"/>
            <a:ext cx="391200" cy="176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8" name="Google Shape;348;p31"/>
          <p:cNvCxnSpPr/>
          <p:nvPr/>
        </p:nvCxnSpPr>
        <p:spPr>
          <a:xfrm flipH="1" rot="10800000">
            <a:off x="5603500" y="3943425"/>
            <a:ext cx="496800" cy="102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9" name="Google Shape;349;p31"/>
          <p:cNvCxnSpPr/>
          <p:nvPr/>
        </p:nvCxnSpPr>
        <p:spPr>
          <a:xfrm rot="10800000">
            <a:off x="4121000" y="3612825"/>
            <a:ext cx="434400" cy="30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0" name="Google Shape;350;p31"/>
          <p:cNvCxnSpPr/>
          <p:nvPr/>
        </p:nvCxnSpPr>
        <p:spPr>
          <a:xfrm flipH="1" rot="10800000">
            <a:off x="3083400" y="3613875"/>
            <a:ext cx="525900" cy="324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1" name="Google Shape;351;p31"/>
          <p:cNvCxnSpPr/>
          <p:nvPr/>
        </p:nvCxnSpPr>
        <p:spPr>
          <a:xfrm flipH="1" rot="10800000">
            <a:off x="2797250" y="3314625"/>
            <a:ext cx="191700" cy="528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2" name="Google Shape;352;p31"/>
          <p:cNvCxnSpPr/>
          <p:nvPr/>
        </p:nvCxnSpPr>
        <p:spPr>
          <a:xfrm>
            <a:off x="3473125" y="3067875"/>
            <a:ext cx="378600" cy="347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3" name="Google Shape;353;p31"/>
          <p:cNvCxnSpPr>
            <a:stCxn id="354" idx="1"/>
            <a:endCxn id="324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1"/>
          <p:cNvCxnSpPr>
            <a:stCxn id="356" idx="3"/>
            <a:endCxn id="324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1"/>
          <p:cNvCxnSpPr>
            <a:stCxn id="356" idx="2"/>
            <a:endCxn id="358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1"/>
          <p:cNvCxnSpPr>
            <a:stCxn id="358" idx="2"/>
            <a:endCxn id="323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1"/>
          <p:cNvCxnSpPr>
            <a:stCxn id="361" idx="4"/>
            <a:endCxn id="321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1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2" name="Google Shape;362;p31"/>
          <p:cNvCxnSpPr/>
          <p:nvPr/>
        </p:nvCxnSpPr>
        <p:spPr>
          <a:xfrm>
            <a:off x="780775" y="3660781"/>
            <a:ext cx="620400" cy="26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3" name="Google Shape;363;p31"/>
          <p:cNvCxnSpPr/>
          <p:nvPr/>
        </p:nvCxnSpPr>
        <p:spPr>
          <a:xfrm flipH="1">
            <a:off x="3285275" y="2387375"/>
            <a:ext cx="1115700" cy="34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4" name="Google Shape;364;p31"/>
          <p:cNvCxnSpPr/>
          <p:nvPr/>
        </p:nvCxnSpPr>
        <p:spPr>
          <a:xfrm rot="10800000">
            <a:off x="6063425" y="2346975"/>
            <a:ext cx="646800" cy="326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5" name="Google Shape;365;p31"/>
          <p:cNvCxnSpPr/>
          <p:nvPr/>
        </p:nvCxnSpPr>
        <p:spPr>
          <a:xfrm flipH="1">
            <a:off x="6754325" y="3289000"/>
            <a:ext cx="272400" cy="37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6" name="Google Shape;366;p31"/>
          <p:cNvCxnSpPr/>
          <p:nvPr/>
        </p:nvCxnSpPr>
        <p:spPr>
          <a:xfrm rot="10800000">
            <a:off x="6754328" y="3845349"/>
            <a:ext cx="339600" cy="288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67" name="Google Shape;367;p31"/>
          <p:cNvSpPr/>
          <p:nvPr/>
        </p:nvSpPr>
        <p:spPr>
          <a:xfrm>
            <a:off x="7404213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Fragmentation and Options</a:t>
            </a:r>
            <a:endParaRPr/>
          </a:p>
        </p:txBody>
      </p:sp>
      <p:sp>
        <p:nvSpPr>
          <p:cNvPr id="1899" name="Google Shape;1899;p10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Fragmentation and options are more work for the router.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Denial-of-service (DoS) attack: Overwhelm routers by making them do more work.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Fragmentation: Send large packets on purpose.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Options: Send packets with complicated options on purpose.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Defense: Routers often ignore options, or drop packets with options.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TTL: Traceroute</a:t>
            </a:r>
            <a:endParaRPr/>
          </a:p>
        </p:txBody>
      </p:sp>
      <p:sp>
        <p:nvSpPr>
          <p:cNvPr id="1905" name="Google Shape;1905;p104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Traceroute</a:t>
            </a:r>
            <a:r>
              <a:rPr lang="en"/>
              <a:t>: Exploiting the TTL to discover the path a packet travels along.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You'll do this in Project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idea: When TTL expires, the router sends back a "TTL Exceeded" error.</a:t>
            </a:r>
            <a:br>
              <a:rPr lang="en"/>
            </a:br>
            <a:r>
              <a:rPr lang="en"/>
              <a:t>This allows you to learn the identity one of the routers on the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approach: Send packets with TTL=1, TTL=2, TTL=3,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routers respond with the "TTL Exceeded" message.</a:t>
            </a:r>
            <a:endParaRPr/>
          </a:p>
        </p:txBody>
      </p:sp>
      <p:sp>
        <p:nvSpPr>
          <p:cNvPr id="1906" name="Google Shape;1906;p104"/>
          <p:cNvSpPr/>
          <p:nvPr/>
        </p:nvSpPr>
        <p:spPr>
          <a:xfrm>
            <a:off x="3180053" y="3654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7" name="Google Shape;1907;p104"/>
          <p:cNvSpPr/>
          <p:nvPr/>
        </p:nvSpPr>
        <p:spPr>
          <a:xfrm>
            <a:off x="4117803" y="3654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8" name="Google Shape;1908;p104"/>
          <p:cNvCxnSpPr>
            <a:stCxn id="1906" idx="3"/>
            <a:endCxn id="1907" idx="1"/>
          </p:cNvCxnSpPr>
          <p:nvPr/>
        </p:nvCxnSpPr>
        <p:spPr>
          <a:xfrm>
            <a:off x="3465053" y="3797050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9" name="Google Shape;1909;p104"/>
          <p:cNvCxnSpPr>
            <a:stCxn id="1907" idx="3"/>
            <a:endCxn id="1910" idx="1"/>
          </p:cNvCxnSpPr>
          <p:nvPr/>
        </p:nvCxnSpPr>
        <p:spPr>
          <a:xfrm>
            <a:off x="4402803" y="3797050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1" name="Google Shape;1911;p104"/>
          <p:cNvSpPr/>
          <p:nvPr/>
        </p:nvSpPr>
        <p:spPr>
          <a:xfrm>
            <a:off x="5055553" y="3654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2" name="Google Shape;1912;p104"/>
          <p:cNvSpPr/>
          <p:nvPr/>
        </p:nvSpPr>
        <p:spPr>
          <a:xfrm>
            <a:off x="2242288" y="36545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3" name="Google Shape;1913;p104"/>
          <p:cNvCxnSpPr>
            <a:stCxn id="1906" idx="1"/>
            <a:endCxn id="1912" idx="6"/>
          </p:cNvCxnSpPr>
          <p:nvPr/>
        </p:nvCxnSpPr>
        <p:spPr>
          <a:xfrm rot="10800000">
            <a:off x="2527253" y="3797050"/>
            <a:ext cx="65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104"/>
          <p:cNvCxnSpPr>
            <a:stCxn id="1915" idx="2"/>
            <a:endCxn id="1911" idx="3"/>
          </p:cNvCxnSpPr>
          <p:nvPr/>
        </p:nvCxnSpPr>
        <p:spPr>
          <a:xfrm rot="10800000">
            <a:off x="5340488" y="3797050"/>
            <a:ext cx="65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5" name="Google Shape;1915;p104"/>
          <p:cNvSpPr/>
          <p:nvPr/>
        </p:nvSpPr>
        <p:spPr>
          <a:xfrm>
            <a:off x="5993288" y="36545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6" name="Google Shape;1916;p104"/>
          <p:cNvSpPr/>
          <p:nvPr/>
        </p:nvSpPr>
        <p:spPr>
          <a:xfrm>
            <a:off x="2104100" y="2729500"/>
            <a:ext cx="1499100" cy="5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     To: 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TTL =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7" name="Google Shape;1917;p104"/>
          <p:cNvCxnSpPr/>
          <p:nvPr/>
        </p:nvCxnSpPr>
        <p:spPr>
          <a:xfrm>
            <a:off x="2355500" y="3482625"/>
            <a:ext cx="996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8" name="Google Shape;1918;p104"/>
          <p:cNvCxnSpPr/>
          <p:nvPr/>
        </p:nvCxnSpPr>
        <p:spPr>
          <a:xfrm rot="10800000">
            <a:off x="2377700" y="4178700"/>
            <a:ext cx="95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9" name="Google Shape;1919;p104"/>
          <p:cNvSpPr/>
          <p:nvPr/>
        </p:nvSpPr>
        <p:spPr>
          <a:xfrm>
            <a:off x="2104100" y="4301650"/>
            <a:ext cx="1499100" cy="5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 To: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TTL Exceeded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TTL: Traceroute</a:t>
            </a:r>
            <a:endParaRPr/>
          </a:p>
        </p:txBody>
      </p:sp>
      <p:sp>
        <p:nvSpPr>
          <p:cNvPr id="1925" name="Google Shape;1925;p105"/>
          <p:cNvSpPr/>
          <p:nvPr/>
        </p:nvSpPr>
        <p:spPr>
          <a:xfrm>
            <a:off x="3180053" y="3654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6" name="Google Shape;1926;p105"/>
          <p:cNvSpPr/>
          <p:nvPr/>
        </p:nvSpPr>
        <p:spPr>
          <a:xfrm>
            <a:off x="4117803" y="3654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7" name="Google Shape;1927;p105"/>
          <p:cNvCxnSpPr>
            <a:stCxn id="1925" idx="3"/>
            <a:endCxn id="1926" idx="1"/>
          </p:cNvCxnSpPr>
          <p:nvPr/>
        </p:nvCxnSpPr>
        <p:spPr>
          <a:xfrm>
            <a:off x="3465053" y="3797050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105"/>
          <p:cNvCxnSpPr>
            <a:stCxn id="1926" idx="3"/>
            <a:endCxn id="1929" idx="1"/>
          </p:cNvCxnSpPr>
          <p:nvPr/>
        </p:nvCxnSpPr>
        <p:spPr>
          <a:xfrm>
            <a:off x="4402803" y="3797050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0" name="Google Shape;1930;p105"/>
          <p:cNvSpPr/>
          <p:nvPr/>
        </p:nvSpPr>
        <p:spPr>
          <a:xfrm>
            <a:off x="5055553" y="3654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1" name="Google Shape;1931;p105"/>
          <p:cNvSpPr/>
          <p:nvPr/>
        </p:nvSpPr>
        <p:spPr>
          <a:xfrm>
            <a:off x="2242288" y="36545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2" name="Google Shape;1932;p105"/>
          <p:cNvCxnSpPr>
            <a:stCxn id="1925" idx="1"/>
            <a:endCxn id="1931" idx="6"/>
          </p:cNvCxnSpPr>
          <p:nvPr/>
        </p:nvCxnSpPr>
        <p:spPr>
          <a:xfrm rot="10800000">
            <a:off x="2527253" y="3797050"/>
            <a:ext cx="65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105"/>
          <p:cNvCxnSpPr>
            <a:stCxn id="1934" idx="2"/>
            <a:endCxn id="1930" idx="3"/>
          </p:cNvCxnSpPr>
          <p:nvPr/>
        </p:nvCxnSpPr>
        <p:spPr>
          <a:xfrm rot="10800000">
            <a:off x="5340488" y="3797050"/>
            <a:ext cx="65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4" name="Google Shape;1934;p105"/>
          <p:cNvSpPr/>
          <p:nvPr/>
        </p:nvSpPr>
        <p:spPr>
          <a:xfrm>
            <a:off x="5993288" y="36545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5" name="Google Shape;1935;p105"/>
          <p:cNvSpPr/>
          <p:nvPr/>
        </p:nvSpPr>
        <p:spPr>
          <a:xfrm>
            <a:off x="2561300" y="2729500"/>
            <a:ext cx="1499100" cy="5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     To: 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TTL =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6" name="Google Shape;1936;p105"/>
          <p:cNvCxnSpPr/>
          <p:nvPr/>
        </p:nvCxnSpPr>
        <p:spPr>
          <a:xfrm>
            <a:off x="2355500" y="3482625"/>
            <a:ext cx="1899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7" name="Google Shape;1937;p105"/>
          <p:cNvCxnSpPr/>
          <p:nvPr/>
        </p:nvCxnSpPr>
        <p:spPr>
          <a:xfrm rot="10800000">
            <a:off x="2397803" y="4178700"/>
            <a:ext cx="1814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8" name="Google Shape;1938;p105"/>
          <p:cNvSpPr/>
          <p:nvPr/>
        </p:nvSpPr>
        <p:spPr>
          <a:xfrm>
            <a:off x="2561300" y="4301650"/>
            <a:ext cx="1499100" cy="5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 To: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TTL Exceeded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9" name="Google Shape;1939;p105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Traceroute</a:t>
            </a:r>
            <a:r>
              <a:rPr lang="en"/>
              <a:t>: Exploiting the TTL to discover the path a packet travels along.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You'll do this in Project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idea: When TTL expires, the router sends back a "TTL Exceeded" error.</a:t>
            </a:r>
            <a:br>
              <a:rPr lang="en"/>
            </a:br>
            <a:r>
              <a:rPr lang="en"/>
              <a:t>This allows you to learn the identity one of the routers on the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approach: Send packets with TTL=1, TTL=2, TTL=3,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routers respond with the "TTL Exceeded" message.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TTL: Traceroute</a:t>
            </a:r>
            <a:endParaRPr/>
          </a:p>
        </p:txBody>
      </p:sp>
      <p:sp>
        <p:nvSpPr>
          <p:cNvPr id="1945" name="Google Shape;1945;p106"/>
          <p:cNvSpPr/>
          <p:nvPr/>
        </p:nvSpPr>
        <p:spPr>
          <a:xfrm>
            <a:off x="3180053" y="3654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6" name="Google Shape;1946;p106"/>
          <p:cNvSpPr/>
          <p:nvPr/>
        </p:nvSpPr>
        <p:spPr>
          <a:xfrm>
            <a:off x="4117803" y="3654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7" name="Google Shape;1947;p106"/>
          <p:cNvCxnSpPr>
            <a:stCxn id="1945" idx="3"/>
            <a:endCxn id="1946" idx="1"/>
          </p:cNvCxnSpPr>
          <p:nvPr/>
        </p:nvCxnSpPr>
        <p:spPr>
          <a:xfrm>
            <a:off x="3465053" y="3797050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8" name="Google Shape;1948;p106"/>
          <p:cNvCxnSpPr>
            <a:stCxn id="1946" idx="3"/>
            <a:endCxn id="1949" idx="1"/>
          </p:cNvCxnSpPr>
          <p:nvPr/>
        </p:nvCxnSpPr>
        <p:spPr>
          <a:xfrm>
            <a:off x="4402803" y="3797050"/>
            <a:ext cx="65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0" name="Google Shape;1950;p106"/>
          <p:cNvSpPr/>
          <p:nvPr/>
        </p:nvSpPr>
        <p:spPr>
          <a:xfrm>
            <a:off x="5055553" y="3654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1" name="Google Shape;1951;p106"/>
          <p:cNvSpPr/>
          <p:nvPr/>
        </p:nvSpPr>
        <p:spPr>
          <a:xfrm>
            <a:off x="2242288" y="36545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2" name="Google Shape;1952;p106"/>
          <p:cNvCxnSpPr>
            <a:stCxn id="1945" idx="1"/>
            <a:endCxn id="1951" idx="6"/>
          </p:cNvCxnSpPr>
          <p:nvPr/>
        </p:nvCxnSpPr>
        <p:spPr>
          <a:xfrm rot="10800000">
            <a:off x="2527253" y="3797050"/>
            <a:ext cx="65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106"/>
          <p:cNvCxnSpPr>
            <a:stCxn id="1954" idx="2"/>
            <a:endCxn id="1950" idx="3"/>
          </p:cNvCxnSpPr>
          <p:nvPr/>
        </p:nvCxnSpPr>
        <p:spPr>
          <a:xfrm rot="10800000">
            <a:off x="5340488" y="3797050"/>
            <a:ext cx="65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4" name="Google Shape;1954;p106"/>
          <p:cNvSpPr/>
          <p:nvPr/>
        </p:nvSpPr>
        <p:spPr>
          <a:xfrm>
            <a:off x="5993288" y="36545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5" name="Google Shape;1955;p106"/>
          <p:cNvSpPr/>
          <p:nvPr/>
        </p:nvSpPr>
        <p:spPr>
          <a:xfrm>
            <a:off x="3018500" y="2729500"/>
            <a:ext cx="1499100" cy="5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     To: 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TTL =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6" name="Google Shape;1956;p106"/>
          <p:cNvCxnSpPr/>
          <p:nvPr/>
        </p:nvCxnSpPr>
        <p:spPr>
          <a:xfrm>
            <a:off x="2355500" y="3482625"/>
            <a:ext cx="2832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7" name="Google Shape;1957;p106"/>
          <p:cNvCxnSpPr/>
          <p:nvPr/>
        </p:nvCxnSpPr>
        <p:spPr>
          <a:xfrm rot="10800000">
            <a:off x="2418688" y="4178700"/>
            <a:ext cx="2706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8" name="Google Shape;1958;p106"/>
          <p:cNvSpPr/>
          <p:nvPr/>
        </p:nvSpPr>
        <p:spPr>
          <a:xfrm>
            <a:off x="3018500" y="4301650"/>
            <a:ext cx="1499100" cy="5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 To: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TTL Exceeded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9" name="Google Shape;1959;p106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Traceroute</a:t>
            </a:r>
            <a:r>
              <a:rPr lang="en"/>
              <a:t>: Exploiting the TTL to discover the path a packet travels along.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You'll do this in Project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idea: When TTL expires, the router sends back a "TTL Exceeded" error.</a:t>
            </a:r>
            <a:br>
              <a:rPr lang="en"/>
            </a:br>
            <a:r>
              <a:rPr lang="en"/>
              <a:t>This allows you to learn the identity one of the routers on the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approach: Send packets with TTL=1, TTL=2, TTL=3,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routers respond with the "TTL Exceeded" message.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Other Fields?</a:t>
            </a:r>
            <a:endParaRPr/>
          </a:p>
        </p:txBody>
      </p:sp>
      <p:sp>
        <p:nvSpPr>
          <p:cNvPr id="1965" name="Google Shape;1965;p10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Exploiting protocol field?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protocol is set incorrectly, the next layer will find the packet malformed.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Exploiting checksum?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bad checksum causes the </a:t>
            </a:r>
            <a:r>
              <a:rPr lang="en"/>
              <a:t>network</a:t>
            </a:r>
            <a:r>
              <a:rPr lang="en"/>
              <a:t> to drop the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are not effective attacks.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IP Attacks</a:t>
            </a:r>
            <a:endParaRPr/>
          </a:p>
        </p:txBody>
      </p:sp>
      <p:sp>
        <p:nvSpPr>
          <p:cNvPr id="1971" name="Google Shape;1971;p108"/>
          <p:cNvSpPr txBox="1"/>
          <p:nvPr>
            <p:ph idx="1" type="body"/>
          </p:nvPr>
        </p:nvSpPr>
        <p:spPr>
          <a:xfrm>
            <a:off x="107050" y="402200"/>
            <a:ext cx="89097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Source IP address: Spoofing.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CE5CD"/>
                </a:highlight>
              </a:rPr>
              <a:t>Type of service: Prioritize attacker traffic.</a:t>
            </a:r>
            <a:endParaRPr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EAD3"/>
                </a:highlight>
              </a:rPr>
              <a:t>Fragmentation, Options: Denial-of-service.</a:t>
            </a:r>
            <a:endParaRPr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9DAF8"/>
                </a:highlight>
              </a:rPr>
              <a:t>TTL: Traceroute.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</a:rPr>
              <a:t>Protocol, Checksum: No apparent problems.</a:t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72" name="Google Shape;1972;p108"/>
          <p:cNvGraphicFramePr/>
          <p:nvPr/>
        </p:nvGraphicFramePr>
        <p:xfrm>
          <a:off x="1984125" y="28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{A51DA27A-DDCB-49B8-9CD2-7BF093D4B8F8}</a:tableStyleId>
              </a:tblPr>
              <a:tblGrid>
                <a:gridCol w="569050"/>
                <a:gridCol w="569050"/>
                <a:gridCol w="569050"/>
                <a:gridCol w="569050"/>
                <a:gridCol w="472650"/>
                <a:gridCol w="665400"/>
                <a:gridCol w="569050"/>
                <a:gridCol w="569050"/>
              </a:tblGrid>
              <a:tr h="2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of Service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CE5CD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Length in Bytes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96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EAD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Fragment Offset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EAD3"/>
                    </a:solidFill>
                  </a:tcPr>
                </a:tc>
                <a:tc hMerge="1"/>
                <a:tc hMerge="1"/>
              </a:tr>
              <a:tr h="29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C9DAF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Protocol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D9D9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 Checksum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Address (32 bits)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4CC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IP Address (32 bits)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(if any)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9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IP Header Design</a:t>
            </a:r>
            <a:endParaRPr/>
          </a:p>
        </p:txBody>
      </p:sp>
      <p:sp>
        <p:nvSpPr>
          <p:cNvPr id="1978" name="Google Shape;1978;p10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Header design is more nuanced than it first seems!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to juggle multiple goals: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needs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/>
          <p:nvPr/>
        </p:nvSpPr>
        <p:spPr>
          <a:xfrm>
            <a:off x="1528600" y="2823975"/>
            <a:ext cx="5022900" cy="2055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1578441" y="3709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3709150" y="3567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3015950" y="292279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6207500" y="36338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7" name="Google Shape;377;p32"/>
          <p:cNvCxnSpPr>
            <a:stCxn id="373" idx="3"/>
            <a:endCxn id="378" idx="1"/>
          </p:cNvCxnSpPr>
          <p:nvPr/>
        </p:nvCxnSpPr>
        <p:spPr>
          <a:xfrm>
            <a:off x="1863441" y="3851925"/>
            <a:ext cx="8676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2"/>
          <p:cNvCxnSpPr>
            <a:stCxn id="378" idx="3"/>
            <a:endCxn id="374" idx="1"/>
          </p:cNvCxnSpPr>
          <p:nvPr/>
        </p:nvCxnSpPr>
        <p:spPr>
          <a:xfrm flipH="1" rot="10800000">
            <a:off x="3015950" y="3710025"/>
            <a:ext cx="693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2"/>
          <p:cNvCxnSpPr>
            <a:stCxn id="378" idx="0"/>
            <a:endCxn id="375" idx="2"/>
          </p:cNvCxnSpPr>
          <p:nvPr/>
        </p:nvCxnSpPr>
        <p:spPr>
          <a:xfrm flipH="1" rot="10800000">
            <a:off x="2873450" y="3207825"/>
            <a:ext cx="285000" cy="7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2"/>
          <p:cNvCxnSpPr>
            <a:stCxn id="375" idx="3"/>
            <a:endCxn id="374" idx="0"/>
          </p:cNvCxnSpPr>
          <p:nvPr/>
        </p:nvCxnSpPr>
        <p:spPr>
          <a:xfrm>
            <a:off x="3300950" y="3065298"/>
            <a:ext cx="5508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2"/>
          <p:cNvCxnSpPr>
            <a:stCxn id="378" idx="3"/>
            <a:endCxn id="383" idx="1"/>
          </p:cNvCxnSpPr>
          <p:nvPr/>
        </p:nvCxnSpPr>
        <p:spPr>
          <a:xfrm>
            <a:off x="3015950" y="4137525"/>
            <a:ext cx="1305000" cy="4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2"/>
          <p:cNvCxnSpPr>
            <a:stCxn id="383" idx="0"/>
            <a:endCxn id="374" idx="3"/>
          </p:cNvCxnSpPr>
          <p:nvPr/>
        </p:nvCxnSpPr>
        <p:spPr>
          <a:xfrm rot="10800000">
            <a:off x="3994225" y="3710150"/>
            <a:ext cx="469200" cy="3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2"/>
          <p:cNvCxnSpPr>
            <a:stCxn id="383" idx="3"/>
            <a:endCxn id="386" idx="1"/>
          </p:cNvCxnSpPr>
          <p:nvPr/>
        </p:nvCxnSpPr>
        <p:spPr>
          <a:xfrm flipH="1" rot="10800000">
            <a:off x="4605925" y="3936950"/>
            <a:ext cx="544800" cy="24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2"/>
          <p:cNvCxnSpPr>
            <a:stCxn id="386" idx="3"/>
            <a:endCxn id="376" idx="1"/>
          </p:cNvCxnSpPr>
          <p:nvPr/>
        </p:nvCxnSpPr>
        <p:spPr>
          <a:xfrm flipH="1" rot="10800000">
            <a:off x="5435775" y="3776375"/>
            <a:ext cx="771600" cy="1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2"/>
          <p:cNvSpPr txBox="1"/>
          <p:nvPr/>
        </p:nvSpPr>
        <p:spPr>
          <a:xfrm>
            <a:off x="3932450" y="28887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2"/>
          <p:cNvSpPr/>
          <p:nvPr/>
        </p:nvSpPr>
        <p:spPr>
          <a:xfrm>
            <a:off x="3994138" y="452187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3116213" y="4476125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2"/>
          <p:cNvSpPr/>
          <p:nvPr/>
        </p:nvSpPr>
        <p:spPr>
          <a:xfrm>
            <a:off x="5150763" y="31415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32"/>
          <p:cNvCxnSpPr>
            <a:endCxn id="390" idx="1"/>
          </p:cNvCxnSpPr>
          <p:nvPr/>
        </p:nvCxnSpPr>
        <p:spPr>
          <a:xfrm>
            <a:off x="2873550" y="4279962"/>
            <a:ext cx="284400" cy="237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2"/>
          <p:cNvCxnSpPr>
            <a:stCxn id="389" idx="7"/>
          </p:cNvCxnSpPr>
          <p:nvPr/>
        </p:nvCxnSpPr>
        <p:spPr>
          <a:xfrm flipH="1" rot="10800000">
            <a:off x="4237400" y="4324212"/>
            <a:ext cx="225900" cy="239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2"/>
          <p:cNvCxnSpPr>
            <a:endCxn id="391" idx="4"/>
          </p:cNvCxnSpPr>
          <p:nvPr/>
        </p:nvCxnSpPr>
        <p:spPr>
          <a:xfrm rot="10800000">
            <a:off x="5293263" y="3426500"/>
            <a:ext cx="0" cy="36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2"/>
          <p:cNvSpPr/>
          <p:nvPr/>
        </p:nvSpPr>
        <p:spPr>
          <a:xfrm>
            <a:off x="2730950" y="3995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4320925" y="4039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5150775" y="3794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External BGP, Internal BGP, and IGP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96" name="Google Shape;396;p32"/>
          <p:cNvSpPr txBox="1"/>
          <p:nvPr>
            <p:ph idx="1" type="body"/>
          </p:nvPr>
        </p:nvSpPr>
        <p:spPr>
          <a:xfrm>
            <a:off x="107050" y="402200"/>
            <a:ext cx="89097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External BGP (eBGP) session</a:t>
            </a:r>
            <a:r>
              <a:rPr lang="en"/>
              <a:t>: Between two routers in </a:t>
            </a:r>
            <a:r>
              <a:rPr i="1" lang="en"/>
              <a:t>different</a:t>
            </a:r>
            <a:r>
              <a:rPr lang="en"/>
              <a:t> ASes.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Border routers use eBGP to exchange inter-domain routes.</a:t>
            </a:r>
            <a:endParaRPr/>
          </a:p>
        </p:txBody>
      </p:sp>
      <p:cxnSp>
        <p:nvCxnSpPr>
          <p:cNvPr id="397" name="Google Shape;397;p32"/>
          <p:cNvCxnSpPr/>
          <p:nvPr/>
        </p:nvCxnSpPr>
        <p:spPr>
          <a:xfrm>
            <a:off x="1970873" y="4041689"/>
            <a:ext cx="622200" cy="207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8" name="Google Shape;398;p32"/>
          <p:cNvCxnSpPr/>
          <p:nvPr/>
        </p:nvCxnSpPr>
        <p:spPr>
          <a:xfrm>
            <a:off x="3246925" y="4281919"/>
            <a:ext cx="867300" cy="30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9" name="Google Shape;399;p32"/>
          <p:cNvCxnSpPr/>
          <p:nvPr/>
        </p:nvCxnSpPr>
        <p:spPr>
          <a:xfrm flipH="1" rot="10800000">
            <a:off x="4703593" y="4086243"/>
            <a:ext cx="391200" cy="176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0" name="Google Shape;400;p32"/>
          <p:cNvCxnSpPr/>
          <p:nvPr/>
        </p:nvCxnSpPr>
        <p:spPr>
          <a:xfrm flipH="1" rot="10800000">
            <a:off x="5603500" y="3943425"/>
            <a:ext cx="496800" cy="10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1" name="Google Shape;401;p32"/>
          <p:cNvCxnSpPr/>
          <p:nvPr/>
        </p:nvCxnSpPr>
        <p:spPr>
          <a:xfrm rot="10800000">
            <a:off x="4121000" y="3612825"/>
            <a:ext cx="434400" cy="30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2" name="Google Shape;402;p32"/>
          <p:cNvCxnSpPr/>
          <p:nvPr/>
        </p:nvCxnSpPr>
        <p:spPr>
          <a:xfrm flipH="1" rot="10800000">
            <a:off x="3083400" y="3613875"/>
            <a:ext cx="525900" cy="324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3" name="Google Shape;403;p32"/>
          <p:cNvCxnSpPr/>
          <p:nvPr/>
        </p:nvCxnSpPr>
        <p:spPr>
          <a:xfrm flipH="1" rot="10800000">
            <a:off x="2797250" y="3314625"/>
            <a:ext cx="191700" cy="528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4" name="Google Shape;404;p32"/>
          <p:cNvCxnSpPr/>
          <p:nvPr/>
        </p:nvCxnSpPr>
        <p:spPr>
          <a:xfrm>
            <a:off x="3473125" y="3067875"/>
            <a:ext cx="378600" cy="347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5" name="Google Shape;405;p32"/>
          <p:cNvCxnSpPr>
            <a:stCxn id="406" idx="1"/>
            <a:endCxn id="376" idx="3"/>
          </p:cNvCxnSpPr>
          <p:nvPr/>
        </p:nvCxnSpPr>
        <p:spPr>
          <a:xfrm rot="10800000">
            <a:off x="6492428" y="3776349"/>
            <a:ext cx="601500" cy="51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2"/>
          <p:cNvCxnSpPr>
            <a:stCxn id="408" idx="3"/>
            <a:endCxn id="376" idx="3"/>
          </p:cNvCxnSpPr>
          <p:nvPr/>
        </p:nvCxnSpPr>
        <p:spPr>
          <a:xfrm flipH="1">
            <a:off x="6492378" y="3107752"/>
            <a:ext cx="486900" cy="6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2"/>
          <p:cNvCxnSpPr>
            <a:stCxn id="408" idx="2"/>
            <a:endCxn id="410" idx="6"/>
          </p:cNvCxnSpPr>
          <p:nvPr/>
        </p:nvCxnSpPr>
        <p:spPr>
          <a:xfrm rot="10800000">
            <a:off x="5967324" y="2450140"/>
            <a:ext cx="824400" cy="4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2"/>
          <p:cNvCxnSpPr>
            <a:stCxn id="410" idx="2"/>
            <a:endCxn id="375" idx="0"/>
          </p:cNvCxnSpPr>
          <p:nvPr/>
        </p:nvCxnSpPr>
        <p:spPr>
          <a:xfrm flipH="1">
            <a:off x="3158424" y="2450075"/>
            <a:ext cx="1528200" cy="47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2"/>
          <p:cNvCxnSpPr>
            <a:stCxn id="413" idx="4"/>
            <a:endCxn id="373" idx="1"/>
          </p:cNvCxnSpPr>
          <p:nvPr/>
        </p:nvCxnSpPr>
        <p:spPr>
          <a:xfrm>
            <a:off x="780775" y="3508381"/>
            <a:ext cx="797700" cy="3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2"/>
          <p:cNvSpPr/>
          <p:nvPr/>
        </p:nvSpPr>
        <p:spPr>
          <a:xfrm>
            <a:off x="6906374" y="418631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6791724" y="2524690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4686624" y="2108525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140425" y="2825281"/>
            <a:ext cx="1280700" cy="683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4" name="Google Shape;414;p32"/>
          <p:cNvCxnSpPr/>
          <p:nvPr/>
        </p:nvCxnSpPr>
        <p:spPr>
          <a:xfrm>
            <a:off x="780775" y="3660781"/>
            <a:ext cx="620400" cy="26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5" name="Google Shape;415;p32"/>
          <p:cNvCxnSpPr/>
          <p:nvPr/>
        </p:nvCxnSpPr>
        <p:spPr>
          <a:xfrm flipH="1">
            <a:off x="3285275" y="2387375"/>
            <a:ext cx="1115700" cy="34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6" name="Google Shape;416;p32"/>
          <p:cNvCxnSpPr/>
          <p:nvPr/>
        </p:nvCxnSpPr>
        <p:spPr>
          <a:xfrm rot="10800000">
            <a:off x="6063425" y="2346975"/>
            <a:ext cx="646800" cy="326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7" name="Google Shape;417;p32"/>
          <p:cNvCxnSpPr/>
          <p:nvPr/>
        </p:nvCxnSpPr>
        <p:spPr>
          <a:xfrm flipH="1">
            <a:off x="6754325" y="3289000"/>
            <a:ext cx="272400" cy="37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8" name="Google Shape;418;p32"/>
          <p:cNvCxnSpPr/>
          <p:nvPr/>
        </p:nvCxnSpPr>
        <p:spPr>
          <a:xfrm rot="10800000">
            <a:off x="6754328" y="3845349"/>
            <a:ext cx="339600" cy="288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19" name="Google Shape;419;p32"/>
          <p:cNvSpPr/>
          <p:nvPr/>
        </p:nvSpPr>
        <p:spPr>
          <a:xfrm>
            <a:off x="7404213" y="4521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2"/>
          <p:cNvSpPr/>
          <p:nvPr/>
        </p:nvSpPr>
        <p:spPr>
          <a:xfrm>
            <a:off x="7378975" y="3298250"/>
            <a:ext cx="1572600" cy="624300"/>
          </a:xfrm>
          <a:prstGeom prst="wedgeRoundRectCallout">
            <a:avLst>
              <a:gd fmla="val -38616" name="adj1"/>
              <a:gd fmla="val 7590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Hi AS#1. Did you know y</a:t>
            </a: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ou can reach Z via AS#5?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