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Roboto Medium"/>
      <p:regular r:id="rId74"/>
      <p:bold r:id="rId75"/>
      <p:italic r:id="rId76"/>
      <p:boldItalic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Roboto Light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DACB95-0F30-4FA8-B283-080790871C27}">
  <a:tblStyle styleId="{C3DACB95-0F30-4FA8-B283-080790871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Light-italic.fntdata"/><Relationship Id="rId83" Type="http://schemas.openxmlformats.org/officeDocument/2006/relationships/font" Target="fonts/RobotoLight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RobotoLight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italic.fntdata"/><Relationship Id="rId82" Type="http://schemas.openxmlformats.org/officeDocument/2006/relationships/font" Target="fonts/RobotoLigh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Medium-bold.fntdata"/><Relationship Id="rId30" Type="http://schemas.openxmlformats.org/officeDocument/2006/relationships/slide" Target="slides/slide24.xml"/><Relationship Id="rId74" Type="http://schemas.openxmlformats.org/officeDocument/2006/relationships/font" Target="fonts/RobotoMedium-regular.fntdata"/><Relationship Id="rId33" Type="http://schemas.openxmlformats.org/officeDocument/2006/relationships/slide" Target="slides/slide27.xml"/><Relationship Id="rId77" Type="http://schemas.openxmlformats.org/officeDocument/2006/relationships/font" Target="fonts/RobotoMedium-boldItalic.fntdata"/><Relationship Id="rId32" Type="http://schemas.openxmlformats.org/officeDocument/2006/relationships/slide" Target="slides/slide26.xml"/><Relationship Id="rId76" Type="http://schemas.openxmlformats.org/officeDocument/2006/relationships/font" Target="fonts/RobotoMedium-italic.fntdata"/><Relationship Id="rId35" Type="http://schemas.openxmlformats.org/officeDocument/2006/relationships/slide" Target="slides/slide29.xml"/><Relationship Id="rId79" Type="http://schemas.openxmlformats.org/officeDocument/2006/relationships/font" Target="fonts/Roboto-bold.fntdata"/><Relationship Id="rId34" Type="http://schemas.openxmlformats.org/officeDocument/2006/relationships/slide" Target="slides/slide28.xml"/><Relationship Id="rId78" Type="http://schemas.openxmlformats.org/officeDocument/2006/relationships/font" Target="fonts/Robo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ice.com/en/article/xwepkw/googles-network-congestion-algorithm-isnt-fair-researchers-say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ed8094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aed8094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b40535c36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b40535c36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eb40535c36_0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eb40535c36_0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eb40535c36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eb40535c36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eb40535c36_0_2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eb40535c36_0_2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eb40535c36_0_2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eb40535c36_0_2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eb40535c36_0_2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eb40535c36_0_2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eb40535c36_0_2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eb40535c36_0_2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eb40535c36_0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2eb40535c36_0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eb40535c36_0_29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eb40535c36_0_2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eb40535c36_0_2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eb40535c36_0_2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ed80941a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aed8094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eb40535c36_0_3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eb40535c36_0_3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eb40535c36_0_3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eb40535c36_0_3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eb40535c36_0_3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eb40535c36_0_3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eb40535c36_0_3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eb40535c36_0_3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eb40535c36_0_3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eb40535c36_0_3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eb40535c36_0_3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eb40535c36_0_3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eb40535c36_0_3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eb40535c36_0_3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eb40535c36_0_3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2eb40535c36_0_3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eb40535c36_0_3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eb40535c36_0_3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eb40535c36_0_3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eb40535c36_0_3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40535c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b40535c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eb40535c36_0_3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eb40535c36_0_3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eb40535c36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eb40535c36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eb40535c36_0_3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eb40535c36_0_3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eb40535c36_0_3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eb40535c36_0_3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eb40535c36_0_3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eb40535c36_0_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eb40535c36_0_3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eb40535c36_0_3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eb40535c36_0_3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eb40535c36_0_3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eb40535c36_0_3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eb40535c36_0_3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eb40535c36_0_3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eb40535c36_0_3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eb40535c36_0_3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eb40535c36_0_3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40535c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b40535c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eb40535c36_0_3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eb40535c36_0_3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2eb40535c36_0_3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2eb40535c36_0_3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eb40535c36_0_3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eb40535c36_0_3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eb40535c36_0_3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eb40535c36_0_3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eb40535c36_0_3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2eb40535c36_0_3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eb40535c36_0_3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eb40535c36_0_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eb40535c36_0_3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eb40535c36_0_3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eb40535c36_0_3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eb40535c36_0_3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eb40535c36_0_3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eb40535c36_0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all the zig-zags were measured to go through the origin or be at 45 degrees, I don't know why I bothered to do this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eb40535c36_0_3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eb40535c36_0_3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https://www.vice.com/en/article/xwepkw/googles-network-congestion-algorithm-isnt-fair-researchers-say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b40535c36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b40535c36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2eb40535c36_0_3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2eb40535c36_0_3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eb40535c36_0_38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eb40535c36_0_3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2eb40535c36_0_3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2eb40535c36_0_3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eb40535c36_0_3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eb40535c36_0_3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76f03ed5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76f03ed5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76f03ed54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76f03ed54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76f03ed54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76f03ed54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276f03ed54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276f03ed54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76f03ed54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276f03ed54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276f03ed54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276f03ed54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b40535c36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b40535c36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76f03ed54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276f03ed54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276f03ed542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276f03ed542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76f03ed542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76f03ed542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76f03ed542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76f03ed542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76f03ed542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76f03ed542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276f03ed542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276f03ed542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276f03ed542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276f03ed542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276f03ed542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276f03ed542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b40535c3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b40535c3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b40535c36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eb40535c36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eb40535c36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eb40535c36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queue.acm.org/detail.cfm?id=3022184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vice.com/en/article/xwepkw/googles-network-congestion-algorithm-isnt-fair-researchers-say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ccr.sigcomm.org/archive/1995/jan95/ccr-9501-shenker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Congestion Control, Part 2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Fast Recovery Problem</a:t>
            </a:r>
            <a:endParaRPr/>
          </a:p>
        </p:txBody>
      </p:sp>
      <p:sp>
        <p:nvSpPr>
          <p:cNvPr id="651" name="Google Shape;651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can deduce from the duplicate acks that fewer packets are in flight: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Initially: 10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102: 9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103: 8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104: 7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105: 6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106: 5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107: 4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108: 3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109: 2 packets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ack(101) from 110: 1 packet in flight.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The packet still in flight is the re-sent 101.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Fast Recovery Problem</a:t>
            </a:r>
            <a:endParaRPr/>
          </a:p>
        </p:txBody>
      </p:sp>
      <p:sp>
        <p:nvSpPr>
          <p:cNvPr id="657" name="Google Shape;657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can deduce from the duplicate acks that fewer packets are in flight.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there are eventually &lt;5 packets left in flight, the sliding window is stopping us from sending more.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the sender temporary "credit" for each duplicate 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duplicate ack arrives, we know that one fewer packet is in flight.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Artificially extend</a:t>
            </a:r>
            <a:r>
              <a:rPr lang="en"/>
              <a:t> the window to let the sender send one more packet.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 Fast Recovery</a:t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 rot="5400000">
            <a:off x="58740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5"/>
          <p:cNvSpPr/>
          <p:nvPr/>
        </p:nvSpPr>
        <p:spPr>
          <a:xfrm rot="5400000">
            <a:off x="60489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5"/>
          <p:cNvSpPr/>
          <p:nvPr/>
        </p:nvSpPr>
        <p:spPr>
          <a:xfrm rot="5400000">
            <a:off x="62238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35"/>
          <p:cNvSpPr/>
          <p:nvPr/>
        </p:nvSpPr>
        <p:spPr>
          <a:xfrm rot="5400000">
            <a:off x="63987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5"/>
          <p:cNvSpPr/>
          <p:nvPr/>
        </p:nvSpPr>
        <p:spPr>
          <a:xfrm rot="5400000">
            <a:off x="65736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5"/>
          <p:cNvSpPr/>
          <p:nvPr/>
        </p:nvSpPr>
        <p:spPr>
          <a:xfrm rot="5400000">
            <a:off x="67485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5"/>
          <p:cNvSpPr/>
          <p:nvPr/>
        </p:nvSpPr>
        <p:spPr>
          <a:xfrm rot="5400000">
            <a:off x="69234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5"/>
          <p:cNvSpPr/>
          <p:nvPr/>
        </p:nvSpPr>
        <p:spPr>
          <a:xfrm rot="5400000">
            <a:off x="70983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5"/>
          <p:cNvSpPr/>
          <p:nvPr/>
        </p:nvSpPr>
        <p:spPr>
          <a:xfrm rot="5400000">
            <a:off x="72732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5"/>
          <p:cNvSpPr/>
          <p:nvPr/>
        </p:nvSpPr>
        <p:spPr>
          <a:xfrm rot="5400000">
            <a:off x="74481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5"/>
          <p:cNvSpPr/>
          <p:nvPr/>
        </p:nvSpPr>
        <p:spPr>
          <a:xfrm rot="5400000">
            <a:off x="76230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5"/>
          <p:cNvSpPr/>
          <p:nvPr/>
        </p:nvSpPr>
        <p:spPr>
          <a:xfrm rot="5400000">
            <a:off x="77979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5"/>
          <p:cNvSpPr/>
          <p:nvPr/>
        </p:nvSpPr>
        <p:spPr>
          <a:xfrm rot="5400000">
            <a:off x="79728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5"/>
          <p:cNvSpPr/>
          <p:nvPr/>
        </p:nvSpPr>
        <p:spPr>
          <a:xfrm rot="5400000">
            <a:off x="81477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5"/>
          <p:cNvSpPr/>
          <p:nvPr/>
        </p:nvSpPr>
        <p:spPr>
          <a:xfrm rot="5400000">
            <a:off x="6836135" y="-26250"/>
            <a:ext cx="4359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35"/>
          <p:cNvSpPr/>
          <p:nvPr/>
        </p:nvSpPr>
        <p:spPr>
          <a:xfrm rot="5400000">
            <a:off x="83226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5"/>
          <p:cNvSpPr/>
          <p:nvPr/>
        </p:nvSpPr>
        <p:spPr>
          <a:xfrm rot="5400000">
            <a:off x="84975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5"/>
          <p:cNvSpPr/>
          <p:nvPr/>
        </p:nvSpPr>
        <p:spPr>
          <a:xfrm rot="5400000">
            <a:off x="86724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78350" y="3593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3 duplicate acks detected.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5.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Extend window to account for the 3 acks: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5 + 3 = 8.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5"/>
          <p:cNvSpPr/>
          <p:nvPr/>
        </p:nvSpPr>
        <p:spPr>
          <a:xfrm rot="5400000">
            <a:off x="58740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5"/>
          <p:cNvSpPr/>
          <p:nvPr/>
        </p:nvSpPr>
        <p:spPr>
          <a:xfrm rot="5400000">
            <a:off x="60489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5"/>
          <p:cNvSpPr/>
          <p:nvPr/>
        </p:nvSpPr>
        <p:spPr>
          <a:xfrm rot="5400000">
            <a:off x="62238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5"/>
          <p:cNvSpPr/>
          <p:nvPr/>
        </p:nvSpPr>
        <p:spPr>
          <a:xfrm rot="5400000">
            <a:off x="63987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5"/>
          <p:cNvSpPr/>
          <p:nvPr/>
        </p:nvSpPr>
        <p:spPr>
          <a:xfrm rot="5400000">
            <a:off x="65736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5"/>
          <p:cNvSpPr/>
          <p:nvPr/>
        </p:nvSpPr>
        <p:spPr>
          <a:xfrm rot="5400000">
            <a:off x="67485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5"/>
          <p:cNvSpPr/>
          <p:nvPr/>
        </p:nvSpPr>
        <p:spPr>
          <a:xfrm rot="5400000">
            <a:off x="69234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5"/>
          <p:cNvSpPr/>
          <p:nvPr/>
        </p:nvSpPr>
        <p:spPr>
          <a:xfrm rot="5400000">
            <a:off x="70983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5"/>
          <p:cNvSpPr/>
          <p:nvPr/>
        </p:nvSpPr>
        <p:spPr>
          <a:xfrm rot="5400000">
            <a:off x="72732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35"/>
          <p:cNvSpPr/>
          <p:nvPr/>
        </p:nvSpPr>
        <p:spPr>
          <a:xfrm rot="5400000">
            <a:off x="74481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35"/>
          <p:cNvSpPr/>
          <p:nvPr/>
        </p:nvSpPr>
        <p:spPr>
          <a:xfrm rot="5400000">
            <a:off x="76230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35"/>
          <p:cNvSpPr/>
          <p:nvPr/>
        </p:nvSpPr>
        <p:spPr>
          <a:xfrm rot="5400000">
            <a:off x="77979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5"/>
          <p:cNvSpPr/>
          <p:nvPr/>
        </p:nvSpPr>
        <p:spPr>
          <a:xfrm rot="5400000">
            <a:off x="79728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35"/>
          <p:cNvSpPr/>
          <p:nvPr/>
        </p:nvSpPr>
        <p:spPr>
          <a:xfrm rot="5400000">
            <a:off x="81477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5"/>
          <p:cNvSpPr/>
          <p:nvPr/>
        </p:nvSpPr>
        <p:spPr>
          <a:xfrm rot="5400000">
            <a:off x="83226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5"/>
          <p:cNvSpPr/>
          <p:nvPr/>
        </p:nvSpPr>
        <p:spPr>
          <a:xfrm rot="5400000">
            <a:off x="84975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35"/>
          <p:cNvSpPr/>
          <p:nvPr/>
        </p:nvSpPr>
        <p:spPr>
          <a:xfrm rot="5400000">
            <a:off x="86724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5"/>
          <p:cNvSpPr/>
          <p:nvPr/>
        </p:nvSpPr>
        <p:spPr>
          <a:xfrm rot="5400000">
            <a:off x="58740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5"/>
          <p:cNvSpPr/>
          <p:nvPr/>
        </p:nvSpPr>
        <p:spPr>
          <a:xfrm rot="5400000">
            <a:off x="60489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5"/>
          <p:cNvSpPr/>
          <p:nvPr/>
        </p:nvSpPr>
        <p:spPr>
          <a:xfrm rot="5400000">
            <a:off x="62238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35"/>
          <p:cNvSpPr/>
          <p:nvPr/>
        </p:nvSpPr>
        <p:spPr>
          <a:xfrm rot="5400000">
            <a:off x="63987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35"/>
          <p:cNvSpPr/>
          <p:nvPr/>
        </p:nvSpPr>
        <p:spPr>
          <a:xfrm rot="5400000">
            <a:off x="65736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5"/>
          <p:cNvSpPr/>
          <p:nvPr/>
        </p:nvSpPr>
        <p:spPr>
          <a:xfrm rot="5400000">
            <a:off x="67485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35"/>
          <p:cNvSpPr/>
          <p:nvPr/>
        </p:nvSpPr>
        <p:spPr>
          <a:xfrm rot="5400000">
            <a:off x="69234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35"/>
          <p:cNvSpPr/>
          <p:nvPr/>
        </p:nvSpPr>
        <p:spPr>
          <a:xfrm rot="5400000">
            <a:off x="70983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5"/>
          <p:cNvSpPr/>
          <p:nvPr/>
        </p:nvSpPr>
        <p:spPr>
          <a:xfrm rot="5400000">
            <a:off x="72732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35"/>
          <p:cNvSpPr/>
          <p:nvPr/>
        </p:nvSpPr>
        <p:spPr>
          <a:xfrm rot="5400000">
            <a:off x="74481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35"/>
          <p:cNvSpPr/>
          <p:nvPr/>
        </p:nvSpPr>
        <p:spPr>
          <a:xfrm rot="5400000">
            <a:off x="76230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35"/>
          <p:cNvSpPr/>
          <p:nvPr/>
        </p:nvSpPr>
        <p:spPr>
          <a:xfrm rot="5400000">
            <a:off x="77979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35"/>
          <p:cNvSpPr/>
          <p:nvPr/>
        </p:nvSpPr>
        <p:spPr>
          <a:xfrm rot="5400000">
            <a:off x="79728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35"/>
          <p:cNvSpPr/>
          <p:nvPr/>
        </p:nvSpPr>
        <p:spPr>
          <a:xfrm rot="5400000">
            <a:off x="81477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35"/>
          <p:cNvSpPr/>
          <p:nvPr/>
        </p:nvSpPr>
        <p:spPr>
          <a:xfrm rot="5400000">
            <a:off x="83226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35"/>
          <p:cNvSpPr/>
          <p:nvPr/>
        </p:nvSpPr>
        <p:spPr>
          <a:xfrm rot="5400000">
            <a:off x="84975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35"/>
          <p:cNvSpPr/>
          <p:nvPr/>
        </p:nvSpPr>
        <p:spPr>
          <a:xfrm rot="5400000">
            <a:off x="86724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5"/>
          <p:cNvSpPr/>
          <p:nvPr/>
        </p:nvSpPr>
        <p:spPr>
          <a:xfrm rot="5400000">
            <a:off x="7098599" y="3631350"/>
            <a:ext cx="435900" cy="5271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5"/>
          <p:cNvSpPr/>
          <p:nvPr/>
        </p:nvSpPr>
        <p:spPr>
          <a:xfrm rot="5400000">
            <a:off x="7185750" y="4306200"/>
            <a:ext cx="435900" cy="7014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5"/>
          <p:cNvSpPr/>
          <p:nvPr/>
        </p:nvSpPr>
        <p:spPr>
          <a:xfrm rot="5400000">
            <a:off x="6399030" y="3458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35"/>
          <p:cNvSpPr/>
          <p:nvPr/>
        </p:nvSpPr>
        <p:spPr>
          <a:xfrm rot="5400000">
            <a:off x="6399030" y="4220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77700" y="4355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105: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9.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35"/>
          <p:cNvSpPr txBox="1"/>
          <p:nvPr/>
        </p:nvSpPr>
        <p:spPr>
          <a:xfrm>
            <a:off x="78350" y="2831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104: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35"/>
          <p:cNvSpPr/>
          <p:nvPr/>
        </p:nvSpPr>
        <p:spPr>
          <a:xfrm rot="5400000">
            <a:off x="58740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35"/>
          <p:cNvSpPr/>
          <p:nvPr/>
        </p:nvSpPr>
        <p:spPr>
          <a:xfrm rot="5400000">
            <a:off x="60489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35"/>
          <p:cNvSpPr/>
          <p:nvPr/>
        </p:nvSpPr>
        <p:spPr>
          <a:xfrm rot="5400000">
            <a:off x="62238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35"/>
          <p:cNvSpPr/>
          <p:nvPr/>
        </p:nvSpPr>
        <p:spPr>
          <a:xfrm rot="5400000">
            <a:off x="63987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35"/>
          <p:cNvSpPr/>
          <p:nvPr/>
        </p:nvSpPr>
        <p:spPr>
          <a:xfrm rot="5400000">
            <a:off x="65736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35"/>
          <p:cNvSpPr/>
          <p:nvPr/>
        </p:nvSpPr>
        <p:spPr>
          <a:xfrm rot="5400000">
            <a:off x="67485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35"/>
          <p:cNvSpPr/>
          <p:nvPr/>
        </p:nvSpPr>
        <p:spPr>
          <a:xfrm rot="5400000">
            <a:off x="69234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35"/>
          <p:cNvSpPr/>
          <p:nvPr/>
        </p:nvSpPr>
        <p:spPr>
          <a:xfrm rot="5400000">
            <a:off x="70983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35"/>
          <p:cNvSpPr/>
          <p:nvPr/>
        </p:nvSpPr>
        <p:spPr>
          <a:xfrm rot="5400000">
            <a:off x="72732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5"/>
          <p:cNvSpPr/>
          <p:nvPr/>
        </p:nvSpPr>
        <p:spPr>
          <a:xfrm rot="5400000">
            <a:off x="74481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5"/>
          <p:cNvSpPr/>
          <p:nvPr/>
        </p:nvSpPr>
        <p:spPr>
          <a:xfrm rot="5400000">
            <a:off x="76230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35"/>
          <p:cNvSpPr/>
          <p:nvPr/>
        </p:nvSpPr>
        <p:spPr>
          <a:xfrm rot="5400000">
            <a:off x="77979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5"/>
          <p:cNvSpPr/>
          <p:nvPr/>
        </p:nvSpPr>
        <p:spPr>
          <a:xfrm rot="5400000">
            <a:off x="79728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35"/>
          <p:cNvSpPr/>
          <p:nvPr/>
        </p:nvSpPr>
        <p:spPr>
          <a:xfrm rot="5400000">
            <a:off x="81477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35"/>
          <p:cNvSpPr/>
          <p:nvPr/>
        </p:nvSpPr>
        <p:spPr>
          <a:xfrm rot="5400000">
            <a:off x="83226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5"/>
          <p:cNvSpPr/>
          <p:nvPr/>
        </p:nvSpPr>
        <p:spPr>
          <a:xfrm rot="5400000">
            <a:off x="84975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5"/>
          <p:cNvSpPr/>
          <p:nvPr/>
        </p:nvSpPr>
        <p:spPr>
          <a:xfrm rot="5400000">
            <a:off x="86724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5"/>
          <p:cNvSpPr/>
          <p:nvPr/>
        </p:nvSpPr>
        <p:spPr>
          <a:xfrm rot="5400000">
            <a:off x="6835325" y="2260350"/>
            <a:ext cx="435900" cy="174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5"/>
          <p:cNvSpPr txBox="1"/>
          <p:nvPr/>
        </p:nvSpPr>
        <p:spPr>
          <a:xfrm>
            <a:off x="78350" y="2069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103: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5"/>
          <p:cNvSpPr/>
          <p:nvPr/>
        </p:nvSpPr>
        <p:spPr>
          <a:xfrm rot="5400000">
            <a:off x="58740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5"/>
          <p:cNvSpPr/>
          <p:nvPr/>
        </p:nvSpPr>
        <p:spPr>
          <a:xfrm rot="5400000">
            <a:off x="60489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5"/>
          <p:cNvSpPr/>
          <p:nvPr/>
        </p:nvSpPr>
        <p:spPr>
          <a:xfrm rot="5400000">
            <a:off x="62238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5"/>
          <p:cNvSpPr/>
          <p:nvPr/>
        </p:nvSpPr>
        <p:spPr>
          <a:xfrm rot="5400000">
            <a:off x="63987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5"/>
          <p:cNvSpPr/>
          <p:nvPr/>
        </p:nvSpPr>
        <p:spPr>
          <a:xfrm rot="5400000">
            <a:off x="65736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35"/>
          <p:cNvSpPr/>
          <p:nvPr/>
        </p:nvSpPr>
        <p:spPr>
          <a:xfrm rot="5400000">
            <a:off x="67485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5"/>
          <p:cNvSpPr/>
          <p:nvPr/>
        </p:nvSpPr>
        <p:spPr>
          <a:xfrm rot="5400000">
            <a:off x="69234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35"/>
          <p:cNvSpPr/>
          <p:nvPr/>
        </p:nvSpPr>
        <p:spPr>
          <a:xfrm rot="5400000">
            <a:off x="70983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5"/>
          <p:cNvSpPr/>
          <p:nvPr/>
        </p:nvSpPr>
        <p:spPr>
          <a:xfrm rot="5400000">
            <a:off x="72732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5"/>
          <p:cNvSpPr/>
          <p:nvPr/>
        </p:nvSpPr>
        <p:spPr>
          <a:xfrm rot="5400000">
            <a:off x="74481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5"/>
          <p:cNvSpPr/>
          <p:nvPr/>
        </p:nvSpPr>
        <p:spPr>
          <a:xfrm rot="5400000">
            <a:off x="76230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5"/>
          <p:cNvSpPr/>
          <p:nvPr/>
        </p:nvSpPr>
        <p:spPr>
          <a:xfrm rot="5400000">
            <a:off x="77979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5"/>
          <p:cNvSpPr/>
          <p:nvPr/>
        </p:nvSpPr>
        <p:spPr>
          <a:xfrm rot="5400000">
            <a:off x="79728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5"/>
          <p:cNvSpPr/>
          <p:nvPr/>
        </p:nvSpPr>
        <p:spPr>
          <a:xfrm rot="5400000">
            <a:off x="81477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35"/>
          <p:cNvSpPr/>
          <p:nvPr/>
        </p:nvSpPr>
        <p:spPr>
          <a:xfrm rot="5400000">
            <a:off x="83226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35"/>
          <p:cNvSpPr/>
          <p:nvPr/>
        </p:nvSpPr>
        <p:spPr>
          <a:xfrm rot="5400000">
            <a:off x="84975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35"/>
          <p:cNvSpPr/>
          <p:nvPr/>
        </p:nvSpPr>
        <p:spPr>
          <a:xfrm rot="5400000">
            <a:off x="86724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35"/>
          <p:cNvSpPr/>
          <p:nvPr/>
        </p:nvSpPr>
        <p:spPr>
          <a:xfrm rot="5400000">
            <a:off x="6835325" y="1498350"/>
            <a:ext cx="435900" cy="174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78350" y="1307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102: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35"/>
          <p:cNvSpPr/>
          <p:nvPr/>
        </p:nvSpPr>
        <p:spPr>
          <a:xfrm rot="5400000">
            <a:off x="58740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35"/>
          <p:cNvSpPr/>
          <p:nvPr/>
        </p:nvSpPr>
        <p:spPr>
          <a:xfrm rot="5400000">
            <a:off x="60489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5"/>
          <p:cNvSpPr/>
          <p:nvPr/>
        </p:nvSpPr>
        <p:spPr>
          <a:xfrm rot="5400000">
            <a:off x="62238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5"/>
          <p:cNvSpPr/>
          <p:nvPr/>
        </p:nvSpPr>
        <p:spPr>
          <a:xfrm rot="5400000">
            <a:off x="63987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35"/>
          <p:cNvSpPr/>
          <p:nvPr/>
        </p:nvSpPr>
        <p:spPr>
          <a:xfrm rot="5400000">
            <a:off x="65736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5"/>
          <p:cNvSpPr/>
          <p:nvPr/>
        </p:nvSpPr>
        <p:spPr>
          <a:xfrm rot="5400000">
            <a:off x="67485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35"/>
          <p:cNvSpPr/>
          <p:nvPr/>
        </p:nvSpPr>
        <p:spPr>
          <a:xfrm rot="5400000">
            <a:off x="69234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5"/>
          <p:cNvSpPr/>
          <p:nvPr/>
        </p:nvSpPr>
        <p:spPr>
          <a:xfrm rot="5400000">
            <a:off x="70983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35"/>
          <p:cNvSpPr/>
          <p:nvPr/>
        </p:nvSpPr>
        <p:spPr>
          <a:xfrm rot="5400000">
            <a:off x="72732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5"/>
          <p:cNvSpPr/>
          <p:nvPr/>
        </p:nvSpPr>
        <p:spPr>
          <a:xfrm rot="5400000">
            <a:off x="74481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35"/>
          <p:cNvSpPr/>
          <p:nvPr/>
        </p:nvSpPr>
        <p:spPr>
          <a:xfrm rot="5400000">
            <a:off x="76230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35"/>
          <p:cNvSpPr/>
          <p:nvPr/>
        </p:nvSpPr>
        <p:spPr>
          <a:xfrm rot="5400000">
            <a:off x="77979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35"/>
          <p:cNvSpPr/>
          <p:nvPr/>
        </p:nvSpPr>
        <p:spPr>
          <a:xfrm rot="5400000">
            <a:off x="79728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35"/>
          <p:cNvSpPr/>
          <p:nvPr/>
        </p:nvSpPr>
        <p:spPr>
          <a:xfrm rot="5400000">
            <a:off x="81477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5"/>
          <p:cNvSpPr/>
          <p:nvPr/>
        </p:nvSpPr>
        <p:spPr>
          <a:xfrm rot="5400000">
            <a:off x="83226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5"/>
          <p:cNvSpPr/>
          <p:nvPr/>
        </p:nvSpPr>
        <p:spPr>
          <a:xfrm rot="5400000">
            <a:off x="84975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5"/>
          <p:cNvSpPr/>
          <p:nvPr/>
        </p:nvSpPr>
        <p:spPr>
          <a:xfrm rot="5400000">
            <a:off x="86724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5"/>
          <p:cNvSpPr/>
          <p:nvPr/>
        </p:nvSpPr>
        <p:spPr>
          <a:xfrm rot="5400000">
            <a:off x="6835325" y="736350"/>
            <a:ext cx="435900" cy="174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35"/>
          <p:cNvSpPr txBox="1"/>
          <p:nvPr/>
        </p:nvSpPr>
        <p:spPr>
          <a:xfrm>
            <a:off x="78350" y="545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sending 10 packets: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10.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101–110 can be in flight.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 Fast Recovery</a:t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 rot="5400000">
            <a:off x="58740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36"/>
          <p:cNvSpPr/>
          <p:nvPr/>
        </p:nvSpPr>
        <p:spPr>
          <a:xfrm rot="5400000">
            <a:off x="60489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36"/>
          <p:cNvSpPr/>
          <p:nvPr/>
        </p:nvSpPr>
        <p:spPr>
          <a:xfrm rot="5400000">
            <a:off x="6223800" y="75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36"/>
          <p:cNvSpPr/>
          <p:nvPr/>
        </p:nvSpPr>
        <p:spPr>
          <a:xfrm rot="5400000">
            <a:off x="6398700" y="75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36"/>
          <p:cNvSpPr/>
          <p:nvPr/>
        </p:nvSpPr>
        <p:spPr>
          <a:xfrm rot="5400000">
            <a:off x="6573600" y="75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36"/>
          <p:cNvSpPr/>
          <p:nvPr/>
        </p:nvSpPr>
        <p:spPr>
          <a:xfrm rot="5400000">
            <a:off x="6748500" y="75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36"/>
          <p:cNvSpPr/>
          <p:nvPr/>
        </p:nvSpPr>
        <p:spPr>
          <a:xfrm rot="5400000">
            <a:off x="6923400" y="75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36"/>
          <p:cNvSpPr/>
          <p:nvPr/>
        </p:nvSpPr>
        <p:spPr>
          <a:xfrm rot="5400000">
            <a:off x="70983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36"/>
          <p:cNvSpPr/>
          <p:nvPr/>
        </p:nvSpPr>
        <p:spPr>
          <a:xfrm rot="5400000">
            <a:off x="72732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36"/>
          <p:cNvSpPr/>
          <p:nvPr/>
        </p:nvSpPr>
        <p:spPr>
          <a:xfrm rot="5400000">
            <a:off x="74481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36"/>
          <p:cNvSpPr/>
          <p:nvPr/>
        </p:nvSpPr>
        <p:spPr>
          <a:xfrm rot="5400000">
            <a:off x="7623000" y="75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36"/>
          <p:cNvSpPr/>
          <p:nvPr/>
        </p:nvSpPr>
        <p:spPr>
          <a:xfrm rot="5400000">
            <a:off x="77979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36"/>
          <p:cNvSpPr/>
          <p:nvPr/>
        </p:nvSpPr>
        <p:spPr>
          <a:xfrm rot="5400000">
            <a:off x="79728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36"/>
          <p:cNvSpPr/>
          <p:nvPr/>
        </p:nvSpPr>
        <p:spPr>
          <a:xfrm rot="5400000">
            <a:off x="81477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6"/>
          <p:cNvSpPr/>
          <p:nvPr/>
        </p:nvSpPr>
        <p:spPr>
          <a:xfrm rot="5400000">
            <a:off x="83226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6"/>
          <p:cNvSpPr/>
          <p:nvPr/>
        </p:nvSpPr>
        <p:spPr>
          <a:xfrm rot="5400000">
            <a:off x="84975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6"/>
          <p:cNvSpPr/>
          <p:nvPr/>
        </p:nvSpPr>
        <p:spPr>
          <a:xfrm rot="5400000">
            <a:off x="8672400" y="75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6"/>
          <p:cNvSpPr txBox="1"/>
          <p:nvPr/>
        </p:nvSpPr>
        <p:spPr>
          <a:xfrm>
            <a:off x="78350" y="3593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110: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14.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send 114!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6"/>
          <p:cNvSpPr/>
          <p:nvPr/>
        </p:nvSpPr>
        <p:spPr>
          <a:xfrm rot="5400000">
            <a:off x="58740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6"/>
          <p:cNvSpPr/>
          <p:nvPr/>
        </p:nvSpPr>
        <p:spPr>
          <a:xfrm rot="5400000">
            <a:off x="60489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36"/>
          <p:cNvSpPr/>
          <p:nvPr/>
        </p:nvSpPr>
        <p:spPr>
          <a:xfrm rot="5400000">
            <a:off x="62238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36"/>
          <p:cNvSpPr/>
          <p:nvPr/>
        </p:nvSpPr>
        <p:spPr>
          <a:xfrm rot="5400000">
            <a:off x="63987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6"/>
          <p:cNvSpPr/>
          <p:nvPr/>
        </p:nvSpPr>
        <p:spPr>
          <a:xfrm rot="5400000">
            <a:off x="65736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6"/>
          <p:cNvSpPr/>
          <p:nvPr/>
        </p:nvSpPr>
        <p:spPr>
          <a:xfrm rot="5400000">
            <a:off x="67485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36"/>
          <p:cNvSpPr/>
          <p:nvPr/>
        </p:nvSpPr>
        <p:spPr>
          <a:xfrm rot="5400000">
            <a:off x="69234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36"/>
          <p:cNvSpPr/>
          <p:nvPr/>
        </p:nvSpPr>
        <p:spPr>
          <a:xfrm rot="5400000">
            <a:off x="70983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36"/>
          <p:cNvSpPr/>
          <p:nvPr/>
        </p:nvSpPr>
        <p:spPr>
          <a:xfrm rot="5400000">
            <a:off x="72732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6"/>
          <p:cNvSpPr/>
          <p:nvPr/>
        </p:nvSpPr>
        <p:spPr>
          <a:xfrm rot="5400000">
            <a:off x="74481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36"/>
          <p:cNvSpPr/>
          <p:nvPr/>
        </p:nvSpPr>
        <p:spPr>
          <a:xfrm rot="5400000">
            <a:off x="7623000" y="3807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36"/>
          <p:cNvSpPr/>
          <p:nvPr/>
        </p:nvSpPr>
        <p:spPr>
          <a:xfrm rot="5400000">
            <a:off x="77979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36"/>
          <p:cNvSpPr/>
          <p:nvPr/>
        </p:nvSpPr>
        <p:spPr>
          <a:xfrm rot="5400000">
            <a:off x="79728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36"/>
          <p:cNvSpPr/>
          <p:nvPr/>
        </p:nvSpPr>
        <p:spPr>
          <a:xfrm rot="5400000">
            <a:off x="81477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36"/>
          <p:cNvSpPr/>
          <p:nvPr/>
        </p:nvSpPr>
        <p:spPr>
          <a:xfrm rot="5400000">
            <a:off x="8322600" y="3807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36"/>
          <p:cNvSpPr/>
          <p:nvPr/>
        </p:nvSpPr>
        <p:spPr>
          <a:xfrm rot="5400000">
            <a:off x="84975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36"/>
          <p:cNvSpPr/>
          <p:nvPr/>
        </p:nvSpPr>
        <p:spPr>
          <a:xfrm rot="5400000">
            <a:off x="8672400" y="3807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36"/>
          <p:cNvSpPr/>
          <p:nvPr/>
        </p:nvSpPr>
        <p:spPr>
          <a:xfrm rot="5400000">
            <a:off x="58740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36"/>
          <p:cNvSpPr/>
          <p:nvPr/>
        </p:nvSpPr>
        <p:spPr>
          <a:xfrm rot="5400000">
            <a:off x="60489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36"/>
          <p:cNvSpPr/>
          <p:nvPr/>
        </p:nvSpPr>
        <p:spPr>
          <a:xfrm rot="5400000">
            <a:off x="62238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6"/>
          <p:cNvSpPr/>
          <p:nvPr/>
        </p:nvSpPr>
        <p:spPr>
          <a:xfrm rot="5400000">
            <a:off x="63987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6"/>
          <p:cNvSpPr/>
          <p:nvPr/>
        </p:nvSpPr>
        <p:spPr>
          <a:xfrm rot="5400000">
            <a:off x="65736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36"/>
          <p:cNvSpPr/>
          <p:nvPr/>
        </p:nvSpPr>
        <p:spPr>
          <a:xfrm rot="5400000">
            <a:off x="67485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36"/>
          <p:cNvSpPr/>
          <p:nvPr/>
        </p:nvSpPr>
        <p:spPr>
          <a:xfrm rot="5400000">
            <a:off x="69234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36"/>
          <p:cNvSpPr/>
          <p:nvPr/>
        </p:nvSpPr>
        <p:spPr>
          <a:xfrm rot="5400000">
            <a:off x="70983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36"/>
          <p:cNvSpPr/>
          <p:nvPr/>
        </p:nvSpPr>
        <p:spPr>
          <a:xfrm rot="5400000">
            <a:off x="72732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36"/>
          <p:cNvSpPr/>
          <p:nvPr/>
        </p:nvSpPr>
        <p:spPr>
          <a:xfrm rot="5400000">
            <a:off x="74481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36"/>
          <p:cNvSpPr/>
          <p:nvPr/>
        </p:nvSpPr>
        <p:spPr>
          <a:xfrm rot="5400000">
            <a:off x="7623000" y="4569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36"/>
          <p:cNvSpPr/>
          <p:nvPr/>
        </p:nvSpPr>
        <p:spPr>
          <a:xfrm rot="5400000">
            <a:off x="77979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6"/>
          <p:cNvSpPr/>
          <p:nvPr/>
        </p:nvSpPr>
        <p:spPr>
          <a:xfrm rot="5400000">
            <a:off x="79728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36"/>
          <p:cNvSpPr/>
          <p:nvPr/>
        </p:nvSpPr>
        <p:spPr>
          <a:xfrm rot="5400000">
            <a:off x="81477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6"/>
          <p:cNvSpPr/>
          <p:nvPr/>
        </p:nvSpPr>
        <p:spPr>
          <a:xfrm rot="5400000">
            <a:off x="83226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36"/>
          <p:cNvSpPr/>
          <p:nvPr/>
        </p:nvSpPr>
        <p:spPr>
          <a:xfrm rot="5400000">
            <a:off x="8497500" y="4569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6"/>
          <p:cNvSpPr/>
          <p:nvPr/>
        </p:nvSpPr>
        <p:spPr>
          <a:xfrm rot="5400000">
            <a:off x="8672400" y="4569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36"/>
          <p:cNvSpPr/>
          <p:nvPr/>
        </p:nvSpPr>
        <p:spPr>
          <a:xfrm rot="5400000">
            <a:off x="8146993" y="4219050"/>
            <a:ext cx="435900" cy="875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6"/>
          <p:cNvSpPr txBox="1"/>
          <p:nvPr/>
        </p:nvSpPr>
        <p:spPr>
          <a:xfrm>
            <a:off x="77700" y="4355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ack(111) from resent 101: Back to normal.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5.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send 115.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36"/>
          <p:cNvSpPr txBox="1"/>
          <p:nvPr/>
        </p:nvSpPr>
        <p:spPr>
          <a:xfrm>
            <a:off x="78350" y="2831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109: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13.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send 113!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36"/>
          <p:cNvSpPr/>
          <p:nvPr/>
        </p:nvSpPr>
        <p:spPr>
          <a:xfrm rot="5400000">
            <a:off x="58740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36"/>
          <p:cNvSpPr/>
          <p:nvPr/>
        </p:nvSpPr>
        <p:spPr>
          <a:xfrm rot="5400000">
            <a:off x="60489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36"/>
          <p:cNvSpPr/>
          <p:nvPr/>
        </p:nvSpPr>
        <p:spPr>
          <a:xfrm rot="5400000">
            <a:off x="62238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36"/>
          <p:cNvSpPr/>
          <p:nvPr/>
        </p:nvSpPr>
        <p:spPr>
          <a:xfrm rot="5400000">
            <a:off x="63987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6"/>
          <p:cNvSpPr/>
          <p:nvPr/>
        </p:nvSpPr>
        <p:spPr>
          <a:xfrm rot="5400000">
            <a:off x="65736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36"/>
          <p:cNvSpPr/>
          <p:nvPr/>
        </p:nvSpPr>
        <p:spPr>
          <a:xfrm rot="5400000">
            <a:off x="67485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6"/>
          <p:cNvSpPr/>
          <p:nvPr/>
        </p:nvSpPr>
        <p:spPr>
          <a:xfrm rot="5400000">
            <a:off x="69234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6"/>
          <p:cNvSpPr/>
          <p:nvPr/>
        </p:nvSpPr>
        <p:spPr>
          <a:xfrm rot="5400000">
            <a:off x="70983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36"/>
          <p:cNvSpPr/>
          <p:nvPr/>
        </p:nvSpPr>
        <p:spPr>
          <a:xfrm rot="5400000">
            <a:off x="72732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36"/>
          <p:cNvSpPr/>
          <p:nvPr/>
        </p:nvSpPr>
        <p:spPr>
          <a:xfrm rot="5400000">
            <a:off x="7448100" y="3045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6"/>
          <p:cNvSpPr/>
          <p:nvPr/>
        </p:nvSpPr>
        <p:spPr>
          <a:xfrm rot="5400000">
            <a:off x="76230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6"/>
          <p:cNvSpPr/>
          <p:nvPr/>
        </p:nvSpPr>
        <p:spPr>
          <a:xfrm rot="5400000">
            <a:off x="77979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6"/>
          <p:cNvSpPr/>
          <p:nvPr/>
        </p:nvSpPr>
        <p:spPr>
          <a:xfrm rot="5400000">
            <a:off x="79728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6"/>
          <p:cNvSpPr/>
          <p:nvPr/>
        </p:nvSpPr>
        <p:spPr>
          <a:xfrm rot="5400000">
            <a:off x="8147700" y="3045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36"/>
          <p:cNvSpPr/>
          <p:nvPr/>
        </p:nvSpPr>
        <p:spPr>
          <a:xfrm rot="5400000">
            <a:off x="83226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36"/>
          <p:cNvSpPr/>
          <p:nvPr/>
        </p:nvSpPr>
        <p:spPr>
          <a:xfrm rot="5400000">
            <a:off x="84975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36"/>
          <p:cNvSpPr/>
          <p:nvPr/>
        </p:nvSpPr>
        <p:spPr>
          <a:xfrm rot="5400000">
            <a:off x="8672400" y="3045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78350" y="2069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108: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12.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send 112!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6"/>
          <p:cNvSpPr/>
          <p:nvPr/>
        </p:nvSpPr>
        <p:spPr>
          <a:xfrm rot="5400000">
            <a:off x="58740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36"/>
          <p:cNvSpPr/>
          <p:nvPr/>
        </p:nvSpPr>
        <p:spPr>
          <a:xfrm rot="5400000">
            <a:off x="60489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36"/>
          <p:cNvSpPr/>
          <p:nvPr/>
        </p:nvSpPr>
        <p:spPr>
          <a:xfrm rot="5400000">
            <a:off x="62238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6"/>
          <p:cNvSpPr/>
          <p:nvPr/>
        </p:nvSpPr>
        <p:spPr>
          <a:xfrm rot="5400000">
            <a:off x="63987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6"/>
          <p:cNvSpPr/>
          <p:nvPr/>
        </p:nvSpPr>
        <p:spPr>
          <a:xfrm rot="5400000">
            <a:off x="65736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36"/>
          <p:cNvSpPr/>
          <p:nvPr/>
        </p:nvSpPr>
        <p:spPr>
          <a:xfrm rot="5400000">
            <a:off x="67485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36"/>
          <p:cNvSpPr/>
          <p:nvPr/>
        </p:nvSpPr>
        <p:spPr>
          <a:xfrm rot="5400000">
            <a:off x="69234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36"/>
          <p:cNvSpPr/>
          <p:nvPr/>
        </p:nvSpPr>
        <p:spPr>
          <a:xfrm rot="5400000">
            <a:off x="70983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36"/>
          <p:cNvSpPr/>
          <p:nvPr/>
        </p:nvSpPr>
        <p:spPr>
          <a:xfrm rot="5400000">
            <a:off x="7273200" y="2283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/>
          <p:nvPr/>
        </p:nvSpPr>
        <p:spPr>
          <a:xfrm rot="5400000">
            <a:off x="74481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/>
          <p:nvPr/>
        </p:nvSpPr>
        <p:spPr>
          <a:xfrm rot="5400000">
            <a:off x="76230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/>
          <p:nvPr/>
        </p:nvSpPr>
        <p:spPr>
          <a:xfrm rot="5400000">
            <a:off x="77979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 rot="5400000">
            <a:off x="7972800" y="2283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36"/>
          <p:cNvSpPr/>
          <p:nvPr/>
        </p:nvSpPr>
        <p:spPr>
          <a:xfrm rot="5400000">
            <a:off x="81477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6"/>
          <p:cNvSpPr/>
          <p:nvPr/>
        </p:nvSpPr>
        <p:spPr>
          <a:xfrm rot="5400000">
            <a:off x="83226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36"/>
          <p:cNvSpPr/>
          <p:nvPr/>
        </p:nvSpPr>
        <p:spPr>
          <a:xfrm rot="5400000">
            <a:off x="84975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36"/>
          <p:cNvSpPr/>
          <p:nvPr/>
        </p:nvSpPr>
        <p:spPr>
          <a:xfrm rot="5400000">
            <a:off x="8672400" y="2283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6"/>
          <p:cNvSpPr txBox="1"/>
          <p:nvPr/>
        </p:nvSpPr>
        <p:spPr>
          <a:xfrm>
            <a:off x="78350" y="1307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107: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11.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send 111!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36"/>
          <p:cNvSpPr/>
          <p:nvPr/>
        </p:nvSpPr>
        <p:spPr>
          <a:xfrm rot="5400000">
            <a:off x="58740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36"/>
          <p:cNvSpPr/>
          <p:nvPr/>
        </p:nvSpPr>
        <p:spPr>
          <a:xfrm rot="5400000">
            <a:off x="60489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6"/>
          <p:cNvSpPr/>
          <p:nvPr/>
        </p:nvSpPr>
        <p:spPr>
          <a:xfrm rot="5400000">
            <a:off x="62238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36"/>
          <p:cNvSpPr/>
          <p:nvPr/>
        </p:nvSpPr>
        <p:spPr>
          <a:xfrm rot="5400000">
            <a:off x="63987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36"/>
          <p:cNvSpPr/>
          <p:nvPr/>
        </p:nvSpPr>
        <p:spPr>
          <a:xfrm rot="5400000">
            <a:off x="65736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36"/>
          <p:cNvSpPr/>
          <p:nvPr/>
        </p:nvSpPr>
        <p:spPr>
          <a:xfrm rot="5400000">
            <a:off x="67485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6"/>
          <p:cNvSpPr/>
          <p:nvPr/>
        </p:nvSpPr>
        <p:spPr>
          <a:xfrm rot="5400000">
            <a:off x="69234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36"/>
          <p:cNvSpPr/>
          <p:nvPr/>
        </p:nvSpPr>
        <p:spPr>
          <a:xfrm rot="5400000">
            <a:off x="7098300" y="1521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6"/>
          <p:cNvSpPr/>
          <p:nvPr/>
        </p:nvSpPr>
        <p:spPr>
          <a:xfrm rot="5400000">
            <a:off x="72732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6"/>
          <p:cNvSpPr/>
          <p:nvPr/>
        </p:nvSpPr>
        <p:spPr>
          <a:xfrm rot="5400000">
            <a:off x="74481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6"/>
          <p:cNvSpPr/>
          <p:nvPr/>
        </p:nvSpPr>
        <p:spPr>
          <a:xfrm rot="5400000">
            <a:off x="76230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36"/>
          <p:cNvSpPr/>
          <p:nvPr/>
        </p:nvSpPr>
        <p:spPr>
          <a:xfrm rot="5400000">
            <a:off x="7797900" y="1521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6"/>
          <p:cNvSpPr/>
          <p:nvPr/>
        </p:nvSpPr>
        <p:spPr>
          <a:xfrm rot="5400000">
            <a:off x="79728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36"/>
          <p:cNvSpPr/>
          <p:nvPr/>
        </p:nvSpPr>
        <p:spPr>
          <a:xfrm rot="5400000">
            <a:off x="81477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6"/>
          <p:cNvSpPr/>
          <p:nvPr/>
        </p:nvSpPr>
        <p:spPr>
          <a:xfrm rot="5400000">
            <a:off x="83226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6"/>
          <p:cNvSpPr/>
          <p:nvPr/>
        </p:nvSpPr>
        <p:spPr>
          <a:xfrm rot="5400000">
            <a:off x="84975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6"/>
          <p:cNvSpPr/>
          <p:nvPr/>
        </p:nvSpPr>
        <p:spPr>
          <a:xfrm rot="5400000">
            <a:off x="8672400" y="1521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78350" y="545100"/>
            <a:ext cx="5751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106: Extend window to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10.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6"/>
          <p:cNvSpPr/>
          <p:nvPr/>
        </p:nvSpPr>
        <p:spPr>
          <a:xfrm rot="5400000">
            <a:off x="7447202" y="1758600"/>
            <a:ext cx="435900" cy="12246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36"/>
          <p:cNvSpPr/>
          <p:nvPr/>
        </p:nvSpPr>
        <p:spPr>
          <a:xfrm rot="5400000">
            <a:off x="6399030" y="1934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36"/>
          <p:cNvSpPr/>
          <p:nvPr/>
        </p:nvSpPr>
        <p:spPr>
          <a:xfrm rot="5400000">
            <a:off x="7534725" y="2433000"/>
            <a:ext cx="435900" cy="13998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36"/>
          <p:cNvSpPr/>
          <p:nvPr/>
        </p:nvSpPr>
        <p:spPr>
          <a:xfrm rot="5400000">
            <a:off x="6399030" y="2696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36"/>
          <p:cNvSpPr/>
          <p:nvPr/>
        </p:nvSpPr>
        <p:spPr>
          <a:xfrm rot="5400000">
            <a:off x="7622450" y="3107250"/>
            <a:ext cx="435900" cy="15753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36"/>
          <p:cNvSpPr/>
          <p:nvPr/>
        </p:nvSpPr>
        <p:spPr>
          <a:xfrm rot="5400000">
            <a:off x="6399030" y="3458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36"/>
          <p:cNvSpPr/>
          <p:nvPr/>
        </p:nvSpPr>
        <p:spPr>
          <a:xfrm rot="5400000">
            <a:off x="7359075" y="1084800"/>
            <a:ext cx="435900" cy="10482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36"/>
          <p:cNvSpPr/>
          <p:nvPr/>
        </p:nvSpPr>
        <p:spPr>
          <a:xfrm rot="5400000">
            <a:off x="6399030" y="1172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36"/>
          <p:cNvSpPr/>
          <p:nvPr/>
        </p:nvSpPr>
        <p:spPr>
          <a:xfrm rot="5400000">
            <a:off x="7272300" y="409500"/>
            <a:ext cx="435900" cy="8748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36"/>
          <p:cNvSpPr/>
          <p:nvPr/>
        </p:nvSpPr>
        <p:spPr>
          <a:xfrm rot="5400000">
            <a:off x="6399030" y="410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 Fast Recovery</a:t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 rot="5400000">
            <a:off x="58581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37"/>
          <p:cNvSpPr/>
          <p:nvPr/>
        </p:nvSpPr>
        <p:spPr>
          <a:xfrm rot="5400000">
            <a:off x="6033050" y="20786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37"/>
          <p:cNvSpPr/>
          <p:nvPr/>
        </p:nvSpPr>
        <p:spPr>
          <a:xfrm rot="5400000">
            <a:off x="6207950" y="20786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37"/>
          <p:cNvSpPr/>
          <p:nvPr/>
        </p:nvSpPr>
        <p:spPr>
          <a:xfrm rot="5400000">
            <a:off x="6382850" y="20786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37"/>
          <p:cNvSpPr/>
          <p:nvPr/>
        </p:nvSpPr>
        <p:spPr>
          <a:xfrm rot="5400000">
            <a:off x="6557750" y="20786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37"/>
          <p:cNvSpPr/>
          <p:nvPr/>
        </p:nvSpPr>
        <p:spPr>
          <a:xfrm rot="5400000">
            <a:off x="6732650" y="20786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37"/>
          <p:cNvSpPr/>
          <p:nvPr/>
        </p:nvSpPr>
        <p:spPr>
          <a:xfrm rot="5400000">
            <a:off x="6907550" y="20786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37"/>
          <p:cNvSpPr/>
          <p:nvPr/>
        </p:nvSpPr>
        <p:spPr>
          <a:xfrm rot="5400000">
            <a:off x="7082450" y="20786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37"/>
          <p:cNvSpPr/>
          <p:nvPr/>
        </p:nvSpPr>
        <p:spPr>
          <a:xfrm rot="5400000">
            <a:off x="7257350" y="20786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37"/>
          <p:cNvSpPr/>
          <p:nvPr/>
        </p:nvSpPr>
        <p:spPr>
          <a:xfrm rot="5400000">
            <a:off x="7432250" y="20786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37"/>
          <p:cNvSpPr/>
          <p:nvPr/>
        </p:nvSpPr>
        <p:spPr>
          <a:xfrm rot="5400000">
            <a:off x="7607150" y="20786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37"/>
          <p:cNvSpPr/>
          <p:nvPr/>
        </p:nvSpPr>
        <p:spPr>
          <a:xfrm rot="5400000">
            <a:off x="77820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37"/>
          <p:cNvSpPr/>
          <p:nvPr/>
        </p:nvSpPr>
        <p:spPr>
          <a:xfrm rot="5400000">
            <a:off x="79569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37"/>
          <p:cNvSpPr/>
          <p:nvPr/>
        </p:nvSpPr>
        <p:spPr>
          <a:xfrm rot="5400000">
            <a:off x="81318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37"/>
          <p:cNvSpPr/>
          <p:nvPr/>
        </p:nvSpPr>
        <p:spPr>
          <a:xfrm rot="5400000">
            <a:off x="83067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37"/>
          <p:cNvSpPr/>
          <p:nvPr/>
        </p:nvSpPr>
        <p:spPr>
          <a:xfrm rot="5400000">
            <a:off x="84816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37"/>
          <p:cNvSpPr/>
          <p:nvPr/>
        </p:nvSpPr>
        <p:spPr>
          <a:xfrm rot="5400000">
            <a:off x="8656550" y="20786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37"/>
          <p:cNvSpPr/>
          <p:nvPr/>
        </p:nvSpPr>
        <p:spPr>
          <a:xfrm rot="5400000">
            <a:off x="5858150" y="4517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37"/>
          <p:cNvSpPr/>
          <p:nvPr/>
        </p:nvSpPr>
        <p:spPr>
          <a:xfrm rot="5400000">
            <a:off x="6033050" y="4517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7"/>
          <p:cNvSpPr/>
          <p:nvPr/>
        </p:nvSpPr>
        <p:spPr>
          <a:xfrm rot="5400000">
            <a:off x="62079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37"/>
          <p:cNvSpPr/>
          <p:nvPr/>
        </p:nvSpPr>
        <p:spPr>
          <a:xfrm rot="5400000">
            <a:off x="63828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37"/>
          <p:cNvSpPr/>
          <p:nvPr/>
        </p:nvSpPr>
        <p:spPr>
          <a:xfrm rot="5400000">
            <a:off x="65577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37"/>
          <p:cNvSpPr/>
          <p:nvPr/>
        </p:nvSpPr>
        <p:spPr>
          <a:xfrm rot="5400000">
            <a:off x="67326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37"/>
          <p:cNvSpPr/>
          <p:nvPr/>
        </p:nvSpPr>
        <p:spPr>
          <a:xfrm rot="5400000">
            <a:off x="69075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37"/>
          <p:cNvSpPr/>
          <p:nvPr/>
        </p:nvSpPr>
        <p:spPr>
          <a:xfrm rot="5400000">
            <a:off x="70824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37"/>
          <p:cNvSpPr/>
          <p:nvPr/>
        </p:nvSpPr>
        <p:spPr>
          <a:xfrm rot="5400000">
            <a:off x="72573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37"/>
          <p:cNvSpPr/>
          <p:nvPr/>
        </p:nvSpPr>
        <p:spPr>
          <a:xfrm rot="5400000">
            <a:off x="74322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37"/>
          <p:cNvSpPr/>
          <p:nvPr/>
        </p:nvSpPr>
        <p:spPr>
          <a:xfrm rot="5400000">
            <a:off x="7607150" y="4517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37"/>
          <p:cNvSpPr/>
          <p:nvPr/>
        </p:nvSpPr>
        <p:spPr>
          <a:xfrm rot="5400000">
            <a:off x="7782050" y="4517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37"/>
          <p:cNvSpPr/>
          <p:nvPr/>
        </p:nvSpPr>
        <p:spPr>
          <a:xfrm rot="5400000">
            <a:off x="7956950" y="4517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7"/>
          <p:cNvSpPr/>
          <p:nvPr/>
        </p:nvSpPr>
        <p:spPr>
          <a:xfrm rot="5400000">
            <a:off x="8131850" y="4517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7"/>
          <p:cNvSpPr/>
          <p:nvPr/>
        </p:nvSpPr>
        <p:spPr>
          <a:xfrm rot="5400000">
            <a:off x="8306750" y="4517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37"/>
          <p:cNvSpPr/>
          <p:nvPr/>
        </p:nvSpPr>
        <p:spPr>
          <a:xfrm rot="5400000">
            <a:off x="8481650" y="4517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7"/>
          <p:cNvSpPr/>
          <p:nvPr/>
        </p:nvSpPr>
        <p:spPr>
          <a:xfrm rot="5400000">
            <a:off x="8656550" y="4517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37"/>
          <p:cNvSpPr/>
          <p:nvPr/>
        </p:nvSpPr>
        <p:spPr>
          <a:xfrm rot="5400000">
            <a:off x="5858150" y="3907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7"/>
          <p:cNvSpPr/>
          <p:nvPr/>
        </p:nvSpPr>
        <p:spPr>
          <a:xfrm rot="5400000">
            <a:off x="6033050" y="3907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7"/>
          <p:cNvSpPr/>
          <p:nvPr/>
        </p:nvSpPr>
        <p:spPr>
          <a:xfrm rot="5400000">
            <a:off x="62079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7"/>
          <p:cNvSpPr/>
          <p:nvPr/>
        </p:nvSpPr>
        <p:spPr>
          <a:xfrm rot="5400000">
            <a:off x="63828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37"/>
          <p:cNvSpPr/>
          <p:nvPr/>
        </p:nvSpPr>
        <p:spPr>
          <a:xfrm rot="5400000">
            <a:off x="65577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37"/>
          <p:cNvSpPr/>
          <p:nvPr/>
        </p:nvSpPr>
        <p:spPr>
          <a:xfrm rot="5400000">
            <a:off x="67326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37"/>
          <p:cNvSpPr/>
          <p:nvPr/>
        </p:nvSpPr>
        <p:spPr>
          <a:xfrm rot="5400000">
            <a:off x="69075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7"/>
          <p:cNvSpPr/>
          <p:nvPr/>
        </p:nvSpPr>
        <p:spPr>
          <a:xfrm rot="5400000">
            <a:off x="70824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37"/>
          <p:cNvSpPr/>
          <p:nvPr/>
        </p:nvSpPr>
        <p:spPr>
          <a:xfrm rot="5400000">
            <a:off x="72573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7"/>
          <p:cNvSpPr/>
          <p:nvPr/>
        </p:nvSpPr>
        <p:spPr>
          <a:xfrm rot="5400000">
            <a:off x="7432250" y="3907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37"/>
          <p:cNvSpPr/>
          <p:nvPr/>
        </p:nvSpPr>
        <p:spPr>
          <a:xfrm rot="5400000">
            <a:off x="7607150" y="3907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7"/>
          <p:cNvSpPr/>
          <p:nvPr/>
        </p:nvSpPr>
        <p:spPr>
          <a:xfrm rot="5400000">
            <a:off x="7782050" y="3907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7"/>
          <p:cNvSpPr/>
          <p:nvPr/>
        </p:nvSpPr>
        <p:spPr>
          <a:xfrm rot="5400000">
            <a:off x="7956950" y="3907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7"/>
          <p:cNvSpPr/>
          <p:nvPr/>
        </p:nvSpPr>
        <p:spPr>
          <a:xfrm rot="5400000">
            <a:off x="8131850" y="3907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37"/>
          <p:cNvSpPr/>
          <p:nvPr/>
        </p:nvSpPr>
        <p:spPr>
          <a:xfrm rot="5400000">
            <a:off x="8306750" y="3907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37"/>
          <p:cNvSpPr/>
          <p:nvPr/>
        </p:nvSpPr>
        <p:spPr>
          <a:xfrm rot="5400000">
            <a:off x="8481650" y="3907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7"/>
          <p:cNvSpPr/>
          <p:nvPr/>
        </p:nvSpPr>
        <p:spPr>
          <a:xfrm rot="5400000">
            <a:off x="8656550" y="3907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37"/>
          <p:cNvSpPr/>
          <p:nvPr/>
        </p:nvSpPr>
        <p:spPr>
          <a:xfrm rot="5400000">
            <a:off x="5858150" y="32978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7"/>
          <p:cNvSpPr/>
          <p:nvPr/>
        </p:nvSpPr>
        <p:spPr>
          <a:xfrm rot="5400000">
            <a:off x="6033050" y="32978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7"/>
          <p:cNvSpPr/>
          <p:nvPr/>
        </p:nvSpPr>
        <p:spPr>
          <a:xfrm rot="5400000">
            <a:off x="62079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7"/>
          <p:cNvSpPr/>
          <p:nvPr/>
        </p:nvSpPr>
        <p:spPr>
          <a:xfrm rot="5400000">
            <a:off x="63828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7"/>
          <p:cNvSpPr/>
          <p:nvPr/>
        </p:nvSpPr>
        <p:spPr>
          <a:xfrm rot="5400000">
            <a:off x="65577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7"/>
          <p:cNvSpPr/>
          <p:nvPr/>
        </p:nvSpPr>
        <p:spPr>
          <a:xfrm rot="5400000">
            <a:off x="67326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37"/>
          <p:cNvSpPr/>
          <p:nvPr/>
        </p:nvSpPr>
        <p:spPr>
          <a:xfrm rot="5400000">
            <a:off x="69075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37"/>
          <p:cNvSpPr/>
          <p:nvPr/>
        </p:nvSpPr>
        <p:spPr>
          <a:xfrm rot="5400000">
            <a:off x="70824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37"/>
          <p:cNvSpPr/>
          <p:nvPr/>
        </p:nvSpPr>
        <p:spPr>
          <a:xfrm rot="5400000">
            <a:off x="7257350" y="32978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37"/>
          <p:cNvSpPr/>
          <p:nvPr/>
        </p:nvSpPr>
        <p:spPr>
          <a:xfrm rot="5400000">
            <a:off x="7432250" y="32978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37"/>
          <p:cNvSpPr/>
          <p:nvPr/>
        </p:nvSpPr>
        <p:spPr>
          <a:xfrm rot="5400000">
            <a:off x="7607150" y="32978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7"/>
          <p:cNvSpPr/>
          <p:nvPr/>
        </p:nvSpPr>
        <p:spPr>
          <a:xfrm rot="5400000">
            <a:off x="7782050" y="32978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37"/>
          <p:cNvSpPr/>
          <p:nvPr/>
        </p:nvSpPr>
        <p:spPr>
          <a:xfrm rot="5400000">
            <a:off x="7956950" y="32978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7"/>
          <p:cNvSpPr/>
          <p:nvPr/>
        </p:nvSpPr>
        <p:spPr>
          <a:xfrm rot="5400000">
            <a:off x="8131850" y="32978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37"/>
          <p:cNvSpPr/>
          <p:nvPr/>
        </p:nvSpPr>
        <p:spPr>
          <a:xfrm rot="5400000">
            <a:off x="8306750" y="32978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37"/>
          <p:cNvSpPr/>
          <p:nvPr/>
        </p:nvSpPr>
        <p:spPr>
          <a:xfrm rot="5400000">
            <a:off x="8481650" y="32978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37"/>
          <p:cNvSpPr/>
          <p:nvPr/>
        </p:nvSpPr>
        <p:spPr>
          <a:xfrm rot="5400000">
            <a:off x="8656550" y="32978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37"/>
          <p:cNvSpPr/>
          <p:nvPr/>
        </p:nvSpPr>
        <p:spPr>
          <a:xfrm rot="5400000">
            <a:off x="58581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37"/>
          <p:cNvSpPr/>
          <p:nvPr/>
        </p:nvSpPr>
        <p:spPr>
          <a:xfrm rot="5400000">
            <a:off x="6033050" y="26882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37"/>
          <p:cNvSpPr/>
          <p:nvPr/>
        </p:nvSpPr>
        <p:spPr>
          <a:xfrm rot="5400000">
            <a:off x="62079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37"/>
          <p:cNvSpPr/>
          <p:nvPr/>
        </p:nvSpPr>
        <p:spPr>
          <a:xfrm rot="5400000">
            <a:off x="63828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37"/>
          <p:cNvSpPr/>
          <p:nvPr/>
        </p:nvSpPr>
        <p:spPr>
          <a:xfrm rot="5400000">
            <a:off x="65577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37"/>
          <p:cNvSpPr/>
          <p:nvPr/>
        </p:nvSpPr>
        <p:spPr>
          <a:xfrm rot="5400000">
            <a:off x="67326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37"/>
          <p:cNvSpPr/>
          <p:nvPr/>
        </p:nvSpPr>
        <p:spPr>
          <a:xfrm rot="5400000">
            <a:off x="69075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37"/>
          <p:cNvSpPr/>
          <p:nvPr/>
        </p:nvSpPr>
        <p:spPr>
          <a:xfrm rot="5400000">
            <a:off x="7082450" y="26882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37"/>
          <p:cNvSpPr/>
          <p:nvPr/>
        </p:nvSpPr>
        <p:spPr>
          <a:xfrm rot="5400000">
            <a:off x="7257350" y="26882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37"/>
          <p:cNvSpPr/>
          <p:nvPr/>
        </p:nvSpPr>
        <p:spPr>
          <a:xfrm rot="5400000">
            <a:off x="7432250" y="26882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37"/>
          <p:cNvSpPr/>
          <p:nvPr/>
        </p:nvSpPr>
        <p:spPr>
          <a:xfrm rot="5400000">
            <a:off x="7607150" y="26882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37"/>
          <p:cNvSpPr/>
          <p:nvPr/>
        </p:nvSpPr>
        <p:spPr>
          <a:xfrm rot="5400000">
            <a:off x="7782050" y="26882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37"/>
          <p:cNvSpPr/>
          <p:nvPr/>
        </p:nvSpPr>
        <p:spPr>
          <a:xfrm rot="5400000">
            <a:off x="79569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37"/>
          <p:cNvSpPr/>
          <p:nvPr/>
        </p:nvSpPr>
        <p:spPr>
          <a:xfrm rot="5400000">
            <a:off x="81318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37"/>
          <p:cNvSpPr/>
          <p:nvPr/>
        </p:nvSpPr>
        <p:spPr>
          <a:xfrm rot="5400000">
            <a:off x="83067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37"/>
          <p:cNvSpPr/>
          <p:nvPr/>
        </p:nvSpPr>
        <p:spPr>
          <a:xfrm rot="5400000">
            <a:off x="84816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37"/>
          <p:cNvSpPr/>
          <p:nvPr/>
        </p:nvSpPr>
        <p:spPr>
          <a:xfrm rot="5400000">
            <a:off x="8656550" y="26882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37"/>
          <p:cNvSpPr/>
          <p:nvPr/>
        </p:nvSpPr>
        <p:spPr>
          <a:xfrm rot="5400000">
            <a:off x="7431352" y="2772950"/>
            <a:ext cx="435900" cy="12246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37"/>
          <p:cNvSpPr/>
          <p:nvPr/>
        </p:nvSpPr>
        <p:spPr>
          <a:xfrm rot="5400000">
            <a:off x="6383180" y="29492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37"/>
          <p:cNvSpPr/>
          <p:nvPr/>
        </p:nvSpPr>
        <p:spPr>
          <a:xfrm rot="5400000">
            <a:off x="7518875" y="3294950"/>
            <a:ext cx="435900" cy="13998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37"/>
          <p:cNvSpPr/>
          <p:nvPr/>
        </p:nvSpPr>
        <p:spPr>
          <a:xfrm rot="5400000">
            <a:off x="6383180" y="35588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37"/>
          <p:cNvSpPr/>
          <p:nvPr/>
        </p:nvSpPr>
        <p:spPr>
          <a:xfrm rot="5400000">
            <a:off x="7606600" y="3816800"/>
            <a:ext cx="435900" cy="15753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37"/>
          <p:cNvSpPr/>
          <p:nvPr/>
        </p:nvSpPr>
        <p:spPr>
          <a:xfrm rot="5400000">
            <a:off x="6383180" y="41684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37"/>
          <p:cNvSpPr/>
          <p:nvPr/>
        </p:nvSpPr>
        <p:spPr>
          <a:xfrm rot="5400000">
            <a:off x="7343225" y="2251550"/>
            <a:ext cx="435900" cy="10482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37"/>
          <p:cNvSpPr/>
          <p:nvPr/>
        </p:nvSpPr>
        <p:spPr>
          <a:xfrm rot="5400000">
            <a:off x="6383180" y="23396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37"/>
          <p:cNvSpPr/>
          <p:nvPr/>
        </p:nvSpPr>
        <p:spPr>
          <a:xfrm rot="5400000">
            <a:off x="7256450" y="1728650"/>
            <a:ext cx="435900" cy="8748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7"/>
          <p:cNvSpPr/>
          <p:nvPr/>
        </p:nvSpPr>
        <p:spPr>
          <a:xfrm rot="5400000">
            <a:off x="6383180" y="17300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37"/>
          <p:cNvSpPr/>
          <p:nvPr/>
        </p:nvSpPr>
        <p:spPr>
          <a:xfrm rot="5400000">
            <a:off x="58581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7"/>
          <p:cNvSpPr/>
          <p:nvPr/>
        </p:nvSpPr>
        <p:spPr>
          <a:xfrm rot="5400000">
            <a:off x="6033050" y="859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37"/>
          <p:cNvSpPr/>
          <p:nvPr/>
        </p:nvSpPr>
        <p:spPr>
          <a:xfrm rot="5400000">
            <a:off x="6207950" y="859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7"/>
          <p:cNvSpPr/>
          <p:nvPr/>
        </p:nvSpPr>
        <p:spPr>
          <a:xfrm rot="5400000">
            <a:off x="6382850" y="859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37"/>
          <p:cNvSpPr/>
          <p:nvPr/>
        </p:nvSpPr>
        <p:spPr>
          <a:xfrm rot="5400000">
            <a:off x="6557750" y="8594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7"/>
          <p:cNvSpPr/>
          <p:nvPr/>
        </p:nvSpPr>
        <p:spPr>
          <a:xfrm rot="5400000">
            <a:off x="6732650" y="859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37"/>
          <p:cNvSpPr/>
          <p:nvPr/>
        </p:nvSpPr>
        <p:spPr>
          <a:xfrm rot="5400000">
            <a:off x="6907550" y="859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37"/>
          <p:cNvSpPr/>
          <p:nvPr/>
        </p:nvSpPr>
        <p:spPr>
          <a:xfrm rot="5400000">
            <a:off x="7082450" y="859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7"/>
          <p:cNvSpPr/>
          <p:nvPr/>
        </p:nvSpPr>
        <p:spPr>
          <a:xfrm rot="5400000">
            <a:off x="7257350" y="8594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37"/>
          <p:cNvSpPr/>
          <p:nvPr/>
        </p:nvSpPr>
        <p:spPr>
          <a:xfrm rot="5400000">
            <a:off x="74322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37"/>
          <p:cNvSpPr/>
          <p:nvPr/>
        </p:nvSpPr>
        <p:spPr>
          <a:xfrm rot="5400000">
            <a:off x="76071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37"/>
          <p:cNvSpPr/>
          <p:nvPr/>
        </p:nvSpPr>
        <p:spPr>
          <a:xfrm rot="5400000">
            <a:off x="77820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37"/>
          <p:cNvSpPr/>
          <p:nvPr/>
        </p:nvSpPr>
        <p:spPr>
          <a:xfrm rot="5400000">
            <a:off x="79569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37"/>
          <p:cNvSpPr/>
          <p:nvPr/>
        </p:nvSpPr>
        <p:spPr>
          <a:xfrm rot="5400000">
            <a:off x="81318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37"/>
          <p:cNvSpPr/>
          <p:nvPr/>
        </p:nvSpPr>
        <p:spPr>
          <a:xfrm rot="5400000">
            <a:off x="83067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37"/>
          <p:cNvSpPr/>
          <p:nvPr/>
        </p:nvSpPr>
        <p:spPr>
          <a:xfrm rot="5400000">
            <a:off x="84816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37"/>
          <p:cNvSpPr/>
          <p:nvPr/>
        </p:nvSpPr>
        <p:spPr>
          <a:xfrm rot="5400000">
            <a:off x="8656550" y="8594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37"/>
          <p:cNvSpPr/>
          <p:nvPr/>
        </p:nvSpPr>
        <p:spPr>
          <a:xfrm rot="5400000">
            <a:off x="58581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37"/>
          <p:cNvSpPr/>
          <p:nvPr/>
        </p:nvSpPr>
        <p:spPr>
          <a:xfrm rot="5400000">
            <a:off x="6033050" y="1469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37"/>
          <p:cNvSpPr/>
          <p:nvPr/>
        </p:nvSpPr>
        <p:spPr>
          <a:xfrm rot="5400000">
            <a:off x="6207950" y="1469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37"/>
          <p:cNvSpPr/>
          <p:nvPr/>
        </p:nvSpPr>
        <p:spPr>
          <a:xfrm rot="5400000">
            <a:off x="6382850" y="1469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37"/>
          <p:cNvSpPr/>
          <p:nvPr/>
        </p:nvSpPr>
        <p:spPr>
          <a:xfrm rot="5400000">
            <a:off x="6557750" y="1469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37"/>
          <p:cNvSpPr/>
          <p:nvPr/>
        </p:nvSpPr>
        <p:spPr>
          <a:xfrm rot="5400000">
            <a:off x="6732650" y="146900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37"/>
          <p:cNvSpPr/>
          <p:nvPr/>
        </p:nvSpPr>
        <p:spPr>
          <a:xfrm rot="5400000">
            <a:off x="6907550" y="1469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37"/>
          <p:cNvSpPr/>
          <p:nvPr/>
        </p:nvSpPr>
        <p:spPr>
          <a:xfrm rot="5400000">
            <a:off x="7082450" y="1469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7"/>
          <p:cNvSpPr/>
          <p:nvPr/>
        </p:nvSpPr>
        <p:spPr>
          <a:xfrm rot="5400000">
            <a:off x="7257350" y="1469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37"/>
          <p:cNvSpPr/>
          <p:nvPr/>
        </p:nvSpPr>
        <p:spPr>
          <a:xfrm rot="5400000">
            <a:off x="7432250" y="146900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37"/>
          <p:cNvSpPr/>
          <p:nvPr/>
        </p:nvSpPr>
        <p:spPr>
          <a:xfrm rot="5400000">
            <a:off x="76071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37"/>
          <p:cNvSpPr/>
          <p:nvPr/>
        </p:nvSpPr>
        <p:spPr>
          <a:xfrm rot="5400000">
            <a:off x="77820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7"/>
          <p:cNvSpPr/>
          <p:nvPr/>
        </p:nvSpPr>
        <p:spPr>
          <a:xfrm rot="5400000">
            <a:off x="79569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7"/>
          <p:cNvSpPr/>
          <p:nvPr/>
        </p:nvSpPr>
        <p:spPr>
          <a:xfrm rot="5400000">
            <a:off x="81318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37"/>
          <p:cNvSpPr/>
          <p:nvPr/>
        </p:nvSpPr>
        <p:spPr>
          <a:xfrm rot="5400000">
            <a:off x="83067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7"/>
          <p:cNvSpPr/>
          <p:nvPr/>
        </p:nvSpPr>
        <p:spPr>
          <a:xfrm rot="5400000">
            <a:off x="84816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37"/>
          <p:cNvSpPr/>
          <p:nvPr/>
        </p:nvSpPr>
        <p:spPr>
          <a:xfrm rot="5400000">
            <a:off x="8656550" y="146900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7"/>
          <p:cNvSpPr/>
          <p:nvPr/>
        </p:nvSpPr>
        <p:spPr>
          <a:xfrm rot="5400000">
            <a:off x="7082749" y="683300"/>
            <a:ext cx="435900" cy="5271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37"/>
          <p:cNvSpPr/>
          <p:nvPr/>
        </p:nvSpPr>
        <p:spPr>
          <a:xfrm rot="5400000">
            <a:off x="7169900" y="1205750"/>
            <a:ext cx="435900" cy="7014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7"/>
          <p:cNvSpPr/>
          <p:nvPr/>
        </p:nvSpPr>
        <p:spPr>
          <a:xfrm rot="5400000">
            <a:off x="6383180" y="5108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37"/>
          <p:cNvSpPr/>
          <p:nvPr/>
        </p:nvSpPr>
        <p:spPr>
          <a:xfrm rot="5400000">
            <a:off x="6383180" y="112040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37"/>
          <p:cNvSpPr txBox="1"/>
          <p:nvPr>
            <p:ph idx="1" type="body"/>
          </p:nvPr>
        </p:nvSpPr>
        <p:spPr>
          <a:xfrm>
            <a:off x="107050" y="402200"/>
            <a:ext cx="57291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Remember: The sender does </a:t>
            </a:r>
            <a:r>
              <a:rPr i="1" lang="en"/>
              <a:t>not</a:t>
            </a:r>
            <a:r>
              <a:rPr lang="en"/>
              <a:t> know exactly which packets were 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only sees duplicate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</a:t>
            </a:r>
            <a:r>
              <a:rPr i="1" lang="en"/>
              <a:t>does</a:t>
            </a:r>
            <a:r>
              <a:rPr lang="en"/>
              <a:t> know how many packets were 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can count duplicate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artificially extended </a:t>
            </a:r>
            <a:r>
              <a:rPr lang="en"/>
              <a:t>window ensures that the total number of packets in flight is still 5 (the new </a:t>
            </a:r>
            <a:r>
              <a:rPr i="1" lang="en"/>
              <a:t>CWND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Size of extended window</a:t>
            </a:r>
            <a:br>
              <a:rPr lang="en"/>
            </a:br>
            <a:r>
              <a:rPr lang="en"/>
              <a:t>– number of duplicate acks</a:t>
            </a:r>
            <a:br>
              <a:rPr lang="en"/>
            </a:br>
            <a:r>
              <a:rPr lang="en"/>
              <a:t>= 5 (the new </a:t>
            </a:r>
            <a:r>
              <a:rPr i="1" lang="en"/>
              <a:t>CWND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8"/>
          <p:cNvSpPr/>
          <p:nvPr/>
        </p:nvSpPr>
        <p:spPr>
          <a:xfrm>
            <a:off x="112250" y="461825"/>
            <a:ext cx="8862900" cy="243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112250" y="2894825"/>
            <a:ext cx="8862900" cy="15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38"/>
          <p:cNvCxnSpPr/>
          <p:nvPr/>
        </p:nvCxnSpPr>
        <p:spPr>
          <a:xfrm>
            <a:off x="89751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cxnSp>
        <p:nvCxnSpPr>
          <p:cNvPr id="1050" name="Google Shape;1050;p38"/>
          <p:cNvCxnSpPr/>
          <p:nvPr/>
        </p:nvCxnSpPr>
        <p:spPr>
          <a:xfrm>
            <a:off x="5955738" y="560851"/>
            <a:ext cx="1186200" cy="1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38"/>
          <p:cNvCxnSpPr/>
          <p:nvPr/>
        </p:nvCxnSpPr>
        <p:spPr>
          <a:xfrm>
            <a:off x="5955738" y="72606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38"/>
          <p:cNvSpPr txBox="1"/>
          <p:nvPr/>
        </p:nvSpPr>
        <p:spPr>
          <a:xfrm>
            <a:off x="7143925" y="610551"/>
            <a:ext cx="15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✗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3" name="Google Shape;1053;p38"/>
          <p:cNvSpPr txBox="1"/>
          <p:nvPr/>
        </p:nvSpPr>
        <p:spPr>
          <a:xfrm>
            <a:off x="5625725" y="450640"/>
            <a:ext cx="29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38"/>
          <p:cNvSpPr txBox="1"/>
          <p:nvPr/>
        </p:nvSpPr>
        <p:spPr>
          <a:xfrm>
            <a:off x="4618867" y="2357053"/>
            <a:ext cx="12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5" name="Google Shape;1055;p38"/>
          <p:cNvCxnSpPr/>
          <p:nvPr/>
        </p:nvCxnSpPr>
        <p:spPr>
          <a:xfrm>
            <a:off x="5955738" y="90516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38"/>
          <p:cNvCxnSpPr/>
          <p:nvPr/>
        </p:nvCxnSpPr>
        <p:spPr>
          <a:xfrm>
            <a:off x="5955738" y="1089595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38"/>
          <p:cNvCxnSpPr/>
          <p:nvPr/>
        </p:nvCxnSpPr>
        <p:spPr>
          <a:xfrm>
            <a:off x="5955738" y="126869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38"/>
          <p:cNvCxnSpPr/>
          <p:nvPr/>
        </p:nvCxnSpPr>
        <p:spPr>
          <a:xfrm>
            <a:off x="5955738" y="1458849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38"/>
          <p:cNvCxnSpPr/>
          <p:nvPr/>
        </p:nvCxnSpPr>
        <p:spPr>
          <a:xfrm>
            <a:off x="5955738" y="163794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38"/>
          <p:cNvCxnSpPr/>
          <p:nvPr/>
        </p:nvCxnSpPr>
        <p:spPr>
          <a:xfrm>
            <a:off x="5955738" y="20071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38"/>
          <p:cNvCxnSpPr/>
          <p:nvPr/>
        </p:nvCxnSpPr>
        <p:spPr>
          <a:xfrm>
            <a:off x="5955738" y="218629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38"/>
          <p:cNvCxnSpPr/>
          <p:nvPr/>
        </p:nvCxnSpPr>
        <p:spPr>
          <a:xfrm>
            <a:off x="5955738" y="182011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38"/>
          <p:cNvCxnSpPr/>
          <p:nvPr/>
        </p:nvCxnSpPr>
        <p:spPr>
          <a:xfrm>
            <a:off x="59537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8"/>
          <p:cNvCxnSpPr/>
          <p:nvPr/>
        </p:nvCxnSpPr>
        <p:spPr>
          <a:xfrm flipH="1">
            <a:off x="5963238" y="11544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38"/>
          <p:cNvCxnSpPr/>
          <p:nvPr/>
        </p:nvCxnSpPr>
        <p:spPr>
          <a:xfrm flipH="1">
            <a:off x="5963238" y="133886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38"/>
          <p:cNvCxnSpPr/>
          <p:nvPr/>
        </p:nvCxnSpPr>
        <p:spPr>
          <a:xfrm flipH="1">
            <a:off x="5963238" y="151903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38"/>
          <p:cNvCxnSpPr/>
          <p:nvPr/>
        </p:nvCxnSpPr>
        <p:spPr>
          <a:xfrm flipH="1">
            <a:off x="5963238" y="1707054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38"/>
          <p:cNvCxnSpPr/>
          <p:nvPr/>
        </p:nvCxnSpPr>
        <p:spPr>
          <a:xfrm flipH="1">
            <a:off x="5963238" y="188439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38"/>
          <p:cNvCxnSpPr/>
          <p:nvPr/>
        </p:nvCxnSpPr>
        <p:spPr>
          <a:xfrm flipH="1">
            <a:off x="5963238" y="20688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8"/>
          <p:cNvCxnSpPr/>
          <p:nvPr/>
        </p:nvCxnSpPr>
        <p:spPr>
          <a:xfrm flipH="1">
            <a:off x="5963238" y="2248997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38"/>
          <p:cNvCxnSpPr/>
          <p:nvPr/>
        </p:nvCxnSpPr>
        <p:spPr>
          <a:xfrm flipH="1">
            <a:off x="5963238" y="2437019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5963238" y="261931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38"/>
          <p:cNvCxnSpPr/>
          <p:nvPr/>
        </p:nvCxnSpPr>
        <p:spPr>
          <a:xfrm>
            <a:off x="5955738" y="28453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38"/>
          <p:cNvCxnSpPr/>
          <p:nvPr/>
        </p:nvCxnSpPr>
        <p:spPr>
          <a:xfrm flipH="1">
            <a:off x="5963238" y="326315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4618867" y="4451111"/>
            <a:ext cx="127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ack(111) from 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>
            <a:off x="5955738" y="45979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38"/>
          <p:cNvSpPr/>
          <p:nvPr/>
        </p:nvSpPr>
        <p:spPr>
          <a:xfrm rot="5400000">
            <a:off x="202725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38"/>
          <p:cNvSpPr/>
          <p:nvPr/>
        </p:nvSpPr>
        <p:spPr>
          <a:xfrm rot="5400000">
            <a:off x="3791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38"/>
          <p:cNvSpPr/>
          <p:nvPr/>
        </p:nvSpPr>
        <p:spPr>
          <a:xfrm rot="5400000">
            <a:off x="5540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38"/>
          <p:cNvSpPr/>
          <p:nvPr/>
        </p:nvSpPr>
        <p:spPr>
          <a:xfrm rot="5400000">
            <a:off x="7289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38"/>
          <p:cNvSpPr/>
          <p:nvPr/>
        </p:nvSpPr>
        <p:spPr>
          <a:xfrm rot="5400000">
            <a:off x="9038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38"/>
          <p:cNvSpPr/>
          <p:nvPr/>
        </p:nvSpPr>
        <p:spPr>
          <a:xfrm rot="5400000">
            <a:off x="10787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38"/>
          <p:cNvSpPr/>
          <p:nvPr/>
        </p:nvSpPr>
        <p:spPr>
          <a:xfrm rot="5400000">
            <a:off x="12536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38"/>
          <p:cNvSpPr/>
          <p:nvPr/>
        </p:nvSpPr>
        <p:spPr>
          <a:xfrm rot="5400000">
            <a:off x="14285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38"/>
          <p:cNvSpPr/>
          <p:nvPr/>
        </p:nvSpPr>
        <p:spPr>
          <a:xfrm rot="5400000">
            <a:off x="16034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8"/>
          <p:cNvSpPr/>
          <p:nvPr/>
        </p:nvSpPr>
        <p:spPr>
          <a:xfrm rot="5400000">
            <a:off x="17783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38"/>
          <p:cNvSpPr/>
          <p:nvPr/>
        </p:nvSpPr>
        <p:spPr>
          <a:xfrm rot="5400000">
            <a:off x="19532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38"/>
          <p:cNvSpPr/>
          <p:nvPr/>
        </p:nvSpPr>
        <p:spPr>
          <a:xfrm rot="5400000">
            <a:off x="21281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38"/>
          <p:cNvSpPr/>
          <p:nvPr/>
        </p:nvSpPr>
        <p:spPr>
          <a:xfrm rot="5400000">
            <a:off x="23030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38"/>
          <p:cNvSpPr/>
          <p:nvPr/>
        </p:nvSpPr>
        <p:spPr>
          <a:xfrm rot="5400000">
            <a:off x="24779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38"/>
          <p:cNvSpPr/>
          <p:nvPr/>
        </p:nvSpPr>
        <p:spPr>
          <a:xfrm rot="5400000">
            <a:off x="26528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8"/>
          <p:cNvSpPr/>
          <p:nvPr/>
        </p:nvSpPr>
        <p:spPr>
          <a:xfrm rot="5400000">
            <a:off x="1341285" y="657900"/>
            <a:ext cx="5580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38"/>
          <p:cNvSpPr txBox="1"/>
          <p:nvPr/>
        </p:nvSpPr>
        <p:spPr>
          <a:xfrm>
            <a:off x="394275" y="10115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10. 101–110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8"/>
          <p:cNvSpPr/>
          <p:nvPr/>
        </p:nvSpPr>
        <p:spPr>
          <a:xfrm rot="5400000">
            <a:off x="28277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8"/>
          <p:cNvSpPr/>
          <p:nvPr/>
        </p:nvSpPr>
        <p:spPr>
          <a:xfrm rot="5400000">
            <a:off x="30026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38"/>
          <p:cNvSpPr/>
          <p:nvPr/>
        </p:nvSpPr>
        <p:spPr>
          <a:xfrm rot="5400000">
            <a:off x="31775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38"/>
          <p:cNvSpPr/>
          <p:nvPr/>
        </p:nvSpPr>
        <p:spPr>
          <a:xfrm rot="5400000">
            <a:off x="202725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8"/>
          <p:cNvSpPr/>
          <p:nvPr/>
        </p:nvSpPr>
        <p:spPr>
          <a:xfrm rot="5400000">
            <a:off x="3791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38"/>
          <p:cNvSpPr/>
          <p:nvPr/>
        </p:nvSpPr>
        <p:spPr>
          <a:xfrm rot="5400000">
            <a:off x="5540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38"/>
          <p:cNvSpPr/>
          <p:nvPr/>
        </p:nvSpPr>
        <p:spPr>
          <a:xfrm rot="5400000">
            <a:off x="7289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38"/>
          <p:cNvSpPr/>
          <p:nvPr/>
        </p:nvSpPr>
        <p:spPr>
          <a:xfrm rot="5400000">
            <a:off x="9038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38"/>
          <p:cNvSpPr/>
          <p:nvPr/>
        </p:nvSpPr>
        <p:spPr>
          <a:xfrm rot="5400000">
            <a:off x="10787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38"/>
          <p:cNvSpPr/>
          <p:nvPr/>
        </p:nvSpPr>
        <p:spPr>
          <a:xfrm rot="5400000">
            <a:off x="12536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38"/>
          <p:cNvSpPr/>
          <p:nvPr/>
        </p:nvSpPr>
        <p:spPr>
          <a:xfrm rot="5400000">
            <a:off x="14285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38"/>
          <p:cNvSpPr/>
          <p:nvPr/>
        </p:nvSpPr>
        <p:spPr>
          <a:xfrm rot="5400000">
            <a:off x="16034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38"/>
          <p:cNvSpPr/>
          <p:nvPr/>
        </p:nvSpPr>
        <p:spPr>
          <a:xfrm rot="5400000">
            <a:off x="17783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38"/>
          <p:cNvSpPr/>
          <p:nvPr/>
        </p:nvSpPr>
        <p:spPr>
          <a:xfrm rot="5400000">
            <a:off x="19532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38"/>
          <p:cNvSpPr/>
          <p:nvPr/>
        </p:nvSpPr>
        <p:spPr>
          <a:xfrm rot="5400000">
            <a:off x="2128150" y="3805800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38"/>
          <p:cNvSpPr/>
          <p:nvPr/>
        </p:nvSpPr>
        <p:spPr>
          <a:xfrm rot="5400000">
            <a:off x="23030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38"/>
          <p:cNvSpPr/>
          <p:nvPr/>
        </p:nvSpPr>
        <p:spPr>
          <a:xfrm rot="5400000">
            <a:off x="24779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38"/>
          <p:cNvSpPr/>
          <p:nvPr/>
        </p:nvSpPr>
        <p:spPr>
          <a:xfrm rot="5400000">
            <a:off x="26528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38"/>
          <p:cNvSpPr/>
          <p:nvPr/>
        </p:nvSpPr>
        <p:spPr>
          <a:xfrm rot="5400000">
            <a:off x="28277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38"/>
          <p:cNvSpPr/>
          <p:nvPr/>
        </p:nvSpPr>
        <p:spPr>
          <a:xfrm rot="5400000">
            <a:off x="30026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8"/>
          <p:cNvSpPr/>
          <p:nvPr/>
        </p:nvSpPr>
        <p:spPr>
          <a:xfrm rot="5400000">
            <a:off x="31775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8"/>
          <p:cNvSpPr txBox="1"/>
          <p:nvPr/>
        </p:nvSpPr>
        <p:spPr>
          <a:xfrm>
            <a:off x="3781008" y="2720925"/>
            <a:ext cx="87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Resend 101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394275" y="33737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14. 101–114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38"/>
          <p:cNvSpPr txBox="1"/>
          <p:nvPr>
            <p:ph idx="4294967295" type="body"/>
          </p:nvPr>
        </p:nvSpPr>
        <p:spPr>
          <a:xfrm>
            <a:off x="107050" y="4374900"/>
            <a:ext cx="4378500" cy="6429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sender is now still sending in the blue area!</a:t>
            </a:r>
            <a:endParaRPr sz="1600"/>
          </a:p>
        </p:txBody>
      </p:sp>
      <p:cxnSp>
        <p:nvCxnSpPr>
          <p:cNvPr id="1118" name="Google Shape;1118;p38"/>
          <p:cNvCxnSpPr/>
          <p:nvPr/>
        </p:nvCxnSpPr>
        <p:spPr>
          <a:xfrm>
            <a:off x="5955738" y="3400539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38"/>
          <p:cNvCxnSpPr/>
          <p:nvPr/>
        </p:nvCxnSpPr>
        <p:spPr>
          <a:xfrm>
            <a:off x="5955738" y="3579635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38"/>
          <p:cNvCxnSpPr/>
          <p:nvPr/>
        </p:nvCxnSpPr>
        <p:spPr>
          <a:xfrm>
            <a:off x="5955738" y="3769793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38"/>
          <p:cNvCxnSpPr/>
          <p:nvPr/>
        </p:nvCxnSpPr>
        <p:spPr>
          <a:xfrm>
            <a:off x="5955738" y="3948889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38"/>
          <p:cNvSpPr/>
          <p:nvPr/>
        </p:nvSpPr>
        <p:spPr>
          <a:xfrm rot="5400000">
            <a:off x="2126577" y="3107400"/>
            <a:ext cx="558000" cy="15717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38"/>
          <p:cNvSpPr/>
          <p:nvPr/>
        </p:nvSpPr>
        <p:spPr>
          <a:xfrm rot="5400000">
            <a:off x="904280" y="3457200"/>
            <a:ext cx="5580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/>
          <p:nvPr/>
        </p:nvSpPr>
        <p:spPr>
          <a:xfrm>
            <a:off x="112250" y="2825225"/>
            <a:ext cx="8862900" cy="226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39"/>
          <p:cNvSpPr/>
          <p:nvPr/>
        </p:nvSpPr>
        <p:spPr>
          <a:xfrm>
            <a:off x="112250" y="461825"/>
            <a:ext cx="8862900" cy="236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39"/>
          <p:cNvCxnSpPr/>
          <p:nvPr/>
        </p:nvCxnSpPr>
        <p:spPr>
          <a:xfrm>
            <a:off x="5962575" y="1572631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39"/>
          <p:cNvCxnSpPr/>
          <p:nvPr/>
        </p:nvCxnSpPr>
        <p:spPr>
          <a:xfrm flipH="1">
            <a:off x="5962575" y="49832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2" name="Google Shape;113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sp>
        <p:nvSpPr>
          <p:cNvPr id="1133" name="Google Shape;1133;p39"/>
          <p:cNvSpPr txBox="1"/>
          <p:nvPr/>
        </p:nvSpPr>
        <p:spPr>
          <a:xfrm>
            <a:off x="4618867" y="1061653"/>
            <a:ext cx="12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39"/>
          <p:cNvSpPr/>
          <p:nvPr/>
        </p:nvSpPr>
        <p:spPr>
          <a:xfrm rot="5400000">
            <a:off x="202725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39"/>
          <p:cNvSpPr/>
          <p:nvPr/>
        </p:nvSpPr>
        <p:spPr>
          <a:xfrm rot="5400000">
            <a:off x="3791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39"/>
          <p:cNvSpPr/>
          <p:nvPr/>
        </p:nvSpPr>
        <p:spPr>
          <a:xfrm rot="5400000">
            <a:off x="5540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39"/>
          <p:cNvSpPr/>
          <p:nvPr/>
        </p:nvSpPr>
        <p:spPr>
          <a:xfrm rot="5400000">
            <a:off x="7289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39"/>
          <p:cNvSpPr/>
          <p:nvPr/>
        </p:nvSpPr>
        <p:spPr>
          <a:xfrm rot="5400000">
            <a:off x="9038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39"/>
          <p:cNvSpPr/>
          <p:nvPr/>
        </p:nvSpPr>
        <p:spPr>
          <a:xfrm rot="5400000">
            <a:off x="10787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39"/>
          <p:cNvSpPr/>
          <p:nvPr/>
        </p:nvSpPr>
        <p:spPr>
          <a:xfrm rot="5400000">
            <a:off x="12536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39"/>
          <p:cNvSpPr/>
          <p:nvPr/>
        </p:nvSpPr>
        <p:spPr>
          <a:xfrm rot="5400000">
            <a:off x="14285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39"/>
          <p:cNvSpPr/>
          <p:nvPr/>
        </p:nvSpPr>
        <p:spPr>
          <a:xfrm rot="5400000">
            <a:off x="16034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39"/>
          <p:cNvSpPr/>
          <p:nvPr/>
        </p:nvSpPr>
        <p:spPr>
          <a:xfrm rot="5400000">
            <a:off x="17783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39"/>
          <p:cNvSpPr/>
          <p:nvPr/>
        </p:nvSpPr>
        <p:spPr>
          <a:xfrm rot="5400000">
            <a:off x="19532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39"/>
          <p:cNvSpPr/>
          <p:nvPr/>
        </p:nvSpPr>
        <p:spPr>
          <a:xfrm rot="5400000">
            <a:off x="21281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39"/>
          <p:cNvSpPr/>
          <p:nvPr/>
        </p:nvSpPr>
        <p:spPr>
          <a:xfrm rot="5400000">
            <a:off x="23030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39"/>
          <p:cNvSpPr/>
          <p:nvPr/>
        </p:nvSpPr>
        <p:spPr>
          <a:xfrm rot="5400000">
            <a:off x="24779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39"/>
          <p:cNvSpPr/>
          <p:nvPr/>
        </p:nvSpPr>
        <p:spPr>
          <a:xfrm rot="5400000">
            <a:off x="26528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39"/>
          <p:cNvSpPr/>
          <p:nvPr/>
        </p:nvSpPr>
        <p:spPr>
          <a:xfrm rot="5400000">
            <a:off x="904280" y="1399800"/>
            <a:ext cx="5580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39"/>
          <p:cNvSpPr/>
          <p:nvPr/>
        </p:nvSpPr>
        <p:spPr>
          <a:xfrm rot="5400000">
            <a:off x="28277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39"/>
          <p:cNvSpPr/>
          <p:nvPr/>
        </p:nvSpPr>
        <p:spPr>
          <a:xfrm rot="5400000">
            <a:off x="30026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39"/>
          <p:cNvSpPr/>
          <p:nvPr/>
        </p:nvSpPr>
        <p:spPr>
          <a:xfrm rot="5400000">
            <a:off x="31775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39"/>
          <p:cNvSpPr txBox="1"/>
          <p:nvPr/>
        </p:nvSpPr>
        <p:spPr>
          <a:xfrm>
            <a:off x="3781008" y="1425525"/>
            <a:ext cx="87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Resend 101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39"/>
          <p:cNvSpPr txBox="1"/>
          <p:nvPr/>
        </p:nvSpPr>
        <p:spPr>
          <a:xfrm>
            <a:off x="394275" y="13163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101–105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39"/>
          <p:cNvSpPr txBox="1"/>
          <p:nvPr>
            <p:ph idx="4294967295" type="body"/>
          </p:nvPr>
        </p:nvSpPr>
        <p:spPr>
          <a:xfrm>
            <a:off x="107050" y="4109950"/>
            <a:ext cx="5730600" cy="9078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Because we sent 111–114 during the blue area, when the new ack(111) arrives, we only have to send 115.</a:t>
            </a:r>
            <a:br>
              <a:rPr lang="en" sz="1600"/>
            </a:br>
            <a:r>
              <a:rPr lang="en" sz="1600"/>
              <a:t>Also, ack(112) will arrive sooner so we can keep sending.</a:t>
            </a:r>
            <a:endParaRPr sz="1600"/>
          </a:p>
        </p:txBody>
      </p:sp>
      <p:cxnSp>
        <p:nvCxnSpPr>
          <p:cNvPr id="1156" name="Google Shape;1156;p39"/>
          <p:cNvCxnSpPr/>
          <p:nvPr/>
        </p:nvCxnSpPr>
        <p:spPr>
          <a:xfrm flipH="1">
            <a:off x="5962575" y="682760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39"/>
          <p:cNvCxnSpPr/>
          <p:nvPr/>
        </p:nvCxnSpPr>
        <p:spPr>
          <a:xfrm flipH="1">
            <a:off x="5962575" y="86971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39"/>
          <p:cNvCxnSpPr/>
          <p:nvPr/>
        </p:nvCxnSpPr>
        <p:spPr>
          <a:xfrm flipH="1">
            <a:off x="5962575" y="1054149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39"/>
          <p:cNvCxnSpPr/>
          <p:nvPr/>
        </p:nvCxnSpPr>
        <p:spPr>
          <a:xfrm flipH="1">
            <a:off x="5962575" y="1236833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39"/>
          <p:cNvCxnSpPr/>
          <p:nvPr/>
        </p:nvCxnSpPr>
        <p:spPr>
          <a:xfrm flipH="1">
            <a:off x="5962575" y="142126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39"/>
          <p:cNvCxnSpPr/>
          <p:nvPr/>
        </p:nvCxnSpPr>
        <p:spPr>
          <a:xfrm flipH="1">
            <a:off x="5962575" y="159822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39"/>
          <p:cNvCxnSpPr/>
          <p:nvPr/>
        </p:nvCxnSpPr>
        <p:spPr>
          <a:xfrm flipH="1">
            <a:off x="5962575" y="1780911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39"/>
          <p:cNvCxnSpPr/>
          <p:nvPr/>
        </p:nvCxnSpPr>
        <p:spPr>
          <a:xfrm flipH="1">
            <a:off x="5962575" y="1965346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39"/>
          <p:cNvCxnSpPr/>
          <p:nvPr/>
        </p:nvCxnSpPr>
        <p:spPr>
          <a:xfrm>
            <a:off x="89751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9"/>
          <p:cNvCxnSpPr/>
          <p:nvPr/>
        </p:nvCxnSpPr>
        <p:spPr>
          <a:xfrm>
            <a:off x="59537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9"/>
          <p:cNvCxnSpPr/>
          <p:nvPr/>
        </p:nvCxnSpPr>
        <p:spPr>
          <a:xfrm flipH="1">
            <a:off x="5962575" y="2270146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39"/>
          <p:cNvSpPr txBox="1"/>
          <p:nvPr/>
        </p:nvSpPr>
        <p:spPr>
          <a:xfrm>
            <a:off x="4618867" y="2825236"/>
            <a:ext cx="127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ack(111) from 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39"/>
          <p:cNvSpPr/>
          <p:nvPr/>
        </p:nvSpPr>
        <p:spPr>
          <a:xfrm rot="5400000">
            <a:off x="202725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9"/>
          <p:cNvSpPr/>
          <p:nvPr/>
        </p:nvSpPr>
        <p:spPr>
          <a:xfrm rot="5400000">
            <a:off x="3791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39"/>
          <p:cNvSpPr/>
          <p:nvPr/>
        </p:nvSpPr>
        <p:spPr>
          <a:xfrm rot="5400000">
            <a:off x="5540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9"/>
          <p:cNvSpPr/>
          <p:nvPr/>
        </p:nvSpPr>
        <p:spPr>
          <a:xfrm rot="5400000">
            <a:off x="7289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9"/>
          <p:cNvSpPr/>
          <p:nvPr/>
        </p:nvSpPr>
        <p:spPr>
          <a:xfrm rot="5400000">
            <a:off x="9038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9"/>
          <p:cNvSpPr/>
          <p:nvPr/>
        </p:nvSpPr>
        <p:spPr>
          <a:xfrm rot="5400000">
            <a:off x="10787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9"/>
          <p:cNvSpPr/>
          <p:nvPr/>
        </p:nvSpPr>
        <p:spPr>
          <a:xfrm rot="5400000">
            <a:off x="12536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39"/>
          <p:cNvSpPr/>
          <p:nvPr/>
        </p:nvSpPr>
        <p:spPr>
          <a:xfrm rot="5400000">
            <a:off x="14285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39"/>
          <p:cNvSpPr/>
          <p:nvPr/>
        </p:nvSpPr>
        <p:spPr>
          <a:xfrm rot="5400000">
            <a:off x="16034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39"/>
          <p:cNvSpPr/>
          <p:nvPr/>
        </p:nvSpPr>
        <p:spPr>
          <a:xfrm rot="5400000">
            <a:off x="17783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39"/>
          <p:cNvSpPr/>
          <p:nvPr/>
        </p:nvSpPr>
        <p:spPr>
          <a:xfrm rot="5400000">
            <a:off x="19532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39"/>
          <p:cNvSpPr/>
          <p:nvPr/>
        </p:nvSpPr>
        <p:spPr>
          <a:xfrm rot="5400000">
            <a:off x="21281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39"/>
          <p:cNvSpPr/>
          <p:nvPr/>
        </p:nvSpPr>
        <p:spPr>
          <a:xfrm rot="5400000">
            <a:off x="23030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39"/>
          <p:cNvSpPr/>
          <p:nvPr/>
        </p:nvSpPr>
        <p:spPr>
          <a:xfrm rot="5400000">
            <a:off x="24779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39"/>
          <p:cNvSpPr/>
          <p:nvPr/>
        </p:nvSpPr>
        <p:spPr>
          <a:xfrm rot="5400000">
            <a:off x="26528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39"/>
          <p:cNvSpPr/>
          <p:nvPr/>
        </p:nvSpPr>
        <p:spPr>
          <a:xfrm rot="5400000">
            <a:off x="28277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39"/>
          <p:cNvSpPr/>
          <p:nvPr/>
        </p:nvSpPr>
        <p:spPr>
          <a:xfrm rot="5400000">
            <a:off x="30026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39"/>
          <p:cNvSpPr/>
          <p:nvPr/>
        </p:nvSpPr>
        <p:spPr>
          <a:xfrm rot="5400000">
            <a:off x="31775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39"/>
          <p:cNvSpPr txBox="1"/>
          <p:nvPr/>
        </p:nvSpPr>
        <p:spPr>
          <a:xfrm>
            <a:off x="394275" y="30689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111–115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39"/>
          <p:cNvSpPr/>
          <p:nvPr/>
        </p:nvSpPr>
        <p:spPr>
          <a:xfrm rot="5400000">
            <a:off x="2653418" y="3151950"/>
            <a:ext cx="558000" cy="87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8" name="Google Shape;1188;p39"/>
          <p:cNvCxnSpPr/>
          <p:nvPr/>
        </p:nvCxnSpPr>
        <p:spPr>
          <a:xfrm>
            <a:off x="5962575" y="213275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39"/>
          <p:cNvCxnSpPr/>
          <p:nvPr/>
        </p:nvCxnSpPr>
        <p:spPr>
          <a:xfrm>
            <a:off x="5962575" y="2317193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39"/>
          <p:cNvCxnSpPr/>
          <p:nvPr/>
        </p:nvCxnSpPr>
        <p:spPr>
          <a:xfrm>
            <a:off x="5962575" y="250414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39"/>
          <p:cNvCxnSpPr/>
          <p:nvPr/>
        </p:nvCxnSpPr>
        <p:spPr>
          <a:xfrm>
            <a:off x="5962575" y="2688582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39"/>
          <p:cNvCxnSpPr/>
          <p:nvPr/>
        </p:nvCxnSpPr>
        <p:spPr>
          <a:xfrm>
            <a:off x="5962575" y="2989433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Recovery: Implementation</a:t>
            </a:r>
            <a:endParaRPr/>
          </a:p>
        </p:txBody>
      </p:sp>
      <p:sp>
        <p:nvSpPr>
          <p:cNvPr id="1198" name="Google Shape;1198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Conceptually: </a:t>
            </a:r>
            <a:r>
              <a:rPr lang="en"/>
              <a:t>When a duplicate ack arrives, </a:t>
            </a:r>
            <a:r>
              <a:rPr i="1" lang="en"/>
              <a:t>artificially extend</a:t>
            </a:r>
            <a:r>
              <a:rPr lang="en"/>
              <a:t> the window to let the sender send one more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receive 3 duplicate acks: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SSTHRESH</a:t>
            </a:r>
            <a:r>
              <a:rPr lang="en"/>
              <a:t> ← </a:t>
            </a:r>
            <a:r>
              <a:rPr i="1" lang="en"/>
              <a:t>CWND</a:t>
            </a:r>
            <a:r>
              <a:rPr lang="en"/>
              <a:t>/2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= </a:t>
            </a:r>
            <a:r>
              <a:rPr i="1" lang="en"/>
              <a:t>CWND</a:t>
            </a:r>
            <a:r>
              <a:rPr lang="en"/>
              <a:t>/2 </a:t>
            </a:r>
            <a:r>
              <a:rPr lang="en">
                <a:solidFill>
                  <a:schemeClr val="accent2"/>
                </a:solidFill>
              </a:rPr>
              <a:t>+ 3</a:t>
            </a:r>
            <a:r>
              <a:rPr lang="en"/>
              <a:t> 	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artificially extend for the 3 duplicate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in fast recovery mode, when we receive a duplicate ack: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= </a:t>
            </a:r>
            <a:r>
              <a:rPr i="1" lang="en"/>
              <a:t>CWND</a:t>
            </a:r>
            <a:r>
              <a:rPr lang="en"/>
              <a:t> + 1	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artificially extend for each duplicate ack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fast recovery when we receive a new, non-duplicate ack: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= </a:t>
            </a:r>
            <a:r>
              <a:rPr i="1" lang="en"/>
              <a:t>SSTHRESH</a:t>
            </a:r>
            <a:r>
              <a:rPr lang="en"/>
              <a:t>	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back to 0.5 × rate when the loss happened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Congestion Control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Fast Recovery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State Machine and Variants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TCP Throughput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Issues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Router-Assisted Congestion Control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04" name="Google Shape;1204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and Variants</a:t>
            </a:r>
            <a:endParaRPr/>
          </a:p>
        </p:txBody>
      </p:sp>
      <p:sp>
        <p:nvSpPr>
          <p:cNvPr id="1205" name="Google Shape;1205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 TCP with Congestion Control</a:t>
            </a:r>
            <a:endParaRPr/>
          </a:p>
        </p:txBody>
      </p:sp>
      <p:sp>
        <p:nvSpPr>
          <p:cNvPr id="1211" name="Google Shape;1211;p4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maintains 5 values: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dupACKcount</a:t>
            </a:r>
            <a:r>
              <a:rPr lang="en"/>
              <a:t> for detecting loss. 			Initialized to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Timer</a:t>
            </a:r>
            <a:r>
              <a:rPr lang="en"/>
              <a:t> for detecting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RWND</a:t>
            </a:r>
            <a:r>
              <a:rPr lang="en"/>
              <a:t> for flow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for congestion control. 				Initialized to 1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SSTHRESH</a:t>
            </a:r>
            <a:r>
              <a:rPr lang="en"/>
              <a:t> to remember latest safe rate.		Initialized to ∞.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recipient maintains a buffer of out-of-order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responds to 3 events: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for new data (not previously acked).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 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recipient responds to receiving a packet: Reply with an ack and a </a:t>
            </a:r>
            <a:r>
              <a:rPr i="1" lang="en"/>
              <a:t>RWND</a:t>
            </a:r>
            <a:r>
              <a:rPr lang="en"/>
              <a:t> value.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Congestion Control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Fast Recovery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State Machine and Variants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TCP Throughput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Issues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Router-Assisted Congestion Control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Recovery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 TCP with Congestion Control</a:t>
            </a:r>
            <a:endParaRPr/>
          </a:p>
        </p:txBody>
      </p:sp>
      <p:sp>
        <p:nvSpPr>
          <p:cNvPr id="1217" name="Google Shape;1217;p4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Events at sender: </a:t>
            </a:r>
            <a:r>
              <a:rPr b="1" lang="en">
                <a:solidFill>
                  <a:schemeClr val="accent3"/>
                </a:solidFill>
              </a:rPr>
              <a:t>new ack</a:t>
            </a:r>
            <a:r>
              <a:rPr lang="en">
                <a:solidFill>
                  <a:srgbClr val="B7B7B7"/>
                </a:solidFill>
              </a:rPr>
              <a:t>, duplicate ack, timeout.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receive an ack for new data (not previously acked):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 slow-start mode: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← </a:t>
            </a:r>
            <a:r>
              <a:rPr i="1" lang="en"/>
              <a:t>CWND</a:t>
            </a:r>
            <a:r>
              <a:rPr lang="en"/>
              <a:t> + 1 packet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so CWND doubles per RTT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 fast recovery mode: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← </a:t>
            </a:r>
            <a:r>
              <a:rPr i="1" lang="en"/>
              <a:t>SSTHRESH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so we leave fast recovery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 congestion avoidance mode: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CWND</a:t>
            </a:r>
            <a:r>
              <a:rPr lang="en"/>
              <a:t> ← </a:t>
            </a:r>
            <a:r>
              <a:rPr i="1" lang="en"/>
              <a:t>CWND</a:t>
            </a:r>
            <a:r>
              <a:rPr lang="en"/>
              <a:t> + 1/</a:t>
            </a:r>
            <a:r>
              <a:rPr i="1" lang="en"/>
              <a:t>CWND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so CWND increases by 1 per RTT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timer.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duplicate ack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window allows, send new data.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 TCP with Congestion Control</a:t>
            </a:r>
            <a:endParaRPr/>
          </a:p>
        </p:txBody>
      </p:sp>
      <p:sp>
        <p:nvSpPr>
          <p:cNvPr id="1223" name="Google Shape;1223;p4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Events at sender: </a:t>
            </a:r>
            <a:r>
              <a:rPr lang="en">
                <a:solidFill>
                  <a:srgbClr val="B7B7B7"/>
                </a:solidFill>
              </a:rPr>
              <a:t>new ack, </a:t>
            </a:r>
            <a:r>
              <a:rPr b="1" lang="en">
                <a:solidFill>
                  <a:schemeClr val="accent3"/>
                </a:solidFill>
              </a:rPr>
              <a:t>duplicate </a:t>
            </a:r>
            <a:r>
              <a:rPr b="1" lang="en">
                <a:solidFill>
                  <a:schemeClr val="accent3"/>
                </a:solidFill>
              </a:rPr>
              <a:t>ack</a:t>
            </a:r>
            <a:r>
              <a:rPr lang="en">
                <a:solidFill>
                  <a:srgbClr val="B7B7B7"/>
                </a:solidFill>
              </a:rPr>
              <a:t>, timeout.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receive a </a:t>
            </a:r>
            <a:r>
              <a:rPr lang="en"/>
              <a:t>duplicate</a:t>
            </a:r>
            <a:r>
              <a:rPr lang="en"/>
              <a:t> 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duplicate ack count.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i="1" lang="en"/>
              <a:t>dupACKcount</a:t>
            </a:r>
            <a:r>
              <a:rPr lang="en"/>
              <a:t> = 3: Do fast retransmit.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SSTHRESH</a:t>
            </a:r>
            <a:r>
              <a:rPr lang="en"/>
              <a:t> ← </a:t>
            </a:r>
            <a:r>
              <a:rPr i="1" lang="en"/>
              <a:t>CWND</a:t>
            </a:r>
            <a:r>
              <a:rPr lang="en"/>
              <a:t> /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← (</a:t>
            </a:r>
            <a:r>
              <a:rPr i="1" lang="en"/>
              <a:t>CWND</a:t>
            </a:r>
            <a:r>
              <a:rPr lang="en"/>
              <a:t> / 2) + 3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the +3 is for fast recovery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Resend leftmost packet in window.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i="1" lang="en">
                <a:solidFill>
                  <a:srgbClr val="000000"/>
                </a:solidFill>
              </a:rPr>
              <a:t>dupACKcount</a:t>
            </a:r>
            <a:r>
              <a:rPr lang="en">
                <a:solidFill>
                  <a:srgbClr val="000000"/>
                </a:solidFill>
              </a:rPr>
              <a:t> &gt; 3: Do fast recovery.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CWND</a:t>
            </a:r>
            <a:r>
              <a:rPr lang="en">
                <a:solidFill>
                  <a:srgbClr val="000000"/>
                </a:solidFill>
              </a:rPr>
              <a:t> ← </a:t>
            </a:r>
            <a:r>
              <a:rPr i="1" lang="en">
                <a:solidFill>
                  <a:srgbClr val="000000"/>
                </a:solidFill>
              </a:rPr>
              <a:t>CWND</a:t>
            </a:r>
            <a:r>
              <a:rPr lang="en">
                <a:solidFill>
                  <a:srgbClr val="000000"/>
                </a:solidFill>
              </a:rPr>
              <a:t> + 1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 TCP with Congestion Control</a:t>
            </a:r>
            <a:endParaRPr/>
          </a:p>
        </p:txBody>
      </p:sp>
      <p:sp>
        <p:nvSpPr>
          <p:cNvPr id="1229" name="Google Shape;1229;p4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Events at sender: </a:t>
            </a:r>
            <a:r>
              <a:rPr lang="en">
                <a:solidFill>
                  <a:srgbClr val="B7B7B7"/>
                </a:solidFill>
              </a:rPr>
              <a:t>new ack, duplicate ack, </a:t>
            </a:r>
            <a:r>
              <a:rPr b="1" lang="en">
                <a:solidFill>
                  <a:schemeClr val="accent3"/>
                </a:solidFill>
              </a:rPr>
              <a:t>timeout.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timer expires: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SSTHRESH</a:t>
            </a:r>
            <a:r>
              <a:rPr lang="en"/>
              <a:t> ← </a:t>
            </a:r>
            <a:r>
              <a:rPr i="1" lang="en"/>
              <a:t>CWND</a:t>
            </a:r>
            <a:r>
              <a:rPr lang="en"/>
              <a:t> /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← 1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slow-start mode.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Resend leftmost packet in window.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</a:t>
            </a:r>
            <a:r>
              <a:rPr lang="en"/>
              <a:t>Congestion Control State Machine</a:t>
            </a:r>
            <a:endParaRPr/>
          </a:p>
        </p:txBody>
      </p:sp>
      <p:sp>
        <p:nvSpPr>
          <p:cNvPr id="1235" name="Google Shape;1235;p46"/>
          <p:cNvSpPr/>
          <p:nvPr/>
        </p:nvSpPr>
        <p:spPr>
          <a:xfrm>
            <a:off x="6021550" y="940650"/>
            <a:ext cx="1563600" cy="1563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Congestion Avoidance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46"/>
          <p:cNvSpPr/>
          <p:nvPr/>
        </p:nvSpPr>
        <p:spPr>
          <a:xfrm>
            <a:off x="3790175" y="3196450"/>
            <a:ext cx="1563600" cy="1563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Fast Recovery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46"/>
          <p:cNvSpPr/>
          <p:nvPr/>
        </p:nvSpPr>
        <p:spPr>
          <a:xfrm>
            <a:off x="1323581" y="793458"/>
            <a:ext cx="662750" cy="551875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8" name="Google Shape;1238;p46"/>
          <p:cNvSpPr/>
          <p:nvPr/>
        </p:nvSpPr>
        <p:spPr>
          <a:xfrm rot="-2700000">
            <a:off x="1059880" y="1446511"/>
            <a:ext cx="662744" cy="551870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9" name="Google Shape;1239;p46"/>
          <p:cNvSpPr/>
          <p:nvPr/>
        </p:nvSpPr>
        <p:spPr>
          <a:xfrm flipH="1" rot="10800000">
            <a:off x="1323581" y="2111245"/>
            <a:ext cx="662750" cy="551875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40" name="Google Shape;1240;p46"/>
          <p:cNvSpPr/>
          <p:nvPr/>
        </p:nvSpPr>
        <p:spPr>
          <a:xfrm>
            <a:off x="1558825" y="940650"/>
            <a:ext cx="1563600" cy="1563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Slow Start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46"/>
          <p:cNvSpPr/>
          <p:nvPr/>
        </p:nvSpPr>
        <p:spPr>
          <a:xfrm flipH="1">
            <a:off x="7164074" y="793458"/>
            <a:ext cx="662750" cy="551875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42" name="Google Shape;1242;p46"/>
          <p:cNvSpPr/>
          <p:nvPr/>
        </p:nvSpPr>
        <p:spPr>
          <a:xfrm rot="10800000">
            <a:off x="7164074" y="2111245"/>
            <a:ext cx="662750" cy="551875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43" name="Google Shape;1243;p46"/>
          <p:cNvSpPr/>
          <p:nvPr/>
        </p:nvSpPr>
        <p:spPr>
          <a:xfrm rot="-2700000">
            <a:off x="3293418" y="3702311"/>
            <a:ext cx="662744" cy="551870"/>
          </a:xfrm>
          <a:custGeom>
            <a:rect b="b" l="l" r="r" t="t"/>
            <a:pathLst>
              <a:path extrusionOk="0" h="22075" w="26510">
                <a:moveTo>
                  <a:pt x="26511" y="9591"/>
                </a:moveTo>
                <a:cubicBezTo>
                  <a:pt x="22134" y="8048"/>
                  <a:pt x="2403" y="-1746"/>
                  <a:pt x="250" y="335"/>
                </a:cubicBezTo>
                <a:cubicBezTo>
                  <a:pt x="-1902" y="2416"/>
                  <a:pt x="11372" y="18453"/>
                  <a:pt x="13596" y="2207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244" name="Google Shape;1244;p46"/>
          <p:cNvCxnSpPr/>
          <p:nvPr/>
        </p:nvCxnSpPr>
        <p:spPr>
          <a:xfrm rot="10800000">
            <a:off x="3016825" y="2118300"/>
            <a:ext cx="1179000" cy="117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46"/>
          <p:cNvCxnSpPr/>
          <p:nvPr/>
        </p:nvCxnSpPr>
        <p:spPr>
          <a:xfrm rot="10800000">
            <a:off x="2703625" y="2414700"/>
            <a:ext cx="1187400" cy="118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6" name="Google Shape;1246;p46"/>
          <p:cNvCxnSpPr/>
          <p:nvPr/>
        </p:nvCxnSpPr>
        <p:spPr>
          <a:xfrm flipH="1" rot="10800000">
            <a:off x="4957337" y="2127233"/>
            <a:ext cx="1179000" cy="117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46"/>
          <p:cNvCxnSpPr/>
          <p:nvPr/>
        </p:nvCxnSpPr>
        <p:spPr>
          <a:xfrm flipH="1" rot="10800000">
            <a:off x="5262137" y="2423633"/>
            <a:ext cx="1187400" cy="118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8" name="Google Shape;1248;p46"/>
          <p:cNvSpPr txBox="1"/>
          <p:nvPr/>
        </p:nvSpPr>
        <p:spPr>
          <a:xfrm>
            <a:off x="1635025" y="604725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Timeout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46"/>
          <p:cNvSpPr txBox="1"/>
          <p:nvPr/>
        </p:nvSpPr>
        <p:spPr>
          <a:xfrm>
            <a:off x="530375" y="1345325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46"/>
          <p:cNvSpPr txBox="1"/>
          <p:nvPr/>
        </p:nvSpPr>
        <p:spPr>
          <a:xfrm>
            <a:off x="599875" y="2264038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46"/>
          <p:cNvSpPr txBox="1"/>
          <p:nvPr/>
        </p:nvSpPr>
        <p:spPr>
          <a:xfrm>
            <a:off x="2126425" y="2885250"/>
            <a:ext cx="99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 ack x3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46"/>
          <p:cNvSpPr txBox="1"/>
          <p:nvPr/>
        </p:nvSpPr>
        <p:spPr>
          <a:xfrm>
            <a:off x="6021550" y="2885250"/>
            <a:ext cx="99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 ack x3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46"/>
          <p:cNvSpPr txBox="1"/>
          <p:nvPr/>
        </p:nvSpPr>
        <p:spPr>
          <a:xfrm>
            <a:off x="3643275" y="2504250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Timeout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46"/>
          <p:cNvSpPr txBox="1"/>
          <p:nvPr/>
        </p:nvSpPr>
        <p:spPr>
          <a:xfrm>
            <a:off x="4733800" y="2504250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46"/>
          <p:cNvSpPr txBox="1"/>
          <p:nvPr/>
        </p:nvSpPr>
        <p:spPr>
          <a:xfrm>
            <a:off x="7820625" y="2264038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46"/>
          <p:cNvSpPr txBox="1"/>
          <p:nvPr/>
        </p:nvSpPr>
        <p:spPr>
          <a:xfrm>
            <a:off x="7820625" y="946238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6"/>
          <p:cNvSpPr txBox="1"/>
          <p:nvPr/>
        </p:nvSpPr>
        <p:spPr>
          <a:xfrm>
            <a:off x="2428225" y="3855088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 ack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46"/>
          <p:cNvSpPr txBox="1"/>
          <p:nvPr/>
        </p:nvSpPr>
        <p:spPr>
          <a:xfrm>
            <a:off x="3746775" y="1325775"/>
            <a:ext cx="183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&gt;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SSTHRESH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46"/>
          <p:cNvSpPr txBox="1"/>
          <p:nvPr/>
        </p:nvSpPr>
        <p:spPr>
          <a:xfrm>
            <a:off x="4270125" y="1877888"/>
            <a:ext cx="79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Timeout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46"/>
          <p:cNvCxnSpPr/>
          <p:nvPr/>
        </p:nvCxnSpPr>
        <p:spPr>
          <a:xfrm>
            <a:off x="3102950" y="1570050"/>
            <a:ext cx="293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46"/>
          <p:cNvCxnSpPr/>
          <p:nvPr/>
        </p:nvCxnSpPr>
        <p:spPr>
          <a:xfrm>
            <a:off x="3102950" y="1874850"/>
            <a:ext cx="293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Congestion Control Variants</a:t>
            </a:r>
            <a:endParaRPr/>
          </a:p>
        </p:txBody>
      </p:sp>
      <p:sp>
        <p:nvSpPr>
          <p:cNvPr id="1267" name="Google Shape;1267;p4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Tahoe: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= 1 after triple duplicate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Reno: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= 1 on timeout.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CWND</a:t>
            </a:r>
            <a:r>
              <a:rPr lang="en"/>
              <a:t> = </a:t>
            </a:r>
            <a:r>
              <a:rPr i="1" lang="en"/>
              <a:t>CWND</a:t>
            </a:r>
            <a:r>
              <a:rPr lang="en"/>
              <a:t> / 2 after triple duplicate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New Reno: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Reno + improved fast recovery.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TCP-SACK: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selective acknowledgements.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Acks describe byte ranges received.</a:t>
            </a:r>
            <a:endParaRPr/>
          </a:p>
        </p:txBody>
      </p:sp>
      <p:cxnSp>
        <p:nvCxnSpPr>
          <p:cNvPr id="1268" name="Google Shape;1268;p47"/>
          <p:cNvCxnSpPr/>
          <p:nvPr/>
        </p:nvCxnSpPr>
        <p:spPr>
          <a:xfrm rot="10800000">
            <a:off x="4419650" y="2978050"/>
            <a:ext cx="1065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9" name="Google Shape;1269;p47"/>
          <p:cNvSpPr txBox="1"/>
          <p:nvPr/>
        </p:nvSpPr>
        <p:spPr>
          <a:xfrm>
            <a:off x="5484950" y="2811850"/>
            <a:ext cx="2829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Unless otherwise specified, we're using this one.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 Between TCP Congestion Control Variants</a:t>
            </a:r>
            <a:endParaRPr/>
          </a:p>
        </p:txBody>
      </p:sp>
      <p:sp>
        <p:nvSpPr>
          <p:cNvPr id="1275" name="Google Shape;1275;p4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all these variants co-exist? Don't we need a single, uniform standard?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</a:t>
            </a:r>
            <a:r>
              <a:rPr lang="en"/>
              <a:t>control</a:t>
            </a:r>
            <a:r>
              <a:rPr lang="en"/>
              <a:t> is implemented at the sender.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can run whatever code they want.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I use Reno, you use Tahoe, and we try to communicate?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should work fine. The variants change the rate we send data, but the packet format is the same.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I use Tahoe, and you use SACK?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You're expecting selective acks, and I'm only providing cumulative acks.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Fast Recovery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State Machine and Variants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TCP Throughput Model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Issues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Router-Assisted Congestion Control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81" name="Google Shape;1281;p4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Throughput Model</a:t>
            </a:r>
            <a:endParaRPr/>
          </a:p>
        </p:txBody>
      </p:sp>
      <p:sp>
        <p:nvSpPr>
          <p:cNvPr id="1282" name="Google Shape;1282;p4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The TCP Throughput Equation</a:t>
            </a:r>
            <a:endParaRPr/>
          </a:p>
        </p:txBody>
      </p:sp>
      <p:sp>
        <p:nvSpPr>
          <p:cNvPr id="1288" name="Google Shape;1288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path through the network, what TCP throughput can we expect?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congestion </a:t>
            </a:r>
            <a:r>
              <a:rPr lang="en"/>
              <a:t>control</a:t>
            </a:r>
            <a:r>
              <a:rPr lang="en"/>
              <a:t> algorithm told us </a:t>
            </a:r>
            <a:r>
              <a:rPr i="1" lang="en"/>
              <a:t>how</a:t>
            </a:r>
            <a:r>
              <a:rPr lang="en"/>
              <a:t> to adjust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 didn't tell us </a:t>
            </a:r>
            <a:r>
              <a:rPr i="1" lang="en"/>
              <a:t>what</a:t>
            </a:r>
            <a:r>
              <a:rPr lang="en"/>
              <a:t> the actual rates 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derive a simple model that expressed TCP throughput in terms of path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</a:t>
            </a:r>
            <a:r>
              <a:rPr lang="en"/>
              <a:t>, the packet loss rate.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Throughput Equation: Simplifying Assumptions</a:t>
            </a:r>
            <a:endParaRPr/>
          </a:p>
        </p:txBody>
      </p:sp>
      <p:sp>
        <p:nvSpPr>
          <p:cNvPr id="1294" name="Google Shape;1294;p5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Simplifying 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single TCP connection.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the slow-start phase.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assume a single, non-changing path through the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RTT is some fixed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Bottleneck bandwidth is some fixed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Therefore: RTT × bandwidth =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(a constant value).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the window size exceeds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, we lose exactly one packet.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Loss detected by duplicate acks. No timeouts.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Throughput in Terms of Window Size</a:t>
            </a:r>
            <a:endParaRPr/>
          </a:p>
        </p:txBody>
      </p:sp>
      <p:sp>
        <p:nvSpPr>
          <p:cNvPr id="1300" name="Google Shape;1300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our assumptions: We lose a packet when </a:t>
            </a:r>
            <a:r>
              <a:rPr i="1" lang="en"/>
              <a:t>CWND</a:t>
            </a:r>
            <a:r>
              <a:rPr lang="en"/>
              <a:t> reaches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 size changing over time: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detecting loss: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RTT later:	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RTTs later:	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+ 2</a:t>
            </a:r>
            <a:br>
              <a:rPr lang="en"/>
            </a:b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RTTs later:	</a:t>
            </a:r>
            <a:r>
              <a:rPr i="1" lang="en"/>
              <a:t>W</a:t>
            </a:r>
            <a:r>
              <a:rPr lang="en" sz="1200"/>
              <a:t>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detecting loss: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RTT later:	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RTTs later:			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+ 2</a:t>
            </a:r>
            <a:br>
              <a:rPr lang="en"/>
            </a:b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Recovery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Additive increases are too slow to recover from isolated loss.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last feature is an optimization to improve performance.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of a hack, but it's effective.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TCP Throughput in Terms of Window Size</a:t>
            </a:r>
            <a:endParaRPr/>
          </a:p>
        </p:txBody>
      </p:sp>
      <p:sp>
        <p:nvSpPr>
          <p:cNvPr id="1306" name="Google Shape;1306;p53"/>
          <p:cNvSpPr txBox="1"/>
          <p:nvPr>
            <p:ph idx="1" type="body"/>
          </p:nvPr>
        </p:nvSpPr>
        <p:spPr>
          <a:xfrm>
            <a:off x="107050" y="402200"/>
            <a:ext cx="89097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 size changing over time: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linearly from </a:t>
            </a:r>
            <a:r>
              <a:rPr lang="en"/>
              <a:t>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to </a:t>
            </a:r>
            <a:r>
              <a:rPr lang="en"/>
              <a:t>(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back down to </a:t>
            </a:r>
            <a:r>
              <a:rPr lang="en"/>
              <a:t>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window size is 3/4</a:t>
            </a:r>
            <a:r>
              <a:rPr lang="en"/>
              <a:t>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.</a:t>
            </a:r>
            <a:endParaRPr/>
          </a:p>
        </p:txBody>
      </p:sp>
      <p:cxnSp>
        <p:nvCxnSpPr>
          <p:cNvPr id="1307" name="Google Shape;1307;p53"/>
          <p:cNvCxnSpPr/>
          <p:nvPr/>
        </p:nvCxnSpPr>
        <p:spPr>
          <a:xfrm>
            <a:off x="545575" y="269347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53"/>
          <p:cNvCxnSpPr/>
          <p:nvPr/>
        </p:nvCxnSpPr>
        <p:spPr>
          <a:xfrm>
            <a:off x="545663" y="36124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53"/>
          <p:cNvSpPr txBox="1"/>
          <p:nvPr>
            <p:ph idx="1" type="body"/>
          </p:nvPr>
        </p:nvSpPr>
        <p:spPr>
          <a:xfrm>
            <a:off x="7994675" y="2299872"/>
            <a:ext cx="6036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sp>
        <p:nvSpPr>
          <p:cNvPr id="1310" name="Google Shape;1310;p53"/>
          <p:cNvSpPr txBox="1"/>
          <p:nvPr>
            <p:ph idx="1" type="body"/>
          </p:nvPr>
        </p:nvSpPr>
        <p:spPr>
          <a:xfrm>
            <a:off x="7477838" y="3218828"/>
            <a:ext cx="11205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0.5 × </a:t>
            </a: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11" name="Google Shape;1311;p53"/>
          <p:cNvCxnSpPr/>
          <p:nvPr/>
        </p:nvCxnSpPr>
        <p:spPr>
          <a:xfrm>
            <a:off x="545575" y="3155225"/>
            <a:ext cx="8052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12" name="Google Shape;1312;p53"/>
          <p:cNvSpPr txBox="1"/>
          <p:nvPr>
            <p:ph idx="1" type="body"/>
          </p:nvPr>
        </p:nvSpPr>
        <p:spPr>
          <a:xfrm>
            <a:off x="6433625" y="2761625"/>
            <a:ext cx="21648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Average: 3/4</a:t>
            </a:r>
            <a:r>
              <a:rPr lang="en">
                <a:solidFill>
                  <a:schemeClr val="accent2"/>
                </a:solidFill>
              </a:rPr>
              <a:t> × </a:t>
            </a:r>
            <a:r>
              <a:rPr i="1" lang="en">
                <a:solidFill>
                  <a:schemeClr val="accent2"/>
                </a:solidFill>
              </a:rPr>
              <a:t>W</a:t>
            </a:r>
            <a:r>
              <a:rPr lang="en" sz="1200">
                <a:solidFill>
                  <a:schemeClr val="accent2"/>
                </a:solidFill>
              </a:rPr>
              <a:t>max</a:t>
            </a:r>
            <a:endParaRPr sz="1600">
              <a:solidFill>
                <a:schemeClr val="accent2"/>
              </a:solidFill>
            </a:endParaRPr>
          </a:p>
        </p:txBody>
      </p:sp>
      <p:cxnSp>
        <p:nvCxnSpPr>
          <p:cNvPr id="1313" name="Google Shape;1313;p53"/>
          <p:cNvCxnSpPr/>
          <p:nvPr/>
        </p:nvCxnSpPr>
        <p:spPr>
          <a:xfrm>
            <a:off x="545663" y="45268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53"/>
          <p:cNvSpPr/>
          <p:nvPr/>
        </p:nvSpPr>
        <p:spPr>
          <a:xfrm>
            <a:off x="576550" y="2709000"/>
            <a:ext cx="4780600" cy="891651"/>
          </a:xfrm>
          <a:custGeom>
            <a:rect b="b" l="l" r="r" t="t"/>
            <a:pathLst>
              <a:path extrusionOk="0" h="36887" w="191224">
                <a:moveTo>
                  <a:pt x="0" y="36840"/>
                </a:moveTo>
                <a:lnTo>
                  <a:pt x="63720" y="51"/>
                </a:lnTo>
                <a:lnTo>
                  <a:pt x="63720" y="36792"/>
                </a:lnTo>
                <a:lnTo>
                  <a:pt x="127334" y="65"/>
                </a:lnTo>
                <a:lnTo>
                  <a:pt x="127334" y="36887"/>
                </a:lnTo>
                <a:lnTo>
                  <a:pt x="191224" y="0"/>
                </a:lnTo>
                <a:lnTo>
                  <a:pt x="191224" y="3688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TCP Throughput in Terms of Window Size</a:t>
            </a:r>
            <a:endParaRPr/>
          </a:p>
        </p:txBody>
      </p:sp>
      <p:sp>
        <p:nvSpPr>
          <p:cNvPr id="1320" name="Google Shape;1320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Unit conversion: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window size is 3/4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measured in packets (since we were adding 1 packet per iteration).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is </a:t>
            </a:r>
            <a:r>
              <a:rPr i="1" lang="en"/>
              <a:t>MSS</a:t>
            </a:r>
            <a:r>
              <a:rPr lang="en"/>
              <a:t>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window size, in bytes, is </a:t>
            </a:r>
            <a:r>
              <a:rPr lang="en"/>
              <a:t>3/4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× </a:t>
            </a:r>
            <a:r>
              <a:rPr i="1" lang="en"/>
              <a:t>MSS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Computing throughput: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size tells us how much data we can send per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compute rate, divide window size (data) by RTT (time):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Throughput =      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×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step: Express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in terms of </a:t>
            </a:r>
            <a:r>
              <a:rPr i="1" lang="en"/>
              <a:t>p</a:t>
            </a:r>
            <a:r>
              <a:rPr lang="en"/>
              <a:t>, the loss rate.</a:t>
            </a:r>
            <a:endParaRPr/>
          </a:p>
        </p:txBody>
      </p:sp>
      <p:sp>
        <p:nvSpPr>
          <p:cNvPr id="1321" name="Google Shape;1321;p54"/>
          <p:cNvSpPr txBox="1"/>
          <p:nvPr/>
        </p:nvSpPr>
        <p:spPr>
          <a:xfrm>
            <a:off x="1646193" y="3642675"/>
            <a:ext cx="254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54"/>
          <p:cNvSpPr txBox="1"/>
          <p:nvPr/>
        </p:nvSpPr>
        <p:spPr>
          <a:xfrm>
            <a:off x="1646193" y="3923225"/>
            <a:ext cx="254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3" name="Google Shape;1323;p54"/>
          <p:cNvCxnSpPr/>
          <p:nvPr/>
        </p:nvCxnSpPr>
        <p:spPr>
          <a:xfrm>
            <a:off x="1646171" y="3917890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54"/>
          <p:cNvSpPr txBox="1"/>
          <p:nvPr/>
        </p:nvSpPr>
        <p:spPr>
          <a:xfrm>
            <a:off x="2713026" y="3642675"/>
            <a:ext cx="58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MSS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54"/>
          <p:cNvSpPr txBox="1"/>
          <p:nvPr/>
        </p:nvSpPr>
        <p:spPr>
          <a:xfrm>
            <a:off x="2713026" y="3923225"/>
            <a:ext cx="58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RTT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6" name="Google Shape;1326;p54"/>
          <p:cNvCxnSpPr/>
          <p:nvPr/>
        </p:nvCxnSpPr>
        <p:spPr>
          <a:xfrm>
            <a:off x="2712975" y="3917890"/>
            <a:ext cx="58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Relating Window and Loss Rate</a:t>
            </a:r>
            <a:endParaRPr/>
          </a:p>
        </p:txBody>
      </p:sp>
      <p:sp>
        <p:nvSpPr>
          <p:cNvPr id="1332" name="Google Shape;1332;p55"/>
          <p:cNvSpPr txBox="1"/>
          <p:nvPr>
            <p:ph idx="1" type="body"/>
          </p:nvPr>
        </p:nvSpPr>
        <p:spPr>
          <a:xfrm>
            <a:off x="107050" y="402200"/>
            <a:ext cx="8909700" cy="20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step: Express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in terms of </a:t>
            </a:r>
            <a:r>
              <a:rPr i="1" lang="en"/>
              <a:t>p</a:t>
            </a:r>
            <a:r>
              <a:rPr lang="en"/>
              <a:t>, the loss rate.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one packet is lost every 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RTTs.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how long it takes to climb from 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back up to (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RTT adds 1, and we have to climb 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in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just need to figure out how many packets are sent in (0.5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) RTTs.</a:t>
            </a:r>
            <a:endParaRPr/>
          </a:p>
        </p:txBody>
      </p:sp>
      <p:sp>
        <p:nvSpPr>
          <p:cNvPr id="1333" name="Google Shape;1333;p55"/>
          <p:cNvSpPr txBox="1"/>
          <p:nvPr>
            <p:ph idx="1" type="body"/>
          </p:nvPr>
        </p:nvSpPr>
        <p:spPr>
          <a:xfrm>
            <a:off x="1889046" y="2324013"/>
            <a:ext cx="5298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34" name="Google Shape;1334;p55"/>
          <p:cNvSpPr txBox="1"/>
          <p:nvPr>
            <p:ph idx="1" type="body"/>
          </p:nvPr>
        </p:nvSpPr>
        <p:spPr>
          <a:xfrm>
            <a:off x="3413046" y="2324013"/>
            <a:ext cx="5298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35" name="Google Shape;1335;p55"/>
          <p:cNvSpPr txBox="1"/>
          <p:nvPr>
            <p:ph idx="1" type="body"/>
          </p:nvPr>
        </p:nvSpPr>
        <p:spPr>
          <a:xfrm>
            <a:off x="5013246" y="2324013"/>
            <a:ext cx="5298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36" name="Google Shape;1336;p55"/>
          <p:cNvSpPr txBox="1"/>
          <p:nvPr>
            <p:ph idx="1" type="body"/>
          </p:nvPr>
        </p:nvSpPr>
        <p:spPr>
          <a:xfrm>
            <a:off x="7994675" y="2299872"/>
            <a:ext cx="6036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37" name="Google Shape;1337;p55"/>
          <p:cNvCxnSpPr/>
          <p:nvPr/>
        </p:nvCxnSpPr>
        <p:spPr>
          <a:xfrm>
            <a:off x="545575" y="269347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55"/>
          <p:cNvCxnSpPr/>
          <p:nvPr/>
        </p:nvCxnSpPr>
        <p:spPr>
          <a:xfrm>
            <a:off x="545663" y="36124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55"/>
          <p:cNvSpPr txBox="1"/>
          <p:nvPr>
            <p:ph idx="1" type="body"/>
          </p:nvPr>
        </p:nvSpPr>
        <p:spPr>
          <a:xfrm>
            <a:off x="7477838" y="3218828"/>
            <a:ext cx="11205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0.5 × </a:t>
            </a: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40" name="Google Shape;1340;p55"/>
          <p:cNvCxnSpPr/>
          <p:nvPr/>
        </p:nvCxnSpPr>
        <p:spPr>
          <a:xfrm>
            <a:off x="545575" y="3155225"/>
            <a:ext cx="80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1" name="Google Shape;1341;p55"/>
          <p:cNvSpPr txBox="1"/>
          <p:nvPr>
            <p:ph idx="1" type="body"/>
          </p:nvPr>
        </p:nvSpPr>
        <p:spPr>
          <a:xfrm>
            <a:off x="6433625" y="2761625"/>
            <a:ext cx="21648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Average: 3/4 × </a:t>
            </a:r>
            <a:r>
              <a:rPr i="1" lang="en">
                <a:solidFill>
                  <a:srgbClr val="000000"/>
                </a:solidFill>
              </a:rPr>
              <a:t>W</a:t>
            </a:r>
            <a:r>
              <a:rPr lang="en" sz="1200">
                <a:solidFill>
                  <a:srgbClr val="000000"/>
                </a:solidFill>
              </a:rPr>
              <a:t>max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1342" name="Google Shape;1342;p55"/>
          <p:cNvCxnSpPr/>
          <p:nvPr/>
        </p:nvCxnSpPr>
        <p:spPr>
          <a:xfrm>
            <a:off x="545663" y="45268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55"/>
          <p:cNvSpPr/>
          <p:nvPr/>
        </p:nvSpPr>
        <p:spPr>
          <a:xfrm>
            <a:off x="576550" y="2709000"/>
            <a:ext cx="4780600" cy="891651"/>
          </a:xfrm>
          <a:custGeom>
            <a:rect b="b" l="l" r="r" t="t"/>
            <a:pathLst>
              <a:path extrusionOk="0" h="36887" w="191224">
                <a:moveTo>
                  <a:pt x="0" y="36840"/>
                </a:moveTo>
                <a:lnTo>
                  <a:pt x="63720" y="51"/>
                </a:lnTo>
                <a:lnTo>
                  <a:pt x="63720" y="36792"/>
                </a:lnTo>
                <a:lnTo>
                  <a:pt x="127334" y="65"/>
                </a:lnTo>
                <a:lnTo>
                  <a:pt x="127334" y="36887"/>
                </a:lnTo>
                <a:lnTo>
                  <a:pt x="191224" y="0"/>
                </a:lnTo>
                <a:lnTo>
                  <a:pt x="191224" y="3688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4" name="Google Shape;1344;p55"/>
          <p:cNvSpPr/>
          <p:nvPr/>
        </p:nvSpPr>
        <p:spPr>
          <a:xfrm rot="5400000">
            <a:off x="2847000" y="3026425"/>
            <a:ext cx="239700" cy="160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55"/>
          <p:cNvSpPr txBox="1"/>
          <p:nvPr>
            <p:ph idx="1" type="body"/>
          </p:nvPr>
        </p:nvSpPr>
        <p:spPr>
          <a:xfrm>
            <a:off x="2078850" y="3917225"/>
            <a:ext cx="1776000" cy="4572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(0.5 ×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800">
                <a:solidFill>
                  <a:schemeClr val="accent3"/>
                </a:solidFill>
              </a:rPr>
              <a:t>max</a:t>
            </a:r>
            <a:r>
              <a:rPr lang="en" sz="1400">
                <a:solidFill>
                  <a:schemeClr val="accent3"/>
                </a:solidFill>
              </a:rPr>
              <a:t>) RTTs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Time between losses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6"/>
          <p:cNvSpPr/>
          <p:nvPr/>
        </p:nvSpPr>
        <p:spPr>
          <a:xfrm flipH="1">
            <a:off x="2168025" y="2720825"/>
            <a:ext cx="1599600" cy="891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Relating Window and Loss Rate</a:t>
            </a:r>
            <a:endParaRPr/>
          </a:p>
        </p:txBody>
      </p:sp>
      <p:sp>
        <p:nvSpPr>
          <p:cNvPr id="1352" name="Google Shape;1352;p56"/>
          <p:cNvSpPr txBox="1"/>
          <p:nvPr>
            <p:ph idx="1" type="body"/>
          </p:nvPr>
        </p:nvSpPr>
        <p:spPr>
          <a:xfrm>
            <a:off x="107050" y="402200"/>
            <a:ext cx="8909700" cy="20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many packets are sent in </a:t>
            </a:r>
            <a:r>
              <a:rPr lang="en">
                <a:solidFill>
                  <a:schemeClr val="accent3"/>
                </a:solidFill>
              </a:rPr>
              <a:t>(0.5 × </a:t>
            </a:r>
            <a:r>
              <a:rPr i="1" lang="en">
                <a:solidFill>
                  <a:schemeClr val="accent3"/>
                </a:solidFill>
              </a:rPr>
              <a:t>W</a:t>
            </a:r>
            <a:r>
              <a:rPr lang="en" sz="1200">
                <a:solidFill>
                  <a:schemeClr val="accent3"/>
                </a:solidFill>
              </a:rPr>
              <a:t>max</a:t>
            </a:r>
            <a:r>
              <a:rPr lang="en">
                <a:solidFill>
                  <a:schemeClr val="accent3"/>
                </a:solidFill>
              </a:rPr>
              <a:t>)</a:t>
            </a:r>
            <a:r>
              <a:rPr lang="en"/>
              <a:t> RTTs?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window size is </a:t>
            </a:r>
            <a:r>
              <a:rPr lang="en">
                <a:solidFill>
                  <a:schemeClr val="accent2"/>
                </a:solidFill>
              </a:rPr>
              <a:t>3/4 × </a:t>
            </a:r>
            <a:r>
              <a:rPr i="1" lang="en">
                <a:solidFill>
                  <a:schemeClr val="accent2"/>
                </a:solidFill>
              </a:rPr>
              <a:t>W</a:t>
            </a:r>
            <a:r>
              <a:rPr lang="en" sz="1200">
                <a:solidFill>
                  <a:schemeClr val="accent2"/>
                </a:solidFill>
              </a:rPr>
              <a:t>max</a:t>
            </a:r>
            <a:r>
              <a:rPr lang="en"/>
              <a:t>. That's how many packets we send per RTT.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lang="en">
                <a:solidFill>
                  <a:schemeClr val="accent2"/>
                </a:solidFill>
              </a:rPr>
              <a:t>(3/4 × </a:t>
            </a:r>
            <a:r>
              <a:rPr i="1" lang="en">
                <a:solidFill>
                  <a:schemeClr val="accent2"/>
                </a:solidFill>
              </a:rPr>
              <a:t>W</a:t>
            </a:r>
            <a:r>
              <a:rPr lang="en" sz="1200">
                <a:solidFill>
                  <a:schemeClr val="accent2"/>
                </a:solidFill>
              </a:rPr>
              <a:t>max</a:t>
            </a:r>
            <a:r>
              <a:rPr lang="en">
                <a:solidFill>
                  <a:schemeClr val="accent2"/>
                </a:solidFill>
              </a:rPr>
              <a:t>)</a:t>
            </a:r>
            <a:r>
              <a:rPr lang="en"/>
              <a:t> × </a:t>
            </a:r>
            <a:r>
              <a:rPr lang="en">
                <a:solidFill>
                  <a:schemeClr val="accent3"/>
                </a:solidFill>
              </a:rPr>
              <a:t>(0.5 × </a:t>
            </a:r>
            <a:r>
              <a:rPr i="1" lang="en">
                <a:solidFill>
                  <a:schemeClr val="accent3"/>
                </a:solidFill>
              </a:rPr>
              <a:t>W</a:t>
            </a:r>
            <a:r>
              <a:rPr lang="en" sz="1200">
                <a:solidFill>
                  <a:schemeClr val="accent3"/>
                </a:solidFill>
              </a:rPr>
              <a:t>max</a:t>
            </a:r>
            <a:r>
              <a:rPr lang="en">
                <a:solidFill>
                  <a:schemeClr val="accent3"/>
                </a:solidFill>
              </a:rPr>
              <a:t>)</a:t>
            </a:r>
            <a:r>
              <a:rPr lang="en"/>
              <a:t> = 3/8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baseline="30000" lang="en"/>
              <a:t>2</a:t>
            </a:r>
            <a:r>
              <a:rPr lang="en"/>
              <a:t> packets.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be computed as the area of the shape (rate × time), or area under the curve (integral of rate).</a:t>
            </a:r>
            <a:endParaRPr/>
          </a:p>
        </p:txBody>
      </p:sp>
      <p:sp>
        <p:nvSpPr>
          <p:cNvPr id="1353" name="Google Shape;1353;p56"/>
          <p:cNvSpPr txBox="1"/>
          <p:nvPr>
            <p:ph idx="1" type="body"/>
          </p:nvPr>
        </p:nvSpPr>
        <p:spPr>
          <a:xfrm>
            <a:off x="18890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54" name="Google Shape;1354;p56"/>
          <p:cNvSpPr txBox="1"/>
          <p:nvPr>
            <p:ph idx="1" type="body"/>
          </p:nvPr>
        </p:nvSpPr>
        <p:spPr>
          <a:xfrm>
            <a:off x="34130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55" name="Google Shape;1355;p56"/>
          <p:cNvSpPr txBox="1"/>
          <p:nvPr>
            <p:ph idx="1" type="body"/>
          </p:nvPr>
        </p:nvSpPr>
        <p:spPr>
          <a:xfrm>
            <a:off x="50132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56" name="Google Shape;1356;p56"/>
          <p:cNvSpPr txBox="1"/>
          <p:nvPr>
            <p:ph idx="1" type="body"/>
          </p:nvPr>
        </p:nvSpPr>
        <p:spPr>
          <a:xfrm>
            <a:off x="7994675" y="2299872"/>
            <a:ext cx="6036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57" name="Google Shape;1357;p56"/>
          <p:cNvCxnSpPr/>
          <p:nvPr/>
        </p:nvCxnSpPr>
        <p:spPr>
          <a:xfrm>
            <a:off x="545575" y="269347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56"/>
          <p:cNvSpPr txBox="1"/>
          <p:nvPr>
            <p:ph idx="1" type="body"/>
          </p:nvPr>
        </p:nvSpPr>
        <p:spPr>
          <a:xfrm>
            <a:off x="7477838" y="3218828"/>
            <a:ext cx="11205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0.5 × </a:t>
            </a: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59" name="Google Shape;1359;p56"/>
          <p:cNvCxnSpPr/>
          <p:nvPr/>
        </p:nvCxnSpPr>
        <p:spPr>
          <a:xfrm>
            <a:off x="545575" y="3155225"/>
            <a:ext cx="80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0" name="Google Shape;1360;p56"/>
          <p:cNvSpPr txBox="1"/>
          <p:nvPr>
            <p:ph idx="1" type="body"/>
          </p:nvPr>
        </p:nvSpPr>
        <p:spPr>
          <a:xfrm>
            <a:off x="6433625" y="2761625"/>
            <a:ext cx="21648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Average: 3/4 × </a:t>
            </a:r>
            <a:r>
              <a:rPr i="1" lang="en">
                <a:solidFill>
                  <a:srgbClr val="000000"/>
                </a:solidFill>
              </a:rPr>
              <a:t>W</a:t>
            </a:r>
            <a:r>
              <a:rPr lang="en" sz="1200">
                <a:solidFill>
                  <a:srgbClr val="000000"/>
                </a:solidFill>
              </a:rPr>
              <a:t>max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61" name="Google Shape;1361;p56"/>
          <p:cNvSpPr/>
          <p:nvPr/>
        </p:nvSpPr>
        <p:spPr>
          <a:xfrm>
            <a:off x="576550" y="2709000"/>
            <a:ext cx="4780600" cy="891651"/>
          </a:xfrm>
          <a:custGeom>
            <a:rect b="b" l="l" r="r" t="t"/>
            <a:pathLst>
              <a:path extrusionOk="0" h="36887" w="191224">
                <a:moveTo>
                  <a:pt x="0" y="36840"/>
                </a:moveTo>
                <a:lnTo>
                  <a:pt x="63720" y="51"/>
                </a:lnTo>
                <a:lnTo>
                  <a:pt x="63720" y="36792"/>
                </a:lnTo>
                <a:lnTo>
                  <a:pt x="127334" y="65"/>
                </a:lnTo>
                <a:lnTo>
                  <a:pt x="127334" y="36887"/>
                </a:lnTo>
                <a:lnTo>
                  <a:pt x="191224" y="0"/>
                </a:lnTo>
                <a:lnTo>
                  <a:pt x="191224" y="3688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2" name="Google Shape;1362;p56"/>
          <p:cNvSpPr/>
          <p:nvPr/>
        </p:nvSpPr>
        <p:spPr>
          <a:xfrm>
            <a:off x="2167875" y="3614375"/>
            <a:ext cx="1590300" cy="9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3" name="Google Shape;1363;p56"/>
          <p:cNvCxnSpPr/>
          <p:nvPr/>
        </p:nvCxnSpPr>
        <p:spPr>
          <a:xfrm>
            <a:off x="545663" y="36124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56"/>
          <p:cNvCxnSpPr/>
          <p:nvPr/>
        </p:nvCxnSpPr>
        <p:spPr>
          <a:xfrm>
            <a:off x="545663" y="45268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56"/>
          <p:cNvSpPr txBox="1"/>
          <p:nvPr>
            <p:ph idx="1" type="body"/>
          </p:nvPr>
        </p:nvSpPr>
        <p:spPr>
          <a:xfrm>
            <a:off x="3784710" y="3931925"/>
            <a:ext cx="1619100" cy="2754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Width = </a:t>
            </a:r>
            <a:r>
              <a:rPr lang="en" sz="1400">
                <a:solidFill>
                  <a:schemeClr val="accent3"/>
                </a:solidFill>
              </a:rPr>
              <a:t>(0.5 ×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800">
                <a:solidFill>
                  <a:schemeClr val="accent3"/>
                </a:solidFill>
              </a:rPr>
              <a:t>max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1366" name="Google Shape;1366;p56"/>
          <p:cNvCxnSpPr>
            <a:stCxn id="1362" idx="1"/>
            <a:endCxn id="1362" idx="3"/>
          </p:cNvCxnSpPr>
          <p:nvPr/>
        </p:nvCxnSpPr>
        <p:spPr>
          <a:xfrm>
            <a:off x="2167875" y="4070525"/>
            <a:ext cx="1590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67" name="Google Shape;1367;p56"/>
          <p:cNvCxnSpPr>
            <a:stCxn id="1362" idx="2"/>
            <a:endCxn id="1350" idx="5"/>
          </p:cNvCxnSpPr>
          <p:nvPr/>
        </p:nvCxnSpPr>
        <p:spPr>
          <a:xfrm flipH="1" rot="10800000">
            <a:off x="2963025" y="3166775"/>
            <a:ext cx="4800" cy="13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68" name="Google Shape;1368;p56"/>
          <p:cNvSpPr txBox="1"/>
          <p:nvPr>
            <p:ph idx="1" type="body"/>
          </p:nvPr>
        </p:nvSpPr>
        <p:spPr>
          <a:xfrm>
            <a:off x="2107875" y="4564250"/>
            <a:ext cx="1710300" cy="2754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Height</a:t>
            </a:r>
            <a:r>
              <a:rPr lang="en" sz="1400">
                <a:solidFill>
                  <a:schemeClr val="accent2"/>
                </a:solidFill>
              </a:rPr>
              <a:t> = (3/4 × </a:t>
            </a:r>
            <a:r>
              <a:rPr i="1" lang="en" sz="1400">
                <a:solidFill>
                  <a:schemeClr val="accent2"/>
                </a:solidFill>
              </a:rPr>
              <a:t>W</a:t>
            </a:r>
            <a:r>
              <a:rPr lang="en" sz="800">
                <a:solidFill>
                  <a:schemeClr val="accent2"/>
                </a:solidFill>
              </a:rPr>
              <a:t>max</a:t>
            </a:r>
            <a:r>
              <a:rPr lang="en" sz="1400">
                <a:solidFill>
                  <a:schemeClr val="accent2"/>
                </a:solidFill>
              </a:rPr>
              <a:t>)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7"/>
          <p:cNvSpPr/>
          <p:nvPr/>
        </p:nvSpPr>
        <p:spPr>
          <a:xfrm flipH="1">
            <a:off x="2168025" y="2720825"/>
            <a:ext cx="1599600" cy="891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Relating Window and Loss Rate</a:t>
            </a:r>
            <a:endParaRPr/>
          </a:p>
        </p:txBody>
      </p:sp>
      <p:sp>
        <p:nvSpPr>
          <p:cNvPr id="1375" name="Google Shape;1375;p57"/>
          <p:cNvSpPr txBox="1"/>
          <p:nvPr>
            <p:ph idx="1" type="body"/>
          </p:nvPr>
        </p:nvSpPr>
        <p:spPr>
          <a:xfrm>
            <a:off x="107050" y="402200"/>
            <a:ext cx="8909700" cy="20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step: Express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in terms of </a:t>
            </a:r>
            <a:r>
              <a:rPr i="1" lang="en"/>
              <a:t>p</a:t>
            </a:r>
            <a:r>
              <a:rPr lang="en"/>
              <a:t>, the loss rate.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know: 3/8 × </a:t>
            </a:r>
            <a:r>
              <a:rPr i="1" lang="en"/>
              <a:t>W</a:t>
            </a:r>
            <a:r>
              <a:rPr lang="en" sz="1200"/>
              <a:t>max</a:t>
            </a:r>
            <a:r>
              <a:rPr baseline="30000" lang="en"/>
              <a:t>2</a:t>
            </a:r>
            <a:r>
              <a:rPr lang="en"/>
              <a:t> packets are sent between losses.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packet lost out of that many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 rate = </a:t>
            </a:r>
            <a:r>
              <a:rPr i="1" lang="en"/>
              <a:t>p</a:t>
            </a:r>
            <a:r>
              <a:rPr lang="en"/>
              <a:t> = </a:t>
            </a:r>
            <a:endParaRPr/>
          </a:p>
        </p:txBody>
      </p:sp>
      <p:sp>
        <p:nvSpPr>
          <p:cNvPr id="1376" name="Google Shape;1376;p57"/>
          <p:cNvSpPr txBox="1"/>
          <p:nvPr>
            <p:ph idx="1" type="body"/>
          </p:nvPr>
        </p:nvSpPr>
        <p:spPr>
          <a:xfrm>
            <a:off x="18890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77" name="Google Shape;1377;p57"/>
          <p:cNvSpPr txBox="1"/>
          <p:nvPr>
            <p:ph idx="1" type="body"/>
          </p:nvPr>
        </p:nvSpPr>
        <p:spPr>
          <a:xfrm>
            <a:off x="34130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78" name="Google Shape;1378;p57"/>
          <p:cNvSpPr txBox="1"/>
          <p:nvPr>
            <p:ph idx="1" type="body"/>
          </p:nvPr>
        </p:nvSpPr>
        <p:spPr>
          <a:xfrm>
            <a:off x="5013250" y="2394035"/>
            <a:ext cx="529800" cy="2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 sz="1600"/>
          </a:p>
        </p:txBody>
      </p:sp>
      <p:sp>
        <p:nvSpPr>
          <p:cNvPr id="1379" name="Google Shape;1379;p57"/>
          <p:cNvSpPr txBox="1"/>
          <p:nvPr>
            <p:ph idx="1" type="body"/>
          </p:nvPr>
        </p:nvSpPr>
        <p:spPr>
          <a:xfrm>
            <a:off x="7994675" y="2299872"/>
            <a:ext cx="6036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80" name="Google Shape;1380;p57"/>
          <p:cNvCxnSpPr/>
          <p:nvPr/>
        </p:nvCxnSpPr>
        <p:spPr>
          <a:xfrm>
            <a:off x="545575" y="269347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57"/>
          <p:cNvSpPr txBox="1"/>
          <p:nvPr>
            <p:ph idx="1" type="body"/>
          </p:nvPr>
        </p:nvSpPr>
        <p:spPr>
          <a:xfrm>
            <a:off x="7477838" y="3218828"/>
            <a:ext cx="11205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0.5 × </a:t>
            </a:r>
            <a:r>
              <a:rPr i="1" lang="en"/>
              <a:t>W</a:t>
            </a:r>
            <a:r>
              <a:rPr lang="en" sz="1200"/>
              <a:t>max</a:t>
            </a:r>
            <a:endParaRPr sz="1600"/>
          </a:p>
        </p:txBody>
      </p:sp>
      <p:cxnSp>
        <p:nvCxnSpPr>
          <p:cNvPr id="1382" name="Google Shape;1382;p57"/>
          <p:cNvCxnSpPr/>
          <p:nvPr/>
        </p:nvCxnSpPr>
        <p:spPr>
          <a:xfrm>
            <a:off x="545575" y="3155225"/>
            <a:ext cx="80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3" name="Google Shape;1383;p57"/>
          <p:cNvSpPr txBox="1"/>
          <p:nvPr>
            <p:ph idx="1" type="body"/>
          </p:nvPr>
        </p:nvSpPr>
        <p:spPr>
          <a:xfrm>
            <a:off x="6433625" y="2761625"/>
            <a:ext cx="2164800" cy="3936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Average: 3/4 × </a:t>
            </a:r>
            <a:r>
              <a:rPr i="1" lang="en">
                <a:solidFill>
                  <a:srgbClr val="000000"/>
                </a:solidFill>
              </a:rPr>
              <a:t>W</a:t>
            </a:r>
            <a:r>
              <a:rPr lang="en" sz="1200">
                <a:solidFill>
                  <a:srgbClr val="000000"/>
                </a:solidFill>
              </a:rPr>
              <a:t>max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84" name="Google Shape;1384;p57"/>
          <p:cNvSpPr/>
          <p:nvPr/>
        </p:nvSpPr>
        <p:spPr>
          <a:xfrm>
            <a:off x="576550" y="2709000"/>
            <a:ext cx="4780600" cy="891651"/>
          </a:xfrm>
          <a:custGeom>
            <a:rect b="b" l="l" r="r" t="t"/>
            <a:pathLst>
              <a:path extrusionOk="0" h="36887" w="191224">
                <a:moveTo>
                  <a:pt x="0" y="36840"/>
                </a:moveTo>
                <a:lnTo>
                  <a:pt x="63720" y="51"/>
                </a:lnTo>
                <a:lnTo>
                  <a:pt x="63720" y="36792"/>
                </a:lnTo>
                <a:lnTo>
                  <a:pt x="127334" y="65"/>
                </a:lnTo>
                <a:lnTo>
                  <a:pt x="127334" y="36887"/>
                </a:lnTo>
                <a:lnTo>
                  <a:pt x="191224" y="0"/>
                </a:lnTo>
                <a:lnTo>
                  <a:pt x="191224" y="3688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5" name="Google Shape;1385;p57"/>
          <p:cNvSpPr/>
          <p:nvPr/>
        </p:nvSpPr>
        <p:spPr>
          <a:xfrm>
            <a:off x="2167875" y="3614375"/>
            <a:ext cx="1590300" cy="9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6" name="Google Shape;1386;p57"/>
          <p:cNvCxnSpPr/>
          <p:nvPr/>
        </p:nvCxnSpPr>
        <p:spPr>
          <a:xfrm>
            <a:off x="545663" y="36124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57"/>
          <p:cNvCxnSpPr/>
          <p:nvPr/>
        </p:nvCxnSpPr>
        <p:spPr>
          <a:xfrm>
            <a:off x="545663" y="4526825"/>
            <a:ext cx="80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8" name="Google Shape;1388;p57"/>
          <p:cNvSpPr txBox="1"/>
          <p:nvPr>
            <p:ph idx="1" type="body"/>
          </p:nvPr>
        </p:nvSpPr>
        <p:spPr>
          <a:xfrm>
            <a:off x="3784710" y="3931925"/>
            <a:ext cx="1619100" cy="2754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Width = (0.5 ×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800">
                <a:solidFill>
                  <a:schemeClr val="accent3"/>
                </a:solidFill>
              </a:rPr>
              <a:t>max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1389" name="Google Shape;1389;p57"/>
          <p:cNvCxnSpPr>
            <a:stCxn id="1385" idx="1"/>
            <a:endCxn id="1385" idx="3"/>
          </p:cNvCxnSpPr>
          <p:nvPr/>
        </p:nvCxnSpPr>
        <p:spPr>
          <a:xfrm>
            <a:off x="2167875" y="4070525"/>
            <a:ext cx="1590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90" name="Google Shape;1390;p57"/>
          <p:cNvCxnSpPr>
            <a:stCxn id="1385" idx="2"/>
            <a:endCxn id="1373" idx="5"/>
          </p:cNvCxnSpPr>
          <p:nvPr/>
        </p:nvCxnSpPr>
        <p:spPr>
          <a:xfrm flipH="1" rot="10800000">
            <a:off x="2963025" y="3166775"/>
            <a:ext cx="4800" cy="13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91" name="Google Shape;1391;p57"/>
          <p:cNvSpPr txBox="1"/>
          <p:nvPr>
            <p:ph idx="1" type="body"/>
          </p:nvPr>
        </p:nvSpPr>
        <p:spPr>
          <a:xfrm>
            <a:off x="2107875" y="4564250"/>
            <a:ext cx="1710300" cy="2754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Height = (3/4 × </a:t>
            </a:r>
            <a:r>
              <a:rPr i="1" lang="en" sz="1400">
                <a:solidFill>
                  <a:schemeClr val="accent2"/>
                </a:solidFill>
              </a:rPr>
              <a:t>W</a:t>
            </a:r>
            <a:r>
              <a:rPr lang="en" sz="800">
                <a:solidFill>
                  <a:schemeClr val="accent2"/>
                </a:solidFill>
              </a:rPr>
              <a:t>max</a:t>
            </a:r>
            <a:r>
              <a:rPr lang="en" sz="1400">
                <a:solidFill>
                  <a:schemeClr val="accent2"/>
                </a:solidFill>
              </a:rPr>
              <a:t>)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392" name="Google Shape;1392;p57"/>
          <p:cNvSpPr txBox="1"/>
          <p:nvPr/>
        </p:nvSpPr>
        <p:spPr>
          <a:xfrm>
            <a:off x="1732344" y="1647181"/>
            <a:ext cx="79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57"/>
          <p:cNvSpPr txBox="1"/>
          <p:nvPr/>
        </p:nvSpPr>
        <p:spPr>
          <a:xfrm>
            <a:off x="1732344" y="1927731"/>
            <a:ext cx="79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57"/>
          <p:cNvCxnSpPr/>
          <p:nvPr/>
        </p:nvCxnSpPr>
        <p:spPr>
          <a:xfrm>
            <a:off x="1732276" y="1922396"/>
            <a:ext cx="79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Relating Window and Loss Rate</a:t>
            </a:r>
            <a:endParaRPr/>
          </a:p>
        </p:txBody>
      </p:sp>
      <p:sp>
        <p:nvSpPr>
          <p:cNvPr id="1400" name="Google Shape;1400;p58"/>
          <p:cNvSpPr txBox="1"/>
          <p:nvPr>
            <p:ph idx="1" type="body"/>
          </p:nvPr>
        </p:nvSpPr>
        <p:spPr>
          <a:xfrm>
            <a:off x="107050" y="402200"/>
            <a:ext cx="89097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 rate = </a:t>
            </a:r>
            <a:r>
              <a:rPr i="1" lang="en"/>
              <a:t>p</a:t>
            </a:r>
            <a:r>
              <a:rPr lang="en"/>
              <a:t>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some algebra to isolate </a:t>
            </a:r>
            <a:r>
              <a:rPr i="1" lang="en"/>
              <a:t>W</a:t>
            </a:r>
            <a:r>
              <a:rPr lang="en" sz="1200"/>
              <a:t>max</a:t>
            </a:r>
            <a:r>
              <a:rPr lang="en"/>
              <a:t> in terms of </a:t>
            </a:r>
            <a:r>
              <a:rPr i="1" lang="en"/>
              <a:t>p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8"/>
          <p:cNvSpPr txBox="1"/>
          <p:nvPr/>
        </p:nvSpPr>
        <p:spPr>
          <a:xfrm>
            <a:off x="1732344" y="427981"/>
            <a:ext cx="79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58"/>
          <p:cNvSpPr txBox="1"/>
          <p:nvPr/>
        </p:nvSpPr>
        <p:spPr>
          <a:xfrm>
            <a:off x="1732344" y="708531"/>
            <a:ext cx="795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58"/>
          <p:cNvCxnSpPr/>
          <p:nvPr/>
        </p:nvCxnSpPr>
        <p:spPr>
          <a:xfrm>
            <a:off x="1732276" y="703196"/>
            <a:ext cx="79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4" name="Google Shape;14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150" y="1844200"/>
            <a:ext cx="2693690" cy="30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Relating Window and Loss Rate</a:t>
            </a:r>
            <a:endParaRPr/>
          </a:p>
        </p:txBody>
      </p:sp>
      <p:sp>
        <p:nvSpPr>
          <p:cNvPr id="1410" name="Google Shape;1410;p59"/>
          <p:cNvSpPr txBox="1"/>
          <p:nvPr>
            <p:ph idx="1" type="body"/>
          </p:nvPr>
        </p:nvSpPr>
        <p:spPr>
          <a:xfrm>
            <a:off x="107050" y="402200"/>
            <a:ext cx="89097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some more algebra to plug this into our original throughput equation: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1" name="Google Shape;1411;p59"/>
          <p:cNvPicPr preferRelativeResize="0"/>
          <p:nvPr/>
        </p:nvPicPr>
        <p:blipFill rotWithShape="1">
          <a:blip r:embed="rId3">
            <a:alphaModFix/>
          </a:blip>
          <a:srcRect b="0" l="16426" r="14349" t="69829"/>
          <a:stretch/>
        </p:blipFill>
        <p:spPr>
          <a:xfrm>
            <a:off x="107050" y="473850"/>
            <a:ext cx="1864651" cy="9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363" y="1935625"/>
            <a:ext cx="5089287" cy="30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TCP Throughput Equation</a:t>
            </a:r>
            <a:endParaRPr/>
          </a:p>
        </p:txBody>
      </p:sp>
      <p:sp>
        <p:nvSpPr>
          <p:cNvPr id="1418" name="Google Shape;1418;p6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Throughput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tells us that: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 is inversely proportional to RTT.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Shorter RTT = higher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 is inversely proportional to square root of loss rate.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Lower loss rate = higher throughput.</a:t>
            </a:r>
            <a:endParaRPr/>
          </a:p>
        </p:txBody>
      </p:sp>
      <p:pic>
        <p:nvPicPr>
          <p:cNvPr id="1419" name="Google Shape;1419;p60"/>
          <p:cNvPicPr preferRelativeResize="0"/>
          <p:nvPr/>
        </p:nvPicPr>
        <p:blipFill rotWithShape="1">
          <a:blip r:embed="rId3">
            <a:alphaModFix/>
          </a:blip>
          <a:srcRect b="0" l="42314" r="12195" t="64343"/>
          <a:stretch/>
        </p:blipFill>
        <p:spPr>
          <a:xfrm>
            <a:off x="1624925" y="505275"/>
            <a:ext cx="1822750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of Equation (</a:t>
            </a:r>
            <a:r>
              <a:rPr lang="en"/>
              <a:t>1/2</a:t>
            </a:r>
            <a:r>
              <a:rPr lang="en"/>
              <a:t>): Flows with Different RTTs</a:t>
            </a:r>
            <a:endParaRPr/>
          </a:p>
        </p:txBody>
      </p:sp>
      <p:sp>
        <p:nvSpPr>
          <p:cNvPr id="1425" name="Google Shape;1425;p61"/>
          <p:cNvSpPr txBox="1"/>
          <p:nvPr>
            <p:ph idx="1" type="body"/>
          </p:nvPr>
        </p:nvSpPr>
        <p:spPr>
          <a:xfrm>
            <a:off x="107050" y="402200"/>
            <a:ext cx="89097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Throughput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is inherently unfair when flows have different RTTs.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Shorter RTT = higher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flow with shorter RTT gets higher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we can really do about it. Treat it as a feature of TCP.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equation: </a:t>
            </a:r>
            <a:r>
              <a:rPr lang="en">
                <a:solidFill>
                  <a:srgbClr val="FF00FF"/>
                </a:solidFill>
              </a:rPr>
              <a:t>A–B</a:t>
            </a:r>
            <a:r>
              <a:rPr lang="en"/>
              <a:t> gets twice as much bandwidth as </a:t>
            </a:r>
            <a:r>
              <a:rPr lang="en">
                <a:solidFill>
                  <a:srgbClr val="F1C232"/>
                </a:solidFill>
              </a:rPr>
              <a:t>X–Y</a:t>
            </a:r>
            <a:r>
              <a:rPr lang="en"/>
              <a:t>.</a:t>
            </a:r>
            <a:endParaRPr/>
          </a:p>
        </p:txBody>
      </p:sp>
      <p:pic>
        <p:nvPicPr>
          <p:cNvPr id="1426" name="Google Shape;1426;p61"/>
          <p:cNvPicPr preferRelativeResize="0"/>
          <p:nvPr/>
        </p:nvPicPr>
        <p:blipFill rotWithShape="1">
          <a:blip r:embed="rId3">
            <a:alphaModFix/>
          </a:blip>
          <a:srcRect b="0" l="42314" r="12195" t="64343"/>
          <a:stretch/>
        </p:blipFill>
        <p:spPr>
          <a:xfrm>
            <a:off x="1624925" y="505275"/>
            <a:ext cx="1822750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61"/>
          <p:cNvSpPr/>
          <p:nvPr/>
        </p:nvSpPr>
        <p:spPr>
          <a:xfrm>
            <a:off x="2635338" y="37191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8" name="Google Shape;1428;p61"/>
          <p:cNvCxnSpPr>
            <a:stCxn id="1427" idx="6"/>
            <a:endCxn id="1429" idx="1"/>
          </p:cNvCxnSpPr>
          <p:nvPr/>
        </p:nvCxnSpPr>
        <p:spPr>
          <a:xfrm>
            <a:off x="2920338" y="38616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61"/>
          <p:cNvSpPr/>
          <p:nvPr/>
        </p:nvSpPr>
        <p:spPr>
          <a:xfrm>
            <a:off x="1873338" y="44811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1" name="Google Shape;1431;p61"/>
          <p:cNvCxnSpPr>
            <a:stCxn id="1430" idx="6"/>
            <a:endCxn id="1429" idx="1"/>
          </p:cNvCxnSpPr>
          <p:nvPr/>
        </p:nvCxnSpPr>
        <p:spPr>
          <a:xfrm flipH="1" rot="10800000">
            <a:off x="2158338" y="4242689"/>
            <a:ext cx="1772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61"/>
          <p:cNvCxnSpPr>
            <a:stCxn id="1429" idx="3"/>
            <a:endCxn id="1433" idx="1"/>
          </p:cNvCxnSpPr>
          <p:nvPr/>
        </p:nvCxnSpPr>
        <p:spPr>
          <a:xfrm>
            <a:off x="4215741" y="4242689"/>
            <a:ext cx="71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61"/>
          <p:cNvSpPr/>
          <p:nvPr/>
        </p:nvSpPr>
        <p:spPr>
          <a:xfrm>
            <a:off x="6223663" y="37191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61"/>
          <p:cNvSpPr/>
          <p:nvPr/>
        </p:nvSpPr>
        <p:spPr>
          <a:xfrm>
            <a:off x="6985663" y="44811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6" name="Google Shape;1436;p61"/>
          <p:cNvCxnSpPr>
            <a:stCxn id="1433" idx="3"/>
            <a:endCxn id="1434" idx="2"/>
          </p:cNvCxnSpPr>
          <p:nvPr/>
        </p:nvCxnSpPr>
        <p:spPr>
          <a:xfrm flipH="1" rot="10800000">
            <a:off x="5213266" y="38616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61"/>
          <p:cNvCxnSpPr>
            <a:stCxn id="1433" idx="3"/>
            <a:endCxn id="1435" idx="2"/>
          </p:cNvCxnSpPr>
          <p:nvPr/>
        </p:nvCxnSpPr>
        <p:spPr>
          <a:xfrm>
            <a:off x="5213266" y="4242689"/>
            <a:ext cx="1772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61"/>
          <p:cNvSpPr/>
          <p:nvPr/>
        </p:nvSpPr>
        <p:spPr>
          <a:xfrm>
            <a:off x="2850738" y="3778300"/>
            <a:ext cx="3485525" cy="420850"/>
          </a:xfrm>
          <a:custGeom>
            <a:rect b="b" l="l" r="r" t="t"/>
            <a:pathLst>
              <a:path extrusionOk="0" h="16834" w="139421">
                <a:moveTo>
                  <a:pt x="0" y="1466"/>
                </a:moveTo>
                <a:cubicBezTo>
                  <a:pt x="8095" y="3664"/>
                  <a:pt x="33250" y="12351"/>
                  <a:pt x="48567" y="14654"/>
                </a:cubicBezTo>
                <a:cubicBezTo>
                  <a:pt x="63884" y="16957"/>
                  <a:pt x="76759" y="17724"/>
                  <a:pt x="91901" y="15282"/>
                </a:cubicBezTo>
                <a:cubicBezTo>
                  <a:pt x="107043" y="12840"/>
                  <a:pt x="131501" y="2547"/>
                  <a:pt x="139421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439" name="Google Shape;1439;p61"/>
          <p:cNvSpPr/>
          <p:nvPr/>
        </p:nvSpPr>
        <p:spPr>
          <a:xfrm flipH="1" rot="10800000">
            <a:off x="2070963" y="4296000"/>
            <a:ext cx="5018807" cy="420850"/>
          </a:xfrm>
          <a:custGeom>
            <a:rect b="b" l="l" r="r" t="t"/>
            <a:pathLst>
              <a:path extrusionOk="0" h="16834" w="139421">
                <a:moveTo>
                  <a:pt x="0" y="1466"/>
                </a:moveTo>
                <a:cubicBezTo>
                  <a:pt x="8095" y="3664"/>
                  <a:pt x="33250" y="12351"/>
                  <a:pt x="48567" y="14654"/>
                </a:cubicBezTo>
                <a:cubicBezTo>
                  <a:pt x="63884" y="16957"/>
                  <a:pt x="76759" y="17724"/>
                  <a:pt x="91901" y="15282"/>
                </a:cubicBezTo>
                <a:cubicBezTo>
                  <a:pt x="107043" y="12840"/>
                  <a:pt x="131501" y="2547"/>
                  <a:pt x="139421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440" name="Google Shape;1440;p61"/>
          <p:cNvSpPr txBox="1"/>
          <p:nvPr/>
        </p:nvSpPr>
        <p:spPr>
          <a:xfrm>
            <a:off x="4215750" y="3694550"/>
            <a:ext cx="712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100 ms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61"/>
          <p:cNvSpPr txBox="1"/>
          <p:nvPr/>
        </p:nvSpPr>
        <p:spPr>
          <a:xfrm>
            <a:off x="4215750" y="4519950"/>
            <a:ext cx="712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200 ms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61"/>
          <p:cNvSpPr/>
          <p:nvPr/>
        </p:nvSpPr>
        <p:spPr>
          <a:xfrm>
            <a:off x="3930741" y="4100189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61"/>
          <p:cNvSpPr/>
          <p:nvPr/>
        </p:nvSpPr>
        <p:spPr>
          <a:xfrm>
            <a:off x="4928266" y="4100189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of Equation (2/2): Rate-Based Congestion Control</a:t>
            </a:r>
            <a:endParaRPr/>
          </a:p>
        </p:txBody>
      </p:sp>
      <p:sp>
        <p:nvSpPr>
          <p:cNvPr id="1447" name="Google Shape;1447;p62"/>
          <p:cNvSpPr txBox="1"/>
          <p:nvPr>
            <p:ph idx="1" type="body"/>
          </p:nvPr>
        </p:nvSpPr>
        <p:spPr>
          <a:xfrm>
            <a:off x="107050" y="402200"/>
            <a:ext cx="89097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Throughput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throughput is choppy: Rate oscillates between </a:t>
            </a:r>
            <a:r>
              <a:rPr i="1" lang="en"/>
              <a:t>W</a:t>
            </a:r>
            <a:r>
              <a:rPr lang="en"/>
              <a:t>/2 and </a:t>
            </a:r>
            <a:r>
              <a:rPr i="1" lang="en"/>
              <a:t>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applications (e.g. video streaming) would prefer sending at a steady rate.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Equation-based congestion control.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Abandon TCP's adjustment rules, and just follow the equation.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RTT, measure </a:t>
            </a:r>
            <a:r>
              <a:rPr i="1" lang="en"/>
              <a:t>p</a:t>
            </a:r>
            <a:r>
              <a:rPr lang="en"/>
              <a:t>, and compute the rate accordingly.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the equation ensures fairness: We don't use more bandwidth than TCP would.</a:t>
            </a:r>
            <a:endParaRPr/>
          </a:p>
        </p:txBody>
      </p:sp>
      <p:pic>
        <p:nvPicPr>
          <p:cNvPr id="1448" name="Google Shape;1448;p62"/>
          <p:cNvPicPr preferRelativeResize="0"/>
          <p:nvPr/>
        </p:nvPicPr>
        <p:blipFill rotWithShape="1">
          <a:blip r:embed="rId3">
            <a:alphaModFix/>
          </a:blip>
          <a:srcRect b="0" l="42314" r="12195" t="64343"/>
          <a:stretch/>
        </p:blipFill>
        <p:spPr>
          <a:xfrm>
            <a:off x="1624925" y="505275"/>
            <a:ext cx="1822750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62"/>
          <p:cNvSpPr/>
          <p:nvPr/>
        </p:nvSpPr>
        <p:spPr>
          <a:xfrm>
            <a:off x="2171600" y="4001300"/>
            <a:ext cx="4780600" cy="891651"/>
          </a:xfrm>
          <a:custGeom>
            <a:rect b="b" l="l" r="r" t="t"/>
            <a:pathLst>
              <a:path extrusionOk="0" h="36887" w="191224">
                <a:moveTo>
                  <a:pt x="0" y="36840"/>
                </a:moveTo>
                <a:lnTo>
                  <a:pt x="63720" y="51"/>
                </a:lnTo>
                <a:lnTo>
                  <a:pt x="63720" y="36792"/>
                </a:lnTo>
                <a:lnTo>
                  <a:pt x="127334" y="65"/>
                </a:lnTo>
                <a:lnTo>
                  <a:pt x="127334" y="36887"/>
                </a:lnTo>
                <a:lnTo>
                  <a:pt x="191224" y="0"/>
                </a:lnTo>
                <a:lnTo>
                  <a:pt x="191224" y="3688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50" name="Google Shape;1450;p62"/>
          <p:cNvCxnSpPr>
            <a:stCxn id="1451" idx="0"/>
          </p:cNvCxnSpPr>
          <p:nvPr/>
        </p:nvCxnSpPr>
        <p:spPr>
          <a:xfrm rot="10800000">
            <a:off x="5332650" y="481313"/>
            <a:ext cx="219900" cy="325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1" name="Google Shape;1451;p62"/>
          <p:cNvSpPr txBox="1"/>
          <p:nvPr/>
        </p:nvSpPr>
        <p:spPr>
          <a:xfrm>
            <a:off x="4572000" y="806813"/>
            <a:ext cx="1961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Look up RFC 5348 for spec.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7"/>
          <p:cNvCxnSpPr/>
          <p:nvPr/>
        </p:nvCxnSpPr>
        <p:spPr>
          <a:xfrm>
            <a:off x="89751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Recovery: Setting the Stage</a:t>
            </a:r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>
            <a:off x="5955738" y="560851"/>
            <a:ext cx="1186200" cy="1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7"/>
          <p:cNvCxnSpPr/>
          <p:nvPr/>
        </p:nvCxnSpPr>
        <p:spPr>
          <a:xfrm>
            <a:off x="5955738" y="72606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7143925" y="610551"/>
            <a:ext cx="15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✗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25725" y="450640"/>
            <a:ext cx="29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618867" y="2357053"/>
            <a:ext cx="12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955738" y="90516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5955738" y="1089595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5955738" y="126869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/>
          <p:nvPr/>
        </p:nvCxnSpPr>
        <p:spPr>
          <a:xfrm>
            <a:off x="5955738" y="1458849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5955738" y="163794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5955738" y="20071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5955738" y="218629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5955738" y="182011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59537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5963238" y="11544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 flipH="1">
            <a:off x="5963238" y="133886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/>
          <p:nvPr/>
        </p:nvCxnSpPr>
        <p:spPr>
          <a:xfrm flipH="1">
            <a:off x="5963238" y="151903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/>
          <p:nvPr/>
        </p:nvCxnSpPr>
        <p:spPr>
          <a:xfrm flipH="1">
            <a:off x="5963238" y="1707054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/>
          <p:nvPr/>
        </p:nvCxnSpPr>
        <p:spPr>
          <a:xfrm flipH="1">
            <a:off x="5963238" y="188439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/>
          <p:nvPr/>
        </p:nvCxnSpPr>
        <p:spPr>
          <a:xfrm flipH="1">
            <a:off x="5963238" y="20688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/>
          <p:nvPr/>
        </p:nvCxnSpPr>
        <p:spPr>
          <a:xfrm flipH="1">
            <a:off x="5963238" y="2248997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7"/>
          <p:cNvCxnSpPr/>
          <p:nvPr/>
        </p:nvCxnSpPr>
        <p:spPr>
          <a:xfrm flipH="1">
            <a:off x="5963238" y="2437019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7"/>
          <p:cNvCxnSpPr/>
          <p:nvPr/>
        </p:nvCxnSpPr>
        <p:spPr>
          <a:xfrm flipH="1">
            <a:off x="5963238" y="261931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7"/>
          <p:cNvCxnSpPr/>
          <p:nvPr/>
        </p:nvCxnSpPr>
        <p:spPr>
          <a:xfrm>
            <a:off x="5955738" y="28453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7"/>
          <p:cNvCxnSpPr/>
          <p:nvPr/>
        </p:nvCxnSpPr>
        <p:spPr>
          <a:xfrm flipH="1">
            <a:off x="5963238" y="326315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 txBox="1"/>
          <p:nvPr/>
        </p:nvSpPr>
        <p:spPr>
          <a:xfrm>
            <a:off x="4618867" y="4451111"/>
            <a:ext cx="127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ack(111) from 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781008" y="2720925"/>
            <a:ext cx="87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Resend 101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07050" y="402200"/>
            <a:ext cx="38136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sending 10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one (101) is dropped.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Acks for 102–110 all say ack(101) because packet 101 is still missing.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the third duplicate ack(101), we resend 101.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Eventually, ack for the re-sent 101 says ack(111) because packets 102–110 were all received earlier.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i="1" lang="en"/>
              <a:t>CWND</a:t>
            </a:r>
            <a:r>
              <a:rPr lang="en"/>
              <a:t> look like during this process?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Fast Recovery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State Machine and Variants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TCP Throughput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Congestion Control Issues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Router-Assisted Congestion Control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57" name="Google Shape;1457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Control Issues</a:t>
            </a:r>
            <a:endParaRPr/>
          </a:p>
        </p:txBody>
      </p:sp>
      <p:sp>
        <p:nvSpPr>
          <p:cNvPr id="1458" name="Google Shape;1458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Control Issues</a:t>
            </a:r>
            <a:endParaRPr/>
          </a:p>
        </p:txBody>
      </p:sp>
      <p:sp>
        <p:nvSpPr>
          <p:cNvPr id="1464" name="Google Shape;1464;p6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look at 5 issues (and potential solutions):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Confusing corruption and congestion.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connections complete before discovering available capacity.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 queues get filled up, causing high delays.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Congestion control and reliability are intertwined.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</a:t>
            </a:r>
            <a:r>
              <a:rPr lang="en"/>
              <a:t>1/5</a:t>
            </a:r>
            <a:r>
              <a:rPr lang="en"/>
              <a:t>): Confusing Corruption and Congestion</a:t>
            </a:r>
            <a:endParaRPr/>
          </a:p>
        </p:txBody>
      </p:sp>
      <p:sp>
        <p:nvSpPr>
          <p:cNvPr id="1470" name="Google Shape;1470;p6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detects congestion by checking for loss.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could also occur due to corruption.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will confuse corruption with congestion.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equation: Higher loss = lower throughput.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true, even if the losses aren't due to congestion!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Equation could be used to analyze how TCP would perform on a lossy link (high corruption rate).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</a:t>
            </a:r>
            <a:r>
              <a:rPr lang="en"/>
              <a:t>2/5</a:t>
            </a:r>
            <a:r>
              <a:rPr lang="en"/>
              <a:t>): Short Connections</a:t>
            </a:r>
            <a:endParaRPr/>
          </a:p>
        </p:txBody>
      </p:sp>
      <p:sp>
        <p:nvSpPr>
          <p:cNvPr id="1476" name="Google Shape;1476;p66"/>
          <p:cNvSpPr txBox="1"/>
          <p:nvPr>
            <p:ph idx="1" type="body"/>
          </p:nvPr>
        </p:nvSpPr>
        <p:spPr>
          <a:xfrm>
            <a:off x="107050" y="402200"/>
            <a:ext cx="58566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real-life TCP connections are really </a:t>
            </a:r>
            <a:r>
              <a:rPr lang="en"/>
              <a:t>short.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of connections send fewer than 1.5 KB.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of connections send fewer than 100 KB.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few packets (maybe only one) are sent.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connections stay in slow-start the whole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connections likely to suffer from high latency.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enough packets to trigger duplicate acks.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Isolated loss may lead to timeouts.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Timeouts can severely increase latency.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Partial fix: Start with a higher initial </a:t>
            </a:r>
            <a:r>
              <a:rPr i="1" lang="en"/>
              <a:t>CWND</a:t>
            </a:r>
            <a:r>
              <a:rPr lang="en"/>
              <a:t>.</a:t>
            </a:r>
            <a:endParaRPr/>
          </a:p>
        </p:txBody>
      </p:sp>
      <p:cxnSp>
        <p:nvCxnSpPr>
          <p:cNvPr id="1477" name="Google Shape;1477;p66"/>
          <p:cNvCxnSpPr>
            <a:stCxn id="1478" idx="0"/>
          </p:cNvCxnSpPr>
          <p:nvPr/>
        </p:nvCxnSpPr>
        <p:spPr>
          <a:xfrm rot="10800000">
            <a:off x="2873175" y="4167500"/>
            <a:ext cx="219900" cy="325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66"/>
          <p:cNvSpPr txBox="1"/>
          <p:nvPr/>
        </p:nvSpPr>
        <p:spPr>
          <a:xfrm>
            <a:off x="2257425" y="4493000"/>
            <a:ext cx="1671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Look up RFC 5348 for experiments on this.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66"/>
          <p:cNvSpPr txBox="1"/>
          <p:nvPr/>
        </p:nvSpPr>
        <p:spPr>
          <a:xfrm>
            <a:off x="5884163" y="3239775"/>
            <a:ext cx="74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66"/>
          <p:cNvSpPr txBox="1"/>
          <p:nvPr/>
        </p:nvSpPr>
        <p:spPr>
          <a:xfrm>
            <a:off x="8128113" y="3239775"/>
            <a:ext cx="93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1" name="Google Shape;1481;p66"/>
          <p:cNvCxnSpPr/>
          <p:nvPr/>
        </p:nvCxnSpPr>
        <p:spPr>
          <a:xfrm>
            <a:off x="6258575" y="538025"/>
            <a:ext cx="0" cy="269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66"/>
          <p:cNvCxnSpPr/>
          <p:nvPr/>
        </p:nvCxnSpPr>
        <p:spPr>
          <a:xfrm>
            <a:off x="8594175" y="538025"/>
            <a:ext cx="0" cy="269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66"/>
          <p:cNvCxnSpPr/>
          <p:nvPr/>
        </p:nvCxnSpPr>
        <p:spPr>
          <a:xfrm>
            <a:off x="6261575" y="8414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66"/>
          <p:cNvCxnSpPr/>
          <p:nvPr/>
        </p:nvCxnSpPr>
        <p:spPr>
          <a:xfrm flipH="1">
            <a:off x="6261575" y="13367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66"/>
          <p:cNvCxnSpPr/>
          <p:nvPr/>
        </p:nvCxnSpPr>
        <p:spPr>
          <a:xfrm>
            <a:off x="6261575" y="18320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66"/>
          <p:cNvCxnSpPr/>
          <p:nvPr/>
        </p:nvCxnSpPr>
        <p:spPr>
          <a:xfrm>
            <a:off x="6261575" y="19844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66"/>
          <p:cNvCxnSpPr/>
          <p:nvPr/>
        </p:nvCxnSpPr>
        <p:spPr>
          <a:xfrm flipH="1">
            <a:off x="6261575" y="23273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66"/>
          <p:cNvCxnSpPr/>
          <p:nvPr/>
        </p:nvCxnSpPr>
        <p:spPr>
          <a:xfrm flipH="1">
            <a:off x="6261575" y="2479750"/>
            <a:ext cx="2323800" cy="45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9" name="Google Shape;1489;p66"/>
          <p:cNvSpPr txBox="1"/>
          <p:nvPr/>
        </p:nvSpPr>
        <p:spPr>
          <a:xfrm>
            <a:off x="5823125" y="3730100"/>
            <a:ext cx="3200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 slow start: Start with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1, double every RTT.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took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≈2 RTTs to send 3 packets.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</a:t>
            </a:r>
            <a:r>
              <a:rPr lang="en"/>
              <a:t>3/5</a:t>
            </a:r>
            <a:r>
              <a:rPr lang="en"/>
              <a:t>): Router Queues Get Filled Up</a:t>
            </a:r>
            <a:endParaRPr/>
          </a:p>
        </p:txBody>
      </p:sp>
      <p:sp>
        <p:nvSpPr>
          <p:cNvPr id="1495" name="Google Shape;1495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deliberately overshoots capacity until packets get dropped.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Loss occurs when the queue is full.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then, the queue is already full, and packets are delayed.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Delays are large for everybody.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Someone is transferring a 10 GB file. Queues are filled with their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download a 100 byte file. You're stuck waiting in the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 is even worse if routers keep really long queues.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Bufferbloat</a:t>
            </a:r>
            <a:r>
              <a:rPr lang="en"/>
              <a:t>: Routers have excessive memory, and maintain long queues.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loss occurs, everybody is already waiting in a really long queue.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(3/5): Router Queues Get Filled Up</a:t>
            </a:r>
            <a:endParaRPr/>
          </a:p>
        </p:txBody>
      </p:sp>
      <p:sp>
        <p:nvSpPr>
          <p:cNvPr id="1501" name="Google Shape;1501;p68"/>
          <p:cNvSpPr txBox="1"/>
          <p:nvPr>
            <p:ph idx="1" type="body"/>
          </p:nvPr>
        </p:nvSpPr>
        <p:spPr>
          <a:xfrm>
            <a:off x="107050" y="402200"/>
            <a:ext cx="89097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Possible solution: Google's BBR algorithm (2016).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congestion using </a:t>
            </a:r>
            <a:r>
              <a:rPr i="1" lang="en"/>
              <a:t>delay</a:t>
            </a:r>
            <a:r>
              <a:rPr lang="en"/>
              <a:t> instead of </a:t>
            </a:r>
            <a:r>
              <a:rPr i="1" lang="en"/>
              <a:t>loss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learns its minimum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slows down if it observes RTTs exceeding the minimum.</a:t>
            </a:r>
            <a:endParaRPr/>
          </a:p>
        </p:txBody>
      </p:sp>
      <p:sp>
        <p:nvSpPr>
          <p:cNvPr id="1502" name="Google Shape;1502;p68"/>
          <p:cNvSpPr txBox="1"/>
          <p:nvPr/>
        </p:nvSpPr>
        <p:spPr>
          <a:xfrm>
            <a:off x="7205625" y="495925"/>
            <a:ext cx="17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BBR paper.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68"/>
          <p:cNvSpPr txBox="1"/>
          <p:nvPr/>
        </p:nvSpPr>
        <p:spPr>
          <a:xfrm>
            <a:off x="2636850" y="2247375"/>
            <a:ext cx="2693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Congestion Control Protocols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68"/>
          <p:cNvSpPr txBox="1"/>
          <p:nvPr/>
        </p:nvSpPr>
        <p:spPr>
          <a:xfrm>
            <a:off x="3342300" y="3021075"/>
            <a:ext cx="1282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Pricing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5" name="Google Shape;1505;p68"/>
          <p:cNvCxnSpPr>
            <a:stCxn id="1503" idx="2"/>
            <a:endCxn id="1504" idx="0"/>
          </p:cNvCxnSpPr>
          <p:nvPr/>
        </p:nvCxnSpPr>
        <p:spPr>
          <a:xfrm>
            <a:off x="3983400" y="2518275"/>
            <a:ext cx="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6" name="Google Shape;1506;p68"/>
          <p:cNvSpPr txBox="1"/>
          <p:nvPr/>
        </p:nvSpPr>
        <p:spPr>
          <a:xfrm>
            <a:off x="2046900" y="3021075"/>
            <a:ext cx="1282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Reservations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7" name="Google Shape;1507;p68"/>
          <p:cNvCxnSpPr>
            <a:stCxn id="1503" idx="2"/>
            <a:endCxn id="1506" idx="0"/>
          </p:cNvCxnSpPr>
          <p:nvPr/>
        </p:nvCxnSpPr>
        <p:spPr>
          <a:xfrm flipH="1">
            <a:off x="2688000" y="2518275"/>
            <a:ext cx="12954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68"/>
          <p:cNvSpPr txBox="1"/>
          <p:nvPr/>
        </p:nvSpPr>
        <p:spPr>
          <a:xfrm>
            <a:off x="4351800" y="3021075"/>
            <a:ext cx="1854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Dynamic Adjustment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9" name="Google Shape;1509;p68"/>
          <p:cNvCxnSpPr>
            <a:stCxn id="1503" idx="2"/>
            <a:endCxn id="1508" idx="0"/>
          </p:cNvCxnSpPr>
          <p:nvPr/>
        </p:nvCxnSpPr>
        <p:spPr>
          <a:xfrm>
            <a:off x="3983400" y="2518275"/>
            <a:ext cx="12954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68"/>
          <p:cNvSpPr txBox="1"/>
          <p:nvPr/>
        </p:nvSpPr>
        <p:spPr>
          <a:xfrm>
            <a:off x="5746500" y="3794775"/>
            <a:ext cx="135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Router-assisted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68"/>
          <p:cNvSpPr txBox="1"/>
          <p:nvPr/>
        </p:nvSpPr>
        <p:spPr>
          <a:xfrm>
            <a:off x="3624925" y="3794775"/>
            <a:ext cx="10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Host-based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2" name="Google Shape;1512;p68"/>
          <p:cNvCxnSpPr>
            <a:stCxn id="1508" idx="2"/>
            <a:endCxn id="1511" idx="0"/>
          </p:cNvCxnSpPr>
          <p:nvPr/>
        </p:nvCxnSpPr>
        <p:spPr>
          <a:xfrm flipH="1">
            <a:off x="4150500" y="3291975"/>
            <a:ext cx="11283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68"/>
          <p:cNvCxnSpPr>
            <a:stCxn id="1508" idx="2"/>
            <a:endCxn id="1510" idx="0"/>
          </p:cNvCxnSpPr>
          <p:nvPr/>
        </p:nvCxnSpPr>
        <p:spPr>
          <a:xfrm>
            <a:off x="5278800" y="3291975"/>
            <a:ext cx="11430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68"/>
          <p:cNvSpPr txBox="1"/>
          <p:nvPr/>
        </p:nvSpPr>
        <p:spPr>
          <a:xfrm>
            <a:off x="3015325" y="4568475"/>
            <a:ext cx="10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Loss-based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68"/>
          <p:cNvSpPr txBox="1"/>
          <p:nvPr/>
        </p:nvSpPr>
        <p:spPr>
          <a:xfrm>
            <a:off x="4234525" y="4568475"/>
            <a:ext cx="10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Delay-based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6" name="Google Shape;1516;p68"/>
          <p:cNvCxnSpPr>
            <a:stCxn id="1511" idx="2"/>
            <a:endCxn id="1514" idx="0"/>
          </p:cNvCxnSpPr>
          <p:nvPr/>
        </p:nvCxnSpPr>
        <p:spPr>
          <a:xfrm flipH="1">
            <a:off x="3540925" y="4065675"/>
            <a:ext cx="6096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68"/>
          <p:cNvCxnSpPr>
            <a:stCxn id="1511" idx="2"/>
            <a:endCxn id="1515" idx="0"/>
          </p:cNvCxnSpPr>
          <p:nvPr/>
        </p:nvCxnSpPr>
        <p:spPr>
          <a:xfrm>
            <a:off x="4150525" y="4065675"/>
            <a:ext cx="609600" cy="50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8"/>
          <p:cNvSpPr/>
          <p:nvPr/>
        </p:nvSpPr>
        <p:spPr>
          <a:xfrm>
            <a:off x="4234525" y="45684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68"/>
          <p:cNvSpPr txBox="1"/>
          <p:nvPr/>
        </p:nvSpPr>
        <p:spPr>
          <a:xfrm>
            <a:off x="5346900" y="4568475"/>
            <a:ext cx="1006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BBR is here.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68"/>
          <p:cNvSpPr txBox="1"/>
          <p:nvPr/>
        </p:nvSpPr>
        <p:spPr>
          <a:xfrm>
            <a:off x="1994100" y="4568475"/>
            <a:ext cx="1006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 here.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68"/>
          <p:cNvSpPr/>
          <p:nvPr/>
        </p:nvSpPr>
        <p:spPr>
          <a:xfrm>
            <a:off x="3015325" y="45684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</a:t>
            </a:r>
            <a:r>
              <a:rPr lang="en"/>
              <a:t>4/5</a:t>
            </a:r>
            <a:r>
              <a:rPr lang="en"/>
              <a:t>): Cheating</a:t>
            </a:r>
            <a:endParaRPr/>
          </a:p>
        </p:txBody>
      </p:sp>
      <p:sp>
        <p:nvSpPr>
          <p:cNvPr id="1527" name="Google Shape;1527;p6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Nobody is enforcing that users follow the TCP congestion control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Cheating strategy: Change the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window faster (+2, instead of +1).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large initial </a:t>
            </a:r>
            <a:r>
              <a:rPr i="1" lang="en"/>
              <a:t>CWND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Cheating strategy: Open lots of connections.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shares bandwidth between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Alice opens 10 connections, and Bob opens 1, then Alice gets 10x more bandwidth.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Issues (4/5): Cheating</a:t>
            </a:r>
            <a:endParaRPr/>
          </a:p>
        </p:txBody>
      </p:sp>
      <p:sp>
        <p:nvSpPr>
          <p:cNvPr id="1533" name="Google Shape;1533;p70"/>
          <p:cNvSpPr txBox="1"/>
          <p:nvPr>
            <p:ph idx="1" type="body"/>
          </p:nvPr>
        </p:nvSpPr>
        <p:spPr>
          <a:xfrm>
            <a:off x="107050" y="402200"/>
            <a:ext cx="4729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Applying graphical model to a cheating host: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increases by 2 per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increases by 1 per RTT.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current allocation is (</a:t>
            </a:r>
            <a:r>
              <a:rPr i="1" lang="en"/>
              <a:t>X</a:t>
            </a:r>
            <a:r>
              <a:rPr lang="en"/>
              <a:t>, </a:t>
            </a:r>
            <a:r>
              <a:rPr i="1" lang="en"/>
              <a:t>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both increase additively: (</a:t>
            </a:r>
            <a:r>
              <a:rPr i="1" lang="en"/>
              <a:t>X </a:t>
            </a:r>
            <a:r>
              <a:rPr lang="en"/>
              <a:t>+ 2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Y </a:t>
            </a:r>
            <a:r>
              <a:rPr lang="en"/>
              <a:t>+ </a:t>
            </a:r>
            <a:r>
              <a:rPr i="1" lang="en"/>
              <a:t>a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Slope of this line is now 1/2, not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Fairness/efficiency lines now meet at (2/3, 1/3).</a:t>
            </a:r>
            <a:endParaRPr/>
          </a:p>
        </p:txBody>
      </p:sp>
      <p:grpSp>
        <p:nvGrpSpPr>
          <p:cNvPr id="1534" name="Google Shape;1534;p70"/>
          <p:cNvGrpSpPr/>
          <p:nvPr/>
        </p:nvGrpSpPr>
        <p:grpSpPr>
          <a:xfrm>
            <a:off x="4996201" y="842450"/>
            <a:ext cx="387298" cy="3650100"/>
            <a:chOff x="4138801" y="842450"/>
            <a:chExt cx="387298" cy="3650100"/>
          </a:xfrm>
        </p:grpSpPr>
        <p:cxnSp>
          <p:nvCxnSpPr>
            <p:cNvPr id="1535" name="Google Shape;1535;p70"/>
            <p:cNvCxnSpPr/>
            <p:nvPr/>
          </p:nvCxnSpPr>
          <p:spPr>
            <a:xfrm>
              <a:off x="4448700" y="842450"/>
              <a:ext cx="0" cy="3650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36" name="Google Shape;1536;p70"/>
            <p:cNvSpPr txBox="1"/>
            <p:nvPr/>
          </p:nvSpPr>
          <p:spPr>
            <a:xfrm>
              <a:off x="4138801" y="1071050"/>
              <a:ext cx="233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7" name="Google Shape;1537;p70"/>
            <p:cNvCxnSpPr/>
            <p:nvPr/>
          </p:nvCxnSpPr>
          <p:spPr>
            <a:xfrm>
              <a:off x="4372500" y="1178750"/>
              <a:ext cx="153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8" name="Google Shape;1538;p70"/>
          <p:cNvGrpSpPr/>
          <p:nvPr/>
        </p:nvGrpSpPr>
        <p:grpSpPr>
          <a:xfrm>
            <a:off x="5306100" y="4415750"/>
            <a:ext cx="3650100" cy="368400"/>
            <a:chOff x="4448700" y="4415750"/>
            <a:chExt cx="3650100" cy="368400"/>
          </a:xfrm>
        </p:grpSpPr>
        <p:cxnSp>
          <p:nvCxnSpPr>
            <p:cNvPr id="1539" name="Google Shape;1539;p70"/>
            <p:cNvCxnSpPr/>
            <p:nvPr/>
          </p:nvCxnSpPr>
          <p:spPr>
            <a:xfrm rot="10800000">
              <a:off x="4448700" y="4492550"/>
              <a:ext cx="3650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40" name="Google Shape;1540;p70"/>
            <p:cNvSpPr txBox="1"/>
            <p:nvPr/>
          </p:nvSpPr>
          <p:spPr>
            <a:xfrm>
              <a:off x="7636501" y="4568750"/>
              <a:ext cx="233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1" name="Google Shape;1541;p70"/>
            <p:cNvCxnSpPr>
              <a:stCxn id="1542" idx="1"/>
              <a:endCxn id="1540" idx="0"/>
            </p:cNvCxnSpPr>
            <p:nvPr/>
          </p:nvCxnSpPr>
          <p:spPr>
            <a:xfrm>
              <a:off x="7753351" y="4415750"/>
              <a:ext cx="0" cy="1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43" name="Google Shape;1543;p70"/>
          <p:cNvCxnSpPr>
            <a:stCxn id="1544" idx="1"/>
            <a:endCxn id="1545" idx="2"/>
          </p:cNvCxnSpPr>
          <p:nvPr/>
        </p:nvCxnSpPr>
        <p:spPr>
          <a:xfrm>
            <a:off x="5306100" y="1179043"/>
            <a:ext cx="3303600" cy="331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70"/>
          <p:cNvCxnSpPr>
            <a:endCxn id="1547" idx="3"/>
          </p:cNvCxnSpPr>
          <p:nvPr/>
        </p:nvCxnSpPr>
        <p:spPr>
          <a:xfrm flipH="1" rot="10800000">
            <a:off x="5306100" y="2835800"/>
            <a:ext cx="3303600" cy="1656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70"/>
          <p:cNvSpPr txBox="1"/>
          <p:nvPr/>
        </p:nvSpPr>
        <p:spPr>
          <a:xfrm>
            <a:off x="7331109" y="747940"/>
            <a:ext cx="11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airness Line: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i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0"/>
          <p:cNvSpPr txBox="1"/>
          <p:nvPr/>
        </p:nvSpPr>
        <p:spPr>
          <a:xfrm>
            <a:off x="5543141" y="747949"/>
            <a:ext cx="11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Efficiency Line: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0"/>
          <p:cNvSpPr txBox="1"/>
          <p:nvPr/>
        </p:nvSpPr>
        <p:spPr>
          <a:xfrm>
            <a:off x="5843955" y="3195750"/>
            <a:ext cx="44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70"/>
          <p:cNvSpPr/>
          <p:nvPr/>
        </p:nvSpPr>
        <p:spPr>
          <a:xfrm>
            <a:off x="6317412" y="3233862"/>
            <a:ext cx="139200" cy="139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70"/>
          <p:cNvSpPr txBox="1"/>
          <p:nvPr/>
        </p:nvSpPr>
        <p:spPr>
          <a:xfrm>
            <a:off x="6970475" y="2286300"/>
            <a:ext cx="90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+2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70"/>
          <p:cNvSpPr/>
          <p:nvPr/>
        </p:nvSpPr>
        <p:spPr>
          <a:xfrm>
            <a:off x="7919571" y="2432820"/>
            <a:ext cx="139200" cy="139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4" name="Google Shape;1554;p70"/>
          <p:cNvCxnSpPr/>
          <p:nvPr/>
        </p:nvCxnSpPr>
        <p:spPr>
          <a:xfrm flipH="1" rot="10800000">
            <a:off x="6409132" y="2501696"/>
            <a:ext cx="1584300" cy="79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9" name="Google Shape;1559;p71"/>
          <p:cNvCxnSpPr/>
          <p:nvPr/>
        </p:nvCxnSpPr>
        <p:spPr>
          <a:xfrm flipH="1" rot="10800000">
            <a:off x="5312529" y="3177383"/>
            <a:ext cx="2057700" cy="1314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71"/>
          <p:cNvCxnSpPr/>
          <p:nvPr/>
        </p:nvCxnSpPr>
        <p:spPr>
          <a:xfrm flipH="1" rot="10800000">
            <a:off x="5312529" y="2497883"/>
            <a:ext cx="1538100" cy="1994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71"/>
          <p:cNvCxnSpPr/>
          <p:nvPr/>
        </p:nvCxnSpPr>
        <p:spPr>
          <a:xfrm flipH="1" rot="10800000">
            <a:off x="5312450" y="1610450"/>
            <a:ext cx="876600" cy="288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2" name="Google Shape;1562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AIMD (Additive Increase, Multiplicative Decrease) Adjustments on Graph</a:t>
            </a:r>
            <a:endParaRPr/>
          </a:p>
        </p:txBody>
      </p:sp>
      <p:sp>
        <p:nvSpPr>
          <p:cNvPr id="1563" name="Google Shape;1563;p71"/>
          <p:cNvSpPr txBox="1"/>
          <p:nvPr>
            <p:ph idx="1" type="body"/>
          </p:nvPr>
        </p:nvSpPr>
        <p:spPr>
          <a:xfrm>
            <a:off x="107050" y="402200"/>
            <a:ext cx="47295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Increase: +2 (X), +1(Y)		Decrease: ÷</a:t>
            </a: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X is cheating, AIMD converges toward a "fairness" line where X has twice as much bandwidth as Y.</a:t>
            </a:r>
            <a:endParaRPr/>
          </a:p>
        </p:txBody>
      </p:sp>
      <p:grpSp>
        <p:nvGrpSpPr>
          <p:cNvPr id="1564" name="Google Shape;1564;p71"/>
          <p:cNvGrpSpPr/>
          <p:nvPr/>
        </p:nvGrpSpPr>
        <p:grpSpPr>
          <a:xfrm>
            <a:off x="4996201" y="842450"/>
            <a:ext cx="387298" cy="3650100"/>
            <a:chOff x="4138801" y="842450"/>
            <a:chExt cx="387298" cy="3650100"/>
          </a:xfrm>
        </p:grpSpPr>
        <p:cxnSp>
          <p:nvCxnSpPr>
            <p:cNvPr id="1565" name="Google Shape;1565;p71"/>
            <p:cNvCxnSpPr/>
            <p:nvPr/>
          </p:nvCxnSpPr>
          <p:spPr>
            <a:xfrm>
              <a:off x="4448700" y="842450"/>
              <a:ext cx="0" cy="3650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66" name="Google Shape;1566;p71"/>
            <p:cNvSpPr txBox="1"/>
            <p:nvPr/>
          </p:nvSpPr>
          <p:spPr>
            <a:xfrm>
              <a:off x="4138801" y="1071050"/>
              <a:ext cx="233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7" name="Google Shape;1567;p71"/>
            <p:cNvCxnSpPr/>
            <p:nvPr/>
          </p:nvCxnSpPr>
          <p:spPr>
            <a:xfrm>
              <a:off x="4372500" y="1178750"/>
              <a:ext cx="153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8" name="Google Shape;1568;p71"/>
          <p:cNvGrpSpPr/>
          <p:nvPr/>
        </p:nvGrpSpPr>
        <p:grpSpPr>
          <a:xfrm>
            <a:off x="5306100" y="4415750"/>
            <a:ext cx="3650100" cy="368400"/>
            <a:chOff x="4448700" y="4415750"/>
            <a:chExt cx="3650100" cy="368400"/>
          </a:xfrm>
        </p:grpSpPr>
        <p:cxnSp>
          <p:nvCxnSpPr>
            <p:cNvPr id="1569" name="Google Shape;1569;p71"/>
            <p:cNvCxnSpPr/>
            <p:nvPr/>
          </p:nvCxnSpPr>
          <p:spPr>
            <a:xfrm rot="10800000">
              <a:off x="4448700" y="4492550"/>
              <a:ext cx="3650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70" name="Google Shape;1570;p71"/>
            <p:cNvSpPr txBox="1"/>
            <p:nvPr/>
          </p:nvSpPr>
          <p:spPr>
            <a:xfrm>
              <a:off x="7636501" y="4568750"/>
              <a:ext cx="233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1" name="Google Shape;1571;p71"/>
            <p:cNvCxnSpPr>
              <a:stCxn id="1572" idx="1"/>
              <a:endCxn id="1570" idx="0"/>
            </p:cNvCxnSpPr>
            <p:nvPr/>
          </p:nvCxnSpPr>
          <p:spPr>
            <a:xfrm>
              <a:off x="7753351" y="4415750"/>
              <a:ext cx="0" cy="1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73" name="Google Shape;1573;p71"/>
          <p:cNvCxnSpPr>
            <a:stCxn id="1574" idx="1"/>
            <a:endCxn id="1575" idx="2"/>
          </p:cNvCxnSpPr>
          <p:nvPr/>
        </p:nvCxnSpPr>
        <p:spPr>
          <a:xfrm>
            <a:off x="5306100" y="1179043"/>
            <a:ext cx="3303600" cy="331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Google Shape;1576;p71"/>
          <p:cNvSpPr txBox="1"/>
          <p:nvPr/>
        </p:nvSpPr>
        <p:spPr>
          <a:xfrm>
            <a:off x="5543141" y="747949"/>
            <a:ext cx="11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Efficiency Line: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7" name="Google Shape;1577;p71"/>
          <p:cNvCxnSpPr/>
          <p:nvPr/>
        </p:nvCxnSpPr>
        <p:spPr>
          <a:xfrm flipH="1" rot="10800000">
            <a:off x="5306100" y="2835800"/>
            <a:ext cx="3303600" cy="1656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71"/>
          <p:cNvSpPr txBox="1"/>
          <p:nvPr/>
        </p:nvSpPr>
        <p:spPr>
          <a:xfrm>
            <a:off x="7331109" y="747940"/>
            <a:ext cx="11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Fairness Line: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r>
              <a:rPr i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71"/>
          <p:cNvSpPr/>
          <p:nvPr/>
        </p:nvSpPr>
        <p:spPr>
          <a:xfrm>
            <a:off x="5561521" y="1851425"/>
            <a:ext cx="83400" cy="8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71"/>
          <p:cNvCxnSpPr/>
          <p:nvPr/>
        </p:nvCxnSpPr>
        <p:spPr>
          <a:xfrm flipH="1" rot="10800000">
            <a:off x="5634475" y="1609992"/>
            <a:ext cx="557400" cy="2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71"/>
          <p:cNvCxnSpPr/>
          <p:nvPr/>
        </p:nvCxnSpPr>
        <p:spPr>
          <a:xfrm flipH="1">
            <a:off x="5755000" y="1610850"/>
            <a:ext cx="434100" cy="14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71"/>
          <p:cNvCxnSpPr/>
          <p:nvPr/>
        </p:nvCxnSpPr>
        <p:spPr>
          <a:xfrm flipH="1" rot="10800000">
            <a:off x="5750537" y="2500974"/>
            <a:ext cx="1098600" cy="5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71"/>
          <p:cNvCxnSpPr/>
          <p:nvPr/>
        </p:nvCxnSpPr>
        <p:spPr>
          <a:xfrm flipH="1" rot="10800000">
            <a:off x="6073850" y="2497825"/>
            <a:ext cx="776700" cy="100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4" name="Google Shape;1584;p71"/>
          <p:cNvCxnSpPr/>
          <p:nvPr/>
        </p:nvCxnSpPr>
        <p:spPr>
          <a:xfrm flipH="1" rot="10800000">
            <a:off x="5312529" y="2964983"/>
            <a:ext cx="1858800" cy="1527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71"/>
          <p:cNvCxnSpPr/>
          <p:nvPr/>
        </p:nvCxnSpPr>
        <p:spPr>
          <a:xfrm flipH="1" rot="10800000">
            <a:off x="6070816" y="2959027"/>
            <a:ext cx="1108500" cy="55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71"/>
          <p:cNvCxnSpPr/>
          <p:nvPr/>
        </p:nvCxnSpPr>
        <p:spPr>
          <a:xfrm flipH="1" rot="10800000">
            <a:off x="6255700" y="2959575"/>
            <a:ext cx="921300" cy="75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7" name="Google Shape;1587;p71"/>
          <p:cNvCxnSpPr/>
          <p:nvPr/>
        </p:nvCxnSpPr>
        <p:spPr>
          <a:xfrm flipH="1" rot="10800000">
            <a:off x="6268459" y="3175740"/>
            <a:ext cx="1105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71"/>
          <p:cNvCxnSpPr/>
          <p:nvPr/>
        </p:nvCxnSpPr>
        <p:spPr>
          <a:xfrm flipH="1" rot="10800000">
            <a:off x="6440727" y="3174552"/>
            <a:ext cx="932100" cy="59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Issues (4/5): Cheating</a:t>
            </a:r>
            <a:endParaRPr/>
          </a:p>
        </p:txBody>
      </p:sp>
      <p:sp>
        <p:nvSpPr>
          <p:cNvPr id="1594" name="Google Shape;1594;p7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hasn't the Internet suffered another congestion collapse? Some theories: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Cheaters might get an unfair share of bandwidth, but they still follow basic congestion control rules (e.g. slow down when loss occurs).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Contrast with the 1980s: Everybody sent at maximum rate, no adjusting.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is implemented in the operating system.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users probably aren't changing their OS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cheating occurs in practice?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don't really know. </a:t>
            </a:r>
            <a:r>
              <a:rPr lang="en"/>
              <a:t>Measuring</a:t>
            </a:r>
            <a:r>
              <a:rPr lang="en"/>
              <a:t> cheating is hard.</a:t>
            </a:r>
            <a:endParaRPr/>
          </a:p>
        </p:txBody>
      </p:sp>
      <p:graphicFrame>
        <p:nvGraphicFramePr>
          <p:cNvPr id="1595" name="Google Shape;1595;p72"/>
          <p:cNvGraphicFramePr/>
          <p:nvPr/>
        </p:nvGraphicFramePr>
        <p:xfrm>
          <a:off x="1199700" y="3512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{C3DACB95-0F30-4FA8-B283-080790871C27}</a:tableStyleId>
              </a:tblPr>
              <a:tblGrid>
                <a:gridCol w="3372300"/>
                <a:gridCol w="3372300"/>
              </a:tblGrid>
              <a:tr h="42670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402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Google’s Network Congestion Algorithm Isn’t Fair, Researchers Say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Karl Bode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October 31, 2019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</a:tbl>
          </a:graphicData>
        </a:graphic>
      </p:graphicFrame>
      <p:pic>
        <p:nvPicPr>
          <p:cNvPr id="1596" name="Google Shape;159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750" y="3586550"/>
            <a:ext cx="15430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 rot="5400000">
            <a:off x="58740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 rot="5400000">
            <a:off x="60489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/>
          <p:nvPr/>
        </p:nvSpPr>
        <p:spPr>
          <a:xfrm rot="5400000">
            <a:off x="62238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/>
          <p:nvPr/>
        </p:nvSpPr>
        <p:spPr>
          <a:xfrm rot="5400000">
            <a:off x="63987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 rot="5400000">
            <a:off x="65736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 rot="5400000">
            <a:off x="67485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 rot="5400000">
            <a:off x="69234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 rot="5400000">
            <a:off x="70983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/>
          <p:nvPr/>
        </p:nvSpPr>
        <p:spPr>
          <a:xfrm rot="5400000">
            <a:off x="72732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/>
          <p:nvPr/>
        </p:nvSpPr>
        <p:spPr>
          <a:xfrm rot="5400000">
            <a:off x="74481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/>
          <p:nvPr/>
        </p:nvSpPr>
        <p:spPr>
          <a:xfrm rot="5400000">
            <a:off x="76230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/>
          <p:nvPr/>
        </p:nvSpPr>
        <p:spPr>
          <a:xfrm rot="5400000">
            <a:off x="77979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/>
          <p:nvPr/>
        </p:nvSpPr>
        <p:spPr>
          <a:xfrm rot="5400000">
            <a:off x="79728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 rot="5400000">
            <a:off x="81477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/>
          <p:nvPr/>
        </p:nvSpPr>
        <p:spPr>
          <a:xfrm rot="5400000">
            <a:off x="6836135" y="-102450"/>
            <a:ext cx="4359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12225" y="622800"/>
            <a:ext cx="5828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After sending 10 packets: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10. 101–110 can be in flight.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 rot="5400000">
            <a:off x="83226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 rot="5400000">
            <a:off x="84975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/>
          <p:nvPr/>
        </p:nvSpPr>
        <p:spPr>
          <a:xfrm rot="5400000">
            <a:off x="86724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/>
          <p:nvPr/>
        </p:nvSpPr>
        <p:spPr>
          <a:xfrm rot="5400000">
            <a:off x="58740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/>
          <p:nvPr/>
        </p:nvSpPr>
        <p:spPr>
          <a:xfrm rot="5400000">
            <a:off x="60489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/>
          <p:nvPr/>
        </p:nvSpPr>
        <p:spPr>
          <a:xfrm rot="5400000">
            <a:off x="62238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/>
          <p:nvPr/>
        </p:nvSpPr>
        <p:spPr>
          <a:xfrm rot="5400000">
            <a:off x="63987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8"/>
          <p:cNvSpPr/>
          <p:nvPr/>
        </p:nvSpPr>
        <p:spPr>
          <a:xfrm rot="5400000">
            <a:off x="65736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8"/>
          <p:cNvSpPr/>
          <p:nvPr/>
        </p:nvSpPr>
        <p:spPr>
          <a:xfrm rot="5400000">
            <a:off x="67485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/>
          <p:nvPr/>
        </p:nvSpPr>
        <p:spPr>
          <a:xfrm rot="5400000">
            <a:off x="69234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/>
          <p:nvPr/>
        </p:nvSpPr>
        <p:spPr>
          <a:xfrm rot="5400000">
            <a:off x="70983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/>
          <p:nvPr/>
        </p:nvSpPr>
        <p:spPr>
          <a:xfrm rot="5400000">
            <a:off x="72732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/>
          <p:nvPr/>
        </p:nvSpPr>
        <p:spPr>
          <a:xfrm rot="5400000">
            <a:off x="74481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/>
          <p:nvPr/>
        </p:nvSpPr>
        <p:spPr>
          <a:xfrm rot="5400000">
            <a:off x="76230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/>
          <p:nvPr/>
        </p:nvSpPr>
        <p:spPr>
          <a:xfrm rot="5400000">
            <a:off x="77979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/>
          <p:nvPr/>
        </p:nvSpPr>
        <p:spPr>
          <a:xfrm rot="5400000">
            <a:off x="79728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/>
          <p:nvPr/>
        </p:nvSpPr>
        <p:spPr>
          <a:xfrm rot="5400000">
            <a:off x="81477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/>
          <p:nvPr/>
        </p:nvSpPr>
        <p:spPr>
          <a:xfrm rot="5400000">
            <a:off x="6836135" y="507150"/>
            <a:ext cx="4359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12225" y="1232400"/>
            <a:ext cx="5751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After ack(101) from 102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/>
          <p:nvPr/>
        </p:nvSpPr>
        <p:spPr>
          <a:xfrm rot="5400000">
            <a:off x="83226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/>
          <p:nvPr/>
        </p:nvSpPr>
        <p:spPr>
          <a:xfrm rot="5400000">
            <a:off x="84975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8"/>
          <p:cNvSpPr/>
          <p:nvPr/>
        </p:nvSpPr>
        <p:spPr>
          <a:xfrm rot="5400000">
            <a:off x="86724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8"/>
          <p:cNvSpPr/>
          <p:nvPr/>
        </p:nvSpPr>
        <p:spPr>
          <a:xfrm rot="5400000">
            <a:off x="58740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8"/>
          <p:cNvSpPr/>
          <p:nvPr/>
        </p:nvSpPr>
        <p:spPr>
          <a:xfrm rot="5400000">
            <a:off x="60489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/>
          <p:nvPr/>
        </p:nvSpPr>
        <p:spPr>
          <a:xfrm rot="5400000">
            <a:off x="62238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/>
          <p:nvPr/>
        </p:nvSpPr>
        <p:spPr>
          <a:xfrm rot="5400000">
            <a:off x="63987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8"/>
          <p:cNvSpPr/>
          <p:nvPr/>
        </p:nvSpPr>
        <p:spPr>
          <a:xfrm rot="5400000">
            <a:off x="65736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/>
          <p:nvPr/>
        </p:nvSpPr>
        <p:spPr>
          <a:xfrm rot="5400000">
            <a:off x="67485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8"/>
          <p:cNvSpPr/>
          <p:nvPr/>
        </p:nvSpPr>
        <p:spPr>
          <a:xfrm rot="5400000">
            <a:off x="69234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/>
          <p:nvPr/>
        </p:nvSpPr>
        <p:spPr>
          <a:xfrm rot="5400000">
            <a:off x="70983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/>
          <p:nvPr/>
        </p:nvSpPr>
        <p:spPr>
          <a:xfrm rot="5400000">
            <a:off x="72732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/>
          <p:nvPr/>
        </p:nvSpPr>
        <p:spPr>
          <a:xfrm rot="5400000">
            <a:off x="74481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 rot="5400000">
            <a:off x="76230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/>
          <p:nvPr/>
        </p:nvSpPr>
        <p:spPr>
          <a:xfrm rot="5400000">
            <a:off x="77979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/>
          <p:nvPr/>
        </p:nvSpPr>
        <p:spPr>
          <a:xfrm rot="5400000">
            <a:off x="79728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/>
          <p:nvPr/>
        </p:nvSpPr>
        <p:spPr>
          <a:xfrm rot="5400000">
            <a:off x="81477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8"/>
          <p:cNvSpPr/>
          <p:nvPr/>
        </p:nvSpPr>
        <p:spPr>
          <a:xfrm rot="5400000">
            <a:off x="6836135" y="1116750"/>
            <a:ext cx="4359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12225" y="1842000"/>
            <a:ext cx="5751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103: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 rot="5400000">
            <a:off x="83226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8"/>
          <p:cNvSpPr/>
          <p:nvPr/>
        </p:nvSpPr>
        <p:spPr>
          <a:xfrm rot="5400000">
            <a:off x="84975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8"/>
          <p:cNvSpPr/>
          <p:nvPr/>
        </p:nvSpPr>
        <p:spPr>
          <a:xfrm rot="5400000">
            <a:off x="86724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8"/>
          <p:cNvSpPr/>
          <p:nvPr/>
        </p:nvSpPr>
        <p:spPr>
          <a:xfrm rot="5400000">
            <a:off x="58740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 rot="5400000">
            <a:off x="60489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8"/>
          <p:cNvSpPr/>
          <p:nvPr/>
        </p:nvSpPr>
        <p:spPr>
          <a:xfrm rot="5400000">
            <a:off x="62238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8"/>
          <p:cNvSpPr/>
          <p:nvPr/>
        </p:nvSpPr>
        <p:spPr>
          <a:xfrm rot="5400000">
            <a:off x="63987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/>
          <p:nvPr/>
        </p:nvSpPr>
        <p:spPr>
          <a:xfrm rot="5400000">
            <a:off x="65736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 rot="5400000">
            <a:off x="67485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 rot="5400000">
            <a:off x="69234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/>
          <p:nvPr/>
        </p:nvSpPr>
        <p:spPr>
          <a:xfrm rot="5400000">
            <a:off x="70983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/>
          <p:nvPr/>
        </p:nvSpPr>
        <p:spPr>
          <a:xfrm rot="5400000">
            <a:off x="72732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8"/>
          <p:cNvSpPr/>
          <p:nvPr/>
        </p:nvSpPr>
        <p:spPr>
          <a:xfrm rot="5400000">
            <a:off x="74481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8"/>
          <p:cNvSpPr/>
          <p:nvPr/>
        </p:nvSpPr>
        <p:spPr>
          <a:xfrm rot="5400000">
            <a:off x="76230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/>
          <p:nvPr/>
        </p:nvSpPr>
        <p:spPr>
          <a:xfrm rot="5400000">
            <a:off x="77979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8"/>
          <p:cNvSpPr/>
          <p:nvPr/>
        </p:nvSpPr>
        <p:spPr>
          <a:xfrm rot="5400000">
            <a:off x="79728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/>
          <p:nvPr/>
        </p:nvSpPr>
        <p:spPr>
          <a:xfrm rot="5400000">
            <a:off x="81477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/>
          <p:nvPr/>
        </p:nvSpPr>
        <p:spPr>
          <a:xfrm rot="5400000">
            <a:off x="6836135" y="1726350"/>
            <a:ext cx="4359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12225" y="2451600"/>
            <a:ext cx="5751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104: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8"/>
          <p:cNvSpPr/>
          <p:nvPr/>
        </p:nvSpPr>
        <p:spPr>
          <a:xfrm rot="5400000">
            <a:off x="83226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 rot="5400000">
            <a:off x="84975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8"/>
          <p:cNvSpPr/>
          <p:nvPr/>
        </p:nvSpPr>
        <p:spPr>
          <a:xfrm rot="5400000">
            <a:off x="86724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25" y="3061200"/>
            <a:ext cx="5751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3 duplicate acks detected.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5.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8"/>
          <p:cNvSpPr/>
          <p:nvPr/>
        </p:nvSpPr>
        <p:spPr>
          <a:xfrm rot="5400000">
            <a:off x="58740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 rot="5400000">
            <a:off x="6048900" y="3121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/>
          <p:nvPr/>
        </p:nvSpPr>
        <p:spPr>
          <a:xfrm rot="5400000">
            <a:off x="62238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 rot="5400000">
            <a:off x="63987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 rot="5400000">
            <a:off x="65736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/>
          <p:nvPr/>
        </p:nvSpPr>
        <p:spPr>
          <a:xfrm rot="5400000">
            <a:off x="6748500" y="3121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 rot="5400000">
            <a:off x="69234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8"/>
          <p:cNvSpPr/>
          <p:nvPr/>
        </p:nvSpPr>
        <p:spPr>
          <a:xfrm rot="5400000">
            <a:off x="70983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 rot="5400000">
            <a:off x="72732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8"/>
          <p:cNvSpPr/>
          <p:nvPr/>
        </p:nvSpPr>
        <p:spPr>
          <a:xfrm rot="5400000">
            <a:off x="74481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8"/>
          <p:cNvSpPr/>
          <p:nvPr/>
        </p:nvSpPr>
        <p:spPr>
          <a:xfrm rot="5400000">
            <a:off x="76230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/>
          <p:nvPr/>
        </p:nvSpPr>
        <p:spPr>
          <a:xfrm rot="5400000">
            <a:off x="77979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/>
          <p:nvPr/>
        </p:nvSpPr>
        <p:spPr>
          <a:xfrm rot="5400000">
            <a:off x="79728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/>
          <p:nvPr/>
        </p:nvSpPr>
        <p:spPr>
          <a:xfrm rot="5400000">
            <a:off x="81477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 rot="5400000">
            <a:off x="6399030" y="27730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 rot="5400000">
            <a:off x="83226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8"/>
          <p:cNvSpPr/>
          <p:nvPr/>
        </p:nvSpPr>
        <p:spPr>
          <a:xfrm rot="5400000">
            <a:off x="84975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 rot="5400000">
            <a:off x="86724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12225" y="3670800"/>
            <a:ext cx="57519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After ack(101) from 105: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8"/>
          <p:cNvSpPr/>
          <p:nvPr/>
        </p:nvSpPr>
        <p:spPr>
          <a:xfrm rot="5400000">
            <a:off x="58740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8"/>
          <p:cNvSpPr/>
          <p:nvPr/>
        </p:nvSpPr>
        <p:spPr>
          <a:xfrm rot="5400000">
            <a:off x="6048900" y="3731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/>
          <p:nvPr/>
        </p:nvSpPr>
        <p:spPr>
          <a:xfrm rot="5400000">
            <a:off x="6223800" y="3731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 rot="5400000">
            <a:off x="6398700" y="3731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 rot="5400000">
            <a:off x="6573600" y="3731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 rot="5400000">
            <a:off x="6748500" y="3731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 rot="5400000">
            <a:off x="69234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 rot="5400000">
            <a:off x="70983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 rot="5400000">
            <a:off x="72732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 rot="5400000">
            <a:off x="74481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 rot="5400000">
            <a:off x="76230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 rot="5400000">
            <a:off x="77979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 rot="5400000">
            <a:off x="79728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 rot="5400000">
            <a:off x="81477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 rot="5400000">
            <a:off x="6399030" y="33826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 rot="5400000">
            <a:off x="83226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 rot="5400000">
            <a:off x="84975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 rot="5400000">
            <a:off x="8672400" y="3731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155050" y="4426600"/>
            <a:ext cx="37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We're marking acked packets in green for convenience, but the sender cannot deduce from duplicate acks that these exact packets were received.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(5/5): Congestion Control and Reliability are Intertwined</a:t>
            </a:r>
            <a:endParaRPr/>
          </a:p>
        </p:txBody>
      </p:sp>
      <p:sp>
        <p:nvSpPr>
          <p:cNvPr id="1602" name="Google Shape;1602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Mechanisms for congestion control and reliability are tightly coupled.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design choice from the 1980s. (TCP was patched to stop congestion collapse.)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CWND is adjusted based on acks and timeouts.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We detect loss/congestion with duplicate acks, because TCP uses cumulative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complicates evolution.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If we wanted to switch from cumulative to selective acks, we'd have to change the congestion control algorithm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failure of modularity, not layering.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we only want one, but not the other.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control, no reliability: Video streaming.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Reliability, no congestion control: Lightweight application (one packet per hour).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7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Implementation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Fast Recovery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State Machine and Variants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TCP Throughput Model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Congestion Control Issues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Router-Assisted Congestion Control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7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Router-Assisted Congestion Control</a:t>
            </a:r>
            <a:endParaRPr/>
          </a:p>
        </p:txBody>
      </p:sp>
      <p:sp>
        <p:nvSpPr>
          <p:cNvPr id="1609" name="Google Shape;1609;p7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Router-Assisted Congestion Control</a:t>
            </a:r>
            <a:endParaRPr/>
          </a:p>
        </p:txBody>
      </p:sp>
      <p:sp>
        <p:nvSpPr>
          <p:cNvPr id="1615" name="Google Shape;1615;p7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of our issues could be fixed with some help from routers!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Confusing corruption and congestion.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connections complete before discovering available capacity.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 queues get filled up, causing high delays.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Congestion control and reliability are intertwined.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routers can help: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Enforce fairness. (Helps with 4.)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information to hosts. (Helps with 1, 2, 3.)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Enforcing Fairness</a:t>
            </a:r>
            <a:endParaRPr/>
          </a:p>
        </p:txBody>
      </p:sp>
      <p:sp>
        <p:nvSpPr>
          <p:cNvPr id="1621" name="Google Shape;1621;p7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routers ensure each flow gets its fair share?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single router's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classifies incoming packets into flows (think: TCP connections).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flow has its own separate FIFO queue in the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picks a queue (i.e. flow) in a fair order, and transmits packet from the front of that queue.</a:t>
            </a:r>
            <a:endParaRPr/>
          </a:p>
        </p:txBody>
      </p:sp>
      <p:cxnSp>
        <p:nvCxnSpPr>
          <p:cNvPr id="1622" name="Google Shape;1622;p76"/>
          <p:cNvCxnSpPr>
            <a:stCxn id="1623" idx="0"/>
          </p:cNvCxnSpPr>
          <p:nvPr/>
        </p:nvCxnSpPr>
        <p:spPr>
          <a:xfrm rot="10800000">
            <a:off x="4408725" y="2196600"/>
            <a:ext cx="219900" cy="325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3" name="Google Shape;1623;p76"/>
          <p:cNvSpPr txBox="1"/>
          <p:nvPr/>
        </p:nvSpPr>
        <p:spPr>
          <a:xfrm>
            <a:off x="3792975" y="2522100"/>
            <a:ext cx="1671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does fair mean exactly?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Round-Robin (</a:t>
            </a:r>
            <a:r>
              <a:rPr lang="en">
                <a:solidFill>
                  <a:schemeClr val="accent3"/>
                </a:solidFill>
              </a:rPr>
              <a:t>Equal Packet Size)</a:t>
            </a:r>
            <a:endParaRPr/>
          </a:p>
        </p:txBody>
      </p:sp>
      <p:sp>
        <p:nvSpPr>
          <p:cNvPr id="1629" name="Google Shape;1629;p7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now, assume all packets are the same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three connections: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has 8 packets to send: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has 6 packets to send: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has 2 packets to send: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Suppose we only have capacity to send 10 packets.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Round-robin service</a:t>
            </a:r>
            <a:r>
              <a:rPr lang="en"/>
              <a:t>: Take turns sending packets from each queue.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sent: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sent: 4x A packets, 4x B packets, and 2x C packets.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not sent:</a:t>
            </a:r>
            <a:endParaRPr/>
          </a:p>
        </p:txBody>
      </p:sp>
      <p:sp>
        <p:nvSpPr>
          <p:cNvPr id="1630" name="Google Shape;1630;p77"/>
          <p:cNvSpPr/>
          <p:nvPr/>
        </p:nvSpPr>
        <p:spPr>
          <a:xfrm>
            <a:off x="32079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1" name="Google Shape;1631;p77"/>
          <p:cNvSpPr/>
          <p:nvPr/>
        </p:nvSpPr>
        <p:spPr>
          <a:xfrm>
            <a:off x="35187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77"/>
          <p:cNvSpPr/>
          <p:nvPr/>
        </p:nvSpPr>
        <p:spPr>
          <a:xfrm>
            <a:off x="38295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77"/>
          <p:cNvSpPr/>
          <p:nvPr/>
        </p:nvSpPr>
        <p:spPr>
          <a:xfrm>
            <a:off x="41403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4" name="Google Shape;1634;p77"/>
          <p:cNvSpPr/>
          <p:nvPr/>
        </p:nvSpPr>
        <p:spPr>
          <a:xfrm>
            <a:off x="44511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77"/>
          <p:cNvSpPr/>
          <p:nvPr/>
        </p:nvSpPr>
        <p:spPr>
          <a:xfrm>
            <a:off x="47619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77"/>
          <p:cNvSpPr/>
          <p:nvPr/>
        </p:nvSpPr>
        <p:spPr>
          <a:xfrm>
            <a:off x="50727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77"/>
          <p:cNvSpPr/>
          <p:nvPr/>
        </p:nvSpPr>
        <p:spPr>
          <a:xfrm>
            <a:off x="5383575" y="1330550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77"/>
          <p:cNvSpPr/>
          <p:nvPr/>
        </p:nvSpPr>
        <p:spPr>
          <a:xfrm>
            <a:off x="32079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77"/>
          <p:cNvSpPr/>
          <p:nvPr/>
        </p:nvSpPr>
        <p:spPr>
          <a:xfrm>
            <a:off x="35187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0" name="Google Shape;1640;p77"/>
          <p:cNvSpPr/>
          <p:nvPr/>
        </p:nvSpPr>
        <p:spPr>
          <a:xfrm>
            <a:off x="38295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77"/>
          <p:cNvSpPr/>
          <p:nvPr/>
        </p:nvSpPr>
        <p:spPr>
          <a:xfrm>
            <a:off x="41403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77"/>
          <p:cNvSpPr/>
          <p:nvPr/>
        </p:nvSpPr>
        <p:spPr>
          <a:xfrm>
            <a:off x="44511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77"/>
          <p:cNvSpPr/>
          <p:nvPr/>
        </p:nvSpPr>
        <p:spPr>
          <a:xfrm>
            <a:off x="4761975" y="17533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77"/>
          <p:cNvSpPr/>
          <p:nvPr/>
        </p:nvSpPr>
        <p:spPr>
          <a:xfrm>
            <a:off x="3207975" y="2173396"/>
            <a:ext cx="310800" cy="310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77"/>
          <p:cNvSpPr/>
          <p:nvPr/>
        </p:nvSpPr>
        <p:spPr>
          <a:xfrm>
            <a:off x="3518775" y="2173396"/>
            <a:ext cx="310800" cy="310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77"/>
          <p:cNvSpPr/>
          <p:nvPr/>
        </p:nvSpPr>
        <p:spPr>
          <a:xfrm>
            <a:off x="2542425" y="428857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77"/>
          <p:cNvSpPr/>
          <p:nvPr/>
        </p:nvSpPr>
        <p:spPr>
          <a:xfrm>
            <a:off x="2853225" y="428857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77"/>
          <p:cNvSpPr/>
          <p:nvPr/>
        </p:nvSpPr>
        <p:spPr>
          <a:xfrm>
            <a:off x="3164025" y="428857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9" name="Google Shape;1649;p77"/>
          <p:cNvSpPr/>
          <p:nvPr/>
        </p:nvSpPr>
        <p:spPr>
          <a:xfrm>
            <a:off x="3474825" y="428857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77"/>
          <p:cNvSpPr/>
          <p:nvPr/>
        </p:nvSpPr>
        <p:spPr>
          <a:xfrm>
            <a:off x="4096425" y="42885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77"/>
          <p:cNvSpPr/>
          <p:nvPr/>
        </p:nvSpPr>
        <p:spPr>
          <a:xfrm>
            <a:off x="4407225" y="428856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77"/>
          <p:cNvSpPr/>
          <p:nvPr/>
        </p:nvSpPr>
        <p:spPr>
          <a:xfrm>
            <a:off x="2231625" y="338582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77"/>
          <p:cNvSpPr/>
          <p:nvPr/>
        </p:nvSpPr>
        <p:spPr>
          <a:xfrm>
            <a:off x="3164025" y="338582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77"/>
          <p:cNvSpPr/>
          <p:nvPr/>
        </p:nvSpPr>
        <p:spPr>
          <a:xfrm>
            <a:off x="4096425" y="338582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77"/>
          <p:cNvSpPr/>
          <p:nvPr/>
        </p:nvSpPr>
        <p:spPr>
          <a:xfrm>
            <a:off x="4718025" y="3385825"/>
            <a:ext cx="310800" cy="310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77"/>
          <p:cNvSpPr/>
          <p:nvPr/>
        </p:nvSpPr>
        <p:spPr>
          <a:xfrm>
            <a:off x="2542425" y="338581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77"/>
          <p:cNvSpPr/>
          <p:nvPr/>
        </p:nvSpPr>
        <p:spPr>
          <a:xfrm>
            <a:off x="3474825" y="338581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77"/>
          <p:cNvSpPr/>
          <p:nvPr/>
        </p:nvSpPr>
        <p:spPr>
          <a:xfrm>
            <a:off x="4407225" y="338581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9" name="Google Shape;1659;p77"/>
          <p:cNvSpPr/>
          <p:nvPr/>
        </p:nvSpPr>
        <p:spPr>
          <a:xfrm>
            <a:off x="5028825" y="3385817"/>
            <a:ext cx="310800" cy="31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0" name="Google Shape;1660;p77"/>
          <p:cNvSpPr/>
          <p:nvPr/>
        </p:nvSpPr>
        <p:spPr>
          <a:xfrm>
            <a:off x="2853225" y="3385821"/>
            <a:ext cx="310800" cy="310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1" name="Google Shape;1661;p77"/>
          <p:cNvSpPr/>
          <p:nvPr/>
        </p:nvSpPr>
        <p:spPr>
          <a:xfrm>
            <a:off x="3785625" y="3385821"/>
            <a:ext cx="310800" cy="310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Round-Robin (Equal Packet Size)</a:t>
            </a:r>
            <a:endParaRPr/>
          </a:p>
        </p:txBody>
      </p:sp>
      <p:sp>
        <p:nvSpPr>
          <p:cNvPr id="1667" name="Google Shape;1667;p7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round-robin service and capacity 10: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had 8 packets.		We sent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had 6 packets.		We sent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had 2 packets.		We sent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Property: If you don't get your full demand, nobody gets more than you.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got its full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did not, but they each got an equal share of the remainder.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max-min fairness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7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 round-robin, we could mathematically solve max-min fairness.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Resource allocation problem: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Capacity is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wants 8.	B wants 6.	C wants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Intuitive solution: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split equally, everyone gets 10/3 = 3.33.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 only wants 2,</a:t>
            </a:r>
            <a:r>
              <a:rPr lang="en"/>
              <a:t> so let's give C its full demand</a:t>
            </a:r>
            <a:r>
              <a:rPr lang="en"/>
              <a:t>. </a:t>
            </a:r>
            <a:r>
              <a:rPr b="1" lang="en"/>
              <a:t>C = 2</a:t>
            </a:r>
            <a:r>
              <a:rPr lang="en"/>
              <a:t>. </a:t>
            </a:r>
            <a:r>
              <a:rPr lang="en"/>
              <a:t>Now we have 8 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split equally, A and B each get 8/2 =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can't meet A or B's demands, so they each get a fair share of the remainder.</a:t>
            </a:r>
            <a:br>
              <a:rPr lang="en"/>
            </a:br>
            <a:r>
              <a:rPr b="1" lang="en"/>
              <a:t>A = 4</a:t>
            </a:r>
            <a:r>
              <a:rPr lang="en"/>
              <a:t>, </a:t>
            </a:r>
            <a:r>
              <a:rPr b="1" lang="en"/>
              <a:t>B = 4</a:t>
            </a:r>
            <a:r>
              <a:rPr lang="en"/>
              <a:t>.</a:t>
            </a:r>
            <a:endParaRPr/>
          </a:p>
        </p:txBody>
      </p:sp>
      <p:sp>
        <p:nvSpPr>
          <p:cNvPr id="1673" name="Google Shape;1673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Max-Min Fairness</a:t>
            </a:r>
            <a:r>
              <a:rPr lang="en">
                <a:solidFill>
                  <a:schemeClr val="accent3"/>
                </a:solidFill>
              </a:rPr>
              <a:t> (Equal Packet Size)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Max-Min Fairness (Equal Packet Size)</a:t>
            </a:r>
            <a:endParaRPr/>
          </a:p>
        </p:txBody>
      </p:sp>
      <p:sp>
        <p:nvSpPr>
          <p:cNvPr id="1679" name="Google Shape;1679;p8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Formal definition: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Total available bandwidth is </a:t>
            </a:r>
            <a:r>
              <a:rPr i="1" lang="en"/>
              <a:t>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Each flow </a:t>
            </a:r>
            <a:r>
              <a:rPr i="1" lang="en"/>
              <a:t>i</a:t>
            </a:r>
            <a:r>
              <a:rPr lang="en"/>
              <a:t> has a bandwidth demand, </a:t>
            </a:r>
            <a:r>
              <a:rPr i="1" lang="en"/>
              <a:t>r</a:t>
            </a:r>
            <a:r>
              <a:rPr i="1" lang="en" sz="1200"/>
              <a:t>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Find a fair allocation </a:t>
            </a:r>
            <a:r>
              <a:rPr i="1" lang="en"/>
              <a:t>a</a:t>
            </a:r>
            <a:r>
              <a:rPr i="1" lang="en" sz="1200"/>
              <a:t>i</a:t>
            </a:r>
            <a:r>
              <a:rPr lang="en"/>
              <a:t> to each flow </a:t>
            </a:r>
            <a:r>
              <a:rPr i="1" lang="en"/>
              <a:t>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Max-min allocations are defined 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i="1" lang="en" sz="1200"/>
              <a:t>i</a:t>
            </a:r>
            <a:r>
              <a:rPr lang="en"/>
              <a:t> = min(</a:t>
            </a:r>
            <a:r>
              <a:rPr i="1" lang="en"/>
              <a:t>f</a:t>
            </a:r>
            <a:r>
              <a:rPr lang="en"/>
              <a:t>, </a:t>
            </a:r>
            <a:r>
              <a:rPr i="1" lang="en"/>
              <a:t>r</a:t>
            </a:r>
            <a:r>
              <a:rPr i="1" lang="en" sz="1200"/>
              <a:t>i</a:t>
            </a:r>
            <a:r>
              <a:rPr lang="en"/>
              <a:t>), where </a:t>
            </a:r>
            <a:r>
              <a:rPr i="1" lang="en"/>
              <a:t>f</a:t>
            </a:r>
            <a:r>
              <a:rPr lang="en"/>
              <a:t> is the unique value such that ∑</a:t>
            </a:r>
            <a:r>
              <a:rPr i="1" lang="en"/>
              <a:t>a</a:t>
            </a:r>
            <a:r>
              <a:rPr i="1" lang="en" sz="1200"/>
              <a:t>i</a:t>
            </a:r>
            <a:r>
              <a:rPr lang="en"/>
              <a:t> = </a:t>
            </a:r>
            <a:r>
              <a:rPr i="1" lang="en"/>
              <a:t>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</a:t>
            </a:r>
            <a:r>
              <a:rPr lang="en"/>
              <a:t> is the fair share (same value for everybody) if you don't get full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 term ensures that nobody gets more than they asked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ensures that all capacity is used.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Max-Min Fairness (Equal Packet Size)</a:t>
            </a:r>
            <a:endParaRPr/>
          </a:p>
        </p:txBody>
      </p:sp>
      <p:sp>
        <p:nvSpPr>
          <p:cNvPr id="1685" name="Google Shape;1685;p8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Max-min allocations are defined 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i="1" lang="en" sz="1200"/>
              <a:t>i</a:t>
            </a:r>
            <a:r>
              <a:rPr lang="en"/>
              <a:t> = min(</a:t>
            </a:r>
            <a:r>
              <a:rPr i="1" lang="en"/>
              <a:t>f</a:t>
            </a:r>
            <a:r>
              <a:rPr lang="en"/>
              <a:t>, </a:t>
            </a:r>
            <a:r>
              <a:rPr i="1" lang="en"/>
              <a:t>r</a:t>
            </a:r>
            <a:r>
              <a:rPr i="1" lang="en" sz="1200"/>
              <a:t>i</a:t>
            </a:r>
            <a:r>
              <a:rPr lang="en"/>
              <a:t>), where </a:t>
            </a:r>
            <a:r>
              <a:rPr i="1" lang="en"/>
              <a:t>f</a:t>
            </a:r>
            <a:r>
              <a:rPr lang="en"/>
              <a:t> is the unique value such that ∑</a:t>
            </a:r>
            <a:r>
              <a:rPr i="1" lang="en"/>
              <a:t>a</a:t>
            </a:r>
            <a:r>
              <a:rPr i="1" lang="en" sz="1200"/>
              <a:t>i</a:t>
            </a:r>
            <a:r>
              <a:rPr lang="en"/>
              <a:t> = </a:t>
            </a:r>
            <a:r>
              <a:rPr i="1" lang="en"/>
              <a:t>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Applied to the previous 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</a:t>
            </a:r>
            <a:r>
              <a:rPr lang="en"/>
              <a:t>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</a:t>
            </a:r>
            <a:r>
              <a:rPr i="1" lang="en" sz="1200"/>
              <a:t>1</a:t>
            </a:r>
            <a:r>
              <a:rPr lang="en"/>
              <a:t> = 8	</a:t>
            </a:r>
            <a:r>
              <a:rPr i="1" lang="en"/>
              <a:t>r</a:t>
            </a:r>
            <a:r>
              <a:rPr i="1" lang="en" sz="1200"/>
              <a:t>2</a:t>
            </a:r>
            <a:r>
              <a:rPr lang="en"/>
              <a:t> = 6	</a:t>
            </a:r>
            <a:r>
              <a:rPr i="1" lang="en"/>
              <a:t>r</a:t>
            </a:r>
            <a:r>
              <a:rPr i="1" lang="en" sz="1200"/>
              <a:t>3</a:t>
            </a:r>
            <a:r>
              <a:rPr lang="en"/>
              <a:t> =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fair share is </a:t>
            </a:r>
            <a:r>
              <a:rPr i="1" lang="en"/>
              <a:t>f</a:t>
            </a:r>
            <a:r>
              <a:rPr lang="en"/>
              <a:t> =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i="1" lang="en" sz="1200"/>
              <a:t>1</a:t>
            </a:r>
            <a:r>
              <a:rPr lang="en"/>
              <a:t> = min(4, 8)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i="1" lang="en" sz="1200"/>
              <a:t>2</a:t>
            </a:r>
            <a:r>
              <a:rPr lang="en"/>
              <a:t> = min(4, 6)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i="1" lang="en" sz="1200"/>
              <a:t>3</a:t>
            </a:r>
            <a:r>
              <a:rPr lang="en"/>
              <a:t> = min(4, 2) = 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Round-Robin (Unequal Packet Size)</a:t>
            </a:r>
            <a:endParaRPr/>
          </a:p>
        </p:txBody>
      </p:sp>
      <p:sp>
        <p:nvSpPr>
          <p:cNvPr id="1691" name="Google Shape;1691;p8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deal with packets of different sizes?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 model: bit-by-bit round-robin ("fluid flow").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can't actually do this in practice!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approximate it. This is what </a:t>
            </a:r>
            <a:r>
              <a:rPr b="1" lang="en"/>
              <a:t>fair queuing</a:t>
            </a:r>
            <a:r>
              <a:rPr lang="en"/>
              <a:t> routers do.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packet, compute the time when the last bit of the packet would have left the router, if flows were served bit-by-bit.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time is called the </a:t>
            </a:r>
            <a:r>
              <a:rPr i="1" lang="en"/>
              <a:t>deadline</a:t>
            </a:r>
            <a:r>
              <a:rPr lang="en"/>
              <a:t> for that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serve packets in order of their deadlines.</a:t>
            </a:r>
            <a:endParaRPr/>
          </a:p>
        </p:txBody>
      </p:sp>
      <p:graphicFrame>
        <p:nvGraphicFramePr>
          <p:cNvPr id="1692" name="Google Shape;1692;p82"/>
          <p:cNvGraphicFramePr/>
          <p:nvPr/>
        </p:nvGraphicFramePr>
        <p:xfrm>
          <a:off x="888000" y="413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{C3DACB95-0F30-4FA8-B283-080790871C27}</a:tableStyleId>
              </a:tblPr>
              <a:tblGrid>
                <a:gridCol w="5731950"/>
                <a:gridCol w="382850"/>
                <a:gridCol w="629800"/>
              </a:tblGrid>
              <a:tr h="402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Analysis and Simulation of a Fair Queueing Algorithm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Alan Demers, Srinivasan Keshav, Scott Shenker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1990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86575" y="1232400"/>
            <a:ext cx="5777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107: Can't send anything new.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86575" y="1842000"/>
            <a:ext cx="5777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108: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86575" y="2451600"/>
            <a:ext cx="5777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109: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86575" y="3061200"/>
            <a:ext cx="5777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110: Can't send anything new.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86575" y="3670800"/>
            <a:ext cx="57777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After ack(111) from resent 101: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Window slides to first unacked packet (111).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Sender is now able to send 111–115.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9"/>
          <p:cNvSpPr/>
          <p:nvPr/>
        </p:nvSpPr>
        <p:spPr>
          <a:xfrm rot="5400000">
            <a:off x="5874000" y="4030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9"/>
          <p:cNvSpPr/>
          <p:nvPr/>
        </p:nvSpPr>
        <p:spPr>
          <a:xfrm rot="5400000">
            <a:off x="60489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9"/>
          <p:cNvSpPr/>
          <p:nvPr/>
        </p:nvSpPr>
        <p:spPr>
          <a:xfrm rot="5400000">
            <a:off x="62238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9"/>
          <p:cNvSpPr/>
          <p:nvPr/>
        </p:nvSpPr>
        <p:spPr>
          <a:xfrm rot="5400000">
            <a:off x="63987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9"/>
          <p:cNvSpPr/>
          <p:nvPr/>
        </p:nvSpPr>
        <p:spPr>
          <a:xfrm rot="5400000">
            <a:off x="65736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9"/>
          <p:cNvSpPr/>
          <p:nvPr/>
        </p:nvSpPr>
        <p:spPr>
          <a:xfrm rot="5400000">
            <a:off x="67485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9"/>
          <p:cNvSpPr/>
          <p:nvPr/>
        </p:nvSpPr>
        <p:spPr>
          <a:xfrm rot="5400000">
            <a:off x="69234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9"/>
          <p:cNvSpPr/>
          <p:nvPr/>
        </p:nvSpPr>
        <p:spPr>
          <a:xfrm rot="5400000">
            <a:off x="70983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9"/>
          <p:cNvSpPr/>
          <p:nvPr/>
        </p:nvSpPr>
        <p:spPr>
          <a:xfrm rot="5400000">
            <a:off x="72732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9"/>
          <p:cNvSpPr/>
          <p:nvPr/>
        </p:nvSpPr>
        <p:spPr>
          <a:xfrm rot="5400000">
            <a:off x="74481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/>
          <p:nvPr/>
        </p:nvSpPr>
        <p:spPr>
          <a:xfrm rot="5400000">
            <a:off x="7623000" y="4030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9"/>
          <p:cNvSpPr/>
          <p:nvPr/>
        </p:nvSpPr>
        <p:spPr>
          <a:xfrm rot="5400000">
            <a:off x="7797900" y="4030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9"/>
          <p:cNvSpPr/>
          <p:nvPr/>
        </p:nvSpPr>
        <p:spPr>
          <a:xfrm rot="5400000">
            <a:off x="7972800" y="4030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/>
          <p:nvPr/>
        </p:nvSpPr>
        <p:spPr>
          <a:xfrm rot="5400000">
            <a:off x="8147700" y="4030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9"/>
          <p:cNvSpPr/>
          <p:nvPr/>
        </p:nvSpPr>
        <p:spPr>
          <a:xfrm rot="5400000">
            <a:off x="8322600" y="4030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9"/>
          <p:cNvSpPr/>
          <p:nvPr/>
        </p:nvSpPr>
        <p:spPr>
          <a:xfrm rot="5400000">
            <a:off x="8497500" y="4030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9"/>
          <p:cNvSpPr/>
          <p:nvPr/>
        </p:nvSpPr>
        <p:spPr>
          <a:xfrm rot="5400000">
            <a:off x="8672400" y="4030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9"/>
          <p:cNvSpPr/>
          <p:nvPr/>
        </p:nvSpPr>
        <p:spPr>
          <a:xfrm rot="5400000">
            <a:off x="58740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9"/>
          <p:cNvSpPr/>
          <p:nvPr/>
        </p:nvSpPr>
        <p:spPr>
          <a:xfrm rot="5400000">
            <a:off x="6048900" y="31216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9"/>
          <p:cNvSpPr/>
          <p:nvPr/>
        </p:nvSpPr>
        <p:spPr>
          <a:xfrm rot="5400000">
            <a:off x="62238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9"/>
          <p:cNvSpPr/>
          <p:nvPr/>
        </p:nvSpPr>
        <p:spPr>
          <a:xfrm rot="5400000">
            <a:off x="63987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9"/>
          <p:cNvSpPr/>
          <p:nvPr/>
        </p:nvSpPr>
        <p:spPr>
          <a:xfrm rot="5400000">
            <a:off x="65736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9"/>
          <p:cNvSpPr/>
          <p:nvPr/>
        </p:nvSpPr>
        <p:spPr>
          <a:xfrm rot="5400000">
            <a:off x="67485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9"/>
          <p:cNvSpPr/>
          <p:nvPr/>
        </p:nvSpPr>
        <p:spPr>
          <a:xfrm rot="5400000">
            <a:off x="69234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9"/>
          <p:cNvSpPr/>
          <p:nvPr/>
        </p:nvSpPr>
        <p:spPr>
          <a:xfrm rot="5400000">
            <a:off x="70983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9"/>
          <p:cNvSpPr/>
          <p:nvPr/>
        </p:nvSpPr>
        <p:spPr>
          <a:xfrm rot="5400000">
            <a:off x="72732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9"/>
          <p:cNvSpPr/>
          <p:nvPr/>
        </p:nvSpPr>
        <p:spPr>
          <a:xfrm rot="5400000">
            <a:off x="74481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9"/>
          <p:cNvSpPr/>
          <p:nvPr/>
        </p:nvSpPr>
        <p:spPr>
          <a:xfrm rot="5400000">
            <a:off x="7623000" y="31216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/>
          <p:nvPr/>
        </p:nvSpPr>
        <p:spPr>
          <a:xfrm rot="5400000">
            <a:off x="77979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9"/>
          <p:cNvSpPr/>
          <p:nvPr/>
        </p:nvSpPr>
        <p:spPr>
          <a:xfrm rot="5400000">
            <a:off x="79728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9"/>
          <p:cNvSpPr/>
          <p:nvPr/>
        </p:nvSpPr>
        <p:spPr>
          <a:xfrm rot="5400000">
            <a:off x="81477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9"/>
          <p:cNvSpPr/>
          <p:nvPr/>
        </p:nvSpPr>
        <p:spPr>
          <a:xfrm rot="5400000">
            <a:off x="6399030" y="27730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9"/>
          <p:cNvSpPr/>
          <p:nvPr/>
        </p:nvSpPr>
        <p:spPr>
          <a:xfrm rot="5400000">
            <a:off x="83226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9"/>
          <p:cNvSpPr/>
          <p:nvPr/>
        </p:nvSpPr>
        <p:spPr>
          <a:xfrm rot="5400000">
            <a:off x="84975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9"/>
          <p:cNvSpPr/>
          <p:nvPr/>
        </p:nvSpPr>
        <p:spPr>
          <a:xfrm rot="5400000">
            <a:off x="8672400" y="31216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9"/>
          <p:cNvSpPr/>
          <p:nvPr/>
        </p:nvSpPr>
        <p:spPr>
          <a:xfrm rot="5400000">
            <a:off x="58740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9"/>
          <p:cNvSpPr/>
          <p:nvPr/>
        </p:nvSpPr>
        <p:spPr>
          <a:xfrm rot="5400000">
            <a:off x="6048900" y="25120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/>
          <p:nvPr/>
        </p:nvSpPr>
        <p:spPr>
          <a:xfrm rot="5400000">
            <a:off x="62238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/>
          <p:nvPr/>
        </p:nvSpPr>
        <p:spPr>
          <a:xfrm rot="5400000">
            <a:off x="63987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/>
          <p:nvPr/>
        </p:nvSpPr>
        <p:spPr>
          <a:xfrm rot="5400000">
            <a:off x="65736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/>
          <p:nvPr/>
        </p:nvSpPr>
        <p:spPr>
          <a:xfrm rot="5400000">
            <a:off x="67485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9"/>
          <p:cNvSpPr/>
          <p:nvPr/>
        </p:nvSpPr>
        <p:spPr>
          <a:xfrm rot="5400000">
            <a:off x="69234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9"/>
          <p:cNvSpPr/>
          <p:nvPr/>
        </p:nvSpPr>
        <p:spPr>
          <a:xfrm rot="5400000">
            <a:off x="70983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9"/>
          <p:cNvSpPr/>
          <p:nvPr/>
        </p:nvSpPr>
        <p:spPr>
          <a:xfrm rot="5400000">
            <a:off x="72732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9"/>
          <p:cNvSpPr/>
          <p:nvPr/>
        </p:nvSpPr>
        <p:spPr>
          <a:xfrm rot="5400000">
            <a:off x="7448100" y="25120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9"/>
          <p:cNvSpPr/>
          <p:nvPr/>
        </p:nvSpPr>
        <p:spPr>
          <a:xfrm rot="5400000">
            <a:off x="76230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9"/>
          <p:cNvSpPr/>
          <p:nvPr/>
        </p:nvSpPr>
        <p:spPr>
          <a:xfrm rot="5400000">
            <a:off x="77979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/>
          <p:nvPr/>
        </p:nvSpPr>
        <p:spPr>
          <a:xfrm rot="5400000">
            <a:off x="79728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/>
          <p:nvPr/>
        </p:nvSpPr>
        <p:spPr>
          <a:xfrm rot="5400000">
            <a:off x="81477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9"/>
          <p:cNvSpPr/>
          <p:nvPr/>
        </p:nvSpPr>
        <p:spPr>
          <a:xfrm rot="5400000">
            <a:off x="6399030" y="21634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9"/>
          <p:cNvSpPr/>
          <p:nvPr/>
        </p:nvSpPr>
        <p:spPr>
          <a:xfrm rot="5400000">
            <a:off x="83226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9"/>
          <p:cNvSpPr/>
          <p:nvPr/>
        </p:nvSpPr>
        <p:spPr>
          <a:xfrm rot="5400000">
            <a:off x="84975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9"/>
          <p:cNvSpPr/>
          <p:nvPr/>
        </p:nvSpPr>
        <p:spPr>
          <a:xfrm rot="5400000">
            <a:off x="8672400" y="25120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9"/>
          <p:cNvSpPr/>
          <p:nvPr/>
        </p:nvSpPr>
        <p:spPr>
          <a:xfrm rot="5400000">
            <a:off x="58740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9"/>
          <p:cNvSpPr/>
          <p:nvPr/>
        </p:nvSpPr>
        <p:spPr>
          <a:xfrm rot="5400000">
            <a:off x="6048900" y="19024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9"/>
          <p:cNvSpPr/>
          <p:nvPr/>
        </p:nvSpPr>
        <p:spPr>
          <a:xfrm rot="5400000">
            <a:off x="62238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9"/>
          <p:cNvSpPr/>
          <p:nvPr/>
        </p:nvSpPr>
        <p:spPr>
          <a:xfrm rot="5400000">
            <a:off x="63987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9"/>
          <p:cNvSpPr/>
          <p:nvPr/>
        </p:nvSpPr>
        <p:spPr>
          <a:xfrm rot="5400000">
            <a:off x="65736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9"/>
          <p:cNvSpPr/>
          <p:nvPr/>
        </p:nvSpPr>
        <p:spPr>
          <a:xfrm rot="5400000">
            <a:off x="67485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9"/>
          <p:cNvSpPr/>
          <p:nvPr/>
        </p:nvSpPr>
        <p:spPr>
          <a:xfrm rot="5400000">
            <a:off x="69234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9"/>
          <p:cNvSpPr/>
          <p:nvPr/>
        </p:nvSpPr>
        <p:spPr>
          <a:xfrm rot="5400000">
            <a:off x="70983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9"/>
          <p:cNvSpPr/>
          <p:nvPr/>
        </p:nvSpPr>
        <p:spPr>
          <a:xfrm rot="5400000">
            <a:off x="7273200" y="19024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9"/>
          <p:cNvSpPr/>
          <p:nvPr/>
        </p:nvSpPr>
        <p:spPr>
          <a:xfrm rot="5400000">
            <a:off x="74481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9"/>
          <p:cNvSpPr/>
          <p:nvPr/>
        </p:nvSpPr>
        <p:spPr>
          <a:xfrm rot="5400000">
            <a:off x="76230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9"/>
          <p:cNvSpPr/>
          <p:nvPr/>
        </p:nvSpPr>
        <p:spPr>
          <a:xfrm rot="5400000">
            <a:off x="77979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9"/>
          <p:cNvSpPr/>
          <p:nvPr/>
        </p:nvSpPr>
        <p:spPr>
          <a:xfrm rot="5400000">
            <a:off x="79728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9"/>
          <p:cNvSpPr/>
          <p:nvPr/>
        </p:nvSpPr>
        <p:spPr>
          <a:xfrm rot="5400000">
            <a:off x="81477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9"/>
          <p:cNvSpPr/>
          <p:nvPr/>
        </p:nvSpPr>
        <p:spPr>
          <a:xfrm rot="5400000">
            <a:off x="6399030" y="15538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9"/>
          <p:cNvSpPr/>
          <p:nvPr/>
        </p:nvSpPr>
        <p:spPr>
          <a:xfrm rot="5400000">
            <a:off x="83226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9"/>
          <p:cNvSpPr/>
          <p:nvPr/>
        </p:nvSpPr>
        <p:spPr>
          <a:xfrm rot="5400000">
            <a:off x="84975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9"/>
          <p:cNvSpPr/>
          <p:nvPr/>
        </p:nvSpPr>
        <p:spPr>
          <a:xfrm rot="5400000">
            <a:off x="8672400" y="19024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9"/>
          <p:cNvSpPr/>
          <p:nvPr/>
        </p:nvSpPr>
        <p:spPr>
          <a:xfrm rot="5400000">
            <a:off x="58740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9"/>
          <p:cNvSpPr/>
          <p:nvPr/>
        </p:nvSpPr>
        <p:spPr>
          <a:xfrm rot="5400000">
            <a:off x="6048900" y="12928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9"/>
          <p:cNvSpPr/>
          <p:nvPr/>
        </p:nvSpPr>
        <p:spPr>
          <a:xfrm rot="5400000">
            <a:off x="62238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9"/>
          <p:cNvSpPr/>
          <p:nvPr/>
        </p:nvSpPr>
        <p:spPr>
          <a:xfrm rot="5400000">
            <a:off x="63987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9"/>
          <p:cNvSpPr/>
          <p:nvPr/>
        </p:nvSpPr>
        <p:spPr>
          <a:xfrm rot="5400000">
            <a:off x="65736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9"/>
          <p:cNvSpPr/>
          <p:nvPr/>
        </p:nvSpPr>
        <p:spPr>
          <a:xfrm rot="5400000">
            <a:off x="67485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9"/>
          <p:cNvSpPr/>
          <p:nvPr/>
        </p:nvSpPr>
        <p:spPr>
          <a:xfrm rot="5400000">
            <a:off x="69234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9"/>
          <p:cNvSpPr/>
          <p:nvPr/>
        </p:nvSpPr>
        <p:spPr>
          <a:xfrm rot="5400000">
            <a:off x="7098300" y="12928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9"/>
          <p:cNvSpPr/>
          <p:nvPr/>
        </p:nvSpPr>
        <p:spPr>
          <a:xfrm rot="5400000">
            <a:off x="72732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9"/>
          <p:cNvSpPr/>
          <p:nvPr/>
        </p:nvSpPr>
        <p:spPr>
          <a:xfrm rot="5400000">
            <a:off x="74481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9"/>
          <p:cNvSpPr/>
          <p:nvPr/>
        </p:nvSpPr>
        <p:spPr>
          <a:xfrm rot="5400000">
            <a:off x="76230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9"/>
          <p:cNvSpPr/>
          <p:nvPr/>
        </p:nvSpPr>
        <p:spPr>
          <a:xfrm rot="5400000">
            <a:off x="77979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9"/>
          <p:cNvSpPr/>
          <p:nvPr/>
        </p:nvSpPr>
        <p:spPr>
          <a:xfrm rot="5400000">
            <a:off x="79728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9"/>
          <p:cNvSpPr/>
          <p:nvPr/>
        </p:nvSpPr>
        <p:spPr>
          <a:xfrm rot="5400000">
            <a:off x="81477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9"/>
          <p:cNvSpPr/>
          <p:nvPr/>
        </p:nvSpPr>
        <p:spPr>
          <a:xfrm rot="5400000">
            <a:off x="6399030" y="9442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9"/>
          <p:cNvSpPr/>
          <p:nvPr/>
        </p:nvSpPr>
        <p:spPr>
          <a:xfrm rot="5400000">
            <a:off x="83226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9"/>
          <p:cNvSpPr/>
          <p:nvPr/>
        </p:nvSpPr>
        <p:spPr>
          <a:xfrm rot="5400000">
            <a:off x="84975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9"/>
          <p:cNvSpPr/>
          <p:nvPr/>
        </p:nvSpPr>
        <p:spPr>
          <a:xfrm rot="5400000">
            <a:off x="8672400" y="12928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9"/>
          <p:cNvSpPr/>
          <p:nvPr/>
        </p:nvSpPr>
        <p:spPr>
          <a:xfrm rot="5400000">
            <a:off x="8148643" y="3681300"/>
            <a:ext cx="435900" cy="87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07050" y="4579000"/>
            <a:ext cx="88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Problem: After we decreased </a:t>
            </a:r>
            <a:r>
              <a:rPr i="1" lang="en" sz="1600"/>
              <a:t>CWND</a:t>
            </a:r>
            <a:r>
              <a:rPr lang="en" sz="1600"/>
              <a:t>, we had to wait a long time before sending again.</a:t>
            </a:r>
            <a:endParaRPr sz="1600"/>
          </a:p>
        </p:txBody>
      </p:sp>
      <p:sp>
        <p:nvSpPr>
          <p:cNvPr id="414" name="Google Shape;414;p29"/>
          <p:cNvSpPr txBox="1"/>
          <p:nvPr/>
        </p:nvSpPr>
        <p:spPr>
          <a:xfrm>
            <a:off x="86575" y="622800"/>
            <a:ext cx="5777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ack(101) from 106: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send anything new.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9"/>
          <p:cNvSpPr/>
          <p:nvPr/>
        </p:nvSpPr>
        <p:spPr>
          <a:xfrm rot="5400000">
            <a:off x="58740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9"/>
          <p:cNvSpPr/>
          <p:nvPr/>
        </p:nvSpPr>
        <p:spPr>
          <a:xfrm rot="5400000">
            <a:off x="6048900" y="683250"/>
            <a:ext cx="4359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9"/>
          <p:cNvSpPr/>
          <p:nvPr/>
        </p:nvSpPr>
        <p:spPr>
          <a:xfrm rot="5400000">
            <a:off x="6223800" y="683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9"/>
          <p:cNvSpPr/>
          <p:nvPr/>
        </p:nvSpPr>
        <p:spPr>
          <a:xfrm rot="5400000">
            <a:off x="6398700" y="683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9"/>
          <p:cNvSpPr/>
          <p:nvPr/>
        </p:nvSpPr>
        <p:spPr>
          <a:xfrm rot="5400000">
            <a:off x="6573600" y="683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9"/>
          <p:cNvSpPr/>
          <p:nvPr/>
        </p:nvSpPr>
        <p:spPr>
          <a:xfrm rot="5400000">
            <a:off x="6748500" y="683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9"/>
          <p:cNvSpPr/>
          <p:nvPr/>
        </p:nvSpPr>
        <p:spPr>
          <a:xfrm rot="5400000">
            <a:off x="6923400" y="683250"/>
            <a:ext cx="4359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9"/>
          <p:cNvSpPr/>
          <p:nvPr/>
        </p:nvSpPr>
        <p:spPr>
          <a:xfrm rot="5400000">
            <a:off x="70983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9"/>
          <p:cNvSpPr/>
          <p:nvPr/>
        </p:nvSpPr>
        <p:spPr>
          <a:xfrm rot="5400000">
            <a:off x="72732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9"/>
          <p:cNvSpPr/>
          <p:nvPr/>
        </p:nvSpPr>
        <p:spPr>
          <a:xfrm rot="5400000">
            <a:off x="74481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9"/>
          <p:cNvSpPr/>
          <p:nvPr/>
        </p:nvSpPr>
        <p:spPr>
          <a:xfrm rot="5400000">
            <a:off x="76230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9"/>
          <p:cNvSpPr/>
          <p:nvPr/>
        </p:nvSpPr>
        <p:spPr>
          <a:xfrm rot="5400000">
            <a:off x="77979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29"/>
          <p:cNvSpPr/>
          <p:nvPr/>
        </p:nvSpPr>
        <p:spPr>
          <a:xfrm rot="5400000">
            <a:off x="79728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9"/>
          <p:cNvSpPr/>
          <p:nvPr/>
        </p:nvSpPr>
        <p:spPr>
          <a:xfrm rot="5400000">
            <a:off x="81477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9"/>
          <p:cNvSpPr/>
          <p:nvPr/>
        </p:nvSpPr>
        <p:spPr>
          <a:xfrm rot="5400000">
            <a:off x="6399030" y="334650"/>
            <a:ext cx="4359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9"/>
          <p:cNvSpPr/>
          <p:nvPr/>
        </p:nvSpPr>
        <p:spPr>
          <a:xfrm rot="5400000">
            <a:off x="83226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9"/>
          <p:cNvSpPr/>
          <p:nvPr/>
        </p:nvSpPr>
        <p:spPr>
          <a:xfrm rot="5400000">
            <a:off x="84975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9"/>
          <p:cNvSpPr/>
          <p:nvPr/>
        </p:nvSpPr>
        <p:spPr>
          <a:xfrm rot="5400000">
            <a:off x="8672400" y="683250"/>
            <a:ext cx="4359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Queuing (Unequal Packet Size)</a:t>
            </a:r>
            <a:endParaRPr/>
          </a:p>
        </p:txBody>
      </p:sp>
      <p:cxnSp>
        <p:nvCxnSpPr>
          <p:cNvPr id="1698" name="Google Shape;1698;p83"/>
          <p:cNvCxnSpPr/>
          <p:nvPr/>
        </p:nvCxnSpPr>
        <p:spPr>
          <a:xfrm>
            <a:off x="2679150" y="1485950"/>
            <a:ext cx="618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83"/>
          <p:cNvSpPr/>
          <p:nvPr/>
        </p:nvSpPr>
        <p:spPr>
          <a:xfrm>
            <a:off x="4210275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83"/>
          <p:cNvSpPr txBox="1"/>
          <p:nvPr/>
        </p:nvSpPr>
        <p:spPr>
          <a:xfrm>
            <a:off x="279450" y="1117525"/>
            <a:ext cx="23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 1 (arrival traffic):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83"/>
          <p:cNvSpPr/>
          <p:nvPr/>
        </p:nvSpPr>
        <p:spPr>
          <a:xfrm>
            <a:off x="4287075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83"/>
          <p:cNvSpPr/>
          <p:nvPr/>
        </p:nvSpPr>
        <p:spPr>
          <a:xfrm>
            <a:off x="2945050" y="19311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83"/>
          <p:cNvSpPr/>
          <p:nvPr/>
        </p:nvSpPr>
        <p:spPr>
          <a:xfrm>
            <a:off x="3043875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83"/>
          <p:cNvSpPr/>
          <p:nvPr/>
        </p:nvSpPr>
        <p:spPr>
          <a:xfrm>
            <a:off x="3310625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5" name="Google Shape;1705;p83"/>
          <p:cNvCxnSpPr/>
          <p:nvPr/>
        </p:nvCxnSpPr>
        <p:spPr>
          <a:xfrm>
            <a:off x="2679150" y="2552750"/>
            <a:ext cx="618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83"/>
          <p:cNvSpPr txBox="1"/>
          <p:nvPr/>
        </p:nvSpPr>
        <p:spPr>
          <a:xfrm>
            <a:off x="279450" y="2184325"/>
            <a:ext cx="23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 2 (arrival traffic):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83"/>
          <p:cNvSpPr/>
          <p:nvPr/>
        </p:nvSpPr>
        <p:spPr>
          <a:xfrm>
            <a:off x="3566638" y="19311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83"/>
          <p:cNvSpPr/>
          <p:nvPr/>
        </p:nvSpPr>
        <p:spPr>
          <a:xfrm>
            <a:off x="366546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83"/>
          <p:cNvSpPr/>
          <p:nvPr/>
        </p:nvSpPr>
        <p:spPr>
          <a:xfrm>
            <a:off x="393221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83"/>
          <p:cNvSpPr/>
          <p:nvPr/>
        </p:nvSpPr>
        <p:spPr>
          <a:xfrm>
            <a:off x="4188250" y="19311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83"/>
          <p:cNvSpPr/>
          <p:nvPr/>
        </p:nvSpPr>
        <p:spPr>
          <a:xfrm>
            <a:off x="4287075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83"/>
          <p:cNvSpPr/>
          <p:nvPr/>
        </p:nvSpPr>
        <p:spPr>
          <a:xfrm>
            <a:off x="4553825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83"/>
          <p:cNvSpPr/>
          <p:nvPr/>
        </p:nvSpPr>
        <p:spPr>
          <a:xfrm>
            <a:off x="4809838" y="19311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83"/>
          <p:cNvSpPr/>
          <p:nvPr/>
        </p:nvSpPr>
        <p:spPr>
          <a:xfrm>
            <a:off x="490866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83"/>
          <p:cNvSpPr/>
          <p:nvPr/>
        </p:nvSpPr>
        <p:spPr>
          <a:xfrm>
            <a:off x="517541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83"/>
          <p:cNvSpPr/>
          <p:nvPr/>
        </p:nvSpPr>
        <p:spPr>
          <a:xfrm>
            <a:off x="5431438" y="19311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83"/>
          <p:cNvSpPr/>
          <p:nvPr/>
        </p:nvSpPr>
        <p:spPr>
          <a:xfrm>
            <a:off x="553026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83"/>
          <p:cNvSpPr/>
          <p:nvPr/>
        </p:nvSpPr>
        <p:spPr>
          <a:xfrm>
            <a:off x="5797013" y="22727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83"/>
          <p:cNvSpPr/>
          <p:nvPr/>
        </p:nvSpPr>
        <p:spPr>
          <a:xfrm>
            <a:off x="4809850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83"/>
          <p:cNvSpPr/>
          <p:nvPr/>
        </p:nvSpPr>
        <p:spPr>
          <a:xfrm>
            <a:off x="4886650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83"/>
          <p:cNvSpPr/>
          <p:nvPr/>
        </p:nvSpPr>
        <p:spPr>
          <a:xfrm>
            <a:off x="5431450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83"/>
          <p:cNvSpPr/>
          <p:nvPr/>
        </p:nvSpPr>
        <p:spPr>
          <a:xfrm>
            <a:off x="5508250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3" name="Google Shape;1723;p83"/>
          <p:cNvCxnSpPr/>
          <p:nvPr/>
        </p:nvCxnSpPr>
        <p:spPr>
          <a:xfrm>
            <a:off x="2679150" y="3619550"/>
            <a:ext cx="618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4" name="Google Shape;1724;p83"/>
          <p:cNvSpPr txBox="1"/>
          <p:nvPr/>
        </p:nvSpPr>
        <p:spPr>
          <a:xfrm>
            <a:off x="279450" y="3251125"/>
            <a:ext cx="23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Fluid system: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83"/>
          <p:cNvSpPr/>
          <p:nvPr/>
        </p:nvSpPr>
        <p:spPr>
          <a:xfrm>
            <a:off x="29450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83"/>
          <p:cNvSpPr/>
          <p:nvPr/>
        </p:nvSpPr>
        <p:spPr>
          <a:xfrm>
            <a:off x="30218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83"/>
          <p:cNvSpPr/>
          <p:nvPr/>
        </p:nvSpPr>
        <p:spPr>
          <a:xfrm>
            <a:off x="32558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33326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5666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36434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38774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9542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44990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83"/>
          <p:cNvSpPr/>
          <p:nvPr/>
        </p:nvSpPr>
        <p:spPr>
          <a:xfrm>
            <a:off x="45758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83"/>
          <p:cNvSpPr/>
          <p:nvPr/>
        </p:nvSpPr>
        <p:spPr>
          <a:xfrm>
            <a:off x="41882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83"/>
          <p:cNvSpPr/>
          <p:nvPr/>
        </p:nvSpPr>
        <p:spPr>
          <a:xfrm>
            <a:off x="42650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83"/>
          <p:cNvSpPr/>
          <p:nvPr/>
        </p:nvSpPr>
        <p:spPr>
          <a:xfrm>
            <a:off x="51206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83"/>
          <p:cNvSpPr/>
          <p:nvPr/>
        </p:nvSpPr>
        <p:spPr>
          <a:xfrm>
            <a:off x="51974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83"/>
          <p:cNvSpPr/>
          <p:nvPr/>
        </p:nvSpPr>
        <p:spPr>
          <a:xfrm>
            <a:off x="48098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83"/>
          <p:cNvSpPr/>
          <p:nvPr/>
        </p:nvSpPr>
        <p:spPr>
          <a:xfrm>
            <a:off x="48866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83"/>
          <p:cNvSpPr/>
          <p:nvPr/>
        </p:nvSpPr>
        <p:spPr>
          <a:xfrm>
            <a:off x="6053050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83"/>
          <p:cNvSpPr/>
          <p:nvPr/>
        </p:nvSpPr>
        <p:spPr>
          <a:xfrm>
            <a:off x="6129850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83"/>
          <p:cNvSpPr/>
          <p:nvPr/>
        </p:nvSpPr>
        <p:spPr>
          <a:xfrm>
            <a:off x="6674650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83"/>
          <p:cNvSpPr/>
          <p:nvPr/>
        </p:nvSpPr>
        <p:spPr>
          <a:xfrm>
            <a:off x="6751450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83"/>
          <p:cNvSpPr/>
          <p:nvPr/>
        </p:nvSpPr>
        <p:spPr>
          <a:xfrm>
            <a:off x="57422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83"/>
          <p:cNvSpPr/>
          <p:nvPr/>
        </p:nvSpPr>
        <p:spPr>
          <a:xfrm>
            <a:off x="58190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83"/>
          <p:cNvSpPr/>
          <p:nvPr/>
        </p:nvSpPr>
        <p:spPr>
          <a:xfrm>
            <a:off x="54314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8" name="Google Shape;1748;p83"/>
          <p:cNvSpPr/>
          <p:nvPr/>
        </p:nvSpPr>
        <p:spPr>
          <a:xfrm>
            <a:off x="55082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83"/>
          <p:cNvSpPr/>
          <p:nvPr/>
        </p:nvSpPr>
        <p:spPr>
          <a:xfrm>
            <a:off x="63638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83"/>
          <p:cNvSpPr/>
          <p:nvPr/>
        </p:nvSpPr>
        <p:spPr>
          <a:xfrm>
            <a:off x="64406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83"/>
          <p:cNvSpPr/>
          <p:nvPr/>
        </p:nvSpPr>
        <p:spPr>
          <a:xfrm>
            <a:off x="60530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83"/>
          <p:cNvSpPr/>
          <p:nvPr/>
        </p:nvSpPr>
        <p:spPr>
          <a:xfrm>
            <a:off x="61298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83"/>
          <p:cNvSpPr/>
          <p:nvPr/>
        </p:nvSpPr>
        <p:spPr>
          <a:xfrm>
            <a:off x="69854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83"/>
          <p:cNvSpPr/>
          <p:nvPr/>
        </p:nvSpPr>
        <p:spPr>
          <a:xfrm>
            <a:off x="70622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83"/>
          <p:cNvSpPr/>
          <p:nvPr/>
        </p:nvSpPr>
        <p:spPr>
          <a:xfrm>
            <a:off x="66746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83"/>
          <p:cNvSpPr/>
          <p:nvPr/>
        </p:nvSpPr>
        <p:spPr>
          <a:xfrm>
            <a:off x="67514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83"/>
          <p:cNvSpPr/>
          <p:nvPr/>
        </p:nvSpPr>
        <p:spPr>
          <a:xfrm>
            <a:off x="7607050" y="29979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83"/>
          <p:cNvSpPr/>
          <p:nvPr/>
        </p:nvSpPr>
        <p:spPr>
          <a:xfrm>
            <a:off x="7683850" y="33538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83"/>
          <p:cNvSpPr/>
          <p:nvPr/>
        </p:nvSpPr>
        <p:spPr>
          <a:xfrm>
            <a:off x="7296250" y="2997938"/>
            <a:ext cx="3108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83"/>
          <p:cNvSpPr/>
          <p:nvPr/>
        </p:nvSpPr>
        <p:spPr>
          <a:xfrm>
            <a:off x="7373050" y="33538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83"/>
          <p:cNvSpPr/>
          <p:nvPr/>
        </p:nvSpPr>
        <p:spPr>
          <a:xfrm>
            <a:off x="7296250" y="8643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83"/>
          <p:cNvSpPr/>
          <p:nvPr/>
        </p:nvSpPr>
        <p:spPr>
          <a:xfrm>
            <a:off x="7373050" y="12202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3" name="Google Shape;1763;p83"/>
          <p:cNvCxnSpPr/>
          <p:nvPr/>
        </p:nvCxnSpPr>
        <p:spPr>
          <a:xfrm>
            <a:off x="2679150" y="4686350"/>
            <a:ext cx="618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83"/>
          <p:cNvSpPr txBox="1"/>
          <p:nvPr/>
        </p:nvSpPr>
        <p:spPr>
          <a:xfrm>
            <a:off x="279450" y="4317925"/>
            <a:ext cx="23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 queuing system: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83"/>
          <p:cNvSpPr/>
          <p:nvPr/>
        </p:nvSpPr>
        <p:spPr>
          <a:xfrm>
            <a:off x="2945050" y="40647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83"/>
          <p:cNvSpPr/>
          <p:nvPr/>
        </p:nvSpPr>
        <p:spPr>
          <a:xfrm>
            <a:off x="304387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83"/>
          <p:cNvSpPr/>
          <p:nvPr/>
        </p:nvSpPr>
        <p:spPr>
          <a:xfrm>
            <a:off x="331062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8" name="Google Shape;1768;p83"/>
          <p:cNvSpPr/>
          <p:nvPr/>
        </p:nvSpPr>
        <p:spPr>
          <a:xfrm>
            <a:off x="3566638" y="40647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83"/>
          <p:cNvSpPr/>
          <p:nvPr/>
        </p:nvSpPr>
        <p:spPr>
          <a:xfrm>
            <a:off x="3665463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83"/>
          <p:cNvSpPr/>
          <p:nvPr/>
        </p:nvSpPr>
        <p:spPr>
          <a:xfrm>
            <a:off x="3932213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83"/>
          <p:cNvSpPr/>
          <p:nvPr/>
        </p:nvSpPr>
        <p:spPr>
          <a:xfrm>
            <a:off x="41772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83"/>
          <p:cNvSpPr/>
          <p:nvPr/>
        </p:nvSpPr>
        <p:spPr>
          <a:xfrm>
            <a:off x="42540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83"/>
          <p:cNvSpPr/>
          <p:nvPr/>
        </p:nvSpPr>
        <p:spPr>
          <a:xfrm>
            <a:off x="51073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83"/>
          <p:cNvSpPr/>
          <p:nvPr/>
        </p:nvSpPr>
        <p:spPr>
          <a:xfrm>
            <a:off x="51841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83"/>
          <p:cNvSpPr/>
          <p:nvPr/>
        </p:nvSpPr>
        <p:spPr>
          <a:xfrm>
            <a:off x="54181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6" name="Google Shape;1776;p83"/>
          <p:cNvSpPr/>
          <p:nvPr/>
        </p:nvSpPr>
        <p:spPr>
          <a:xfrm>
            <a:off x="54949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83"/>
          <p:cNvSpPr/>
          <p:nvPr/>
        </p:nvSpPr>
        <p:spPr>
          <a:xfrm>
            <a:off x="63505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8" name="Google Shape;1778;p83"/>
          <p:cNvSpPr/>
          <p:nvPr/>
        </p:nvSpPr>
        <p:spPr>
          <a:xfrm>
            <a:off x="64273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83"/>
          <p:cNvSpPr/>
          <p:nvPr/>
        </p:nvSpPr>
        <p:spPr>
          <a:xfrm>
            <a:off x="66613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83"/>
          <p:cNvSpPr/>
          <p:nvPr/>
        </p:nvSpPr>
        <p:spPr>
          <a:xfrm>
            <a:off x="67381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83"/>
          <p:cNvSpPr/>
          <p:nvPr/>
        </p:nvSpPr>
        <p:spPr>
          <a:xfrm>
            <a:off x="7593738" y="4064738"/>
            <a:ext cx="310800" cy="62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83"/>
          <p:cNvSpPr/>
          <p:nvPr/>
        </p:nvSpPr>
        <p:spPr>
          <a:xfrm>
            <a:off x="7670538" y="4420688"/>
            <a:ext cx="157200" cy="157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3" name="Google Shape;1783;p83"/>
          <p:cNvSpPr/>
          <p:nvPr/>
        </p:nvSpPr>
        <p:spPr>
          <a:xfrm>
            <a:off x="4485738" y="40647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83"/>
          <p:cNvSpPr/>
          <p:nvPr/>
        </p:nvSpPr>
        <p:spPr>
          <a:xfrm>
            <a:off x="4584563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83"/>
          <p:cNvSpPr/>
          <p:nvPr/>
        </p:nvSpPr>
        <p:spPr>
          <a:xfrm>
            <a:off x="4851313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83"/>
          <p:cNvSpPr/>
          <p:nvPr/>
        </p:nvSpPr>
        <p:spPr>
          <a:xfrm>
            <a:off x="5728950" y="40647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83"/>
          <p:cNvSpPr/>
          <p:nvPr/>
        </p:nvSpPr>
        <p:spPr>
          <a:xfrm>
            <a:off x="582777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83"/>
          <p:cNvSpPr/>
          <p:nvPr/>
        </p:nvSpPr>
        <p:spPr>
          <a:xfrm>
            <a:off x="609452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83"/>
          <p:cNvSpPr/>
          <p:nvPr/>
        </p:nvSpPr>
        <p:spPr>
          <a:xfrm>
            <a:off x="6972150" y="4064750"/>
            <a:ext cx="621600" cy="621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83"/>
          <p:cNvSpPr/>
          <p:nvPr/>
        </p:nvSpPr>
        <p:spPr>
          <a:xfrm>
            <a:off x="707097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83"/>
          <p:cNvSpPr/>
          <p:nvPr/>
        </p:nvSpPr>
        <p:spPr>
          <a:xfrm>
            <a:off x="7337725" y="4406388"/>
            <a:ext cx="157200" cy="1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83"/>
          <p:cNvSpPr txBox="1"/>
          <p:nvPr/>
        </p:nvSpPr>
        <p:spPr>
          <a:xfrm>
            <a:off x="279450" y="2946325"/>
            <a:ext cx="23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(bold = packet deadline)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Queuing in Practice</a:t>
            </a:r>
            <a:endParaRPr/>
          </a:p>
        </p:txBody>
      </p:sp>
      <p:sp>
        <p:nvSpPr>
          <p:cNvPr id="1798" name="Google Shape;1798;p8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Perfect fair queuing is too complex to implement at high speeds.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several approximations exist.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Deficit Round Robin (DRR)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typically implement approximate fair queuing (e.g. DRR).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only use a small number of queues.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results in coarser-grained isolation.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Separate queues per customer (not per flow).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Queuing vs. FIFO Queues</a:t>
            </a:r>
            <a:endParaRPr/>
          </a:p>
        </p:txBody>
      </p:sp>
      <p:sp>
        <p:nvSpPr>
          <p:cNvPr id="1804" name="Google Shape;1804;p8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pros: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Isolation: Cheating flows don't benefit.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share doesn't depend on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Flows can pick any rate adjustment scheme they want.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cons: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than FIFO.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Separate queues per flow.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Additional bookkeeping per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be approximated in practice.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Queuing Does Not Solve Congestion</a:t>
            </a:r>
            <a:endParaRPr/>
          </a:p>
        </p:txBody>
      </p:sp>
      <p:sp>
        <p:nvSpPr>
          <p:cNvPr id="1810" name="Google Shape;1810;p86"/>
          <p:cNvSpPr txBox="1"/>
          <p:nvPr>
            <p:ph idx="1" type="body"/>
          </p:nvPr>
        </p:nvSpPr>
        <p:spPr>
          <a:xfrm>
            <a:off x="107050" y="402200"/>
            <a:ext cx="89097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does not </a:t>
            </a:r>
            <a:r>
              <a:rPr i="1" lang="en"/>
              <a:t>eliminate</a:t>
            </a:r>
            <a:r>
              <a:rPr lang="en"/>
              <a:t> congestion.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</a:rPr>
              <a:t>A → B</a:t>
            </a:r>
            <a:r>
              <a:rPr lang="en"/>
              <a:t> wants to send at 5 Gbps.	</a:t>
            </a:r>
            <a:r>
              <a:rPr lang="en">
                <a:solidFill>
                  <a:srgbClr val="F1C232"/>
                </a:solidFill>
              </a:rPr>
              <a:t>X → Y</a:t>
            </a:r>
            <a:r>
              <a:rPr lang="en"/>
              <a:t> wants to send at 1 Gbps.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implements fair queuing, and gives 0.5 Gbps to each 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solidFill>
                  <a:srgbClr val="FF00FF"/>
                </a:solidFill>
              </a:rPr>
              <a:t>A → B</a:t>
            </a:r>
            <a:r>
              <a:rPr lang="en"/>
              <a:t> runs at 0.5 Gbps, then R2 ends up dropping 0.4 Gbps (sending only 0.1).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fairly allocating didn't help. A needs to slow down.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can </a:t>
            </a:r>
            <a:r>
              <a:rPr i="1" lang="en"/>
              <a:t>manage</a:t>
            </a:r>
            <a:r>
              <a:rPr lang="en"/>
              <a:t> congestion.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Resilient to cheating, RTT variations,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and packet drops still occur.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want end hosts to discover/adapt to their fair share.</a:t>
            </a:r>
            <a:endParaRPr/>
          </a:p>
        </p:txBody>
      </p:sp>
      <p:sp>
        <p:nvSpPr>
          <p:cNvPr id="1811" name="Google Shape;1811;p86"/>
          <p:cNvSpPr/>
          <p:nvPr/>
        </p:nvSpPr>
        <p:spPr>
          <a:xfrm>
            <a:off x="3930741" y="425258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86"/>
          <p:cNvSpPr/>
          <p:nvPr/>
        </p:nvSpPr>
        <p:spPr>
          <a:xfrm>
            <a:off x="2635338" y="38715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3" name="Google Shape;1813;p86"/>
          <p:cNvCxnSpPr>
            <a:stCxn id="1812" idx="6"/>
            <a:endCxn id="1811" idx="1"/>
          </p:cNvCxnSpPr>
          <p:nvPr/>
        </p:nvCxnSpPr>
        <p:spPr>
          <a:xfrm>
            <a:off x="2920338" y="40140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4" name="Google Shape;1814;p86"/>
          <p:cNvSpPr/>
          <p:nvPr/>
        </p:nvSpPr>
        <p:spPr>
          <a:xfrm>
            <a:off x="2635338" y="46335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5" name="Google Shape;1815;p86"/>
          <p:cNvCxnSpPr>
            <a:stCxn id="1814" idx="6"/>
            <a:endCxn id="1811" idx="1"/>
          </p:cNvCxnSpPr>
          <p:nvPr/>
        </p:nvCxnSpPr>
        <p:spPr>
          <a:xfrm flipH="1" rot="10800000">
            <a:off x="2920338" y="43950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6" name="Google Shape;1816;p86"/>
          <p:cNvSpPr/>
          <p:nvPr/>
        </p:nvSpPr>
        <p:spPr>
          <a:xfrm>
            <a:off x="4928266" y="425258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7" name="Google Shape;1817;p86"/>
          <p:cNvCxnSpPr>
            <a:stCxn id="1811" idx="3"/>
            <a:endCxn id="1816" idx="1"/>
          </p:cNvCxnSpPr>
          <p:nvPr/>
        </p:nvCxnSpPr>
        <p:spPr>
          <a:xfrm>
            <a:off x="4215741" y="4395089"/>
            <a:ext cx="71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86"/>
          <p:cNvSpPr/>
          <p:nvPr/>
        </p:nvSpPr>
        <p:spPr>
          <a:xfrm>
            <a:off x="6223663" y="38715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86"/>
          <p:cNvSpPr/>
          <p:nvPr/>
        </p:nvSpPr>
        <p:spPr>
          <a:xfrm>
            <a:off x="6223663" y="46335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0" name="Google Shape;1820;p86"/>
          <p:cNvCxnSpPr>
            <a:stCxn id="1816" idx="3"/>
            <a:endCxn id="1818" idx="2"/>
          </p:cNvCxnSpPr>
          <p:nvPr/>
        </p:nvCxnSpPr>
        <p:spPr>
          <a:xfrm flipH="1" rot="10800000">
            <a:off x="5213266" y="40140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86"/>
          <p:cNvCxnSpPr>
            <a:stCxn id="1816" idx="3"/>
            <a:endCxn id="1819" idx="2"/>
          </p:cNvCxnSpPr>
          <p:nvPr/>
        </p:nvCxnSpPr>
        <p:spPr>
          <a:xfrm>
            <a:off x="5213266" y="4395089"/>
            <a:ext cx="10104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2" name="Google Shape;1822;p86"/>
          <p:cNvSpPr/>
          <p:nvPr/>
        </p:nvSpPr>
        <p:spPr>
          <a:xfrm>
            <a:off x="2850738" y="3930700"/>
            <a:ext cx="3485525" cy="420850"/>
          </a:xfrm>
          <a:custGeom>
            <a:rect b="b" l="l" r="r" t="t"/>
            <a:pathLst>
              <a:path extrusionOk="0" h="16834" w="139421">
                <a:moveTo>
                  <a:pt x="0" y="1466"/>
                </a:moveTo>
                <a:cubicBezTo>
                  <a:pt x="8095" y="3664"/>
                  <a:pt x="33250" y="12351"/>
                  <a:pt x="48567" y="14654"/>
                </a:cubicBezTo>
                <a:cubicBezTo>
                  <a:pt x="63884" y="16957"/>
                  <a:pt x="76759" y="17724"/>
                  <a:pt x="91901" y="15282"/>
                </a:cubicBezTo>
                <a:cubicBezTo>
                  <a:pt x="107043" y="12840"/>
                  <a:pt x="131501" y="2547"/>
                  <a:pt x="139421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23" name="Google Shape;1823;p86"/>
          <p:cNvSpPr txBox="1"/>
          <p:nvPr/>
        </p:nvSpPr>
        <p:spPr>
          <a:xfrm>
            <a:off x="3232200" y="3878650"/>
            <a:ext cx="38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86"/>
          <p:cNvSpPr/>
          <p:nvPr/>
        </p:nvSpPr>
        <p:spPr>
          <a:xfrm flipH="1" rot="10800000">
            <a:off x="2850738" y="4464100"/>
            <a:ext cx="3485525" cy="420850"/>
          </a:xfrm>
          <a:custGeom>
            <a:rect b="b" l="l" r="r" t="t"/>
            <a:pathLst>
              <a:path extrusionOk="0" h="16834" w="139421">
                <a:moveTo>
                  <a:pt x="0" y="1466"/>
                </a:moveTo>
                <a:cubicBezTo>
                  <a:pt x="8095" y="3664"/>
                  <a:pt x="33250" y="12351"/>
                  <a:pt x="48567" y="14654"/>
                </a:cubicBezTo>
                <a:cubicBezTo>
                  <a:pt x="63884" y="16957"/>
                  <a:pt x="76759" y="17724"/>
                  <a:pt x="91901" y="15282"/>
                </a:cubicBezTo>
                <a:cubicBezTo>
                  <a:pt x="107043" y="12840"/>
                  <a:pt x="131501" y="2547"/>
                  <a:pt x="139421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25" name="Google Shape;1825;p86"/>
          <p:cNvSpPr txBox="1"/>
          <p:nvPr/>
        </p:nvSpPr>
        <p:spPr>
          <a:xfrm>
            <a:off x="3300800" y="4640650"/>
            <a:ext cx="38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86"/>
          <p:cNvSpPr txBox="1"/>
          <p:nvPr/>
        </p:nvSpPr>
        <p:spPr>
          <a:xfrm>
            <a:off x="4400163" y="4055200"/>
            <a:ext cx="38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86"/>
          <p:cNvSpPr txBox="1"/>
          <p:nvPr/>
        </p:nvSpPr>
        <p:spPr>
          <a:xfrm>
            <a:off x="5525113" y="4640650"/>
            <a:ext cx="38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86"/>
          <p:cNvSpPr txBox="1"/>
          <p:nvPr/>
        </p:nvSpPr>
        <p:spPr>
          <a:xfrm>
            <a:off x="5525113" y="3878650"/>
            <a:ext cx="38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Queuing: Philosophy of Fairness</a:t>
            </a:r>
            <a:endParaRPr/>
          </a:p>
        </p:txBody>
      </p:sp>
      <p:sp>
        <p:nvSpPr>
          <p:cNvPr id="1834" name="Google Shape;1834;p8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gives us per-flow fairness. But is that really what we want?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have 8 flows, and I have 4?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do you get twice the bandwidth?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your flow goes over 4 congested hops, and mine only goes over 1?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Shouldn't you be penalized for using more scarce bandwidth?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granularity should we enforce fairness at?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 TCP connection?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 source-destination pair?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 source?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Fair queuing is a great way to ensure </a:t>
            </a:r>
            <a:r>
              <a:rPr i="1" lang="en"/>
              <a:t>isolation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no one person hogs all the bandwidth, even in the worst cases.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Router-Assisted Congestion Control</a:t>
            </a:r>
            <a:endParaRPr/>
          </a:p>
        </p:txBody>
      </p:sp>
      <p:sp>
        <p:nvSpPr>
          <p:cNvPr id="1840" name="Google Shape;1840;p8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routers can help: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 fairness. (Helps with 4.)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Fair queuing (and approximations like DRR).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Send information to hosts. (Helps with 1, 2, 3.)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Router-Assisted Rate Adaptation</a:t>
            </a:r>
            <a:endParaRPr/>
          </a:p>
        </p:txBody>
      </p:sp>
      <p:sp>
        <p:nvSpPr>
          <p:cNvPr id="1846" name="Google Shape;1846;p8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not just let routers tell the end hosts what rate they should use?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design: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carry an extra "rate" field in the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insert a flow's fair share in the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set rate according to the header value.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Now, the sender doesn't need to dynamically adjust to find a good rate.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Router-Assisted Congestion Detection</a:t>
            </a:r>
            <a:endParaRPr/>
          </a:p>
        </p:txBody>
      </p:sp>
      <p:sp>
        <p:nvSpPr>
          <p:cNvPr id="1852" name="Google Shape;1852;p9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Explicit Congestion Notification (ECN) bit</a:t>
            </a:r>
            <a:r>
              <a:rPr lang="en"/>
              <a:t>: Single bit in the IP packet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Congested routers can set this bit.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recipient gets a packet with ECN on, the ack also has ECN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options for </a:t>
            </a:r>
            <a:r>
              <a:rPr i="1" lang="en"/>
              <a:t>when</a:t>
            </a:r>
            <a:r>
              <a:rPr lang="en"/>
              <a:t> routers set the bit.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Trade-offs between high link utilization and packet delay.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could treat an ECN bit as a packet drop and adjust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Doesn't confuse corruption and congestion.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routers to warn about congestion earlier (e.g. before queue is full).</a:t>
            </a:r>
            <a:br>
              <a:rPr lang="en"/>
            </a:br>
            <a:r>
              <a:rPr lang="en"/>
              <a:t>Reduces delays.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Lightweight to implement.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in some, but not all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useful in local networks (e.g. datacenters) where all routers use the bit.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/>
          <p:nvPr/>
        </p:nvSpPr>
        <p:spPr>
          <a:xfrm>
            <a:off x="112250" y="461825"/>
            <a:ext cx="8862900" cy="243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112250" y="2894825"/>
            <a:ext cx="8862900" cy="15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0"/>
          <p:cNvCxnSpPr/>
          <p:nvPr/>
        </p:nvCxnSpPr>
        <p:spPr>
          <a:xfrm>
            <a:off x="89751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cxnSp>
        <p:nvCxnSpPr>
          <p:cNvPr id="441" name="Google Shape;441;p30"/>
          <p:cNvCxnSpPr/>
          <p:nvPr/>
        </p:nvCxnSpPr>
        <p:spPr>
          <a:xfrm>
            <a:off x="5955738" y="560851"/>
            <a:ext cx="1186200" cy="1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5955738" y="72606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 txBox="1"/>
          <p:nvPr/>
        </p:nvSpPr>
        <p:spPr>
          <a:xfrm>
            <a:off x="7143925" y="610551"/>
            <a:ext cx="15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✗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5625725" y="450640"/>
            <a:ext cx="29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4618867" y="2357053"/>
            <a:ext cx="12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" name="Google Shape;446;p30"/>
          <p:cNvCxnSpPr/>
          <p:nvPr/>
        </p:nvCxnSpPr>
        <p:spPr>
          <a:xfrm>
            <a:off x="5955738" y="90516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0"/>
          <p:cNvCxnSpPr/>
          <p:nvPr/>
        </p:nvCxnSpPr>
        <p:spPr>
          <a:xfrm>
            <a:off x="5955738" y="1089595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0"/>
          <p:cNvCxnSpPr/>
          <p:nvPr/>
        </p:nvCxnSpPr>
        <p:spPr>
          <a:xfrm>
            <a:off x="5955738" y="126869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0"/>
          <p:cNvCxnSpPr/>
          <p:nvPr/>
        </p:nvCxnSpPr>
        <p:spPr>
          <a:xfrm>
            <a:off x="5955738" y="1458849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0"/>
          <p:cNvCxnSpPr/>
          <p:nvPr/>
        </p:nvCxnSpPr>
        <p:spPr>
          <a:xfrm>
            <a:off x="5955738" y="163794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0"/>
          <p:cNvCxnSpPr/>
          <p:nvPr/>
        </p:nvCxnSpPr>
        <p:spPr>
          <a:xfrm>
            <a:off x="5955738" y="20071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0"/>
          <p:cNvCxnSpPr/>
          <p:nvPr/>
        </p:nvCxnSpPr>
        <p:spPr>
          <a:xfrm>
            <a:off x="5955738" y="2186294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0"/>
          <p:cNvCxnSpPr/>
          <p:nvPr/>
        </p:nvCxnSpPr>
        <p:spPr>
          <a:xfrm>
            <a:off x="5955738" y="1820110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59537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0"/>
          <p:cNvCxnSpPr/>
          <p:nvPr/>
        </p:nvCxnSpPr>
        <p:spPr>
          <a:xfrm flipH="1">
            <a:off x="5963238" y="11544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0"/>
          <p:cNvCxnSpPr/>
          <p:nvPr/>
        </p:nvCxnSpPr>
        <p:spPr>
          <a:xfrm flipH="1">
            <a:off x="5963238" y="133886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0"/>
          <p:cNvCxnSpPr/>
          <p:nvPr/>
        </p:nvCxnSpPr>
        <p:spPr>
          <a:xfrm flipH="1">
            <a:off x="5963238" y="151903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0"/>
          <p:cNvCxnSpPr/>
          <p:nvPr/>
        </p:nvCxnSpPr>
        <p:spPr>
          <a:xfrm flipH="1">
            <a:off x="5963238" y="1707054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0"/>
          <p:cNvCxnSpPr/>
          <p:nvPr/>
        </p:nvCxnSpPr>
        <p:spPr>
          <a:xfrm flipH="1">
            <a:off x="5963238" y="188439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0"/>
          <p:cNvCxnSpPr/>
          <p:nvPr/>
        </p:nvCxnSpPr>
        <p:spPr>
          <a:xfrm flipH="1">
            <a:off x="5963238" y="2068833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0"/>
          <p:cNvCxnSpPr/>
          <p:nvPr/>
        </p:nvCxnSpPr>
        <p:spPr>
          <a:xfrm flipH="1">
            <a:off x="5963238" y="2248997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0"/>
          <p:cNvCxnSpPr/>
          <p:nvPr/>
        </p:nvCxnSpPr>
        <p:spPr>
          <a:xfrm flipH="1">
            <a:off x="5963238" y="2437019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0"/>
          <p:cNvCxnSpPr/>
          <p:nvPr/>
        </p:nvCxnSpPr>
        <p:spPr>
          <a:xfrm flipH="1">
            <a:off x="5963238" y="2619318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0"/>
          <p:cNvCxnSpPr/>
          <p:nvPr/>
        </p:nvCxnSpPr>
        <p:spPr>
          <a:xfrm>
            <a:off x="5955738" y="28453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0"/>
          <p:cNvCxnSpPr/>
          <p:nvPr/>
        </p:nvCxnSpPr>
        <p:spPr>
          <a:xfrm flipH="1">
            <a:off x="5963238" y="3263151"/>
            <a:ext cx="30120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0"/>
          <p:cNvSpPr txBox="1"/>
          <p:nvPr/>
        </p:nvSpPr>
        <p:spPr>
          <a:xfrm>
            <a:off x="4618867" y="4451111"/>
            <a:ext cx="127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ack(111) from 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30"/>
          <p:cNvCxnSpPr/>
          <p:nvPr/>
        </p:nvCxnSpPr>
        <p:spPr>
          <a:xfrm>
            <a:off x="5955738" y="4597998"/>
            <a:ext cx="3019500" cy="38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0"/>
          <p:cNvSpPr/>
          <p:nvPr/>
        </p:nvSpPr>
        <p:spPr>
          <a:xfrm rot="5400000">
            <a:off x="202725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0"/>
          <p:cNvSpPr/>
          <p:nvPr/>
        </p:nvSpPr>
        <p:spPr>
          <a:xfrm rot="5400000">
            <a:off x="3791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/>
          <p:nvPr/>
        </p:nvSpPr>
        <p:spPr>
          <a:xfrm rot="5400000">
            <a:off x="5540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/>
          <p:nvPr/>
        </p:nvSpPr>
        <p:spPr>
          <a:xfrm rot="5400000">
            <a:off x="7289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/>
          <p:nvPr/>
        </p:nvSpPr>
        <p:spPr>
          <a:xfrm rot="5400000">
            <a:off x="9038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0"/>
          <p:cNvSpPr/>
          <p:nvPr/>
        </p:nvSpPr>
        <p:spPr>
          <a:xfrm rot="5400000">
            <a:off x="10787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0"/>
          <p:cNvSpPr/>
          <p:nvPr/>
        </p:nvSpPr>
        <p:spPr>
          <a:xfrm rot="5400000">
            <a:off x="12536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0"/>
          <p:cNvSpPr/>
          <p:nvPr/>
        </p:nvSpPr>
        <p:spPr>
          <a:xfrm rot="5400000">
            <a:off x="14285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0"/>
          <p:cNvSpPr/>
          <p:nvPr/>
        </p:nvSpPr>
        <p:spPr>
          <a:xfrm rot="5400000">
            <a:off x="16034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0"/>
          <p:cNvSpPr/>
          <p:nvPr/>
        </p:nvSpPr>
        <p:spPr>
          <a:xfrm rot="5400000">
            <a:off x="17783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0"/>
          <p:cNvSpPr/>
          <p:nvPr/>
        </p:nvSpPr>
        <p:spPr>
          <a:xfrm rot="5400000">
            <a:off x="19532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0"/>
          <p:cNvSpPr/>
          <p:nvPr/>
        </p:nvSpPr>
        <p:spPr>
          <a:xfrm rot="5400000">
            <a:off x="2128150" y="14436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0"/>
          <p:cNvSpPr/>
          <p:nvPr/>
        </p:nvSpPr>
        <p:spPr>
          <a:xfrm rot="5400000">
            <a:off x="23030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0"/>
          <p:cNvSpPr/>
          <p:nvPr/>
        </p:nvSpPr>
        <p:spPr>
          <a:xfrm rot="5400000">
            <a:off x="24779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0"/>
          <p:cNvSpPr/>
          <p:nvPr/>
        </p:nvSpPr>
        <p:spPr>
          <a:xfrm rot="5400000">
            <a:off x="26528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0"/>
          <p:cNvSpPr/>
          <p:nvPr/>
        </p:nvSpPr>
        <p:spPr>
          <a:xfrm rot="5400000">
            <a:off x="1341285" y="657900"/>
            <a:ext cx="5580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0"/>
          <p:cNvSpPr txBox="1"/>
          <p:nvPr/>
        </p:nvSpPr>
        <p:spPr>
          <a:xfrm>
            <a:off x="394275" y="10115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10. 101–110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0"/>
          <p:cNvSpPr/>
          <p:nvPr/>
        </p:nvSpPr>
        <p:spPr>
          <a:xfrm rot="5400000">
            <a:off x="28277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0"/>
          <p:cNvSpPr/>
          <p:nvPr/>
        </p:nvSpPr>
        <p:spPr>
          <a:xfrm rot="5400000">
            <a:off x="30026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0"/>
          <p:cNvSpPr/>
          <p:nvPr/>
        </p:nvSpPr>
        <p:spPr>
          <a:xfrm rot="5400000">
            <a:off x="3177550" y="14436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0"/>
          <p:cNvSpPr/>
          <p:nvPr/>
        </p:nvSpPr>
        <p:spPr>
          <a:xfrm rot="5400000">
            <a:off x="202725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0"/>
          <p:cNvSpPr/>
          <p:nvPr/>
        </p:nvSpPr>
        <p:spPr>
          <a:xfrm rot="5400000">
            <a:off x="3791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0"/>
          <p:cNvSpPr/>
          <p:nvPr/>
        </p:nvSpPr>
        <p:spPr>
          <a:xfrm rot="5400000">
            <a:off x="5540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0"/>
          <p:cNvSpPr/>
          <p:nvPr/>
        </p:nvSpPr>
        <p:spPr>
          <a:xfrm rot="5400000">
            <a:off x="7289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0"/>
          <p:cNvSpPr/>
          <p:nvPr/>
        </p:nvSpPr>
        <p:spPr>
          <a:xfrm rot="5400000">
            <a:off x="9038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0"/>
          <p:cNvSpPr/>
          <p:nvPr/>
        </p:nvSpPr>
        <p:spPr>
          <a:xfrm rot="5400000">
            <a:off x="10787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0"/>
          <p:cNvSpPr/>
          <p:nvPr/>
        </p:nvSpPr>
        <p:spPr>
          <a:xfrm rot="5400000">
            <a:off x="1253650" y="38058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0"/>
          <p:cNvSpPr/>
          <p:nvPr/>
        </p:nvSpPr>
        <p:spPr>
          <a:xfrm rot="5400000">
            <a:off x="14285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0"/>
          <p:cNvSpPr/>
          <p:nvPr/>
        </p:nvSpPr>
        <p:spPr>
          <a:xfrm rot="5400000">
            <a:off x="16034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0"/>
          <p:cNvSpPr/>
          <p:nvPr/>
        </p:nvSpPr>
        <p:spPr>
          <a:xfrm rot="5400000">
            <a:off x="17783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0"/>
          <p:cNvSpPr/>
          <p:nvPr/>
        </p:nvSpPr>
        <p:spPr>
          <a:xfrm rot="5400000">
            <a:off x="19532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0"/>
          <p:cNvSpPr/>
          <p:nvPr/>
        </p:nvSpPr>
        <p:spPr>
          <a:xfrm rot="5400000">
            <a:off x="21281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0"/>
          <p:cNvSpPr/>
          <p:nvPr/>
        </p:nvSpPr>
        <p:spPr>
          <a:xfrm rot="5400000">
            <a:off x="23030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0"/>
          <p:cNvSpPr/>
          <p:nvPr/>
        </p:nvSpPr>
        <p:spPr>
          <a:xfrm rot="5400000">
            <a:off x="24779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0"/>
          <p:cNvSpPr/>
          <p:nvPr/>
        </p:nvSpPr>
        <p:spPr>
          <a:xfrm rot="5400000">
            <a:off x="26528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0"/>
          <p:cNvSpPr/>
          <p:nvPr/>
        </p:nvSpPr>
        <p:spPr>
          <a:xfrm rot="5400000">
            <a:off x="904280" y="3457200"/>
            <a:ext cx="5580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0"/>
          <p:cNvSpPr/>
          <p:nvPr/>
        </p:nvSpPr>
        <p:spPr>
          <a:xfrm rot="5400000">
            <a:off x="28277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0"/>
          <p:cNvSpPr/>
          <p:nvPr/>
        </p:nvSpPr>
        <p:spPr>
          <a:xfrm rot="5400000">
            <a:off x="30026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0"/>
          <p:cNvSpPr/>
          <p:nvPr/>
        </p:nvSpPr>
        <p:spPr>
          <a:xfrm rot="5400000">
            <a:off x="3177550" y="38058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3781008" y="2720925"/>
            <a:ext cx="87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Resend 101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394275" y="33737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101–105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0"/>
          <p:cNvSpPr txBox="1"/>
          <p:nvPr>
            <p:ph idx="4294967295" type="body"/>
          </p:nvPr>
        </p:nvSpPr>
        <p:spPr>
          <a:xfrm>
            <a:off x="107050" y="4374900"/>
            <a:ext cx="4378500" cy="6429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Problem: In the entire blue area, after </a:t>
            </a:r>
            <a:r>
              <a:rPr i="1" lang="en" sz="1600"/>
              <a:t>CWND</a:t>
            </a:r>
            <a:r>
              <a:rPr lang="en" sz="1600"/>
              <a:t> decreased, the sender isn't sending anything.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/>
          <p:nvPr/>
        </p:nvSpPr>
        <p:spPr>
          <a:xfrm>
            <a:off x="112250" y="2825225"/>
            <a:ext cx="8862900" cy="226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112250" y="461825"/>
            <a:ext cx="8862900" cy="236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1"/>
          <p:cNvCxnSpPr/>
          <p:nvPr/>
        </p:nvCxnSpPr>
        <p:spPr>
          <a:xfrm>
            <a:off x="5962575" y="1572631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1"/>
          <p:cNvCxnSpPr/>
          <p:nvPr/>
        </p:nvCxnSpPr>
        <p:spPr>
          <a:xfrm flipH="1">
            <a:off x="5962575" y="49832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Fast Recovery: Windows Without Fast Recovery</a:t>
            </a:r>
            <a:endParaRPr/>
          </a:p>
        </p:txBody>
      </p:sp>
      <p:sp>
        <p:nvSpPr>
          <p:cNvPr id="519" name="Google Shape;519;p31"/>
          <p:cNvSpPr txBox="1"/>
          <p:nvPr/>
        </p:nvSpPr>
        <p:spPr>
          <a:xfrm>
            <a:off x="4618867" y="1061653"/>
            <a:ext cx="12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109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ack(101) from 110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5562294" y="3003300"/>
            <a:ext cx="32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1"/>
          <p:cNvSpPr/>
          <p:nvPr/>
        </p:nvSpPr>
        <p:spPr>
          <a:xfrm rot="5400000">
            <a:off x="202725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1"/>
          <p:cNvSpPr/>
          <p:nvPr/>
        </p:nvSpPr>
        <p:spPr>
          <a:xfrm rot="5400000">
            <a:off x="3791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1"/>
          <p:cNvSpPr/>
          <p:nvPr/>
        </p:nvSpPr>
        <p:spPr>
          <a:xfrm rot="5400000">
            <a:off x="5540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1"/>
          <p:cNvSpPr/>
          <p:nvPr/>
        </p:nvSpPr>
        <p:spPr>
          <a:xfrm rot="5400000">
            <a:off x="7289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1"/>
          <p:cNvSpPr/>
          <p:nvPr/>
        </p:nvSpPr>
        <p:spPr>
          <a:xfrm rot="5400000">
            <a:off x="9038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1"/>
          <p:cNvSpPr/>
          <p:nvPr/>
        </p:nvSpPr>
        <p:spPr>
          <a:xfrm rot="5400000">
            <a:off x="10787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1"/>
          <p:cNvSpPr/>
          <p:nvPr/>
        </p:nvSpPr>
        <p:spPr>
          <a:xfrm rot="5400000">
            <a:off x="1253650" y="17484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1"/>
          <p:cNvSpPr/>
          <p:nvPr/>
        </p:nvSpPr>
        <p:spPr>
          <a:xfrm rot="5400000">
            <a:off x="14285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1"/>
          <p:cNvSpPr/>
          <p:nvPr/>
        </p:nvSpPr>
        <p:spPr>
          <a:xfrm rot="5400000">
            <a:off x="16034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1"/>
          <p:cNvSpPr/>
          <p:nvPr/>
        </p:nvSpPr>
        <p:spPr>
          <a:xfrm rot="5400000">
            <a:off x="17783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1"/>
          <p:cNvSpPr/>
          <p:nvPr/>
        </p:nvSpPr>
        <p:spPr>
          <a:xfrm rot="5400000">
            <a:off x="19532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1"/>
          <p:cNvSpPr/>
          <p:nvPr/>
        </p:nvSpPr>
        <p:spPr>
          <a:xfrm rot="5400000">
            <a:off x="21281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1"/>
          <p:cNvSpPr/>
          <p:nvPr/>
        </p:nvSpPr>
        <p:spPr>
          <a:xfrm rot="5400000">
            <a:off x="23030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1"/>
          <p:cNvSpPr/>
          <p:nvPr/>
        </p:nvSpPr>
        <p:spPr>
          <a:xfrm rot="5400000">
            <a:off x="24779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1"/>
          <p:cNvSpPr/>
          <p:nvPr/>
        </p:nvSpPr>
        <p:spPr>
          <a:xfrm rot="5400000">
            <a:off x="26528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1"/>
          <p:cNvSpPr/>
          <p:nvPr/>
        </p:nvSpPr>
        <p:spPr>
          <a:xfrm rot="5400000">
            <a:off x="904280" y="1399800"/>
            <a:ext cx="5580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1"/>
          <p:cNvSpPr/>
          <p:nvPr/>
        </p:nvSpPr>
        <p:spPr>
          <a:xfrm rot="5400000">
            <a:off x="28277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1"/>
          <p:cNvSpPr/>
          <p:nvPr/>
        </p:nvSpPr>
        <p:spPr>
          <a:xfrm rot="5400000">
            <a:off x="30026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1"/>
          <p:cNvSpPr/>
          <p:nvPr/>
        </p:nvSpPr>
        <p:spPr>
          <a:xfrm rot="5400000">
            <a:off x="3177550" y="17484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3781008" y="1425525"/>
            <a:ext cx="87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Resend 101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394275" y="13163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101–105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1"/>
          <p:cNvSpPr txBox="1"/>
          <p:nvPr>
            <p:ph idx="4294967295" type="body"/>
          </p:nvPr>
        </p:nvSpPr>
        <p:spPr>
          <a:xfrm>
            <a:off x="107050" y="4374900"/>
            <a:ext cx="5455200" cy="642900"/>
          </a:xfrm>
          <a:prstGeom prst="rect">
            <a:avLst/>
          </a:prstGeom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Secondary problem: Sender has to wait a full RTT for ack(112) to arrive before sending 116+.</a:t>
            </a:r>
            <a:endParaRPr sz="1600"/>
          </a:p>
        </p:txBody>
      </p:sp>
      <p:cxnSp>
        <p:nvCxnSpPr>
          <p:cNvPr id="543" name="Google Shape;543;p31"/>
          <p:cNvCxnSpPr/>
          <p:nvPr/>
        </p:nvCxnSpPr>
        <p:spPr>
          <a:xfrm flipH="1">
            <a:off x="5962575" y="682760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1"/>
          <p:cNvCxnSpPr/>
          <p:nvPr/>
        </p:nvCxnSpPr>
        <p:spPr>
          <a:xfrm flipH="1">
            <a:off x="5962575" y="86971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1"/>
          <p:cNvCxnSpPr/>
          <p:nvPr/>
        </p:nvCxnSpPr>
        <p:spPr>
          <a:xfrm flipH="1">
            <a:off x="5962575" y="1054149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1"/>
          <p:cNvCxnSpPr/>
          <p:nvPr/>
        </p:nvCxnSpPr>
        <p:spPr>
          <a:xfrm flipH="1">
            <a:off x="5962575" y="1236833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1"/>
          <p:cNvCxnSpPr/>
          <p:nvPr/>
        </p:nvCxnSpPr>
        <p:spPr>
          <a:xfrm flipH="1">
            <a:off x="5962575" y="142126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1"/>
          <p:cNvCxnSpPr/>
          <p:nvPr/>
        </p:nvCxnSpPr>
        <p:spPr>
          <a:xfrm flipH="1">
            <a:off x="5962575" y="1598228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1"/>
          <p:cNvCxnSpPr/>
          <p:nvPr/>
        </p:nvCxnSpPr>
        <p:spPr>
          <a:xfrm flipH="1">
            <a:off x="5962575" y="1780911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1"/>
          <p:cNvCxnSpPr/>
          <p:nvPr/>
        </p:nvCxnSpPr>
        <p:spPr>
          <a:xfrm flipH="1">
            <a:off x="5962575" y="1965346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89751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5953775" y="461825"/>
            <a:ext cx="0" cy="46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1"/>
          <p:cNvCxnSpPr/>
          <p:nvPr/>
        </p:nvCxnSpPr>
        <p:spPr>
          <a:xfrm flipH="1">
            <a:off x="5962575" y="2270146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1"/>
          <p:cNvSpPr txBox="1"/>
          <p:nvPr/>
        </p:nvSpPr>
        <p:spPr>
          <a:xfrm>
            <a:off x="4618867" y="2825236"/>
            <a:ext cx="127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ack(111) from 101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1"/>
          <p:cNvSpPr/>
          <p:nvPr/>
        </p:nvSpPr>
        <p:spPr>
          <a:xfrm rot="5400000">
            <a:off x="202725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1"/>
          <p:cNvSpPr/>
          <p:nvPr/>
        </p:nvSpPr>
        <p:spPr>
          <a:xfrm rot="5400000">
            <a:off x="3791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1"/>
          <p:cNvSpPr/>
          <p:nvPr/>
        </p:nvSpPr>
        <p:spPr>
          <a:xfrm rot="5400000">
            <a:off x="5540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1"/>
          <p:cNvSpPr/>
          <p:nvPr/>
        </p:nvSpPr>
        <p:spPr>
          <a:xfrm rot="5400000">
            <a:off x="7289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1"/>
          <p:cNvSpPr/>
          <p:nvPr/>
        </p:nvSpPr>
        <p:spPr>
          <a:xfrm rot="5400000">
            <a:off x="9038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1"/>
          <p:cNvSpPr/>
          <p:nvPr/>
        </p:nvSpPr>
        <p:spPr>
          <a:xfrm rot="5400000">
            <a:off x="10787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1"/>
          <p:cNvSpPr/>
          <p:nvPr/>
        </p:nvSpPr>
        <p:spPr>
          <a:xfrm rot="5400000">
            <a:off x="12536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1"/>
          <p:cNvSpPr/>
          <p:nvPr/>
        </p:nvSpPr>
        <p:spPr>
          <a:xfrm rot="5400000">
            <a:off x="14285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1"/>
          <p:cNvSpPr/>
          <p:nvPr/>
        </p:nvSpPr>
        <p:spPr>
          <a:xfrm rot="5400000">
            <a:off x="16034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1"/>
          <p:cNvSpPr/>
          <p:nvPr/>
        </p:nvSpPr>
        <p:spPr>
          <a:xfrm rot="5400000">
            <a:off x="17783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1"/>
          <p:cNvSpPr/>
          <p:nvPr/>
        </p:nvSpPr>
        <p:spPr>
          <a:xfrm rot="5400000">
            <a:off x="19532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1"/>
          <p:cNvSpPr/>
          <p:nvPr/>
        </p:nvSpPr>
        <p:spPr>
          <a:xfrm rot="5400000">
            <a:off x="21281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1"/>
          <p:cNvSpPr/>
          <p:nvPr/>
        </p:nvSpPr>
        <p:spPr>
          <a:xfrm rot="5400000">
            <a:off x="23030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1"/>
          <p:cNvSpPr/>
          <p:nvPr/>
        </p:nvSpPr>
        <p:spPr>
          <a:xfrm rot="5400000">
            <a:off x="24779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1"/>
          <p:cNvSpPr/>
          <p:nvPr/>
        </p:nvSpPr>
        <p:spPr>
          <a:xfrm rot="5400000">
            <a:off x="26528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1"/>
          <p:cNvSpPr/>
          <p:nvPr/>
        </p:nvSpPr>
        <p:spPr>
          <a:xfrm rot="5400000">
            <a:off x="28277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1"/>
          <p:cNvSpPr/>
          <p:nvPr/>
        </p:nvSpPr>
        <p:spPr>
          <a:xfrm rot="5400000">
            <a:off x="3002650" y="3501000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31"/>
          <p:cNvSpPr/>
          <p:nvPr/>
        </p:nvSpPr>
        <p:spPr>
          <a:xfrm rot="5400000">
            <a:off x="3177550" y="3501000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1"/>
          <p:cNvSpPr txBox="1"/>
          <p:nvPr/>
        </p:nvSpPr>
        <p:spPr>
          <a:xfrm>
            <a:off x="394275" y="3068925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111–115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1"/>
          <p:cNvSpPr/>
          <p:nvPr/>
        </p:nvSpPr>
        <p:spPr>
          <a:xfrm rot="5400000">
            <a:off x="2653418" y="3151950"/>
            <a:ext cx="558000" cy="87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5" name="Google Shape;575;p31"/>
          <p:cNvCxnSpPr/>
          <p:nvPr/>
        </p:nvCxnSpPr>
        <p:spPr>
          <a:xfrm>
            <a:off x="5962575" y="308912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31"/>
          <p:cNvCxnSpPr/>
          <p:nvPr/>
        </p:nvCxnSpPr>
        <p:spPr>
          <a:xfrm>
            <a:off x="5962575" y="3273560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31"/>
          <p:cNvCxnSpPr/>
          <p:nvPr/>
        </p:nvCxnSpPr>
        <p:spPr>
          <a:xfrm>
            <a:off x="5962575" y="3460515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31"/>
          <p:cNvCxnSpPr/>
          <p:nvPr/>
        </p:nvCxnSpPr>
        <p:spPr>
          <a:xfrm>
            <a:off x="5962575" y="3644949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1"/>
          <p:cNvCxnSpPr/>
          <p:nvPr/>
        </p:nvCxnSpPr>
        <p:spPr>
          <a:xfrm>
            <a:off x="5962575" y="3827633"/>
            <a:ext cx="3015300" cy="6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The Fast Recovery Problem</a:t>
            </a:r>
            <a:endParaRPr/>
          </a:p>
        </p:txBody>
      </p:sp>
      <p:sp>
        <p:nvSpPr>
          <p:cNvPr id="585" name="Google Shape;585;p32"/>
          <p:cNvSpPr txBox="1"/>
          <p:nvPr>
            <p:ph idx="1" type="body"/>
          </p:nvPr>
        </p:nvSpPr>
        <p:spPr>
          <a:xfrm>
            <a:off x="107050" y="402200"/>
            <a:ext cx="4986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problem, restated again: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</a:t>
            </a:r>
            <a:r>
              <a:rPr i="1" lang="en"/>
              <a:t>CWND</a:t>
            </a:r>
            <a:r>
              <a:rPr lang="en"/>
              <a:t> decreased, the window was too small for us to send packets after 110.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must wait (sending </a:t>
            </a:r>
            <a:r>
              <a:rPr lang="en"/>
              <a:t>nothing</a:t>
            </a:r>
            <a:r>
              <a:rPr lang="en"/>
              <a:t>) until the re-sent 101 is acked.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secondary problem, restated again: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101 is acked, the window jumps forward, and 111–115 are all sent at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must wait again (idling) until ack(111) before sending more.</a:t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 rot="5400000">
            <a:off x="5312000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2"/>
          <p:cNvSpPr/>
          <p:nvPr/>
        </p:nvSpPr>
        <p:spPr>
          <a:xfrm rot="5400000">
            <a:off x="54884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2"/>
          <p:cNvSpPr/>
          <p:nvPr/>
        </p:nvSpPr>
        <p:spPr>
          <a:xfrm rot="5400000">
            <a:off x="56633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2"/>
          <p:cNvSpPr/>
          <p:nvPr/>
        </p:nvSpPr>
        <p:spPr>
          <a:xfrm rot="5400000">
            <a:off x="58382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2"/>
          <p:cNvSpPr/>
          <p:nvPr/>
        </p:nvSpPr>
        <p:spPr>
          <a:xfrm rot="5400000">
            <a:off x="60131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2"/>
          <p:cNvSpPr/>
          <p:nvPr/>
        </p:nvSpPr>
        <p:spPr>
          <a:xfrm rot="5400000">
            <a:off x="61880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2"/>
          <p:cNvSpPr/>
          <p:nvPr/>
        </p:nvSpPr>
        <p:spPr>
          <a:xfrm rot="5400000">
            <a:off x="63629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2"/>
          <p:cNvSpPr/>
          <p:nvPr/>
        </p:nvSpPr>
        <p:spPr>
          <a:xfrm rot="5400000">
            <a:off x="65378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2"/>
          <p:cNvSpPr/>
          <p:nvPr/>
        </p:nvSpPr>
        <p:spPr>
          <a:xfrm rot="5400000">
            <a:off x="67127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2"/>
          <p:cNvSpPr/>
          <p:nvPr/>
        </p:nvSpPr>
        <p:spPr>
          <a:xfrm rot="5400000">
            <a:off x="68876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2"/>
          <p:cNvSpPr/>
          <p:nvPr/>
        </p:nvSpPr>
        <p:spPr>
          <a:xfrm rot="5400000">
            <a:off x="70625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2"/>
          <p:cNvSpPr/>
          <p:nvPr/>
        </p:nvSpPr>
        <p:spPr>
          <a:xfrm rot="5400000">
            <a:off x="7237425" y="1467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2"/>
          <p:cNvSpPr/>
          <p:nvPr/>
        </p:nvSpPr>
        <p:spPr>
          <a:xfrm rot="5400000">
            <a:off x="74123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2"/>
          <p:cNvSpPr/>
          <p:nvPr/>
        </p:nvSpPr>
        <p:spPr>
          <a:xfrm rot="5400000">
            <a:off x="75872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2"/>
          <p:cNvSpPr/>
          <p:nvPr/>
        </p:nvSpPr>
        <p:spPr>
          <a:xfrm rot="5400000">
            <a:off x="77621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2"/>
          <p:cNvSpPr/>
          <p:nvPr/>
        </p:nvSpPr>
        <p:spPr>
          <a:xfrm rot="5400000">
            <a:off x="6450560" y="682113"/>
            <a:ext cx="558000" cy="174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2"/>
          <p:cNvSpPr txBox="1"/>
          <p:nvPr/>
        </p:nvSpPr>
        <p:spPr>
          <a:xfrm>
            <a:off x="5503550" y="1035738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10. 101–110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2"/>
          <p:cNvSpPr/>
          <p:nvPr/>
        </p:nvSpPr>
        <p:spPr>
          <a:xfrm rot="5400000">
            <a:off x="79370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2"/>
          <p:cNvSpPr/>
          <p:nvPr/>
        </p:nvSpPr>
        <p:spPr>
          <a:xfrm rot="5400000">
            <a:off x="81119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2"/>
          <p:cNvSpPr/>
          <p:nvPr/>
        </p:nvSpPr>
        <p:spPr>
          <a:xfrm rot="5400000">
            <a:off x="8286825" y="1467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2"/>
          <p:cNvSpPr/>
          <p:nvPr/>
        </p:nvSpPr>
        <p:spPr>
          <a:xfrm rot="5400000">
            <a:off x="5311988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2"/>
          <p:cNvSpPr/>
          <p:nvPr/>
        </p:nvSpPr>
        <p:spPr>
          <a:xfrm rot="5400000">
            <a:off x="54884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2"/>
          <p:cNvSpPr/>
          <p:nvPr/>
        </p:nvSpPr>
        <p:spPr>
          <a:xfrm rot="5400000">
            <a:off x="5663313" y="27003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2"/>
          <p:cNvSpPr/>
          <p:nvPr/>
        </p:nvSpPr>
        <p:spPr>
          <a:xfrm rot="5400000">
            <a:off x="58382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2"/>
          <p:cNvSpPr/>
          <p:nvPr/>
        </p:nvSpPr>
        <p:spPr>
          <a:xfrm rot="5400000">
            <a:off x="60131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2"/>
          <p:cNvSpPr/>
          <p:nvPr/>
        </p:nvSpPr>
        <p:spPr>
          <a:xfrm rot="5400000">
            <a:off x="61880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2"/>
          <p:cNvSpPr/>
          <p:nvPr/>
        </p:nvSpPr>
        <p:spPr>
          <a:xfrm rot="5400000">
            <a:off x="63629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2"/>
          <p:cNvSpPr/>
          <p:nvPr/>
        </p:nvSpPr>
        <p:spPr>
          <a:xfrm rot="5400000">
            <a:off x="65378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2"/>
          <p:cNvSpPr/>
          <p:nvPr/>
        </p:nvSpPr>
        <p:spPr>
          <a:xfrm rot="5400000">
            <a:off x="67127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2"/>
          <p:cNvSpPr/>
          <p:nvPr/>
        </p:nvSpPr>
        <p:spPr>
          <a:xfrm rot="5400000">
            <a:off x="68876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2"/>
          <p:cNvSpPr/>
          <p:nvPr/>
        </p:nvSpPr>
        <p:spPr>
          <a:xfrm rot="5400000">
            <a:off x="70625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2"/>
          <p:cNvSpPr/>
          <p:nvPr/>
        </p:nvSpPr>
        <p:spPr>
          <a:xfrm rot="5400000">
            <a:off x="7237413" y="27003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2"/>
          <p:cNvSpPr/>
          <p:nvPr/>
        </p:nvSpPr>
        <p:spPr>
          <a:xfrm rot="5400000">
            <a:off x="74123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2"/>
          <p:cNvSpPr/>
          <p:nvPr/>
        </p:nvSpPr>
        <p:spPr>
          <a:xfrm rot="5400000">
            <a:off x="75872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2"/>
          <p:cNvSpPr/>
          <p:nvPr/>
        </p:nvSpPr>
        <p:spPr>
          <a:xfrm rot="5400000">
            <a:off x="77621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2"/>
          <p:cNvSpPr/>
          <p:nvPr/>
        </p:nvSpPr>
        <p:spPr>
          <a:xfrm rot="5400000">
            <a:off x="6013543" y="2351713"/>
            <a:ext cx="558000" cy="872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2"/>
          <p:cNvSpPr/>
          <p:nvPr/>
        </p:nvSpPr>
        <p:spPr>
          <a:xfrm rot="5400000">
            <a:off x="79370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2"/>
          <p:cNvSpPr/>
          <p:nvPr/>
        </p:nvSpPr>
        <p:spPr>
          <a:xfrm rot="5400000">
            <a:off x="81119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 rot="5400000">
            <a:off x="8286813" y="27003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5503538" y="2268238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101–105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2"/>
          <p:cNvSpPr/>
          <p:nvPr/>
        </p:nvSpPr>
        <p:spPr>
          <a:xfrm rot="5400000">
            <a:off x="5311975" y="3932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2"/>
          <p:cNvSpPr/>
          <p:nvPr/>
        </p:nvSpPr>
        <p:spPr>
          <a:xfrm rot="5400000">
            <a:off x="5488400" y="3932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2"/>
          <p:cNvSpPr/>
          <p:nvPr/>
        </p:nvSpPr>
        <p:spPr>
          <a:xfrm rot="5400000">
            <a:off x="56633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2"/>
          <p:cNvSpPr/>
          <p:nvPr/>
        </p:nvSpPr>
        <p:spPr>
          <a:xfrm rot="5400000">
            <a:off x="58382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2"/>
          <p:cNvSpPr/>
          <p:nvPr/>
        </p:nvSpPr>
        <p:spPr>
          <a:xfrm rot="5400000">
            <a:off x="60131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2"/>
          <p:cNvSpPr/>
          <p:nvPr/>
        </p:nvSpPr>
        <p:spPr>
          <a:xfrm rot="5400000">
            <a:off x="61880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32"/>
          <p:cNvSpPr/>
          <p:nvPr/>
        </p:nvSpPr>
        <p:spPr>
          <a:xfrm rot="5400000">
            <a:off x="63629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2"/>
          <p:cNvSpPr/>
          <p:nvPr/>
        </p:nvSpPr>
        <p:spPr>
          <a:xfrm rot="5400000">
            <a:off x="65378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32"/>
          <p:cNvSpPr/>
          <p:nvPr/>
        </p:nvSpPr>
        <p:spPr>
          <a:xfrm rot="5400000">
            <a:off x="67127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2"/>
          <p:cNvSpPr/>
          <p:nvPr/>
        </p:nvSpPr>
        <p:spPr>
          <a:xfrm rot="5400000">
            <a:off x="68876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2"/>
          <p:cNvSpPr/>
          <p:nvPr/>
        </p:nvSpPr>
        <p:spPr>
          <a:xfrm rot="5400000">
            <a:off x="70625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2"/>
          <p:cNvSpPr/>
          <p:nvPr/>
        </p:nvSpPr>
        <p:spPr>
          <a:xfrm rot="5400000">
            <a:off x="7237400" y="3932813"/>
            <a:ext cx="5580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2"/>
          <p:cNvSpPr/>
          <p:nvPr/>
        </p:nvSpPr>
        <p:spPr>
          <a:xfrm rot="5400000">
            <a:off x="7412300" y="3932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2"/>
          <p:cNvSpPr/>
          <p:nvPr/>
        </p:nvSpPr>
        <p:spPr>
          <a:xfrm rot="5400000">
            <a:off x="7587200" y="3932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2"/>
          <p:cNvSpPr/>
          <p:nvPr/>
        </p:nvSpPr>
        <p:spPr>
          <a:xfrm rot="5400000">
            <a:off x="7762100" y="3932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2"/>
          <p:cNvSpPr/>
          <p:nvPr/>
        </p:nvSpPr>
        <p:spPr>
          <a:xfrm rot="5400000">
            <a:off x="7937000" y="3932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2"/>
          <p:cNvSpPr/>
          <p:nvPr/>
        </p:nvSpPr>
        <p:spPr>
          <a:xfrm rot="5400000">
            <a:off x="8111900" y="3932813"/>
            <a:ext cx="5580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2"/>
          <p:cNvSpPr/>
          <p:nvPr/>
        </p:nvSpPr>
        <p:spPr>
          <a:xfrm rot="5400000">
            <a:off x="8286800" y="3932813"/>
            <a:ext cx="5580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2"/>
          <p:cNvSpPr txBox="1"/>
          <p:nvPr/>
        </p:nvSpPr>
        <p:spPr>
          <a:xfrm>
            <a:off x="5503525" y="3500738"/>
            <a:ext cx="3149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CWND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= 5. 111–115 can be in flight.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2"/>
          <p:cNvSpPr/>
          <p:nvPr/>
        </p:nvSpPr>
        <p:spPr>
          <a:xfrm rot="5400000">
            <a:off x="7762668" y="3583763"/>
            <a:ext cx="558000" cy="87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