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Roboto Medium"/>
      <p:regular r:id="rId67"/>
      <p:bold r:id="rId68"/>
      <p:italic r:id="rId69"/>
      <p:boldItalic r:id="rId70"/>
    </p:embeddedFont>
    <p:embeddedFont>
      <p:font typeface="Roboto"/>
      <p:regular r:id="rId71"/>
      <p:bold r:id="rId72"/>
      <p:italic r:id="rId73"/>
      <p:boldItalic r:id="rId74"/>
    </p:embeddedFont>
    <p:embeddedFont>
      <p:font typeface="Roboto Ligh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italic.fntdata"/><Relationship Id="rId72" Type="http://schemas.openxmlformats.org/officeDocument/2006/relationships/font" Target="fonts/Roboto-bold.fntdata"/><Relationship Id="rId31" Type="http://schemas.openxmlformats.org/officeDocument/2006/relationships/slide" Target="slides/slide26.xml"/><Relationship Id="rId75" Type="http://schemas.openxmlformats.org/officeDocument/2006/relationships/font" Target="fonts/RobotoLight-regular.fntdata"/><Relationship Id="rId30" Type="http://schemas.openxmlformats.org/officeDocument/2006/relationships/slide" Target="slides/slide25.xml"/><Relationship Id="rId74" Type="http://schemas.openxmlformats.org/officeDocument/2006/relationships/font" Target="fonts/Roboto-boldItalic.fntdata"/><Relationship Id="rId33" Type="http://schemas.openxmlformats.org/officeDocument/2006/relationships/slide" Target="slides/slide28.xml"/><Relationship Id="rId77" Type="http://schemas.openxmlformats.org/officeDocument/2006/relationships/font" Target="fonts/RobotoLight-italic.fntdata"/><Relationship Id="rId32" Type="http://schemas.openxmlformats.org/officeDocument/2006/relationships/slide" Target="slides/slide27.xml"/><Relationship Id="rId76" Type="http://schemas.openxmlformats.org/officeDocument/2006/relationships/font" Target="fonts/RobotoLight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RobotoLight-boldItalic.fntdata"/><Relationship Id="rId71" Type="http://schemas.openxmlformats.org/officeDocument/2006/relationships/font" Target="fonts/Roboto-regular.fntdata"/><Relationship Id="rId70" Type="http://schemas.openxmlformats.org/officeDocument/2006/relationships/font" Target="fonts/RobotoMedium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obotoMedium-bold.fntdata"/><Relationship Id="rId23" Type="http://schemas.openxmlformats.org/officeDocument/2006/relationships/slide" Target="slides/slide18.xml"/><Relationship Id="rId67" Type="http://schemas.openxmlformats.org/officeDocument/2006/relationships/font" Target="fonts/RobotoMedium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edium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Adsl_connections.jpg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ws.mit.edu/2011/clark-lifetime-achievement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9f5a549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9f5a549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f9f5a549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f9f5a549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f9f5a549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f9f5a549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f9f5a549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f9f5a549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f9f5a549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f9f5a549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f9f5a5496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f9f5a5496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ef9f5a549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ef9f5a54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ef9f5a5496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ef9f5a5496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f9f5a5496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f9f5a5496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https://commons.wikimedia.org/wiki/File:Adsl_connections.jpg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f9f5a5496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ef9f5a5496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don't have a better place to put this slide, so I guess here is okay.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ef9f5a5496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ef9f5a5496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don't have a better place to put this slide, so I guess here is okay.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f9f5a5496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f9f5a549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ef9f5a5496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ef9f5a5496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don't have a better place to put this slide, so I guess here is okay.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ef9f5a5496_0_10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ef9f5a5496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ef9f5a5496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ef9f5a5496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ef9f5a5496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ef9f5a5496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f9f5a5496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f9f5a5496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ef9f5a5496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ef9f5a5496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ef9f5a5496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ef9f5a5496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ef9f5a5496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ef9f5a5496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ef9f5a5496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ef9f5a5496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efdb474f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efdb474f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f9f5a549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f9f5a549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efdb474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efdb474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https://news.mit.edu/2011/clark-lifetime-achievement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efdb474fbe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efdb474fb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efdb474f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efdb474f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efdb474fb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efdb474fb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efdb474fb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efdb474fb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efdb474fb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efdb474fb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efdb474fb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efdb474fb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efdb474fbe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efdb474fb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fdb474fb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fdb474fb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efdb474fb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efdb474fb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f9f5a54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f9f5a54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efdb474fb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efdb474fb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efdb474fb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efdb474fb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efdb474fb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efdb474fb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efdb474fbe_0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efdb474fbe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efdb474f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efdb474f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efdb474fb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efdb474fb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efdb474fbe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efdb474fbe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efdb474fbe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efdb474fbe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efdb474fbe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efdb474fbe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efdb474fbe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efdb474fbe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f9f5a549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f9f5a549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efdb474fbe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efdb474fbe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efdb474fbe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efdb474fbe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efdb474fb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efdb474fb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efdb474fbe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efdb474fbe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efdb474fb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efdb474fb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efdb474fbe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efdb474fbe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efdb474fbe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efdb474fbe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efdb474fbe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efdb474fbe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2efdb474fbe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2efdb474fbe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efdb474fbe_0_12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efdb474fbe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f9f5a54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f9f5a54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efdb474fbe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efdb474fbe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efdb474fbe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efdb474fbe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f9f5a549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f9f5a549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f9f5a549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f9f5a549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f9f5a5496_0_3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f9f5a549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Internet Design Principles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 at Different Internet Layers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1562575" y="4578275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1562575" y="3898463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1562575" y="3218650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33"/>
          <p:cNvCxnSpPr>
            <a:stCxn id="202" idx="2"/>
            <a:endCxn id="201" idx="0"/>
          </p:cNvCxnSpPr>
          <p:nvPr/>
        </p:nvCxnSpPr>
        <p:spPr>
          <a:xfrm>
            <a:off x="2115625" y="4269563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3"/>
          <p:cNvCxnSpPr>
            <a:stCxn id="203" idx="2"/>
            <a:endCxn id="202" idx="0"/>
          </p:cNvCxnSpPr>
          <p:nvPr/>
        </p:nvCxnSpPr>
        <p:spPr>
          <a:xfrm>
            <a:off x="2115625" y="3589750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3"/>
          <p:cNvSpPr txBox="1"/>
          <p:nvPr/>
        </p:nvSpPr>
        <p:spPr>
          <a:xfrm>
            <a:off x="744475" y="46283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744475" y="39485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744475" y="32687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1562575" y="2532850"/>
            <a:ext cx="1106100" cy="37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33"/>
          <p:cNvCxnSpPr>
            <a:stCxn id="209" idx="2"/>
            <a:endCxn id="203" idx="0"/>
          </p:cNvCxnSpPr>
          <p:nvPr/>
        </p:nvCxnSpPr>
        <p:spPr>
          <a:xfrm>
            <a:off x="2115625" y="29039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3"/>
          <p:cNvSpPr txBox="1"/>
          <p:nvPr/>
        </p:nvSpPr>
        <p:spPr>
          <a:xfrm>
            <a:off x="744475" y="25829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1562575" y="1847050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3"/>
          <p:cNvCxnSpPr>
            <a:stCxn id="212" idx="2"/>
            <a:endCxn id="209" idx="0"/>
          </p:cNvCxnSpPr>
          <p:nvPr/>
        </p:nvCxnSpPr>
        <p:spPr>
          <a:xfrm>
            <a:off x="2115625" y="22181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3"/>
          <p:cNvSpPr txBox="1"/>
          <p:nvPr/>
        </p:nvSpPr>
        <p:spPr>
          <a:xfrm>
            <a:off x="744475" y="18971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07050" y="402200"/>
            <a:ext cx="8909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Multiple protocols exist at each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can agree on the L4 and L7 protocols they want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on each link can agree on the L1 and L2 protocols they want to use.</a:t>
            </a: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3273025" y="4578275"/>
            <a:ext cx="7923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42177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Copper Wire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56043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Radio Waves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6990925" y="4578275"/>
            <a:ext cx="1388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Telephone 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5888125" y="3898475"/>
            <a:ext cx="6666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Wi-Fi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33"/>
          <p:cNvCxnSpPr>
            <a:stCxn id="220" idx="2"/>
            <a:endCxn id="218" idx="0"/>
          </p:cNvCxnSpPr>
          <p:nvPr/>
        </p:nvCxnSpPr>
        <p:spPr>
          <a:xfrm>
            <a:off x="62214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3"/>
          <p:cNvSpPr/>
          <p:nvPr/>
        </p:nvSpPr>
        <p:spPr>
          <a:xfrm>
            <a:off x="7049275" y="3898475"/>
            <a:ext cx="127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Point-to-Point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33"/>
          <p:cNvCxnSpPr>
            <a:stCxn id="222" idx="2"/>
            <a:endCxn id="219" idx="0"/>
          </p:cNvCxnSpPr>
          <p:nvPr/>
        </p:nvCxnSpPr>
        <p:spPr>
          <a:xfrm>
            <a:off x="76851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3"/>
          <p:cNvSpPr/>
          <p:nvPr/>
        </p:nvSpPr>
        <p:spPr>
          <a:xfrm>
            <a:off x="4393975" y="3898475"/>
            <a:ext cx="88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33"/>
          <p:cNvCxnSpPr>
            <a:stCxn id="224" idx="2"/>
            <a:endCxn id="217" idx="0"/>
          </p:cNvCxnSpPr>
          <p:nvPr/>
        </p:nvCxnSpPr>
        <p:spPr>
          <a:xfrm>
            <a:off x="48348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3"/>
          <p:cNvSpPr/>
          <p:nvPr/>
        </p:nvSpPr>
        <p:spPr>
          <a:xfrm>
            <a:off x="3385825" y="3898475"/>
            <a:ext cx="566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FDDI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33"/>
          <p:cNvCxnSpPr>
            <a:stCxn id="226" idx="2"/>
            <a:endCxn id="216" idx="0"/>
          </p:cNvCxnSpPr>
          <p:nvPr/>
        </p:nvCxnSpPr>
        <p:spPr>
          <a:xfrm>
            <a:off x="366917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3"/>
          <p:cNvSpPr/>
          <p:nvPr/>
        </p:nvSpPr>
        <p:spPr>
          <a:xfrm>
            <a:off x="5244675" y="3215663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3"/>
          <p:cNvCxnSpPr>
            <a:stCxn id="226" idx="0"/>
            <a:endCxn id="228" idx="2"/>
          </p:cNvCxnSpPr>
          <p:nvPr/>
        </p:nvCxnSpPr>
        <p:spPr>
          <a:xfrm flipH="1" rot="10800000">
            <a:off x="3669175" y="3586775"/>
            <a:ext cx="19089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3"/>
          <p:cNvCxnSpPr>
            <a:stCxn id="224" idx="0"/>
            <a:endCxn id="228" idx="2"/>
          </p:cNvCxnSpPr>
          <p:nvPr/>
        </p:nvCxnSpPr>
        <p:spPr>
          <a:xfrm flipH="1" rot="10800000">
            <a:off x="4834825" y="3586775"/>
            <a:ext cx="7431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3"/>
          <p:cNvCxnSpPr>
            <a:stCxn id="220" idx="0"/>
            <a:endCxn id="228" idx="2"/>
          </p:cNvCxnSpPr>
          <p:nvPr/>
        </p:nvCxnSpPr>
        <p:spPr>
          <a:xfrm rot="10800000">
            <a:off x="5577925" y="3586775"/>
            <a:ext cx="6435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3"/>
          <p:cNvCxnSpPr>
            <a:stCxn id="222" idx="0"/>
            <a:endCxn id="228" idx="2"/>
          </p:cNvCxnSpPr>
          <p:nvPr/>
        </p:nvCxnSpPr>
        <p:spPr>
          <a:xfrm rot="10800000">
            <a:off x="5577925" y="3586775"/>
            <a:ext cx="2107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3"/>
          <p:cNvSpPr/>
          <p:nvPr/>
        </p:nvSpPr>
        <p:spPr>
          <a:xfrm>
            <a:off x="4101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6387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3"/>
          <p:cNvCxnSpPr>
            <a:stCxn id="236" idx="2"/>
            <a:endCxn id="233" idx="0"/>
          </p:cNvCxnSpPr>
          <p:nvPr/>
        </p:nvCxnSpPr>
        <p:spPr>
          <a:xfrm>
            <a:off x="3977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3"/>
          <p:cNvCxnSpPr>
            <a:stCxn id="233" idx="0"/>
            <a:endCxn id="238" idx="2"/>
          </p:cNvCxnSpPr>
          <p:nvPr/>
        </p:nvCxnSpPr>
        <p:spPr>
          <a:xfrm flipH="1" rot="10800000">
            <a:off x="4434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>
            <a:stCxn id="234" idx="0"/>
            <a:endCxn id="240" idx="2"/>
          </p:cNvCxnSpPr>
          <p:nvPr/>
        </p:nvCxnSpPr>
        <p:spPr>
          <a:xfrm rot="10800000">
            <a:off x="6263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3"/>
          <p:cNvCxnSpPr>
            <a:stCxn id="234" idx="0"/>
            <a:endCxn id="242" idx="2"/>
          </p:cNvCxnSpPr>
          <p:nvPr/>
        </p:nvCxnSpPr>
        <p:spPr>
          <a:xfrm flipH="1" rot="10800000">
            <a:off x="6720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3"/>
          <p:cNvCxnSpPr>
            <a:stCxn id="228" idx="0"/>
            <a:endCxn id="233" idx="2"/>
          </p:cNvCxnSpPr>
          <p:nvPr/>
        </p:nvCxnSpPr>
        <p:spPr>
          <a:xfrm rot="10800000">
            <a:off x="4434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3"/>
          <p:cNvCxnSpPr>
            <a:stCxn id="228" idx="0"/>
            <a:endCxn id="234" idx="2"/>
          </p:cNvCxnSpPr>
          <p:nvPr/>
        </p:nvCxnSpPr>
        <p:spPr>
          <a:xfrm flipH="1" rot="10800000">
            <a:off x="5577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3"/>
          <p:cNvSpPr/>
          <p:nvPr/>
        </p:nvSpPr>
        <p:spPr>
          <a:xfrm>
            <a:off x="3644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930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4558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6844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 at Different Internet Layers</a:t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1562575" y="4578275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1562575" y="3898463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1562575" y="3218650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34"/>
          <p:cNvCxnSpPr>
            <a:stCxn id="251" idx="2"/>
            <a:endCxn id="250" idx="0"/>
          </p:cNvCxnSpPr>
          <p:nvPr/>
        </p:nvCxnSpPr>
        <p:spPr>
          <a:xfrm>
            <a:off x="2115625" y="4269563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4"/>
          <p:cNvCxnSpPr>
            <a:stCxn id="252" idx="2"/>
            <a:endCxn id="251" idx="0"/>
          </p:cNvCxnSpPr>
          <p:nvPr/>
        </p:nvCxnSpPr>
        <p:spPr>
          <a:xfrm>
            <a:off x="2115625" y="3589750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4"/>
          <p:cNvSpPr txBox="1"/>
          <p:nvPr/>
        </p:nvSpPr>
        <p:spPr>
          <a:xfrm>
            <a:off x="744475" y="46283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744475" y="39485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744475" y="32687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1562575" y="2532850"/>
            <a:ext cx="1106100" cy="37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4"/>
          <p:cNvCxnSpPr>
            <a:stCxn id="258" idx="2"/>
            <a:endCxn id="252" idx="0"/>
          </p:cNvCxnSpPr>
          <p:nvPr/>
        </p:nvCxnSpPr>
        <p:spPr>
          <a:xfrm>
            <a:off x="2115625" y="29039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4"/>
          <p:cNvSpPr txBox="1"/>
          <p:nvPr/>
        </p:nvSpPr>
        <p:spPr>
          <a:xfrm>
            <a:off x="744475" y="25829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1562575" y="1847050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4"/>
          <p:cNvCxnSpPr>
            <a:stCxn id="261" idx="2"/>
            <a:endCxn id="258" idx="0"/>
          </p:cNvCxnSpPr>
          <p:nvPr/>
        </p:nvCxnSpPr>
        <p:spPr>
          <a:xfrm>
            <a:off x="2115625" y="22181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4"/>
          <p:cNvSpPr txBox="1"/>
          <p:nvPr/>
        </p:nvSpPr>
        <p:spPr>
          <a:xfrm>
            <a:off x="744475" y="18971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07050" y="402200"/>
            <a:ext cx="8909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narrow waist: IP (Internet Protocol) is the only protocol at Layer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hosts and routers understand 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unifies the Internet and enables federation.</a:t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3273025" y="4578275"/>
            <a:ext cx="7923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42177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Copper Wire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56043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Radio Waves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6990925" y="4578275"/>
            <a:ext cx="1388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Telephone 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5888125" y="3898475"/>
            <a:ext cx="6666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Wi-Fi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" name="Google Shape;270;p34"/>
          <p:cNvCxnSpPr>
            <a:stCxn id="269" idx="2"/>
            <a:endCxn id="267" idx="0"/>
          </p:cNvCxnSpPr>
          <p:nvPr/>
        </p:nvCxnSpPr>
        <p:spPr>
          <a:xfrm>
            <a:off x="62214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4"/>
          <p:cNvSpPr/>
          <p:nvPr/>
        </p:nvSpPr>
        <p:spPr>
          <a:xfrm>
            <a:off x="7049275" y="3898475"/>
            <a:ext cx="127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Point-to-Point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34"/>
          <p:cNvCxnSpPr>
            <a:stCxn id="271" idx="2"/>
            <a:endCxn id="268" idx="0"/>
          </p:cNvCxnSpPr>
          <p:nvPr/>
        </p:nvCxnSpPr>
        <p:spPr>
          <a:xfrm>
            <a:off x="76851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4"/>
          <p:cNvSpPr/>
          <p:nvPr/>
        </p:nvSpPr>
        <p:spPr>
          <a:xfrm>
            <a:off x="4393975" y="3898475"/>
            <a:ext cx="88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4"/>
          <p:cNvCxnSpPr>
            <a:stCxn id="273" idx="2"/>
            <a:endCxn id="266" idx="0"/>
          </p:cNvCxnSpPr>
          <p:nvPr/>
        </p:nvCxnSpPr>
        <p:spPr>
          <a:xfrm>
            <a:off x="48348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4"/>
          <p:cNvSpPr/>
          <p:nvPr/>
        </p:nvSpPr>
        <p:spPr>
          <a:xfrm>
            <a:off x="3385825" y="3898475"/>
            <a:ext cx="566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FDDI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34"/>
          <p:cNvCxnSpPr>
            <a:stCxn id="275" idx="2"/>
            <a:endCxn id="265" idx="0"/>
          </p:cNvCxnSpPr>
          <p:nvPr/>
        </p:nvCxnSpPr>
        <p:spPr>
          <a:xfrm>
            <a:off x="366917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4"/>
          <p:cNvSpPr/>
          <p:nvPr/>
        </p:nvSpPr>
        <p:spPr>
          <a:xfrm>
            <a:off x="5244675" y="3215663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p34"/>
          <p:cNvCxnSpPr>
            <a:stCxn id="275" idx="0"/>
            <a:endCxn id="277" idx="2"/>
          </p:cNvCxnSpPr>
          <p:nvPr/>
        </p:nvCxnSpPr>
        <p:spPr>
          <a:xfrm flipH="1" rot="10800000">
            <a:off x="3669175" y="3586775"/>
            <a:ext cx="19089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4"/>
          <p:cNvCxnSpPr>
            <a:stCxn id="273" idx="0"/>
            <a:endCxn id="277" idx="2"/>
          </p:cNvCxnSpPr>
          <p:nvPr/>
        </p:nvCxnSpPr>
        <p:spPr>
          <a:xfrm flipH="1" rot="10800000">
            <a:off x="4834825" y="3586775"/>
            <a:ext cx="7431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4"/>
          <p:cNvCxnSpPr>
            <a:stCxn id="269" idx="0"/>
            <a:endCxn id="277" idx="2"/>
          </p:cNvCxnSpPr>
          <p:nvPr/>
        </p:nvCxnSpPr>
        <p:spPr>
          <a:xfrm rot="10800000">
            <a:off x="5577925" y="3586775"/>
            <a:ext cx="6435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4"/>
          <p:cNvCxnSpPr>
            <a:stCxn id="271" idx="0"/>
            <a:endCxn id="277" idx="2"/>
          </p:cNvCxnSpPr>
          <p:nvPr/>
        </p:nvCxnSpPr>
        <p:spPr>
          <a:xfrm rot="10800000">
            <a:off x="5577925" y="3586775"/>
            <a:ext cx="2107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4"/>
          <p:cNvSpPr/>
          <p:nvPr/>
        </p:nvSpPr>
        <p:spPr>
          <a:xfrm>
            <a:off x="4101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6387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" name="Google Shape;284;p34"/>
          <p:cNvCxnSpPr>
            <a:stCxn id="285" idx="2"/>
            <a:endCxn id="282" idx="0"/>
          </p:cNvCxnSpPr>
          <p:nvPr/>
        </p:nvCxnSpPr>
        <p:spPr>
          <a:xfrm>
            <a:off x="3977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4"/>
          <p:cNvCxnSpPr>
            <a:stCxn id="282" idx="0"/>
            <a:endCxn id="287" idx="2"/>
          </p:cNvCxnSpPr>
          <p:nvPr/>
        </p:nvCxnSpPr>
        <p:spPr>
          <a:xfrm flipH="1" rot="10800000">
            <a:off x="4434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>
            <a:stCxn id="283" idx="0"/>
            <a:endCxn id="289" idx="2"/>
          </p:cNvCxnSpPr>
          <p:nvPr/>
        </p:nvCxnSpPr>
        <p:spPr>
          <a:xfrm rot="10800000">
            <a:off x="6263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>
            <a:stCxn id="283" idx="0"/>
            <a:endCxn id="291" idx="2"/>
          </p:cNvCxnSpPr>
          <p:nvPr/>
        </p:nvCxnSpPr>
        <p:spPr>
          <a:xfrm flipH="1" rot="10800000">
            <a:off x="6720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4"/>
          <p:cNvCxnSpPr>
            <a:stCxn id="277" idx="0"/>
            <a:endCxn id="282" idx="2"/>
          </p:cNvCxnSpPr>
          <p:nvPr/>
        </p:nvCxnSpPr>
        <p:spPr>
          <a:xfrm rot="10800000">
            <a:off x="4434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4"/>
          <p:cNvCxnSpPr>
            <a:stCxn id="277" idx="0"/>
            <a:endCxn id="283" idx="2"/>
          </p:cNvCxnSpPr>
          <p:nvPr/>
        </p:nvCxnSpPr>
        <p:spPr>
          <a:xfrm flipH="1" rot="10800000">
            <a:off x="5577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4"/>
          <p:cNvSpPr/>
          <p:nvPr/>
        </p:nvSpPr>
        <p:spPr>
          <a:xfrm>
            <a:off x="3644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5930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4558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6844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1562575" y="4578275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1562575" y="3898463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1562575" y="3218650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35"/>
          <p:cNvCxnSpPr>
            <a:stCxn id="300" idx="2"/>
            <a:endCxn id="299" idx="0"/>
          </p:cNvCxnSpPr>
          <p:nvPr/>
        </p:nvCxnSpPr>
        <p:spPr>
          <a:xfrm>
            <a:off x="2115625" y="4269563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>
            <a:stCxn id="301" idx="2"/>
            <a:endCxn id="300" idx="0"/>
          </p:cNvCxnSpPr>
          <p:nvPr/>
        </p:nvCxnSpPr>
        <p:spPr>
          <a:xfrm>
            <a:off x="2115625" y="3589750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5"/>
          <p:cNvSpPr txBox="1"/>
          <p:nvPr/>
        </p:nvSpPr>
        <p:spPr>
          <a:xfrm>
            <a:off x="744475" y="46283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744475" y="39485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744475" y="32687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1562575" y="2532850"/>
            <a:ext cx="1106100" cy="37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35"/>
          <p:cNvCxnSpPr>
            <a:stCxn id="307" idx="2"/>
            <a:endCxn id="301" idx="0"/>
          </p:cNvCxnSpPr>
          <p:nvPr/>
        </p:nvCxnSpPr>
        <p:spPr>
          <a:xfrm>
            <a:off x="2115625" y="29039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5"/>
          <p:cNvSpPr txBox="1"/>
          <p:nvPr/>
        </p:nvSpPr>
        <p:spPr>
          <a:xfrm>
            <a:off x="744475" y="25829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1562575" y="1847050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5"/>
          <p:cNvCxnSpPr>
            <a:stCxn id="310" idx="2"/>
            <a:endCxn id="307" idx="0"/>
          </p:cNvCxnSpPr>
          <p:nvPr/>
        </p:nvCxnSpPr>
        <p:spPr>
          <a:xfrm>
            <a:off x="2115625" y="22181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5"/>
          <p:cNvSpPr txBox="1"/>
          <p:nvPr/>
        </p:nvSpPr>
        <p:spPr>
          <a:xfrm>
            <a:off x="744475" y="18971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107050" y="402200"/>
            <a:ext cx="8909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receive a packet, you pass it up the stack, to higher-layer protocols.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IP know to pass up to TCP, not UDP?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TCP know to pass up to HTTP, not SMTP?</a:t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3273025" y="4578275"/>
            <a:ext cx="7923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42177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Copper Wire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56043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Radio Waves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6990925" y="4578275"/>
            <a:ext cx="1388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Telephone 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5888125" y="3898475"/>
            <a:ext cx="6666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Wi-Fi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" name="Google Shape;319;p35"/>
          <p:cNvCxnSpPr>
            <a:stCxn id="318" idx="2"/>
            <a:endCxn id="316" idx="0"/>
          </p:cNvCxnSpPr>
          <p:nvPr/>
        </p:nvCxnSpPr>
        <p:spPr>
          <a:xfrm>
            <a:off x="62214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5"/>
          <p:cNvSpPr/>
          <p:nvPr/>
        </p:nvSpPr>
        <p:spPr>
          <a:xfrm>
            <a:off x="7049275" y="3898475"/>
            <a:ext cx="127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Point-to-Point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35"/>
          <p:cNvCxnSpPr>
            <a:stCxn id="320" idx="2"/>
            <a:endCxn id="317" idx="0"/>
          </p:cNvCxnSpPr>
          <p:nvPr/>
        </p:nvCxnSpPr>
        <p:spPr>
          <a:xfrm>
            <a:off x="76851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5"/>
          <p:cNvSpPr/>
          <p:nvPr/>
        </p:nvSpPr>
        <p:spPr>
          <a:xfrm>
            <a:off x="4393975" y="3898475"/>
            <a:ext cx="88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" name="Google Shape;323;p35"/>
          <p:cNvCxnSpPr>
            <a:stCxn id="322" idx="2"/>
            <a:endCxn id="315" idx="0"/>
          </p:cNvCxnSpPr>
          <p:nvPr/>
        </p:nvCxnSpPr>
        <p:spPr>
          <a:xfrm>
            <a:off x="48348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5"/>
          <p:cNvSpPr/>
          <p:nvPr/>
        </p:nvSpPr>
        <p:spPr>
          <a:xfrm>
            <a:off x="3385825" y="3898475"/>
            <a:ext cx="566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FDDI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" name="Google Shape;325;p35"/>
          <p:cNvCxnSpPr>
            <a:stCxn id="324" idx="2"/>
            <a:endCxn id="314" idx="0"/>
          </p:cNvCxnSpPr>
          <p:nvPr/>
        </p:nvCxnSpPr>
        <p:spPr>
          <a:xfrm>
            <a:off x="366917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5"/>
          <p:cNvSpPr/>
          <p:nvPr/>
        </p:nvSpPr>
        <p:spPr>
          <a:xfrm>
            <a:off x="5244675" y="3215663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35"/>
          <p:cNvCxnSpPr>
            <a:stCxn id="324" idx="0"/>
            <a:endCxn id="326" idx="2"/>
          </p:cNvCxnSpPr>
          <p:nvPr/>
        </p:nvCxnSpPr>
        <p:spPr>
          <a:xfrm flipH="1" rot="10800000">
            <a:off x="3669175" y="3586775"/>
            <a:ext cx="19089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5"/>
          <p:cNvCxnSpPr>
            <a:stCxn id="322" idx="0"/>
            <a:endCxn id="326" idx="2"/>
          </p:cNvCxnSpPr>
          <p:nvPr/>
        </p:nvCxnSpPr>
        <p:spPr>
          <a:xfrm flipH="1" rot="10800000">
            <a:off x="4834825" y="3586775"/>
            <a:ext cx="7431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5"/>
          <p:cNvCxnSpPr>
            <a:stCxn id="318" idx="0"/>
            <a:endCxn id="326" idx="2"/>
          </p:cNvCxnSpPr>
          <p:nvPr/>
        </p:nvCxnSpPr>
        <p:spPr>
          <a:xfrm rot="10800000">
            <a:off x="5577925" y="3586775"/>
            <a:ext cx="6435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5"/>
          <p:cNvCxnSpPr>
            <a:stCxn id="320" idx="0"/>
            <a:endCxn id="326" idx="2"/>
          </p:cNvCxnSpPr>
          <p:nvPr/>
        </p:nvCxnSpPr>
        <p:spPr>
          <a:xfrm rot="10800000">
            <a:off x="5577925" y="3586775"/>
            <a:ext cx="2107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5"/>
          <p:cNvSpPr/>
          <p:nvPr/>
        </p:nvSpPr>
        <p:spPr>
          <a:xfrm>
            <a:off x="4101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6387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" name="Google Shape;333;p35"/>
          <p:cNvCxnSpPr>
            <a:stCxn id="334" idx="2"/>
            <a:endCxn id="331" idx="0"/>
          </p:cNvCxnSpPr>
          <p:nvPr/>
        </p:nvCxnSpPr>
        <p:spPr>
          <a:xfrm>
            <a:off x="3977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5"/>
          <p:cNvCxnSpPr>
            <a:stCxn id="331" idx="0"/>
            <a:endCxn id="336" idx="2"/>
          </p:cNvCxnSpPr>
          <p:nvPr/>
        </p:nvCxnSpPr>
        <p:spPr>
          <a:xfrm flipH="1" rot="10800000">
            <a:off x="4434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>
            <a:stCxn id="332" idx="0"/>
            <a:endCxn id="338" idx="2"/>
          </p:cNvCxnSpPr>
          <p:nvPr/>
        </p:nvCxnSpPr>
        <p:spPr>
          <a:xfrm rot="10800000">
            <a:off x="6263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>
            <a:stCxn id="332" idx="0"/>
            <a:endCxn id="340" idx="2"/>
          </p:cNvCxnSpPr>
          <p:nvPr/>
        </p:nvCxnSpPr>
        <p:spPr>
          <a:xfrm flipH="1" rot="10800000">
            <a:off x="6720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5"/>
          <p:cNvCxnSpPr>
            <a:stCxn id="326" idx="0"/>
            <a:endCxn id="331" idx="2"/>
          </p:cNvCxnSpPr>
          <p:nvPr/>
        </p:nvCxnSpPr>
        <p:spPr>
          <a:xfrm rot="10800000">
            <a:off x="4434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5"/>
          <p:cNvCxnSpPr>
            <a:stCxn id="326" idx="0"/>
            <a:endCxn id="332" idx="2"/>
          </p:cNvCxnSpPr>
          <p:nvPr/>
        </p:nvCxnSpPr>
        <p:spPr>
          <a:xfrm flipH="1" rot="10800000">
            <a:off x="5577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5"/>
          <p:cNvSpPr/>
          <p:nvPr/>
        </p:nvSpPr>
        <p:spPr>
          <a:xfrm>
            <a:off x="3644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5930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4558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6844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4643184" y="2124150"/>
            <a:ext cx="1202650" cy="2559400"/>
          </a:xfrm>
          <a:custGeom>
            <a:rect b="b" l="l" r="r" t="t"/>
            <a:pathLst>
              <a:path extrusionOk="0" h="102376" w="48106">
                <a:moveTo>
                  <a:pt x="19657" y="0"/>
                </a:moveTo>
                <a:cubicBezTo>
                  <a:pt x="16496" y="4275"/>
                  <a:pt x="-3990" y="17597"/>
                  <a:pt x="693" y="25648"/>
                </a:cubicBezTo>
                <a:cubicBezTo>
                  <a:pt x="5377" y="33699"/>
                  <a:pt x="44281" y="40448"/>
                  <a:pt x="47758" y="48304"/>
                </a:cubicBezTo>
                <a:cubicBezTo>
                  <a:pt x="51235" y="56160"/>
                  <a:pt x="27673" y="63772"/>
                  <a:pt x="21553" y="72784"/>
                </a:cubicBezTo>
                <a:cubicBezTo>
                  <a:pt x="15433" y="81796"/>
                  <a:pt x="12790" y="97444"/>
                  <a:pt x="11037" y="102376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sp>
      <p:cxnSp>
        <p:nvCxnSpPr>
          <p:cNvPr id="344" name="Google Shape;344;p35"/>
          <p:cNvCxnSpPr/>
          <p:nvPr/>
        </p:nvCxnSpPr>
        <p:spPr>
          <a:xfrm rot="10800000">
            <a:off x="5178675" y="2928125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5"/>
          <p:cNvCxnSpPr/>
          <p:nvPr/>
        </p:nvCxnSpPr>
        <p:spPr>
          <a:xfrm flipH="1" rot="10800000">
            <a:off x="5573028" y="2928125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5"/>
          <p:cNvSpPr txBox="1"/>
          <p:nvPr/>
        </p:nvSpPr>
        <p:spPr>
          <a:xfrm>
            <a:off x="5063025" y="2640988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7" name="Google Shape;347;p35"/>
          <p:cNvCxnSpPr/>
          <p:nvPr/>
        </p:nvCxnSpPr>
        <p:spPr>
          <a:xfrm rot="10800000">
            <a:off x="4176057" y="2273660"/>
            <a:ext cx="2640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5"/>
          <p:cNvCxnSpPr/>
          <p:nvPr/>
        </p:nvCxnSpPr>
        <p:spPr>
          <a:xfrm flipH="1" rot="10800000">
            <a:off x="4429892" y="2273660"/>
            <a:ext cx="2640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5"/>
          <p:cNvSpPr txBox="1"/>
          <p:nvPr/>
        </p:nvSpPr>
        <p:spPr>
          <a:xfrm>
            <a:off x="3158025" y="2284613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Demultiplexing at Layer 3</a:t>
            </a:r>
            <a:endParaRPr/>
          </a:p>
        </p:txBody>
      </p:sp>
      <p:sp>
        <p:nvSpPr>
          <p:cNvPr id="355" name="Google Shape;355;p36"/>
          <p:cNvSpPr txBox="1"/>
          <p:nvPr>
            <p:ph idx="1" type="body"/>
          </p:nvPr>
        </p:nvSpPr>
        <p:spPr>
          <a:xfrm>
            <a:off x="107050" y="402200"/>
            <a:ext cx="89097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Demultiplexing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new header field that tells us what the next (higher) layer protocol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IP code to pass the rest of the packet to the appropriate L4 code.</a:t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4228600" y="4561688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6"/>
          <p:cNvSpPr/>
          <p:nvPr/>
        </p:nvSpPr>
        <p:spPr>
          <a:xfrm>
            <a:off x="3085600" y="3878888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5371600" y="3878888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" name="Google Shape;359;p36"/>
          <p:cNvCxnSpPr>
            <a:stCxn id="356" idx="0"/>
            <a:endCxn id="357" idx="2"/>
          </p:cNvCxnSpPr>
          <p:nvPr/>
        </p:nvCxnSpPr>
        <p:spPr>
          <a:xfrm rot="10800000">
            <a:off x="3418900" y="4249988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6"/>
          <p:cNvCxnSpPr>
            <a:stCxn id="356" idx="0"/>
            <a:endCxn id="358" idx="2"/>
          </p:cNvCxnSpPr>
          <p:nvPr/>
        </p:nvCxnSpPr>
        <p:spPr>
          <a:xfrm flipH="1" rot="10800000">
            <a:off x="4561900" y="4249988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6"/>
          <p:cNvCxnSpPr/>
          <p:nvPr/>
        </p:nvCxnSpPr>
        <p:spPr>
          <a:xfrm rot="10800000">
            <a:off x="4162600" y="4274150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6"/>
          <p:cNvCxnSpPr/>
          <p:nvPr/>
        </p:nvCxnSpPr>
        <p:spPr>
          <a:xfrm flipH="1" rot="10800000">
            <a:off x="4556953" y="4274150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6"/>
          <p:cNvSpPr txBox="1"/>
          <p:nvPr/>
        </p:nvSpPr>
        <p:spPr>
          <a:xfrm>
            <a:off x="4046950" y="3987013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6"/>
          <p:cNvSpPr/>
          <p:nvPr/>
        </p:nvSpPr>
        <p:spPr>
          <a:xfrm>
            <a:off x="2407150" y="2006475"/>
            <a:ext cx="2023500" cy="1706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2511980" y="2807625"/>
            <a:ext cx="1813800" cy="8283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Layer 4 headers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2611513" y="3201475"/>
            <a:ext cx="161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6"/>
          <p:cNvSpPr/>
          <p:nvPr/>
        </p:nvSpPr>
        <p:spPr>
          <a:xfrm>
            <a:off x="4693150" y="2006475"/>
            <a:ext cx="2023500" cy="1706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layer is UDP.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4797980" y="2807625"/>
            <a:ext cx="1813800" cy="8283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Layer 4 headers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4897513" y="3201475"/>
            <a:ext cx="161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37"/>
          <p:cNvCxnSpPr>
            <a:stCxn id="375" idx="0"/>
            <a:endCxn id="376" idx="2"/>
          </p:cNvCxnSpPr>
          <p:nvPr/>
        </p:nvCxnSpPr>
        <p:spPr>
          <a:xfrm rot="10800000">
            <a:off x="2234800" y="4006938"/>
            <a:ext cx="22860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7"/>
          <p:cNvCxnSpPr>
            <a:stCxn id="375" idx="0"/>
            <a:endCxn id="378" idx="2"/>
          </p:cNvCxnSpPr>
          <p:nvPr/>
        </p:nvCxnSpPr>
        <p:spPr>
          <a:xfrm flipH="1" rot="10800000">
            <a:off x="4520800" y="4006938"/>
            <a:ext cx="23271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7"/>
          <p:cNvSpPr/>
          <p:nvPr/>
        </p:nvSpPr>
        <p:spPr>
          <a:xfrm>
            <a:off x="1860350" y="3635850"/>
            <a:ext cx="7488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Demultiplexing at Layer 4</a:t>
            </a:r>
            <a:endParaRPr/>
          </a:p>
        </p:txBody>
      </p:sp>
      <p:sp>
        <p:nvSpPr>
          <p:cNvPr id="380" name="Google Shape;380;p37"/>
          <p:cNvSpPr txBox="1"/>
          <p:nvPr>
            <p:ph idx="1" type="body"/>
          </p:nvPr>
        </p:nvSpPr>
        <p:spPr>
          <a:xfrm>
            <a:off x="107050" y="402200"/>
            <a:ext cx="8909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Demultiplexing also works at Layer 4.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running application on your computer is associated with a </a:t>
            </a:r>
            <a:r>
              <a:rPr b="1" lang="en"/>
              <a:t>port number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L4 receives a packet, it uses the port number to pass the packet to the corresponding application.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4187500" y="4397838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4187500" y="3635838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37"/>
          <p:cNvCxnSpPr>
            <a:stCxn id="375" idx="0"/>
            <a:endCxn id="381" idx="2"/>
          </p:cNvCxnSpPr>
          <p:nvPr/>
        </p:nvCxnSpPr>
        <p:spPr>
          <a:xfrm rot="10800000">
            <a:off x="4520800" y="4006938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7"/>
          <p:cNvCxnSpPr/>
          <p:nvPr/>
        </p:nvCxnSpPr>
        <p:spPr>
          <a:xfrm flipH="1" rot="10800000">
            <a:off x="4846200" y="4268524"/>
            <a:ext cx="420600" cy="7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7"/>
          <p:cNvSpPr txBox="1"/>
          <p:nvPr/>
        </p:nvSpPr>
        <p:spPr>
          <a:xfrm>
            <a:off x="4005850" y="4768938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3613900" y="2430813"/>
            <a:ext cx="1813800" cy="9879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Port 587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Port 50000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3713450" y="2945323"/>
            <a:ext cx="16146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Stop watching YouTube and answer your email.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37"/>
          <p:cNvCxnSpPr/>
          <p:nvPr/>
        </p:nvCxnSpPr>
        <p:spPr>
          <a:xfrm rot="10800000">
            <a:off x="3759324" y="4268524"/>
            <a:ext cx="420600" cy="7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7"/>
          <p:cNvCxnSpPr/>
          <p:nvPr/>
        </p:nvCxnSpPr>
        <p:spPr>
          <a:xfrm rot="10800000">
            <a:off x="4520809" y="4057725"/>
            <a:ext cx="0" cy="29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7"/>
          <p:cNvSpPr/>
          <p:nvPr/>
        </p:nvSpPr>
        <p:spPr>
          <a:xfrm>
            <a:off x="5941000" y="2430813"/>
            <a:ext cx="1813800" cy="9879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Port 194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Port 60000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6040550" y="2945323"/>
            <a:ext cx="16146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you're fired!!!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1327900" y="2430813"/>
            <a:ext cx="1813800" cy="9879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1427450" y="2945323"/>
            <a:ext cx="16146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Here's that YouTube video you asked for.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6514600" y="3635838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3" name="Google Shape;393;p37"/>
          <p:cNvCxnSpPr/>
          <p:nvPr/>
        </p:nvCxnSpPr>
        <p:spPr>
          <a:xfrm flipH="1">
            <a:off x="4797575" y="594600"/>
            <a:ext cx="347100" cy="3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7"/>
          <p:cNvSpPr txBox="1"/>
          <p:nvPr/>
        </p:nvSpPr>
        <p:spPr>
          <a:xfrm>
            <a:off x="5137100" y="466725"/>
            <a:ext cx="2559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More specifically, each open connection on your computer.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2685350" y="3685950"/>
            <a:ext cx="70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(40000)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4930300" y="3685950"/>
            <a:ext cx="70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(50000)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7257400" y="3685950"/>
            <a:ext cx="70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(60000)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at Layer 4</a:t>
            </a:r>
            <a:endParaRPr/>
          </a:p>
        </p:txBody>
      </p:sp>
      <p:sp>
        <p:nvSpPr>
          <p:cNvPr id="403" name="Google Shape;403;p38"/>
          <p:cNvSpPr txBox="1"/>
          <p:nvPr>
            <p:ph idx="1" type="body"/>
          </p:nvPr>
        </p:nvSpPr>
        <p:spPr>
          <a:xfrm>
            <a:off x="107050" y="402200"/>
            <a:ext cx="8909700" cy="27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 numbers help us distinguish between applications on the same computer.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address (Layer 3) for all the applications is the same.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each connection is </a:t>
            </a:r>
            <a:r>
              <a:rPr lang="en"/>
              <a:t>associated</a:t>
            </a:r>
            <a:r>
              <a:rPr lang="en"/>
              <a:t> with a different port number.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Analogy: Room numbers.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and your housemate both have the same street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someone sends a letter to your house, who is it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Distinguish by assigning room numbers to each housemate.</a:t>
            </a:r>
            <a:endParaRPr i="1"/>
          </a:p>
        </p:txBody>
      </p:sp>
      <p:sp>
        <p:nvSpPr>
          <p:cNvPr id="404" name="Google Shape;404;p38"/>
          <p:cNvSpPr/>
          <p:nvPr/>
        </p:nvSpPr>
        <p:spPr>
          <a:xfrm>
            <a:off x="2290350" y="3142300"/>
            <a:ext cx="20235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YouTube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2395175" y="3921350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2494725" y="4458900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" name="Google Shape;407;p38"/>
          <p:cNvCxnSpPr>
            <a:stCxn id="408" idx="1"/>
          </p:cNvCxnSpPr>
          <p:nvPr/>
        </p:nvCxnSpPr>
        <p:spPr>
          <a:xfrm rot="10800000">
            <a:off x="4410800" y="3727775"/>
            <a:ext cx="9147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8"/>
          <p:cNvSpPr txBox="1"/>
          <p:nvPr/>
        </p:nvSpPr>
        <p:spPr>
          <a:xfrm>
            <a:off x="5325500" y="3592325"/>
            <a:ext cx="271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Demultiplex: Which L4 protocol?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9" name="Google Shape;409;p38"/>
          <p:cNvCxnSpPr>
            <a:stCxn id="410" idx="1"/>
          </p:cNvCxnSpPr>
          <p:nvPr/>
        </p:nvCxnSpPr>
        <p:spPr>
          <a:xfrm rot="10800000">
            <a:off x="4410800" y="4275325"/>
            <a:ext cx="9147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8"/>
          <p:cNvSpPr txBox="1"/>
          <p:nvPr/>
        </p:nvSpPr>
        <p:spPr>
          <a:xfrm>
            <a:off x="5325500" y="4139875"/>
            <a:ext cx="2869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Demultiplex: Which L7 application?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at Layer 4</a:t>
            </a:r>
            <a:endParaRPr/>
          </a:p>
        </p:txBody>
      </p:sp>
      <p:sp>
        <p:nvSpPr>
          <p:cNvPr id="416" name="Google Shape;416;p39"/>
          <p:cNvSpPr txBox="1"/>
          <p:nvPr>
            <p:ph idx="1" type="body"/>
          </p:nvPr>
        </p:nvSpPr>
        <p:spPr>
          <a:xfrm>
            <a:off x="107050" y="402200"/>
            <a:ext cx="8909700" cy="24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end hosts in a connection have a port number.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private client (e.g. your computer) can use a randomly-generated port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public server </a:t>
            </a:r>
            <a:r>
              <a:rPr lang="en"/>
              <a:t>(e.g. YouTube) must use a fixed, well-known port number.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Analogy: Room numbers.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any number for your bedroom. No one cares.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room numbers (e.g. in Soda Hall) must be fixed and well-known.</a:t>
            </a:r>
            <a:endParaRPr i="1"/>
          </a:p>
        </p:txBody>
      </p:sp>
      <p:sp>
        <p:nvSpPr>
          <p:cNvPr id="417" name="Google Shape;417;p39"/>
          <p:cNvSpPr/>
          <p:nvPr/>
        </p:nvSpPr>
        <p:spPr>
          <a:xfrm>
            <a:off x="2029900" y="3001450"/>
            <a:ext cx="20235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Bob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YouTube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2134725" y="3780500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40000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2234275" y="4318050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give me cat video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4633400" y="3001450"/>
            <a:ext cx="20235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YouTube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4738225" y="3780500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4837775" y="4318050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251400" y="3290506"/>
            <a:ext cx="1701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Outgoing packet: Bob picks a random port number, but sends to YouTube's fixed port, 80.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>
            <a:off x="6885500" y="3182650"/>
            <a:ext cx="2023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Incoming reply: YouTube replies to Bob's chosen port. Bob's computer passes the packet to the correct application (Firefox, not Slack).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 – Terminology Conflict</a:t>
            </a:r>
            <a:endParaRPr/>
          </a:p>
        </p:txBody>
      </p:sp>
      <p:sp>
        <p:nvSpPr>
          <p:cNvPr id="430" name="Google Shape;430;p40"/>
          <p:cNvSpPr txBox="1"/>
          <p:nvPr>
            <p:ph idx="1" type="body"/>
          </p:nvPr>
        </p:nvSpPr>
        <p:spPr>
          <a:xfrm>
            <a:off x="107050" y="402200"/>
            <a:ext cx="89097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networking, there are two different things, both called "ports."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it's unclear, we will specify "logical port" or "physical port."</a:t>
            </a:r>
            <a:endParaRPr/>
          </a:p>
        </p:txBody>
      </p:sp>
      <p:pic>
        <p:nvPicPr>
          <p:cNvPr id="431" name="Google Shape;431;p40"/>
          <p:cNvPicPr preferRelativeResize="0"/>
          <p:nvPr/>
        </p:nvPicPr>
        <p:blipFill rotWithShape="1">
          <a:blip r:embed="rId3">
            <a:alphaModFix/>
          </a:blip>
          <a:srcRect b="10153" l="0" r="0" t="21098"/>
          <a:stretch/>
        </p:blipFill>
        <p:spPr>
          <a:xfrm>
            <a:off x="5167600" y="2475000"/>
            <a:ext cx="2620149" cy="1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0"/>
          <p:cNvSpPr/>
          <p:nvPr/>
        </p:nvSpPr>
        <p:spPr>
          <a:xfrm>
            <a:off x="1369750" y="2644675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1469300" y="3182225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460900" y="3830425"/>
            <a:ext cx="36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Logical port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number identifying an application. Exists in software.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4661925" y="3830425"/>
            <a:ext cx="36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hole you plug a cable into. Exists in hardware.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/>
          <p:nvPr/>
        </p:nvSpPr>
        <p:spPr>
          <a:xfrm>
            <a:off x="1551000" y="1997150"/>
            <a:ext cx="6833700" cy="2428800"/>
          </a:xfrm>
          <a:prstGeom prst="roundRect">
            <a:avLst>
              <a:gd fmla="val 6849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1"/>
          <p:cNvSpPr/>
          <p:nvPr/>
        </p:nvSpPr>
        <p:spPr>
          <a:xfrm>
            <a:off x="2827650" y="2929400"/>
            <a:ext cx="3779700" cy="1326000"/>
          </a:xfrm>
          <a:prstGeom prst="roundRect">
            <a:avLst>
              <a:gd fmla="val 10598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Layers in the End Host</a:t>
            </a:r>
            <a:endParaRPr/>
          </a:p>
        </p:txBody>
      </p:sp>
      <p:sp>
        <p:nvSpPr>
          <p:cNvPr id="443" name="Google Shape;443;p41"/>
          <p:cNvSpPr txBox="1"/>
          <p:nvPr>
            <p:ph idx="1" type="body"/>
          </p:nvPr>
        </p:nvSpPr>
        <p:spPr>
          <a:xfrm>
            <a:off x="107050" y="402200"/>
            <a:ext cx="89097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Layers 1 and 2 are implemented in hardware, on the network interface card (NIC).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Layers 3 and 4 are implemented in software, in the operating system.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7 is the applications running in software.</a:t>
            </a:r>
            <a:endParaRPr/>
          </a:p>
        </p:txBody>
      </p:sp>
      <p:sp>
        <p:nvSpPr>
          <p:cNvPr id="444" name="Google Shape;444;p41"/>
          <p:cNvSpPr/>
          <p:nvPr/>
        </p:nvSpPr>
        <p:spPr>
          <a:xfrm>
            <a:off x="3217650" y="4585400"/>
            <a:ext cx="29997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43318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37456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49180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4331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5275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3388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2444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1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1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7" name="Google Shape;457;p41"/>
          <p:cNvCxnSpPr>
            <a:stCxn id="444" idx="0"/>
            <a:endCxn id="445" idx="2"/>
          </p:cNvCxnSpPr>
          <p:nvPr/>
        </p:nvCxnSpPr>
        <p:spPr>
          <a:xfrm rot="10800000">
            <a:off x="4717500" y="41714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1"/>
          <p:cNvCxnSpPr>
            <a:stCxn id="445" idx="0"/>
            <a:endCxn id="446" idx="2"/>
          </p:cNvCxnSpPr>
          <p:nvPr/>
        </p:nvCxnSpPr>
        <p:spPr>
          <a:xfrm rot="10800000">
            <a:off x="4131300" y="3498200"/>
            <a:ext cx="5862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1"/>
          <p:cNvCxnSpPr>
            <a:stCxn id="445" idx="0"/>
            <a:endCxn id="447" idx="2"/>
          </p:cNvCxnSpPr>
          <p:nvPr/>
        </p:nvCxnSpPr>
        <p:spPr>
          <a:xfrm flipH="1" rot="10800000">
            <a:off x="4717500" y="3498200"/>
            <a:ext cx="5862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1"/>
          <p:cNvCxnSpPr>
            <a:stCxn id="446" idx="0"/>
            <a:endCxn id="451" idx="2"/>
          </p:cNvCxnSpPr>
          <p:nvPr/>
        </p:nvCxnSpPr>
        <p:spPr>
          <a:xfrm rot="10800000">
            <a:off x="2829900" y="2517800"/>
            <a:ext cx="1301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1"/>
          <p:cNvCxnSpPr>
            <a:stCxn id="446" idx="0"/>
            <a:endCxn id="450" idx="2"/>
          </p:cNvCxnSpPr>
          <p:nvPr/>
        </p:nvCxnSpPr>
        <p:spPr>
          <a:xfrm rot="10800000">
            <a:off x="3773700" y="2517800"/>
            <a:ext cx="357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41"/>
          <p:cNvCxnSpPr>
            <a:stCxn id="446" idx="0"/>
            <a:endCxn id="448" idx="2"/>
          </p:cNvCxnSpPr>
          <p:nvPr/>
        </p:nvCxnSpPr>
        <p:spPr>
          <a:xfrm flipH="1" rot="10800000">
            <a:off x="4131300" y="2517800"/>
            <a:ext cx="5862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1"/>
          <p:cNvCxnSpPr>
            <a:stCxn id="447" idx="0"/>
            <a:endCxn id="452" idx="2"/>
          </p:cNvCxnSpPr>
          <p:nvPr/>
        </p:nvCxnSpPr>
        <p:spPr>
          <a:xfrm flipH="1" rot="10800000">
            <a:off x="5303700" y="2517800"/>
            <a:ext cx="1301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1"/>
          <p:cNvCxnSpPr>
            <a:stCxn id="447" idx="0"/>
            <a:endCxn id="449" idx="2"/>
          </p:cNvCxnSpPr>
          <p:nvPr/>
        </p:nvCxnSpPr>
        <p:spPr>
          <a:xfrm flipH="1" rot="10800000">
            <a:off x="5303700" y="2517800"/>
            <a:ext cx="357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1"/>
          <p:cNvSpPr txBox="1"/>
          <p:nvPr/>
        </p:nvSpPr>
        <p:spPr>
          <a:xfrm>
            <a:off x="6390575" y="4646750"/>
            <a:ext cx="1812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Thinks about packets.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6738900" y="3287000"/>
            <a:ext cx="1527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ridges the packet and connection abstractions.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7163250" y="2077850"/>
            <a:ext cx="1156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Thinks about connections.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/>
          <p:nvPr/>
        </p:nvSpPr>
        <p:spPr>
          <a:xfrm>
            <a:off x="1551000" y="1997150"/>
            <a:ext cx="6833700" cy="2428800"/>
          </a:xfrm>
          <a:prstGeom prst="roundRect">
            <a:avLst>
              <a:gd fmla="val 6849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2827650" y="2929400"/>
            <a:ext cx="3779700" cy="1326000"/>
          </a:xfrm>
          <a:prstGeom prst="roundRect">
            <a:avLst>
              <a:gd fmla="val 10598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Layers in the End Host</a:t>
            </a:r>
            <a:endParaRPr/>
          </a:p>
        </p:txBody>
      </p:sp>
      <p:sp>
        <p:nvSpPr>
          <p:cNvPr id="475" name="Google Shape;475;p42"/>
          <p:cNvSpPr txBox="1"/>
          <p:nvPr>
            <p:ph idx="1" type="body"/>
          </p:nvPr>
        </p:nvSpPr>
        <p:spPr>
          <a:xfrm>
            <a:off x="107050" y="402200"/>
            <a:ext cx="89097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Demultiplexing helps the operating system pass packets to the correct application.</a:t>
            </a: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3217650" y="4585400"/>
            <a:ext cx="29997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43318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37456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49180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4331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5275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3388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2444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751375" y="2517800"/>
            <a:ext cx="1713170" cy="2183525"/>
          </a:xfrm>
          <a:custGeom>
            <a:rect b="b" l="l" r="r" t="t"/>
            <a:pathLst>
              <a:path extrusionOk="0" h="87341" w="75172">
                <a:moveTo>
                  <a:pt x="75166" y="87341"/>
                </a:moveTo>
                <a:cubicBezTo>
                  <a:pt x="74739" y="81685"/>
                  <a:pt x="76394" y="62315"/>
                  <a:pt x="72605" y="53404"/>
                </a:cubicBezTo>
                <a:cubicBezTo>
                  <a:pt x="68816" y="44493"/>
                  <a:pt x="63037" y="40279"/>
                  <a:pt x="52434" y="33873"/>
                </a:cubicBezTo>
                <a:cubicBezTo>
                  <a:pt x="41831" y="27467"/>
                  <a:pt x="17725" y="20614"/>
                  <a:pt x="8986" y="14968"/>
                </a:cubicBezTo>
                <a:cubicBezTo>
                  <a:pt x="247" y="9323"/>
                  <a:pt x="1498" y="2495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90" name="Google Shape;490;p42"/>
          <p:cNvSpPr/>
          <p:nvPr/>
        </p:nvSpPr>
        <p:spPr>
          <a:xfrm>
            <a:off x="3680000" y="2521725"/>
            <a:ext cx="979473" cy="2174150"/>
          </a:xfrm>
          <a:custGeom>
            <a:rect b="b" l="l" r="r" t="t"/>
            <a:pathLst>
              <a:path extrusionOk="0" h="86966" w="47289">
                <a:moveTo>
                  <a:pt x="47289" y="86966"/>
                </a:moveTo>
                <a:cubicBezTo>
                  <a:pt x="46862" y="81496"/>
                  <a:pt x="48142" y="65575"/>
                  <a:pt x="44727" y="54148"/>
                </a:cubicBezTo>
                <a:cubicBezTo>
                  <a:pt x="41312" y="42721"/>
                  <a:pt x="33684" y="25838"/>
                  <a:pt x="26798" y="18404"/>
                </a:cubicBezTo>
                <a:cubicBezTo>
                  <a:pt x="19912" y="10970"/>
                  <a:pt x="7876" y="12612"/>
                  <a:pt x="3410" y="9545"/>
                </a:cubicBezTo>
                <a:cubicBezTo>
                  <a:pt x="-1056" y="6478"/>
                  <a:pt x="568" y="1591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91" name="Google Shape;491;p42"/>
          <p:cNvSpPr/>
          <p:nvPr/>
        </p:nvSpPr>
        <p:spPr>
          <a:xfrm>
            <a:off x="4891182" y="2526450"/>
            <a:ext cx="856900" cy="2153400"/>
          </a:xfrm>
          <a:custGeom>
            <a:rect b="b" l="l" r="r" t="t"/>
            <a:pathLst>
              <a:path extrusionOk="0" h="86136" w="34276">
                <a:moveTo>
                  <a:pt x="178" y="86136"/>
                </a:moveTo>
                <a:cubicBezTo>
                  <a:pt x="315" y="80976"/>
                  <a:pt x="-701" y="66163"/>
                  <a:pt x="1000" y="55173"/>
                </a:cubicBezTo>
                <a:cubicBezTo>
                  <a:pt x="2701" y="44183"/>
                  <a:pt x="5476" y="27354"/>
                  <a:pt x="10385" y="20195"/>
                </a:cubicBezTo>
                <a:cubicBezTo>
                  <a:pt x="15294" y="13036"/>
                  <a:pt x="26473" y="15587"/>
                  <a:pt x="30455" y="12221"/>
                </a:cubicBezTo>
                <a:cubicBezTo>
                  <a:pt x="34437" y="8855"/>
                  <a:pt x="33639" y="2037"/>
                  <a:pt x="3427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Internet Design Principles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Architecting the Internet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Designing Resource Sharing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Architecting the Internet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/>
          <p:nvPr/>
        </p:nvSpPr>
        <p:spPr>
          <a:xfrm>
            <a:off x="1551000" y="1997150"/>
            <a:ext cx="6833700" cy="2428800"/>
          </a:xfrm>
          <a:prstGeom prst="roundRect">
            <a:avLst>
              <a:gd fmla="val 6849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3"/>
          <p:cNvSpPr/>
          <p:nvPr/>
        </p:nvSpPr>
        <p:spPr>
          <a:xfrm>
            <a:off x="2827650" y="2929400"/>
            <a:ext cx="3779700" cy="1326000"/>
          </a:xfrm>
          <a:prstGeom prst="roundRect">
            <a:avLst>
              <a:gd fmla="val 10598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Layers in the End Host</a:t>
            </a:r>
            <a:endParaRPr/>
          </a:p>
        </p:txBody>
      </p:sp>
      <p:sp>
        <p:nvSpPr>
          <p:cNvPr id="499" name="Google Shape;499;p43"/>
          <p:cNvSpPr txBox="1"/>
          <p:nvPr>
            <p:ph idx="1" type="body"/>
          </p:nvPr>
        </p:nvSpPr>
        <p:spPr>
          <a:xfrm>
            <a:off x="107050" y="402200"/>
            <a:ext cx="89097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Logical p</a:t>
            </a:r>
            <a:r>
              <a:rPr lang="en"/>
              <a:t>orts identify the attachment point between the application and the OS.</a:t>
            </a:r>
            <a:endParaRPr/>
          </a:p>
        </p:txBody>
      </p:sp>
      <p:sp>
        <p:nvSpPr>
          <p:cNvPr id="500" name="Google Shape;500;p43"/>
          <p:cNvSpPr/>
          <p:nvPr/>
        </p:nvSpPr>
        <p:spPr>
          <a:xfrm>
            <a:off x="3217650" y="4585400"/>
            <a:ext cx="29997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43318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37456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49180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4331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5275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3388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444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3" name="Google Shape;513;p43"/>
          <p:cNvCxnSpPr/>
          <p:nvPr/>
        </p:nvCxnSpPr>
        <p:spPr>
          <a:xfrm>
            <a:off x="5661300" y="2515550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4" name="Google Shape;514;p43"/>
          <p:cNvCxnSpPr>
            <a:stCxn id="508" idx="2"/>
          </p:cNvCxnSpPr>
          <p:nvPr/>
        </p:nvCxnSpPr>
        <p:spPr>
          <a:xfrm flipH="1">
            <a:off x="6366000" y="2517800"/>
            <a:ext cx="23910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5" name="Google Shape;515;p43"/>
          <p:cNvCxnSpPr/>
          <p:nvPr/>
        </p:nvCxnSpPr>
        <p:spPr>
          <a:xfrm>
            <a:off x="4717500" y="2515550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6" name="Google Shape;516;p43"/>
          <p:cNvCxnSpPr/>
          <p:nvPr/>
        </p:nvCxnSpPr>
        <p:spPr>
          <a:xfrm>
            <a:off x="3773700" y="2515550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7" name="Google Shape;517;p43"/>
          <p:cNvCxnSpPr>
            <a:stCxn id="507" idx="2"/>
          </p:cNvCxnSpPr>
          <p:nvPr/>
        </p:nvCxnSpPr>
        <p:spPr>
          <a:xfrm>
            <a:off x="2829900" y="2517800"/>
            <a:ext cx="239400" cy="4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Internet Design Principles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End-to-End Principle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Designing Resource Sharing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23" name="Google Shape;523;p4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Principle</a:t>
            </a:r>
            <a:endParaRPr/>
          </a:p>
        </p:txBody>
      </p:sp>
      <p:sp>
        <p:nvSpPr>
          <p:cNvPr id="524" name="Google Shape;524;p4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End-to-End Question</a:t>
            </a:r>
            <a:endParaRPr/>
          </a:p>
        </p:txBody>
      </p:sp>
      <p:sp>
        <p:nvSpPr>
          <p:cNvPr id="530" name="Google Shape;530;p4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Layer 3 (Internet) is best-effort.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implement Layers 1–3 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end hosts implement Layer 4 (reliability).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did we choose this design?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Should we implement reliability in the network?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end-to-end principle will help us answer these questions.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 the debate about what functionality the network does or doesn't implement.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Example – Simple Reliability Protocol</a:t>
            </a:r>
            <a:endParaRPr/>
          </a:p>
        </p:txBody>
      </p:sp>
      <p:sp>
        <p:nvSpPr>
          <p:cNvPr id="536" name="Google Shape;536;p46"/>
          <p:cNvSpPr txBox="1"/>
          <p:nvPr>
            <p:ph idx="1" type="body"/>
          </p:nvPr>
        </p:nvSpPr>
        <p:spPr>
          <a:xfrm>
            <a:off x="107050" y="402200"/>
            <a:ext cx="89097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haven't discussed Layer 4 protocols yet, so let's use a super-simple protocol.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wants to send 10 packets to Bob (in any order).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numbers the packets 1 through 10 and sends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can either: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Receive all 10 packets and declare success, 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Detect that some packets were lost, and declare failure.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Bob cannot declare success when packets are lost.</a:t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2876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6"/>
          <p:cNvSpPr/>
          <p:nvPr/>
        </p:nvSpPr>
        <p:spPr>
          <a:xfrm>
            <a:off x="13521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9" name="Google Shape;539;p46"/>
          <p:cNvCxnSpPr>
            <a:stCxn id="538" idx="6"/>
            <a:endCxn id="537" idx="1"/>
          </p:cNvCxnSpPr>
          <p:nvPr/>
        </p:nvCxnSpPr>
        <p:spPr>
          <a:xfrm>
            <a:off x="1637188" y="4351525"/>
            <a:ext cx="123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46"/>
          <p:cNvSpPr/>
          <p:nvPr/>
        </p:nvSpPr>
        <p:spPr>
          <a:xfrm>
            <a:off x="43240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1" name="Google Shape;541;p46"/>
          <p:cNvCxnSpPr>
            <a:stCxn id="537" idx="3"/>
            <a:endCxn id="540" idx="1"/>
          </p:cNvCxnSpPr>
          <p:nvPr/>
        </p:nvCxnSpPr>
        <p:spPr>
          <a:xfrm>
            <a:off x="3161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46"/>
          <p:cNvSpPr/>
          <p:nvPr/>
        </p:nvSpPr>
        <p:spPr>
          <a:xfrm>
            <a:off x="5924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3" name="Google Shape;543;p46"/>
          <p:cNvCxnSpPr>
            <a:stCxn id="540" idx="3"/>
            <a:endCxn id="542" idx="1"/>
          </p:cNvCxnSpPr>
          <p:nvPr/>
        </p:nvCxnSpPr>
        <p:spPr>
          <a:xfrm>
            <a:off x="4609000" y="4351525"/>
            <a:ext cx="131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6"/>
          <p:cNvCxnSpPr>
            <a:stCxn id="542" idx="3"/>
            <a:endCxn id="545" idx="2"/>
          </p:cNvCxnSpPr>
          <p:nvPr/>
        </p:nvCxnSpPr>
        <p:spPr>
          <a:xfrm>
            <a:off x="6209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46"/>
          <p:cNvSpPr/>
          <p:nvPr/>
        </p:nvSpPr>
        <p:spPr>
          <a:xfrm>
            <a:off x="73719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6"/>
          <p:cNvSpPr txBox="1"/>
          <p:nvPr/>
        </p:nvSpPr>
        <p:spPr>
          <a:xfrm>
            <a:off x="1175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547" name="Google Shape;547;p46"/>
          <p:cNvSpPr txBox="1"/>
          <p:nvPr/>
        </p:nvSpPr>
        <p:spPr>
          <a:xfrm>
            <a:off x="7081000" y="454327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548" name="Google Shape;548;p46"/>
          <p:cNvSpPr txBox="1"/>
          <p:nvPr/>
        </p:nvSpPr>
        <p:spPr>
          <a:xfrm>
            <a:off x="2699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49" name="Google Shape;549;p46"/>
          <p:cNvSpPr txBox="1"/>
          <p:nvPr/>
        </p:nvSpPr>
        <p:spPr>
          <a:xfrm>
            <a:off x="41476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50" name="Google Shape;550;p46"/>
          <p:cNvSpPr txBox="1"/>
          <p:nvPr/>
        </p:nvSpPr>
        <p:spPr>
          <a:xfrm>
            <a:off x="5747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– Reliability in the Network</a:t>
            </a:r>
            <a:endParaRPr/>
          </a:p>
        </p:txBody>
      </p:sp>
      <p:sp>
        <p:nvSpPr>
          <p:cNvPr id="556" name="Google Shape;556;p47"/>
          <p:cNvSpPr txBox="1"/>
          <p:nvPr>
            <p:ph idx="1" type="body"/>
          </p:nvPr>
        </p:nvSpPr>
        <p:spPr>
          <a:xfrm>
            <a:off x="107050" y="402200"/>
            <a:ext cx="8909700" cy="2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1 – Reliability in the network: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checks if it got all 10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success, send the 10 packets to the next hop.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failure, report the failure to the next hop.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Bob trusts whatever the last packet says. He doesn't count the packets himself.</a:t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2876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7"/>
          <p:cNvSpPr/>
          <p:nvPr/>
        </p:nvSpPr>
        <p:spPr>
          <a:xfrm>
            <a:off x="13521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9" name="Google Shape;559;p47"/>
          <p:cNvCxnSpPr>
            <a:stCxn id="558" idx="6"/>
            <a:endCxn id="557" idx="1"/>
          </p:cNvCxnSpPr>
          <p:nvPr/>
        </p:nvCxnSpPr>
        <p:spPr>
          <a:xfrm>
            <a:off x="1637188" y="4351525"/>
            <a:ext cx="123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47"/>
          <p:cNvSpPr/>
          <p:nvPr/>
        </p:nvSpPr>
        <p:spPr>
          <a:xfrm>
            <a:off x="43240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1" name="Google Shape;561;p47"/>
          <p:cNvCxnSpPr>
            <a:stCxn id="557" idx="3"/>
            <a:endCxn id="560" idx="1"/>
          </p:cNvCxnSpPr>
          <p:nvPr/>
        </p:nvCxnSpPr>
        <p:spPr>
          <a:xfrm>
            <a:off x="3161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47"/>
          <p:cNvSpPr/>
          <p:nvPr/>
        </p:nvSpPr>
        <p:spPr>
          <a:xfrm>
            <a:off x="5924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3" name="Google Shape;563;p47"/>
          <p:cNvCxnSpPr>
            <a:stCxn id="560" idx="3"/>
            <a:endCxn id="562" idx="1"/>
          </p:cNvCxnSpPr>
          <p:nvPr/>
        </p:nvCxnSpPr>
        <p:spPr>
          <a:xfrm>
            <a:off x="4609000" y="4351525"/>
            <a:ext cx="131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7"/>
          <p:cNvCxnSpPr>
            <a:stCxn id="562" idx="3"/>
            <a:endCxn id="565" idx="2"/>
          </p:cNvCxnSpPr>
          <p:nvPr/>
        </p:nvCxnSpPr>
        <p:spPr>
          <a:xfrm>
            <a:off x="6209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47"/>
          <p:cNvSpPr/>
          <p:nvPr/>
        </p:nvSpPr>
        <p:spPr>
          <a:xfrm>
            <a:off x="73719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7"/>
          <p:cNvSpPr txBox="1"/>
          <p:nvPr/>
        </p:nvSpPr>
        <p:spPr>
          <a:xfrm>
            <a:off x="1175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567" name="Google Shape;567;p47"/>
          <p:cNvSpPr txBox="1"/>
          <p:nvPr/>
        </p:nvSpPr>
        <p:spPr>
          <a:xfrm>
            <a:off x="7081000" y="454327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568" name="Google Shape;568;p47"/>
          <p:cNvSpPr txBox="1"/>
          <p:nvPr/>
        </p:nvSpPr>
        <p:spPr>
          <a:xfrm>
            <a:off x="2699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69" name="Google Shape;569;p47"/>
          <p:cNvSpPr txBox="1"/>
          <p:nvPr/>
        </p:nvSpPr>
        <p:spPr>
          <a:xfrm>
            <a:off x="41476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70" name="Google Shape;570;p47"/>
          <p:cNvSpPr txBox="1"/>
          <p:nvPr/>
        </p:nvSpPr>
        <p:spPr>
          <a:xfrm>
            <a:off x="5747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71" name="Google Shape;571;p47"/>
          <p:cNvSpPr/>
          <p:nvPr/>
        </p:nvSpPr>
        <p:spPr>
          <a:xfrm>
            <a:off x="31612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7"/>
          <p:cNvSpPr/>
          <p:nvPr/>
        </p:nvSpPr>
        <p:spPr>
          <a:xfrm>
            <a:off x="4685200" y="3538800"/>
            <a:ext cx="10545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Missed a packet. Fail.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7"/>
          <p:cNvSpPr/>
          <p:nvPr/>
        </p:nvSpPr>
        <p:spPr>
          <a:xfrm>
            <a:off x="6361600" y="3658200"/>
            <a:ext cx="513900" cy="393600"/>
          </a:xfrm>
          <a:prstGeom prst="wedgeRoundRectCallout">
            <a:avLst>
              <a:gd fmla="val -93637" name="adj1"/>
              <a:gd fmla="val 6513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Fail.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7"/>
          <p:cNvSpPr/>
          <p:nvPr/>
        </p:nvSpPr>
        <p:spPr>
          <a:xfrm>
            <a:off x="7809400" y="3658200"/>
            <a:ext cx="513900" cy="393600"/>
          </a:xfrm>
          <a:prstGeom prst="wedgeRoundRectCallout">
            <a:avLst>
              <a:gd fmla="val -93637" name="adj1"/>
              <a:gd fmla="val 6513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Fail.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– Reliability in the Network</a:t>
            </a:r>
            <a:endParaRPr/>
          </a:p>
        </p:txBody>
      </p:sp>
      <p:sp>
        <p:nvSpPr>
          <p:cNvPr id="580" name="Google Shape;580;p48"/>
          <p:cNvSpPr txBox="1"/>
          <p:nvPr>
            <p:ph idx="1" type="body"/>
          </p:nvPr>
        </p:nvSpPr>
        <p:spPr>
          <a:xfrm>
            <a:off x="107050" y="402200"/>
            <a:ext cx="8909700" cy="2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Surprising fact: Solution 1 cannot guarantee correctness.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R3 is buggy and always reports success.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doesn't check, so he trusts R3's report...even if it's wrong.</a:t>
            </a:r>
            <a:endParaRPr/>
          </a:p>
        </p:txBody>
      </p:sp>
      <p:sp>
        <p:nvSpPr>
          <p:cNvPr id="581" name="Google Shape;581;p48"/>
          <p:cNvSpPr/>
          <p:nvPr/>
        </p:nvSpPr>
        <p:spPr>
          <a:xfrm>
            <a:off x="2876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8"/>
          <p:cNvSpPr/>
          <p:nvPr/>
        </p:nvSpPr>
        <p:spPr>
          <a:xfrm>
            <a:off x="13521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3" name="Google Shape;583;p48"/>
          <p:cNvCxnSpPr>
            <a:stCxn id="582" idx="6"/>
            <a:endCxn id="581" idx="1"/>
          </p:cNvCxnSpPr>
          <p:nvPr/>
        </p:nvCxnSpPr>
        <p:spPr>
          <a:xfrm>
            <a:off x="1637188" y="4351525"/>
            <a:ext cx="123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48"/>
          <p:cNvSpPr/>
          <p:nvPr/>
        </p:nvSpPr>
        <p:spPr>
          <a:xfrm>
            <a:off x="43240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5" name="Google Shape;585;p48"/>
          <p:cNvCxnSpPr>
            <a:stCxn id="581" idx="3"/>
            <a:endCxn id="584" idx="1"/>
          </p:cNvCxnSpPr>
          <p:nvPr/>
        </p:nvCxnSpPr>
        <p:spPr>
          <a:xfrm>
            <a:off x="3161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48"/>
          <p:cNvSpPr/>
          <p:nvPr/>
        </p:nvSpPr>
        <p:spPr>
          <a:xfrm>
            <a:off x="5924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7" name="Google Shape;587;p48"/>
          <p:cNvCxnSpPr>
            <a:stCxn id="584" idx="3"/>
            <a:endCxn id="586" idx="1"/>
          </p:cNvCxnSpPr>
          <p:nvPr/>
        </p:nvCxnSpPr>
        <p:spPr>
          <a:xfrm>
            <a:off x="4609000" y="4351525"/>
            <a:ext cx="131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8"/>
          <p:cNvCxnSpPr>
            <a:stCxn id="586" idx="3"/>
            <a:endCxn id="589" idx="2"/>
          </p:cNvCxnSpPr>
          <p:nvPr/>
        </p:nvCxnSpPr>
        <p:spPr>
          <a:xfrm>
            <a:off x="6209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48"/>
          <p:cNvSpPr/>
          <p:nvPr/>
        </p:nvSpPr>
        <p:spPr>
          <a:xfrm>
            <a:off x="73719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48"/>
          <p:cNvSpPr txBox="1"/>
          <p:nvPr/>
        </p:nvSpPr>
        <p:spPr>
          <a:xfrm>
            <a:off x="1175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591" name="Google Shape;591;p48"/>
          <p:cNvSpPr txBox="1"/>
          <p:nvPr/>
        </p:nvSpPr>
        <p:spPr>
          <a:xfrm>
            <a:off x="7081000" y="454327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592" name="Google Shape;592;p48"/>
          <p:cNvSpPr txBox="1"/>
          <p:nvPr/>
        </p:nvSpPr>
        <p:spPr>
          <a:xfrm>
            <a:off x="2699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93" name="Google Shape;593;p48"/>
          <p:cNvSpPr txBox="1"/>
          <p:nvPr/>
        </p:nvSpPr>
        <p:spPr>
          <a:xfrm>
            <a:off x="41476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94" name="Google Shape;594;p48"/>
          <p:cNvSpPr txBox="1"/>
          <p:nvPr/>
        </p:nvSpPr>
        <p:spPr>
          <a:xfrm>
            <a:off x="5747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95" name="Google Shape;595;p48"/>
          <p:cNvSpPr/>
          <p:nvPr/>
        </p:nvSpPr>
        <p:spPr>
          <a:xfrm>
            <a:off x="31612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48"/>
          <p:cNvSpPr/>
          <p:nvPr/>
        </p:nvSpPr>
        <p:spPr>
          <a:xfrm>
            <a:off x="46090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48"/>
          <p:cNvSpPr/>
          <p:nvPr/>
        </p:nvSpPr>
        <p:spPr>
          <a:xfrm>
            <a:off x="62092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5985000" y="2953450"/>
            <a:ext cx="1881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R3 is buggy! It actually only got 9 packets.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8"/>
          <p:cNvSpPr/>
          <p:nvPr/>
        </p:nvSpPr>
        <p:spPr>
          <a:xfrm>
            <a:off x="7719900" y="3831850"/>
            <a:ext cx="912000" cy="2709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Success!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 – Reliability at End Hosts</a:t>
            </a:r>
            <a:endParaRPr/>
          </a:p>
        </p:txBody>
      </p:sp>
      <p:sp>
        <p:nvSpPr>
          <p:cNvPr id="605" name="Google Shape;605;p49"/>
          <p:cNvSpPr txBox="1"/>
          <p:nvPr>
            <p:ph idx="1" type="body"/>
          </p:nvPr>
        </p:nvSpPr>
        <p:spPr>
          <a:xfrm>
            <a:off x="107050" y="402200"/>
            <a:ext cx="8909700" cy="2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2 – Reliability at end hosts: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are best-effort. They might drop packets (and not report 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checks if he got all 10 packets.</a:t>
            </a:r>
            <a:endParaRPr/>
          </a:p>
        </p:txBody>
      </p:sp>
      <p:sp>
        <p:nvSpPr>
          <p:cNvPr id="606" name="Google Shape;606;p49"/>
          <p:cNvSpPr/>
          <p:nvPr/>
        </p:nvSpPr>
        <p:spPr>
          <a:xfrm>
            <a:off x="2876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9"/>
          <p:cNvSpPr/>
          <p:nvPr/>
        </p:nvSpPr>
        <p:spPr>
          <a:xfrm>
            <a:off x="13521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8" name="Google Shape;608;p49"/>
          <p:cNvCxnSpPr>
            <a:stCxn id="607" idx="6"/>
            <a:endCxn id="606" idx="1"/>
          </p:cNvCxnSpPr>
          <p:nvPr/>
        </p:nvCxnSpPr>
        <p:spPr>
          <a:xfrm>
            <a:off x="1637188" y="4351525"/>
            <a:ext cx="123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9"/>
          <p:cNvSpPr/>
          <p:nvPr/>
        </p:nvSpPr>
        <p:spPr>
          <a:xfrm>
            <a:off x="43240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0" name="Google Shape;610;p49"/>
          <p:cNvCxnSpPr>
            <a:stCxn id="606" idx="3"/>
            <a:endCxn id="609" idx="1"/>
          </p:cNvCxnSpPr>
          <p:nvPr/>
        </p:nvCxnSpPr>
        <p:spPr>
          <a:xfrm>
            <a:off x="3161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49"/>
          <p:cNvSpPr/>
          <p:nvPr/>
        </p:nvSpPr>
        <p:spPr>
          <a:xfrm>
            <a:off x="5924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2" name="Google Shape;612;p49"/>
          <p:cNvCxnSpPr>
            <a:stCxn id="609" idx="3"/>
            <a:endCxn id="611" idx="1"/>
          </p:cNvCxnSpPr>
          <p:nvPr/>
        </p:nvCxnSpPr>
        <p:spPr>
          <a:xfrm>
            <a:off x="4609000" y="4351525"/>
            <a:ext cx="131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9"/>
          <p:cNvCxnSpPr>
            <a:stCxn id="611" idx="3"/>
            <a:endCxn id="614" idx="2"/>
          </p:cNvCxnSpPr>
          <p:nvPr/>
        </p:nvCxnSpPr>
        <p:spPr>
          <a:xfrm>
            <a:off x="6209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49"/>
          <p:cNvSpPr/>
          <p:nvPr/>
        </p:nvSpPr>
        <p:spPr>
          <a:xfrm>
            <a:off x="73719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175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616" name="Google Shape;616;p49"/>
          <p:cNvSpPr txBox="1"/>
          <p:nvPr/>
        </p:nvSpPr>
        <p:spPr>
          <a:xfrm>
            <a:off x="7081000" y="454327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617" name="Google Shape;617;p49"/>
          <p:cNvSpPr txBox="1"/>
          <p:nvPr/>
        </p:nvSpPr>
        <p:spPr>
          <a:xfrm>
            <a:off x="2699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18" name="Google Shape;618;p49"/>
          <p:cNvSpPr txBox="1"/>
          <p:nvPr/>
        </p:nvSpPr>
        <p:spPr>
          <a:xfrm>
            <a:off x="41476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19" name="Google Shape;619;p49"/>
          <p:cNvSpPr txBox="1"/>
          <p:nvPr/>
        </p:nvSpPr>
        <p:spPr>
          <a:xfrm>
            <a:off x="5747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77332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Solution is Better?</a:t>
            </a:r>
            <a:endParaRPr/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1 (only routers check) </a:t>
            </a:r>
            <a:r>
              <a:rPr lang="en"/>
              <a:t>cannot be made correct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it correct, the end host would have to check too...</a:t>
            </a:r>
            <a:br>
              <a:rPr lang="en"/>
            </a:br>
            <a:r>
              <a:rPr lang="en"/>
              <a:t>which is basically Solution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2 (only end hosts check) can be correct by itself.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2 is strictly better!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must check either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checking alone is already sufficient.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checks in solution 1 are unnecessary: Extra complexity for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End-to-end principle</a:t>
            </a:r>
            <a:r>
              <a:rPr lang="en"/>
              <a:t>: Certain application features (e.g. reliability) must be implemented at the end host for correctness.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Principle – Philosophy</a:t>
            </a:r>
            <a:endParaRPr/>
          </a:p>
        </p:txBody>
      </p:sp>
      <p:sp>
        <p:nvSpPr>
          <p:cNvPr id="632" name="Google Shape;632;p5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with Solution 1: The end host (Bob) had to trust the network for correctness.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reliability code in the network is buggy, there's nothing Bob can do.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Solution 2, Bob only had to rely on himself for correctness.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reliability code is buggy, Bob has the power to fix it.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End-to-End Principle for Performance</a:t>
            </a:r>
            <a:endParaRPr/>
          </a:p>
        </p:txBody>
      </p:sp>
      <p:sp>
        <p:nvSpPr>
          <p:cNvPr id="638" name="Google Shape;638;p52"/>
          <p:cNvSpPr txBox="1"/>
          <p:nvPr>
            <p:ph idx="1" type="body"/>
          </p:nvPr>
        </p:nvSpPr>
        <p:spPr>
          <a:xfrm>
            <a:off x="107050" y="402200"/>
            <a:ext cx="8909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end-to-end principle is not an unbreakable rule.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implement reliability in the network as a performance optimization.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done </a:t>
            </a:r>
            <a:r>
              <a:rPr i="1" lang="en"/>
              <a:t>in addition</a:t>
            </a:r>
            <a:r>
              <a:rPr lang="en"/>
              <a:t> to end-to-end checks, for correctness.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this must be evaluated on a case-by-case basis.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Links are very lossy.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sending duplicate packets can improve performance for end hosts.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duplicate packets is purely for performance, not correctness.</a:t>
            </a:r>
            <a:endParaRPr/>
          </a:p>
        </p:txBody>
      </p:sp>
      <p:sp>
        <p:nvSpPr>
          <p:cNvPr id="639" name="Google Shape;639;p52"/>
          <p:cNvSpPr/>
          <p:nvPr/>
        </p:nvSpPr>
        <p:spPr>
          <a:xfrm>
            <a:off x="1371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52"/>
          <p:cNvSpPr/>
          <p:nvPr/>
        </p:nvSpPr>
        <p:spPr>
          <a:xfrm>
            <a:off x="609388" y="3454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1" name="Google Shape;641;p52"/>
          <p:cNvCxnSpPr>
            <a:stCxn id="640" idx="6"/>
            <a:endCxn id="639" idx="1"/>
          </p:cNvCxnSpPr>
          <p:nvPr/>
        </p:nvCxnSpPr>
        <p:spPr>
          <a:xfrm>
            <a:off x="894388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52"/>
          <p:cNvSpPr txBox="1"/>
          <p:nvPr/>
        </p:nvSpPr>
        <p:spPr>
          <a:xfrm>
            <a:off x="2247400" y="3926750"/>
            <a:ext cx="5220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10 links, 10% failure rate per link = ~</a:t>
            </a:r>
            <a:r>
              <a:rPr b="1"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65%</a:t>
            </a: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end-to-end failure rate.</a:t>
            </a:r>
            <a:endParaRPr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If each link sends 2 copies of every packet:</a:t>
            </a:r>
            <a:b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0.1% failure rate per link, ~</a:t>
            </a:r>
            <a:r>
              <a:rPr b="1"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1%</a:t>
            </a: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end-to-end failure rate.</a:t>
            </a:r>
            <a:endParaRPr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52"/>
          <p:cNvSpPr/>
          <p:nvPr/>
        </p:nvSpPr>
        <p:spPr>
          <a:xfrm>
            <a:off x="2133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4" name="Google Shape;644;p52"/>
          <p:cNvCxnSpPr>
            <a:stCxn id="639" idx="3"/>
            <a:endCxn id="643" idx="1"/>
          </p:cNvCxnSpPr>
          <p:nvPr/>
        </p:nvCxnSpPr>
        <p:spPr>
          <a:xfrm>
            <a:off x="1656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52"/>
          <p:cNvSpPr/>
          <p:nvPr/>
        </p:nvSpPr>
        <p:spPr>
          <a:xfrm>
            <a:off x="2895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6" name="Google Shape;646;p52"/>
          <p:cNvCxnSpPr>
            <a:stCxn id="643" idx="3"/>
            <a:endCxn id="645" idx="1"/>
          </p:cNvCxnSpPr>
          <p:nvPr/>
        </p:nvCxnSpPr>
        <p:spPr>
          <a:xfrm>
            <a:off x="2418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52"/>
          <p:cNvSpPr/>
          <p:nvPr/>
        </p:nvSpPr>
        <p:spPr>
          <a:xfrm>
            <a:off x="3657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8" name="Google Shape;648;p52"/>
          <p:cNvCxnSpPr>
            <a:stCxn id="645" idx="3"/>
            <a:endCxn id="647" idx="1"/>
          </p:cNvCxnSpPr>
          <p:nvPr/>
        </p:nvCxnSpPr>
        <p:spPr>
          <a:xfrm>
            <a:off x="3180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52"/>
          <p:cNvSpPr/>
          <p:nvPr/>
        </p:nvSpPr>
        <p:spPr>
          <a:xfrm>
            <a:off x="4419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0" name="Google Shape;650;p52"/>
          <p:cNvCxnSpPr>
            <a:stCxn id="647" idx="3"/>
            <a:endCxn id="649" idx="1"/>
          </p:cNvCxnSpPr>
          <p:nvPr/>
        </p:nvCxnSpPr>
        <p:spPr>
          <a:xfrm>
            <a:off x="3942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52"/>
          <p:cNvSpPr/>
          <p:nvPr/>
        </p:nvSpPr>
        <p:spPr>
          <a:xfrm>
            <a:off x="5181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2" name="Google Shape;652;p52"/>
          <p:cNvCxnSpPr>
            <a:stCxn id="649" idx="3"/>
            <a:endCxn id="651" idx="1"/>
          </p:cNvCxnSpPr>
          <p:nvPr/>
        </p:nvCxnSpPr>
        <p:spPr>
          <a:xfrm>
            <a:off x="4704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52"/>
          <p:cNvSpPr/>
          <p:nvPr/>
        </p:nvSpPr>
        <p:spPr>
          <a:xfrm>
            <a:off x="5943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4" name="Google Shape;654;p52"/>
          <p:cNvCxnSpPr>
            <a:stCxn id="651" idx="3"/>
            <a:endCxn id="653" idx="1"/>
          </p:cNvCxnSpPr>
          <p:nvPr/>
        </p:nvCxnSpPr>
        <p:spPr>
          <a:xfrm>
            <a:off x="5466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52"/>
          <p:cNvSpPr/>
          <p:nvPr/>
        </p:nvSpPr>
        <p:spPr>
          <a:xfrm>
            <a:off x="6705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6" name="Google Shape;656;p52"/>
          <p:cNvCxnSpPr>
            <a:stCxn id="653" idx="3"/>
            <a:endCxn id="655" idx="1"/>
          </p:cNvCxnSpPr>
          <p:nvPr/>
        </p:nvCxnSpPr>
        <p:spPr>
          <a:xfrm>
            <a:off x="6228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52"/>
          <p:cNvSpPr/>
          <p:nvPr/>
        </p:nvSpPr>
        <p:spPr>
          <a:xfrm>
            <a:off x="7467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8" name="Google Shape;658;p52"/>
          <p:cNvCxnSpPr>
            <a:stCxn id="655" idx="3"/>
            <a:endCxn id="657" idx="1"/>
          </p:cNvCxnSpPr>
          <p:nvPr/>
        </p:nvCxnSpPr>
        <p:spPr>
          <a:xfrm>
            <a:off x="6990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52"/>
          <p:cNvCxnSpPr>
            <a:stCxn id="657" idx="3"/>
            <a:endCxn id="660" idx="2"/>
          </p:cNvCxnSpPr>
          <p:nvPr/>
        </p:nvCxnSpPr>
        <p:spPr>
          <a:xfrm>
            <a:off x="7752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2"/>
          <p:cNvSpPr/>
          <p:nvPr/>
        </p:nvSpPr>
        <p:spPr>
          <a:xfrm>
            <a:off x="8229388" y="3454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52"/>
          <p:cNvSpPr txBox="1"/>
          <p:nvPr/>
        </p:nvSpPr>
        <p:spPr>
          <a:xfrm>
            <a:off x="433000" y="37392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662" name="Google Shape;662;p52"/>
          <p:cNvSpPr txBox="1"/>
          <p:nvPr/>
        </p:nvSpPr>
        <p:spPr>
          <a:xfrm>
            <a:off x="7938400" y="37392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Internet Design Principles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time, we showed how the Internet was built.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was the Internet built this way?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we have designed it other ways?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explore this today.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the End-to-End Principle</a:t>
            </a:r>
            <a:endParaRPr/>
          </a:p>
        </p:txBody>
      </p:sp>
      <p:sp>
        <p:nvSpPr>
          <p:cNvPr id="668" name="Google Shape;668;p53"/>
          <p:cNvSpPr txBox="1"/>
          <p:nvPr>
            <p:ph idx="1" type="body"/>
          </p:nvPr>
        </p:nvSpPr>
        <p:spPr>
          <a:xfrm>
            <a:off x="107050" y="402200"/>
            <a:ext cx="89097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David D. Clark was the chief protocol architect for the Internet in the 1980s.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"End-to-End Arguments in System Design" (1981)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"The Design Philosophy of the DARPA Internet Protocols" (1988)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 work articulates the rationale </a:t>
            </a:r>
            <a:r>
              <a:rPr lang="en"/>
              <a:t>underlying</a:t>
            </a:r>
            <a:r>
              <a:rPr lang="en"/>
              <a:t> the Internet's architecture.</a:t>
            </a:r>
            <a:endParaRPr/>
          </a:p>
        </p:txBody>
      </p:sp>
      <p:pic>
        <p:nvPicPr>
          <p:cNvPr id="669" name="Google Shape;6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375" y="2641450"/>
            <a:ext cx="1712224" cy="17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3"/>
          <p:cNvSpPr txBox="1"/>
          <p:nvPr/>
        </p:nvSpPr>
        <p:spPr>
          <a:xfrm>
            <a:off x="729400" y="2162550"/>
            <a:ext cx="5521800" cy="2670000"/>
          </a:xfrm>
          <a:prstGeom prst="rect">
            <a:avLst/>
          </a:prstGeom>
          <a:solidFill>
            <a:srgbClr val="FDF6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"The function in question can completely and correctly be implemented only with the knowledge and help of the application at the end points.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providing that function as a feature of the communication system itself is not possible.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Sometimes an incomplete version of the function provided by the communication system may be useful as a performance enhancement."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Internet Design Principles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Designing Resource Sharing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Statistical Multiplexing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76" name="Google Shape;676;p54"/>
          <p:cNvSpPr txBox="1"/>
          <p:nvPr>
            <p:ph type="title"/>
          </p:nvPr>
        </p:nvSpPr>
        <p:spPr>
          <a:xfrm>
            <a:off x="177925" y="1589050"/>
            <a:ext cx="4038000" cy="24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Resource Sharing: Statistical Multiplexing</a:t>
            </a:r>
            <a:endParaRPr/>
          </a:p>
        </p:txBody>
      </p:sp>
      <p:sp>
        <p:nvSpPr>
          <p:cNvPr id="677" name="Google Shape;677;p5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5"/>
          <p:cNvSpPr/>
          <p:nvPr/>
        </p:nvSpPr>
        <p:spPr>
          <a:xfrm flipH="1" rot="10800000">
            <a:off x="2402475" y="3824246"/>
            <a:ext cx="4335000" cy="405600"/>
          </a:xfrm>
          <a:custGeom>
            <a:rect b="b" l="l" r="r" t="t"/>
            <a:pathLst>
              <a:path extrusionOk="0" h="16224" w="173400">
                <a:moveTo>
                  <a:pt x="0" y="0"/>
                </a:moveTo>
                <a:cubicBezTo>
                  <a:pt x="9285" y="2428"/>
                  <a:pt x="35527" y="12187"/>
                  <a:pt x="55712" y="14565"/>
                </a:cubicBezTo>
                <a:cubicBezTo>
                  <a:pt x="75897" y="16943"/>
                  <a:pt x="101494" y="16696"/>
                  <a:pt x="121109" y="14268"/>
                </a:cubicBezTo>
                <a:cubicBezTo>
                  <a:pt x="140724" y="11841"/>
                  <a:pt x="164685" y="2378"/>
                  <a:pt x="173400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3" name="Google Shape;683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Network Resources</a:t>
            </a:r>
            <a:endParaRPr/>
          </a:p>
        </p:txBody>
      </p:sp>
      <p:sp>
        <p:nvSpPr>
          <p:cNvPr id="684" name="Google Shape;684;p55"/>
          <p:cNvSpPr txBox="1"/>
          <p:nvPr>
            <p:ph idx="1" type="body"/>
          </p:nvPr>
        </p:nvSpPr>
        <p:spPr>
          <a:xfrm>
            <a:off x="107050" y="402200"/>
            <a:ext cx="89097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network must support many simultaneous flows.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flow is a stream of packets sent between two end hosts.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network resources are </a:t>
            </a:r>
            <a:r>
              <a:rPr lang="en"/>
              <a:t>shared</a:t>
            </a:r>
            <a:r>
              <a:rPr lang="en"/>
              <a:t> between end hosts.</a:t>
            </a:r>
            <a:endParaRPr/>
          </a:p>
        </p:txBody>
      </p:sp>
      <p:cxnSp>
        <p:nvCxnSpPr>
          <p:cNvPr id="685" name="Google Shape;685;p55"/>
          <p:cNvCxnSpPr>
            <a:stCxn id="686" idx="6"/>
            <a:endCxn id="687" idx="1"/>
          </p:cNvCxnSpPr>
          <p:nvPr/>
        </p:nvCxnSpPr>
        <p:spPr>
          <a:xfrm>
            <a:off x="2504688" y="3383850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55"/>
          <p:cNvCxnSpPr>
            <a:stCxn id="687" idx="3"/>
            <a:endCxn id="689" idx="1"/>
          </p:cNvCxnSpPr>
          <p:nvPr/>
        </p:nvCxnSpPr>
        <p:spPr>
          <a:xfrm>
            <a:off x="4028700" y="3764850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55"/>
          <p:cNvCxnSpPr>
            <a:stCxn id="689" idx="3"/>
            <a:endCxn id="691" idx="2"/>
          </p:cNvCxnSpPr>
          <p:nvPr/>
        </p:nvCxnSpPr>
        <p:spPr>
          <a:xfrm flipH="1" rot="10800000">
            <a:off x="5476500" y="3383850"/>
            <a:ext cx="1162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55"/>
          <p:cNvCxnSpPr>
            <a:stCxn id="693" idx="6"/>
            <a:endCxn id="687" idx="1"/>
          </p:cNvCxnSpPr>
          <p:nvPr/>
        </p:nvCxnSpPr>
        <p:spPr>
          <a:xfrm flipH="1" rot="10800000">
            <a:off x="2504688" y="3764850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55"/>
          <p:cNvCxnSpPr>
            <a:stCxn id="689" idx="3"/>
            <a:endCxn id="695" idx="2"/>
          </p:cNvCxnSpPr>
          <p:nvPr/>
        </p:nvCxnSpPr>
        <p:spPr>
          <a:xfrm>
            <a:off x="5476500" y="3764850"/>
            <a:ext cx="1162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55"/>
          <p:cNvSpPr/>
          <p:nvPr/>
        </p:nvSpPr>
        <p:spPr>
          <a:xfrm>
            <a:off x="2402475" y="3304075"/>
            <a:ext cx="4335000" cy="405600"/>
          </a:xfrm>
          <a:custGeom>
            <a:rect b="b" l="l" r="r" t="t"/>
            <a:pathLst>
              <a:path extrusionOk="0" h="16224" w="173400">
                <a:moveTo>
                  <a:pt x="0" y="0"/>
                </a:moveTo>
                <a:cubicBezTo>
                  <a:pt x="9285" y="2428"/>
                  <a:pt x="35527" y="12187"/>
                  <a:pt x="55712" y="14565"/>
                </a:cubicBezTo>
                <a:cubicBezTo>
                  <a:pt x="75897" y="16943"/>
                  <a:pt x="101494" y="16696"/>
                  <a:pt x="121109" y="14268"/>
                </a:cubicBezTo>
                <a:cubicBezTo>
                  <a:pt x="140724" y="11841"/>
                  <a:pt x="164685" y="2378"/>
                  <a:pt x="173400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7" name="Google Shape;687;p55"/>
          <p:cNvSpPr/>
          <p:nvPr/>
        </p:nvSpPr>
        <p:spPr>
          <a:xfrm>
            <a:off x="3743700" y="362235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5"/>
          <p:cNvSpPr/>
          <p:nvPr/>
        </p:nvSpPr>
        <p:spPr>
          <a:xfrm>
            <a:off x="2219688" y="324135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55"/>
          <p:cNvSpPr/>
          <p:nvPr/>
        </p:nvSpPr>
        <p:spPr>
          <a:xfrm>
            <a:off x="5191500" y="362235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55"/>
          <p:cNvSpPr/>
          <p:nvPr/>
        </p:nvSpPr>
        <p:spPr>
          <a:xfrm>
            <a:off x="6639288" y="324135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55"/>
          <p:cNvSpPr/>
          <p:nvPr/>
        </p:nvSpPr>
        <p:spPr>
          <a:xfrm>
            <a:off x="2219688" y="400335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55"/>
          <p:cNvSpPr/>
          <p:nvPr/>
        </p:nvSpPr>
        <p:spPr>
          <a:xfrm>
            <a:off x="6639288" y="400335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55"/>
          <p:cNvSpPr txBox="1"/>
          <p:nvPr/>
        </p:nvSpPr>
        <p:spPr>
          <a:xfrm>
            <a:off x="3083100" y="2850450"/>
            <a:ext cx="2977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and B want to exchange data.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 and D also want to exchange data.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55"/>
          <p:cNvSpPr txBox="1"/>
          <p:nvPr/>
        </p:nvSpPr>
        <p:spPr>
          <a:xfrm>
            <a:off x="2987250" y="4345350"/>
            <a:ext cx="324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They all have to share routers and links.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9" name="Google Shape;699;p55"/>
          <p:cNvCxnSpPr/>
          <p:nvPr/>
        </p:nvCxnSpPr>
        <p:spPr>
          <a:xfrm rot="10800000">
            <a:off x="3901750" y="3960925"/>
            <a:ext cx="216300" cy="37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55"/>
          <p:cNvCxnSpPr/>
          <p:nvPr/>
        </p:nvCxnSpPr>
        <p:spPr>
          <a:xfrm rot="10800000">
            <a:off x="4610100" y="3868200"/>
            <a:ext cx="0" cy="466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55"/>
          <p:cNvCxnSpPr/>
          <p:nvPr/>
        </p:nvCxnSpPr>
        <p:spPr>
          <a:xfrm flipH="1" rot="10800000">
            <a:off x="5143500" y="3972000"/>
            <a:ext cx="209400" cy="36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6"/>
          <p:cNvSpPr/>
          <p:nvPr/>
        </p:nvSpPr>
        <p:spPr>
          <a:xfrm>
            <a:off x="816063" y="4115243"/>
            <a:ext cx="3441300" cy="467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56"/>
          <p:cNvSpPr/>
          <p:nvPr/>
        </p:nvSpPr>
        <p:spPr>
          <a:xfrm>
            <a:off x="5224075" y="3906753"/>
            <a:ext cx="3441300" cy="675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56"/>
          <p:cNvSpPr/>
          <p:nvPr/>
        </p:nvSpPr>
        <p:spPr>
          <a:xfrm>
            <a:off x="5224075" y="3178675"/>
            <a:ext cx="3441300" cy="80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Sharing Network Resources</a:t>
            </a:r>
            <a:endParaRPr/>
          </a:p>
        </p:txBody>
      </p:sp>
      <p:sp>
        <p:nvSpPr>
          <p:cNvPr id="710" name="Google Shape;710;p56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allocate resources to users: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allocation: Give a fixed amount to each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multiplexing: Dynamically allocate to users based on their demand.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Your computer allocates CPU to apps based on demand.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Network resources are </a:t>
            </a:r>
            <a:r>
              <a:rPr b="1" lang="en"/>
              <a:t>statistically multiplexed</a:t>
            </a:r>
            <a:r>
              <a:rPr lang="en"/>
              <a:t>.</a:t>
            </a:r>
            <a:endParaRPr/>
          </a:p>
        </p:txBody>
      </p:sp>
      <p:sp>
        <p:nvSpPr>
          <p:cNvPr id="711" name="Google Shape;711;p56"/>
          <p:cNvSpPr/>
          <p:nvPr/>
        </p:nvSpPr>
        <p:spPr>
          <a:xfrm>
            <a:off x="5861894" y="3600621"/>
            <a:ext cx="576000" cy="505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6"/>
          <p:cNvSpPr/>
          <p:nvPr/>
        </p:nvSpPr>
        <p:spPr>
          <a:xfrm>
            <a:off x="5224266" y="3182286"/>
            <a:ext cx="3446981" cy="1400489"/>
          </a:xfrm>
          <a:custGeom>
            <a:rect b="b" l="l" r="r" t="t"/>
            <a:pathLst>
              <a:path extrusionOk="0" h="51971" w="179999">
                <a:moveTo>
                  <a:pt x="0" y="24431"/>
                </a:moveTo>
                <a:lnTo>
                  <a:pt x="42315" y="0"/>
                </a:lnTo>
                <a:lnTo>
                  <a:pt x="88586" y="0"/>
                </a:lnTo>
                <a:lnTo>
                  <a:pt x="95767" y="12438"/>
                </a:lnTo>
                <a:lnTo>
                  <a:pt x="108496" y="9027"/>
                </a:lnTo>
                <a:lnTo>
                  <a:pt x="127784" y="28315"/>
                </a:lnTo>
                <a:lnTo>
                  <a:pt x="152400" y="28315"/>
                </a:lnTo>
                <a:lnTo>
                  <a:pt x="162469" y="10874"/>
                </a:lnTo>
                <a:lnTo>
                  <a:pt x="179999" y="10874"/>
                </a:lnTo>
                <a:lnTo>
                  <a:pt x="179999" y="42472"/>
                </a:lnTo>
                <a:lnTo>
                  <a:pt x="153881" y="42472"/>
                </a:lnTo>
                <a:lnTo>
                  <a:pt x="137428" y="51971"/>
                </a:lnTo>
                <a:lnTo>
                  <a:pt x="108915" y="51971"/>
                </a:lnTo>
                <a:lnTo>
                  <a:pt x="92991" y="36047"/>
                </a:lnTo>
                <a:lnTo>
                  <a:pt x="79305" y="39714"/>
                </a:lnTo>
                <a:lnTo>
                  <a:pt x="65565" y="39714"/>
                </a:lnTo>
                <a:lnTo>
                  <a:pt x="53804" y="19343"/>
                </a:lnTo>
                <a:lnTo>
                  <a:pt x="40389" y="19343"/>
                </a:lnTo>
                <a:lnTo>
                  <a:pt x="29489" y="38223"/>
                </a:lnTo>
                <a:lnTo>
                  <a:pt x="0" y="38223"/>
                </a:lnTo>
                <a:close/>
              </a:path>
            </a:pathLst>
          </a:cu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3" name="Google Shape;713;p56"/>
          <p:cNvSpPr/>
          <p:nvPr/>
        </p:nvSpPr>
        <p:spPr>
          <a:xfrm>
            <a:off x="816063" y="3180345"/>
            <a:ext cx="3441300" cy="46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6"/>
          <p:cNvSpPr/>
          <p:nvPr/>
        </p:nvSpPr>
        <p:spPr>
          <a:xfrm>
            <a:off x="816063" y="3647794"/>
            <a:ext cx="3441300" cy="467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5" name="Google Shape;715;p56"/>
          <p:cNvCxnSpPr/>
          <p:nvPr/>
        </p:nvCxnSpPr>
        <p:spPr>
          <a:xfrm>
            <a:off x="816075" y="4717375"/>
            <a:ext cx="9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56"/>
          <p:cNvSpPr txBox="1"/>
          <p:nvPr/>
        </p:nvSpPr>
        <p:spPr>
          <a:xfrm>
            <a:off x="861525" y="4715814"/>
            <a:ext cx="48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7" name="Google Shape;717;p56"/>
          <p:cNvCxnSpPr/>
          <p:nvPr/>
        </p:nvCxnSpPr>
        <p:spPr>
          <a:xfrm>
            <a:off x="5224075" y="4717375"/>
            <a:ext cx="9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6"/>
          <p:cNvSpPr txBox="1"/>
          <p:nvPr/>
        </p:nvSpPr>
        <p:spPr>
          <a:xfrm>
            <a:off x="5269525" y="4715814"/>
            <a:ext cx="48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9" name="Google Shape;719;p56"/>
          <p:cNvCxnSpPr/>
          <p:nvPr/>
        </p:nvCxnSpPr>
        <p:spPr>
          <a:xfrm rot="10800000">
            <a:off x="580438" y="3181250"/>
            <a:ext cx="0" cy="14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0" name="Google Shape;720;p56"/>
          <p:cNvSpPr txBox="1"/>
          <p:nvPr/>
        </p:nvSpPr>
        <p:spPr>
          <a:xfrm rot="-5400000">
            <a:off x="153850" y="3773798"/>
            <a:ext cx="8532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1" name="Google Shape;721;p56"/>
          <p:cNvCxnSpPr/>
          <p:nvPr/>
        </p:nvCxnSpPr>
        <p:spPr>
          <a:xfrm rot="10800000">
            <a:off x="5000038" y="3181250"/>
            <a:ext cx="0" cy="14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2" name="Google Shape;722;p56"/>
          <p:cNvSpPr txBox="1"/>
          <p:nvPr/>
        </p:nvSpPr>
        <p:spPr>
          <a:xfrm rot="-5400000">
            <a:off x="4573450" y="3773798"/>
            <a:ext cx="8532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6"/>
          <p:cNvSpPr txBox="1"/>
          <p:nvPr/>
        </p:nvSpPr>
        <p:spPr>
          <a:xfrm>
            <a:off x="1615275" y="2771700"/>
            <a:ext cx="18429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Static Allocation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6"/>
          <p:cNvSpPr txBox="1"/>
          <p:nvPr/>
        </p:nvSpPr>
        <p:spPr>
          <a:xfrm>
            <a:off x="5653375" y="2773675"/>
            <a:ext cx="2582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Statistical Multiplexing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Statistical Multiplexing is More Efficient</a:t>
            </a:r>
            <a:endParaRPr/>
          </a:p>
        </p:txBody>
      </p:sp>
      <p:sp>
        <p:nvSpPr>
          <p:cNvPr id="730" name="Google Shape;730;p5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Statistical multiplexing (dynamic) is more efficient than static allocation (fixed).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Fixed: You have to give everyone enough for their peak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Dynamic: Give a user more when their demand peaks.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needs 10 in the morning, and 2 all other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needs 10 at night, and 2 all other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Fixed: Alice and Bob each get 10 at all times.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20 to satisfy demand.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Alice's 10 is wasted most of the time. Same for Bob.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Dynamic: Give each user 10 at their peak time, and 2 at other times.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only need 12 to satisfy demand!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summary: peak of aggregate demand &lt; aggregate of peak demands.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8"/>
          <p:cNvSpPr/>
          <p:nvPr/>
        </p:nvSpPr>
        <p:spPr>
          <a:xfrm>
            <a:off x="6273163" y="1176375"/>
            <a:ext cx="1735764" cy="742511"/>
          </a:xfrm>
          <a:custGeom>
            <a:rect b="b" l="l" r="r" t="t"/>
            <a:pathLst>
              <a:path extrusionOk="0" h="25595" w="81635">
                <a:moveTo>
                  <a:pt x="0" y="25595"/>
                </a:moveTo>
                <a:lnTo>
                  <a:pt x="14726" y="25595"/>
                </a:lnTo>
                <a:lnTo>
                  <a:pt x="14726" y="59"/>
                </a:lnTo>
                <a:lnTo>
                  <a:pt x="28634" y="59"/>
                </a:lnTo>
                <a:lnTo>
                  <a:pt x="28634" y="25595"/>
                </a:lnTo>
                <a:lnTo>
                  <a:pt x="53001" y="25595"/>
                </a:lnTo>
                <a:lnTo>
                  <a:pt x="53001" y="0"/>
                </a:lnTo>
                <a:lnTo>
                  <a:pt x="66967" y="0"/>
                </a:lnTo>
                <a:lnTo>
                  <a:pt x="66967" y="25595"/>
                </a:lnTo>
                <a:lnTo>
                  <a:pt x="81635" y="25595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6" name="Google Shape;736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Multiplexing is More Efficient</a:t>
            </a:r>
            <a:endParaRPr/>
          </a:p>
        </p:txBody>
      </p:sp>
      <p:sp>
        <p:nvSpPr>
          <p:cNvPr id="737" name="Google Shape;737;p58"/>
          <p:cNvSpPr txBox="1"/>
          <p:nvPr>
            <p:ph idx="1" type="body"/>
          </p:nvPr>
        </p:nvSpPr>
        <p:spPr>
          <a:xfrm>
            <a:off x="107050" y="402200"/>
            <a:ext cx="89097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summary: peak of aggregate demand &lt; aggregate of peak demands.</a:t>
            </a:r>
            <a:endParaRPr/>
          </a:p>
        </p:txBody>
      </p:sp>
      <p:cxnSp>
        <p:nvCxnSpPr>
          <p:cNvPr id="738" name="Google Shape;738;p58"/>
          <p:cNvCxnSpPr/>
          <p:nvPr/>
        </p:nvCxnSpPr>
        <p:spPr>
          <a:xfrm>
            <a:off x="460275" y="2223200"/>
            <a:ext cx="22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58"/>
          <p:cNvCxnSpPr/>
          <p:nvPr/>
        </p:nvCxnSpPr>
        <p:spPr>
          <a:xfrm rot="10800000">
            <a:off x="465325" y="1101475"/>
            <a:ext cx="0" cy="11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58"/>
          <p:cNvSpPr txBox="1"/>
          <p:nvPr/>
        </p:nvSpPr>
        <p:spPr>
          <a:xfrm>
            <a:off x="466450" y="2223204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58"/>
          <p:cNvSpPr txBox="1"/>
          <p:nvPr/>
        </p:nvSpPr>
        <p:spPr>
          <a:xfrm rot="-5400000">
            <a:off x="-68450" y="1577025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58"/>
          <p:cNvSpPr txBox="1"/>
          <p:nvPr/>
        </p:nvSpPr>
        <p:spPr>
          <a:xfrm>
            <a:off x="839022" y="2606350"/>
            <a:ext cx="1487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Alice's demand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3" name="Google Shape;743;p58"/>
          <p:cNvCxnSpPr/>
          <p:nvPr/>
        </p:nvCxnSpPr>
        <p:spPr>
          <a:xfrm>
            <a:off x="3387675" y="2223200"/>
            <a:ext cx="22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58"/>
          <p:cNvCxnSpPr/>
          <p:nvPr/>
        </p:nvCxnSpPr>
        <p:spPr>
          <a:xfrm rot="10800000">
            <a:off x="3392725" y="1100930"/>
            <a:ext cx="0" cy="11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58"/>
          <p:cNvSpPr txBox="1"/>
          <p:nvPr/>
        </p:nvSpPr>
        <p:spPr>
          <a:xfrm>
            <a:off x="3876525" y="2606350"/>
            <a:ext cx="1267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Bob's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6" name="Google Shape;746;p58"/>
          <p:cNvCxnSpPr/>
          <p:nvPr/>
        </p:nvCxnSpPr>
        <p:spPr>
          <a:xfrm>
            <a:off x="6268125" y="2217675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58"/>
          <p:cNvCxnSpPr/>
          <p:nvPr/>
        </p:nvCxnSpPr>
        <p:spPr>
          <a:xfrm rot="10800000">
            <a:off x="6273175" y="1097005"/>
            <a:ext cx="0" cy="11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58"/>
          <p:cNvSpPr txBox="1"/>
          <p:nvPr/>
        </p:nvSpPr>
        <p:spPr>
          <a:xfrm>
            <a:off x="6561826" y="2606350"/>
            <a:ext cx="165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Combined demand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58"/>
          <p:cNvSpPr/>
          <p:nvPr/>
        </p:nvSpPr>
        <p:spPr>
          <a:xfrm>
            <a:off x="466450" y="14315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0" name="Google Shape;750;p58"/>
          <p:cNvSpPr/>
          <p:nvPr/>
        </p:nvSpPr>
        <p:spPr>
          <a:xfrm flipH="1">
            <a:off x="3392717" y="14315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51" name="Google Shape;751;p58"/>
          <p:cNvCxnSpPr/>
          <p:nvPr/>
        </p:nvCxnSpPr>
        <p:spPr>
          <a:xfrm rot="10800000">
            <a:off x="8145175" y="1176375"/>
            <a:ext cx="0" cy="1041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2" name="Google Shape;752;p58"/>
          <p:cNvSpPr txBox="1"/>
          <p:nvPr/>
        </p:nvSpPr>
        <p:spPr>
          <a:xfrm>
            <a:off x="8145175" y="1453875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Peak of aggregate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3" name="Google Shape;753;p58"/>
          <p:cNvCxnSpPr/>
          <p:nvPr/>
        </p:nvCxnSpPr>
        <p:spPr>
          <a:xfrm>
            <a:off x="460275" y="4585400"/>
            <a:ext cx="22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58"/>
          <p:cNvCxnSpPr/>
          <p:nvPr/>
        </p:nvCxnSpPr>
        <p:spPr>
          <a:xfrm rot="10800000">
            <a:off x="465325" y="3022675"/>
            <a:ext cx="0" cy="15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58"/>
          <p:cNvSpPr txBox="1"/>
          <p:nvPr/>
        </p:nvSpPr>
        <p:spPr>
          <a:xfrm>
            <a:off x="466450" y="4585404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58"/>
          <p:cNvSpPr txBox="1"/>
          <p:nvPr/>
        </p:nvSpPr>
        <p:spPr>
          <a:xfrm rot="-5400000">
            <a:off x="-68450" y="3939225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7" name="Google Shape;757;p58"/>
          <p:cNvCxnSpPr/>
          <p:nvPr/>
        </p:nvCxnSpPr>
        <p:spPr>
          <a:xfrm>
            <a:off x="3387675" y="4585400"/>
            <a:ext cx="22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58"/>
          <p:cNvCxnSpPr/>
          <p:nvPr/>
        </p:nvCxnSpPr>
        <p:spPr>
          <a:xfrm rot="10800000">
            <a:off x="3392725" y="3021916"/>
            <a:ext cx="0" cy="15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58"/>
          <p:cNvSpPr/>
          <p:nvPr/>
        </p:nvSpPr>
        <p:spPr>
          <a:xfrm>
            <a:off x="466450" y="37937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0" name="Google Shape;760;p58"/>
          <p:cNvSpPr/>
          <p:nvPr/>
        </p:nvSpPr>
        <p:spPr>
          <a:xfrm flipH="1">
            <a:off x="3392717" y="37937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1" name="Google Shape;761;p58"/>
          <p:cNvSpPr txBox="1"/>
          <p:nvPr/>
        </p:nvSpPr>
        <p:spPr>
          <a:xfrm>
            <a:off x="7750125" y="3551375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Aggregate of peak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2" name="Google Shape;762;p58"/>
          <p:cNvCxnSpPr/>
          <p:nvPr/>
        </p:nvCxnSpPr>
        <p:spPr>
          <a:xfrm rot="10800000">
            <a:off x="2351925" y="3793575"/>
            <a:ext cx="0" cy="78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3" name="Google Shape;763;p58"/>
          <p:cNvSpPr txBox="1"/>
          <p:nvPr/>
        </p:nvSpPr>
        <p:spPr>
          <a:xfrm>
            <a:off x="1980525" y="3522800"/>
            <a:ext cx="74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A's peak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4" name="Google Shape;764;p58"/>
          <p:cNvCxnSpPr/>
          <p:nvPr/>
        </p:nvCxnSpPr>
        <p:spPr>
          <a:xfrm rot="10800000">
            <a:off x="5323725" y="3793575"/>
            <a:ext cx="0" cy="786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5" name="Google Shape;765;p58"/>
          <p:cNvSpPr txBox="1"/>
          <p:nvPr/>
        </p:nvSpPr>
        <p:spPr>
          <a:xfrm>
            <a:off x="4952325" y="3522800"/>
            <a:ext cx="74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B's peak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6" name="Google Shape;766;p58"/>
          <p:cNvCxnSpPr/>
          <p:nvPr/>
        </p:nvCxnSpPr>
        <p:spPr>
          <a:xfrm rot="10800000">
            <a:off x="7625625" y="3797875"/>
            <a:ext cx="0" cy="78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7" name="Google Shape;767;p58"/>
          <p:cNvCxnSpPr/>
          <p:nvPr/>
        </p:nvCxnSpPr>
        <p:spPr>
          <a:xfrm rot="10800000">
            <a:off x="7625625" y="3016300"/>
            <a:ext cx="0" cy="786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8" name="Google Shape;768;p58"/>
          <p:cNvCxnSpPr/>
          <p:nvPr/>
        </p:nvCxnSpPr>
        <p:spPr>
          <a:xfrm>
            <a:off x="6268125" y="4581375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58"/>
          <p:cNvCxnSpPr/>
          <p:nvPr/>
        </p:nvCxnSpPr>
        <p:spPr>
          <a:xfrm rot="10800000">
            <a:off x="6273175" y="3016314"/>
            <a:ext cx="0" cy="15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" name="Google Shape;770;p58"/>
          <p:cNvSpPr txBox="1"/>
          <p:nvPr/>
        </p:nvSpPr>
        <p:spPr>
          <a:xfrm>
            <a:off x="2981623" y="2557150"/>
            <a:ext cx="2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58"/>
          <p:cNvSpPr txBox="1"/>
          <p:nvPr/>
        </p:nvSpPr>
        <p:spPr>
          <a:xfrm>
            <a:off x="5798923" y="2557150"/>
            <a:ext cx="2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9"/>
          <p:cNvSpPr/>
          <p:nvPr/>
        </p:nvSpPr>
        <p:spPr>
          <a:xfrm>
            <a:off x="5634488" y="2925200"/>
            <a:ext cx="1731000" cy="79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59"/>
          <p:cNvSpPr/>
          <p:nvPr/>
        </p:nvSpPr>
        <p:spPr>
          <a:xfrm>
            <a:off x="5634500" y="3716900"/>
            <a:ext cx="1731000" cy="79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59"/>
          <p:cNvSpPr/>
          <p:nvPr/>
        </p:nvSpPr>
        <p:spPr>
          <a:xfrm>
            <a:off x="2089475" y="3473175"/>
            <a:ext cx="295800" cy="742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59"/>
          <p:cNvSpPr/>
          <p:nvPr/>
        </p:nvSpPr>
        <p:spPr>
          <a:xfrm>
            <a:off x="1269025" y="3473175"/>
            <a:ext cx="295800" cy="7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59"/>
          <p:cNvSpPr/>
          <p:nvPr/>
        </p:nvSpPr>
        <p:spPr>
          <a:xfrm>
            <a:off x="959175" y="4362075"/>
            <a:ext cx="1735800" cy="152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59"/>
          <p:cNvSpPr/>
          <p:nvPr/>
        </p:nvSpPr>
        <p:spPr>
          <a:xfrm>
            <a:off x="959175" y="4209975"/>
            <a:ext cx="1735800" cy="15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Statistical Multiplexing is More Efficient</a:t>
            </a:r>
            <a:endParaRPr/>
          </a:p>
        </p:txBody>
      </p:sp>
      <p:sp>
        <p:nvSpPr>
          <p:cNvPr id="783" name="Google Shape;783;p59"/>
          <p:cNvSpPr txBox="1"/>
          <p:nvPr>
            <p:ph idx="1" type="body"/>
          </p:nvPr>
        </p:nvSpPr>
        <p:spPr>
          <a:xfrm>
            <a:off x="107050" y="402200"/>
            <a:ext cx="89097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summary: peak of aggregate demand &lt; aggregate of peak demands.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max(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2400"/>
              <a:t> f</a:t>
            </a:r>
            <a:r>
              <a:rPr lang="en"/>
              <a:t>i</a:t>
            </a:r>
            <a:r>
              <a:rPr lang="en" sz="2400"/>
              <a:t>) &lt;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2400"/>
              <a:t> max(f</a:t>
            </a:r>
            <a:r>
              <a:rPr lang="en"/>
              <a:t>i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practice, peak of aggregate is usually closer to the </a:t>
            </a:r>
            <a:r>
              <a:rPr i="1" lang="en"/>
              <a:t>average</a:t>
            </a:r>
            <a:r>
              <a:rPr lang="en"/>
              <a:t> of peak demands.</a:t>
            </a:r>
            <a:endParaRPr/>
          </a:p>
        </p:txBody>
      </p:sp>
      <p:sp>
        <p:nvSpPr>
          <p:cNvPr id="784" name="Google Shape;784;p59"/>
          <p:cNvSpPr/>
          <p:nvPr/>
        </p:nvSpPr>
        <p:spPr>
          <a:xfrm>
            <a:off x="959163" y="3467475"/>
            <a:ext cx="1735764" cy="742511"/>
          </a:xfrm>
          <a:custGeom>
            <a:rect b="b" l="l" r="r" t="t"/>
            <a:pathLst>
              <a:path extrusionOk="0" h="25595" w="81635">
                <a:moveTo>
                  <a:pt x="0" y="25595"/>
                </a:moveTo>
                <a:lnTo>
                  <a:pt x="14726" y="25595"/>
                </a:lnTo>
                <a:lnTo>
                  <a:pt x="14726" y="59"/>
                </a:lnTo>
                <a:lnTo>
                  <a:pt x="28634" y="59"/>
                </a:lnTo>
                <a:lnTo>
                  <a:pt x="28634" y="25595"/>
                </a:lnTo>
                <a:lnTo>
                  <a:pt x="53001" y="25595"/>
                </a:lnTo>
                <a:lnTo>
                  <a:pt x="53001" y="0"/>
                </a:lnTo>
                <a:lnTo>
                  <a:pt x="66967" y="0"/>
                </a:lnTo>
                <a:lnTo>
                  <a:pt x="66967" y="25595"/>
                </a:lnTo>
                <a:lnTo>
                  <a:pt x="81635" y="25595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85" name="Google Shape;785;p59"/>
          <p:cNvCxnSpPr/>
          <p:nvPr/>
        </p:nvCxnSpPr>
        <p:spPr>
          <a:xfrm>
            <a:off x="954125" y="4508775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59"/>
          <p:cNvCxnSpPr/>
          <p:nvPr/>
        </p:nvCxnSpPr>
        <p:spPr>
          <a:xfrm rot="10800000">
            <a:off x="959175" y="2729000"/>
            <a:ext cx="0" cy="17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59"/>
          <p:cNvCxnSpPr/>
          <p:nvPr/>
        </p:nvCxnSpPr>
        <p:spPr>
          <a:xfrm rot="10800000">
            <a:off x="2831175" y="3467475"/>
            <a:ext cx="0" cy="1041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8" name="Google Shape;788;p59"/>
          <p:cNvSpPr txBox="1"/>
          <p:nvPr/>
        </p:nvSpPr>
        <p:spPr>
          <a:xfrm>
            <a:off x="2831175" y="3744975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Peak of aggregate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59"/>
          <p:cNvSpPr txBox="1"/>
          <p:nvPr/>
        </p:nvSpPr>
        <p:spPr>
          <a:xfrm>
            <a:off x="7545607" y="3467463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Aggregate of peak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0" name="Google Shape;790;p59"/>
          <p:cNvCxnSpPr/>
          <p:nvPr/>
        </p:nvCxnSpPr>
        <p:spPr>
          <a:xfrm rot="10800000">
            <a:off x="7473432" y="3727988"/>
            <a:ext cx="0" cy="78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1" name="Google Shape;791;p59"/>
          <p:cNvCxnSpPr/>
          <p:nvPr/>
        </p:nvCxnSpPr>
        <p:spPr>
          <a:xfrm rot="10800000">
            <a:off x="7473432" y="2946413"/>
            <a:ext cx="0" cy="786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2" name="Google Shape;792;p59"/>
          <p:cNvCxnSpPr/>
          <p:nvPr/>
        </p:nvCxnSpPr>
        <p:spPr>
          <a:xfrm>
            <a:off x="5624400" y="4511488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59"/>
          <p:cNvSpPr txBox="1"/>
          <p:nvPr/>
        </p:nvSpPr>
        <p:spPr>
          <a:xfrm>
            <a:off x="5668050" y="4514304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59"/>
          <p:cNvSpPr txBox="1"/>
          <p:nvPr/>
        </p:nvSpPr>
        <p:spPr>
          <a:xfrm rot="-5400000">
            <a:off x="5109975" y="3590625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59"/>
          <p:cNvSpPr/>
          <p:nvPr/>
        </p:nvSpPr>
        <p:spPr>
          <a:xfrm>
            <a:off x="5629438" y="37169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6" name="Google Shape;796;p59"/>
          <p:cNvSpPr/>
          <p:nvPr/>
        </p:nvSpPr>
        <p:spPr>
          <a:xfrm flipH="1">
            <a:off x="5629454" y="29251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59"/>
          <p:cNvSpPr txBox="1"/>
          <p:nvPr/>
        </p:nvSpPr>
        <p:spPr>
          <a:xfrm>
            <a:off x="1019850" y="4514304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59"/>
          <p:cNvSpPr txBox="1"/>
          <p:nvPr/>
        </p:nvSpPr>
        <p:spPr>
          <a:xfrm rot="-5400000">
            <a:off x="461775" y="3590625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9" name="Google Shape;799;p59"/>
          <p:cNvCxnSpPr/>
          <p:nvPr/>
        </p:nvCxnSpPr>
        <p:spPr>
          <a:xfrm rot="10800000">
            <a:off x="5629450" y="2728234"/>
            <a:ext cx="0" cy="17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Internet Design Principles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Designing Resource Sharing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Circuit vs. Packet Switching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05" name="Google Shape;805;p60"/>
          <p:cNvSpPr txBox="1"/>
          <p:nvPr>
            <p:ph type="title"/>
          </p:nvPr>
        </p:nvSpPr>
        <p:spPr>
          <a:xfrm>
            <a:off x="177925" y="1589050"/>
            <a:ext cx="4038000" cy="24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 vs.</a:t>
            </a:r>
            <a:br>
              <a:rPr lang="en"/>
            </a:br>
            <a:r>
              <a:rPr lang="en"/>
              <a:t>Packet Switching</a:t>
            </a:r>
            <a:endParaRPr/>
          </a:p>
        </p:txBody>
      </p:sp>
      <p:sp>
        <p:nvSpPr>
          <p:cNvPr id="806" name="Google Shape;806;p6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 vs. Packet Switching</a:t>
            </a:r>
            <a:endParaRPr/>
          </a:p>
        </p:txBody>
      </p:sp>
      <p:sp>
        <p:nvSpPr>
          <p:cNvPr id="812" name="Google Shape;812;p6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2 canonical designs for implement statistical multiplexing: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Reservations</a:t>
            </a:r>
            <a:r>
              <a:rPr lang="en"/>
              <a:t> via circuit switching: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At start of connection, end-hosts explicitly request and reserve resources.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During connection, use the reserved resources to send packets.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At end of connection, release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Best-effort</a:t>
            </a:r>
            <a:r>
              <a:rPr lang="en"/>
              <a:t> via packet switching: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Just use the resources (send packets) and hope for the best.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Analogy: In a restaurant, reservations vs. first-come, first-serve.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7" name="Google Shape;817;p62"/>
          <p:cNvCxnSpPr>
            <a:stCxn id="818" idx="6"/>
            <a:endCxn id="819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62"/>
          <p:cNvCxnSpPr>
            <a:stCxn id="819" idx="3"/>
            <a:endCxn id="821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62"/>
          <p:cNvCxnSpPr>
            <a:stCxn id="823" idx="3"/>
            <a:endCxn id="824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62"/>
          <p:cNvCxnSpPr>
            <a:stCxn id="819" idx="2"/>
            <a:endCxn id="823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62"/>
          <p:cNvCxnSpPr>
            <a:stCxn id="821" idx="2"/>
            <a:endCxn id="824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62"/>
          <p:cNvCxnSpPr>
            <a:stCxn id="828" idx="2"/>
            <a:endCxn id="824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62"/>
          <p:cNvCxnSpPr>
            <a:stCxn id="830" idx="2"/>
            <a:endCxn id="821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62"/>
          <p:cNvCxnSpPr>
            <a:stCxn id="830" idx="2"/>
            <a:endCxn id="828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62"/>
          <p:cNvCxnSpPr>
            <a:stCxn id="828" idx="3"/>
            <a:endCxn id="833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</a:t>
            </a:r>
            <a:endParaRPr/>
          </a:p>
        </p:txBody>
      </p:sp>
      <p:sp>
        <p:nvSpPr>
          <p:cNvPr id="835" name="Google Shape;835;p62"/>
          <p:cNvSpPr txBox="1"/>
          <p:nvPr>
            <p:ph idx="1" type="body"/>
          </p:nvPr>
        </p:nvSpPr>
        <p:spPr>
          <a:xfrm>
            <a:off x="107050" y="402200"/>
            <a:ext cx="89097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Reservations via circuit switching: Reserve capacity for the connection.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sends a reservation 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Along the way, routers hear the reservation and allocate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establish a circuit, and A can start sending data.</a:t>
            </a:r>
            <a:endParaRPr/>
          </a:p>
        </p:txBody>
      </p:sp>
      <p:sp>
        <p:nvSpPr>
          <p:cNvPr id="823" name="Google Shape;823;p62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62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62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62"/>
          <p:cNvSpPr/>
          <p:nvPr/>
        </p:nvSpPr>
        <p:spPr>
          <a:xfrm>
            <a:off x="15423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62"/>
          <p:cNvSpPr/>
          <p:nvPr/>
        </p:nvSpPr>
        <p:spPr>
          <a:xfrm>
            <a:off x="26853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62"/>
          <p:cNvSpPr/>
          <p:nvPr/>
        </p:nvSpPr>
        <p:spPr>
          <a:xfrm>
            <a:off x="38664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62"/>
          <p:cNvSpPr/>
          <p:nvPr/>
        </p:nvSpPr>
        <p:spPr>
          <a:xfrm>
            <a:off x="5352300" y="2455069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0" name="Google Shape;840;p62"/>
          <p:cNvGrpSpPr/>
          <p:nvPr/>
        </p:nvGrpSpPr>
        <p:grpSpPr>
          <a:xfrm>
            <a:off x="2376812" y="4140513"/>
            <a:ext cx="366600" cy="260100"/>
            <a:chOff x="4850625" y="3619650"/>
            <a:chExt cx="366600" cy="260100"/>
          </a:xfrm>
        </p:grpSpPr>
        <p:sp>
          <p:nvSpPr>
            <p:cNvPr id="841" name="Google Shape;841;p62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2" name="Google Shape;842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Google Shape;843;p62"/>
          <p:cNvGrpSpPr/>
          <p:nvPr/>
        </p:nvGrpSpPr>
        <p:grpSpPr>
          <a:xfrm>
            <a:off x="3519812" y="4140513"/>
            <a:ext cx="366600" cy="260100"/>
            <a:chOff x="4850625" y="3619650"/>
            <a:chExt cx="366600" cy="260100"/>
          </a:xfrm>
        </p:grpSpPr>
        <p:sp>
          <p:nvSpPr>
            <p:cNvPr id="844" name="Google Shape;844;p62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5" name="Google Shape;845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6" name="Google Shape;846;p62"/>
          <p:cNvGrpSpPr/>
          <p:nvPr/>
        </p:nvGrpSpPr>
        <p:grpSpPr>
          <a:xfrm>
            <a:off x="5882012" y="4140513"/>
            <a:ext cx="366600" cy="260100"/>
            <a:chOff x="4850625" y="3619650"/>
            <a:chExt cx="366600" cy="260100"/>
          </a:xfrm>
        </p:grpSpPr>
        <p:sp>
          <p:nvSpPr>
            <p:cNvPr id="847" name="Google Shape;847;p62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8" name="Google Shape;848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9" name="Google Shape;849;p62"/>
          <p:cNvCxnSpPr>
            <a:stCxn id="818" idx="6"/>
            <a:endCxn id="819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62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0" name="Google Shape;850;p62"/>
          <p:cNvCxnSpPr>
            <a:stCxn id="819" idx="3"/>
            <a:endCxn id="821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62"/>
          <p:cNvCxnSpPr>
            <a:stCxn id="821" idx="3"/>
            <a:endCxn id="830" idx="2"/>
          </p:cNvCxnSpPr>
          <p:nvPr/>
        </p:nvCxnSpPr>
        <p:spPr>
          <a:xfrm flipH="1" rot="10800000">
            <a:off x="4333500" y="3363000"/>
            <a:ext cx="13815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62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2" name="Google Shape;852;p62"/>
          <p:cNvGrpSpPr/>
          <p:nvPr/>
        </p:nvGrpSpPr>
        <p:grpSpPr>
          <a:xfrm>
            <a:off x="5043812" y="3378513"/>
            <a:ext cx="366600" cy="260100"/>
            <a:chOff x="4850625" y="3619650"/>
            <a:chExt cx="366600" cy="260100"/>
          </a:xfrm>
        </p:grpSpPr>
        <p:sp>
          <p:nvSpPr>
            <p:cNvPr id="853" name="Google Shape;853;p62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54" name="Google Shape;854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5" name="Google Shape;855;p62"/>
          <p:cNvCxnSpPr>
            <a:stCxn id="830" idx="2"/>
            <a:endCxn id="828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62"/>
          <p:cNvCxnSpPr>
            <a:stCxn id="828" idx="3"/>
            <a:endCxn id="833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2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62"/>
          <p:cNvSpPr/>
          <p:nvPr/>
        </p:nvSpPr>
        <p:spPr>
          <a:xfrm>
            <a:off x="6190500" y="3177029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62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62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Architecting the Internet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think about the Internet design choices?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poses a unique design challenge.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new paradigms emerged from the design of the Internet.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radical departure from systems at the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Now routinely adopted in modern systems (e.g. cloud services).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paradigms shaped how we reason about designing complex systems.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What's the right prioritization of goals?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are the fundamental constraints?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do we decompose a problem?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abstractions do we need?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are the tradeoffs?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is a lesson in how to </a:t>
            </a:r>
            <a:r>
              <a:rPr i="1" lang="en"/>
              <a:t>architect</a:t>
            </a:r>
            <a:r>
              <a:rPr lang="en"/>
              <a:t> a networked system.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2" name="Google Shape;862;p63"/>
          <p:cNvCxnSpPr>
            <a:stCxn id="863" idx="6"/>
            <a:endCxn id="864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63"/>
          <p:cNvCxnSpPr>
            <a:stCxn id="864" idx="3"/>
            <a:endCxn id="866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63"/>
          <p:cNvCxnSpPr>
            <a:stCxn id="868" idx="3"/>
            <a:endCxn id="869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63"/>
          <p:cNvCxnSpPr>
            <a:stCxn id="864" idx="2"/>
            <a:endCxn id="868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63"/>
          <p:cNvCxnSpPr>
            <a:stCxn id="866" idx="2"/>
            <a:endCxn id="869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63"/>
          <p:cNvCxnSpPr>
            <a:stCxn id="873" idx="2"/>
            <a:endCxn id="869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63"/>
          <p:cNvCxnSpPr>
            <a:stCxn id="875" idx="2"/>
            <a:endCxn id="866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63"/>
          <p:cNvCxnSpPr>
            <a:stCxn id="875" idx="2"/>
            <a:endCxn id="873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63"/>
          <p:cNvCxnSpPr>
            <a:stCxn id="873" idx="3"/>
            <a:endCxn id="878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</a:t>
            </a:r>
            <a:endParaRPr/>
          </a:p>
        </p:txBody>
      </p:sp>
      <p:sp>
        <p:nvSpPr>
          <p:cNvPr id="880" name="Google Shape;880;p63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Reservations via circuit switching: Reserve capacity for the connection.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connection is done, A sends a teardown message 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Along the way, routers see the message and free up resources.</a:t>
            </a:r>
            <a:endParaRPr/>
          </a:p>
        </p:txBody>
      </p:sp>
      <p:sp>
        <p:nvSpPr>
          <p:cNvPr id="868" name="Google Shape;868;p63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63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63"/>
          <p:cNvSpPr/>
          <p:nvPr/>
        </p:nvSpPr>
        <p:spPr>
          <a:xfrm>
            <a:off x="1591050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63"/>
          <p:cNvSpPr/>
          <p:nvPr/>
        </p:nvSpPr>
        <p:spPr>
          <a:xfrm>
            <a:off x="2734059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63"/>
          <p:cNvSpPr/>
          <p:nvPr/>
        </p:nvSpPr>
        <p:spPr>
          <a:xfrm>
            <a:off x="3877056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63"/>
          <p:cNvSpPr/>
          <p:nvPr/>
        </p:nvSpPr>
        <p:spPr>
          <a:xfrm>
            <a:off x="5401038" y="2674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63"/>
          <p:cNvCxnSpPr>
            <a:stCxn id="863" idx="6"/>
            <a:endCxn id="864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63"/>
          <p:cNvCxnSpPr>
            <a:stCxn id="864" idx="3"/>
            <a:endCxn id="866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63"/>
          <p:cNvCxnSpPr>
            <a:stCxn id="866" idx="3"/>
            <a:endCxn id="875" idx="2"/>
          </p:cNvCxnSpPr>
          <p:nvPr/>
        </p:nvCxnSpPr>
        <p:spPr>
          <a:xfrm flipH="1" rot="10800000">
            <a:off x="4333500" y="3363000"/>
            <a:ext cx="13815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63"/>
          <p:cNvCxnSpPr>
            <a:stCxn id="875" idx="2"/>
            <a:endCxn id="873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63"/>
          <p:cNvCxnSpPr>
            <a:stCxn id="873" idx="3"/>
            <a:endCxn id="878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63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63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63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63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63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63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63"/>
          <p:cNvSpPr/>
          <p:nvPr/>
        </p:nvSpPr>
        <p:spPr>
          <a:xfrm>
            <a:off x="6239262" y="3436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5" name="Google Shape;895;p64"/>
          <p:cNvCxnSpPr>
            <a:stCxn id="896" idx="6"/>
            <a:endCxn id="897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64"/>
          <p:cNvCxnSpPr>
            <a:stCxn id="897" idx="3"/>
            <a:endCxn id="899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64"/>
          <p:cNvCxnSpPr>
            <a:stCxn id="901" idx="3"/>
            <a:endCxn id="902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64"/>
          <p:cNvCxnSpPr>
            <a:stCxn id="897" idx="2"/>
            <a:endCxn id="901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64"/>
          <p:cNvCxnSpPr>
            <a:stCxn id="899" idx="2"/>
            <a:endCxn id="902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64"/>
          <p:cNvCxnSpPr>
            <a:stCxn id="906" idx="2"/>
            <a:endCxn id="902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64"/>
          <p:cNvCxnSpPr>
            <a:stCxn id="908" idx="2"/>
            <a:endCxn id="899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64"/>
          <p:cNvCxnSpPr>
            <a:stCxn id="908" idx="2"/>
            <a:endCxn id="906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64"/>
          <p:cNvCxnSpPr>
            <a:stCxn id="906" idx="3"/>
            <a:endCxn id="911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</a:t>
            </a:r>
            <a:endParaRPr/>
          </a:p>
        </p:txBody>
      </p:sp>
      <p:sp>
        <p:nvSpPr>
          <p:cNvPr id="913" name="Google Shape;913;p64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Best-effort via packet switching</a:t>
            </a:r>
            <a:r>
              <a:rPr lang="en"/>
              <a:t>: Allocate resources to each packet independently.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switch considers the packet independently.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packet in the flow is considered independently.</a:t>
            </a:r>
            <a:endParaRPr/>
          </a:p>
        </p:txBody>
      </p:sp>
      <p:sp>
        <p:nvSpPr>
          <p:cNvPr id="897" name="Google Shape;897;p64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64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64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64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64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64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64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64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64"/>
          <p:cNvSpPr/>
          <p:nvPr/>
        </p:nvSpPr>
        <p:spPr>
          <a:xfrm>
            <a:off x="1591050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4"/>
          <p:cNvSpPr/>
          <p:nvPr/>
        </p:nvSpPr>
        <p:spPr>
          <a:xfrm>
            <a:off x="2734059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64"/>
          <p:cNvSpPr/>
          <p:nvPr/>
        </p:nvSpPr>
        <p:spPr>
          <a:xfrm>
            <a:off x="3877056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64"/>
          <p:cNvSpPr/>
          <p:nvPr/>
        </p:nvSpPr>
        <p:spPr>
          <a:xfrm>
            <a:off x="5401038" y="2674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64"/>
          <p:cNvSpPr/>
          <p:nvPr/>
        </p:nvSpPr>
        <p:spPr>
          <a:xfrm>
            <a:off x="6239262" y="3436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64"/>
          <p:cNvSpPr/>
          <p:nvPr/>
        </p:nvSpPr>
        <p:spPr>
          <a:xfrm>
            <a:off x="7391412" y="3436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Circuit Switching vs. Packet Switching</a:t>
            </a:r>
            <a:endParaRPr/>
          </a:p>
        </p:txBody>
      </p:sp>
      <p:sp>
        <p:nvSpPr>
          <p:cNvPr id="925" name="Google Shape;925;p65"/>
          <p:cNvSpPr txBox="1"/>
          <p:nvPr>
            <p:ph idx="1" type="body"/>
          </p:nvPr>
        </p:nvSpPr>
        <p:spPr>
          <a:xfrm>
            <a:off x="107050" y="402200"/>
            <a:ext cx="8909700" cy="25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Remember: Both </a:t>
            </a:r>
            <a:r>
              <a:rPr lang="en"/>
              <a:t>approaches</a:t>
            </a:r>
            <a:r>
              <a:rPr lang="en"/>
              <a:t> embody statistical multiplexing.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Reservations via circuit switching: Resources </a:t>
            </a:r>
            <a:r>
              <a:rPr lang="en"/>
              <a:t>shared</a:t>
            </a:r>
            <a:r>
              <a:rPr lang="en"/>
              <a:t> between all active flows.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Reserve the peak demand for the flow.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aren't allocating for all flows that might ever exist.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Best-effort via packet switching: Resources shared between packets.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Resources given out on a packet-by-packet basis.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fixed allocation of resources.</a:t>
            </a:r>
            <a:endParaRPr/>
          </a:p>
        </p:txBody>
      </p:sp>
      <p:sp>
        <p:nvSpPr>
          <p:cNvPr id="926" name="Google Shape;926;p65"/>
          <p:cNvSpPr/>
          <p:nvPr/>
        </p:nvSpPr>
        <p:spPr>
          <a:xfrm>
            <a:off x="5451920" y="4529184"/>
            <a:ext cx="1420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 Switching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65"/>
          <p:cNvSpPr/>
          <p:nvPr/>
        </p:nvSpPr>
        <p:spPr>
          <a:xfrm>
            <a:off x="3623245" y="4529184"/>
            <a:ext cx="1420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Circuit Switching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8" name="Google Shape;928;p65"/>
          <p:cNvCxnSpPr>
            <a:stCxn id="929" idx="2"/>
            <a:endCxn id="930" idx="0"/>
          </p:cNvCxnSpPr>
          <p:nvPr/>
        </p:nvCxnSpPr>
        <p:spPr>
          <a:xfrm flipH="1">
            <a:off x="2962045" y="3573684"/>
            <a:ext cx="1143000" cy="34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65"/>
          <p:cNvCxnSpPr>
            <a:stCxn id="929" idx="2"/>
            <a:endCxn id="932" idx="0"/>
          </p:cNvCxnSpPr>
          <p:nvPr/>
        </p:nvCxnSpPr>
        <p:spPr>
          <a:xfrm>
            <a:off x="4105045" y="3573684"/>
            <a:ext cx="1143000" cy="34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65"/>
          <p:cNvCxnSpPr>
            <a:stCxn id="932" idx="2"/>
            <a:endCxn id="927" idx="0"/>
          </p:cNvCxnSpPr>
          <p:nvPr/>
        </p:nvCxnSpPr>
        <p:spPr>
          <a:xfrm flipH="1">
            <a:off x="4333645" y="4183284"/>
            <a:ext cx="914400" cy="34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65"/>
          <p:cNvCxnSpPr>
            <a:stCxn id="932" idx="2"/>
            <a:endCxn id="926" idx="0"/>
          </p:cNvCxnSpPr>
          <p:nvPr/>
        </p:nvCxnSpPr>
        <p:spPr>
          <a:xfrm>
            <a:off x="5248045" y="4183284"/>
            <a:ext cx="914400" cy="34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65"/>
          <p:cNvSpPr/>
          <p:nvPr/>
        </p:nvSpPr>
        <p:spPr>
          <a:xfrm>
            <a:off x="2271295" y="3919584"/>
            <a:ext cx="1381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Static Allocation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65"/>
          <p:cNvSpPr/>
          <p:nvPr/>
        </p:nvSpPr>
        <p:spPr>
          <a:xfrm>
            <a:off x="4295545" y="3919584"/>
            <a:ext cx="19050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Statistical Multiplexing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65"/>
          <p:cNvSpPr/>
          <p:nvPr/>
        </p:nvSpPr>
        <p:spPr>
          <a:xfrm>
            <a:off x="3316495" y="3309984"/>
            <a:ext cx="15771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Sharing Resources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66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Internet Design Principles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Designing Resource Sharing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40" name="Google Shape;940;p66"/>
          <p:cNvSpPr txBox="1"/>
          <p:nvPr>
            <p:ph type="title"/>
          </p:nvPr>
        </p:nvSpPr>
        <p:spPr>
          <a:xfrm>
            <a:off x="177925" y="1589050"/>
            <a:ext cx="4038000" cy="24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vs. Packet Switching:</a:t>
            </a:r>
            <a:br>
              <a:rPr lang="en"/>
            </a:br>
            <a:r>
              <a:rPr lang="en"/>
              <a:t>Which is Better?</a:t>
            </a:r>
            <a:endParaRPr/>
          </a:p>
        </p:txBody>
      </p:sp>
      <p:sp>
        <p:nvSpPr>
          <p:cNvPr id="941" name="Google Shape;941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 vs. Packet Switching: Which is Better?</a:t>
            </a:r>
            <a:endParaRPr/>
          </a:p>
        </p:txBody>
      </p:sp>
      <p:sp>
        <p:nvSpPr>
          <p:cNvPr id="947" name="Google Shape;947;p6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better? We can compare along several dimensions.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offers a better abstraction to applications?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more efficient at scale?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better at handling failures at scale?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easier (less complex) to implement at scale?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 (</a:t>
            </a:r>
            <a:r>
              <a:rPr lang="en"/>
              <a:t>1/4) – Application Abstraction</a:t>
            </a:r>
            <a:endParaRPr/>
          </a:p>
        </p:txBody>
      </p:sp>
      <p:sp>
        <p:nvSpPr>
          <p:cNvPr id="953" name="Google Shape;953;p68"/>
          <p:cNvSpPr txBox="1"/>
          <p:nvPr>
            <p:ph idx="1" type="body"/>
          </p:nvPr>
        </p:nvSpPr>
        <p:spPr>
          <a:xfrm>
            <a:off x="107050" y="402200"/>
            <a:ext cx="89097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programmer, </a:t>
            </a:r>
            <a:r>
              <a:rPr b="1" lang="en"/>
              <a:t>circuit switching</a:t>
            </a:r>
            <a:r>
              <a:rPr lang="en"/>
              <a:t> </a:t>
            </a:r>
            <a:r>
              <a:rPr lang="en"/>
              <a:t>is more </a:t>
            </a:r>
            <a:r>
              <a:rPr lang="en"/>
              <a:t>convenient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get a guarantee of reserved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predictable and understandable behavior.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an intuitive business model for companies.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Charge a user depending on what they reserve.</a:t>
            </a:r>
            <a:endParaRPr/>
          </a:p>
        </p:txBody>
      </p:sp>
      <p:sp>
        <p:nvSpPr>
          <p:cNvPr id="954" name="Google Shape;954;p68"/>
          <p:cNvSpPr txBox="1"/>
          <p:nvPr/>
        </p:nvSpPr>
        <p:spPr>
          <a:xfrm>
            <a:off x="2405100" y="3789200"/>
            <a:ext cx="43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etter abstraction to applications?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More efficient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at handling failures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Easier (less complex) to implement at scale?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 (2/4) – Efficiency</a:t>
            </a:r>
            <a:endParaRPr/>
          </a:p>
        </p:txBody>
      </p:sp>
      <p:sp>
        <p:nvSpPr>
          <p:cNvPr id="960" name="Google Shape;960;p69"/>
          <p:cNvSpPr txBox="1"/>
          <p:nvPr>
            <p:ph idx="1" type="body"/>
          </p:nvPr>
        </p:nvSpPr>
        <p:spPr>
          <a:xfrm>
            <a:off x="107050" y="402200"/>
            <a:ext cx="89097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Packet switching</a:t>
            </a:r>
            <a:r>
              <a:rPr lang="en"/>
              <a:t> is typically more efficient.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switching takes time for setup/teardown.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Very inefficient if you don't have much data to send, e.g. short flows.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switching can l</a:t>
            </a:r>
            <a:r>
              <a:rPr lang="en"/>
              <a:t>ead to wasted resources.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I reserve 5 Mbps for an hour, I might not need 5 Mbps the whole hour.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 people could be using the resources I'm not using.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much better depends on the "burstiness" of the traffic sources.</a:t>
            </a:r>
            <a:endParaRPr/>
          </a:p>
        </p:txBody>
      </p:sp>
      <p:sp>
        <p:nvSpPr>
          <p:cNvPr id="961" name="Google Shape;961;p69"/>
          <p:cNvSpPr txBox="1"/>
          <p:nvPr/>
        </p:nvSpPr>
        <p:spPr>
          <a:xfrm>
            <a:off x="2405100" y="3789200"/>
            <a:ext cx="43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abstraction to applications?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More efficient at scale?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at handling failures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Easier (less complex) to implement at scale?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0"/>
          <p:cNvSpPr/>
          <p:nvPr/>
        </p:nvSpPr>
        <p:spPr>
          <a:xfrm>
            <a:off x="1525188" y="3049713"/>
            <a:ext cx="1418100" cy="434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(2/4) – Efficiency – Packet Burstiness</a:t>
            </a:r>
            <a:endParaRPr/>
          </a:p>
        </p:txBody>
      </p:sp>
      <p:sp>
        <p:nvSpPr>
          <p:cNvPr id="968" name="Google Shape;968;p70"/>
          <p:cNvSpPr txBox="1"/>
          <p:nvPr>
            <p:ph idx="1" type="body"/>
          </p:nvPr>
        </p:nvSpPr>
        <p:spPr>
          <a:xfrm>
            <a:off x="107050" y="402200"/>
            <a:ext cx="89097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with </a:t>
            </a:r>
            <a:r>
              <a:rPr i="1" lang="en"/>
              <a:t>bursty</a:t>
            </a:r>
            <a:r>
              <a:rPr lang="en"/>
              <a:t> traffic leads to inefficient resource allocation.</a:t>
            </a:r>
            <a:endParaRPr/>
          </a:p>
        </p:txBody>
      </p:sp>
      <p:cxnSp>
        <p:nvCxnSpPr>
          <p:cNvPr id="969" name="Google Shape;969;p70"/>
          <p:cNvCxnSpPr/>
          <p:nvPr/>
        </p:nvCxnSpPr>
        <p:spPr>
          <a:xfrm>
            <a:off x="1525274" y="3049713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70"/>
          <p:cNvSpPr txBox="1"/>
          <p:nvPr/>
        </p:nvSpPr>
        <p:spPr>
          <a:xfrm>
            <a:off x="1525338" y="2758689"/>
            <a:ext cx="117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Capacity =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70"/>
          <p:cNvSpPr/>
          <p:nvPr/>
        </p:nvSpPr>
        <p:spPr>
          <a:xfrm>
            <a:off x="1526513" y="3069013"/>
            <a:ext cx="1418209" cy="321927"/>
          </a:xfrm>
          <a:custGeom>
            <a:rect b="b" l="l" r="r" t="t"/>
            <a:pathLst>
              <a:path extrusionOk="0" h="25749" w="57088">
                <a:moveTo>
                  <a:pt x="0" y="25749"/>
                </a:moveTo>
                <a:lnTo>
                  <a:pt x="5798" y="25749"/>
                </a:lnTo>
                <a:lnTo>
                  <a:pt x="5798" y="0"/>
                </a:lnTo>
                <a:lnTo>
                  <a:pt x="14388" y="0"/>
                </a:lnTo>
                <a:lnTo>
                  <a:pt x="14388" y="25702"/>
                </a:lnTo>
                <a:lnTo>
                  <a:pt x="57088" y="25702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2" name="Google Shape;972;p70"/>
          <p:cNvSpPr txBox="1"/>
          <p:nvPr/>
        </p:nvSpPr>
        <p:spPr>
          <a:xfrm>
            <a:off x="2971213" y="3096363"/>
            <a:ext cx="1231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reserves 13.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70"/>
          <p:cNvSpPr txBox="1"/>
          <p:nvPr/>
        </p:nvSpPr>
        <p:spPr>
          <a:xfrm>
            <a:off x="2971213" y="3532211"/>
            <a:ext cx="1231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 reserves 11.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70"/>
          <p:cNvSpPr txBox="1"/>
          <p:nvPr/>
        </p:nvSpPr>
        <p:spPr>
          <a:xfrm>
            <a:off x="2971213" y="3883927"/>
            <a:ext cx="1452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Not enough for C!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70"/>
          <p:cNvSpPr txBox="1"/>
          <p:nvPr/>
        </p:nvSpPr>
        <p:spPr>
          <a:xfrm>
            <a:off x="1525200" y="4352925"/>
            <a:ext cx="28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Circuit switching: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Must reject one of the flows!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70"/>
          <p:cNvSpPr/>
          <p:nvPr/>
        </p:nvSpPr>
        <p:spPr>
          <a:xfrm>
            <a:off x="1525188" y="3484113"/>
            <a:ext cx="1418100" cy="4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70"/>
          <p:cNvSpPr/>
          <p:nvPr/>
        </p:nvSpPr>
        <p:spPr>
          <a:xfrm>
            <a:off x="1526512" y="3492988"/>
            <a:ext cx="1418250" cy="321873"/>
          </a:xfrm>
          <a:custGeom>
            <a:rect b="b" l="l" r="r" t="t"/>
            <a:pathLst>
              <a:path extrusionOk="0" h="25719" w="57038">
                <a:moveTo>
                  <a:pt x="0" y="25719"/>
                </a:moveTo>
                <a:lnTo>
                  <a:pt x="24435" y="25719"/>
                </a:lnTo>
                <a:lnTo>
                  <a:pt x="24435" y="0"/>
                </a:lnTo>
                <a:lnTo>
                  <a:pt x="33032" y="0"/>
                </a:lnTo>
                <a:lnTo>
                  <a:pt x="33032" y="25700"/>
                </a:lnTo>
                <a:lnTo>
                  <a:pt x="57038" y="2570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8" name="Google Shape;978;p70"/>
          <p:cNvSpPr txBox="1"/>
          <p:nvPr/>
        </p:nvSpPr>
        <p:spPr>
          <a:xfrm>
            <a:off x="5791200" y="4352925"/>
            <a:ext cx="182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 switching: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All demands satisfied!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70"/>
          <p:cNvSpPr/>
          <p:nvPr/>
        </p:nvSpPr>
        <p:spPr>
          <a:xfrm>
            <a:off x="4187200" y="1578113"/>
            <a:ext cx="218700" cy="32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70"/>
          <p:cNvSpPr/>
          <p:nvPr/>
        </p:nvSpPr>
        <p:spPr>
          <a:xfrm>
            <a:off x="3577725" y="1895513"/>
            <a:ext cx="1425900" cy="1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1" name="Google Shape;981;p70"/>
          <p:cNvCxnSpPr/>
          <p:nvPr/>
        </p:nvCxnSpPr>
        <p:spPr>
          <a:xfrm>
            <a:off x="3571550" y="1997138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70"/>
          <p:cNvCxnSpPr/>
          <p:nvPr/>
        </p:nvCxnSpPr>
        <p:spPr>
          <a:xfrm rot="10800000">
            <a:off x="3576600" y="1294809"/>
            <a:ext cx="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70"/>
          <p:cNvSpPr/>
          <p:nvPr/>
        </p:nvSpPr>
        <p:spPr>
          <a:xfrm>
            <a:off x="3577500" y="1577462"/>
            <a:ext cx="1425950" cy="321873"/>
          </a:xfrm>
          <a:custGeom>
            <a:rect b="b" l="l" r="r" t="t"/>
            <a:pathLst>
              <a:path extrusionOk="0" h="25719" w="57038">
                <a:moveTo>
                  <a:pt x="0" y="25719"/>
                </a:moveTo>
                <a:lnTo>
                  <a:pt x="24435" y="25719"/>
                </a:lnTo>
                <a:lnTo>
                  <a:pt x="24435" y="0"/>
                </a:lnTo>
                <a:lnTo>
                  <a:pt x="33032" y="0"/>
                </a:lnTo>
                <a:lnTo>
                  <a:pt x="33032" y="25700"/>
                </a:lnTo>
                <a:lnTo>
                  <a:pt x="57038" y="2570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4" name="Google Shape;984;p70"/>
          <p:cNvSpPr txBox="1"/>
          <p:nvPr/>
        </p:nvSpPr>
        <p:spPr>
          <a:xfrm>
            <a:off x="3571575" y="1082750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B's Demand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70"/>
          <p:cNvSpPr txBox="1"/>
          <p:nvPr/>
        </p:nvSpPr>
        <p:spPr>
          <a:xfrm>
            <a:off x="5120925" y="1651838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6" name="Google Shape;986;p70"/>
          <p:cNvCxnSpPr/>
          <p:nvPr/>
        </p:nvCxnSpPr>
        <p:spPr>
          <a:xfrm rot="10800000">
            <a:off x="5120925" y="1577438"/>
            <a:ext cx="0" cy="419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87" name="Google Shape;987;p70"/>
          <p:cNvSpPr/>
          <p:nvPr/>
        </p:nvSpPr>
        <p:spPr>
          <a:xfrm>
            <a:off x="7427575" y="1516875"/>
            <a:ext cx="218700" cy="378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70"/>
          <p:cNvSpPr/>
          <p:nvPr/>
        </p:nvSpPr>
        <p:spPr>
          <a:xfrm>
            <a:off x="6362125" y="1895500"/>
            <a:ext cx="1425900" cy="10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9" name="Google Shape;989;p70"/>
          <p:cNvCxnSpPr/>
          <p:nvPr/>
        </p:nvCxnSpPr>
        <p:spPr>
          <a:xfrm>
            <a:off x="6355950" y="1997125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70"/>
          <p:cNvCxnSpPr/>
          <p:nvPr/>
        </p:nvCxnSpPr>
        <p:spPr>
          <a:xfrm rot="10800000">
            <a:off x="6361000" y="1290900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70"/>
          <p:cNvSpPr/>
          <p:nvPr/>
        </p:nvSpPr>
        <p:spPr>
          <a:xfrm flipH="1">
            <a:off x="6361750" y="1516795"/>
            <a:ext cx="1427200" cy="378703"/>
          </a:xfrm>
          <a:custGeom>
            <a:rect b="b" l="l" r="r" t="t"/>
            <a:pathLst>
              <a:path extrusionOk="0" h="25749" w="57088">
                <a:moveTo>
                  <a:pt x="0" y="25749"/>
                </a:moveTo>
                <a:lnTo>
                  <a:pt x="5798" y="25749"/>
                </a:lnTo>
                <a:lnTo>
                  <a:pt x="5798" y="0"/>
                </a:lnTo>
                <a:lnTo>
                  <a:pt x="14388" y="0"/>
                </a:lnTo>
                <a:lnTo>
                  <a:pt x="14388" y="25702"/>
                </a:lnTo>
                <a:lnTo>
                  <a:pt x="57088" y="25702"/>
                </a:ln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2" name="Google Shape;992;p70"/>
          <p:cNvSpPr txBox="1"/>
          <p:nvPr/>
        </p:nvSpPr>
        <p:spPr>
          <a:xfrm>
            <a:off x="6362125" y="1082738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C's Demand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70"/>
          <p:cNvSpPr txBox="1"/>
          <p:nvPr/>
        </p:nvSpPr>
        <p:spPr>
          <a:xfrm>
            <a:off x="7905325" y="1621525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4" name="Google Shape;994;p70"/>
          <p:cNvCxnSpPr/>
          <p:nvPr/>
        </p:nvCxnSpPr>
        <p:spPr>
          <a:xfrm rot="10800000">
            <a:off x="7905325" y="1516825"/>
            <a:ext cx="0" cy="480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5" name="Google Shape;995;p70"/>
          <p:cNvSpPr/>
          <p:nvPr/>
        </p:nvSpPr>
        <p:spPr>
          <a:xfrm>
            <a:off x="1011375" y="1505976"/>
            <a:ext cx="218700" cy="393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70"/>
          <p:cNvSpPr/>
          <p:nvPr/>
        </p:nvSpPr>
        <p:spPr>
          <a:xfrm>
            <a:off x="869900" y="1899651"/>
            <a:ext cx="1425900" cy="10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7" name="Google Shape;997;p70"/>
          <p:cNvCxnSpPr/>
          <p:nvPr/>
        </p:nvCxnSpPr>
        <p:spPr>
          <a:xfrm>
            <a:off x="863725" y="2001276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p70"/>
          <p:cNvCxnSpPr/>
          <p:nvPr/>
        </p:nvCxnSpPr>
        <p:spPr>
          <a:xfrm rot="10800000">
            <a:off x="868775" y="1298949"/>
            <a:ext cx="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0"/>
          <p:cNvSpPr txBox="1"/>
          <p:nvPr/>
        </p:nvSpPr>
        <p:spPr>
          <a:xfrm>
            <a:off x="863725" y="1082738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A's Demand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70"/>
          <p:cNvSpPr/>
          <p:nvPr/>
        </p:nvSpPr>
        <p:spPr>
          <a:xfrm>
            <a:off x="869525" y="1509426"/>
            <a:ext cx="1427200" cy="393573"/>
          </a:xfrm>
          <a:custGeom>
            <a:rect b="b" l="l" r="r" t="t"/>
            <a:pathLst>
              <a:path extrusionOk="0" h="25749" w="57088">
                <a:moveTo>
                  <a:pt x="0" y="25749"/>
                </a:moveTo>
                <a:lnTo>
                  <a:pt x="5798" y="25749"/>
                </a:lnTo>
                <a:lnTo>
                  <a:pt x="5798" y="0"/>
                </a:lnTo>
                <a:lnTo>
                  <a:pt x="14388" y="0"/>
                </a:lnTo>
                <a:lnTo>
                  <a:pt x="14388" y="25702"/>
                </a:lnTo>
                <a:lnTo>
                  <a:pt x="57088" y="25702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1" name="Google Shape;1001;p70"/>
          <p:cNvSpPr txBox="1"/>
          <p:nvPr/>
        </p:nvSpPr>
        <p:spPr>
          <a:xfrm>
            <a:off x="2413100" y="1619826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2" name="Google Shape;1002;p70"/>
          <p:cNvCxnSpPr/>
          <p:nvPr/>
        </p:nvCxnSpPr>
        <p:spPr>
          <a:xfrm rot="10800000">
            <a:off x="2413100" y="1509276"/>
            <a:ext cx="0" cy="49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03" name="Google Shape;1003;p70"/>
          <p:cNvSpPr txBox="1"/>
          <p:nvPr/>
        </p:nvSpPr>
        <p:spPr>
          <a:xfrm>
            <a:off x="946100" y="2037163"/>
            <a:ext cx="377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70"/>
          <p:cNvSpPr txBox="1"/>
          <p:nvPr/>
        </p:nvSpPr>
        <p:spPr>
          <a:xfrm rot="-5400000">
            <a:off x="408225" y="1613813"/>
            <a:ext cx="59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5" name="Google Shape;1005;p70"/>
          <p:cNvCxnSpPr/>
          <p:nvPr/>
        </p:nvCxnSpPr>
        <p:spPr>
          <a:xfrm>
            <a:off x="1525274" y="4126113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70"/>
          <p:cNvCxnSpPr/>
          <p:nvPr/>
        </p:nvCxnSpPr>
        <p:spPr>
          <a:xfrm rot="10800000">
            <a:off x="1525350" y="3049724"/>
            <a:ext cx="0" cy="107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07" name="Google Shape;1007;p70"/>
          <p:cNvSpPr/>
          <p:nvPr/>
        </p:nvSpPr>
        <p:spPr>
          <a:xfrm>
            <a:off x="5989788" y="3821213"/>
            <a:ext cx="1418100" cy="10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70"/>
          <p:cNvSpPr/>
          <p:nvPr/>
        </p:nvSpPr>
        <p:spPr>
          <a:xfrm>
            <a:off x="5989713" y="3922763"/>
            <a:ext cx="1418100" cy="1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70"/>
          <p:cNvSpPr/>
          <p:nvPr/>
        </p:nvSpPr>
        <p:spPr>
          <a:xfrm>
            <a:off x="5989788" y="4024425"/>
            <a:ext cx="1418100" cy="10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70"/>
          <p:cNvSpPr/>
          <p:nvPr/>
        </p:nvSpPr>
        <p:spPr>
          <a:xfrm>
            <a:off x="7051238" y="3527425"/>
            <a:ext cx="215100" cy="293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70"/>
          <p:cNvSpPr/>
          <p:nvPr/>
        </p:nvSpPr>
        <p:spPr>
          <a:xfrm>
            <a:off x="6597013" y="3541250"/>
            <a:ext cx="215100" cy="27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70"/>
          <p:cNvSpPr/>
          <p:nvPr/>
        </p:nvSpPr>
        <p:spPr>
          <a:xfrm>
            <a:off x="6133113" y="3499275"/>
            <a:ext cx="218700" cy="321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3" name="Google Shape;1013;p70"/>
          <p:cNvCxnSpPr/>
          <p:nvPr/>
        </p:nvCxnSpPr>
        <p:spPr>
          <a:xfrm>
            <a:off x="5990162" y="3049725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70"/>
          <p:cNvCxnSpPr/>
          <p:nvPr/>
        </p:nvCxnSpPr>
        <p:spPr>
          <a:xfrm>
            <a:off x="5990162" y="4126125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0"/>
          <p:cNvSpPr txBox="1"/>
          <p:nvPr/>
        </p:nvSpPr>
        <p:spPr>
          <a:xfrm>
            <a:off x="5990225" y="2758702"/>
            <a:ext cx="117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Capacity =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6" name="Google Shape;1016;p70"/>
          <p:cNvCxnSpPr/>
          <p:nvPr/>
        </p:nvCxnSpPr>
        <p:spPr>
          <a:xfrm rot="10800000">
            <a:off x="5990225" y="3049650"/>
            <a:ext cx="0" cy="107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7" name="Google Shape;1017;p70"/>
          <p:cNvSpPr/>
          <p:nvPr/>
        </p:nvSpPr>
        <p:spPr>
          <a:xfrm>
            <a:off x="5991446" y="3499275"/>
            <a:ext cx="1417250" cy="321950"/>
          </a:xfrm>
          <a:custGeom>
            <a:rect b="b" l="l" r="r" t="t"/>
            <a:pathLst>
              <a:path extrusionOk="0" h="12878" w="84967">
                <a:moveTo>
                  <a:pt x="0" y="12878"/>
                </a:moveTo>
                <a:lnTo>
                  <a:pt x="8620" y="12878"/>
                </a:lnTo>
                <a:lnTo>
                  <a:pt x="8620" y="0"/>
                </a:lnTo>
                <a:lnTo>
                  <a:pt x="21459" y="0"/>
                </a:lnTo>
                <a:lnTo>
                  <a:pt x="21459" y="12876"/>
                </a:lnTo>
                <a:lnTo>
                  <a:pt x="36439" y="12876"/>
                </a:lnTo>
                <a:lnTo>
                  <a:pt x="36439" y="1801"/>
                </a:lnTo>
                <a:lnTo>
                  <a:pt x="49244" y="1801"/>
                </a:lnTo>
                <a:lnTo>
                  <a:pt x="49244" y="12841"/>
                </a:lnTo>
                <a:lnTo>
                  <a:pt x="63584" y="12841"/>
                </a:lnTo>
                <a:lnTo>
                  <a:pt x="63584" y="1059"/>
                </a:lnTo>
                <a:lnTo>
                  <a:pt x="76394" y="1059"/>
                </a:lnTo>
                <a:lnTo>
                  <a:pt x="76394" y="12841"/>
                </a:lnTo>
                <a:lnTo>
                  <a:pt x="84967" y="12841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71"/>
          <p:cNvSpPr/>
          <p:nvPr/>
        </p:nvSpPr>
        <p:spPr>
          <a:xfrm>
            <a:off x="5991298" y="3767325"/>
            <a:ext cx="1416900" cy="35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71"/>
          <p:cNvSpPr/>
          <p:nvPr/>
        </p:nvSpPr>
        <p:spPr>
          <a:xfrm>
            <a:off x="5991298" y="3408525"/>
            <a:ext cx="1416900" cy="3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71"/>
          <p:cNvSpPr/>
          <p:nvPr/>
        </p:nvSpPr>
        <p:spPr>
          <a:xfrm>
            <a:off x="5990923" y="3049725"/>
            <a:ext cx="1416900" cy="358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71"/>
          <p:cNvSpPr/>
          <p:nvPr/>
        </p:nvSpPr>
        <p:spPr>
          <a:xfrm>
            <a:off x="1525725" y="3767325"/>
            <a:ext cx="1417200" cy="35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71"/>
          <p:cNvSpPr/>
          <p:nvPr/>
        </p:nvSpPr>
        <p:spPr>
          <a:xfrm>
            <a:off x="1525725" y="3408525"/>
            <a:ext cx="1417200" cy="3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71"/>
          <p:cNvSpPr/>
          <p:nvPr/>
        </p:nvSpPr>
        <p:spPr>
          <a:xfrm>
            <a:off x="1525350" y="3049725"/>
            <a:ext cx="1417200" cy="358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71"/>
          <p:cNvSpPr/>
          <p:nvPr/>
        </p:nvSpPr>
        <p:spPr>
          <a:xfrm>
            <a:off x="871025" y="1638600"/>
            <a:ext cx="1426200" cy="358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9" name="Google Shape;1029;p71"/>
          <p:cNvCxnSpPr/>
          <p:nvPr/>
        </p:nvCxnSpPr>
        <p:spPr>
          <a:xfrm>
            <a:off x="869900" y="1638600"/>
            <a:ext cx="142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71"/>
          <p:cNvSpPr/>
          <p:nvPr/>
        </p:nvSpPr>
        <p:spPr>
          <a:xfrm>
            <a:off x="6363272" y="1638600"/>
            <a:ext cx="1426200" cy="35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1" name="Google Shape;1031;p71"/>
          <p:cNvCxnSpPr/>
          <p:nvPr/>
        </p:nvCxnSpPr>
        <p:spPr>
          <a:xfrm>
            <a:off x="6362147" y="1638600"/>
            <a:ext cx="14262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(2/4) – Efficiency – Packet Burstiness</a:t>
            </a:r>
            <a:endParaRPr/>
          </a:p>
        </p:txBody>
      </p:sp>
      <p:sp>
        <p:nvSpPr>
          <p:cNvPr id="1033" name="Google Shape;1033;p71"/>
          <p:cNvSpPr txBox="1"/>
          <p:nvPr>
            <p:ph idx="1" type="body"/>
          </p:nvPr>
        </p:nvSpPr>
        <p:spPr>
          <a:xfrm>
            <a:off x="107050" y="402200"/>
            <a:ext cx="89097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demand over time is constant, circuit and packet switching both work well.</a:t>
            </a:r>
            <a:endParaRPr/>
          </a:p>
        </p:txBody>
      </p:sp>
      <p:cxnSp>
        <p:nvCxnSpPr>
          <p:cNvPr id="1034" name="Google Shape;1034;p71"/>
          <p:cNvCxnSpPr/>
          <p:nvPr/>
        </p:nvCxnSpPr>
        <p:spPr>
          <a:xfrm>
            <a:off x="1525274" y="3049713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71"/>
          <p:cNvCxnSpPr/>
          <p:nvPr/>
        </p:nvCxnSpPr>
        <p:spPr>
          <a:xfrm>
            <a:off x="1525274" y="4126113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71"/>
          <p:cNvSpPr txBox="1"/>
          <p:nvPr/>
        </p:nvSpPr>
        <p:spPr>
          <a:xfrm>
            <a:off x="1525338" y="2758689"/>
            <a:ext cx="117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Capacity =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71"/>
          <p:cNvSpPr txBox="1"/>
          <p:nvPr/>
        </p:nvSpPr>
        <p:spPr>
          <a:xfrm>
            <a:off x="2971213" y="3093663"/>
            <a:ext cx="1231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reserves 10.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71"/>
          <p:cNvSpPr txBox="1"/>
          <p:nvPr/>
        </p:nvSpPr>
        <p:spPr>
          <a:xfrm>
            <a:off x="2971213" y="3452486"/>
            <a:ext cx="1231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 reserves 10.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71"/>
          <p:cNvSpPr txBox="1"/>
          <p:nvPr/>
        </p:nvSpPr>
        <p:spPr>
          <a:xfrm>
            <a:off x="2971213" y="3831152"/>
            <a:ext cx="1452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 reserves 10.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71"/>
          <p:cNvSpPr txBox="1"/>
          <p:nvPr/>
        </p:nvSpPr>
        <p:spPr>
          <a:xfrm>
            <a:off x="1525200" y="4352925"/>
            <a:ext cx="28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Circuit switching: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All demands satisfied!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1" name="Google Shape;1041;p71"/>
          <p:cNvCxnSpPr/>
          <p:nvPr/>
        </p:nvCxnSpPr>
        <p:spPr>
          <a:xfrm rot="10800000">
            <a:off x="1525350" y="3049724"/>
            <a:ext cx="0" cy="107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42" name="Google Shape;1042;p71"/>
          <p:cNvCxnSpPr/>
          <p:nvPr/>
        </p:nvCxnSpPr>
        <p:spPr>
          <a:xfrm>
            <a:off x="5990162" y="3049725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71"/>
          <p:cNvCxnSpPr/>
          <p:nvPr/>
        </p:nvCxnSpPr>
        <p:spPr>
          <a:xfrm>
            <a:off x="5990162" y="4126125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4" name="Google Shape;1044;p71"/>
          <p:cNvSpPr txBox="1"/>
          <p:nvPr/>
        </p:nvSpPr>
        <p:spPr>
          <a:xfrm>
            <a:off x="5990225" y="2758702"/>
            <a:ext cx="117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Capacity =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71"/>
          <p:cNvSpPr txBox="1"/>
          <p:nvPr/>
        </p:nvSpPr>
        <p:spPr>
          <a:xfrm>
            <a:off x="5791200" y="4352925"/>
            <a:ext cx="182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 switching: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All demands satisfied!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6" name="Google Shape;1046;p71"/>
          <p:cNvCxnSpPr/>
          <p:nvPr/>
        </p:nvCxnSpPr>
        <p:spPr>
          <a:xfrm rot="10800000">
            <a:off x="5990225" y="3049650"/>
            <a:ext cx="0" cy="107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47" name="Google Shape;1047;p71"/>
          <p:cNvSpPr/>
          <p:nvPr/>
        </p:nvSpPr>
        <p:spPr>
          <a:xfrm>
            <a:off x="3577725" y="1638600"/>
            <a:ext cx="1425900" cy="3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8" name="Google Shape;1048;p71"/>
          <p:cNvCxnSpPr/>
          <p:nvPr/>
        </p:nvCxnSpPr>
        <p:spPr>
          <a:xfrm>
            <a:off x="3571550" y="1997138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71"/>
          <p:cNvCxnSpPr/>
          <p:nvPr/>
        </p:nvCxnSpPr>
        <p:spPr>
          <a:xfrm rot="10800000">
            <a:off x="3576600" y="1294809"/>
            <a:ext cx="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" name="Google Shape;1050;p71"/>
          <p:cNvSpPr txBox="1"/>
          <p:nvPr/>
        </p:nvSpPr>
        <p:spPr>
          <a:xfrm>
            <a:off x="3571575" y="1082750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B's Demand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71"/>
          <p:cNvSpPr txBox="1"/>
          <p:nvPr/>
        </p:nvSpPr>
        <p:spPr>
          <a:xfrm>
            <a:off x="5120925" y="1682288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2" name="Google Shape;1052;p71"/>
          <p:cNvCxnSpPr/>
          <p:nvPr/>
        </p:nvCxnSpPr>
        <p:spPr>
          <a:xfrm rot="10800000">
            <a:off x="5120925" y="1638350"/>
            <a:ext cx="0" cy="358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3" name="Google Shape;1053;p71"/>
          <p:cNvCxnSpPr/>
          <p:nvPr/>
        </p:nvCxnSpPr>
        <p:spPr>
          <a:xfrm>
            <a:off x="6355950" y="1997125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71"/>
          <p:cNvCxnSpPr/>
          <p:nvPr/>
        </p:nvCxnSpPr>
        <p:spPr>
          <a:xfrm rot="10800000">
            <a:off x="6361000" y="1290900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5" name="Google Shape;1055;p71"/>
          <p:cNvSpPr txBox="1"/>
          <p:nvPr/>
        </p:nvSpPr>
        <p:spPr>
          <a:xfrm>
            <a:off x="6362125" y="1082738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C's Demand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71"/>
          <p:cNvSpPr txBox="1"/>
          <p:nvPr/>
        </p:nvSpPr>
        <p:spPr>
          <a:xfrm>
            <a:off x="7905325" y="1682275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7" name="Google Shape;1057;p71"/>
          <p:cNvCxnSpPr/>
          <p:nvPr/>
        </p:nvCxnSpPr>
        <p:spPr>
          <a:xfrm rot="10800000">
            <a:off x="7905325" y="1638325"/>
            <a:ext cx="0" cy="358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8" name="Google Shape;1058;p71"/>
          <p:cNvCxnSpPr/>
          <p:nvPr/>
        </p:nvCxnSpPr>
        <p:spPr>
          <a:xfrm>
            <a:off x="863725" y="2001276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71"/>
          <p:cNvCxnSpPr/>
          <p:nvPr/>
        </p:nvCxnSpPr>
        <p:spPr>
          <a:xfrm rot="10800000">
            <a:off x="868775" y="1298949"/>
            <a:ext cx="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0" name="Google Shape;1060;p71"/>
          <p:cNvSpPr txBox="1"/>
          <p:nvPr/>
        </p:nvSpPr>
        <p:spPr>
          <a:xfrm>
            <a:off x="863725" y="1082738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A's Demand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71"/>
          <p:cNvSpPr txBox="1"/>
          <p:nvPr/>
        </p:nvSpPr>
        <p:spPr>
          <a:xfrm>
            <a:off x="2413100" y="1684326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2" name="Google Shape;1062;p71"/>
          <p:cNvCxnSpPr/>
          <p:nvPr/>
        </p:nvCxnSpPr>
        <p:spPr>
          <a:xfrm rot="10800000">
            <a:off x="2413100" y="1638275"/>
            <a:ext cx="0" cy="363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63" name="Google Shape;1063;p71"/>
          <p:cNvSpPr txBox="1"/>
          <p:nvPr/>
        </p:nvSpPr>
        <p:spPr>
          <a:xfrm>
            <a:off x="946100" y="2037163"/>
            <a:ext cx="377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71"/>
          <p:cNvSpPr txBox="1"/>
          <p:nvPr/>
        </p:nvSpPr>
        <p:spPr>
          <a:xfrm rot="-5400000">
            <a:off x="408225" y="1613813"/>
            <a:ext cx="59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5" name="Google Shape;1065;p71"/>
          <p:cNvCxnSpPr/>
          <p:nvPr/>
        </p:nvCxnSpPr>
        <p:spPr>
          <a:xfrm>
            <a:off x="3576600" y="1638600"/>
            <a:ext cx="1425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Which is Better? (2/4) – Efficiency – Packet Burstiness</a:t>
            </a:r>
            <a:endParaRPr/>
          </a:p>
        </p:txBody>
      </p:sp>
      <p:sp>
        <p:nvSpPr>
          <p:cNvPr id="1071" name="Google Shape;1071;p7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Flows can be smooth or </a:t>
            </a:r>
            <a:r>
              <a:rPr lang="en"/>
              <a:t>bursty.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Characterized by the ratio between the flow's peak demand and average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Smooth</a:t>
            </a:r>
            <a:r>
              <a:rPr lang="en"/>
              <a:t> applications have a small peak-to-average ratio.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Voice has a ratio of ~3:1.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why the phone network uses reservations!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Bursty</a:t>
            </a:r>
            <a:r>
              <a:rPr lang="en"/>
              <a:t> applications have a large peak-to-average ratio.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applications tend to be rather bursty.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Web browsing can have a ratio of 100:1 or more.</a:t>
            </a:r>
            <a:endParaRPr/>
          </a:p>
        </p:txBody>
      </p:sp>
      <p:sp>
        <p:nvSpPr>
          <p:cNvPr id="1072" name="Google Shape;1072;p72"/>
          <p:cNvSpPr/>
          <p:nvPr/>
        </p:nvSpPr>
        <p:spPr>
          <a:xfrm>
            <a:off x="6850600" y="1553925"/>
            <a:ext cx="1426200" cy="358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3" name="Google Shape;1073;p72"/>
          <p:cNvCxnSpPr/>
          <p:nvPr/>
        </p:nvCxnSpPr>
        <p:spPr>
          <a:xfrm>
            <a:off x="6849475" y="1553925"/>
            <a:ext cx="142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72"/>
          <p:cNvSpPr/>
          <p:nvPr/>
        </p:nvSpPr>
        <p:spPr>
          <a:xfrm>
            <a:off x="6990825" y="2419814"/>
            <a:ext cx="218700" cy="393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72"/>
          <p:cNvSpPr/>
          <p:nvPr/>
        </p:nvSpPr>
        <p:spPr>
          <a:xfrm>
            <a:off x="6849350" y="2813489"/>
            <a:ext cx="1425900" cy="10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72"/>
          <p:cNvSpPr/>
          <p:nvPr/>
        </p:nvSpPr>
        <p:spPr>
          <a:xfrm>
            <a:off x="6848975" y="2423263"/>
            <a:ext cx="1427200" cy="393573"/>
          </a:xfrm>
          <a:custGeom>
            <a:rect b="b" l="l" r="r" t="t"/>
            <a:pathLst>
              <a:path extrusionOk="0" h="25749" w="57088">
                <a:moveTo>
                  <a:pt x="0" y="25749"/>
                </a:moveTo>
                <a:lnTo>
                  <a:pt x="5798" y="25749"/>
                </a:lnTo>
                <a:lnTo>
                  <a:pt x="5798" y="0"/>
                </a:lnTo>
                <a:lnTo>
                  <a:pt x="14388" y="0"/>
                </a:lnTo>
                <a:lnTo>
                  <a:pt x="14388" y="25702"/>
                </a:lnTo>
                <a:lnTo>
                  <a:pt x="57088" y="25702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 Design Principles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Internet Design Principles: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Decentralized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Best-effort service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Route around trouble.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Dumb infrastructure (with smart endpoints).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End-to-end principle.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Federation via narrow-waist interface.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are guidelines, not unbreakable rules.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one of many possible designs.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still debating the big questions!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 (3/4) – Handling Failure</a:t>
            </a:r>
            <a:endParaRPr/>
          </a:p>
        </p:txBody>
      </p:sp>
      <p:sp>
        <p:nvSpPr>
          <p:cNvPr id="1082" name="Google Shape;1082;p73"/>
          <p:cNvSpPr txBox="1"/>
          <p:nvPr>
            <p:ph idx="1" type="body"/>
          </p:nvPr>
        </p:nvSpPr>
        <p:spPr>
          <a:xfrm>
            <a:off x="107050" y="402200"/>
            <a:ext cx="89097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a link or router fails?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must detect failure and send </a:t>
            </a:r>
            <a:r>
              <a:rPr lang="en"/>
              <a:t>packets along a different route.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Packet switching</a:t>
            </a:r>
            <a:r>
              <a:rPr lang="en"/>
              <a:t> is better at handling failure.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don't need to do anything extra.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requires extra work from end hosts.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 must also detect failure, tear down old reservations, and</a:t>
            </a:r>
            <a:br>
              <a:rPr lang="en"/>
            </a:br>
            <a:r>
              <a:rPr lang="en"/>
              <a:t>send new reservation request.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flows using that link must redo reservations.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Potentially millions of flows simultaneously re-establishing reservations!</a:t>
            </a:r>
            <a:endParaRPr/>
          </a:p>
        </p:txBody>
      </p:sp>
      <p:sp>
        <p:nvSpPr>
          <p:cNvPr id="1083" name="Google Shape;1083;p73"/>
          <p:cNvSpPr txBox="1"/>
          <p:nvPr/>
        </p:nvSpPr>
        <p:spPr>
          <a:xfrm>
            <a:off x="2405100" y="3789200"/>
            <a:ext cx="43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abstraction to applications?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More efficient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Better at handling failures at scale?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Easier (less complex) to implement at scale?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8" name="Google Shape;1088;p74"/>
          <p:cNvCxnSpPr>
            <a:stCxn id="1089" idx="6"/>
            <a:endCxn id="1090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74"/>
          <p:cNvCxnSpPr>
            <a:stCxn id="1090" idx="3"/>
            <a:endCxn id="1092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74"/>
          <p:cNvCxnSpPr>
            <a:stCxn id="1094" idx="3"/>
            <a:endCxn id="1095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74"/>
          <p:cNvCxnSpPr>
            <a:stCxn id="1090" idx="2"/>
            <a:endCxn id="1094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74"/>
          <p:cNvCxnSpPr>
            <a:stCxn id="1092" idx="2"/>
            <a:endCxn id="1095" idx="0"/>
          </p:cNvCxnSpPr>
          <p:nvPr/>
        </p:nvCxnSpPr>
        <p:spPr>
          <a:xfrm>
            <a:off x="4191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74"/>
          <p:cNvCxnSpPr>
            <a:stCxn id="1099" idx="2"/>
            <a:endCxn id="1095" idx="3"/>
          </p:cNvCxnSpPr>
          <p:nvPr/>
        </p:nvCxnSpPr>
        <p:spPr>
          <a:xfrm flipH="1">
            <a:off x="4943100" y="3744000"/>
            <a:ext cx="16101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74"/>
          <p:cNvCxnSpPr>
            <a:stCxn id="1101" idx="2"/>
            <a:endCxn id="1092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74"/>
          <p:cNvCxnSpPr>
            <a:stCxn id="1101" idx="2"/>
            <a:endCxn id="1099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74"/>
          <p:cNvCxnSpPr>
            <a:stCxn id="1099" idx="3"/>
            <a:endCxn id="1104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5" name="Google Shape;1105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(3/4) – Handling Failure with Packet Switching</a:t>
            </a:r>
            <a:endParaRPr/>
          </a:p>
        </p:txBody>
      </p:sp>
      <p:sp>
        <p:nvSpPr>
          <p:cNvPr id="1106" name="Google Shape;1106;p74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failure occurs </a:t>
            </a:r>
            <a:r>
              <a:rPr lang="en"/>
              <a:t>in packet switching: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send packets along a different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don't need to do anything extra.</a:t>
            </a:r>
            <a:endParaRPr/>
          </a:p>
        </p:txBody>
      </p:sp>
      <p:sp>
        <p:nvSpPr>
          <p:cNvPr id="1090" name="Google Shape;1090;p74"/>
          <p:cNvSpPr/>
          <p:nvPr/>
        </p:nvSpPr>
        <p:spPr>
          <a:xfrm>
            <a:off x="2905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74"/>
          <p:cNvSpPr/>
          <p:nvPr/>
        </p:nvSpPr>
        <p:spPr>
          <a:xfrm>
            <a:off x="17624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74"/>
          <p:cNvSpPr/>
          <p:nvPr/>
        </p:nvSpPr>
        <p:spPr>
          <a:xfrm>
            <a:off x="4048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74"/>
          <p:cNvSpPr/>
          <p:nvPr/>
        </p:nvSpPr>
        <p:spPr>
          <a:xfrm>
            <a:off x="3515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74"/>
          <p:cNvSpPr/>
          <p:nvPr/>
        </p:nvSpPr>
        <p:spPr>
          <a:xfrm>
            <a:off x="4658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74"/>
          <p:cNvSpPr/>
          <p:nvPr/>
        </p:nvSpPr>
        <p:spPr>
          <a:xfrm>
            <a:off x="64107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74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74"/>
          <p:cNvSpPr/>
          <p:nvPr/>
        </p:nvSpPr>
        <p:spPr>
          <a:xfrm>
            <a:off x="75536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74"/>
          <p:cNvSpPr/>
          <p:nvPr/>
        </p:nvSpPr>
        <p:spPr>
          <a:xfrm>
            <a:off x="1591050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74"/>
          <p:cNvSpPr/>
          <p:nvPr/>
        </p:nvSpPr>
        <p:spPr>
          <a:xfrm>
            <a:off x="2734059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74"/>
          <p:cNvSpPr/>
          <p:nvPr/>
        </p:nvSpPr>
        <p:spPr>
          <a:xfrm>
            <a:off x="3877056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74"/>
          <p:cNvSpPr/>
          <p:nvPr/>
        </p:nvSpPr>
        <p:spPr>
          <a:xfrm>
            <a:off x="5401038" y="2293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74"/>
          <p:cNvSpPr/>
          <p:nvPr/>
        </p:nvSpPr>
        <p:spPr>
          <a:xfrm>
            <a:off x="6239262" y="3055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74"/>
          <p:cNvSpPr/>
          <p:nvPr/>
        </p:nvSpPr>
        <p:spPr>
          <a:xfrm>
            <a:off x="7391412" y="3055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7" name="Google Shape;1117;p75"/>
          <p:cNvCxnSpPr>
            <a:stCxn id="1118" idx="6"/>
            <a:endCxn id="1119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75"/>
          <p:cNvCxnSpPr>
            <a:stCxn id="1119" idx="3"/>
            <a:endCxn id="1121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75"/>
          <p:cNvCxnSpPr>
            <a:stCxn id="1123" idx="3"/>
            <a:endCxn id="1124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75"/>
          <p:cNvCxnSpPr>
            <a:stCxn id="1119" idx="2"/>
            <a:endCxn id="1123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75"/>
          <p:cNvCxnSpPr>
            <a:stCxn id="1121" idx="2"/>
            <a:endCxn id="1124" idx="0"/>
          </p:cNvCxnSpPr>
          <p:nvPr/>
        </p:nvCxnSpPr>
        <p:spPr>
          <a:xfrm>
            <a:off x="4191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75"/>
          <p:cNvCxnSpPr>
            <a:stCxn id="1128" idx="2"/>
            <a:endCxn id="1124" idx="3"/>
          </p:cNvCxnSpPr>
          <p:nvPr/>
        </p:nvCxnSpPr>
        <p:spPr>
          <a:xfrm flipH="1">
            <a:off x="4943100" y="3744000"/>
            <a:ext cx="16101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75"/>
          <p:cNvCxnSpPr>
            <a:stCxn id="1130" idx="2"/>
            <a:endCxn id="1121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75"/>
          <p:cNvCxnSpPr>
            <a:stCxn id="1130" idx="2"/>
            <a:endCxn id="1128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75"/>
          <p:cNvCxnSpPr>
            <a:stCxn id="1128" idx="3"/>
            <a:endCxn id="1133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Which is Better? (3/4) – Handling Failure with Packet Switching</a:t>
            </a:r>
            <a:endParaRPr/>
          </a:p>
        </p:txBody>
      </p:sp>
      <p:sp>
        <p:nvSpPr>
          <p:cNvPr id="1135" name="Google Shape;1135;p75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failure occurs in packet switching: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send packets along a different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don't need to do anything extra.</a:t>
            </a:r>
            <a:endParaRPr/>
          </a:p>
        </p:txBody>
      </p:sp>
      <p:sp>
        <p:nvSpPr>
          <p:cNvPr id="1119" name="Google Shape;1119;p75"/>
          <p:cNvSpPr/>
          <p:nvPr/>
        </p:nvSpPr>
        <p:spPr>
          <a:xfrm>
            <a:off x="2905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75"/>
          <p:cNvSpPr/>
          <p:nvPr/>
        </p:nvSpPr>
        <p:spPr>
          <a:xfrm>
            <a:off x="17624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75"/>
          <p:cNvSpPr/>
          <p:nvPr/>
        </p:nvSpPr>
        <p:spPr>
          <a:xfrm>
            <a:off x="4048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75"/>
          <p:cNvSpPr/>
          <p:nvPr/>
        </p:nvSpPr>
        <p:spPr>
          <a:xfrm>
            <a:off x="3515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75"/>
          <p:cNvSpPr/>
          <p:nvPr/>
        </p:nvSpPr>
        <p:spPr>
          <a:xfrm>
            <a:off x="4658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75"/>
          <p:cNvSpPr/>
          <p:nvPr/>
        </p:nvSpPr>
        <p:spPr>
          <a:xfrm>
            <a:off x="64107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75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75"/>
          <p:cNvSpPr/>
          <p:nvPr/>
        </p:nvSpPr>
        <p:spPr>
          <a:xfrm>
            <a:off x="75536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75"/>
          <p:cNvSpPr/>
          <p:nvPr/>
        </p:nvSpPr>
        <p:spPr>
          <a:xfrm>
            <a:off x="1591050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75"/>
          <p:cNvSpPr/>
          <p:nvPr/>
        </p:nvSpPr>
        <p:spPr>
          <a:xfrm>
            <a:off x="2734059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75"/>
          <p:cNvSpPr/>
          <p:nvPr/>
        </p:nvSpPr>
        <p:spPr>
          <a:xfrm>
            <a:off x="3343656" y="46584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75"/>
          <p:cNvSpPr/>
          <p:nvPr/>
        </p:nvSpPr>
        <p:spPr>
          <a:xfrm>
            <a:off x="4486638" y="46584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75"/>
          <p:cNvSpPr/>
          <p:nvPr/>
        </p:nvSpPr>
        <p:spPr>
          <a:xfrm>
            <a:off x="6239262" y="38963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75"/>
          <p:cNvSpPr/>
          <p:nvPr/>
        </p:nvSpPr>
        <p:spPr>
          <a:xfrm>
            <a:off x="7391412" y="3055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75"/>
          <p:cNvSpPr txBox="1"/>
          <p:nvPr/>
        </p:nvSpPr>
        <p:spPr>
          <a:xfrm>
            <a:off x="5225400" y="2065150"/>
            <a:ext cx="979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7" name="Google Shape;1147;p76"/>
          <p:cNvCxnSpPr>
            <a:stCxn id="1148" idx="6"/>
            <a:endCxn id="1149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76"/>
          <p:cNvCxnSpPr>
            <a:stCxn id="1149" idx="3"/>
            <a:endCxn id="1151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76"/>
          <p:cNvCxnSpPr>
            <a:stCxn id="1153" idx="3"/>
            <a:endCxn id="1154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76"/>
          <p:cNvCxnSpPr>
            <a:stCxn id="1149" idx="2"/>
            <a:endCxn id="1153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76"/>
          <p:cNvCxnSpPr>
            <a:stCxn id="1151" idx="2"/>
            <a:endCxn id="1154" idx="0"/>
          </p:cNvCxnSpPr>
          <p:nvPr/>
        </p:nvCxnSpPr>
        <p:spPr>
          <a:xfrm>
            <a:off x="4191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76"/>
          <p:cNvCxnSpPr>
            <a:stCxn id="1158" idx="2"/>
            <a:endCxn id="1154" idx="3"/>
          </p:cNvCxnSpPr>
          <p:nvPr/>
        </p:nvCxnSpPr>
        <p:spPr>
          <a:xfrm flipH="1">
            <a:off x="4943100" y="3744000"/>
            <a:ext cx="16101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76"/>
          <p:cNvCxnSpPr>
            <a:stCxn id="1160" idx="2"/>
            <a:endCxn id="1151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76"/>
          <p:cNvCxnSpPr>
            <a:stCxn id="1160" idx="2"/>
            <a:endCxn id="1158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76"/>
          <p:cNvCxnSpPr>
            <a:stCxn id="1158" idx="3"/>
            <a:endCxn id="1163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4" name="Google Shape;1164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(3/4) – Handling Failure with Circuit Switching</a:t>
            </a:r>
            <a:endParaRPr/>
          </a:p>
        </p:txBody>
      </p:sp>
      <p:sp>
        <p:nvSpPr>
          <p:cNvPr id="1165" name="Google Shape;1165;p76"/>
          <p:cNvSpPr txBox="1"/>
          <p:nvPr>
            <p:ph idx="1" type="body"/>
          </p:nvPr>
        </p:nvSpPr>
        <p:spPr>
          <a:xfrm>
            <a:off x="107050" y="402200"/>
            <a:ext cx="89097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failure occurs in </a:t>
            </a:r>
            <a:r>
              <a:rPr lang="en"/>
              <a:t>circuit</a:t>
            </a:r>
            <a:r>
              <a:rPr lang="en"/>
              <a:t> switching: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 must tear down the circuit somehow.</a:t>
            </a:r>
            <a:endParaRPr/>
          </a:p>
        </p:txBody>
      </p:sp>
      <p:sp>
        <p:nvSpPr>
          <p:cNvPr id="1153" name="Google Shape;1153;p76"/>
          <p:cNvSpPr/>
          <p:nvPr/>
        </p:nvSpPr>
        <p:spPr>
          <a:xfrm>
            <a:off x="3515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76"/>
          <p:cNvSpPr/>
          <p:nvPr/>
        </p:nvSpPr>
        <p:spPr>
          <a:xfrm>
            <a:off x="4658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76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76"/>
          <p:cNvSpPr txBox="1"/>
          <p:nvPr/>
        </p:nvSpPr>
        <p:spPr>
          <a:xfrm>
            <a:off x="5225400" y="2065150"/>
            <a:ext cx="979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7" name="Google Shape;1167;p76"/>
          <p:cNvCxnSpPr>
            <a:stCxn id="1168" idx="2"/>
            <a:endCxn id="1151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6"/>
          <p:cNvCxnSpPr>
            <a:stCxn id="1168" idx="2"/>
            <a:endCxn id="1158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76"/>
          <p:cNvCxnSpPr>
            <a:stCxn id="1148" idx="6"/>
            <a:endCxn id="1149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76"/>
          <p:cNvCxnSpPr>
            <a:stCxn id="1149" idx="3"/>
            <a:endCxn id="1151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76"/>
          <p:cNvCxnSpPr>
            <a:stCxn id="1158" idx="3"/>
            <a:endCxn id="1163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76"/>
          <p:cNvSpPr/>
          <p:nvPr/>
        </p:nvSpPr>
        <p:spPr>
          <a:xfrm>
            <a:off x="3150800" y="3183900"/>
            <a:ext cx="755400" cy="215700"/>
          </a:xfrm>
          <a:prstGeom prst="wedgeRoundRectCallout">
            <a:avLst>
              <a:gd fmla="val -66273" name="adj1"/>
              <a:gd fmla="val 5767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Reserved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4293800" y="3183900"/>
            <a:ext cx="755400" cy="215700"/>
          </a:xfrm>
          <a:prstGeom prst="wedgeRoundRectCallout">
            <a:avLst>
              <a:gd fmla="val -66273" name="adj1"/>
              <a:gd fmla="val 5767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Reserved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6046400" y="2574300"/>
            <a:ext cx="755400" cy="215700"/>
          </a:xfrm>
          <a:prstGeom prst="wedgeRoundRectCallout">
            <a:avLst>
              <a:gd fmla="val -66273" name="adj1"/>
              <a:gd fmla="val 5767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Reserved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6884600" y="3260100"/>
            <a:ext cx="755400" cy="215700"/>
          </a:xfrm>
          <a:prstGeom prst="wedgeRoundRectCallout">
            <a:avLst>
              <a:gd fmla="val -66273" name="adj1"/>
              <a:gd fmla="val 5767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Reserved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76"/>
          <p:cNvSpPr/>
          <p:nvPr/>
        </p:nvSpPr>
        <p:spPr>
          <a:xfrm>
            <a:off x="2905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76"/>
          <p:cNvSpPr/>
          <p:nvPr/>
        </p:nvSpPr>
        <p:spPr>
          <a:xfrm>
            <a:off x="17624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76"/>
          <p:cNvSpPr/>
          <p:nvPr/>
        </p:nvSpPr>
        <p:spPr>
          <a:xfrm>
            <a:off x="4048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76"/>
          <p:cNvSpPr/>
          <p:nvPr/>
        </p:nvSpPr>
        <p:spPr>
          <a:xfrm>
            <a:off x="64107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76"/>
          <p:cNvSpPr/>
          <p:nvPr/>
        </p:nvSpPr>
        <p:spPr>
          <a:xfrm>
            <a:off x="75536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76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1" name="Google Shape;1181;p77"/>
          <p:cNvCxnSpPr>
            <a:stCxn id="1182" idx="6"/>
            <a:endCxn id="1183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77"/>
          <p:cNvCxnSpPr>
            <a:stCxn id="1183" idx="3"/>
            <a:endCxn id="1185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77"/>
          <p:cNvCxnSpPr>
            <a:stCxn id="1187" idx="3"/>
            <a:endCxn id="1188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77"/>
          <p:cNvCxnSpPr>
            <a:stCxn id="1183" idx="2"/>
            <a:endCxn id="1187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77"/>
          <p:cNvCxnSpPr>
            <a:stCxn id="1185" idx="2"/>
            <a:endCxn id="1188" idx="0"/>
          </p:cNvCxnSpPr>
          <p:nvPr/>
        </p:nvCxnSpPr>
        <p:spPr>
          <a:xfrm>
            <a:off x="4191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77"/>
          <p:cNvCxnSpPr>
            <a:stCxn id="1192" idx="2"/>
            <a:endCxn id="1188" idx="3"/>
          </p:cNvCxnSpPr>
          <p:nvPr/>
        </p:nvCxnSpPr>
        <p:spPr>
          <a:xfrm flipH="1">
            <a:off x="4943100" y="3744000"/>
            <a:ext cx="16101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77"/>
          <p:cNvCxnSpPr>
            <a:stCxn id="1194" idx="2"/>
            <a:endCxn id="1185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77"/>
          <p:cNvCxnSpPr>
            <a:stCxn id="1194" idx="2"/>
            <a:endCxn id="1192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77"/>
          <p:cNvCxnSpPr>
            <a:stCxn id="1192" idx="3"/>
            <a:endCxn id="1197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Google Shape;1198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(3/4) – Handling Failure with Circuit Switching</a:t>
            </a:r>
            <a:endParaRPr/>
          </a:p>
        </p:txBody>
      </p:sp>
      <p:sp>
        <p:nvSpPr>
          <p:cNvPr id="1199" name="Google Shape;1199;p77"/>
          <p:cNvSpPr txBox="1"/>
          <p:nvPr>
            <p:ph idx="1" type="body"/>
          </p:nvPr>
        </p:nvSpPr>
        <p:spPr>
          <a:xfrm>
            <a:off x="107050" y="402200"/>
            <a:ext cx="89097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failure occurs in circuit switching: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 must tear down the circuit somehow.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 must request a new reservation.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if the new request gets declined?</a:t>
            </a:r>
            <a:endParaRPr/>
          </a:p>
        </p:txBody>
      </p:sp>
      <p:sp>
        <p:nvSpPr>
          <p:cNvPr id="1185" name="Google Shape;1185;p77"/>
          <p:cNvSpPr/>
          <p:nvPr/>
        </p:nvSpPr>
        <p:spPr>
          <a:xfrm>
            <a:off x="4048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77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77"/>
          <p:cNvSpPr txBox="1"/>
          <p:nvPr/>
        </p:nvSpPr>
        <p:spPr>
          <a:xfrm>
            <a:off x="5225400" y="2065150"/>
            <a:ext cx="979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1" name="Google Shape;1201;p77"/>
          <p:cNvCxnSpPr>
            <a:stCxn id="1182" idx="6"/>
            <a:endCxn id="1183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77"/>
          <p:cNvCxnSpPr>
            <a:stCxn id="1183" idx="2"/>
            <a:endCxn id="1187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77"/>
          <p:cNvCxnSpPr>
            <a:stCxn id="1192" idx="3"/>
            <a:endCxn id="1197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77"/>
          <p:cNvCxnSpPr>
            <a:stCxn id="1187" idx="3"/>
            <a:endCxn id="1188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77"/>
          <p:cNvCxnSpPr>
            <a:stCxn id="1188" idx="3"/>
            <a:endCxn id="1192" idx="2"/>
          </p:cNvCxnSpPr>
          <p:nvPr/>
        </p:nvCxnSpPr>
        <p:spPr>
          <a:xfrm flipH="1" rot="10800000">
            <a:off x="4943100" y="3744000"/>
            <a:ext cx="16101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77"/>
          <p:cNvSpPr/>
          <p:nvPr/>
        </p:nvSpPr>
        <p:spPr>
          <a:xfrm>
            <a:off x="2905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77"/>
          <p:cNvSpPr/>
          <p:nvPr/>
        </p:nvSpPr>
        <p:spPr>
          <a:xfrm>
            <a:off x="17624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77"/>
          <p:cNvSpPr/>
          <p:nvPr/>
        </p:nvSpPr>
        <p:spPr>
          <a:xfrm>
            <a:off x="3515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77"/>
          <p:cNvSpPr/>
          <p:nvPr/>
        </p:nvSpPr>
        <p:spPr>
          <a:xfrm>
            <a:off x="4658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77"/>
          <p:cNvSpPr/>
          <p:nvPr/>
        </p:nvSpPr>
        <p:spPr>
          <a:xfrm>
            <a:off x="64107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77"/>
          <p:cNvSpPr/>
          <p:nvPr/>
        </p:nvSpPr>
        <p:spPr>
          <a:xfrm>
            <a:off x="75536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77"/>
          <p:cNvSpPr/>
          <p:nvPr/>
        </p:nvSpPr>
        <p:spPr>
          <a:xfrm>
            <a:off x="1508700" y="3820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77"/>
          <p:cNvSpPr/>
          <p:nvPr/>
        </p:nvSpPr>
        <p:spPr>
          <a:xfrm>
            <a:off x="2651700" y="3820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77"/>
          <p:cNvSpPr/>
          <p:nvPr/>
        </p:nvSpPr>
        <p:spPr>
          <a:xfrm>
            <a:off x="3261300" y="4582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77"/>
          <p:cNvSpPr/>
          <p:nvPr/>
        </p:nvSpPr>
        <p:spPr>
          <a:xfrm>
            <a:off x="4404300" y="4582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77"/>
          <p:cNvSpPr/>
          <p:nvPr/>
        </p:nvSpPr>
        <p:spPr>
          <a:xfrm>
            <a:off x="6156900" y="3820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1" name="Google Shape;1211;p77"/>
          <p:cNvGrpSpPr/>
          <p:nvPr/>
        </p:nvGrpSpPr>
        <p:grpSpPr>
          <a:xfrm>
            <a:off x="3190512" y="3074362"/>
            <a:ext cx="366600" cy="260100"/>
            <a:chOff x="4850625" y="3619650"/>
            <a:chExt cx="366600" cy="260100"/>
          </a:xfrm>
        </p:grpSpPr>
        <p:sp>
          <p:nvSpPr>
            <p:cNvPr id="1212" name="Google Shape;1212;p77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-92795" name="adj1"/>
                <a:gd fmla="val 75697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13" name="Google Shape;1213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4" name="Google Shape;1214;p77"/>
          <p:cNvGrpSpPr/>
          <p:nvPr/>
        </p:nvGrpSpPr>
        <p:grpSpPr>
          <a:xfrm>
            <a:off x="3832450" y="3840405"/>
            <a:ext cx="366600" cy="260100"/>
            <a:chOff x="4850625" y="3619650"/>
            <a:chExt cx="366600" cy="260100"/>
          </a:xfrm>
        </p:grpSpPr>
        <p:sp>
          <p:nvSpPr>
            <p:cNvPr id="1215" name="Google Shape;1215;p77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-92795" name="adj1"/>
                <a:gd fmla="val 75697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16" name="Google Shape;1216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7" name="Google Shape;1217;p77"/>
          <p:cNvGrpSpPr/>
          <p:nvPr/>
        </p:nvGrpSpPr>
        <p:grpSpPr>
          <a:xfrm>
            <a:off x="4987346" y="3840405"/>
            <a:ext cx="366600" cy="260100"/>
            <a:chOff x="4850625" y="3619650"/>
            <a:chExt cx="366600" cy="260100"/>
          </a:xfrm>
        </p:grpSpPr>
        <p:sp>
          <p:nvSpPr>
            <p:cNvPr id="1218" name="Google Shape;1218;p77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-92795" name="adj1"/>
                <a:gd fmla="val 75697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19" name="Google Shape;1219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0" name="Google Shape;1220;p77"/>
          <p:cNvGrpSpPr/>
          <p:nvPr/>
        </p:nvGrpSpPr>
        <p:grpSpPr>
          <a:xfrm>
            <a:off x="6739946" y="3078405"/>
            <a:ext cx="366600" cy="260100"/>
            <a:chOff x="4850625" y="3619650"/>
            <a:chExt cx="366600" cy="260100"/>
          </a:xfrm>
        </p:grpSpPr>
        <p:sp>
          <p:nvSpPr>
            <p:cNvPr id="1221" name="Google Shape;1221;p77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-92795" name="adj1"/>
                <a:gd fmla="val 75697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22" name="Google Shape;1222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 (4/4) – Implementation Complexity</a:t>
            </a:r>
            <a:endParaRPr/>
          </a:p>
        </p:txBody>
      </p:sp>
      <p:sp>
        <p:nvSpPr>
          <p:cNvPr id="1228" name="Google Shape;1228;p78"/>
          <p:cNvSpPr txBox="1"/>
          <p:nvPr/>
        </p:nvSpPr>
        <p:spPr>
          <a:xfrm>
            <a:off x="2405100" y="3789200"/>
            <a:ext cx="43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abstraction to applications?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More efficient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at handling failures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Easier (less complex) to implement at scale?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229" name="Google Shape;1229;p78"/>
          <p:cNvSpPr txBox="1"/>
          <p:nvPr>
            <p:ph idx="1" type="body"/>
          </p:nvPr>
        </p:nvSpPr>
        <p:spPr>
          <a:xfrm>
            <a:off x="107050" y="402200"/>
            <a:ext cx="89097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Packet switching</a:t>
            </a:r>
            <a:r>
              <a:rPr lang="en"/>
              <a:t> is easier to implement.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don't have to keep track of reservations.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implementation questions: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all the routers know that the request was approved?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request packet gets dropped?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teardown packet gets dropped?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end host do if the request is declined?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routers say: "I can't give you 5, but I can give you 3"?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4" name="Google Shape;1234;p79"/>
          <p:cNvCxnSpPr>
            <a:stCxn id="1235" idx="6"/>
            <a:endCxn id="1236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79"/>
          <p:cNvCxnSpPr>
            <a:stCxn id="1236" idx="3"/>
            <a:endCxn id="1238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79"/>
          <p:cNvCxnSpPr>
            <a:stCxn id="1240" idx="3"/>
            <a:endCxn id="1241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79"/>
          <p:cNvCxnSpPr>
            <a:stCxn id="1236" idx="2"/>
            <a:endCxn id="1240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79"/>
          <p:cNvCxnSpPr>
            <a:stCxn id="1238" idx="2"/>
            <a:endCxn id="1241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79"/>
          <p:cNvCxnSpPr>
            <a:stCxn id="1245" idx="2"/>
            <a:endCxn id="1241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79"/>
          <p:cNvCxnSpPr>
            <a:stCxn id="1247" idx="2"/>
            <a:endCxn id="1238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79"/>
          <p:cNvCxnSpPr>
            <a:stCxn id="1247" idx="2"/>
            <a:endCxn id="1245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79"/>
          <p:cNvCxnSpPr>
            <a:stCxn id="1245" idx="3"/>
            <a:endCxn id="1250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Which is Better? (4/4) – Implementation Complexity in Circuit Switching</a:t>
            </a:r>
            <a:endParaRPr/>
          </a:p>
        </p:txBody>
      </p:sp>
      <p:sp>
        <p:nvSpPr>
          <p:cNvPr id="1252" name="Google Shape;1252;p79"/>
          <p:cNvSpPr txBox="1"/>
          <p:nvPr>
            <p:ph idx="1" type="body"/>
          </p:nvPr>
        </p:nvSpPr>
        <p:spPr>
          <a:xfrm>
            <a:off x="107050" y="402200"/>
            <a:ext cx="89097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implementation question: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R4 know if the previous routers accepted or rejected the packet?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solution: Send a confirmation packet the other way (B to A).</a:t>
            </a:r>
            <a:br>
              <a:rPr lang="en"/>
            </a:br>
            <a:r>
              <a:rPr lang="en"/>
              <a:t>If R2 rejects, it drops the confirmation packet, so A doesn't get it.</a:t>
            </a:r>
            <a:endParaRPr/>
          </a:p>
        </p:txBody>
      </p:sp>
      <p:sp>
        <p:nvSpPr>
          <p:cNvPr id="1240" name="Google Shape;1240;p79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79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79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79"/>
          <p:cNvSpPr/>
          <p:nvPr/>
        </p:nvSpPr>
        <p:spPr>
          <a:xfrm>
            <a:off x="15423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79"/>
          <p:cNvSpPr/>
          <p:nvPr/>
        </p:nvSpPr>
        <p:spPr>
          <a:xfrm>
            <a:off x="26853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79"/>
          <p:cNvSpPr/>
          <p:nvPr/>
        </p:nvSpPr>
        <p:spPr>
          <a:xfrm>
            <a:off x="38664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79"/>
          <p:cNvSpPr/>
          <p:nvPr/>
        </p:nvSpPr>
        <p:spPr>
          <a:xfrm>
            <a:off x="5352300" y="2455069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7" name="Google Shape;1257;p79"/>
          <p:cNvGrpSpPr/>
          <p:nvPr/>
        </p:nvGrpSpPr>
        <p:grpSpPr>
          <a:xfrm>
            <a:off x="2376812" y="4140513"/>
            <a:ext cx="366600" cy="260100"/>
            <a:chOff x="4850625" y="3619650"/>
            <a:chExt cx="366600" cy="260100"/>
          </a:xfrm>
        </p:grpSpPr>
        <p:sp>
          <p:nvSpPr>
            <p:cNvPr id="1258" name="Google Shape;1258;p79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59" name="Google Shape;1259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0" name="Google Shape;1260;p79"/>
          <p:cNvGrpSpPr/>
          <p:nvPr/>
        </p:nvGrpSpPr>
        <p:grpSpPr>
          <a:xfrm>
            <a:off x="5882012" y="4140513"/>
            <a:ext cx="366600" cy="260100"/>
            <a:chOff x="4850625" y="3619650"/>
            <a:chExt cx="366600" cy="260100"/>
          </a:xfrm>
        </p:grpSpPr>
        <p:sp>
          <p:nvSpPr>
            <p:cNvPr id="1261" name="Google Shape;1261;p79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62" name="Google Shape;1262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5" name="Google Shape;1235;p79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79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3" name="Google Shape;1263;p79"/>
          <p:cNvGrpSpPr/>
          <p:nvPr/>
        </p:nvGrpSpPr>
        <p:grpSpPr>
          <a:xfrm>
            <a:off x="5043812" y="3378513"/>
            <a:ext cx="366600" cy="260100"/>
            <a:chOff x="4850625" y="3619650"/>
            <a:chExt cx="366600" cy="260100"/>
          </a:xfrm>
        </p:grpSpPr>
        <p:sp>
          <p:nvSpPr>
            <p:cNvPr id="1264" name="Google Shape;1264;p79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65" name="Google Shape;1265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7" name="Google Shape;1247;p79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6" name="Google Shape;1266;p79"/>
          <p:cNvSpPr/>
          <p:nvPr/>
        </p:nvSpPr>
        <p:spPr>
          <a:xfrm>
            <a:off x="6190500" y="3177029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79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79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7" name="Google Shape;1267;p79"/>
          <p:cNvGrpSpPr/>
          <p:nvPr/>
        </p:nvGrpSpPr>
        <p:grpSpPr>
          <a:xfrm>
            <a:off x="3519812" y="4140513"/>
            <a:ext cx="366600" cy="260100"/>
            <a:chOff x="3519812" y="4140513"/>
            <a:chExt cx="366600" cy="260100"/>
          </a:xfrm>
        </p:grpSpPr>
        <p:sp>
          <p:nvSpPr>
            <p:cNvPr id="1268" name="Google Shape;1268;p79"/>
            <p:cNvSpPr/>
            <p:nvPr/>
          </p:nvSpPr>
          <p:spPr>
            <a:xfrm>
              <a:off x="3519812" y="4140513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69" name="Google Shape;1269;p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05500" y="41730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4" name="Google Shape;1274;p80"/>
          <p:cNvCxnSpPr>
            <a:stCxn id="1275" idx="6"/>
            <a:endCxn id="1276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80"/>
          <p:cNvCxnSpPr>
            <a:stCxn id="1276" idx="3"/>
            <a:endCxn id="1278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80"/>
          <p:cNvCxnSpPr>
            <a:stCxn id="1280" idx="3"/>
            <a:endCxn id="1281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80"/>
          <p:cNvCxnSpPr>
            <a:stCxn id="1276" idx="2"/>
            <a:endCxn id="1280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80"/>
          <p:cNvCxnSpPr>
            <a:stCxn id="1278" idx="2"/>
            <a:endCxn id="1281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80"/>
          <p:cNvCxnSpPr>
            <a:stCxn id="1285" idx="2"/>
            <a:endCxn id="1281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0"/>
          <p:cNvCxnSpPr>
            <a:stCxn id="1287" idx="2"/>
            <a:endCxn id="1278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80"/>
          <p:cNvCxnSpPr>
            <a:stCxn id="1287" idx="2"/>
            <a:endCxn id="1285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80"/>
          <p:cNvCxnSpPr>
            <a:stCxn id="1285" idx="3"/>
            <a:endCxn id="1290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8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Which is Better? (4/4) – Implementation Complexity in Circuit Switching</a:t>
            </a:r>
            <a:endParaRPr/>
          </a:p>
        </p:txBody>
      </p:sp>
      <p:sp>
        <p:nvSpPr>
          <p:cNvPr id="1292" name="Google Shape;1292;p80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implementation question: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 teardown packet gets dropped? Doesn't reach R3 and R4.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solution: Reservation expires after some time of inactivity.</a:t>
            </a:r>
            <a:endParaRPr/>
          </a:p>
        </p:txBody>
      </p:sp>
      <p:sp>
        <p:nvSpPr>
          <p:cNvPr id="1280" name="Google Shape;1280;p80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80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80"/>
          <p:cNvSpPr/>
          <p:nvPr/>
        </p:nvSpPr>
        <p:spPr>
          <a:xfrm>
            <a:off x="1591050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80"/>
          <p:cNvSpPr/>
          <p:nvPr/>
        </p:nvSpPr>
        <p:spPr>
          <a:xfrm>
            <a:off x="2734059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80"/>
          <p:cNvSpPr/>
          <p:nvPr/>
        </p:nvSpPr>
        <p:spPr>
          <a:xfrm>
            <a:off x="3877056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80"/>
          <p:cNvSpPr/>
          <p:nvPr/>
        </p:nvSpPr>
        <p:spPr>
          <a:xfrm>
            <a:off x="5401038" y="2674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80"/>
          <p:cNvCxnSpPr>
            <a:stCxn id="1275" idx="6"/>
            <a:endCxn id="1276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80"/>
          <p:cNvCxnSpPr>
            <a:stCxn id="1276" idx="3"/>
            <a:endCxn id="1278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80"/>
          <p:cNvCxnSpPr>
            <a:stCxn id="1278" idx="3"/>
            <a:endCxn id="1287" idx="2"/>
          </p:cNvCxnSpPr>
          <p:nvPr/>
        </p:nvCxnSpPr>
        <p:spPr>
          <a:xfrm flipH="1" rot="10800000">
            <a:off x="4333500" y="3363000"/>
            <a:ext cx="13815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80"/>
          <p:cNvCxnSpPr>
            <a:stCxn id="1287" idx="2"/>
            <a:endCxn id="1285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0"/>
          <p:cNvCxnSpPr>
            <a:stCxn id="1285" idx="3"/>
            <a:endCxn id="1290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80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5" name="Google Shape;1275;p80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80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80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80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80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80"/>
          <p:cNvSpPr txBox="1"/>
          <p:nvPr/>
        </p:nvSpPr>
        <p:spPr>
          <a:xfrm>
            <a:off x="5327850" y="2359800"/>
            <a:ext cx="774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Dropped!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3" name="Google Shape;1303;p80"/>
          <p:cNvCxnSpPr>
            <a:stCxn id="1304" idx="2"/>
          </p:cNvCxnSpPr>
          <p:nvPr/>
        </p:nvCxnSpPr>
        <p:spPr>
          <a:xfrm flipH="1">
            <a:off x="7051350" y="3020000"/>
            <a:ext cx="429900" cy="4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4" name="Google Shape;1304;p80"/>
          <p:cNvSpPr txBox="1"/>
          <p:nvPr/>
        </p:nvSpPr>
        <p:spPr>
          <a:xfrm>
            <a:off x="6505950" y="2533700"/>
            <a:ext cx="195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R3 and R4 haven't torn down the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circuit!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8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 vs. Packet Switching: Which is Better?</a:t>
            </a:r>
            <a:endParaRPr/>
          </a:p>
        </p:txBody>
      </p:sp>
      <p:sp>
        <p:nvSpPr>
          <p:cNvPr id="1310" name="Google Shape;1310;p8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offers a better abstraction to applications?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Circuit switching.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more efficient at scale?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Packet switching.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better at handling failures at scale?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Packet switching.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easier (less complex) to implement at scale?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Packet switching.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Circuit switching pros: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Reservations give applications better performance.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Reservations are more predictable and understandable.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Packet switching pros: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 efficient.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Faster startup to first packet delivered.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Easier recovery from failure.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Simpler implementation.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8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Internet Design Principles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Designing Resource Sharing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 Brief History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82"/>
          <p:cNvSpPr txBox="1"/>
          <p:nvPr>
            <p:ph type="title"/>
          </p:nvPr>
        </p:nvSpPr>
        <p:spPr>
          <a:xfrm>
            <a:off x="177925" y="1589050"/>
            <a:ext cx="4038000" cy="24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vs. Packet Switching:</a:t>
            </a:r>
            <a:br>
              <a:rPr lang="en"/>
            </a:br>
            <a:r>
              <a:rPr lang="en"/>
              <a:t>A Brief History</a:t>
            </a:r>
            <a:endParaRPr/>
          </a:p>
        </p:txBody>
      </p:sp>
      <p:sp>
        <p:nvSpPr>
          <p:cNvPr id="1317" name="Google Shape;1317;p8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Decentralized control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network device (e.g. router) runs on its own. No central mastermind.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SDN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Software-Defined Networking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>
                <a:solidFill>
                  <a:schemeClr val="accent3"/>
                </a:solidFill>
              </a:rPr>
              <a:t> centralizes control for performance.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DSDN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Distributed SDN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>
                <a:solidFill>
                  <a:schemeClr val="accent3"/>
                </a:solidFill>
              </a:rPr>
              <a:t> moves back toward decentralization again!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Best-effort service model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Layer 3, routers only offer best-effort </a:t>
            </a:r>
            <a:r>
              <a:rPr lang="en"/>
              <a:t>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Could introduce some "quality-of-service" guarantees.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The Internet Design Principles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8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vs. Packet Switching in Practice</a:t>
            </a:r>
            <a:endParaRPr/>
          </a:p>
        </p:txBody>
      </p:sp>
      <p:sp>
        <p:nvSpPr>
          <p:cNvPr id="1323" name="Google Shape;1323;p8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 switching is the default in the modern Internet.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used in limited settings.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RSVP (Resource Reservation Protocol) inside a local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buy a dedicated link, e.g. MPLS circuits, leased lines.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Companies might buy dedicated links between their offices.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Very expensive. 10–20 times more than a normal connection.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Reservation requires manual set-up, and lasts for years.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Reservation is per-company, not per-flow.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settings are more constrained than reservations on the whole Internet.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8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Circuit vs. Packet Switching – A Brief History</a:t>
            </a:r>
            <a:endParaRPr/>
          </a:p>
        </p:txBody>
      </p:sp>
      <p:sp>
        <p:nvSpPr>
          <p:cNvPr id="1329" name="Google Shape;1329;p8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Early Internet (1970s, 1980s) used packet switching.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Well-suited for bursty file transfer applications.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iteration (late 1980s, 1990s) tried to move toward </a:t>
            </a:r>
            <a:r>
              <a:rPr lang="en"/>
              <a:t>circuit</a:t>
            </a:r>
            <a:r>
              <a:rPr lang="en"/>
              <a:t> switching.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control shifted from the US government to companies.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Circuit switching offers a more intuitive business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Envisioned smooth voice/TV applications to dominate traffic.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Spent 10+ years trying to realize the vision of circuit switching, but ultimately failed.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all the reasons we discussed.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Bursty email and web browsing applications ended up dominating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ended up adapting to packet switching realities.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Video quality decreases if connection is poor.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lesson in how technology can transform user behavior!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b="1" lang="en"/>
              <a:t>Route around trouble.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must be resilient to failures.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router or link goes down, find a different path through the </a:t>
            </a:r>
            <a:r>
              <a:rPr lang="en"/>
              <a:t>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Dumb infrastructure (with smart endpoints)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forward packets. They don't care about what's inside.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Routers look inside payloads to help detect attacks.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</a:t>
            </a:r>
            <a:r>
              <a:rPr b="1" lang="en"/>
              <a:t>End-to-end principle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features at the end hosts, not at the routers.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on this today!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 Internet Design Principles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b="1" lang="en"/>
              <a:t>Layering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relies on the layer below, and supports the layer above.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innovate at one layer, without disturbing other 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communities can work on different layers.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Chip designers at Layers 1 and 2.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Application developers at Layer 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Protocols spanning multiple layers let us optimize several layers together.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7. </a:t>
            </a:r>
            <a:r>
              <a:rPr b="1" lang="en"/>
              <a:t>Federation via narrow-waist interface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Federation works because all operators speak the same Layer 3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on this today!</a:t>
            </a:r>
            <a:endParaRPr/>
          </a:p>
        </p:txBody>
      </p:sp>
      <p:sp>
        <p:nvSpPr>
          <p:cNvPr id="188" name="Google Shape;188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 Internet Design Principles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Internet Design Principles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Narrow Waist, Demultiplexing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Designing Resource Sharing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Waist, Demultiplexing</a:t>
            </a:r>
            <a:endParaRPr/>
          </a:p>
        </p:txBody>
      </p:sp>
      <p:sp>
        <p:nvSpPr>
          <p:cNvPr id="195" name="Google Shape;195;p3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