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embeddedFontLst>
    <p:embeddedFont>
      <p:font typeface="Roboto Medium"/>
      <p:regular r:id="rId67"/>
      <p:bold r:id="rId68"/>
      <p:italic r:id="rId69"/>
      <p:boldItalic r:id="rId70"/>
    </p:embeddedFont>
    <p:embeddedFont>
      <p:font typeface="Roboto"/>
      <p:regular r:id="rId71"/>
      <p:bold r:id="rId72"/>
      <p:italic r:id="rId73"/>
      <p:boldItalic r:id="rId74"/>
    </p:embeddedFont>
    <p:embeddedFont>
      <p:font typeface="Roboto Light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CF3E12-44E0-4F06-8052-F730D40FCCB2}">
  <a:tblStyle styleId="{B1CF3E12-44E0-4F06-8052-F730D40FCC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italic.fntdata"/><Relationship Id="rId72" Type="http://schemas.openxmlformats.org/officeDocument/2006/relationships/font" Target="fonts/Roboto-bold.fntdata"/><Relationship Id="rId31" Type="http://schemas.openxmlformats.org/officeDocument/2006/relationships/slide" Target="slides/slide25.xml"/><Relationship Id="rId75" Type="http://schemas.openxmlformats.org/officeDocument/2006/relationships/font" Target="fonts/RobotoLight-regular.fntdata"/><Relationship Id="rId30" Type="http://schemas.openxmlformats.org/officeDocument/2006/relationships/slide" Target="slides/slide24.xml"/><Relationship Id="rId74" Type="http://schemas.openxmlformats.org/officeDocument/2006/relationships/font" Target="fonts/Roboto-boldItalic.fntdata"/><Relationship Id="rId33" Type="http://schemas.openxmlformats.org/officeDocument/2006/relationships/slide" Target="slides/slide27.xml"/><Relationship Id="rId77" Type="http://schemas.openxmlformats.org/officeDocument/2006/relationships/font" Target="fonts/RobotoLight-italic.fntdata"/><Relationship Id="rId32" Type="http://schemas.openxmlformats.org/officeDocument/2006/relationships/slide" Target="slides/slide26.xml"/><Relationship Id="rId76" Type="http://schemas.openxmlformats.org/officeDocument/2006/relationships/font" Target="fonts/RobotoLight-bold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8" Type="http://schemas.openxmlformats.org/officeDocument/2006/relationships/font" Target="fonts/RobotoLight-boldItalic.fntdata"/><Relationship Id="rId71" Type="http://schemas.openxmlformats.org/officeDocument/2006/relationships/font" Target="fonts/Roboto-regular.fntdata"/><Relationship Id="rId70" Type="http://schemas.openxmlformats.org/officeDocument/2006/relationships/font" Target="fonts/RobotoMedium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obotoMedium-bold.fntdata"/><Relationship Id="rId23" Type="http://schemas.openxmlformats.org/officeDocument/2006/relationships/slide" Target="slides/slide17.xml"/><Relationship Id="rId67" Type="http://schemas.openxmlformats.org/officeDocument/2006/relationships/font" Target="fonts/RobotoMedium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edium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ebdbf0f4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ebdbf0f4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f039b4b7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f039b4b7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ef039b4b7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ef039b4b7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ef039b4b70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ef039b4b70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ef039b4b70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ef039b4b70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ef039b4b70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ef039b4b70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f039b4b70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ef039b4b7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f039b4b70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ef039b4b7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ef039b4b70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ef039b4b70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ef039b4b70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ef039b4b70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ef039b4b70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ef039b4b70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ebdbf0f4b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ebdbf0f4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ef039b4b70_0_7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ef039b4b70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ef039b4b70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ef039b4b70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ef039b4b70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ef039b4b70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ef039b4b70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ef039b4b70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ef039b4b70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ef039b4b70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ef039b4b70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ef039b4b70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ef039b4b70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ef039b4b70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ef039b4b70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ef039b4b70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ef039b4b70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ef039b4b70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ef039b4b70_0_8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ef039b4b70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f039b4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f039b4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ef039b4b70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ef039b4b70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ef039b4b70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ef039b4b70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ef039b4b70_0_10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ef039b4b70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ef039b4b70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ef039b4b70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ef039b4b70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ef039b4b70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ef039b4b70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ef039b4b70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ef039b4b70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ef039b4b70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ef039b4b70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ef039b4b70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ef039b4b70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ef039b4b70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2ef039b4b70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2ef039b4b70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f039b4b7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f039b4b7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ef039b4b70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ef039b4b70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ef039b4b70_0_1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ef039b4b70_0_1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ef039b4b70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ef039b4b70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ef039b4b70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ef039b4b70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ef039b4b70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ef039b4b70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ef039b4b70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ef039b4b70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ef039b4b70_0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ef039b4b70_0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ef039b4b70_0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ef039b4b70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ef039b4b70_0_15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ef039b4b70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ef039b4b70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ef039b4b70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f039b4b7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f039b4b7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ef039b4b70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ef039b4b70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ef039b4b70_0_1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ef039b4b70_0_1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ef039b4b70_0_1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ef039b4b70_0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ef039b4b70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ef039b4b70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ef039b4b70_0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ef039b4b70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ef039b4b70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ef039b4b70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2ef039b4b70_0_1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2ef039b4b70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ef039b4b70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ef039b4b70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ef039b4b70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ef039b4b70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ef039b4b70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2ef039b4b70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f039b4b7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f039b4b7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ef039b4b70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ef039b4b70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f039b4b70_0_7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f039b4b70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f039b4b7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f039b4b7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f039b4b7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f039b4b7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MAC_address#Bit-reversed_notation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iki/MAC_address#Bit-reversed_not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Murphy McCauley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Ethernet, ARP, and DHCP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/>
          <p:nvPr/>
        </p:nvSpPr>
        <p:spPr>
          <a:xfrm>
            <a:off x="6393375" y="4728075"/>
            <a:ext cx="913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CSMA/CD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5712975" y="4728075"/>
            <a:ext cx="5886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CSMA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4917400" y="4728075"/>
            <a:ext cx="685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ALOHA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4153500" y="4728075"/>
            <a:ext cx="6597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Tokens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3391500" y="4728075"/>
            <a:ext cx="6597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Polling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Multiple Access Protocols (2/3) – Taking Turns</a:t>
            </a:r>
            <a:endParaRPr/>
          </a:p>
        </p:txBody>
      </p:sp>
      <p:sp>
        <p:nvSpPr>
          <p:cNvPr id="348" name="Google Shape;348;p33"/>
          <p:cNvSpPr txBox="1"/>
          <p:nvPr>
            <p:ph idx="1" type="body"/>
          </p:nvPr>
        </p:nvSpPr>
        <p:spPr>
          <a:xfrm>
            <a:off x="107050" y="402200"/>
            <a:ext cx="89097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Nodes take turns speaking.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Polling protocols</a:t>
            </a:r>
            <a:r>
              <a:rPr lang="en"/>
              <a:t>: A coordinator decides when each node can speak.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Bluetooth.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Token passing</a:t>
            </a:r>
            <a:r>
              <a:rPr lang="en"/>
              <a:t>: Pass a virtual token around. Only the node with the token can speak.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IBM Token Ring, FDDI.</a:t>
            </a:r>
            <a:endParaRPr/>
          </a:p>
        </p:txBody>
      </p:sp>
      <p:cxnSp>
        <p:nvCxnSpPr>
          <p:cNvPr id="349" name="Google Shape;349;p33"/>
          <p:cNvCxnSpPr>
            <a:stCxn id="350" idx="2"/>
            <a:endCxn id="351" idx="0"/>
          </p:cNvCxnSpPr>
          <p:nvPr/>
        </p:nvCxnSpPr>
        <p:spPr>
          <a:xfrm>
            <a:off x="4102425" y="39051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3"/>
          <p:cNvCxnSpPr>
            <a:stCxn id="350" idx="2"/>
            <a:endCxn id="353" idx="0"/>
          </p:cNvCxnSpPr>
          <p:nvPr/>
        </p:nvCxnSpPr>
        <p:spPr>
          <a:xfrm flipH="1">
            <a:off x="2654625" y="3905175"/>
            <a:ext cx="14478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3"/>
          <p:cNvCxnSpPr>
            <a:stCxn id="350" idx="2"/>
            <a:endCxn id="355" idx="0"/>
          </p:cNvCxnSpPr>
          <p:nvPr/>
        </p:nvCxnSpPr>
        <p:spPr>
          <a:xfrm>
            <a:off x="4102425" y="3905175"/>
            <a:ext cx="1905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3"/>
          <p:cNvCxnSpPr>
            <a:stCxn id="357" idx="2"/>
            <a:endCxn id="358" idx="0"/>
          </p:cNvCxnSpPr>
          <p:nvPr/>
        </p:nvCxnSpPr>
        <p:spPr>
          <a:xfrm flipH="1">
            <a:off x="5260125" y="4450275"/>
            <a:ext cx="7473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3"/>
          <p:cNvCxnSpPr>
            <a:stCxn id="357" idx="2"/>
            <a:endCxn id="360" idx="0"/>
          </p:cNvCxnSpPr>
          <p:nvPr/>
        </p:nvCxnSpPr>
        <p:spPr>
          <a:xfrm>
            <a:off x="6007425" y="4450275"/>
            <a:ext cx="8382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3"/>
          <p:cNvSpPr/>
          <p:nvPr/>
        </p:nvSpPr>
        <p:spPr>
          <a:xfrm>
            <a:off x="2129025" y="41865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Multiplexing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3549225" y="4186575"/>
            <a:ext cx="11064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Taking Turns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3"/>
          <p:cNvSpPr/>
          <p:nvPr/>
        </p:nvSpPr>
        <p:spPr>
          <a:xfrm>
            <a:off x="5316675" y="4186575"/>
            <a:ext cx="1381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Random Access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" name="Google Shape;363;p33"/>
          <p:cNvCxnSpPr>
            <a:stCxn id="357" idx="2"/>
            <a:endCxn id="364" idx="0"/>
          </p:cNvCxnSpPr>
          <p:nvPr/>
        </p:nvCxnSpPr>
        <p:spPr>
          <a:xfrm>
            <a:off x="6007425" y="44502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33"/>
          <p:cNvSpPr/>
          <p:nvPr/>
        </p:nvSpPr>
        <p:spPr>
          <a:xfrm>
            <a:off x="3035025" y="3641475"/>
            <a:ext cx="2134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33"/>
          <p:cNvCxnSpPr>
            <a:stCxn id="362" idx="2"/>
            <a:endCxn id="366" idx="0"/>
          </p:cNvCxnSpPr>
          <p:nvPr/>
        </p:nvCxnSpPr>
        <p:spPr>
          <a:xfrm>
            <a:off x="4102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3"/>
          <p:cNvCxnSpPr>
            <a:stCxn id="362" idx="2"/>
            <a:endCxn id="368" idx="0"/>
          </p:cNvCxnSpPr>
          <p:nvPr/>
        </p:nvCxnSpPr>
        <p:spPr>
          <a:xfrm flipH="1">
            <a:off x="3721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3"/>
          <p:cNvSpPr/>
          <p:nvPr/>
        </p:nvSpPr>
        <p:spPr>
          <a:xfrm>
            <a:off x="1816924" y="4728075"/>
            <a:ext cx="913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33"/>
          <p:cNvCxnSpPr>
            <a:stCxn id="361" idx="2"/>
            <a:endCxn id="371" idx="0"/>
          </p:cNvCxnSpPr>
          <p:nvPr/>
        </p:nvCxnSpPr>
        <p:spPr>
          <a:xfrm>
            <a:off x="2654625" y="4450275"/>
            <a:ext cx="381000" cy="27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33"/>
          <p:cNvCxnSpPr>
            <a:stCxn id="361" idx="2"/>
            <a:endCxn id="373" idx="0"/>
          </p:cNvCxnSpPr>
          <p:nvPr/>
        </p:nvCxnSpPr>
        <p:spPr>
          <a:xfrm flipH="1">
            <a:off x="22736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33"/>
          <p:cNvSpPr/>
          <p:nvPr/>
        </p:nvSpPr>
        <p:spPr>
          <a:xfrm>
            <a:off x="2786938" y="4724475"/>
            <a:ext cx="497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Multiple Access Protocols (2/3) – Taking Turns</a:t>
            </a:r>
            <a:endParaRPr/>
          </a:p>
        </p:txBody>
      </p:sp>
      <p:sp>
        <p:nvSpPr>
          <p:cNvPr id="380" name="Google Shape;380;p34"/>
          <p:cNvSpPr txBox="1"/>
          <p:nvPr>
            <p:ph idx="1" type="body"/>
          </p:nvPr>
        </p:nvSpPr>
        <p:spPr>
          <a:xfrm>
            <a:off x="107050" y="402200"/>
            <a:ext cx="89097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Token passing</a:t>
            </a:r>
            <a:r>
              <a:rPr lang="en"/>
              <a:t>: Pass a virtual token around. Only the node with the token can speak.</a:t>
            </a:r>
            <a:endParaRPr b="1"/>
          </a:p>
        </p:txBody>
      </p:sp>
      <p:sp>
        <p:nvSpPr>
          <p:cNvPr id="381" name="Google Shape;381;p34"/>
          <p:cNvSpPr/>
          <p:nvPr/>
        </p:nvSpPr>
        <p:spPr>
          <a:xfrm>
            <a:off x="611025" y="1795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4"/>
          <p:cNvSpPr/>
          <p:nvPr/>
        </p:nvSpPr>
        <p:spPr>
          <a:xfrm>
            <a:off x="1220625" y="1795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4"/>
          <p:cNvSpPr/>
          <p:nvPr/>
        </p:nvSpPr>
        <p:spPr>
          <a:xfrm>
            <a:off x="1830225" y="1795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4"/>
          <p:cNvSpPr/>
          <p:nvPr/>
        </p:nvSpPr>
        <p:spPr>
          <a:xfrm>
            <a:off x="2439825" y="1795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" name="Google Shape;385;p34"/>
          <p:cNvCxnSpPr/>
          <p:nvPr/>
        </p:nvCxnSpPr>
        <p:spPr>
          <a:xfrm rot="10800000">
            <a:off x="753538" y="149087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4"/>
          <p:cNvCxnSpPr/>
          <p:nvPr/>
        </p:nvCxnSpPr>
        <p:spPr>
          <a:xfrm rot="10800000">
            <a:off x="1363138" y="149087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4"/>
          <p:cNvCxnSpPr/>
          <p:nvPr/>
        </p:nvCxnSpPr>
        <p:spPr>
          <a:xfrm rot="10800000">
            <a:off x="1972738" y="149087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4"/>
          <p:cNvCxnSpPr/>
          <p:nvPr/>
        </p:nvCxnSpPr>
        <p:spPr>
          <a:xfrm rot="10800000">
            <a:off x="2582338" y="149087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4"/>
          <p:cNvCxnSpPr/>
          <p:nvPr/>
        </p:nvCxnSpPr>
        <p:spPr>
          <a:xfrm rot="10800000">
            <a:off x="3407913" y="1490875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4"/>
          <p:cNvCxnSpPr/>
          <p:nvPr/>
        </p:nvCxnSpPr>
        <p:spPr>
          <a:xfrm>
            <a:off x="743988" y="1490875"/>
            <a:ext cx="267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4"/>
          <p:cNvSpPr/>
          <p:nvPr/>
        </p:nvSpPr>
        <p:spPr>
          <a:xfrm>
            <a:off x="2957463" y="1795675"/>
            <a:ext cx="900900" cy="285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Coordinator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4138763" y="1323325"/>
            <a:ext cx="1678800" cy="639900"/>
          </a:xfrm>
          <a:prstGeom prst="wedgeRoundRectCallout">
            <a:avLst>
              <a:gd fmla="val -60660" name="adj1"/>
              <a:gd fmla="val 44398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A, do you have something to say?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4"/>
          <p:cNvSpPr/>
          <p:nvPr/>
        </p:nvSpPr>
        <p:spPr>
          <a:xfrm>
            <a:off x="571488" y="2404525"/>
            <a:ext cx="1678800" cy="393600"/>
          </a:xfrm>
          <a:prstGeom prst="wedgeRoundRectCallout">
            <a:avLst>
              <a:gd fmla="val -36746" name="adj1"/>
              <a:gd fmla="val -9779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Yes, blah blah blah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6223663" y="1581025"/>
            <a:ext cx="2024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can speak for as long as it needs.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5" name="Google Shape;395;p34"/>
          <p:cNvGrpSpPr/>
          <p:nvPr/>
        </p:nvGrpSpPr>
        <p:grpSpPr>
          <a:xfrm>
            <a:off x="615038" y="3641450"/>
            <a:ext cx="3247338" cy="589800"/>
            <a:chOff x="615038" y="3489050"/>
            <a:chExt cx="3247338" cy="589800"/>
          </a:xfrm>
        </p:grpSpPr>
        <p:sp>
          <p:nvSpPr>
            <p:cNvPr id="396" name="Google Shape;396;p34"/>
            <p:cNvSpPr/>
            <p:nvPr/>
          </p:nvSpPr>
          <p:spPr>
            <a:xfrm>
              <a:off x="615038" y="3793850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224638" y="3793850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1834238" y="3793850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2443838" y="3793850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0" name="Google Shape;400;p34"/>
            <p:cNvCxnSpPr/>
            <p:nvPr/>
          </p:nvCxnSpPr>
          <p:spPr>
            <a:xfrm rot="10800000">
              <a:off x="757550" y="348905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34"/>
            <p:cNvCxnSpPr/>
            <p:nvPr/>
          </p:nvCxnSpPr>
          <p:spPr>
            <a:xfrm rot="10800000">
              <a:off x="1367150" y="348905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34"/>
            <p:cNvCxnSpPr/>
            <p:nvPr/>
          </p:nvCxnSpPr>
          <p:spPr>
            <a:xfrm rot="10800000">
              <a:off x="1976750" y="348905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34"/>
            <p:cNvCxnSpPr/>
            <p:nvPr/>
          </p:nvCxnSpPr>
          <p:spPr>
            <a:xfrm rot="10800000">
              <a:off x="2586350" y="348905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4"/>
            <p:cNvCxnSpPr/>
            <p:nvPr/>
          </p:nvCxnSpPr>
          <p:spPr>
            <a:xfrm rot="10800000">
              <a:off x="3411925" y="348905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34"/>
            <p:cNvCxnSpPr/>
            <p:nvPr/>
          </p:nvCxnSpPr>
          <p:spPr>
            <a:xfrm>
              <a:off x="748000" y="3489050"/>
              <a:ext cx="26736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6" name="Google Shape;406;p34"/>
            <p:cNvSpPr/>
            <p:nvPr/>
          </p:nvSpPr>
          <p:spPr>
            <a:xfrm>
              <a:off x="2961475" y="3793850"/>
              <a:ext cx="900900" cy="285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Coordinator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7" name="Google Shape;407;p34"/>
          <p:cNvSpPr/>
          <p:nvPr/>
        </p:nvSpPr>
        <p:spPr>
          <a:xfrm>
            <a:off x="4142775" y="3473900"/>
            <a:ext cx="1678800" cy="639900"/>
          </a:xfrm>
          <a:prstGeom prst="wedgeRoundRectCallout">
            <a:avLst>
              <a:gd fmla="val -60660" name="adj1"/>
              <a:gd fmla="val 44398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B, do you have something to say?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4"/>
          <p:cNvSpPr/>
          <p:nvPr/>
        </p:nvSpPr>
        <p:spPr>
          <a:xfrm>
            <a:off x="1367150" y="4447225"/>
            <a:ext cx="439200" cy="393600"/>
          </a:xfrm>
          <a:prstGeom prst="wedgeRoundRectCallout">
            <a:avLst>
              <a:gd fmla="val -39023" name="adj1"/>
              <a:gd fmla="val -76772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4"/>
          <p:cNvSpPr txBox="1"/>
          <p:nvPr/>
        </p:nvSpPr>
        <p:spPr>
          <a:xfrm>
            <a:off x="6223675" y="3590000"/>
            <a:ext cx="2673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has nothing to say.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Coordinator can immediately move on to C.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Access Protocols (2/3) – Taking Turns</a:t>
            </a:r>
            <a:endParaRPr/>
          </a:p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107050" y="402200"/>
            <a:ext cx="89097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Polling protocols</a:t>
            </a:r>
            <a:r>
              <a:rPr lang="en"/>
              <a:t>: A coordinator decides when each node can speak.</a:t>
            </a:r>
            <a:endParaRPr/>
          </a:p>
        </p:txBody>
      </p:sp>
      <p:grpSp>
        <p:nvGrpSpPr>
          <p:cNvPr id="416" name="Google Shape;416;p35"/>
          <p:cNvGrpSpPr/>
          <p:nvPr/>
        </p:nvGrpSpPr>
        <p:grpSpPr>
          <a:xfrm>
            <a:off x="611025" y="1490875"/>
            <a:ext cx="2113800" cy="589800"/>
            <a:chOff x="611025" y="1490875"/>
            <a:chExt cx="2113800" cy="589800"/>
          </a:xfrm>
        </p:grpSpPr>
        <p:sp>
          <p:nvSpPr>
            <p:cNvPr id="417" name="Google Shape;417;p35"/>
            <p:cNvSpPr/>
            <p:nvPr/>
          </p:nvSpPr>
          <p:spPr>
            <a:xfrm>
              <a:off x="611025" y="1795675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220625" y="1795675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830225" y="1795675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439825" y="1795675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1" name="Google Shape;421;p35"/>
            <p:cNvCxnSpPr/>
            <p:nvPr/>
          </p:nvCxnSpPr>
          <p:spPr>
            <a:xfrm rot="10800000">
              <a:off x="753538" y="1490875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35"/>
            <p:cNvCxnSpPr/>
            <p:nvPr/>
          </p:nvCxnSpPr>
          <p:spPr>
            <a:xfrm rot="10800000">
              <a:off x="1363138" y="1490875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35"/>
            <p:cNvCxnSpPr/>
            <p:nvPr/>
          </p:nvCxnSpPr>
          <p:spPr>
            <a:xfrm rot="10800000">
              <a:off x="1972738" y="1490875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35"/>
            <p:cNvCxnSpPr/>
            <p:nvPr/>
          </p:nvCxnSpPr>
          <p:spPr>
            <a:xfrm rot="10800000">
              <a:off x="2582338" y="1490875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35"/>
            <p:cNvCxnSpPr/>
            <p:nvPr/>
          </p:nvCxnSpPr>
          <p:spPr>
            <a:xfrm>
              <a:off x="744000" y="1490875"/>
              <a:ext cx="18480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6" name="Google Shape;426;p35"/>
          <p:cNvSpPr/>
          <p:nvPr/>
        </p:nvSpPr>
        <p:spPr>
          <a:xfrm>
            <a:off x="615050" y="2521763"/>
            <a:ext cx="1309200" cy="393600"/>
          </a:xfrm>
          <a:prstGeom prst="wedgeRoundRectCallout">
            <a:avLst>
              <a:gd fmla="val -36746" name="adj1"/>
              <a:gd fmla="val -9779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Blah blah blah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5"/>
          <p:cNvSpPr txBox="1"/>
          <p:nvPr/>
        </p:nvSpPr>
        <p:spPr>
          <a:xfrm>
            <a:off x="4164825" y="1439425"/>
            <a:ext cx="3863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holds the token.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can speak for as long as it needs.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is done, it passes the token to B.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8" name="Google Shape;428;p35"/>
          <p:cNvGrpSpPr/>
          <p:nvPr/>
        </p:nvGrpSpPr>
        <p:grpSpPr>
          <a:xfrm>
            <a:off x="615038" y="3641450"/>
            <a:ext cx="2113800" cy="589800"/>
            <a:chOff x="615038" y="3641450"/>
            <a:chExt cx="2113800" cy="589800"/>
          </a:xfrm>
        </p:grpSpPr>
        <p:sp>
          <p:nvSpPr>
            <p:cNvPr id="429" name="Google Shape;429;p35"/>
            <p:cNvSpPr/>
            <p:nvPr/>
          </p:nvSpPr>
          <p:spPr>
            <a:xfrm>
              <a:off x="615038" y="3946250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224638" y="3946250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834238" y="3946250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2443838" y="3946250"/>
              <a:ext cx="285000" cy="285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33" name="Google Shape;433;p35"/>
            <p:cNvCxnSpPr/>
            <p:nvPr/>
          </p:nvCxnSpPr>
          <p:spPr>
            <a:xfrm rot="10800000">
              <a:off x="757550" y="364145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35"/>
            <p:cNvCxnSpPr/>
            <p:nvPr/>
          </p:nvCxnSpPr>
          <p:spPr>
            <a:xfrm rot="10800000">
              <a:off x="1367150" y="364145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35"/>
            <p:cNvCxnSpPr/>
            <p:nvPr/>
          </p:nvCxnSpPr>
          <p:spPr>
            <a:xfrm rot="10800000">
              <a:off x="1976750" y="364145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35"/>
            <p:cNvCxnSpPr/>
            <p:nvPr/>
          </p:nvCxnSpPr>
          <p:spPr>
            <a:xfrm rot="10800000">
              <a:off x="2586350" y="364145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35"/>
            <p:cNvCxnSpPr/>
            <p:nvPr/>
          </p:nvCxnSpPr>
          <p:spPr>
            <a:xfrm>
              <a:off x="746761" y="3641450"/>
              <a:ext cx="1848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8" name="Google Shape;438;p35"/>
          <p:cNvSpPr txBox="1"/>
          <p:nvPr/>
        </p:nvSpPr>
        <p:spPr>
          <a:xfrm>
            <a:off x="4164824" y="3731600"/>
            <a:ext cx="3774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has nothing to say.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immediately pass the token to C.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5"/>
          <p:cNvSpPr/>
          <p:nvPr/>
        </p:nvSpPr>
        <p:spPr>
          <a:xfrm>
            <a:off x="507225" y="2041207"/>
            <a:ext cx="492600" cy="240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Token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5"/>
          <p:cNvSpPr/>
          <p:nvPr/>
        </p:nvSpPr>
        <p:spPr>
          <a:xfrm>
            <a:off x="1120850" y="4191789"/>
            <a:ext cx="492600" cy="240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Token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/>
          <p:nvPr/>
        </p:nvSpPr>
        <p:spPr>
          <a:xfrm>
            <a:off x="6393375" y="4728075"/>
            <a:ext cx="913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CSMA/CD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6"/>
          <p:cNvSpPr/>
          <p:nvPr/>
        </p:nvSpPr>
        <p:spPr>
          <a:xfrm>
            <a:off x="5712975" y="4728075"/>
            <a:ext cx="5886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CSMA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6"/>
          <p:cNvSpPr/>
          <p:nvPr/>
        </p:nvSpPr>
        <p:spPr>
          <a:xfrm>
            <a:off x="4917400" y="4728075"/>
            <a:ext cx="685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ALOHA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6"/>
          <p:cNvSpPr/>
          <p:nvPr/>
        </p:nvSpPr>
        <p:spPr>
          <a:xfrm>
            <a:off x="4153500" y="4728075"/>
            <a:ext cx="6597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Tokens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3391500" y="4728075"/>
            <a:ext cx="6597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Polling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Access Protocols (2/3) – Taking Turns</a:t>
            </a:r>
            <a:endParaRPr/>
          </a:p>
        </p:txBody>
      </p:sp>
      <p:sp>
        <p:nvSpPr>
          <p:cNvPr id="451" name="Google Shape;451;p36"/>
          <p:cNvSpPr txBox="1"/>
          <p:nvPr>
            <p:ph idx="1" type="body"/>
          </p:nvPr>
        </p:nvSpPr>
        <p:spPr>
          <a:xfrm>
            <a:off x="107050" y="402200"/>
            <a:ext cx="89097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Nodes take turns speaking.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No more time wasted on idling.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someone has nothing to say, immediately move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Complexity.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Need to implement inter-node communication.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do we elect the central coordinator?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if two nodes both think they have the token?</a:t>
            </a:r>
            <a:endParaRPr/>
          </a:p>
        </p:txBody>
      </p:sp>
      <p:cxnSp>
        <p:nvCxnSpPr>
          <p:cNvPr id="452" name="Google Shape;452;p36"/>
          <p:cNvCxnSpPr>
            <a:stCxn id="453" idx="2"/>
            <a:endCxn id="454" idx="0"/>
          </p:cNvCxnSpPr>
          <p:nvPr/>
        </p:nvCxnSpPr>
        <p:spPr>
          <a:xfrm>
            <a:off x="4102425" y="39051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6"/>
          <p:cNvCxnSpPr>
            <a:stCxn id="453" idx="2"/>
            <a:endCxn id="456" idx="0"/>
          </p:cNvCxnSpPr>
          <p:nvPr/>
        </p:nvCxnSpPr>
        <p:spPr>
          <a:xfrm flipH="1">
            <a:off x="2654625" y="3905175"/>
            <a:ext cx="14478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6"/>
          <p:cNvCxnSpPr>
            <a:stCxn id="453" idx="2"/>
            <a:endCxn id="458" idx="0"/>
          </p:cNvCxnSpPr>
          <p:nvPr/>
        </p:nvCxnSpPr>
        <p:spPr>
          <a:xfrm>
            <a:off x="4102425" y="3905175"/>
            <a:ext cx="1905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6"/>
          <p:cNvCxnSpPr>
            <a:stCxn id="460" idx="2"/>
            <a:endCxn id="461" idx="0"/>
          </p:cNvCxnSpPr>
          <p:nvPr/>
        </p:nvCxnSpPr>
        <p:spPr>
          <a:xfrm flipH="1">
            <a:off x="5260125" y="4450275"/>
            <a:ext cx="7473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6"/>
          <p:cNvCxnSpPr>
            <a:stCxn id="460" idx="2"/>
            <a:endCxn id="463" idx="0"/>
          </p:cNvCxnSpPr>
          <p:nvPr/>
        </p:nvCxnSpPr>
        <p:spPr>
          <a:xfrm>
            <a:off x="6007425" y="4450275"/>
            <a:ext cx="8382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6"/>
          <p:cNvSpPr/>
          <p:nvPr/>
        </p:nvSpPr>
        <p:spPr>
          <a:xfrm>
            <a:off x="2129025" y="41865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Multiplexing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3549225" y="4186575"/>
            <a:ext cx="11064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Taking Turns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5316675" y="4186575"/>
            <a:ext cx="1381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Random Access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36"/>
          <p:cNvCxnSpPr>
            <a:stCxn id="460" idx="2"/>
            <a:endCxn id="467" idx="0"/>
          </p:cNvCxnSpPr>
          <p:nvPr/>
        </p:nvCxnSpPr>
        <p:spPr>
          <a:xfrm>
            <a:off x="6007425" y="44502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6"/>
          <p:cNvSpPr/>
          <p:nvPr/>
        </p:nvSpPr>
        <p:spPr>
          <a:xfrm>
            <a:off x="3035025" y="3641475"/>
            <a:ext cx="2134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Google Shape;468;p36"/>
          <p:cNvCxnSpPr>
            <a:stCxn id="465" idx="2"/>
            <a:endCxn id="469" idx="0"/>
          </p:cNvCxnSpPr>
          <p:nvPr/>
        </p:nvCxnSpPr>
        <p:spPr>
          <a:xfrm>
            <a:off x="4102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36"/>
          <p:cNvCxnSpPr>
            <a:stCxn id="465" idx="2"/>
            <a:endCxn id="471" idx="0"/>
          </p:cNvCxnSpPr>
          <p:nvPr/>
        </p:nvCxnSpPr>
        <p:spPr>
          <a:xfrm flipH="1">
            <a:off x="3721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36"/>
          <p:cNvSpPr/>
          <p:nvPr/>
        </p:nvSpPr>
        <p:spPr>
          <a:xfrm>
            <a:off x="1816924" y="4728075"/>
            <a:ext cx="913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3" name="Google Shape;473;p36"/>
          <p:cNvCxnSpPr>
            <a:stCxn id="464" idx="2"/>
            <a:endCxn id="474" idx="0"/>
          </p:cNvCxnSpPr>
          <p:nvPr/>
        </p:nvCxnSpPr>
        <p:spPr>
          <a:xfrm>
            <a:off x="2654625" y="4450275"/>
            <a:ext cx="381000" cy="27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6"/>
          <p:cNvCxnSpPr>
            <a:stCxn id="464" idx="2"/>
            <a:endCxn id="476" idx="0"/>
          </p:cNvCxnSpPr>
          <p:nvPr/>
        </p:nvCxnSpPr>
        <p:spPr>
          <a:xfrm flipH="1">
            <a:off x="22736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36"/>
          <p:cNvSpPr/>
          <p:nvPr/>
        </p:nvSpPr>
        <p:spPr>
          <a:xfrm>
            <a:off x="2786938" y="4724475"/>
            <a:ext cx="497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/>
          <p:nvPr/>
        </p:nvSpPr>
        <p:spPr>
          <a:xfrm>
            <a:off x="6393375" y="4728075"/>
            <a:ext cx="913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CSMA/CD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5712975" y="4728075"/>
            <a:ext cx="5886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4917400" y="4728075"/>
            <a:ext cx="685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ALOHA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4153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Tokens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3391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Polling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Access Protocols </a:t>
            </a:r>
            <a:r>
              <a:rPr lang="en">
                <a:solidFill>
                  <a:schemeClr val="accent3"/>
                </a:solidFill>
              </a:rPr>
              <a:t>(3/3) – Random Access</a:t>
            </a:r>
            <a:endParaRPr/>
          </a:p>
        </p:txBody>
      </p:sp>
      <p:sp>
        <p:nvSpPr>
          <p:cNvPr id="488" name="Google Shape;488;p37"/>
          <p:cNvSpPr txBox="1"/>
          <p:nvPr>
            <p:ph idx="1" type="body"/>
          </p:nvPr>
        </p:nvSpPr>
        <p:spPr>
          <a:xfrm>
            <a:off x="107050" y="402200"/>
            <a:ext cx="89097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Nodes talk whenever they have something to say.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 with collisions when they occur.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Simplicity. No coordinators or tokens.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37"/>
          <p:cNvCxnSpPr>
            <a:stCxn id="490" idx="2"/>
            <a:endCxn id="491" idx="0"/>
          </p:cNvCxnSpPr>
          <p:nvPr/>
        </p:nvCxnSpPr>
        <p:spPr>
          <a:xfrm>
            <a:off x="4102425" y="39051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37"/>
          <p:cNvCxnSpPr>
            <a:stCxn id="490" idx="2"/>
            <a:endCxn id="493" idx="0"/>
          </p:cNvCxnSpPr>
          <p:nvPr/>
        </p:nvCxnSpPr>
        <p:spPr>
          <a:xfrm flipH="1">
            <a:off x="2654625" y="3905175"/>
            <a:ext cx="14478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7"/>
          <p:cNvCxnSpPr>
            <a:stCxn id="490" idx="2"/>
            <a:endCxn id="495" idx="0"/>
          </p:cNvCxnSpPr>
          <p:nvPr/>
        </p:nvCxnSpPr>
        <p:spPr>
          <a:xfrm>
            <a:off x="4102425" y="3905175"/>
            <a:ext cx="1905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7"/>
          <p:cNvCxnSpPr>
            <a:stCxn id="497" idx="2"/>
            <a:endCxn id="498" idx="0"/>
          </p:cNvCxnSpPr>
          <p:nvPr/>
        </p:nvCxnSpPr>
        <p:spPr>
          <a:xfrm flipH="1">
            <a:off x="5260125" y="4450275"/>
            <a:ext cx="7473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7"/>
          <p:cNvCxnSpPr>
            <a:stCxn id="497" idx="2"/>
            <a:endCxn id="500" idx="0"/>
          </p:cNvCxnSpPr>
          <p:nvPr/>
        </p:nvCxnSpPr>
        <p:spPr>
          <a:xfrm>
            <a:off x="6007425" y="4450275"/>
            <a:ext cx="8382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37"/>
          <p:cNvSpPr/>
          <p:nvPr/>
        </p:nvSpPr>
        <p:spPr>
          <a:xfrm>
            <a:off x="2129025" y="41865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Multiplexing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3549225" y="4186575"/>
            <a:ext cx="1106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Taking Turns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7"/>
          <p:cNvSpPr/>
          <p:nvPr/>
        </p:nvSpPr>
        <p:spPr>
          <a:xfrm>
            <a:off x="5316675" y="4186575"/>
            <a:ext cx="1381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Access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37"/>
          <p:cNvCxnSpPr>
            <a:stCxn id="497" idx="2"/>
            <a:endCxn id="504" idx="0"/>
          </p:cNvCxnSpPr>
          <p:nvPr/>
        </p:nvCxnSpPr>
        <p:spPr>
          <a:xfrm>
            <a:off x="6007425" y="44502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37"/>
          <p:cNvSpPr/>
          <p:nvPr/>
        </p:nvSpPr>
        <p:spPr>
          <a:xfrm>
            <a:off x="3035025" y="3641475"/>
            <a:ext cx="2134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5" name="Google Shape;505;p37"/>
          <p:cNvCxnSpPr>
            <a:stCxn id="502" idx="2"/>
            <a:endCxn id="506" idx="0"/>
          </p:cNvCxnSpPr>
          <p:nvPr/>
        </p:nvCxnSpPr>
        <p:spPr>
          <a:xfrm>
            <a:off x="4102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7"/>
          <p:cNvCxnSpPr>
            <a:stCxn id="502" idx="2"/>
            <a:endCxn id="508" idx="0"/>
          </p:cNvCxnSpPr>
          <p:nvPr/>
        </p:nvCxnSpPr>
        <p:spPr>
          <a:xfrm flipH="1">
            <a:off x="3721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37"/>
          <p:cNvSpPr/>
          <p:nvPr/>
        </p:nvSpPr>
        <p:spPr>
          <a:xfrm>
            <a:off x="1816924" y="4728075"/>
            <a:ext cx="913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0" name="Google Shape;510;p37"/>
          <p:cNvCxnSpPr>
            <a:stCxn id="501" idx="2"/>
            <a:endCxn id="511" idx="0"/>
          </p:cNvCxnSpPr>
          <p:nvPr/>
        </p:nvCxnSpPr>
        <p:spPr>
          <a:xfrm>
            <a:off x="2654625" y="4450275"/>
            <a:ext cx="381000" cy="27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37"/>
          <p:cNvCxnSpPr>
            <a:stCxn id="501" idx="2"/>
            <a:endCxn id="513" idx="0"/>
          </p:cNvCxnSpPr>
          <p:nvPr/>
        </p:nvCxnSpPr>
        <p:spPr>
          <a:xfrm flipH="1">
            <a:off x="22736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37"/>
          <p:cNvSpPr/>
          <p:nvPr/>
        </p:nvSpPr>
        <p:spPr>
          <a:xfrm>
            <a:off x="2786938" y="4724475"/>
            <a:ext cx="497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"/>
          <p:cNvSpPr/>
          <p:nvPr/>
        </p:nvSpPr>
        <p:spPr>
          <a:xfrm>
            <a:off x="6393375" y="4728075"/>
            <a:ext cx="913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CSMA/CD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38"/>
          <p:cNvSpPr/>
          <p:nvPr/>
        </p:nvSpPr>
        <p:spPr>
          <a:xfrm>
            <a:off x="5712975" y="4728075"/>
            <a:ext cx="5886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38"/>
          <p:cNvSpPr/>
          <p:nvPr/>
        </p:nvSpPr>
        <p:spPr>
          <a:xfrm>
            <a:off x="4917400" y="4728075"/>
            <a:ext cx="685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ALOHA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38"/>
          <p:cNvSpPr/>
          <p:nvPr/>
        </p:nvSpPr>
        <p:spPr>
          <a:xfrm>
            <a:off x="4153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Tokens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8"/>
          <p:cNvSpPr/>
          <p:nvPr/>
        </p:nvSpPr>
        <p:spPr>
          <a:xfrm>
            <a:off x="3391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Polling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Access Protocols </a:t>
            </a:r>
            <a:r>
              <a:rPr lang="en">
                <a:solidFill>
                  <a:schemeClr val="accent3"/>
                </a:solidFill>
              </a:rPr>
              <a:t>(3/3) – Random Access – ALOHA</a:t>
            </a:r>
            <a:endParaRPr/>
          </a:p>
        </p:txBody>
      </p:sp>
      <p:sp>
        <p:nvSpPr>
          <p:cNvPr id="525" name="Google Shape;525;p38"/>
          <p:cNvSpPr txBox="1"/>
          <p:nvPr>
            <p:ph idx="1" type="body"/>
          </p:nvPr>
        </p:nvSpPr>
        <p:spPr>
          <a:xfrm>
            <a:off x="107050" y="402200"/>
            <a:ext cx="89097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ALOHA</a:t>
            </a:r>
            <a:r>
              <a:rPr lang="en"/>
              <a:t> random access scheme: "rude" version.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 packet, just send it.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Recipient replies with an 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two nodes send simultaneously, collision </a:t>
            </a:r>
            <a:r>
              <a:rPr lang="en"/>
              <a:t>corrupts</a:t>
            </a:r>
            <a:r>
              <a:rPr lang="en"/>
              <a:t> the packets.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ack!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don't get an ack: Wait some random amount of time, then resend.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Randomness helps avoid another collision.</a:t>
            </a:r>
            <a:endParaRPr/>
          </a:p>
        </p:txBody>
      </p:sp>
      <p:cxnSp>
        <p:nvCxnSpPr>
          <p:cNvPr id="526" name="Google Shape;526;p38"/>
          <p:cNvCxnSpPr>
            <a:stCxn id="527" idx="2"/>
            <a:endCxn id="528" idx="0"/>
          </p:cNvCxnSpPr>
          <p:nvPr/>
        </p:nvCxnSpPr>
        <p:spPr>
          <a:xfrm>
            <a:off x="4102425" y="39051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8"/>
          <p:cNvCxnSpPr>
            <a:stCxn id="527" idx="2"/>
            <a:endCxn id="530" idx="0"/>
          </p:cNvCxnSpPr>
          <p:nvPr/>
        </p:nvCxnSpPr>
        <p:spPr>
          <a:xfrm flipH="1">
            <a:off x="2654625" y="3905175"/>
            <a:ext cx="14478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38"/>
          <p:cNvCxnSpPr>
            <a:stCxn id="527" idx="2"/>
            <a:endCxn id="532" idx="0"/>
          </p:cNvCxnSpPr>
          <p:nvPr/>
        </p:nvCxnSpPr>
        <p:spPr>
          <a:xfrm>
            <a:off x="4102425" y="3905175"/>
            <a:ext cx="1905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38"/>
          <p:cNvCxnSpPr>
            <a:stCxn id="534" idx="2"/>
            <a:endCxn id="535" idx="0"/>
          </p:cNvCxnSpPr>
          <p:nvPr/>
        </p:nvCxnSpPr>
        <p:spPr>
          <a:xfrm flipH="1">
            <a:off x="5260125" y="4450275"/>
            <a:ext cx="7473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38"/>
          <p:cNvCxnSpPr>
            <a:stCxn id="534" idx="2"/>
            <a:endCxn id="537" idx="0"/>
          </p:cNvCxnSpPr>
          <p:nvPr/>
        </p:nvCxnSpPr>
        <p:spPr>
          <a:xfrm>
            <a:off x="6007425" y="4450275"/>
            <a:ext cx="8382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38"/>
          <p:cNvSpPr/>
          <p:nvPr/>
        </p:nvSpPr>
        <p:spPr>
          <a:xfrm>
            <a:off x="2129025" y="41865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Multiplexing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8"/>
          <p:cNvSpPr/>
          <p:nvPr/>
        </p:nvSpPr>
        <p:spPr>
          <a:xfrm>
            <a:off x="3549225" y="4186575"/>
            <a:ext cx="1106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Taking Turns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8"/>
          <p:cNvSpPr/>
          <p:nvPr/>
        </p:nvSpPr>
        <p:spPr>
          <a:xfrm>
            <a:off x="5316675" y="4186575"/>
            <a:ext cx="1381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Access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0" name="Google Shape;540;p38"/>
          <p:cNvCxnSpPr>
            <a:stCxn id="534" idx="2"/>
            <a:endCxn id="541" idx="0"/>
          </p:cNvCxnSpPr>
          <p:nvPr/>
        </p:nvCxnSpPr>
        <p:spPr>
          <a:xfrm>
            <a:off x="6007425" y="44502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38"/>
          <p:cNvSpPr/>
          <p:nvPr/>
        </p:nvSpPr>
        <p:spPr>
          <a:xfrm>
            <a:off x="3035025" y="3641475"/>
            <a:ext cx="2134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2" name="Google Shape;542;p38"/>
          <p:cNvCxnSpPr>
            <a:stCxn id="539" idx="2"/>
            <a:endCxn id="543" idx="0"/>
          </p:cNvCxnSpPr>
          <p:nvPr/>
        </p:nvCxnSpPr>
        <p:spPr>
          <a:xfrm>
            <a:off x="4102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38"/>
          <p:cNvCxnSpPr>
            <a:stCxn id="539" idx="2"/>
            <a:endCxn id="545" idx="0"/>
          </p:cNvCxnSpPr>
          <p:nvPr/>
        </p:nvCxnSpPr>
        <p:spPr>
          <a:xfrm flipH="1">
            <a:off x="3721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38"/>
          <p:cNvSpPr/>
          <p:nvPr/>
        </p:nvSpPr>
        <p:spPr>
          <a:xfrm>
            <a:off x="1816924" y="4728075"/>
            <a:ext cx="913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7" name="Google Shape;547;p38"/>
          <p:cNvCxnSpPr>
            <a:stCxn id="538" idx="2"/>
            <a:endCxn id="548" idx="0"/>
          </p:cNvCxnSpPr>
          <p:nvPr/>
        </p:nvCxnSpPr>
        <p:spPr>
          <a:xfrm>
            <a:off x="2654625" y="4450275"/>
            <a:ext cx="381000" cy="27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8"/>
          <p:cNvCxnSpPr>
            <a:stCxn id="538" idx="2"/>
            <a:endCxn id="550" idx="0"/>
          </p:cNvCxnSpPr>
          <p:nvPr/>
        </p:nvCxnSpPr>
        <p:spPr>
          <a:xfrm flipH="1">
            <a:off x="22736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38"/>
          <p:cNvSpPr/>
          <p:nvPr/>
        </p:nvSpPr>
        <p:spPr>
          <a:xfrm>
            <a:off x="2786938" y="4724475"/>
            <a:ext cx="497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"/>
          <p:cNvSpPr/>
          <p:nvPr/>
        </p:nvSpPr>
        <p:spPr>
          <a:xfrm>
            <a:off x="6393375" y="4728075"/>
            <a:ext cx="913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CSMA/CD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9"/>
          <p:cNvSpPr/>
          <p:nvPr/>
        </p:nvSpPr>
        <p:spPr>
          <a:xfrm>
            <a:off x="5712975" y="4728075"/>
            <a:ext cx="5886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9"/>
          <p:cNvSpPr/>
          <p:nvPr/>
        </p:nvSpPr>
        <p:spPr>
          <a:xfrm>
            <a:off x="4917400" y="4728075"/>
            <a:ext cx="685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ALOHA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9"/>
          <p:cNvSpPr/>
          <p:nvPr/>
        </p:nvSpPr>
        <p:spPr>
          <a:xfrm>
            <a:off x="4153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Tokens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9"/>
          <p:cNvSpPr/>
          <p:nvPr/>
        </p:nvSpPr>
        <p:spPr>
          <a:xfrm>
            <a:off x="3391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Polling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Access Protocols </a:t>
            </a:r>
            <a:r>
              <a:rPr lang="en">
                <a:solidFill>
                  <a:schemeClr val="accent3"/>
                </a:solidFill>
              </a:rPr>
              <a:t>(3/3) – Random Access – CSMA</a:t>
            </a:r>
            <a:endParaRPr/>
          </a:p>
        </p:txBody>
      </p:sp>
      <p:sp>
        <p:nvSpPr>
          <p:cNvPr id="562" name="Google Shape;562;p39"/>
          <p:cNvSpPr txBox="1"/>
          <p:nvPr>
            <p:ph idx="1" type="body"/>
          </p:nvPr>
        </p:nvSpPr>
        <p:spPr>
          <a:xfrm>
            <a:off x="107050" y="402200"/>
            <a:ext cx="89097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CSMA</a:t>
            </a:r>
            <a:r>
              <a:rPr lang="en"/>
              <a:t> (Carrier Sense Multiple Access)</a:t>
            </a:r>
            <a:r>
              <a:rPr lang="en"/>
              <a:t>: "polite" version.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</a:t>
            </a:r>
            <a:r>
              <a:rPr lang="en"/>
              <a:t>listen</a:t>
            </a:r>
            <a:r>
              <a:rPr lang="en"/>
              <a:t> to see if anyone is sending.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start sending when it's quiet.</a:t>
            </a:r>
            <a:endParaRPr/>
          </a:p>
        </p:txBody>
      </p:sp>
      <p:cxnSp>
        <p:nvCxnSpPr>
          <p:cNvPr id="563" name="Google Shape;563;p39"/>
          <p:cNvCxnSpPr>
            <a:stCxn id="564" idx="2"/>
            <a:endCxn id="565" idx="0"/>
          </p:cNvCxnSpPr>
          <p:nvPr/>
        </p:nvCxnSpPr>
        <p:spPr>
          <a:xfrm>
            <a:off x="4102425" y="39051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9"/>
          <p:cNvCxnSpPr>
            <a:stCxn id="564" idx="2"/>
            <a:endCxn id="567" idx="0"/>
          </p:cNvCxnSpPr>
          <p:nvPr/>
        </p:nvCxnSpPr>
        <p:spPr>
          <a:xfrm flipH="1">
            <a:off x="2654625" y="3905175"/>
            <a:ext cx="14478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39"/>
          <p:cNvCxnSpPr>
            <a:stCxn id="564" idx="2"/>
            <a:endCxn id="569" idx="0"/>
          </p:cNvCxnSpPr>
          <p:nvPr/>
        </p:nvCxnSpPr>
        <p:spPr>
          <a:xfrm>
            <a:off x="4102425" y="3905175"/>
            <a:ext cx="1905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39"/>
          <p:cNvCxnSpPr>
            <a:stCxn id="571" idx="2"/>
            <a:endCxn id="572" idx="0"/>
          </p:cNvCxnSpPr>
          <p:nvPr/>
        </p:nvCxnSpPr>
        <p:spPr>
          <a:xfrm flipH="1">
            <a:off x="5260125" y="4450275"/>
            <a:ext cx="7473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39"/>
          <p:cNvCxnSpPr>
            <a:stCxn id="571" idx="2"/>
            <a:endCxn id="574" idx="0"/>
          </p:cNvCxnSpPr>
          <p:nvPr/>
        </p:nvCxnSpPr>
        <p:spPr>
          <a:xfrm>
            <a:off x="6007425" y="4450275"/>
            <a:ext cx="8382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39"/>
          <p:cNvSpPr/>
          <p:nvPr/>
        </p:nvSpPr>
        <p:spPr>
          <a:xfrm>
            <a:off x="2129025" y="41865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Multiplexing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3549225" y="4186575"/>
            <a:ext cx="1106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Taking Turns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39"/>
          <p:cNvSpPr/>
          <p:nvPr/>
        </p:nvSpPr>
        <p:spPr>
          <a:xfrm>
            <a:off x="5316675" y="4186575"/>
            <a:ext cx="1381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Access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7" name="Google Shape;577;p39"/>
          <p:cNvCxnSpPr>
            <a:stCxn id="571" idx="2"/>
            <a:endCxn id="578" idx="0"/>
          </p:cNvCxnSpPr>
          <p:nvPr/>
        </p:nvCxnSpPr>
        <p:spPr>
          <a:xfrm>
            <a:off x="6007425" y="44502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39"/>
          <p:cNvSpPr/>
          <p:nvPr/>
        </p:nvSpPr>
        <p:spPr>
          <a:xfrm>
            <a:off x="3035025" y="3641475"/>
            <a:ext cx="2134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9" name="Google Shape;579;p39"/>
          <p:cNvCxnSpPr>
            <a:stCxn id="576" idx="2"/>
            <a:endCxn id="580" idx="0"/>
          </p:cNvCxnSpPr>
          <p:nvPr/>
        </p:nvCxnSpPr>
        <p:spPr>
          <a:xfrm>
            <a:off x="4102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9"/>
          <p:cNvCxnSpPr>
            <a:stCxn id="576" idx="2"/>
            <a:endCxn id="582" idx="0"/>
          </p:cNvCxnSpPr>
          <p:nvPr/>
        </p:nvCxnSpPr>
        <p:spPr>
          <a:xfrm flipH="1">
            <a:off x="3721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39"/>
          <p:cNvSpPr/>
          <p:nvPr/>
        </p:nvSpPr>
        <p:spPr>
          <a:xfrm>
            <a:off x="1816924" y="4728075"/>
            <a:ext cx="913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4" name="Google Shape;584;p39"/>
          <p:cNvCxnSpPr>
            <a:stCxn id="575" idx="2"/>
            <a:endCxn id="585" idx="0"/>
          </p:cNvCxnSpPr>
          <p:nvPr/>
        </p:nvCxnSpPr>
        <p:spPr>
          <a:xfrm>
            <a:off x="2654625" y="4450275"/>
            <a:ext cx="381000" cy="27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9"/>
          <p:cNvCxnSpPr>
            <a:stCxn id="575" idx="2"/>
            <a:endCxn id="587" idx="0"/>
          </p:cNvCxnSpPr>
          <p:nvPr/>
        </p:nvCxnSpPr>
        <p:spPr>
          <a:xfrm flipH="1">
            <a:off x="22736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39"/>
          <p:cNvSpPr/>
          <p:nvPr/>
        </p:nvSpPr>
        <p:spPr>
          <a:xfrm>
            <a:off x="2786938" y="4724475"/>
            <a:ext cx="497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Multiple Access Protocols (3/3) – Random Access – CSMA and Propagation Delay</a:t>
            </a:r>
            <a:endParaRPr/>
          </a:p>
        </p:txBody>
      </p:sp>
      <p:sp>
        <p:nvSpPr>
          <p:cNvPr id="594" name="Google Shape;594;p40"/>
          <p:cNvSpPr txBox="1"/>
          <p:nvPr>
            <p:ph idx="1" type="body"/>
          </p:nvPr>
        </p:nvSpPr>
        <p:spPr>
          <a:xfrm>
            <a:off x="107050" y="402200"/>
            <a:ext cx="48603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CSMA does not necessarily avoid collisions, because of </a:t>
            </a:r>
            <a:r>
              <a:rPr b="1" lang="en"/>
              <a:t>propagation delay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t=0: B starts sending.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Signal takes time to reach A, C, 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t=2: D wants to send.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Signal hasn't reached D yet!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 thinks it's quiet and starts sending.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Collision!</a:t>
            </a:r>
            <a:endParaRPr/>
          </a:p>
        </p:txBody>
      </p:sp>
      <p:cxnSp>
        <p:nvCxnSpPr>
          <p:cNvPr id="595" name="Google Shape;595;p40"/>
          <p:cNvCxnSpPr/>
          <p:nvPr/>
        </p:nvCxnSpPr>
        <p:spPr>
          <a:xfrm>
            <a:off x="6168925" y="1741150"/>
            <a:ext cx="0" cy="16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40"/>
          <p:cNvCxnSpPr/>
          <p:nvPr/>
        </p:nvCxnSpPr>
        <p:spPr>
          <a:xfrm>
            <a:off x="6808567" y="1741150"/>
            <a:ext cx="0" cy="16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40"/>
          <p:cNvCxnSpPr/>
          <p:nvPr/>
        </p:nvCxnSpPr>
        <p:spPr>
          <a:xfrm>
            <a:off x="7448208" y="1741150"/>
            <a:ext cx="0" cy="16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40"/>
          <p:cNvCxnSpPr/>
          <p:nvPr/>
        </p:nvCxnSpPr>
        <p:spPr>
          <a:xfrm>
            <a:off x="8087850" y="1741150"/>
            <a:ext cx="0" cy="163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40"/>
          <p:cNvSpPr/>
          <p:nvPr/>
        </p:nvSpPr>
        <p:spPr>
          <a:xfrm>
            <a:off x="5622850" y="1884525"/>
            <a:ext cx="2919000" cy="244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		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5883925" y="1359250"/>
            <a:ext cx="5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6523563" y="1359250"/>
            <a:ext cx="5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0"/>
          <p:cNvSpPr txBox="1"/>
          <p:nvPr/>
        </p:nvSpPr>
        <p:spPr>
          <a:xfrm>
            <a:off x="7163213" y="1359250"/>
            <a:ext cx="5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7802863" y="1359250"/>
            <a:ext cx="5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4" name="Google Shape;604;p40"/>
          <p:cNvCxnSpPr/>
          <p:nvPr/>
        </p:nvCxnSpPr>
        <p:spPr>
          <a:xfrm>
            <a:off x="5390975" y="1921375"/>
            <a:ext cx="0" cy="110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0"/>
          <p:cNvSpPr txBox="1"/>
          <p:nvPr/>
        </p:nvSpPr>
        <p:spPr>
          <a:xfrm rot="-5400000">
            <a:off x="4983275" y="1992175"/>
            <a:ext cx="570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i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6" name="Google Shape;606;p40"/>
          <p:cNvCxnSpPr/>
          <p:nvPr/>
        </p:nvCxnSpPr>
        <p:spPr>
          <a:xfrm>
            <a:off x="5628275" y="1316475"/>
            <a:ext cx="292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07" name="Google Shape;607;p40"/>
          <p:cNvSpPr txBox="1"/>
          <p:nvPr/>
        </p:nvSpPr>
        <p:spPr>
          <a:xfrm>
            <a:off x="6580894" y="1071075"/>
            <a:ext cx="9456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  <a:endParaRPr i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0"/>
          <p:cNvSpPr/>
          <p:nvPr/>
        </p:nvSpPr>
        <p:spPr>
          <a:xfrm>
            <a:off x="5624975" y="1890150"/>
            <a:ext cx="2920175" cy="1605875"/>
          </a:xfrm>
          <a:custGeom>
            <a:rect b="b" l="l" r="r" t="t"/>
            <a:pathLst>
              <a:path extrusionOk="0" h="64235" w="116807">
                <a:moveTo>
                  <a:pt x="48102" y="0"/>
                </a:moveTo>
                <a:lnTo>
                  <a:pt x="132" y="26268"/>
                </a:lnTo>
                <a:lnTo>
                  <a:pt x="0" y="64235"/>
                </a:lnTo>
                <a:lnTo>
                  <a:pt x="49351" y="34353"/>
                </a:lnTo>
                <a:lnTo>
                  <a:pt x="116807" y="60273"/>
                </a:lnTo>
                <a:lnTo>
                  <a:pt x="116417" y="24283"/>
                </a:lnTo>
                <a:close/>
              </a:path>
            </a:pathLst>
          </a:custGeom>
          <a:solidFill>
            <a:srgbClr val="FF0000">
              <a:alpha val="4747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9" name="Google Shape;609;p40"/>
          <p:cNvSpPr/>
          <p:nvPr/>
        </p:nvSpPr>
        <p:spPr>
          <a:xfrm>
            <a:off x="5628275" y="2232650"/>
            <a:ext cx="2917025" cy="2047225"/>
          </a:xfrm>
          <a:custGeom>
            <a:rect b="b" l="l" r="r" t="t"/>
            <a:pathLst>
              <a:path extrusionOk="0" h="81889" w="116681">
                <a:moveTo>
                  <a:pt x="98028" y="0"/>
                </a:moveTo>
                <a:lnTo>
                  <a:pt x="0" y="56489"/>
                </a:lnTo>
                <a:lnTo>
                  <a:pt x="0" y="81889"/>
                </a:lnTo>
                <a:lnTo>
                  <a:pt x="99219" y="19976"/>
                </a:lnTo>
                <a:lnTo>
                  <a:pt x="116681" y="27914"/>
                </a:lnTo>
                <a:lnTo>
                  <a:pt x="116681" y="7805"/>
                </a:lnTo>
                <a:close/>
              </a:path>
            </a:pathLst>
          </a:custGeom>
          <a:solidFill>
            <a:srgbClr val="5E00FF">
              <a:alpha val="4747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/>
          <p:nvPr/>
        </p:nvSpPr>
        <p:spPr>
          <a:xfrm>
            <a:off x="6393375" y="4728075"/>
            <a:ext cx="913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CSMA/CD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5712975" y="4728075"/>
            <a:ext cx="5886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4917400" y="4728075"/>
            <a:ext cx="685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ALOHA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1"/>
          <p:cNvSpPr/>
          <p:nvPr/>
        </p:nvSpPr>
        <p:spPr>
          <a:xfrm>
            <a:off x="4153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Tokens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1"/>
          <p:cNvSpPr/>
          <p:nvPr/>
        </p:nvSpPr>
        <p:spPr>
          <a:xfrm>
            <a:off x="3391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Polling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Access Protocols </a:t>
            </a:r>
            <a:r>
              <a:rPr lang="en">
                <a:solidFill>
                  <a:schemeClr val="accent3"/>
                </a:solidFill>
              </a:rPr>
              <a:t>(3/3) – Random Access – CSMA/CD</a:t>
            </a:r>
            <a:endParaRPr/>
          </a:p>
        </p:txBody>
      </p:sp>
      <p:sp>
        <p:nvSpPr>
          <p:cNvPr id="620" name="Google Shape;620;p41"/>
          <p:cNvSpPr txBox="1"/>
          <p:nvPr>
            <p:ph idx="1" type="body"/>
          </p:nvPr>
        </p:nvSpPr>
        <p:spPr>
          <a:xfrm>
            <a:off x="107050" y="402200"/>
            <a:ext cx="8909700" cy="30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CSMA/CD</a:t>
            </a:r>
            <a:r>
              <a:rPr lang="en"/>
              <a:t> (Carrier Sense Multiple Access with Collision Detection):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 before sending, but also </a:t>
            </a:r>
            <a:r>
              <a:rPr i="1" lang="en"/>
              <a:t>while</a:t>
            </a:r>
            <a:r>
              <a:rPr lang="en"/>
              <a:t> you're sending.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hear someone else sending, stop! Collision detected.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CSMA/CD uses </a:t>
            </a:r>
            <a:r>
              <a:rPr b="1" lang="en"/>
              <a:t>binary exponential backoff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every collision, wait up to twice as long before resending.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After first collision: Wait between 0–4 seconds.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resend collides again: Wait between 0–8 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Resends fast when possible, slowing down when necessary (e.g. many senders).</a:t>
            </a:r>
            <a:endParaRPr/>
          </a:p>
        </p:txBody>
      </p:sp>
      <p:cxnSp>
        <p:nvCxnSpPr>
          <p:cNvPr id="621" name="Google Shape;621;p41"/>
          <p:cNvCxnSpPr>
            <a:stCxn id="622" idx="2"/>
            <a:endCxn id="623" idx="0"/>
          </p:cNvCxnSpPr>
          <p:nvPr/>
        </p:nvCxnSpPr>
        <p:spPr>
          <a:xfrm>
            <a:off x="4102425" y="39051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41"/>
          <p:cNvCxnSpPr>
            <a:stCxn id="622" idx="2"/>
            <a:endCxn id="625" idx="0"/>
          </p:cNvCxnSpPr>
          <p:nvPr/>
        </p:nvCxnSpPr>
        <p:spPr>
          <a:xfrm flipH="1">
            <a:off x="2654625" y="3905175"/>
            <a:ext cx="14478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41"/>
          <p:cNvCxnSpPr>
            <a:stCxn id="622" idx="2"/>
            <a:endCxn id="627" idx="0"/>
          </p:cNvCxnSpPr>
          <p:nvPr/>
        </p:nvCxnSpPr>
        <p:spPr>
          <a:xfrm>
            <a:off x="4102425" y="3905175"/>
            <a:ext cx="1905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41"/>
          <p:cNvCxnSpPr>
            <a:stCxn id="629" idx="2"/>
            <a:endCxn id="630" idx="0"/>
          </p:cNvCxnSpPr>
          <p:nvPr/>
        </p:nvCxnSpPr>
        <p:spPr>
          <a:xfrm flipH="1">
            <a:off x="5260125" y="4450275"/>
            <a:ext cx="7473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1"/>
          <p:cNvCxnSpPr>
            <a:stCxn id="629" idx="2"/>
            <a:endCxn id="632" idx="0"/>
          </p:cNvCxnSpPr>
          <p:nvPr/>
        </p:nvCxnSpPr>
        <p:spPr>
          <a:xfrm>
            <a:off x="6007425" y="4450275"/>
            <a:ext cx="8382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41"/>
          <p:cNvSpPr/>
          <p:nvPr/>
        </p:nvSpPr>
        <p:spPr>
          <a:xfrm>
            <a:off x="2129025" y="41865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Multiplexing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41"/>
          <p:cNvSpPr/>
          <p:nvPr/>
        </p:nvSpPr>
        <p:spPr>
          <a:xfrm>
            <a:off x="3549225" y="4186575"/>
            <a:ext cx="1106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Taking Turns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1"/>
          <p:cNvSpPr/>
          <p:nvPr/>
        </p:nvSpPr>
        <p:spPr>
          <a:xfrm>
            <a:off x="5316675" y="4186575"/>
            <a:ext cx="13815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Access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5" name="Google Shape;635;p41"/>
          <p:cNvCxnSpPr>
            <a:stCxn id="629" idx="2"/>
            <a:endCxn id="636" idx="0"/>
          </p:cNvCxnSpPr>
          <p:nvPr/>
        </p:nvCxnSpPr>
        <p:spPr>
          <a:xfrm>
            <a:off x="6007425" y="44502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41"/>
          <p:cNvSpPr/>
          <p:nvPr/>
        </p:nvSpPr>
        <p:spPr>
          <a:xfrm>
            <a:off x="3035025" y="3641475"/>
            <a:ext cx="2134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7" name="Google Shape;637;p41"/>
          <p:cNvCxnSpPr>
            <a:stCxn id="634" idx="2"/>
            <a:endCxn id="638" idx="0"/>
          </p:cNvCxnSpPr>
          <p:nvPr/>
        </p:nvCxnSpPr>
        <p:spPr>
          <a:xfrm>
            <a:off x="4102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41"/>
          <p:cNvCxnSpPr>
            <a:stCxn id="634" idx="2"/>
            <a:endCxn id="640" idx="0"/>
          </p:cNvCxnSpPr>
          <p:nvPr/>
        </p:nvCxnSpPr>
        <p:spPr>
          <a:xfrm flipH="1">
            <a:off x="3721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41"/>
          <p:cNvSpPr/>
          <p:nvPr/>
        </p:nvSpPr>
        <p:spPr>
          <a:xfrm>
            <a:off x="1816924" y="4728075"/>
            <a:ext cx="913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2" name="Google Shape;642;p41"/>
          <p:cNvCxnSpPr>
            <a:stCxn id="633" idx="2"/>
            <a:endCxn id="643" idx="0"/>
          </p:cNvCxnSpPr>
          <p:nvPr/>
        </p:nvCxnSpPr>
        <p:spPr>
          <a:xfrm>
            <a:off x="2654625" y="4450275"/>
            <a:ext cx="381000" cy="2742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1"/>
          <p:cNvCxnSpPr>
            <a:stCxn id="633" idx="2"/>
            <a:endCxn id="645" idx="0"/>
          </p:cNvCxnSpPr>
          <p:nvPr/>
        </p:nvCxnSpPr>
        <p:spPr>
          <a:xfrm flipH="1">
            <a:off x="22736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41"/>
          <p:cNvSpPr/>
          <p:nvPr/>
        </p:nvSpPr>
        <p:spPr>
          <a:xfrm>
            <a:off x="2786938" y="4724475"/>
            <a:ext cx="497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Multiple Access Protocols</a:t>
            </a:r>
            <a:endParaRPr/>
          </a:p>
        </p:txBody>
      </p:sp>
      <p:sp>
        <p:nvSpPr>
          <p:cNvPr id="652" name="Google Shape;652;p4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was that protocol called ALOHA, anyway?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Norman Abramson had a problem at the University of Hawaii in 1968.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allow users on other islands to access the central hub computer?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ALOHANet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Additive Links Online Hawaii Area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. Hugely influential.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wireless medium between all the computers.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ALOHANet used two frequencies: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Hub transmits on its own </a:t>
            </a:r>
            <a:r>
              <a:rPr lang="en">
                <a:solidFill>
                  <a:schemeClr val="accent2"/>
                </a:solidFill>
              </a:rPr>
              <a:t>frequency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One sender = no collisions.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remote nodes listen to this frequency.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remote sites transmit on the other </a:t>
            </a:r>
            <a:r>
              <a:rPr lang="en">
                <a:solidFill>
                  <a:srgbClr val="0000FF"/>
                </a:solidFill>
              </a:rPr>
              <a:t>frequency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May collide. Use ALOHA to deal with collisions.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Only the hub listens to this frequency.</a:t>
            </a:r>
            <a:endParaRPr/>
          </a:p>
        </p:txBody>
      </p:sp>
      <p:sp>
        <p:nvSpPr>
          <p:cNvPr id="653" name="Google Shape;653;p42"/>
          <p:cNvSpPr/>
          <p:nvPr/>
        </p:nvSpPr>
        <p:spPr>
          <a:xfrm>
            <a:off x="8261725" y="2866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42"/>
          <p:cNvSpPr/>
          <p:nvPr/>
        </p:nvSpPr>
        <p:spPr>
          <a:xfrm>
            <a:off x="8261725" y="347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2"/>
          <p:cNvSpPr/>
          <p:nvPr/>
        </p:nvSpPr>
        <p:spPr>
          <a:xfrm>
            <a:off x="8261725" y="40854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2"/>
          <p:cNvSpPr/>
          <p:nvPr/>
        </p:nvSpPr>
        <p:spPr>
          <a:xfrm>
            <a:off x="6966325" y="34758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7" name="Google Shape;657;p42"/>
          <p:cNvCxnSpPr>
            <a:stCxn id="656" idx="6"/>
          </p:cNvCxnSpPr>
          <p:nvPr/>
        </p:nvCxnSpPr>
        <p:spPr>
          <a:xfrm>
            <a:off x="7251325" y="3618300"/>
            <a:ext cx="510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42"/>
          <p:cNvCxnSpPr>
            <a:endCxn id="653" idx="2"/>
          </p:cNvCxnSpPr>
          <p:nvPr/>
        </p:nvCxnSpPr>
        <p:spPr>
          <a:xfrm>
            <a:off x="7750825" y="3008700"/>
            <a:ext cx="5109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59" name="Google Shape;659;p42"/>
          <p:cNvCxnSpPr>
            <a:endCxn id="655" idx="2"/>
          </p:cNvCxnSpPr>
          <p:nvPr/>
        </p:nvCxnSpPr>
        <p:spPr>
          <a:xfrm>
            <a:off x="7750825" y="4227900"/>
            <a:ext cx="5109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Ethernet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Connecting Local Hosts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Access Protocols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Sending Packets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2 Networks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ARP: Connecting Layers 2 and 3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DHCP: Joining a New Network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Local Hosts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Ethernet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Connecting Local Hosts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Access Protocols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Sending Packets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2 Networks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ARP: Connecting Layers 2 and 3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DHCP: Joining a New Network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65" name="Google Shape;665;p4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Ethernet Packets</a:t>
            </a:r>
            <a:endParaRPr/>
          </a:p>
        </p:txBody>
      </p:sp>
      <p:sp>
        <p:nvSpPr>
          <p:cNvPr id="666" name="Google Shape;666;p4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 as LAN Network Protocol</a:t>
            </a:r>
            <a:endParaRPr/>
          </a:p>
        </p:txBody>
      </p:sp>
      <p:sp>
        <p:nvSpPr>
          <p:cNvPr id="672" name="Google Shape;672;p4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Local Area Networks (LANs) are generally Ethernet.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Machines in the same LAN can exchange messages directly at Layer 2!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IPs, routers, forwarding,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If we're in the same room, we can talk without using the postal system.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 Addressing</a:t>
            </a:r>
            <a:endParaRPr/>
          </a:p>
        </p:txBody>
      </p:sp>
      <p:sp>
        <p:nvSpPr>
          <p:cNvPr id="678" name="Google Shape;678;p45"/>
          <p:cNvSpPr txBox="1"/>
          <p:nvPr>
            <p:ph idx="1" type="body"/>
          </p:nvPr>
        </p:nvSpPr>
        <p:spPr>
          <a:xfrm>
            <a:off x="107050" y="402200"/>
            <a:ext cx="89097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layer 2, each machine has a </a:t>
            </a:r>
            <a:r>
              <a:rPr b="1" lang="en"/>
              <a:t>MAC address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Media Access Control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even if you don't have an IP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48 bits, written in hex, 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f8:ff:c2:2b:36:16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permanently on the machine ("burned in").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can be overridden by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Allocated according to organization, e.g. manufacturer of the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Globally unique. You might plug your computer in anywhere.</a:t>
            </a:r>
            <a:endParaRPr/>
          </a:p>
        </p:txBody>
      </p:sp>
      <p:sp>
        <p:nvSpPr>
          <p:cNvPr id="679" name="Google Shape;679;p45"/>
          <p:cNvSpPr/>
          <p:nvPr/>
        </p:nvSpPr>
        <p:spPr>
          <a:xfrm>
            <a:off x="2160700" y="3378318"/>
            <a:ext cx="301500" cy="34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2462325" y="3378325"/>
            <a:ext cx="2289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0111111111111101000011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4751625" y="3378275"/>
            <a:ext cx="2442900" cy="34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1101010001101100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01101000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82" name="Google Shape;682;p45"/>
          <p:cNvCxnSpPr>
            <a:stCxn id="683" idx="0"/>
            <a:endCxn id="679" idx="2"/>
          </p:cNvCxnSpPr>
          <p:nvPr/>
        </p:nvCxnSpPr>
        <p:spPr>
          <a:xfrm rot="10800000">
            <a:off x="2311463" y="3720475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45"/>
          <p:cNvSpPr txBox="1"/>
          <p:nvPr/>
        </p:nvSpPr>
        <p:spPr>
          <a:xfrm>
            <a:off x="1929263" y="4035175"/>
            <a:ext cx="764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2 bits of flags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4" name="Google Shape;684;p45"/>
          <p:cNvCxnSpPr>
            <a:stCxn id="685" idx="0"/>
            <a:endCxn id="680" idx="2"/>
          </p:cNvCxnSpPr>
          <p:nvPr/>
        </p:nvCxnSpPr>
        <p:spPr>
          <a:xfrm rot="10800000">
            <a:off x="3606988" y="372077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45"/>
          <p:cNvSpPr txBox="1"/>
          <p:nvPr/>
        </p:nvSpPr>
        <p:spPr>
          <a:xfrm>
            <a:off x="2932888" y="4035175"/>
            <a:ext cx="1348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22-bit manufacturer ID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6" name="Google Shape;686;p45"/>
          <p:cNvCxnSpPr>
            <a:stCxn id="687" idx="0"/>
          </p:cNvCxnSpPr>
          <p:nvPr/>
        </p:nvCxnSpPr>
        <p:spPr>
          <a:xfrm rot="10800000">
            <a:off x="5973088" y="372047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45"/>
          <p:cNvSpPr txBox="1"/>
          <p:nvPr/>
        </p:nvSpPr>
        <p:spPr>
          <a:xfrm>
            <a:off x="5298988" y="4034875"/>
            <a:ext cx="1348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-bit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machine ID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45"/>
          <p:cNvSpPr txBox="1"/>
          <p:nvPr/>
        </p:nvSpPr>
        <p:spPr>
          <a:xfrm>
            <a:off x="7157950" y="4715300"/>
            <a:ext cx="185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Beware of endianness.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LAN Communication</a:t>
            </a:r>
            <a:endParaRPr/>
          </a:p>
        </p:txBody>
      </p:sp>
      <p:sp>
        <p:nvSpPr>
          <p:cNvPr id="694" name="Google Shape;694;p4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Ethernet supports three types of communication: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Unicast</a:t>
            </a:r>
            <a:r>
              <a:rPr lang="en"/>
              <a:t>: Send a packet to a single recipient.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Broadcast</a:t>
            </a:r>
            <a:r>
              <a:rPr lang="en"/>
              <a:t>: Send a packet to everyone on the local </a:t>
            </a:r>
            <a:r>
              <a:rPr lang="en"/>
              <a:t>network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Multicast</a:t>
            </a:r>
            <a:r>
              <a:rPr lang="en"/>
              <a:t>: Send a packet to everyone in a specific group.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Machines in the local network can join groups.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LAN Communication (</a:t>
            </a:r>
            <a:r>
              <a:rPr lang="en"/>
              <a:t>1/3</a:t>
            </a:r>
            <a:r>
              <a:rPr lang="en"/>
              <a:t>) – Unicast</a:t>
            </a:r>
            <a:endParaRPr/>
          </a:p>
        </p:txBody>
      </p:sp>
      <p:sp>
        <p:nvSpPr>
          <p:cNvPr id="700" name="Google Shape;700;p4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Unicast</a:t>
            </a:r>
            <a:r>
              <a:rPr lang="en"/>
              <a:t>: Send a packet to a single recipient.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= the recipient's MAC address.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On a shared medium, everybody gets the signal.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get a packet, check the destination to see if it's meant for you.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not, ignore the packet.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Types of LAN Communication (2/3) – Broadcast</a:t>
            </a:r>
            <a:endParaRPr/>
          </a:p>
        </p:txBody>
      </p:sp>
      <p:sp>
        <p:nvSpPr>
          <p:cNvPr id="706" name="Google Shape;706;p4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Broadcast</a:t>
            </a:r>
            <a:r>
              <a:rPr lang="en"/>
              <a:t>: Send a packet to everyone on the local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already reaches everybody on the shared medium.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just need to make sure everyone knows it's meant for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= the broadcast address,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FF:FF:FF:FF:FF:FF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Types of LAN Communication (3/3) – Multicast</a:t>
            </a:r>
            <a:endParaRPr/>
          </a:p>
        </p:txBody>
      </p:sp>
      <p:sp>
        <p:nvSpPr>
          <p:cNvPr id="712" name="Google Shape;712;p49"/>
          <p:cNvSpPr txBox="1"/>
          <p:nvPr>
            <p:ph idx="1" type="body"/>
          </p:nvPr>
        </p:nvSpPr>
        <p:spPr>
          <a:xfrm>
            <a:off x="107050" y="402200"/>
            <a:ext cx="89097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Multicast</a:t>
            </a:r>
            <a:r>
              <a:rPr lang="en"/>
              <a:t>: Send a packet to everyone in a specific group.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everyone gets the packet – need to ensure the group knows it's for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group has a </a:t>
            </a:r>
            <a:r>
              <a:rPr i="1" lang="en"/>
              <a:t>group address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Individual computer's address: First bit 0.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Group address: First bit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 is just a special case of multicast, where everyone is in a group.</a:t>
            </a:r>
            <a:endParaRPr/>
          </a:p>
        </p:txBody>
      </p:sp>
      <p:sp>
        <p:nvSpPr>
          <p:cNvPr id="713" name="Google Shape;713;p49"/>
          <p:cNvSpPr/>
          <p:nvPr/>
        </p:nvSpPr>
        <p:spPr>
          <a:xfrm>
            <a:off x="2160700" y="3683118"/>
            <a:ext cx="301500" cy="342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49"/>
          <p:cNvSpPr/>
          <p:nvPr/>
        </p:nvSpPr>
        <p:spPr>
          <a:xfrm>
            <a:off x="2462325" y="3683125"/>
            <a:ext cx="2289300" cy="3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0111111111111101000011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49"/>
          <p:cNvSpPr/>
          <p:nvPr/>
        </p:nvSpPr>
        <p:spPr>
          <a:xfrm>
            <a:off x="4751625" y="3683075"/>
            <a:ext cx="2442900" cy="342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110101000110110001101000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6" name="Google Shape;716;p49"/>
          <p:cNvCxnSpPr/>
          <p:nvPr/>
        </p:nvCxnSpPr>
        <p:spPr>
          <a:xfrm flipH="1" rot="10800000">
            <a:off x="1547450" y="3843200"/>
            <a:ext cx="57300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49"/>
          <p:cNvSpPr txBox="1"/>
          <p:nvPr/>
        </p:nvSpPr>
        <p:spPr>
          <a:xfrm>
            <a:off x="458099" y="4240925"/>
            <a:ext cx="1443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this bit is 1, it's a group address.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49"/>
          <p:cNvSpPr txBox="1"/>
          <p:nvPr/>
        </p:nvSpPr>
        <p:spPr>
          <a:xfrm>
            <a:off x="7157950" y="4715300"/>
            <a:ext cx="185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Beware of endianness.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Types of LAN Communication (3/3) – Multicast</a:t>
            </a:r>
            <a:endParaRPr/>
          </a:p>
        </p:txBody>
      </p:sp>
      <p:sp>
        <p:nvSpPr>
          <p:cNvPr id="724" name="Google Shape;724;p5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of using multicast: Bonjour/mDNS.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Invented by Apple.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Apple products join a multicast group.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Apple devices can multicast to the group.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iPhone says: "Hey, local Apple products, can anyone play music?"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Apple TV says: "Hey, local Apple products, I'm an Apple TV."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Actually uses DNS advertisements that are sent to multicast addresses.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Uses specific DNS record types (e.g. SRV) to advertise capabilities.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 Packet Structure</a:t>
            </a:r>
            <a:endParaRPr/>
          </a:p>
        </p:txBody>
      </p:sp>
      <p:sp>
        <p:nvSpPr>
          <p:cNvPr id="730" name="Google Shape;730;p51"/>
          <p:cNvSpPr txBox="1"/>
          <p:nvPr>
            <p:ph idx="1" type="body"/>
          </p:nvPr>
        </p:nvSpPr>
        <p:spPr>
          <a:xfrm>
            <a:off x="107050" y="402200"/>
            <a:ext cx="8909700" cy="15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data packet in Ethernet is often called a </a:t>
            </a:r>
            <a:r>
              <a:rPr i="1" lang="en"/>
              <a:t>frame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fields (destination, source, type, checksum) similar to IP header.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additional fields to separate packets on the wire.</a:t>
            </a:r>
            <a:endParaRPr/>
          </a:p>
        </p:txBody>
      </p:sp>
      <p:sp>
        <p:nvSpPr>
          <p:cNvPr id="731" name="Google Shape;731;p51"/>
          <p:cNvSpPr/>
          <p:nvPr/>
        </p:nvSpPr>
        <p:spPr>
          <a:xfrm>
            <a:off x="428800" y="3654906"/>
            <a:ext cx="1276200" cy="641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Preamble (7)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1"/>
          <p:cNvSpPr/>
          <p:nvPr/>
        </p:nvSpPr>
        <p:spPr>
          <a:xfrm>
            <a:off x="1705000" y="3654906"/>
            <a:ext cx="411000" cy="641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SFD (1)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51"/>
          <p:cNvSpPr/>
          <p:nvPr/>
        </p:nvSpPr>
        <p:spPr>
          <a:xfrm>
            <a:off x="2115800" y="3654906"/>
            <a:ext cx="1093800" cy="6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Destination MAC (6)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1"/>
          <p:cNvSpPr/>
          <p:nvPr/>
        </p:nvSpPr>
        <p:spPr>
          <a:xfrm>
            <a:off x="3209600" y="3654825"/>
            <a:ext cx="1093800" cy="64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MAC (6)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1"/>
          <p:cNvSpPr/>
          <p:nvPr/>
        </p:nvSpPr>
        <p:spPr>
          <a:xfrm>
            <a:off x="4303400" y="3654906"/>
            <a:ext cx="517200" cy="641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Type (2)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51"/>
          <p:cNvSpPr/>
          <p:nvPr/>
        </p:nvSpPr>
        <p:spPr>
          <a:xfrm>
            <a:off x="4820400" y="3654900"/>
            <a:ext cx="957600" cy="641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1"/>
          <p:cNvSpPr/>
          <p:nvPr/>
        </p:nvSpPr>
        <p:spPr>
          <a:xfrm>
            <a:off x="5778100" y="3654825"/>
            <a:ext cx="729300" cy="641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FCS (4)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51"/>
          <p:cNvSpPr/>
          <p:nvPr/>
        </p:nvSpPr>
        <p:spPr>
          <a:xfrm>
            <a:off x="6507400" y="3654906"/>
            <a:ext cx="2187600" cy="6414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IPG (12)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9" name="Google Shape;739;p51"/>
          <p:cNvCxnSpPr>
            <a:stCxn id="740" idx="2"/>
            <a:endCxn id="741" idx="0"/>
          </p:cNvCxnSpPr>
          <p:nvPr/>
        </p:nvCxnSpPr>
        <p:spPr>
          <a:xfrm>
            <a:off x="1272400" y="3249800"/>
            <a:ext cx="0" cy="405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51"/>
          <p:cNvSpPr txBox="1"/>
          <p:nvPr/>
        </p:nvSpPr>
        <p:spPr>
          <a:xfrm>
            <a:off x="483550" y="2763500"/>
            <a:ext cx="1577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Signal start of new packet on wire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2" name="Google Shape;742;p51"/>
          <p:cNvCxnSpPr>
            <a:stCxn id="743" idx="0"/>
            <a:endCxn id="733" idx="2"/>
          </p:cNvCxnSpPr>
          <p:nvPr/>
        </p:nvCxnSpPr>
        <p:spPr>
          <a:xfrm rot="10800000">
            <a:off x="2662700" y="4296200"/>
            <a:ext cx="0" cy="359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3" name="Google Shape;743;p51"/>
          <p:cNvSpPr txBox="1"/>
          <p:nvPr/>
        </p:nvSpPr>
        <p:spPr>
          <a:xfrm>
            <a:off x="2135300" y="4655300"/>
            <a:ext cx="105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Destination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51"/>
          <p:cNvSpPr txBox="1"/>
          <p:nvPr/>
        </p:nvSpPr>
        <p:spPr>
          <a:xfrm>
            <a:off x="3500000" y="2763500"/>
            <a:ext cx="2124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Demultiplex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(is payload IPv4 or IPv6?)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5" name="Google Shape;745;p51"/>
          <p:cNvCxnSpPr>
            <a:stCxn id="746" idx="0"/>
            <a:endCxn id="734" idx="2"/>
          </p:cNvCxnSpPr>
          <p:nvPr/>
        </p:nvCxnSpPr>
        <p:spPr>
          <a:xfrm rot="10800000">
            <a:off x="3756500" y="4296200"/>
            <a:ext cx="0" cy="359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51"/>
          <p:cNvSpPr txBox="1"/>
          <p:nvPr/>
        </p:nvSpPr>
        <p:spPr>
          <a:xfrm>
            <a:off x="3229100" y="4655300"/>
            <a:ext cx="105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Source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7" name="Google Shape;747;p51"/>
          <p:cNvCxnSpPr>
            <a:stCxn id="744" idx="2"/>
            <a:endCxn id="735" idx="0"/>
          </p:cNvCxnSpPr>
          <p:nvPr/>
        </p:nvCxnSpPr>
        <p:spPr>
          <a:xfrm>
            <a:off x="4562000" y="3249800"/>
            <a:ext cx="0" cy="405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1"/>
          <p:cNvCxnSpPr>
            <a:stCxn id="749" idx="2"/>
            <a:endCxn id="738" idx="0"/>
          </p:cNvCxnSpPr>
          <p:nvPr/>
        </p:nvCxnSpPr>
        <p:spPr>
          <a:xfrm>
            <a:off x="7601200" y="3249800"/>
            <a:ext cx="0" cy="4050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51"/>
          <p:cNvSpPr txBox="1"/>
          <p:nvPr/>
        </p:nvSpPr>
        <p:spPr>
          <a:xfrm>
            <a:off x="6963100" y="2763500"/>
            <a:ext cx="1276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Signal end of packet on wire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0" name="Google Shape;750;p51"/>
          <p:cNvCxnSpPr>
            <a:stCxn id="751" idx="0"/>
          </p:cNvCxnSpPr>
          <p:nvPr/>
        </p:nvCxnSpPr>
        <p:spPr>
          <a:xfrm rot="10800000">
            <a:off x="6142750" y="4296200"/>
            <a:ext cx="0" cy="359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1" name="Google Shape;751;p51"/>
          <p:cNvSpPr txBox="1"/>
          <p:nvPr/>
        </p:nvSpPr>
        <p:spPr>
          <a:xfrm>
            <a:off x="5615350" y="4655300"/>
            <a:ext cx="105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Checksum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Ethernet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Connecting Local Hosts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Access Protocols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Sending Packets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 2 Networks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ARP: Connecting Layers 2 and 3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DHCP: Joining a New Network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57" name="Google Shape;757;p5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 Networks</a:t>
            </a:r>
            <a:endParaRPr/>
          </a:p>
        </p:txBody>
      </p:sp>
      <p:sp>
        <p:nvSpPr>
          <p:cNvPr id="758" name="Google Shape;758;p5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Layer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4023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Today: A closer look at Layer 2.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Ethernet: How do we send data inside a local network?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ARP: How do we connect Layer 2 and Layer 3?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DHCP: What happens when you join the network for the first time?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5462600" y="3424850"/>
            <a:ext cx="1369200" cy="50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462600" y="2919950"/>
            <a:ext cx="1369200" cy="504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5462600" y="2415050"/>
            <a:ext cx="1369200" cy="50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5462600" y="1910150"/>
            <a:ext cx="1369200" cy="5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462600" y="1405250"/>
            <a:ext cx="1369200" cy="5049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5130670" y="14576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5130670" y="19625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5130670" y="24674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130670" y="29723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5130670" y="3477200"/>
            <a:ext cx="2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6859025" y="14576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(DNS, HTTP)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859025" y="19625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(TCP, UDP)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859025" y="24674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(IP)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859025" y="29723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(Ethernet)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6859025" y="3477200"/>
            <a:ext cx="19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(Optical fiber, copper)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 Networks</a:t>
            </a:r>
            <a:endParaRPr/>
          </a:p>
        </p:txBody>
      </p:sp>
      <p:sp>
        <p:nvSpPr>
          <p:cNvPr id="764" name="Google Shape;764;p53"/>
          <p:cNvSpPr txBox="1"/>
          <p:nvPr>
            <p:ph idx="1" type="body"/>
          </p:nvPr>
        </p:nvSpPr>
        <p:spPr>
          <a:xfrm>
            <a:off x="107050" y="402200"/>
            <a:ext cx="89097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use more than one wire in a local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Switches</a:t>
            </a:r>
            <a:r>
              <a:rPr lang="en"/>
              <a:t> need to forward packets toward their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switch receives a broadcast packet: Send it to every neighbor.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Multicast is more complicated. Need to know who's in the group.</a:t>
            </a:r>
            <a:endParaRPr/>
          </a:p>
        </p:txBody>
      </p:sp>
      <p:sp>
        <p:nvSpPr>
          <p:cNvPr id="765" name="Google Shape;765;p53"/>
          <p:cNvSpPr/>
          <p:nvPr/>
        </p:nvSpPr>
        <p:spPr>
          <a:xfrm>
            <a:off x="4429500" y="405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53"/>
          <p:cNvSpPr/>
          <p:nvPr/>
        </p:nvSpPr>
        <p:spPr>
          <a:xfrm>
            <a:off x="3591300" y="405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7" name="Google Shape;767;p53"/>
          <p:cNvCxnSpPr>
            <a:stCxn id="766" idx="3"/>
            <a:endCxn id="765" idx="1"/>
          </p:cNvCxnSpPr>
          <p:nvPr/>
        </p:nvCxnSpPr>
        <p:spPr>
          <a:xfrm>
            <a:off x="3876300" y="41971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53"/>
          <p:cNvSpPr/>
          <p:nvPr/>
        </p:nvSpPr>
        <p:spPr>
          <a:xfrm>
            <a:off x="2753088" y="4054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9" name="Google Shape;769;p53"/>
          <p:cNvCxnSpPr>
            <a:stCxn id="768" idx="6"/>
            <a:endCxn id="766" idx="1"/>
          </p:cNvCxnSpPr>
          <p:nvPr/>
        </p:nvCxnSpPr>
        <p:spPr>
          <a:xfrm>
            <a:off x="3038088" y="41971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53"/>
          <p:cNvSpPr/>
          <p:nvPr/>
        </p:nvSpPr>
        <p:spPr>
          <a:xfrm>
            <a:off x="5267700" y="3673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53"/>
          <p:cNvSpPr/>
          <p:nvPr/>
        </p:nvSpPr>
        <p:spPr>
          <a:xfrm>
            <a:off x="5267700" y="4435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2" name="Google Shape;772;p53"/>
          <p:cNvCxnSpPr>
            <a:stCxn id="765" idx="3"/>
            <a:endCxn id="770" idx="1"/>
          </p:cNvCxnSpPr>
          <p:nvPr/>
        </p:nvCxnSpPr>
        <p:spPr>
          <a:xfrm flipH="1" rot="10800000">
            <a:off x="4714500" y="38161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53"/>
          <p:cNvCxnSpPr>
            <a:stCxn id="765" idx="3"/>
            <a:endCxn id="771" idx="1"/>
          </p:cNvCxnSpPr>
          <p:nvPr/>
        </p:nvCxnSpPr>
        <p:spPr>
          <a:xfrm>
            <a:off x="4714500" y="41971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53"/>
          <p:cNvSpPr/>
          <p:nvPr/>
        </p:nvSpPr>
        <p:spPr>
          <a:xfrm>
            <a:off x="6105888" y="344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53"/>
          <p:cNvSpPr/>
          <p:nvPr/>
        </p:nvSpPr>
        <p:spPr>
          <a:xfrm>
            <a:off x="6105888" y="38994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6" name="Google Shape;776;p53"/>
          <p:cNvCxnSpPr>
            <a:stCxn id="770" idx="3"/>
            <a:endCxn id="774" idx="2"/>
          </p:cNvCxnSpPr>
          <p:nvPr/>
        </p:nvCxnSpPr>
        <p:spPr>
          <a:xfrm flipH="1" rot="10800000">
            <a:off x="5552700" y="3584875"/>
            <a:ext cx="5532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53"/>
          <p:cNvCxnSpPr>
            <a:stCxn id="770" idx="3"/>
            <a:endCxn id="775" idx="2"/>
          </p:cNvCxnSpPr>
          <p:nvPr/>
        </p:nvCxnSpPr>
        <p:spPr>
          <a:xfrm>
            <a:off x="5552700" y="3816175"/>
            <a:ext cx="5532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53"/>
          <p:cNvSpPr/>
          <p:nvPr/>
        </p:nvSpPr>
        <p:spPr>
          <a:xfrm>
            <a:off x="6105888" y="4432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9" name="Google Shape;779;p53"/>
          <p:cNvCxnSpPr>
            <a:stCxn id="771" idx="3"/>
            <a:endCxn id="778" idx="2"/>
          </p:cNvCxnSpPr>
          <p:nvPr/>
        </p:nvCxnSpPr>
        <p:spPr>
          <a:xfrm flipH="1" rot="10800000">
            <a:off x="5552700" y="4575475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 Networks</a:t>
            </a:r>
            <a:endParaRPr/>
          </a:p>
        </p:txBody>
      </p:sp>
      <p:sp>
        <p:nvSpPr>
          <p:cNvPr id="785" name="Google Shape;785;p54"/>
          <p:cNvSpPr txBox="1"/>
          <p:nvPr>
            <p:ph idx="1" type="body"/>
          </p:nvPr>
        </p:nvSpPr>
        <p:spPr>
          <a:xfrm>
            <a:off x="107050" y="402200"/>
            <a:ext cx="8909700" cy="28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Routing protocols from Layer 3 can also be used at Layer 2.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Destinations are MAC addresses, instead of IP addresses.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MAC addresses can't be aggregated.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Allocated by manufacturer, not geographically.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why Layer 2 can't scale to the Internet.</a:t>
            </a:r>
            <a:endParaRPr/>
          </a:p>
        </p:txBody>
      </p:sp>
      <p:sp>
        <p:nvSpPr>
          <p:cNvPr id="786" name="Google Shape;786;p54"/>
          <p:cNvSpPr/>
          <p:nvPr/>
        </p:nvSpPr>
        <p:spPr>
          <a:xfrm>
            <a:off x="4429500" y="405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54"/>
          <p:cNvSpPr/>
          <p:nvPr/>
        </p:nvSpPr>
        <p:spPr>
          <a:xfrm>
            <a:off x="3591300" y="405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8" name="Google Shape;788;p54"/>
          <p:cNvCxnSpPr>
            <a:stCxn id="787" idx="3"/>
            <a:endCxn id="786" idx="1"/>
          </p:cNvCxnSpPr>
          <p:nvPr/>
        </p:nvCxnSpPr>
        <p:spPr>
          <a:xfrm>
            <a:off x="3876300" y="41971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54"/>
          <p:cNvSpPr/>
          <p:nvPr/>
        </p:nvSpPr>
        <p:spPr>
          <a:xfrm>
            <a:off x="2753088" y="4054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0" name="Google Shape;790;p54"/>
          <p:cNvCxnSpPr>
            <a:stCxn id="789" idx="6"/>
            <a:endCxn id="787" idx="1"/>
          </p:cNvCxnSpPr>
          <p:nvPr/>
        </p:nvCxnSpPr>
        <p:spPr>
          <a:xfrm>
            <a:off x="3038088" y="41971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54"/>
          <p:cNvSpPr/>
          <p:nvPr/>
        </p:nvSpPr>
        <p:spPr>
          <a:xfrm>
            <a:off x="5267700" y="3673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54"/>
          <p:cNvSpPr/>
          <p:nvPr/>
        </p:nvSpPr>
        <p:spPr>
          <a:xfrm>
            <a:off x="5267700" y="4435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3" name="Google Shape;793;p54"/>
          <p:cNvCxnSpPr>
            <a:stCxn id="786" idx="3"/>
            <a:endCxn id="791" idx="1"/>
          </p:cNvCxnSpPr>
          <p:nvPr/>
        </p:nvCxnSpPr>
        <p:spPr>
          <a:xfrm flipH="1" rot="10800000">
            <a:off x="4714500" y="38161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4"/>
          <p:cNvCxnSpPr>
            <a:stCxn id="786" idx="3"/>
            <a:endCxn id="792" idx="1"/>
          </p:cNvCxnSpPr>
          <p:nvPr/>
        </p:nvCxnSpPr>
        <p:spPr>
          <a:xfrm>
            <a:off x="4714500" y="41971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54"/>
          <p:cNvSpPr/>
          <p:nvPr/>
        </p:nvSpPr>
        <p:spPr>
          <a:xfrm>
            <a:off x="6105888" y="344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54"/>
          <p:cNvSpPr/>
          <p:nvPr/>
        </p:nvSpPr>
        <p:spPr>
          <a:xfrm>
            <a:off x="6105888" y="38994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7" name="Google Shape;797;p54"/>
          <p:cNvCxnSpPr>
            <a:stCxn id="791" idx="3"/>
            <a:endCxn id="795" idx="2"/>
          </p:cNvCxnSpPr>
          <p:nvPr/>
        </p:nvCxnSpPr>
        <p:spPr>
          <a:xfrm flipH="1" rot="10800000">
            <a:off x="5552700" y="3584875"/>
            <a:ext cx="5532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54"/>
          <p:cNvCxnSpPr>
            <a:stCxn id="791" idx="3"/>
            <a:endCxn id="796" idx="2"/>
          </p:cNvCxnSpPr>
          <p:nvPr/>
        </p:nvCxnSpPr>
        <p:spPr>
          <a:xfrm>
            <a:off x="5552700" y="3816175"/>
            <a:ext cx="5532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54"/>
          <p:cNvSpPr/>
          <p:nvPr/>
        </p:nvSpPr>
        <p:spPr>
          <a:xfrm>
            <a:off x="6105888" y="4432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0" name="Google Shape;800;p54"/>
          <p:cNvCxnSpPr>
            <a:stCxn id="792" idx="3"/>
            <a:endCxn id="799" idx="2"/>
          </p:cNvCxnSpPr>
          <p:nvPr/>
        </p:nvCxnSpPr>
        <p:spPr>
          <a:xfrm flipH="1" rot="10800000">
            <a:off x="5552700" y="4575475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01" name="Google Shape;801;p54"/>
          <p:cNvGraphicFramePr/>
          <p:nvPr/>
        </p:nvGraphicFramePr>
        <p:xfrm>
          <a:off x="311207" y="347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Ethernet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Connecting Local Hosts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Access Protocols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Sending Packets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2 Networks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ARP: Connecting Layers 2 and 3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DHCP: Joining a New Network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07" name="Google Shape;807;p5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ARP: Connecting Layers 2 and 3</a:t>
            </a:r>
            <a:endParaRPr/>
          </a:p>
        </p:txBody>
      </p:sp>
      <p:sp>
        <p:nvSpPr>
          <p:cNvPr id="808" name="Google Shape;808;p5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Layers 2 and 3</a:t>
            </a:r>
            <a:endParaRPr/>
          </a:p>
        </p:txBody>
      </p:sp>
      <p:sp>
        <p:nvSpPr>
          <p:cNvPr id="814" name="Google Shape;814;p56"/>
          <p:cNvSpPr/>
          <p:nvPr/>
        </p:nvSpPr>
        <p:spPr>
          <a:xfrm>
            <a:off x="3675963" y="4318325"/>
            <a:ext cx="18951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56"/>
          <p:cNvSpPr/>
          <p:nvPr/>
        </p:nvSpPr>
        <p:spPr>
          <a:xfrm>
            <a:off x="3675963" y="3924725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Server's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56"/>
          <p:cNvSpPr txBox="1"/>
          <p:nvPr>
            <p:ph idx="1" type="body"/>
          </p:nvPr>
        </p:nvSpPr>
        <p:spPr>
          <a:xfrm>
            <a:off x="107050" y="402200"/>
            <a:ext cx="8909700" cy="15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Packet gets passed down the stack, picking up more headers.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3 fills in the IP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Layer 2 needs to fill in the MAC addresses.</a:t>
            </a:r>
            <a:endParaRPr/>
          </a:p>
        </p:txBody>
      </p:sp>
      <p:sp>
        <p:nvSpPr>
          <p:cNvPr id="817" name="Google Shape;817;p56"/>
          <p:cNvSpPr/>
          <p:nvPr/>
        </p:nvSpPr>
        <p:spPr>
          <a:xfrm>
            <a:off x="3675963" y="3531125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56"/>
          <p:cNvSpPr/>
          <p:nvPr/>
        </p:nvSpPr>
        <p:spPr>
          <a:xfrm>
            <a:off x="3675963" y="313752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56"/>
          <p:cNvSpPr/>
          <p:nvPr/>
        </p:nvSpPr>
        <p:spPr>
          <a:xfrm>
            <a:off x="3675963" y="274392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MAC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56"/>
          <p:cNvSpPr txBox="1"/>
          <p:nvPr/>
        </p:nvSpPr>
        <p:spPr>
          <a:xfrm>
            <a:off x="1910374" y="3916903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56"/>
          <p:cNvSpPr txBox="1"/>
          <p:nvPr/>
        </p:nvSpPr>
        <p:spPr>
          <a:xfrm>
            <a:off x="1910374" y="3523306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56"/>
          <p:cNvSpPr txBox="1"/>
          <p:nvPr/>
        </p:nvSpPr>
        <p:spPr>
          <a:xfrm>
            <a:off x="1910374" y="3137522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56"/>
          <p:cNvSpPr txBox="1"/>
          <p:nvPr/>
        </p:nvSpPr>
        <p:spPr>
          <a:xfrm>
            <a:off x="1910374" y="2743925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4" name="Google Shape;824;p56"/>
          <p:cNvCxnSpPr>
            <a:endCxn id="818" idx="3"/>
          </p:cNvCxnSpPr>
          <p:nvPr/>
        </p:nvCxnSpPr>
        <p:spPr>
          <a:xfrm rot="10800000">
            <a:off x="5571063" y="3334325"/>
            <a:ext cx="804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56"/>
          <p:cNvSpPr txBox="1"/>
          <p:nvPr/>
        </p:nvSpPr>
        <p:spPr>
          <a:xfrm>
            <a:off x="6375975" y="3134225"/>
            <a:ext cx="1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goes here?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Layers 2 and 3</a:t>
            </a:r>
            <a:endParaRPr/>
          </a:p>
        </p:txBody>
      </p:sp>
      <p:sp>
        <p:nvSpPr>
          <p:cNvPr id="831" name="Google Shape;831;p57"/>
          <p:cNvSpPr/>
          <p:nvPr/>
        </p:nvSpPr>
        <p:spPr>
          <a:xfrm>
            <a:off x="3675963" y="4318325"/>
            <a:ext cx="18951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57"/>
          <p:cNvSpPr/>
          <p:nvPr/>
        </p:nvSpPr>
        <p:spPr>
          <a:xfrm>
            <a:off x="3675963" y="3924725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Server's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57"/>
          <p:cNvSpPr txBox="1"/>
          <p:nvPr>
            <p:ph idx="1" type="body"/>
          </p:nvPr>
        </p:nvSpPr>
        <p:spPr>
          <a:xfrm>
            <a:off x="107050" y="402200"/>
            <a:ext cx="8909700" cy="20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destination IP is in our local network: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destination's MAC address, and send to destination on Layer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 destination IP is </a:t>
            </a:r>
            <a:r>
              <a:rPr i="1" lang="en"/>
              <a:t>not</a:t>
            </a:r>
            <a:r>
              <a:rPr lang="en"/>
              <a:t> in our local network: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router's MAC address, and send to the router on Layer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can forward our packet toward the destination.</a:t>
            </a:r>
            <a:endParaRPr/>
          </a:p>
        </p:txBody>
      </p:sp>
      <p:sp>
        <p:nvSpPr>
          <p:cNvPr id="834" name="Google Shape;834;p57"/>
          <p:cNvSpPr/>
          <p:nvPr/>
        </p:nvSpPr>
        <p:spPr>
          <a:xfrm>
            <a:off x="3675963" y="3531125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57"/>
          <p:cNvSpPr/>
          <p:nvPr/>
        </p:nvSpPr>
        <p:spPr>
          <a:xfrm>
            <a:off x="3675963" y="313752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57"/>
          <p:cNvSpPr/>
          <p:nvPr/>
        </p:nvSpPr>
        <p:spPr>
          <a:xfrm>
            <a:off x="3675963" y="274392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MAC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57"/>
          <p:cNvSpPr txBox="1"/>
          <p:nvPr/>
        </p:nvSpPr>
        <p:spPr>
          <a:xfrm>
            <a:off x="1910374" y="3916903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57"/>
          <p:cNvSpPr txBox="1"/>
          <p:nvPr/>
        </p:nvSpPr>
        <p:spPr>
          <a:xfrm>
            <a:off x="1910374" y="3523306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57"/>
          <p:cNvSpPr txBox="1"/>
          <p:nvPr/>
        </p:nvSpPr>
        <p:spPr>
          <a:xfrm>
            <a:off x="1910374" y="3137522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57"/>
          <p:cNvSpPr txBox="1"/>
          <p:nvPr/>
        </p:nvSpPr>
        <p:spPr>
          <a:xfrm>
            <a:off x="1910374" y="2743925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1" name="Google Shape;841;p57"/>
          <p:cNvCxnSpPr>
            <a:endCxn id="835" idx="3"/>
          </p:cNvCxnSpPr>
          <p:nvPr/>
        </p:nvCxnSpPr>
        <p:spPr>
          <a:xfrm rot="10800000">
            <a:off x="5571063" y="3334325"/>
            <a:ext cx="804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57"/>
          <p:cNvSpPr txBox="1"/>
          <p:nvPr/>
        </p:nvSpPr>
        <p:spPr>
          <a:xfrm>
            <a:off x="6375975" y="3134225"/>
            <a:ext cx="1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goes here?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Layers 2 and 3</a:t>
            </a:r>
            <a:endParaRPr/>
          </a:p>
        </p:txBody>
      </p:sp>
      <p:sp>
        <p:nvSpPr>
          <p:cNvPr id="848" name="Google Shape;848;p58"/>
          <p:cNvSpPr/>
          <p:nvPr/>
        </p:nvSpPr>
        <p:spPr>
          <a:xfrm>
            <a:off x="3675963" y="4318325"/>
            <a:ext cx="18951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58"/>
          <p:cNvSpPr/>
          <p:nvPr/>
        </p:nvSpPr>
        <p:spPr>
          <a:xfrm>
            <a:off x="3675963" y="3924725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Server's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58"/>
          <p:cNvSpPr txBox="1"/>
          <p:nvPr>
            <p:ph idx="1" type="body"/>
          </p:nvPr>
        </p:nvSpPr>
        <p:spPr>
          <a:xfrm>
            <a:off x="107050" y="402200"/>
            <a:ext cx="8909700" cy="22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send packets to the destination (local) or the </a:t>
            </a:r>
            <a:r>
              <a:rPr lang="en"/>
              <a:t>router</a:t>
            </a:r>
            <a:r>
              <a:rPr lang="en"/>
              <a:t> (non-local)?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broadcast: Put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FF:FF:FF:FF:FF:FF</a:t>
            </a:r>
            <a:r>
              <a:rPr lang="en"/>
              <a:t> as destination MAC.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now, everybody else has to process this packet.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Need extra bandwidth to send the packet to everyone on local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really want to </a:t>
            </a:r>
            <a:r>
              <a:rPr i="1" lang="en"/>
              <a:t>unicast</a:t>
            </a:r>
            <a:r>
              <a:rPr lang="en"/>
              <a:t> the packet to the right MAC address.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some way to translate IP addresses to MAC addresses.</a:t>
            </a:r>
            <a:endParaRPr/>
          </a:p>
        </p:txBody>
      </p:sp>
      <p:sp>
        <p:nvSpPr>
          <p:cNvPr id="851" name="Google Shape;851;p58"/>
          <p:cNvSpPr/>
          <p:nvPr/>
        </p:nvSpPr>
        <p:spPr>
          <a:xfrm>
            <a:off x="3675963" y="3531125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58"/>
          <p:cNvSpPr/>
          <p:nvPr/>
        </p:nvSpPr>
        <p:spPr>
          <a:xfrm>
            <a:off x="3675963" y="313752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58"/>
          <p:cNvSpPr/>
          <p:nvPr/>
        </p:nvSpPr>
        <p:spPr>
          <a:xfrm>
            <a:off x="3675963" y="274392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MAC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58"/>
          <p:cNvSpPr txBox="1"/>
          <p:nvPr/>
        </p:nvSpPr>
        <p:spPr>
          <a:xfrm>
            <a:off x="1910374" y="3916903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58"/>
          <p:cNvSpPr txBox="1"/>
          <p:nvPr/>
        </p:nvSpPr>
        <p:spPr>
          <a:xfrm>
            <a:off x="1910374" y="3523306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58"/>
          <p:cNvSpPr txBox="1"/>
          <p:nvPr/>
        </p:nvSpPr>
        <p:spPr>
          <a:xfrm>
            <a:off x="1910374" y="3137522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58"/>
          <p:cNvSpPr txBox="1"/>
          <p:nvPr/>
        </p:nvSpPr>
        <p:spPr>
          <a:xfrm>
            <a:off x="1910374" y="2743925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8" name="Google Shape;858;p58"/>
          <p:cNvCxnSpPr>
            <a:endCxn id="852" idx="3"/>
          </p:cNvCxnSpPr>
          <p:nvPr/>
        </p:nvCxnSpPr>
        <p:spPr>
          <a:xfrm rot="10800000">
            <a:off x="5571063" y="3334325"/>
            <a:ext cx="804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58"/>
          <p:cNvSpPr txBox="1"/>
          <p:nvPr/>
        </p:nvSpPr>
        <p:spPr>
          <a:xfrm>
            <a:off x="6375975" y="3134225"/>
            <a:ext cx="1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goes here?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(Address Resolution Protocol) – Steps</a:t>
            </a:r>
            <a:endParaRPr/>
          </a:p>
        </p:txBody>
      </p:sp>
      <p:sp>
        <p:nvSpPr>
          <p:cNvPr id="865" name="Google Shape;865;p5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ARP</a:t>
            </a:r>
            <a:r>
              <a:rPr lang="en"/>
              <a:t> translates Layer 3 IP addresses to Layer 2 MAC addresses.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Alice knows Bob's IP address is 1.2.3.4.</a:t>
            </a:r>
            <a:br>
              <a:rPr lang="en"/>
            </a:br>
            <a:r>
              <a:rPr lang="en"/>
              <a:t>She wants to know Bob's MAC address.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Steps of the protocol: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Alice checks her cache to see if she already knows Bob's MAC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Bob's MAC address is not in the cache, Alice broadcasts:</a:t>
            </a:r>
            <a:br>
              <a:rPr lang="en"/>
            </a:br>
            <a:r>
              <a:rPr lang="en"/>
              <a:t>"What is the MAC address of 1.2.3.4?"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Bob responds by unicasting to Alice:</a:t>
            </a:r>
            <a:br>
              <a:rPr lang="en"/>
            </a:br>
            <a:r>
              <a:rPr lang="en"/>
              <a:t>"</a:t>
            </a:r>
            <a:r>
              <a:rPr lang="en"/>
              <a:t>My IP is 1.2.3.4 and my MAC address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ca:fe:f0:0d:be:ef</a:t>
            </a:r>
            <a:r>
              <a:rPr lang="en"/>
              <a:t>."</a:t>
            </a:r>
            <a:br>
              <a:rPr lang="en"/>
            </a:br>
            <a:r>
              <a:rPr lang="en"/>
              <a:t>Everyone else does nothing.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Alice caches the result.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ARP (Address Resolution Protocol) – Step 1/4</a:t>
            </a:r>
            <a:endParaRPr/>
          </a:p>
        </p:txBody>
      </p:sp>
      <p:grpSp>
        <p:nvGrpSpPr>
          <p:cNvPr id="871" name="Google Shape;871;p60"/>
          <p:cNvGrpSpPr/>
          <p:nvPr/>
        </p:nvGrpSpPr>
        <p:grpSpPr>
          <a:xfrm>
            <a:off x="260500" y="3076200"/>
            <a:ext cx="3108300" cy="1820750"/>
            <a:chOff x="260500" y="3533400"/>
            <a:chExt cx="3108300" cy="1820750"/>
          </a:xfrm>
        </p:grpSpPr>
        <p:cxnSp>
          <p:nvCxnSpPr>
            <p:cNvPr id="872" name="Google Shape;872;p60"/>
            <p:cNvCxnSpPr/>
            <p:nvPr/>
          </p:nvCxnSpPr>
          <p:spPr>
            <a:xfrm rot="10800000">
              <a:off x="972325" y="3533400"/>
              <a:ext cx="0" cy="459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3" name="Google Shape;873;p60"/>
            <p:cNvSpPr txBox="1"/>
            <p:nvPr/>
          </p:nvSpPr>
          <p:spPr>
            <a:xfrm>
              <a:off x="260500" y="3963650"/>
              <a:ext cx="3108300" cy="13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1. Alice checks her cache to see if she already knows the MAC address corresponding to </a:t>
              </a:r>
              <a:r>
                <a:rPr b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1.2.3.4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Since her cache is empty, she must make a request to find out.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74" name="Google Shape;874;p60"/>
          <p:cNvSpPr/>
          <p:nvPr/>
        </p:nvSpPr>
        <p:spPr>
          <a:xfrm>
            <a:off x="3607650" y="2476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60"/>
          <p:cNvSpPr/>
          <p:nvPr/>
        </p:nvSpPr>
        <p:spPr>
          <a:xfrm>
            <a:off x="4750650" y="2189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60"/>
          <p:cNvSpPr/>
          <p:nvPr/>
        </p:nvSpPr>
        <p:spPr>
          <a:xfrm>
            <a:off x="4750650" y="27628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60"/>
          <p:cNvSpPr/>
          <p:nvPr/>
        </p:nvSpPr>
        <p:spPr>
          <a:xfrm>
            <a:off x="4750650" y="3336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60"/>
          <p:cNvSpPr txBox="1"/>
          <p:nvPr>
            <p:ph idx="1" type="body"/>
          </p:nvPr>
        </p:nvSpPr>
        <p:spPr>
          <a:xfrm>
            <a:off x="107050" y="402200"/>
            <a:ext cx="89097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</a:t>
            </a:r>
            <a:r>
              <a:rPr lang="en"/>
              <a:t>knows B</a:t>
            </a:r>
            <a:r>
              <a:rPr lang="en"/>
              <a:t>ob</a:t>
            </a:r>
            <a:r>
              <a:rPr lang="en"/>
              <a:t>'s IP address is 1.2.3.4. She wants to learn Bob's MAC address.</a:t>
            </a:r>
            <a:endParaRPr/>
          </a:p>
        </p:txBody>
      </p:sp>
      <p:sp>
        <p:nvSpPr>
          <p:cNvPr id="879" name="Google Shape;879;p60"/>
          <p:cNvSpPr/>
          <p:nvPr/>
        </p:nvSpPr>
        <p:spPr>
          <a:xfrm>
            <a:off x="4750650" y="16163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80" name="Google Shape;880;p60"/>
          <p:cNvGraphicFramePr/>
          <p:nvPr/>
        </p:nvGraphicFramePr>
        <p:xfrm>
          <a:off x="303125" y="216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731125"/>
                <a:gridCol w="1855900"/>
                <a:gridCol w="510275"/>
              </a:tblGrid>
              <a:tr h="253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Alice's cache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ARP (Address Resolution Protocol) – Step 2/4</a:t>
            </a:r>
            <a:endParaRPr/>
          </a:p>
        </p:txBody>
      </p:sp>
      <p:sp>
        <p:nvSpPr>
          <p:cNvPr id="886" name="Google Shape;886;p61"/>
          <p:cNvSpPr txBox="1"/>
          <p:nvPr/>
        </p:nvSpPr>
        <p:spPr>
          <a:xfrm>
            <a:off x="5660575" y="2203050"/>
            <a:ext cx="30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2. Alice asks everyone else on the local network: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 is the MAC address of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1.2.3.4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61"/>
          <p:cNvSpPr txBox="1"/>
          <p:nvPr>
            <p:ph idx="1" type="body"/>
          </p:nvPr>
        </p:nvSpPr>
        <p:spPr>
          <a:xfrm>
            <a:off x="107050" y="402200"/>
            <a:ext cx="89097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Alice knows Bob's IP address is 1.2.3.4. She wants to learn Bob's MAC address.</a:t>
            </a:r>
            <a:endParaRPr/>
          </a:p>
        </p:txBody>
      </p:sp>
      <p:sp>
        <p:nvSpPr>
          <p:cNvPr id="888" name="Google Shape;888;p61"/>
          <p:cNvSpPr/>
          <p:nvPr/>
        </p:nvSpPr>
        <p:spPr>
          <a:xfrm>
            <a:off x="4750650" y="2189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61"/>
          <p:cNvSpPr/>
          <p:nvPr/>
        </p:nvSpPr>
        <p:spPr>
          <a:xfrm>
            <a:off x="4750650" y="27628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61"/>
          <p:cNvSpPr/>
          <p:nvPr/>
        </p:nvSpPr>
        <p:spPr>
          <a:xfrm>
            <a:off x="4750650" y="3336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61"/>
          <p:cNvSpPr/>
          <p:nvPr/>
        </p:nvSpPr>
        <p:spPr>
          <a:xfrm>
            <a:off x="4750650" y="16163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2" name="Google Shape;892;p61"/>
          <p:cNvCxnSpPr>
            <a:stCxn id="893" idx="6"/>
            <a:endCxn id="891" idx="2"/>
          </p:cNvCxnSpPr>
          <p:nvPr/>
        </p:nvCxnSpPr>
        <p:spPr>
          <a:xfrm flipH="1" rot="10800000">
            <a:off x="3892650" y="1758900"/>
            <a:ext cx="858000" cy="859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4" name="Google Shape;894;p61"/>
          <p:cNvCxnSpPr>
            <a:stCxn id="893" idx="6"/>
            <a:endCxn id="888" idx="2"/>
          </p:cNvCxnSpPr>
          <p:nvPr/>
        </p:nvCxnSpPr>
        <p:spPr>
          <a:xfrm flipH="1" rot="10800000">
            <a:off x="3892650" y="2332200"/>
            <a:ext cx="858000" cy="286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61"/>
          <p:cNvCxnSpPr>
            <a:stCxn id="893" idx="6"/>
            <a:endCxn id="889" idx="2"/>
          </p:cNvCxnSpPr>
          <p:nvPr/>
        </p:nvCxnSpPr>
        <p:spPr>
          <a:xfrm>
            <a:off x="3892650" y="2618700"/>
            <a:ext cx="858000" cy="286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6" name="Google Shape;896;p61"/>
          <p:cNvCxnSpPr>
            <a:stCxn id="893" idx="6"/>
            <a:endCxn id="890" idx="1"/>
          </p:cNvCxnSpPr>
          <p:nvPr/>
        </p:nvCxnSpPr>
        <p:spPr>
          <a:xfrm>
            <a:off x="3892650" y="2618700"/>
            <a:ext cx="858000" cy="859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3" name="Google Shape;893;p61"/>
          <p:cNvSpPr/>
          <p:nvPr/>
        </p:nvSpPr>
        <p:spPr>
          <a:xfrm>
            <a:off x="3607650" y="2476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97" name="Google Shape;897;p61"/>
          <p:cNvGraphicFramePr/>
          <p:nvPr/>
        </p:nvGraphicFramePr>
        <p:xfrm>
          <a:off x="303125" y="216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731125"/>
                <a:gridCol w="1855900"/>
                <a:gridCol w="510275"/>
              </a:tblGrid>
              <a:tr h="253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Alice's cache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ARP (Address Resolution Protocol) – Step 3/4</a:t>
            </a:r>
            <a:endParaRPr/>
          </a:p>
        </p:txBody>
      </p:sp>
      <p:sp>
        <p:nvSpPr>
          <p:cNvPr id="903" name="Google Shape;903;p62"/>
          <p:cNvSpPr txBox="1"/>
          <p:nvPr/>
        </p:nvSpPr>
        <p:spPr>
          <a:xfrm>
            <a:off x="5660575" y="1987650"/>
            <a:ext cx="305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3. Bob responds: "My IP is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1.2.3.4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and my MAC address is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ca:fe:f0:0d:be:ef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Everybody else ignores the request.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62"/>
          <p:cNvSpPr txBox="1"/>
          <p:nvPr>
            <p:ph idx="1" type="body"/>
          </p:nvPr>
        </p:nvSpPr>
        <p:spPr>
          <a:xfrm>
            <a:off x="107050" y="402200"/>
            <a:ext cx="89097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knows Bob's IP address is 1.2.3.4. She wants to learn Bob's MAC address.</a:t>
            </a:r>
            <a:endParaRPr/>
          </a:p>
        </p:txBody>
      </p:sp>
      <p:sp>
        <p:nvSpPr>
          <p:cNvPr id="905" name="Google Shape;905;p62"/>
          <p:cNvSpPr/>
          <p:nvPr/>
        </p:nvSpPr>
        <p:spPr>
          <a:xfrm>
            <a:off x="4750650" y="2189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62"/>
          <p:cNvSpPr/>
          <p:nvPr/>
        </p:nvSpPr>
        <p:spPr>
          <a:xfrm>
            <a:off x="4750650" y="27628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62"/>
          <p:cNvSpPr/>
          <p:nvPr/>
        </p:nvSpPr>
        <p:spPr>
          <a:xfrm>
            <a:off x="4750650" y="3336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62"/>
          <p:cNvSpPr/>
          <p:nvPr/>
        </p:nvSpPr>
        <p:spPr>
          <a:xfrm>
            <a:off x="4750650" y="16163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9" name="Google Shape;909;p62"/>
          <p:cNvCxnSpPr>
            <a:stCxn id="910" idx="7"/>
            <a:endCxn id="908" idx="2"/>
          </p:cNvCxnSpPr>
          <p:nvPr/>
        </p:nvCxnSpPr>
        <p:spPr>
          <a:xfrm flipH="1" rot="10800000">
            <a:off x="3850913" y="1758937"/>
            <a:ext cx="899700" cy="759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10" name="Google Shape;910;p62"/>
          <p:cNvSpPr/>
          <p:nvPr/>
        </p:nvSpPr>
        <p:spPr>
          <a:xfrm>
            <a:off x="3607650" y="2476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11" name="Google Shape;911;p62"/>
          <p:cNvGraphicFramePr/>
          <p:nvPr/>
        </p:nvGraphicFramePr>
        <p:xfrm>
          <a:off x="303125" y="216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731125"/>
                <a:gridCol w="1855900"/>
                <a:gridCol w="510275"/>
              </a:tblGrid>
              <a:tr h="253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Alice's cache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Local Hosts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1639975" y="833500"/>
            <a:ext cx="3923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far, we've assumed that every link connects exactly two machines: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6649675" y="77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" name="Google Shape;181;p27"/>
          <p:cNvCxnSpPr>
            <a:stCxn id="182" idx="7"/>
            <a:endCxn id="180" idx="2"/>
          </p:cNvCxnSpPr>
          <p:nvPr/>
        </p:nvCxnSpPr>
        <p:spPr>
          <a:xfrm flipH="1" rot="10800000">
            <a:off x="6435725" y="1057912"/>
            <a:ext cx="356400" cy="29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7"/>
          <p:cNvSpPr/>
          <p:nvPr/>
        </p:nvSpPr>
        <p:spPr>
          <a:xfrm>
            <a:off x="6192463" y="1306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/>
          <p:nvPr/>
        </p:nvSpPr>
        <p:spPr>
          <a:xfrm>
            <a:off x="7106863" y="1306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7"/>
          <p:cNvCxnSpPr>
            <a:stCxn id="183" idx="1"/>
            <a:endCxn id="180" idx="2"/>
          </p:cNvCxnSpPr>
          <p:nvPr/>
        </p:nvCxnSpPr>
        <p:spPr>
          <a:xfrm rot="10800000">
            <a:off x="6792200" y="1057912"/>
            <a:ext cx="356400" cy="29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7"/>
          <p:cNvSpPr txBox="1"/>
          <p:nvPr/>
        </p:nvSpPr>
        <p:spPr>
          <a:xfrm>
            <a:off x="1639975" y="2319663"/>
            <a:ext cx="3923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reality, a single wire can connect multiple computers: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649675" y="20698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>
            <a:off x="5945575" y="2653125"/>
            <a:ext cx="169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7"/>
          <p:cNvSpPr/>
          <p:nvPr/>
        </p:nvSpPr>
        <p:spPr>
          <a:xfrm>
            <a:off x="6192463" y="29443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7106863" y="29443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27"/>
          <p:cNvCxnSpPr>
            <a:endCxn id="186" idx="2"/>
          </p:cNvCxnSpPr>
          <p:nvPr/>
        </p:nvCxnSpPr>
        <p:spPr>
          <a:xfrm rot="10800000">
            <a:off x="6792175" y="2354813"/>
            <a:ext cx="0" cy="30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7"/>
          <p:cNvCxnSpPr>
            <a:stCxn id="188" idx="0"/>
          </p:cNvCxnSpPr>
          <p:nvPr/>
        </p:nvCxnSpPr>
        <p:spPr>
          <a:xfrm rot="10800000">
            <a:off x="6334963" y="2658713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7"/>
          <p:cNvCxnSpPr>
            <a:stCxn id="189" idx="0"/>
          </p:cNvCxnSpPr>
          <p:nvPr/>
        </p:nvCxnSpPr>
        <p:spPr>
          <a:xfrm rot="10800000">
            <a:off x="7249363" y="2658713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7"/>
          <p:cNvSpPr txBox="1"/>
          <p:nvPr/>
        </p:nvSpPr>
        <p:spPr>
          <a:xfrm>
            <a:off x="1639975" y="3957700"/>
            <a:ext cx="40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 wire's perspective, the router is just a machine like any other: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27"/>
          <p:cNvCxnSpPr/>
          <p:nvPr/>
        </p:nvCxnSpPr>
        <p:spPr>
          <a:xfrm>
            <a:off x="5945575" y="4291162"/>
            <a:ext cx="169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7"/>
          <p:cNvSpPr/>
          <p:nvPr/>
        </p:nvSpPr>
        <p:spPr>
          <a:xfrm>
            <a:off x="6192463" y="4582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7106863" y="4582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7"/>
          <p:cNvCxnSpPr>
            <a:endCxn id="198" idx="4"/>
          </p:cNvCxnSpPr>
          <p:nvPr/>
        </p:nvCxnSpPr>
        <p:spPr>
          <a:xfrm rot="10800000">
            <a:off x="6792163" y="3992838"/>
            <a:ext cx="0" cy="30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>
            <a:stCxn id="195" idx="0"/>
          </p:cNvCxnSpPr>
          <p:nvPr/>
        </p:nvCxnSpPr>
        <p:spPr>
          <a:xfrm rot="10800000">
            <a:off x="6334963" y="4296750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>
            <a:stCxn id="196" idx="0"/>
          </p:cNvCxnSpPr>
          <p:nvPr/>
        </p:nvCxnSpPr>
        <p:spPr>
          <a:xfrm rot="10800000">
            <a:off x="7249363" y="4296750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7"/>
          <p:cNvSpPr/>
          <p:nvPr/>
        </p:nvSpPr>
        <p:spPr>
          <a:xfrm>
            <a:off x="6649663" y="37078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ARP (Address Resolution Protocol) – Step 4/4</a:t>
            </a:r>
            <a:endParaRPr/>
          </a:p>
        </p:txBody>
      </p:sp>
      <p:sp>
        <p:nvSpPr>
          <p:cNvPr id="917" name="Google Shape;917;p63"/>
          <p:cNvSpPr txBox="1"/>
          <p:nvPr>
            <p:ph idx="1" type="body"/>
          </p:nvPr>
        </p:nvSpPr>
        <p:spPr>
          <a:xfrm>
            <a:off x="107050" y="402200"/>
            <a:ext cx="89097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knows Bob's IP address is 1.2.3.4. She wants to learn Bob's MAC address.</a:t>
            </a:r>
            <a:endParaRPr/>
          </a:p>
        </p:txBody>
      </p:sp>
      <p:graphicFrame>
        <p:nvGraphicFramePr>
          <p:cNvPr id="918" name="Google Shape;918;p63"/>
          <p:cNvGraphicFramePr/>
          <p:nvPr/>
        </p:nvGraphicFramePr>
        <p:xfrm>
          <a:off x="303125" y="216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731125"/>
                <a:gridCol w="1855900"/>
                <a:gridCol w="510275"/>
              </a:tblGrid>
              <a:tr h="253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Alice's cache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TTL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1.2.3.4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ca:fe:f0:0d:be:ef</a:t>
                      </a:r>
                      <a:endParaRPr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hr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919" name="Google Shape;919;p63"/>
          <p:cNvSpPr/>
          <p:nvPr/>
        </p:nvSpPr>
        <p:spPr>
          <a:xfrm>
            <a:off x="4750650" y="2189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63"/>
          <p:cNvSpPr/>
          <p:nvPr/>
        </p:nvSpPr>
        <p:spPr>
          <a:xfrm>
            <a:off x="4750650" y="27628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63"/>
          <p:cNvSpPr/>
          <p:nvPr/>
        </p:nvSpPr>
        <p:spPr>
          <a:xfrm>
            <a:off x="4750650" y="3336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63"/>
          <p:cNvSpPr/>
          <p:nvPr/>
        </p:nvSpPr>
        <p:spPr>
          <a:xfrm>
            <a:off x="4750650" y="16163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63"/>
          <p:cNvSpPr/>
          <p:nvPr/>
        </p:nvSpPr>
        <p:spPr>
          <a:xfrm>
            <a:off x="3607650" y="2476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24" name="Google Shape;924;p63"/>
          <p:cNvGrpSpPr/>
          <p:nvPr/>
        </p:nvGrpSpPr>
        <p:grpSpPr>
          <a:xfrm>
            <a:off x="260500" y="3079900"/>
            <a:ext cx="2528700" cy="1637900"/>
            <a:chOff x="260500" y="3384700"/>
            <a:chExt cx="2528700" cy="1637900"/>
          </a:xfrm>
        </p:grpSpPr>
        <p:cxnSp>
          <p:nvCxnSpPr>
            <p:cNvPr id="925" name="Google Shape;925;p63"/>
            <p:cNvCxnSpPr/>
            <p:nvPr/>
          </p:nvCxnSpPr>
          <p:spPr>
            <a:xfrm rot="10800000">
              <a:off x="972325" y="3384700"/>
              <a:ext cx="0" cy="5520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6" name="Google Shape;926;p63"/>
            <p:cNvSpPr txBox="1"/>
            <p:nvPr/>
          </p:nvSpPr>
          <p:spPr>
            <a:xfrm>
              <a:off x="260500" y="3847800"/>
              <a:ext cx="2528700" cy="117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4. Alice adds Bob's MAC address to her cache.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This mapping can be cached for some time (TTL).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Address Resolution Protocol (ARP)</a:t>
            </a:r>
            <a:endParaRPr/>
          </a:p>
        </p:txBody>
      </p:sp>
      <p:sp>
        <p:nvSpPr>
          <p:cNvPr id="932" name="Google Shape;932;p64"/>
          <p:cNvSpPr txBox="1"/>
          <p:nvPr>
            <p:ph idx="1" type="body"/>
          </p:nvPr>
        </p:nvSpPr>
        <p:spPr>
          <a:xfrm>
            <a:off x="107050" y="402200"/>
            <a:ext cx="8909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ARP runs directly on Layer 2 (not IP).</a:t>
            </a:r>
            <a:endParaRPr/>
          </a:p>
        </p:txBody>
      </p:sp>
      <p:sp>
        <p:nvSpPr>
          <p:cNvPr id="933" name="Google Shape;933;p64"/>
          <p:cNvSpPr/>
          <p:nvPr/>
        </p:nvSpPr>
        <p:spPr>
          <a:xfrm>
            <a:off x="2228738" y="166067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FF:FF:FF:FF:FF:FF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Google Shape;934;p64"/>
          <p:cNvSpPr/>
          <p:nvPr/>
        </p:nvSpPr>
        <p:spPr>
          <a:xfrm>
            <a:off x="2228738" y="126707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Alice's MAC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64"/>
          <p:cNvSpPr txBox="1"/>
          <p:nvPr/>
        </p:nvSpPr>
        <p:spPr>
          <a:xfrm>
            <a:off x="463149" y="1660672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6" name="Google Shape;936;p64"/>
          <p:cNvSpPr txBox="1"/>
          <p:nvPr/>
        </p:nvSpPr>
        <p:spPr>
          <a:xfrm>
            <a:off x="463149" y="1267075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p64"/>
          <p:cNvSpPr txBox="1"/>
          <p:nvPr/>
        </p:nvSpPr>
        <p:spPr>
          <a:xfrm>
            <a:off x="4815725" y="1292875"/>
            <a:ext cx="342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ARP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requests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(aka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solicitations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are broadcast.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64"/>
          <p:cNvSpPr/>
          <p:nvPr/>
        </p:nvSpPr>
        <p:spPr>
          <a:xfrm>
            <a:off x="2228738" y="287987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Alice's MAC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64"/>
          <p:cNvSpPr/>
          <p:nvPr/>
        </p:nvSpPr>
        <p:spPr>
          <a:xfrm>
            <a:off x="2228738" y="248627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Bob's MAC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64"/>
          <p:cNvSpPr txBox="1"/>
          <p:nvPr/>
        </p:nvSpPr>
        <p:spPr>
          <a:xfrm>
            <a:off x="463149" y="2879872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64"/>
          <p:cNvSpPr txBox="1"/>
          <p:nvPr/>
        </p:nvSpPr>
        <p:spPr>
          <a:xfrm>
            <a:off x="463149" y="2486275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64"/>
          <p:cNvSpPr txBox="1"/>
          <p:nvPr/>
        </p:nvSpPr>
        <p:spPr>
          <a:xfrm>
            <a:off x="4815725" y="2512075"/>
            <a:ext cx="398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ARP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responses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(aka </a:t>
            </a:r>
            <a:r>
              <a:rPr i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advertisements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are unicast.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64"/>
          <p:cNvSpPr txBox="1"/>
          <p:nvPr>
            <p:ph idx="1" type="body"/>
          </p:nvPr>
        </p:nvSpPr>
        <p:spPr>
          <a:xfrm>
            <a:off x="107050" y="3755000"/>
            <a:ext cx="89097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You can also broadcast an unsolicited response:</a:t>
            </a:r>
            <a:br>
              <a:rPr lang="en"/>
            </a:br>
            <a:r>
              <a:rPr lang="en"/>
              <a:t>"My IP is 1.2.3.4, and my MAC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ca:fe:f0:0d:be:ef</a:t>
            </a:r>
            <a:r>
              <a:rPr lang="en"/>
              <a:t>...even though no one asked."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ARP in Routers</a:t>
            </a:r>
            <a:endParaRPr/>
          </a:p>
        </p:txBody>
      </p:sp>
      <p:sp>
        <p:nvSpPr>
          <p:cNvPr id="949" name="Google Shape;949;p65"/>
          <p:cNvSpPr/>
          <p:nvPr/>
        </p:nvSpPr>
        <p:spPr>
          <a:xfrm>
            <a:off x="1185825" y="1172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0" name="Google Shape;950;p65"/>
          <p:cNvCxnSpPr>
            <a:stCxn id="951" idx="7"/>
            <a:endCxn id="949" idx="2"/>
          </p:cNvCxnSpPr>
          <p:nvPr/>
        </p:nvCxnSpPr>
        <p:spPr>
          <a:xfrm flipH="1" rot="10800000">
            <a:off x="895675" y="1457062"/>
            <a:ext cx="432600" cy="29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1" name="Google Shape;951;p65"/>
          <p:cNvSpPr/>
          <p:nvPr/>
        </p:nvSpPr>
        <p:spPr>
          <a:xfrm>
            <a:off x="652413" y="17054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65"/>
          <p:cNvSpPr/>
          <p:nvPr/>
        </p:nvSpPr>
        <p:spPr>
          <a:xfrm>
            <a:off x="1719213" y="17054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3" name="Google Shape;953;p65"/>
          <p:cNvCxnSpPr>
            <a:stCxn id="952" idx="1"/>
            <a:endCxn id="949" idx="2"/>
          </p:cNvCxnSpPr>
          <p:nvPr/>
        </p:nvCxnSpPr>
        <p:spPr>
          <a:xfrm rot="10800000">
            <a:off x="1328350" y="1457062"/>
            <a:ext cx="432600" cy="29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54" name="Google Shape;954;p65"/>
          <p:cNvGraphicFramePr/>
          <p:nvPr/>
        </p:nvGraphicFramePr>
        <p:xfrm>
          <a:off x="2779925" y="9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299050"/>
                <a:gridCol w="13388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 (Conceptual)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955" name="Google Shape;955;p65"/>
          <p:cNvSpPr/>
          <p:nvPr/>
        </p:nvSpPr>
        <p:spPr>
          <a:xfrm>
            <a:off x="1185825" y="3458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6" name="Google Shape;956;p65"/>
          <p:cNvCxnSpPr>
            <a:stCxn id="957" idx="7"/>
            <a:endCxn id="955" idx="2"/>
          </p:cNvCxnSpPr>
          <p:nvPr/>
        </p:nvCxnSpPr>
        <p:spPr>
          <a:xfrm flipH="1" rot="10800000">
            <a:off x="895675" y="3743062"/>
            <a:ext cx="432600" cy="29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65"/>
          <p:cNvSpPr/>
          <p:nvPr/>
        </p:nvSpPr>
        <p:spPr>
          <a:xfrm>
            <a:off x="652413" y="39914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65"/>
          <p:cNvSpPr/>
          <p:nvPr/>
        </p:nvSpPr>
        <p:spPr>
          <a:xfrm>
            <a:off x="1719213" y="39914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9" name="Google Shape;959;p65"/>
          <p:cNvCxnSpPr>
            <a:stCxn id="958" idx="1"/>
            <a:endCxn id="955" idx="2"/>
          </p:cNvCxnSpPr>
          <p:nvPr/>
        </p:nvCxnSpPr>
        <p:spPr>
          <a:xfrm rot="10800000">
            <a:off x="1328350" y="3743062"/>
            <a:ext cx="432600" cy="29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60" name="Google Shape;960;p65"/>
          <p:cNvGraphicFramePr/>
          <p:nvPr/>
        </p:nvGraphicFramePr>
        <p:xfrm>
          <a:off x="2779925" y="327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299050"/>
                <a:gridCol w="13388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 (Actual)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192.0.2.1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192.0.2.2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961" name="Google Shape;961;p65"/>
          <p:cNvSpPr txBox="1"/>
          <p:nvPr/>
        </p:nvSpPr>
        <p:spPr>
          <a:xfrm>
            <a:off x="6134050" y="1232650"/>
            <a:ext cx="24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routing, we showed direct routes like this.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65"/>
          <p:cNvSpPr txBox="1"/>
          <p:nvPr/>
        </p:nvSpPr>
        <p:spPr>
          <a:xfrm>
            <a:off x="6134050" y="3496400"/>
            <a:ext cx="263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reality, the table contains IP addresses...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65"/>
          <p:cNvSpPr txBox="1"/>
          <p:nvPr/>
        </p:nvSpPr>
        <p:spPr>
          <a:xfrm>
            <a:off x="834225" y="3196325"/>
            <a:ext cx="98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192.0.2.254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65"/>
          <p:cNvSpPr txBox="1"/>
          <p:nvPr/>
        </p:nvSpPr>
        <p:spPr>
          <a:xfrm>
            <a:off x="399975" y="4317300"/>
            <a:ext cx="78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65"/>
          <p:cNvSpPr txBox="1"/>
          <p:nvPr/>
        </p:nvSpPr>
        <p:spPr>
          <a:xfrm>
            <a:off x="1466775" y="4317300"/>
            <a:ext cx="78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6" name="Google Shape;966;p65"/>
          <p:cNvCxnSpPr/>
          <p:nvPr/>
        </p:nvCxnSpPr>
        <p:spPr>
          <a:xfrm>
            <a:off x="179025" y="2704825"/>
            <a:ext cx="88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Using ARP in Routers</a:t>
            </a:r>
            <a:endParaRPr/>
          </a:p>
        </p:txBody>
      </p:sp>
      <p:sp>
        <p:nvSpPr>
          <p:cNvPr id="972" name="Google Shape;972;p66"/>
          <p:cNvSpPr/>
          <p:nvPr/>
        </p:nvSpPr>
        <p:spPr>
          <a:xfrm>
            <a:off x="1185825" y="1172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3" name="Google Shape;973;p66"/>
          <p:cNvCxnSpPr>
            <a:stCxn id="974" idx="7"/>
            <a:endCxn id="972" idx="2"/>
          </p:cNvCxnSpPr>
          <p:nvPr/>
        </p:nvCxnSpPr>
        <p:spPr>
          <a:xfrm flipH="1" rot="10800000">
            <a:off x="895675" y="1457062"/>
            <a:ext cx="432600" cy="29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" name="Google Shape;974;p66"/>
          <p:cNvSpPr/>
          <p:nvPr/>
        </p:nvSpPr>
        <p:spPr>
          <a:xfrm>
            <a:off x="652413" y="17054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66"/>
          <p:cNvSpPr/>
          <p:nvPr/>
        </p:nvSpPr>
        <p:spPr>
          <a:xfrm>
            <a:off x="1719213" y="17054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6" name="Google Shape;976;p66"/>
          <p:cNvCxnSpPr>
            <a:stCxn id="975" idx="1"/>
            <a:endCxn id="972" idx="2"/>
          </p:cNvCxnSpPr>
          <p:nvPr/>
        </p:nvCxnSpPr>
        <p:spPr>
          <a:xfrm rot="10800000">
            <a:off x="1328350" y="1457062"/>
            <a:ext cx="432600" cy="29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77" name="Google Shape;977;p66"/>
          <p:cNvGraphicFramePr/>
          <p:nvPr/>
        </p:nvGraphicFramePr>
        <p:xfrm>
          <a:off x="2779925" y="99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299050"/>
                <a:gridCol w="13388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 (Actual)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192.0.2.0/24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978" name="Google Shape;978;p66"/>
          <p:cNvSpPr txBox="1"/>
          <p:nvPr/>
        </p:nvSpPr>
        <p:spPr>
          <a:xfrm>
            <a:off x="6134050" y="1232650"/>
            <a:ext cx="24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...and addresses can be aggregated!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66"/>
          <p:cNvSpPr txBox="1"/>
          <p:nvPr/>
        </p:nvSpPr>
        <p:spPr>
          <a:xfrm>
            <a:off x="6134050" y="3267800"/>
            <a:ext cx="26379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if multiple hosts are on the same link?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ARP to send to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correct MAC address.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66"/>
          <p:cNvSpPr txBox="1"/>
          <p:nvPr/>
        </p:nvSpPr>
        <p:spPr>
          <a:xfrm>
            <a:off x="834225" y="910325"/>
            <a:ext cx="98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192.0.2.254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66"/>
          <p:cNvSpPr txBox="1"/>
          <p:nvPr/>
        </p:nvSpPr>
        <p:spPr>
          <a:xfrm>
            <a:off x="399975" y="2031300"/>
            <a:ext cx="78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66"/>
          <p:cNvSpPr txBox="1"/>
          <p:nvPr/>
        </p:nvSpPr>
        <p:spPr>
          <a:xfrm>
            <a:off x="1466775" y="2031300"/>
            <a:ext cx="78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3" name="Google Shape;983;p66"/>
          <p:cNvCxnSpPr/>
          <p:nvPr/>
        </p:nvCxnSpPr>
        <p:spPr>
          <a:xfrm rot="10800000">
            <a:off x="3473975" y="1953825"/>
            <a:ext cx="298200" cy="298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4" name="Google Shape;984;p66"/>
          <p:cNvSpPr txBox="1"/>
          <p:nvPr/>
        </p:nvSpPr>
        <p:spPr>
          <a:xfrm>
            <a:off x="3197900" y="2252025"/>
            <a:ext cx="2601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Our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subnet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The range of all IP addresses in our local network.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66"/>
          <p:cNvSpPr/>
          <p:nvPr/>
        </p:nvSpPr>
        <p:spPr>
          <a:xfrm>
            <a:off x="1185825" y="34304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6" name="Google Shape;986;p66"/>
          <p:cNvCxnSpPr/>
          <p:nvPr/>
        </p:nvCxnSpPr>
        <p:spPr>
          <a:xfrm>
            <a:off x="481725" y="4013750"/>
            <a:ext cx="169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" name="Google Shape;987;p66"/>
          <p:cNvSpPr/>
          <p:nvPr/>
        </p:nvSpPr>
        <p:spPr>
          <a:xfrm>
            <a:off x="652413" y="43049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66"/>
          <p:cNvSpPr/>
          <p:nvPr/>
        </p:nvSpPr>
        <p:spPr>
          <a:xfrm>
            <a:off x="1719213" y="43049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9" name="Google Shape;989;p66"/>
          <p:cNvCxnSpPr>
            <a:endCxn id="985" idx="2"/>
          </p:cNvCxnSpPr>
          <p:nvPr/>
        </p:nvCxnSpPr>
        <p:spPr>
          <a:xfrm rot="10800000">
            <a:off x="1328325" y="3715438"/>
            <a:ext cx="0" cy="30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66"/>
          <p:cNvCxnSpPr>
            <a:stCxn id="987" idx="0"/>
          </p:cNvCxnSpPr>
          <p:nvPr/>
        </p:nvCxnSpPr>
        <p:spPr>
          <a:xfrm rot="10800000">
            <a:off x="794913" y="4019338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66"/>
          <p:cNvCxnSpPr>
            <a:stCxn id="988" idx="0"/>
          </p:cNvCxnSpPr>
          <p:nvPr/>
        </p:nvCxnSpPr>
        <p:spPr>
          <a:xfrm rot="10800000">
            <a:off x="1861713" y="4019338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92" name="Google Shape;992;p66"/>
          <p:cNvGraphicFramePr/>
          <p:nvPr/>
        </p:nvGraphicFramePr>
        <p:xfrm>
          <a:off x="2779925" y="327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299050"/>
                <a:gridCol w="13388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 (Actual)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192.0.2.0/24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cxnSp>
        <p:nvCxnSpPr>
          <p:cNvPr id="993" name="Google Shape;993;p66"/>
          <p:cNvCxnSpPr/>
          <p:nvPr/>
        </p:nvCxnSpPr>
        <p:spPr>
          <a:xfrm>
            <a:off x="179025" y="2933425"/>
            <a:ext cx="88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4" name="Google Shape;994;p66"/>
          <p:cNvSpPr txBox="1"/>
          <p:nvPr/>
        </p:nvSpPr>
        <p:spPr>
          <a:xfrm>
            <a:off x="834225" y="3196325"/>
            <a:ext cx="98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192.0.2.254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66"/>
          <p:cNvSpPr txBox="1"/>
          <p:nvPr/>
        </p:nvSpPr>
        <p:spPr>
          <a:xfrm>
            <a:off x="399975" y="4622100"/>
            <a:ext cx="78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66"/>
          <p:cNvSpPr txBox="1"/>
          <p:nvPr/>
        </p:nvSpPr>
        <p:spPr>
          <a:xfrm>
            <a:off x="1466775" y="4622100"/>
            <a:ext cx="78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Using ARP in Routers</a:t>
            </a:r>
            <a:endParaRPr/>
          </a:p>
        </p:txBody>
      </p:sp>
      <p:graphicFrame>
        <p:nvGraphicFramePr>
          <p:cNvPr id="1002" name="Google Shape;1002;p67"/>
          <p:cNvGraphicFramePr/>
          <p:nvPr/>
        </p:nvGraphicFramePr>
        <p:xfrm>
          <a:off x="2779925" y="327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299050"/>
                <a:gridCol w="13388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 (Actual)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192.0.2.0/24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1003" name="Google Shape;1003;p67"/>
          <p:cNvSpPr txBox="1"/>
          <p:nvPr>
            <p:ph idx="1" type="body"/>
          </p:nvPr>
        </p:nvSpPr>
        <p:spPr>
          <a:xfrm>
            <a:off x="107050" y="402200"/>
            <a:ext cx="89097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"Direct" really means: Send to the right Layer 2 address for the local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an ARP lookup (or look in our cached ARP table) to find the destination's MAC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unicast Ethernet frames to that MAC address.</a:t>
            </a:r>
            <a:endParaRPr/>
          </a:p>
        </p:txBody>
      </p:sp>
      <p:sp>
        <p:nvSpPr>
          <p:cNvPr id="1004" name="Google Shape;1004;p67"/>
          <p:cNvSpPr/>
          <p:nvPr/>
        </p:nvSpPr>
        <p:spPr>
          <a:xfrm>
            <a:off x="1185825" y="34304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5" name="Google Shape;1005;p67"/>
          <p:cNvCxnSpPr/>
          <p:nvPr/>
        </p:nvCxnSpPr>
        <p:spPr>
          <a:xfrm>
            <a:off x="481725" y="4013750"/>
            <a:ext cx="169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67"/>
          <p:cNvSpPr/>
          <p:nvPr/>
        </p:nvSpPr>
        <p:spPr>
          <a:xfrm>
            <a:off x="652413" y="43049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7" name="Google Shape;1007;p67"/>
          <p:cNvSpPr/>
          <p:nvPr/>
        </p:nvSpPr>
        <p:spPr>
          <a:xfrm>
            <a:off x="1719213" y="43049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8" name="Google Shape;1008;p67"/>
          <p:cNvCxnSpPr>
            <a:endCxn id="1004" idx="2"/>
          </p:cNvCxnSpPr>
          <p:nvPr/>
        </p:nvCxnSpPr>
        <p:spPr>
          <a:xfrm rot="10800000">
            <a:off x="1328325" y="3715438"/>
            <a:ext cx="0" cy="30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67"/>
          <p:cNvCxnSpPr>
            <a:stCxn id="1006" idx="0"/>
          </p:cNvCxnSpPr>
          <p:nvPr/>
        </p:nvCxnSpPr>
        <p:spPr>
          <a:xfrm rot="10800000">
            <a:off x="794913" y="4019338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67"/>
          <p:cNvCxnSpPr>
            <a:stCxn id="1007" idx="0"/>
          </p:cNvCxnSpPr>
          <p:nvPr/>
        </p:nvCxnSpPr>
        <p:spPr>
          <a:xfrm rot="10800000">
            <a:off x="1861713" y="4019338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Using ARP in Hosts</a:t>
            </a:r>
            <a:endParaRPr/>
          </a:p>
        </p:txBody>
      </p:sp>
      <p:graphicFrame>
        <p:nvGraphicFramePr>
          <p:cNvPr id="1016" name="Google Shape;1016;p68"/>
          <p:cNvGraphicFramePr/>
          <p:nvPr/>
        </p:nvGraphicFramePr>
        <p:xfrm>
          <a:off x="3084725" y="327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299050"/>
                <a:gridCol w="13388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's Table (Actual)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192.0.2.0/24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0.0.0.0/0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192.0.2.254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1017" name="Google Shape;1017;p68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hosts forward packets?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destination IP is local: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ARP to find MAC of destination. Send to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destination IP is non-local: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ARP to find MAC of router. Send to router.</a:t>
            </a:r>
            <a:endParaRPr/>
          </a:p>
        </p:txBody>
      </p:sp>
      <p:sp>
        <p:nvSpPr>
          <p:cNvPr id="1018" name="Google Shape;1018;p68"/>
          <p:cNvSpPr/>
          <p:nvPr/>
        </p:nvSpPr>
        <p:spPr>
          <a:xfrm>
            <a:off x="1490625" y="34304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9" name="Google Shape;1019;p68"/>
          <p:cNvCxnSpPr/>
          <p:nvPr/>
        </p:nvCxnSpPr>
        <p:spPr>
          <a:xfrm>
            <a:off x="786525" y="4013750"/>
            <a:ext cx="169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" name="Google Shape;1020;p68"/>
          <p:cNvSpPr/>
          <p:nvPr/>
        </p:nvSpPr>
        <p:spPr>
          <a:xfrm>
            <a:off x="957213" y="43049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68"/>
          <p:cNvSpPr/>
          <p:nvPr/>
        </p:nvSpPr>
        <p:spPr>
          <a:xfrm>
            <a:off x="2024013" y="43049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2" name="Google Shape;1022;p68"/>
          <p:cNvCxnSpPr>
            <a:endCxn id="1018" idx="2"/>
          </p:cNvCxnSpPr>
          <p:nvPr/>
        </p:nvCxnSpPr>
        <p:spPr>
          <a:xfrm rot="10800000">
            <a:off x="1633125" y="3715438"/>
            <a:ext cx="0" cy="30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68"/>
          <p:cNvCxnSpPr>
            <a:stCxn id="1020" idx="0"/>
          </p:cNvCxnSpPr>
          <p:nvPr/>
        </p:nvCxnSpPr>
        <p:spPr>
          <a:xfrm rot="10800000">
            <a:off x="1099713" y="4019338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68"/>
          <p:cNvCxnSpPr>
            <a:stCxn id="1021" idx="0"/>
          </p:cNvCxnSpPr>
          <p:nvPr/>
        </p:nvCxnSpPr>
        <p:spPr>
          <a:xfrm rot="10800000">
            <a:off x="2166513" y="4019338"/>
            <a:ext cx="0" cy="28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" name="Google Shape;1025;p68"/>
          <p:cNvSpPr txBox="1"/>
          <p:nvPr/>
        </p:nvSpPr>
        <p:spPr>
          <a:xfrm>
            <a:off x="1139025" y="3196325"/>
            <a:ext cx="98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192.0.2.254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68"/>
          <p:cNvSpPr txBox="1"/>
          <p:nvPr/>
        </p:nvSpPr>
        <p:spPr>
          <a:xfrm>
            <a:off x="704775" y="4622100"/>
            <a:ext cx="78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68"/>
          <p:cNvSpPr txBox="1"/>
          <p:nvPr/>
        </p:nvSpPr>
        <p:spPr>
          <a:xfrm>
            <a:off x="1771575" y="4622100"/>
            <a:ext cx="78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8" name="Google Shape;1028;p68"/>
          <p:cNvCxnSpPr>
            <a:stCxn id="1029" idx="1"/>
          </p:cNvCxnSpPr>
          <p:nvPr/>
        </p:nvCxnSpPr>
        <p:spPr>
          <a:xfrm rot="10800000">
            <a:off x="5715823" y="4051026"/>
            <a:ext cx="556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9" name="Google Shape;1029;p68"/>
          <p:cNvSpPr txBox="1"/>
          <p:nvPr/>
        </p:nvSpPr>
        <p:spPr>
          <a:xfrm>
            <a:off x="6272623" y="3915576"/>
            <a:ext cx="2390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Local destinations are direct.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0" name="Google Shape;1030;p68"/>
          <p:cNvCxnSpPr/>
          <p:nvPr/>
        </p:nvCxnSpPr>
        <p:spPr>
          <a:xfrm rot="10800000">
            <a:off x="5715823" y="4352265"/>
            <a:ext cx="556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68"/>
          <p:cNvSpPr txBox="1"/>
          <p:nvPr/>
        </p:nvSpPr>
        <p:spPr>
          <a:xfrm>
            <a:off x="6272623" y="4202845"/>
            <a:ext cx="2390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Non-local destinations get forwarded to router.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Using ARP in Hosts</a:t>
            </a:r>
            <a:endParaRPr/>
          </a:p>
        </p:txBody>
      </p:sp>
      <p:sp>
        <p:nvSpPr>
          <p:cNvPr id="1037" name="Google Shape;1037;p69"/>
          <p:cNvSpPr/>
          <p:nvPr/>
        </p:nvSpPr>
        <p:spPr>
          <a:xfrm>
            <a:off x="3675963" y="4318325"/>
            <a:ext cx="18951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69"/>
          <p:cNvSpPr/>
          <p:nvPr/>
        </p:nvSpPr>
        <p:spPr>
          <a:xfrm>
            <a:off x="3675963" y="3924725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Server's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69"/>
          <p:cNvSpPr txBox="1"/>
          <p:nvPr>
            <p:ph idx="1" type="body"/>
          </p:nvPr>
        </p:nvSpPr>
        <p:spPr>
          <a:xfrm>
            <a:off x="107050" y="402200"/>
            <a:ext cx="8909700" cy="16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Notice: Each hop changes the Layer 2 destination, but not the Layer 3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and routers use ARP to find the MAC address of the next hop.</a:t>
            </a:r>
            <a:endParaRPr/>
          </a:p>
        </p:txBody>
      </p:sp>
      <p:sp>
        <p:nvSpPr>
          <p:cNvPr id="1040" name="Google Shape;1040;p69"/>
          <p:cNvSpPr/>
          <p:nvPr/>
        </p:nvSpPr>
        <p:spPr>
          <a:xfrm>
            <a:off x="3675963" y="3531125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69"/>
          <p:cNvSpPr/>
          <p:nvPr/>
        </p:nvSpPr>
        <p:spPr>
          <a:xfrm>
            <a:off x="3675963" y="313752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69"/>
          <p:cNvSpPr/>
          <p:nvPr/>
        </p:nvSpPr>
        <p:spPr>
          <a:xfrm>
            <a:off x="3675963" y="2743925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MAC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69"/>
          <p:cNvSpPr txBox="1"/>
          <p:nvPr/>
        </p:nvSpPr>
        <p:spPr>
          <a:xfrm>
            <a:off x="1910374" y="3916903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69"/>
          <p:cNvSpPr txBox="1"/>
          <p:nvPr/>
        </p:nvSpPr>
        <p:spPr>
          <a:xfrm>
            <a:off x="1910374" y="3523306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69"/>
          <p:cNvSpPr txBox="1"/>
          <p:nvPr/>
        </p:nvSpPr>
        <p:spPr>
          <a:xfrm>
            <a:off x="1910374" y="3137522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69"/>
          <p:cNvSpPr txBox="1"/>
          <p:nvPr/>
        </p:nvSpPr>
        <p:spPr>
          <a:xfrm>
            <a:off x="1910374" y="2743925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7" name="Google Shape;1047;p69"/>
          <p:cNvCxnSpPr>
            <a:endCxn id="1041" idx="3"/>
          </p:cNvCxnSpPr>
          <p:nvPr/>
        </p:nvCxnSpPr>
        <p:spPr>
          <a:xfrm rot="10800000">
            <a:off x="5571063" y="3334325"/>
            <a:ext cx="804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69"/>
          <p:cNvSpPr txBox="1"/>
          <p:nvPr/>
        </p:nvSpPr>
        <p:spPr>
          <a:xfrm>
            <a:off x="6375975" y="3134225"/>
            <a:ext cx="246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MAC of destination (if local), or router (if non-local). Learned from ARP.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0"/>
          <p:cNvSpPr/>
          <p:nvPr/>
        </p:nvSpPr>
        <p:spPr>
          <a:xfrm>
            <a:off x="5349350" y="2385625"/>
            <a:ext cx="2643300" cy="1721700"/>
          </a:xfrm>
          <a:prstGeom prst="roundRect">
            <a:avLst>
              <a:gd fmla="val 7230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70"/>
          <p:cNvSpPr/>
          <p:nvPr/>
        </p:nvSpPr>
        <p:spPr>
          <a:xfrm>
            <a:off x="5665050" y="24943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70"/>
          <p:cNvSpPr/>
          <p:nvPr/>
        </p:nvSpPr>
        <p:spPr>
          <a:xfrm>
            <a:off x="929750" y="2385625"/>
            <a:ext cx="2643300" cy="1721700"/>
          </a:xfrm>
          <a:prstGeom prst="roundRect">
            <a:avLst>
              <a:gd fmla="val 7230" name="adj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Neighbor Discovery in IPv6</a:t>
            </a:r>
            <a:endParaRPr/>
          </a:p>
        </p:txBody>
      </p:sp>
      <p:sp>
        <p:nvSpPr>
          <p:cNvPr id="1057" name="Google Shape;1057;p70"/>
          <p:cNvSpPr txBox="1"/>
          <p:nvPr>
            <p:ph idx="1" type="body"/>
          </p:nvPr>
        </p:nvSpPr>
        <p:spPr>
          <a:xfrm>
            <a:off x="107050" y="402200"/>
            <a:ext cx="89097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ARP translates IPv4 to MAC. </a:t>
            </a:r>
            <a:r>
              <a:rPr b="1" lang="en"/>
              <a:t>Neighbor discovery</a:t>
            </a:r>
            <a:r>
              <a:rPr lang="en"/>
              <a:t> translates IPv6 to MAC.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broadcasting requests, </a:t>
            </a:r>
            <a:r>
              <a:rPr i="1" lang="en"/>
              <a:t>multicast</a:t>
            </a:r>
            <a:r>
              <a:rPr lang="en"/>
              <a:t> request to the group that Bob is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joins a group based on their IPv6 address.</a:t>
            </a:r>
            <a:endParaRPr/>
          </a:p>
        </p:txBody>
      </p:sp>
      <p:sp>
        <p:nvSpPr>
          <p:cNvPr id="1058" name="Google Shape;1058;p70"/>
          <p:cNvSpPr/>
          <p:nvPr/>
        </p:nvSpPr>
        <p:spPr>
          <a:xfrm>
            <a:off x="2972515" y="310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70"/>
          <p:cNvSpPr/>
          <p:nvPr/>
        </p:nvSpPr>
        <p:spPr>
          <a:xfrm>
            <a:off x="2972515" y="24943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70"/>
          <p:cNvSpPr/>
          <p:nvPr/>
        </p:nvSpPr>
        <p:spPr>
          <a:xfrm>
            <a:off x="5665050" y="310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70"/>
          <p:cNvSpPr txBox="1"/>
          <p:nvPr/>
        </p:nvSpPr>
        <p:spPr>
          <a:xfrm>
            <a:off x="5950050" y="2529175"/>
            <a:ext cx="195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2001:0DB8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92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12:3456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70"/>
          <p:cNvSpPr/>
          <p:nvPr/>
        </p:nvSpPr>
        <p:spPr>
          <a:xfrm>
            <a:off x="2972515" y="3713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70"/>
          <p:cNvSpPr/>
          <p:nvPr/>
        </p:nvSpPr>
        <p:spPr>
          <a:xfrm>
            <a:off x="5665050" y="3713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70"/>
          <p:cNvSpPr txBox="1"/>
          <p:nvPr/>
        </p:nvSpPr>
        <p:spPr>
          <a:xfrm>
            <a:off x="5950050" y="3138775"/>
            <a:ext cx="195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2001:0DB8::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75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12:3456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70"/>
          <p:cNvSpPr txBox="1"/>
          <p:nvPr/>
        </p:nvSpPr>
        <p:spPr>
          <a:xfrm>
            <a:off x="5950050" y="3748375"/>
            <a:ext cx="195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2001:0DB8::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83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12:3456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70"/>
          <p:cNvSpPr txBox="1"/>
          <p:nvPr/>
        </p:nvSpPr>
        <p:spPr>
          <a:xfrm>
            <a:off x="997050" y="2529175"/>
            <a:ext cx="195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2001:0DB8::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78:90AB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70"/>
          <p:cNvSpPr txBox="1"/>
          <p:nvPr/>
        </p:nvSpPr>
        <p:spPr>
          <a:xfrm>
            <a:off x="997050" y="3138775"/>
            <a:ext cx="195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2001:0DB8::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04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78:90AB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70"/>
          <p:cNvSpPr txBox="1"/>
          <p:nvPr/>
        </p:nvSpPr>
        <p:spPr>
          <a:xfrm>
            <a:off x="997050" y="3748375"/>
            <a:ext cx="195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2001:0DB8::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2A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78:90AB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70"/>
          <p:cNvSpPr txBox="1"/>
          <p:nvPr/>
        </p:nvSpPr>
        <p:spPr>
          <a:xfrm>
            <a:off x="353750" y="1770025"/>
            <a:ext cx="37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Everyone with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ending in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78:90AB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listens on multicast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address 33:33:FF: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78:90:AB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70"/>
          <p:cNvSpPr txBox="1"/>
          <p:nvPr/>
        </p:nvSpPr>
        <p:spPr>
          <a:xfrm>
            <a:off x="4773350" y="1770025"/>
            <a:ext cx="37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Everyone with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ending in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12:3456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listens on multicast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address 33:33:FF: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12:34:56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70"/>
          <p:cNvSpPr txBox="1"/>
          <p:nvPr/>
        </p:nvSpPr>
        <p:spPr>
          <a:xfrm>
            <a:off x="4076125" y="4323175"/>
            <a:ext cx="441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 wants the MAC matching </a:t>
            </a: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2001:0DB8::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92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12:3456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 A multicasts to only the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12:3456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group.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2" name="Google Shape;1072;p70"/>
          <p:cNvCxnSpPr>
            <a:stCxn id="1073" idx="6"/>
            <a:endCxn id="1054" idx="2"/>
          </p:cNvCxnSpPr>
          <p:nvPr/>
        </p:nvCxnSpPr>
        <p:spPr>
          <a:xfrm flipH="1" rot="10800000">
            <a:off x="4578450" y="2636875"/>
            <a:ext cx="1086600" cy="60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4" name="Google Shape;1074;p70"/>
          <p:cNvCxnSpPr>
            <a:stCxn id="1073" idx="6"/>
            <a:endCxn id="1060" idx="2"/>
          </p:cNvCxnSpPr>
          <p:nvPr/>
        </p:nvCxnSpPr>
        <p:spPr>
          <a:xfrm>
            <a:off x="4578450" y="3246475"/>
            <a:ext cx="1086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5" name="Google Shape;1075;p70"/>
          <p:cNvCxnSpPr>
            <a:stCxn id="1073" idx="6"/>
            <a:endCxn id="1063" idx="2"/>
          </p:cNvCxnSpPr>
          <p:nvPr/>
        </p:nvCxnSpPr>
        <p:spPr>
          <a:xfrm>
            <a:off x="4578450" y="3246475"/>
            <a:ext cx="1086600" cy="60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3" name="Google Shape;1073;p70"/>
          <p:cNvSpPr/>
          <p:nvPr/>
        </p:nvSpPr>
        <p:spPr>
          <a:xfrm>
            <a:off x="4293450" y="31039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Ethernet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Connecting Local Hosts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Access Protocols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Sending Packets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2 Networks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ARP: Connecting Layers 2 and 3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DHCP: Joining a New Network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7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DHCP: Joining a New Network</a:t>
            </a:r>
            <a:endParaRPr/>
          </a:p>
        </p:txBody>
      </p:sp>
      <p:sp>
        <p:nvSpPr>
          <p:cNvPr id="1082" name="Google Shape;1082;p7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a New Network</a:t>
            </a:r>
            <a:endParaRPr/>
          </a:p>
        </p:txBody>
      </p:sp>
      <p:sp>
        <p:nvSpPr>
          <p:cNvPr id="1088" name="Google Shape;1088;p7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connect to a new Ethernet network, we need to learn: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Subnet mask</a:t>
            </a:r>
            <a:r>
              <a:rPr lang="en"/>
              <a:t>: What range of addresses are local?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Default gateway</a:t>
            </a:r>
            <a:r>
              <a:rPr lang="en"/>
              <a:t>: Where is the router? So I can send non-local packets to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DNS server</a:t>
            </a:r>
            <a:r>
              <a:rPr lang="en"/>
              <a:t>: Where is the recursive resolver?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also need to get an </a:t>
            </a:r>
            <a:r>
              <a:rPr b="1" lang="en"/>
              <a:t>IP address</a:t>
            </a:r>
            <a:r>
              <a:rPr lang="en"/>
              <a:t> that we can use for this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We already have a MAC address (burnt into hardware).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configure this information manually.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reconfigure every time we join a different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an automatic protocol to learn this information.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Manual configuration is okay for routers, which rarely move.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Connecting Local Hosts</a:t>
            </a: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1394938" y="1849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28"/>
          <p:cNvCxnSpPr>
            <a:stCxn id="206" idx="6"/>
          </p:cNvCxnSpPr>
          <p:nvPr/>
        </p:nvCxnSpPr>
        <p:spPr>
          <a:xfrm>
            <a:off x="1679938" y="1991550"/>
            <a:ext cx="1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8"/>
          <p:cNvSpPr/>
          <p:nvPr/>
        </p:nvSpPr>
        <p:spPr>
          <a:xfrm>
            <a:off x="3179938" y="1849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1394938" y="2534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3179938" y="2534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2287438" y="11714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28"/>
          <p:cNvCxnSpPr>
            <a:stCxn id="209" idx="0"/>
            <a:endCxn id="211" idx="4"/>
          </p:cNvCxnSpPr>
          <p:nvPr/>
        </p:nvCxnSpPr>
        <p:spPr>
          <a:xfrm flipH="1" rot="10800000">
            <a:off x="1537438" y="1456350"/>
            <a:ext cx="892500" cy="107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>
            <a:stCxn id="210" idx="0"/>
            <a:endCxn id="211" idx="4"/>
          </p:cNvCxnSpPr>
          <p:nvPr/>
        </p:nvCxnSpPr>
        <p:spPr>
          <a:xfrm rot="10800000">
            <a:off x="2429938" y="1456350"/>
            <a:ext cx="892500" cy="107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>
            <a:stCxn id="206" idx="0"/>
            <a:endCxn id="211" idx="4"/>
          </p:cNvCxnSpPr>
          <p:nvPr/>
        </p:nvCxnSpPr>
        <p:spPr>
          <a:xfrm flipH="1" rot="10800000">
            <a:off x="1537438" y="1456350"/>
            <a:ext cx="8925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8"/>
          <p:cNvCxnSpPr>
            <a:stCxn id="208" idx="0"/>
            <a:endCxn id="211" idx="4"/>
          </p:cNvCxnSpPr>
          <p:nvPr/>
        </p:nvCxnSpPr>
        <p:spPr>
          <a:xfrm rot="10800000">
            <a:off x="2429938" y="1456350"/>
            <a:ext cx="892500" cy="39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8"/>
          <p:cNvCxnSpPr>
            <a:stCxn id="209" idx="0"/>
            <a:endCxn id="206" idx="4"/>
          </p:cNvCxnSpPr>
          <p:nvPr/>
        </p:nvCxnSpPr>
        <p:spPr>
          <a:xfrm rot="10800000">
            <a:off x="1537438" y="2134050"/>
            <a:ext cx="0" cy="40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8"/>
          <p:cNvCxnSpPr>
            <a:stCxn id="210" idx="0"/>
            <a:endCxn id="208" idx="4"/>
          </p:cNvCxnSpPr>
          <p:nvPr/>
        </p:nvCxnSpPr>
        <p:spPr>
          <a:xfrm rot="10800000">
            <a:off x="3322438" y="2134050"/>
            <a:ext cx="0" cy="40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8"/>
          <p:cNvCxnSpPr>
            <a:stCxn id="209" idx="6"/>
            <a:endCxn id="208" idx="2"/>
          </p:cNvCxnSpPr>
          <p:nvPr/>
        </p:nvCxnSpPr>
        <p:spPr>
          <a:xfrm flipH="1" rot="10800000">
            <a:off x="1679938" y="1991550"/>
            <a:ext cx="1500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8"/>
          <p:cNvCxnSpPr>
            <a:stCxn id="210" idx="2"/>
            <a:endCxn id="206" idx="6"/>
          </p:cNvCxnSpPr>
          <p:nvPr/>
        </p:nvCxnSpPr>
        <p:spPr>
          <a:xfrm rot="10800000">
            <a:off x="1679938" y="1991550"/>
            <a:ext cx="1500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8"/>
          <p:cNvCxnSpPr>
            <a:stCxn id="210" idx="2"/>
            <a:endCxn id="209" idx="6"/>
          </p:cNvCxnSpPr>
          <p:nvPr/>
        </p:nvCxnSpPr>
        <p:spPr>
          <a:xfrm rot="10800000">
            <a:off x="1679938" y="2677350"/>
            <a:ext cx="1500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8"/>
          <p:cNvSpPr/>
          <p:nvPr/>
        </p:nvSpPr>
        <p:spPr>
          <a:xfrm>
            <a:off x="5618238" y="20014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6227838" y="20014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6837438" y="20014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7447038" y="20014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8056638" y="20014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8"/>
          <p:cNvCxnSpPr/>
          <p:nvPr/>
        </p:nvCxnSpPr>
        <p:spPr>
          <a:xfrm rot="10800000">
            <a:off x="5760750" y="169665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8"/>
          <p:cNvCxnSpPr/>
          <p:nvPr/>
        </p:nvCxnSpPr>
        <p:spPr>
          <a:xfrm rot="10800000">
            <a:off x="6370350" y="169665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8"/>
          <p:cNvCxnSpPr/>
          <p:nvPr/>
        </p:nvCxnSpPr>
        <p:spPr>
          <a:xfrm rot="10800000">
            <a:off x="6979950" y="169665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8"/>
          <p:cNvCxnSpPr/>
          <p:nvPr/>
        </p:nvCxnSpPr>
        <p:spPr>
          <a:xfrm rot="10800000">
            <a:off x="7589550" y="169665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8"/>
          <p:cNvCxnSpPr/>
          <p:nvPr/>
        </p:nvCxnSpPr>
        <p:spPr>
          <a:xfrm rot="10800000">
            <a:off x="8199150" y="169665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8"/>
          <p:cNvCxnSpPr/>
          <p:nvPr/>
        </p:nvCxnSpPr>
        <p:spPr>
          <a:xfrm>
            <a:off x="5751200" y="1696650"/>
            <a:ext cx="2457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07050" y="402200"/>
            <a:ext cx="89097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could we connect hosts in a local network?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350050" y="3290200"/>
            <a:ext cx="41598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Mesh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Link between every pair of machines.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every new host, we have to add new links to every other host.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 a lot of (physical) ports per host.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5274600" y="3290200"/>
            <a:ext cx="3410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single wire for all machines.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Introduces a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shared media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(Dynamic Host Configuration Protocol) – Steps</a:t>
            </a:r>
            <a:endParaRPr/>
          </a:p>
        </p:txBody>
      </p:sp>
      <p:sp>
        <p:nvSpPr>
          <p:cNvPr id="1094" name="Google Shape;1094;p7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Client D</a:t>
            </a:r>
            <a:r>
              <a:rPr b="1" lang="en"/>
              <a:t>iscover</a:t>
            </a:r>
            <a:r>
              <a:rPr lang="en"/>
              <a:t>: The client broadcasts a request for a configuration.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DHCP </a:t>
            </a:r>
            <a:r>
              <a:rPr b="1" lang="en"/>
              <a:t>Offer</a:t>
            </a:r>
            <a:r>
              <a:rPr lang="en"/>
              <a:t>: One or more DHCP servers respond with a configuration offer.</a:t>
            </a:r>
            <a:br>
              <a:rPr lang="en"/>
            </a:br>
            <a:r>
              <a:rPr lang="en"/>
              <a:t>Offer includes subnet mask, router's IP address, DNS resolver, and IP for client.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Client </a:t>
            </a:r>
            <a:r>
              <a:rPr b="1" lang="en"/>
              <a:t>Request</a:t>
            </a:r>
            <a:r>
              <a:rPr lang="en"/>
              <a:t>: The client broadcasts which configuration it has chosen.</a:t>
            </a:r>
            <a:br>
              <a:rPr lang="en"/>
            </a:br>
            <a:r>
              <a:rPr lang="en"/>
              <a:t>If multiple DHCP servers made offers, the ones that were not chosen discard their offer.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DHCP Acknowledgement</a:t>
            </a:r>
            <a:r>
              <a:rPr lang="en"/>
              <a:t>: The chosen server confirms that its configuration has been given to the client.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DHCP (Dynamic Host Configuration Protocol) – Step 1/4</a:t>
            </a:r>
            <a:endParaRPr/>
          </a:p>
        </p:txBody>
      </p:sp>
      <p:sp>
        <p:nvSpPr>
          <p:cNvPr id="1100" name="Google Shape;1100;p74"/>
          <p:cNvSpPr/>
          <p:nvPr/>
        </p:nvSpPr>
        <p:spPr>
          <a:xfrm>
            <a:off x="5284050" y="3543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74"/>
          <p:cNvSpPr/>
          <p:nvPr/>
        </p:nvSpPr>
        <p:spPr>
          <a:xfrm>
            <a:off x="5284050" y="2933400"/>
            <a:ext cx="14103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DHCP Server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74"/>
          <p:cNvSpPr txBox="1"/>
          <p:nvPr>
            <p:ph idx="1" type="body"/>
          </p:nvPr>
        </p:nvSpPr>
        <p:spPr>
          <a:xfrm>
            <a:off x="107050" y="402200"/>
            <a:ext cx="89097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wants to join the network.</a:t>
            </a:r>
            <a:endParaRPr/>
          </a:p>
        </p:txBody>
      </p:sp>
      <p:sp>
        <p:nvSpPr>
          <p:cNvPr id="1103" name="Google Shape;1103;p74"/>
          <p:cNvSpPr/>
          <p:nvPr/>
        </p:nvSpPr>
        <p:spPr>
          <a:xfrm>
            <a:off x="5284050" y="140938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04" name="Google Shape;1104;p74"/>
          <p:cNvGraphicFramePr/>
          <p:nvPr/>
        </p:nvGraphicFramePr>
        <p:xfrm>
          <a:off x="303125" y="216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337275"/>
                <a:gridCol w="15182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Alice's configuration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 mask: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Router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DNS Resolver: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1105" name="Google Shape;1105;p74"/>
          <p:cNvSpPr/>
          <p:nvPr/>
        </p:nvSpPr>
        <p:spPr>
          <a:xfrm>
            <a:off x="5284050" y="2019000"/>
            <a:ext cx="14103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DHCP Server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6" name="Google Shape;1106;p74"/>
          <p:cNvCxnSpPr>
            <a:stCxn id="1107" idx="6"/>
            <a:endCxn id="1103" idx="2"/>
          </p:cNvCxnSpPr>
          <p:nvPr/>
        </p:nvCxnSpPr>
        <p:spPr>
          <a:xfrm flipH="1" rot="10800000">
            <a:off x="3892650" y="1551900"/>
            <a:ext cx="1391400" cy="1066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74"/>
          <p:cNvCxnSpPr>
            <a:stCxn id="1107" idx="6"/>
            <a:endCxn id="1105" idx="1"/>
          </p:cNvCxnSpPr>
          <p:nvPr/>
        </p:nvCxnSpPr>
        <p:spPr>
          <a:xfrm flipH="1" rot="10800000">
            <a:off x="3892650" y="2161500"/>
            <a:ext cx="1391400" cy="4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74"/>
          <p:cNvCxnSpPr>
            <a:stCxn id="1107" idx="6"/>
            <a:endCxn id="1101" idx="1"/>
          </p:cNvCxnSpPr>
          <p:nvPr/>
        </p:nvCxnSpPr>
        <p:spPr>
          <a:xfrm>
            <a:off x="3892650" y="2618700"/>
            <a:ext cx="1391400" cy="4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74"/>
          <p:cNvCxnSpPr>
            <a:stCxn id="1107" idx="6"/>
            <a:endCxn id="1100" idx="2"/>
          </p:cNvCxnSpPr>
          <p:nvPr/>
        </p:nvCxnSpPr>
        <p:spPr>
          <a:xfrm>
            <a:off x="3892650" y="2618700"/>
            <a:ext cx="1391400" cy="1066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7" name="Google Shape;1107;p74"/>
          <p:cNvSpPr/>
          <p:nvPr/>
        </p:nvSpPr>
        <p:spPr>
          <a:xfrm>
            <a:off x="3607650" y="2476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74"/>
          <p:cNvSpPr txBox="1"/>
          <p:nvPr/>
        </p:nvSpPr>
        <p:spPr>
          <a:xfrm>
            <a:off x="3607650" y="4152600"/>
            <a:ext cx="393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Client discover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Alice broadcasts a request: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"Can anyone give me a configuration?"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DHCP (Dynamic Host Configuration Protocol) – Step 2/4</a:t>
            </a:r>
            <a:endParaRPr/>
          </a:p>
        </p:txBody>
      </p:sp>
      <p:sp>
        <p:nvSpPr>
          <p:cNvPr id="1117" name="Google Shape;1117;p75"/>
          <p:cNvSpPr/>
          <p:nvPr/>
        </p:nvSpPr>
        <p:spPr>
          <a:xfrm>
            <a:off x="5284050" y="3543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75"/>
          <p:cNvSpPr/>
          <p:nvPr/>
        </p:nvSpPr>
        <p:spPr>
          <a:xfrm>
            <a:off x="5284050" y="2933400"/>
            <a:ext cx="14103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DHCP Server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75"/>
          <p:cNvSpPr txBox="1"/>
          <p:nvPr>
            <p:ph idx="1" type="body"/>
          </p:nvPr>
        </p:nvSpPr>
        <p:spPr>
          <a:xfrm>
            <a:off x="107050" y="402200"/>
            <a:ext cx="89097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wants to join the network.</a:t>
            </a:r>
            <a:endParaRPr/>
          </a:p>
        </p:txBody>
      </p:sp>
      <p:sp>
        <p:nvSpPr>
          <p:cNvPr id="1120" name="Google Shape;1120;p75"/>
          <p:cNvSpPr/>
          <p:nvPr/>
        </p:nvSpPr>
        <p:spPr>
          <a:xfrm>
            <a:off x="5284050" y="140938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21" name="Google Shape;1121;p75"/>
          <p:cNvGraphicFramePr/>
          <p:nvPr/>
        </p:nvGraphicFramePr>
        <p:xfrm>
          <a:off x="303125" y="216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337275"/>
                <a:gridCol w="15182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Alice's configuration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 mask: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Router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DNS Resolver: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1122" name="Google Shape;1122;p75"/>
          <p:cNvSpPr/>
          <p:nvPr/>
        </p:nvSpPr>
        <p:spPr>
          <a:xfrm>
            <a:off x="5284050" y="2019000"/>
            <a:ext cx="14103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DHCP Server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3" name="Google Shape;1123;p75"/>
          <p:cNvCxnSpPr>
            <a:endCxn id="1122" idx="1"/>
          </p:cNvCxnSpPr>
          <p:nvPr/>
        </p:nvCxnSpPr>
        <p:spPr>
          <a:xfrm flipH="1" rot="10800000">
            <a:off x="3910350" y="2161500"/>
            <a:ext cx="1373700" cy="423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24" name="Google Shape;1124;p75"/>
          <p:cNvCxnSpPr>
            <a:endCxn id="1118" idx="1"/>
          </p:cNvCxnSpPr>
          <p:nvPr/>
        </p:nvCxnSpPr>
        <p:spPr>
          <a:xfrm>
            <a:off x="3909150" y="2639400"/>
            <a:ext cx="1374900" cy="436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5" name="Google Shape;1125;p75"/>
          <p:cNvSpPr/>
          <p:nvPr/>
        </p:nvSpPr>
        <p:spPr>
          <a:xfrm>
            <a:off x="3607650" y="2476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75"/>
          <p:cNvSpPr txBox="1"/>
          <p:nvPr/>
        </p:nvSpPr>
        <p:spPr>
          <a:xfrm>
            <a:off x="3607650" y="4152600"/>
            <a:ext cx="328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DHCP Offer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One or more DHCP servers reply with an offer for Alice.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DHCP (Dynamic Host Configuration Protocol) – Step 3/4</a:t>
            </a:r>
            <a:endParaRPr/>
          </a:p>
        </p:txBody>
      </p:sp>
      <p:sp>
        <p:nvSpPr>
          <p:cNvPr id="1132" name="Google Shape;1132;p76"/>
          <p:cNvSpPr/>
          <p:nvPr/>
        </p:nvSpPr>
        <p:spPr>
          <a:xfrm>
            <a:off x="5284050" y="3543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76"/>
          <p:cNvSpPr/>
          <p:nvPr/>
        </p:nvSpPr>
        <p:spPr>
          <a:xfrm>
            <a:off x="5284050" y="2933400"/>
            <a:ext cx="14103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DHCP Server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76"/>
          <p:cNvSpPr txBox="1"/>
          <p:nvPr>
            <p:ph idx="1" type="body"/>
          </p:nvPr>
        </p:nvSpPr>
        <p:spPr>
          <a:xfrm>
            <a:off x="107050" y="402200"/>
            <a:ext cx="89097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wants to join the network.</a:t>
            </a:r>
            <a:endParaRPr/>
          </a:p>
        </p:txBody>
      </p:sp>
      <p:sp>
        <p:nvSpPr>
          <p:cNvPr id="1135" name="Google Shape;1135;p76"/>
          <p:cNvSpPr/>
          <p:nvPr/>
        </p:nvSpPr>
        <p:spPr>
          <a:xfrm>
            <a:off x="5284050" y="140938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36" name="Google Shape;1136;p76"/>
          <p:cNvGraphicFramePr/>
          <p:nvPr/>
        </p:nvGraphicFramePr>
        <p:xfrm>
          <a:off x="303125" y="216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337275"/>
                <a:gridCol w="15182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Alice's configuration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 mask: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Router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DNS Resolver: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???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1137" name="Google Shape;1137;p76"/>
          <p:cNvSpPr/>
          <p:nvPr/>
        </p:nvSpPr>
        <p:spPr>
          <a:xfrm>
            <a:off x="5284050" y="2019000"/>
            <a:ext cx="14103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DHCP Server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38" name="Google Shape;1138;p76"/>
          <p:cNvCxnSpPr>
            <a:stCxn id="1139" idx="6"/>
            <a:endCxn id="1135" idx="2"/>
          </p:cNvCxnSpPr>
          <p:nvPr/>
        </p:nvCxnSpPr>
        <p:spPr>
          <a:xfrm flipH="1" rot="10800000">
            <a:off x="3892650" y="1551900"/>
            <a:ext cx="1391400" cy="1066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76"/>
          <p:cNvCxnSpPr>
            <a:stCxn id="1139" idx="6"/>
            <a:endCxn id="1137" idx="1"/>
          </p:cNvCxnSpPr>
          <p:nvPr/>
        </p:nvCxnSpPr>
        <p:spPr>
          <a:xfrm flipH="1" rot="10800000">
            <a:off x="3892650" y="2161500"/>
            <a:ext cx="1391400" cy="4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p76"/>
          <p:cNvCxnSpPr>
            <a:stCxn id="1139" idx="6"/>
            <a:endCxn id="1133" idx="1"/>
          </p:cNvCxnSpPr>
          <p:nvPr/>
        </p:nvCxnSpPr>
        <p:spPr>
          <a:xfrm>
            <a:off x="3892650" y="2618700"/>
            <a:ext cx="1391400" cy="4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p76"/>
          <p:cNvCxnSpPr>
            <a:stCxn id="1139" idx="6"/>
            <a:endCxn id="1132" idx="2"/>
          </p:cNvCxnSpPr>
          <p:nvPr/>
        </p:nvCxnSpPr>
        <p:spPr>
          <a:xfrm>
            <a:off x="3892650" y="2618700"/>
            <a:ext cx="1391400" cy="1066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9" name="Google Shape;1139;p76"/>
          <p:cNvSpPr/>
          <p:nvPr/>
        </p:nvSpPr>
        <p:spPr>
          <a:xfrm>
            <a:off x="3607650" y="2476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76"/>
          <p:cNvSpPr txBox="1"/>
          <p:nvPr/>
        </p:nvSpPr>
        <p:spPr>
          <a:xfrm>
            <a:off x="3607650" y="4152600"/>
            <a:ext cx="496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Client Request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Alice broadcasts which offer she chose: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"I'll use the offer from DHCP Server 1."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DHCP (Dynamic Host Configuration Protocol) – Step 3/4</a:t>
            </a:r>
            <a:endParaRPr/>
          </a:p>
        </p:txBody>
      </p:sp>
      <p:sp>
        <p:nvSpPr>
          <p:cNvPr id="1149" name="Google Shape;1149;p77"/>
          <p:cNvSpPr/>
          <p:nvPr/>
        </p:nvSpPr>
        <p:spPr>
          <a:xfrm>
            <a:off x="5284050" y="3543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77"/>
          <p:cNvSpPr/>
          <p:nvPr/>
        </p:nvSpPr>
        <p:spPr>
          <a:xfrm>
            <a:off x="5284050" y="2933400"/>
            <a:ext cx="14103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DHCP Server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77"/>
          <p:cNvSpPr txBox="1"/>
          <p:nvPr>
            <p:ph idx="1" type="body"/>
          </p:nvPr>
        </p:nvSpPr>
        <p:spPr>
          <a:xfrm>
            <a:off x="107050" y="402200"/>
            <a:ext cx="89097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wants to join the network.</a:t>
            </a:r>
            <a:endParaRPr/>
          </a:p>
        </p:txBody>
      </p:sp>
      <p:sp>
        <p:nvSpPr>
          <p:cNvPr id="1152" name="Google Shape;1152;p77"/>
          <p:cNvSpPr/>
          <p:nvPr/>
        </p:nvSpPr>
        <p:spPr>
          <a:xfrm>
            <a:off x="5284050" y="140938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53" name="Google Shape;1153;p77"/>
          <p:cNvGraphicFramePr/>
          <p:nvPr/>
        </p:nvGraphicFramePr>
        <p:xfrm>
          <a:off x="303125" y="216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{B1CF3E12-44E0-4F06-8052-F730D40FCCB2}</a:tableStyleId>
              </a:tblPr>
              <a:tblGrid>
                <a:gridCol w="1337275"/>
                <a:gridCol w="1518200"/>
              </a:tblGrid>
              <a:tr h="253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Alice's configuration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 hMerge="1"/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Subnet mask: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/24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Router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192.168.86.254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DNS Resolver: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8.8.8.8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  <a:tr h="25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My IP: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192.168.86.38</a:t>
                      </a:r>
                      <a:endParaRPr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91425" marL="91425"/>
                </a:tc>
              </a:tr>
            </a:tbl>
          </a:graphicData>
        </a:graphic>
      </p:graphicFrame>
      <p:sp>
        <p:nvSpPr>
          <p:cNvPr id="1154" name="Google Shape;1154;p77"/>
          <p:cNvSpPr/>
          <p:nvPr/>
        </p:nvSpPr>
        <p:spPr>
          <a:xfrm>
            <a:off x="5284050" y="2019000"/>
            <a:ext cx="14103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DHCP Server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5" name="Google Shape;1155;p77"/>
          <p:cNvCxnSpPr>
            <a:stCxn id="1156" idx="6"/>
            <a:endCxn id="1154" idx="1"/>
          </p:cNvCxnSpPr>
          <p:nvPr/>
        </p:nvCxnSpPr>
        <p:spPr>
          <a:xfrm flipH="1" rot="10800000">
            <a:off x="3892650" y="2161500"/>
            <a:ext cx="1391400" cy="4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6" name="Google Shape;1156;p77"/>
          <p:cNvSpPr/>
          <p:nvPr/>
        </p:nvSpPr>
        <p:spPr>
          <a:xfrm>
            <a:off x="3607650" y="2476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77"/>
          <p:cNvSpPr txBox="1"/>
          <p:nvPr/>
        </p:nvSpPr>
        <p:spPr>
          <a:xfrm>
            <a:off x="3607650" y="4152600"/>
            <a:ext cx="496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DHCP Acknowledgment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The chosen DHCP server confirms that the configuration has been set for Alice.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Servers</a:t>
            </a:r>
            <a:endParaRPr/>
          </a:p>
        </p:txBody>
      </p:sp>
      <p:sp>
        <p:nvSpPr>
          <p:cNvPr id="1163" name="Google Shape;1163;p7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DHCP servers offer configurations to new hosts.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Listen on UDP port 67 for requests.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DHCP servers are configured with required information: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Subnet mask, gateway router IP address, DNS resolver IP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i="1" lang="en"/>
              <a:t>pool</a:t>
            </a:r>
            <a:r>
              <a:rPr lang="en"/>
              <a:t> of usable IP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is extensible to provide other information.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are the DHCP servers?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small network: Your home router.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larger machine: Could be a separate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in same local network as the clients.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larger networks, router could relay requests to a remote DHCP server.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Leasing IP Addresses</a:t>
            </a:r>
            <a:endParaRPr/>
          </a:p>
        </p:txBody>
      </p:sp>
      <p:sp>
        <p:nvSpPr>
          <p:cNvPr id="1169" name="Google Shape;1169;p7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DHCP servers temporarily </a:t>
            </a:r>
            <a:r>
              <a:rPr i="1" lang="en"/>
              <a:t>lease</a:t>
            </a:r>
            <a:r>
              <a:rPr lang="en"/>
              <a:t> IP addresses to hosts.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can only use that IP address for a limited time (hours or days).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must renew the lease to keep using the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Servers don't offer the same address to other clients if leased.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Avoids two hosts getting the same address.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8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Implementation</a:t>
            </a:r>
            <a:endParaRPr/>
          </a:p>
        </p:txBody>
      </p:sp>
      <p:sp>
        <p:nvSpPr>
          <p:cNvPr id="1175" name="Google Shape;1175;p80"/>
          <p:cNvSpPr txBox="1"/>
          <p:nvPr>
            <p:ph idx="1" type="body"/>
          </p:nvPr>
        </p:nvSpPr>
        <p:spPr>
          <a:xfrm>
            <a:off x="107050" y="402200"/>
            <a:ext cx="89097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DHCP is a Layer 7 protocol, running on top of UDP/IP.</a:t>
            </a:r>
            <a:endParaRPr/>
          </a:p>
        </p:txBody>
      </p:sp>
      <p:sp>
        <p:nvSpPr>
          <p:cNvPr id="1176" name="Google Shape;1176;p80"/>
          <p:cNvSpPr/>
          <p:nvPr/>
        </p:nvSpPr>
        <p:spPr>
          <a:xfrm>
            <a:off x="2504138" y="3890850"/>
            <a:ext cx="1895100" cy="618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(Client Discover)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80"/>
          <p:cNvSpPr/>
          <p:nvPr/>
        </p:nvSpPr>
        <p:spPr>
          <a:xfrm>
            <a:off x="2504138" y="3497250"/>
            <a:ext cx="18951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80"/>
          <p:cNvSpPr/>
          <p:nvPr/>
        </p:nvSpPr>
        <p:spPr>
          <a:xfrm>
            <a:off x="2504138" y="3103650"/>
            <a:ext cx="18951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50239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80"/>
          <p:cNvSpPr/>
          <p:nvPr/>
        </p:nvSpPr>
        <p:spPr>
          <a:xfrm>
            <a:off x="2504138" y="2710050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255.255.255.255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80"/>
          <p:cNvSpPr/>
          <p:nvPr/>
        </p:nvSpPr>
        <p:spPr>
          <a:xfrm>
            <a:off x="2504138" y="2316450"/>
            <a:ext cx="1895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0.0.0.0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80"/>
          <p:cNvSpPr txBox="1"/>
          <p:nvPr/>
        </p:nvSpPr>
        <p:spPr>
          <a:xfrm>
            <a:off x="738549" y="3489428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Port: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80"/>
          <p:cNvSpPr txBox="1"/>
          <p:nvPr/>
        </p:nvSpPr>
        <p:spPr>
          <a:xfrm>
            <a:off x="738549" y="3095831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Port: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80"/>
          <p:cNvSpPr txBox="1"/>
          <p:nvPr/>
        </p:nvSpPr>
        <p:spPr>
          <a:xfrm>
            <a:off x="738549" y="2710047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80"/>
          <p:cNvSpPr txBox="1"/>
          <p:nvPr/>
        </p:nvSpPr>
        <p:spPr>
          <a:xfrm>
            <a:off x="738549" y="2316450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IP: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5" name="Google Shape;1185;p80"/>
          <p:cNvCxnSpPr>
            <a:endCxn id="1179" idx="3"/>
          </p:cNvCxnSpPr>
          <p:nvPr/>
        </p:nvCxnSpPr>
        <p:spPr>
          <a:xfrm rot="10800000">
            <a:off x="4399238" y="2906850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80"/>
          <p:cNvSpPr txBox="1"/>
          <p:nvPr/>
        </p:nvSpPr>
        <p:spPr>
          <a:xfrm>
            <a:off x="5204150" y="2706750"/>
            <a:ext cx="23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IPv4 broadcast address.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7" name="Google Shape;1187;p80"/>
          <p:cNvCxnSpPr/>
          <p:nvPr/>
        </p:nvCxnSpPr>
        <p:spPr>
          <a:xfrm rot="10800000">
            <a:off x="4399238" y="3287850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8" name="Google Shape;1188;p80"/>
          <p:cNvSpPr txBox="1"/>
          <p:nvPr/>
        </p:nvSpPr>
        <p:spPr>
          <a:xfrm>
            <a:off x="5204150" y="3087750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Client picks random source port.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80"/>
          <p:cNvSpPr/>
          <p:nvPr/>
        </p:nvSpPr>
        <p:spPr>
          <a:xfrm>
            <a:off x="2504138" y="1923113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FF:FF:FF:FF:FF:FF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0" name="Google Shape;1190;p80"/>
          <p:cNvSpPr/>
          <p:nvPr/>
        </p:nvSpPr>
        <p:spPr>
          <a:xfrm>
            <a:off x="2504138" y="1529513"/>
            <a:ext cx="1895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MAC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80"/>
          <p:cNvSpPr txBox="1"/>
          <p:nvPr/>
        </p:nvSpPr>
        <p:spPr>
          <a:xfrm>
            <a:off x="738549" y="1923109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Destination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80"/>
          <p:cNvSpPr txBox="1"/>
          <p:nvPr/>
        </p:nvSpPr>
        <p:spPr>
          <a:xfrm>
            <a:off x="738549" y="1529513"/>
            <a:ext cx="17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 MAC: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3" name="Google Shape;1193;p80"/>
          <p:cNvCxnSpPr>
            <a:endCxn id="1189" idx="3"/>
          </p:cNvCxnSpPr>
          <p:nvPr/>
        </p:nvCxnSpPr>
        <p:spPr>
          <a:xfrm rot="10800000">
            <a:off x="4399238" y="2119913"/>
            <a:ext cx="804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80"/>
          <p:cNvSpPr txBox="1"/>
          <p:nvPr/>
        </p:nvSpPr>
        <p:spPr>
          <a:xfrm>
            <a:off x="5204150" y="1919825"/>
            <a:ext cx="24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Ethernet broadcast address.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5" name="Google Shape;1195;p80"/>
          <p:cNvCxnSpPr/>
          <p:nvPr/>
        </p:nvCxnSpPr>
        <p:spPr>
          <a:xfrm rot="10800000">
            <a:off x="4399238" y="2525850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80"/>
          <p:cNvSpPr txBox="1"/>
          <p:nvPr/>
        </p:nvSpPr>
        <p:spPr>
          <a:xfrm>
            <a:off x="5204150" y="2325750"/>
            <a:ext cx="32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Client doesn't have an IP address yet.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7" name="Google Shape;1197;p80"/>
          <p:cNvCxnSpPr/>
          <p:nvPr/>
        </p:nvCxnSpPr>
        <p:spPr>
          <a:xfrm rot="10800000">
            <a:off x="4399238" y="3693775"/>
            <a:ext cx="8049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8" name="Google Shape;1198;p80"/>
          <p:cNvSpPr txBox="1"/>
          <p:nvPr/>
        </p:nvSpPr>
        <p:spPr>
          <a:xfrm>
            <a:off x="5204150" y="3493675"/>
            <a:ext cx="30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DHCP servers listening on port 67.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9" name="Google Shape;1199;p80"/>
          <p:cNvCxnSpPr/>
          <p:nvPr/>
        </p:nvCxnSpPr>
        <p:spPr>
          <a:xfrm rot="10800000">
            <a:off x="4399238" y="1725683"/>
            <a:ext cx="804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0" name="Google Shape;1200;p80"/>
          <p:cNvSpPr txBox="1"/>
          <p:nvPr/>
        </p:nvSpPr>
        <p:spPr>
          <a:xfrm>
            <a:off x="5204150" y="1296996"/>
            <a:ext cx="278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DHCP server can send unicast responses to this MAC address.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8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Autoconfiguration in IPv6</a:t>
            </a:r>
            <a:endParaRPr/>
          </a:p>
        </p:txBody>
      </p:sp>
      <p:sp>
        <p:nvSpPr>
          <p:cNvPr id="1206" name="Google Shape;1206;p8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Step 1: Use Neighbor Discovery (IPv6 ARP) to learn the other information.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address, DNS resolver address, and subnet (aka local network prefix).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Neighbor Discovery can be extended: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Router Solicitation</a:t>
            </a:r>
            <a:r>
              <a:rPr lang="en"/>
              <a:t>: Broadcast request for the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Router Advertisement</a:t>
            </a:r>
            <a:r>
              <a:rPr lang="en"/>
              <a:t>: Routers reply with the information.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8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Autoconfiguration in IPv6</a:t>
            </a:r>
            <a:endParaRPr/>
          </a:p>
        </p:txBody>
      </p:sp>
      <p:sp>
        <p:nvSpPr>
          <p:cNvPr id="1212" name="Google Shape;1212;p82"/>
          <p:cNvSpPr txBox="1"/>
          <p:nvPr>
            <p:ph idx="1" type="body"/>
          </p:nvPr>
        </p:nvSpPr>
        <p:spPr>
          <a:xfrm>
            <a:off x="107050" y="402200"/>
            <a:ext cx="89097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 </a:t>
            </a:r>
            <a:r>
              <a:rPr lang="en"/>
              <a:t>2: Use SLAAC </a:t>
            </a:r>
            <a:r>
              <a:rPr lang="en"/>
              <a:t>(Stateless Address Autoconfiguration) to give yourself a unique IPv6 address.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servers to manage and lease addresses!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Trick: MAC addresses are unique, so we can just copy those bits to form a unique IPv6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mechanisms in place for duplicate address detection, just in case.</a:t>
            </a:r>
            <a:endParaRPr/>
          </a:p>
        </p:txBody>
      </p:sp>
      <p:sp>
        <p:nvSpPr>
          <p:cNvPr id="1213" name="Google Shape;1213;p82"/>
          <p:cNvSpPr/>
          <p:nvPr/>
        </p:nvSpPr>
        <p:spPr>
          <a:xfrm>
            <a:off x="1948350" y="4444200"/>
            <a:ext cx="34713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ID (64 bits)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82"/>
          <p:cNvSpPr/>
          <p:nvPr/>
        </p:nvSpPr>
        <p:spPr>
          <a:xfrm>
            <a:off x="5419650" y="4444200"/>
            <a:ext cx="3471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Host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ID (64 bits)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82"/>
          <p:cNvSpPr txBox="1"/>
          <p:nvPr/>
        </p:nvSpPr>
        <p:spPr>
          <a:xfrm>
            <a:off x="384663" y="4440900"/>
            <a:ext cx="15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IPv6 Address: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82"/>
          <p:cNvSpPr/>
          <p:nvPr/>
        </p:nvSpPr>
        <p:spPr>
          <a:xfrm>
            <a:off x="5993250" y="2910450"/>
            <a:ext cx="2324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My MAC address (48 bits)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7" name="Google Shape;1217;p82"/>
          <p:cNvCxnSpPr>
            <a:stCxn id="1218" idx="2"/>
            <a:endCxn id="1213" idx="0"/>
          </p:cNvCxnSpPr>
          <p:nvPr/>
        </p:nvCxnSpPr>
        <p:spPr>
          <a:xfrm>
            <a:off x="3684000" y="3767250"/>
            <a:ext cx="0" cy="6771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8" name="Google Shape;1218;p82"/>
          <p:cNvSpPr txBox="1"/>
          <p:nvPr/>
        </p:nvSpPr>
        <p:spPr>
          <a:xfrm>
            <a:off x="2517900" y="3151650"/>
            <a:ext cx="233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Got this from the 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in Neighbor Discovery.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9" name="Google Shape;1219;p82"/>
          <p:cNvCxnSpPr/>
          <p:nvPr/>
        </p:nvCxnSpPr>
        <p:spPr>
          <a:xfrm>
            <a:off x="6393300" y="3304050"/>
            <a:ext cx="0" cy="114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82"/>
          <p:cNvSpPr txBox="1"/>
          <p:nvPr/>
        </p:nvSpPr>
        <p:spPr>
          <a:xfrm>
            <a:off x="6503525" y="3458475"/>
            <a:ext cx="211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Run some algorithm (e.g. add padding bits) to derive host ID bits.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Media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07050" y="402200"/>
            <a:ext cx="8909700" cy="28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Shared media</a:t>
            </a:r>
            <a:r>
              <a:rPr lang="en"/>
              <a:t>: Many machines using the same wire.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multiple machines transmit at the same time, signals will </a:t>
            </a:r>
            <a:r>
              <a:rPr i="1" lang="en"/>
              <a:t>interfere</a:t>
            </a:r>
            <a:r>
              <a:rPr lang="en"/>
              <a:t> or </a:t>
            </a:r>
            <a:r>
              <a:rPr i="1" lang="en"/>
              <a:t>collide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People talking simultaneously on a group call.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Shared media is not necessarily a wire.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be light signals on a shared optical fiber.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radio waves on a shared wireless link.</a:t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3210288" y="4075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3819888" y="4075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4429488" y="4075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5039088" y="4075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5648688" y="4075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6" name="Google Shape;246;p29"/>
          <p:cNvCxnSpPr/>
          <p:nvPr/>
        </p:nvCxnSpPr>
        <p:spPr>
          <a:xfrm rot="10800000">
            <a:off x="3352800" y="37707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 rot="10800000">
            <a:off x="3962400" y="37707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9"/>
          <p:cNvCxnSpPr/>
          <p:nvPr/>
        </p:nvCxnSpPr>
        <p:spPr>
          <a:xfrm rot="10800000">
            <a:off x="4572000" y="37707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9"/>
          <p:cNvCxnSpPr/>
          <p:nvPr/>
        </p:nvCxnSpPr>
        <p:spPr>
          <a:xfrm rot="10800000">
            <a:off x="5181600" y="37707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9"/>
          <p:cNvCxnSpPr/>
          <p:nvPr/>
        </p:nvCxnSpPr>
        <p:spPr>
          <a:xfrm rot="10800000">
            <a:off x="5791200" y="37707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9"/>
          <p:cNvCxnSpPr/>
          <p:nvPr/>
        </p:nvCxnSpPr>
        <p:spPr>
          <a:xfrm>
            <a:off x="3343250" y="3770700"/>
            <a:ext cx="2457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/>
          <p:nvPr/>
        </p:nvSpPr>
        <p:spPr>
          <a:xfrm>
            <a:off x="1984800" y="4259325"/>
            <a:ext cx="900900" cy="393600"/>
          </a:xfrm>
          <a:prstGeom prst="wedgeRoundRectCallout">
            <a:avLst>
              <a:gd fmla="val 74453" name="adj1"/>
              <a:gd fmla="val -5712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Blah blah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6258300" y="4259325"/>
            <a:ext cx="900900" cy="393600"/>
          </a:xfrm>
          <a:prstGeom prst="wedgeRoundRectCallout">
            <a:avLst>
              <a:gd fmla="val -75674" name="adj1"/>
              <a:gd fmla="val -58765" name="adj2"/>
              <a:gd fmla="val 0" name="adj3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Blah blah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5008800" y="4408300"/>
            <a:ext cx="345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??!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4399200" y="4408300"/>
            <a:ext cx="345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??!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3789600" y="4408300"/>
            <a:ext cx="345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??!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8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Ethernet, ARP, and DHCP</a:t>
            </a:r>
            <a:endParaRPr/>
          </a:p>
        </p:txBody>
      </p:sp>
      <p:sp>
        <p:nvSpPr>
          <p:cNvPr id="1226" name="Google Shape;1226;p8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Ethernet is a Layer 2 networking technology that provides connectivity between local nodes (routers and hosts).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Ethernet addresses allow for packets to be sent between machines before they have IP addresses (or even when they don't have IP addresses).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and Neighbor Discovery allow machines to map IP addresses to MAC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provides a mechanism for dynamic configuration of Layer 3 information on hosts.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Ethernet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Connecting Local Hosts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Sending Packets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2 Networks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ARP: Connecting Layers 2 and 3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DHCP: Joining a New Network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Access Protocols</a:t>
            </a:r>
            <a:endParaRPr/>
          </a:p>
        </p:txBody>
      </p:sp>
      <p:sp>
        <p:nvSpPr>
          <p:cNvPr id="263" name="Google Shape;263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/>
          <p:nvPr/>
        </p:nvSpPr>
        <p:spPr>
          <a:xfrm>
            <a:off x="6393375" y="4728075"/>
            <a:ext cx="913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CSMA/CD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5712975" y="4728075"/>
            <a:ext cx="5886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CSMA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4917400" y="4728075"/>
            <a:ext cx="685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ALOHA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4153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Tokens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3391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Polling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Access Protocols</a:t>
            </a:r>
            <a:endParaRPr/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107050" y="402200"/>
            <a:ext cx="8909700" cy="22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multiple access protocol</a:t>
            </a:r>
            <a:r>
              <a:rPr lang="en"/>
              <a:t> allocates the shared media to everyone wanting to use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types of approaches.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protocols of each </a:t>
            </a:r>
            <a:r>
              <a:rPr lang="en"/>
              <a:t>type.</a:t>
            </a:r>
            <a:endParaRPr/>
          </a:p>
        </p:txBody>
      </p:sp>
      <p:cxnSp>
        <p:nvCxnSpPr>
          <p:cNvPr id="275" name="Google Shape;275;p31"/>
          <p:cNvCxnSpPr>
            <a:stCxn id="276" idx="2"/>
            <a:endCxn id="277" idx="0"/>
          </p:cNvCxnSpPr>
          <p:nvPr/>
        </p:nvCxnSpPr>
        <p:spPr>
          <a:xfrm>
            <a:off x="4102425" y="39051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1"/>
          <p:cNvCxnSpPr>
            <a:stCxn id="276" idx="2"/>
            <a:endCxn id="279" idx="0"/>
          </p:cNvCxnSpPr>
          <p:nvPr/>
        </p:nvCxnSpPr>
        <p:spPr>
          <a:xfrm flipH="1">
            <a:off x="2654625" y="3905175"/>
            <a:ext cx="14478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1"/>
          <p:cNvCxnSpPr>
            <a:stCxn id="276" idx="2"/>
            <a:endCxn id="281" idx="0"/>
          </p:cNvCxnSpPr>
          <p:nvPr/>
        </p:nvCxnSpPr>
        <p:spPr>
          <a:xfrm>
            <a:off x="4102425" y="3905175"/>
            <a:ext cx="1905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1"/>
          <p:cNvCxnSpPr>
            <a:stCxn id="283" idx="2"/>
            <a:endCxn id="284" idx="0"/>
          </p:cNvCxnSpPr>
          <p:nvPr/>
        </p:nvCxnSpPr>
        <p:spPr>
          <a:xfrm flipH="1">
            <a:off x="5260125" y="4450275"/>
            <a:ext cx="7473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1"/>
          <p:cNvCxnSpPr>
            <a:stCxn id="283" idx="2"/>
            <a:endCxn id="286" idx="0"/>
          </p:cNvCxnSpPr>
          <p:nvPr/>
        </p:nvCxnSpPr>
        <p:spPr>
          <a:xfrm>
            <a:off x="6007425" y="4450275"/>
            <a:ext cx="8382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1"/>
          <p:cNvSpPr/>
          <p:nvPr/>
        </p:nvSpPr>
        <p:spPr>
          <a:xfrm>
            <a:off x="2129025" y="4186575"/>
            <a:ext cx="1051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Multiplexing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3549225" y="4186575"/>
            <a:ext cx="1106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Taking Turns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1"/>
          <p:cNvSpPr/>
          <p:nvPr/>
        </p:nvSpPr>
        <p:spPr>
          <a:xfrm>
            <a:off x="5316675" y="4186575"/>
            <a:ext cx="1381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Random Access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9" name="Google Shape;289;p31"/>
          <p:cNvCxnSpPr>
            <a:stCxn id="283" idx="2"/>
            <a:endCxn id="290" idx="0"/>
          </p:cNvCxnSpPr>
          <p:nvPr/>
        </p:nvCxnSpPr>
        <p:spPr>
          <a:xfrm>
            <a:off x="6007425" y="44502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1"/>
          <p:cNvSpPr/>
          <p:nvPr/>
        </p:nvSpPr>
        <p:spPr>
          <a:xfrm>
            <a:off x="3035025" y="3641475"/>
            <a:ext cx="2134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31"/>
          <p:cNvCxnSpPr>
            <a:stCxn id="288" idx="2"/>
            <a:endCxn id="292" idx="0"/>
          </p:cNvCxnSpPr>
          <p:nvPr/>
        </p:nvCxnSpPr>
        <p:spPr>
          <a:xfrm>
            <a:off x="4102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1"/>
          <p:cNvCxnSpPr>
            <a:stCxn id="288" idx="2"/>
            <a:endCxn id="294" idx="0"/>
          </p:cNvCxnSpPr>
          <p:nvPr/>
        </p:nvCxnSpPr>
        <p:spPr>
          <a:xfrm flipH="1">
            <a:off x="3721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1"/>
          <p:cNvSpPr/>
          <p:nvPr/>
        </p:nvSpPr>
        <p:spPr>
          <a:xfrm>
            <a:off x="1816924" y="4728075"/>
            <a:ext cx="9132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6" name="Google Shape;296;p31"/>
          <p:cNvCxnSpPr>
            <a:stCxn id="287" idx="2"/>
            <a:endCxn id="297" idx="0"/>
          </p:cNvCxnSpPr>
          <p:nvPr/>
        </p:nvCxnSpPr>
        <p:spPr>
          <a:xfrm>
            <a:off x="2654625" y="4450275"/>
            <a:ext cx="381000" cy="274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31"/>
          <p:cNvCxnSpPr>
            <a:stCxn id="287" idx="2"/>
            <a:endCxn id="299" idx="0"/>
          </p:cNvCxnSpPr>
          <p:nvPr/>
        </p:nvCxnSpPr>
        <p:spPr>
          <a:xfrm flipH="1">
            <a:off x="22736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1"/>
          <p:cNvSpPr/>
          <p:nvPr/>
        </p:nvSpPr>
        <p:spPr>
          <a:xfrm>
            <a:off x="2786938" y="4724475"/>
            <a:ext cx="497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/>
          <p:nvPr/>
        </p:nvSpPr>
        <p:spPr>
          <a:xfrm>
            <a:off x="6393375" y="4728075"/>
            <a:ext cx="913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CSMA/CD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5712975" y="4728075"/>
            <a:ext cx="5886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CSMA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4917400" y="4728075"/>
            <a:ext cx="685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ALOHA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4153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Tokens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3391500" y="4728075"/>
            <a:ext cx="6597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Polling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Access Protocols (</a:t>
            </a:r>
            <a:r>
              <a:rPr lang="en"/>
              <a:t>1/3</a:t>
            </a:r>
            <a:r>
              <a:rPr lang="en"/>
              <a:t>) – Multiplexing</a:t>
            </a:r>
            <a:endParaRPr/>
          </a:p>
        </p:txBody>
      </p:sp>
      <p:sp>
        <p:nvSpPr>
          <p:cNvPr id="311" name="Google Shape;311;p32"/>
          <p:cNvSpPr txBox="1"/>
          <p:nvPr>
            <p:ph idx="1" type="body"/>
          </p:nvPr>
        </p:nvSpPr>
        <p:spPr>
          <a:xfrm>
            <a:off x="107050" y="402200"/>
            <a:ext cx="8909700" cy="29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Allocate a fixed slice of resources to each node.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Frequency-based</a:t>
            </a:r>
            <a:r>
              <a:rPr lang="en"/>
              <a:t> multiplexing: Divide medium into frequency channels.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Time-based</a:t>
            </a:r>
            <a:r>
              <a:rPr lang="en"/>
              <a:t> multiplexing: Give each node some fixed time slots.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Can be wasteful.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only so much frequency/time available to allocate.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node has nothing to say, some frequency/time goes unused.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32"/>
          <p:cNvCxnSpPr>
            <a:stCxn id="313" idx="2"/>
            <a:endCxn id="314" idx="0"/>
          </p:cNvCxnSpPr>
          <p:nvPr/>
        </p:nvCxnSpPr>
        <p:spPr>
          <a:xfrm>
            <a:off x="4102425" y="39051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2"/>
          <p:cNvCxnSpPr>
            <a:stCxn id="313" idx="2"/>
            <a:endCxn id="316" idx="0"/>
          </p:cNvCxnSpPr>
          <p:nvPr/>
        </p:nvCxnSpPr>
        <p:spPr>
          <a:xfrm flipH="1">
            <a:off x="2654625" y="3905175"/>
            <a:ext cx="14478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2"/>
          <p:cNvCxnSpPr>
            <a:stCxn id="313" idx="2"/>
            <a:endCxn id="318" idx="0"/>
          </p:cNvCxnSpPr>
          <p:nvPr/>
        </p:nvCxnSpPr>
        <p:spPr>
          <a:xfrm>
            <a:off x="4102425" y="3905175"/>
            <a:ext cx="1905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2"/>
          <p:cNvCxnSpPr>
            <a:stCxn id="320" idx="2"/>
            <a:endCxn id="321" idx="0"/>
          </p:cNvCxnSpPr>
          <p:nvPr/>
        </p:nvCxnSpPr>
        <p:spPr>
          <a:xfrm flipH="1">
            <a:off x="5260125" y="4450275"/>
            <a:ext cx="7473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2"/>
          <p:cNvCxnSpPr>
            <a:stCxn id="320" idx="2"/>
            <a:endCxn id="323" idx="0"/>
          </p:cNvCxnSpPr>
          <p:nvPr/>
        </p:nvCxnSpPr>
        <p:spPr>
          <a:xfrm>
            <a:off x="6007425" y="4450275"/>
            <a:ext cx="8382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2"/>
          <p:cNvSpPr/>
          <p:nvPr/>
        </p:nvSpPr>
        <p:spPr>
          <a:xfrm>
            <a:off x="2129025" y="4186575"/>
            <a:ext cx="10512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Multiplexing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3549225" y="4186575"/>
            <a:ext cx="11064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Taking Turns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5316675" y="4186575"/>
            <a:ext cx="1381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Random Access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6" name="Google Shape;326;p32"/>
          <p:cNvCxnSpPr>
            <a:stCxn id="320" idx="2"/>
            <a:endCxn id="327" idx="0"/>
          </p:cNvCxnSpPr>
          <p:nvPr/>
        </p:nvCxnSpPr>
        <p:spPr>
          <a:xfrm>
            <a:off x="6007425" y="4450275"/>
            <a:ext cx="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2"/>
          <p:cNvSpPr/>
          <p:nvPr/>
        </p:nvSpPr>
        <p:spPr>
          <a:xfrm>
            <a:off x="3035025" y="3641475"/>
            <a:ext cx="2134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Multiple Access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32"/>
          <p:cNvCxnSpPr>
            <a:stCxn id="325" idx="2"/>
            <a:endCxn id="329" idx="0"/>
          </p:cNvCxnSpPr>
          <p:nvPr/>
        </p:nvCxnSpPr>
        <p:spPr>
          <a:xfrm>
            <a:off x="4102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2"/>
          <p:cNvCxnSpPr>
            <a:stCxn id="325" idx="2"/>
            <a:endCxn id="331" idx="0"/>
          </p:cNvCxnSpPr>
          <p:nvPr/>
        </p:nvCxnSpPr>
        <p:spPr>
          <a:xfrm flipH="1">
            <a:off x="37214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2"/>
          <p:cNvSpPr/>
          <p:nvPr/>
        </p:nvSpPr>
        <p:spPr>
          <a:xfrm>
            <a:off x="1816924" y="4728075"/>
            <a:ext cx="9132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Frequency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" name="Google Shape;333;p32"/>
          <p:cNvCxnSpPr>
            <a:stCxn id="324" idx="2"/>
            <a:endCxn id="334" idx="0"/>
          </p:cNvCxnSpPr>
          <p:nvPr/>
        </p:nvCxnSpPr>
        <p:spPr>
          <a:xfrm>
            <a:off x="2654625" y="4450275"/>
            <a:ext cx="381000" cy="274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2"/>
          <p:cNvCxnSpPr>
            <a:stCxn id="324" idx="2"/>
            <a:endCxn id="336" idx="0"/>
          </p:cNvCxnSpPr>
          <p:nvPr/>
        </p:nvCxnSpPr>
        <p:spPr>
          <a:xfrm flipH="1">
            <a:off x="2273625" y="4450275"/>
            <a:ext cx="381000" cy="277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2"/>
          <p:cNvSpPr/>
          <p:nvPr/>
        </p:nvSpPr>
        <p:spPr>
          <a:xfrm>
            <a:off x="2786938" y="4724475"/>
            <a:ext cx="497400" cy="263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