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y="5143500" cx="9144000"/>
  <p:notesSz cx="6858000" cy="9144000"/>
  <p:embeddedFontLst>
    <p:embeddedFont>
      <p:font typeface="Roboto Medium"/>
      <p:regular r:id="rId70"/>
      <p:bold r:id="rId71"/>
      <p:italic r:id="rId72"/>
      <p:boldItalic r:id="rId73"/>
    </p:embeddedFont>
    <p:embeddedFont>
      <p:font typeface="Roboto"/>
      <p:regular r:id="rId74"/>
      <p:bold r:id="rId75"/>
      <p:italic r:id="rId76"/>
      <p:boldItalic r:id="rId77"/>
    </p:embeddedFont>
    <p:embeddedFont>
      <p:font typeface="Roboto Light"/>
      <p:regular r:id="rId78"/>
      <p:bold r:id="rId79"/>
      <p:italic r:id="rId80"/>
      <p:boldItalic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2B1B5B-35EA-473C-BE09-346B974A7B6B}">
  <a:tblStyle styleId="{672B1B5B-35EA-473C-BE09-346B974A7B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RobotoLight-italic.fntdata"/><Relationship Id="rId81" Type="http://schemas.openxmlformats.org/officeDocument/2006/relationships/font" Target="fonts/Roboto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RobotoMedium-boldItalic.fntdata"/><Relationship Id="rId72" Type="http://schemas.openxmlformats.org/officeDocument/2006/relationships/font" Target="fonts/RobotoMedium-italic.fntdata"/><Relationship Id="rId31" Type="http://schemas.openxmlformats.org/officeDocument/2006/relationships/slide" Target="slides/slide25.xml"/><Relationship Id="rId75" Type="http://schemas.openxmlformats.org/officeDocument/2006/relationships/font" Target="fonts/Roboto-bold.fntdata"/><Relationship Id="rId30" Type="http://schemas.openxmlformats.org/officeDocument/2006/relationships/slide" Target="slides/slide24.xml"/><Relationship Id="rId74" Type="http://schemas.openxmlformats.org/officeDocument/2006/relationships/font" Target="fonts/Roboto-regular.fntdata"/><Relationship Id="rId33" Type="http://schemas.openxmlformats.org/officeDocument/2006/relationships/slide" Target="slides/slide27.xml"/><Relationship Id="rId77" Type="http://schemas.openxmlformats.org/officeDocument/2006/relationships/font" Target="fonts/Roboto-boldItalic.fntdata"/><Relationship Id="rId32" Type="http://schemas.openxmlformats.org/officeDocument/2006/relationships/slide" Target="slides/slide26.xml"/><Relationship Id="rId76" Type="http://schemas.openxmlformats.org/officeDocument/2006/relationships/font" Target="fonts/Roboto-italic.fntdata"/><Relationship Id="rId35" Type="http://schemas.openxmlformats.org/officeDocument/2006/relationships/slide" Target="slides/slide29.xml"/><Relationship Id="rId79" Type="http://schemas.openxmlformats.org/officeDocument/2006/relationships/font" Target="fonts/RobotoLight-bold.fntdata"/><Relationship Id="rId34" Type="http://schemas.openxmlformats.org/officeDocument/2006/relationships/slide" Target="slides/slide28.xml"/><Relationship Id="rId78" Type="http://schemas.openxmlformats.org/officeDocument/2006/relationships/font" Target="fonts/RobotoLight-regular.fntdata"/><Relationship Id="rId71" Type="http://schemas.openxmlformats.org/officeDocument/2006/relationships/font" Target="fonts/RobotoMedium-bold.fntdata"/><Relationship Id="rId70" Type="http://schemas.openxmlformats.org/officeDocument/2006/relationships/font" Target="fonts/RobotoMedium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f0d237ec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f0d237ec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template credit: Josh Hug, Lisa Yan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ef131233dc_0_1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ef131233dc_0_1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ef131233dc_0_16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ef131233dc_0_1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ef570f817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ef570f817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ef570f817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ef570f817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ef570f817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ef570f817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ef570f817b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ef570f817b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ef570f817b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ef570f817b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ef570f817b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ef570f817b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ef131233dc_0_1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ef131233dc_0_1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ef131233dc_0_16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2ef131233dc_0_1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f0d237ec6_0_1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f0d237ec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ef570f817b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ef570f817b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ef570f817b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ef570f817b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ef131233dc_0_1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2ef131233dc_0_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ef131233dc_0_1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ef131233dc_0_1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ef570f817b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2ef570f817b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ef570f817b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2ef570f817b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ef131233dc_0_1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ef131233dc_0_1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ef131233dc_0_16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2ef131233dc_0_1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2ef570f817b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2ef570f817b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2ef570f817b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2ef570f817b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f131233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f131233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2ef570f817b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2ef570f817b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2ef570f817b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2ef570f817b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ef570f817b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ef570f817b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2ef570f817b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2ef570f817b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2ef570f817b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2ef570f817b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2ef570f817b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2ef570f817b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2ef570f817b_0_6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2ef570f817b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2ef570f817b_0_1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2ef570f817b_0_1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2ef570f817b_0_1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2ef570f817b_0_1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2ef570f817b_0_1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2ef570f817b_0_1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f131233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f131233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2ef570f817b_0_1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2ef570f817b_0_1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2ef570f817b_0_1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2ef570f817b_0_1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2ef570f817b_0_1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2ef570f817b_0_1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2ef570f817b_0_1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2ef570f817b_0_1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2ef570f817b_0_1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2ef570f817b_0_1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2ef570f817b_0_1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2ef570f817b_0_1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2ef570f817b_0_6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2ef570f817b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2ef570f817b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2ef570f817b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2ef570f817b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2ef570f817b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2ef570f817b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2ef570f817b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f131233d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ef131233d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2ef570f817b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2ef570f817b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2ef570f817b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2ef570f817b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2ef570f817b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2ef570f817b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2ef570f817b_0_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2ef570f817b_0_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2ef570f817b_0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2ef570f817b_0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2ef570f817b_0_1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2ef570f817b_0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2ef570f817b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2ef570f817b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2ef570f817b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2ef570f817b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2ef570f817b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2ef570f817b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2ef570f817b_0_1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2ef570f817b_0_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ef131233d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ef131233d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2ef570f817b_0_1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2ef570f817b_0_1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2ef570f817b_0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2ef570f817b_0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2ef570f817b_0_1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2ef570f817b_0_1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2ef570f817b_0_1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2ef570f817b_0_1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ef131233dc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ef131233dc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ef570f817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ef570f817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ef570f817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ef570f817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" name="Google Shape;82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95425" y="4288400"/>
            <a:ext cx="86589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95" name="Google Shape;95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4" name="Google Shape;10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6" name="Google Shape;106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0" name="Google Shape;12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28" name="Google Shape;12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7" name="Google Shape;27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6" name="Google Shape;36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3" name="Google Shape;43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1" name="Google Shape;51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" name="Google Shape;5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1" name="Google Shape;61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0" name="Google Shape;70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311700" y="385435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 168, Fall 2024 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Sylvia Ratnasamy, Rob Shakir, Peyrin Kao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311700" y="1658975"/>
            <a:ext cx="8709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rPr>
              <a:t>NAT, TLS, and End-to-End Walkthrough</a:t>
            </a:r>
            <a:endParaRPr sz="3600">
              <a:solidFill>
                <a:srgbClr val="0B539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X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NAT</a:t>
            </a:r>
            <a:endParaRPr/>
          </a:p>
        </p:txBody>
      </p:sp>
      <p:sp>
        <p:nvSpPr>
          <p:cNvPr id="353" name="Google Shape;353;p33"/>
          <p:cNvSpPr txBox="1"/>
          <p:nvPr>
            <p:ph idx="1" type="body"/>
          </p:nvPr>
        </p:nvSpPr>
        <p:spPr>
          <a:xfrm>
            <a:off x="107050" y="402200"/>
            <a:ext cx="8909700" cy="29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Outgoing packet: Replace </a:t>
            </a:r>
            <a:r>
              <a:rPr i="1" lang="en"/>
              <a:t>private</a:t>
            </a:r>
            <a:r>
              <a:rPr lang="en"/>
              <a:t> IP with </a:t>
            </a:r>
            <a:r>
              <a:rPr i="1" lang="en"/>
              <a:t>public</a:t>
            </a:r>
            <a:r>
              <a:rPr lang="en"/>
              <a:t> IP.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Incoming packet: Replace </a:t>
            </a:r>
            <a:r>
              <a:rPr i="1" lang="en"/>
              <a:t>public</a:t>
            </a:r>
            <a:r>
              <a:rPr lang="en"/>
              <a:t> IP with </a:t>
            </a:r>
            <a:r>
              <a:rPr i="1" lang="en"/>
              <a:t>private</a:t>
            </a:r>
            <a:r>
              <a:rPr lang="en"/>
              <a:t> IP.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to restore B's original, private IP.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 has no idea we rewrote the packet.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Router must give B the illusion that it's sending/receiving packets with its own IP.</a:t>
            </a:r>
            <a:endParaRPr/>
          </a:p>
        </p:txBody>
      </p:sp>
      <p:graphicFrame>
        <p:nvGraphicFramePr>
          <p:cNvPr id="354" name="Google Shape;354;p33"/>
          <p:cNvGraphicFramePr/>
          <p:nvPr/>
        </p:nvGraphicFramePr>
        <p:xfrm>
          <a:off x="3695975" y="362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{672B1B5B-35EA-473C-BE09-346B974A7B6B}</a:tableStyleId>
              </a:tblPr>
              <a:tblGrid>
                <a:gridCol w="865925"/>
                <a:gridCol w="865925"/>
              </a:tblGrid>
              <a:tr h="246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NAT Table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Outside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</a:tr>
            </a:tbl>
          </a:graphicData>
        </a:graphic>
      </p:graphicFrame>
      <p:sp>
        <p:nvSpPr>
          <p:cNvPr id="355" name="Google Shape;355;p33"/>
          <p:cNvSpPr/>
          <p:nvPr/>
        </p:nvSpPr>
        <p:spPr>
          <a:xfrm>
            <a:off x="6847399" y="3877475"/>
            <a:ext cx="1075800" cy="560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</a:t>
            </a:r>
            <a:r>
              <a:rPr b="1" lang="en" strike="sng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R1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33"/>
          <p:cNvSpPr/>
          <p:nvPr/>
        </p:nvSpPr>
        <p:spPr>
          <a:xfrm>
            <a:off x="1220774" y="3877475"/>
            <a:ext cx="1075800" cy="560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</a:t>
            </a:r>
            <a:r>
              <a:rPr b="1" lang="en" strike="sngStrike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R1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33"/>
          <p:cNvSpPr txBox="1"/>
          <p:nvPr/>
        </p:nvSpPr>
        <p:spPr>
          <a:xfrm>
            <a:off x="6487700" y="4582600"/>
            <a:ext cx="1795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Incoming packet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3"/>
          <p:cNvSpPr txBox="1"/>
          <p:nvPr/>
        </p:nvSpPr>
        <p:spPr>
          <a:xfrm>
            <a:off x="861075" y="4582600"/>
            <a:ext cx="1795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Outgoing packet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4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NAT: Network Address Translation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Basic NAT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NAT with Ports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Rewriting Ports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Implementing NAT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TLS: Secure Bytestreams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End-to-End Walkthrough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364" name="Google Shape;364;p3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 with Ports</a:t>
            </a:r>
            <a:endParaRPr/>
          </a:p>
        </p:txBody>
      </p:sp>
      <p:sp>
        <p:nvSpPr>
          <p:cNvPr id="365" name="Google Shape;365;p3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0" name="Google Shape;370;p35"/>
          <p:cNvGraphicFramePr/>
          <p:nvPr/>
        </p:nvGraphicFramePr>
        <p:xfrm>
          <a:off x="2207025" y="215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{672B1B5B-35EA-473C-BE09-346B974A7B6B}</a:tableStyleId>
              </a:tblPr>
              <a:tblGrid>
                <a:gridCol w="865925"/>
                <a:gridCol w="865925"/>
              </a:tblGrid>
              <a:tr h="246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NAT Table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Outside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</a:tr>
            </a:tbl>
          </a:graphicData>
        </a:graphic>
      </p:graphicFrame>
      <p:sp>
        <p:nvSpPr>
          <p:cNvPr id="371" name="Google Shape;371;p35"/>
          <p:cNvSpPr/>
          <p:nvPr/>
        </p:nvSpPr>
        <p:spPr>
          <a:xfrm>
            <a:off x="0" y="3377525"/>
            <a:ext cx="3084000" cy="1777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Private addresses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(inside network)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35"/>
          <p:cNvSpPr/>
          <p:nvPr/>
        </p:nvSpPr>
        <p:spPr>
          <a:xfrm>
            <a:off x="3084075" y="3377525"/>
            <a:ext cx="6060000" cy="17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 addresses (the Internet)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35"/>
          <p:cNvSpPr/>
          <p:nvPr/>
        </p:nvSpPr>
        <p:spPr>
          <a:xfrm>
            <a:off x="1202538" y="35374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35"/>
          <p:cNvSpPr/>
          <p:nvPr/>
        </p:nvSpPr>
        <p:spPr>
          <a:xfrm>
            <a:off x="1202538" y="39300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35"/>
          <p:cNvSpPr/>
          <p:nvPr/>
        </p:nvSpPr>
        <p:spPr>
          <a:xfrm>
            <a:off x="1202538" y="43110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35"/>
          <p:cNvSpPr/>
          <p:nvPr/>
        </p:nvSpPr>
        <p:spPr>
          <a:xfrm>
            <a:off x="2930450" y="393009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7" name="Google Shape;377;p35"/>
          <p:cNvCxnSpPr>
            <a:stCxn id="373" idx="6"/>
            <a:endCxn id="376" idx="1"/>
          </p:cNvCxnSpPr>
          <p:nvPr/>
        </p:nvCxnSpPr>
        <p:spPr>
          <a:xfrm>
            <a:off x="1487538" y="3679975"/>
            <a:ext cx="1443000" cy="39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35"/>
          <p:cNvCxnSpPr>
            <a:stCxn id="374" idx="6"/>
            <a:endCxn id="376" idx="1"/>
          </p:cNvCxnSpPr>
          <p:nvPr/>
        </p:nvCxnSpPr>
        <p:spPr>
          <a:xfrm>
            <a:off x="1487538" y="4072591"/>
            <a:ext cx="1443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35"/>
          <p:cNvCxnSpPr>
            <a:stCxn id="375" idx="6"/>
            <a:endCxn id="376" idx="1"/>
          </p:cNvCxnSpPr>
          <p:nvPr/>
        </p:nvCxnSpPr>
        <p:spPr>
          <a:xfrm flipH="1" rot="10800000">
            <a:off x="1487538" y="4072591"/>
            <a:ext cx="1443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35"/>
          <p:cNvSpPr/>
          <p:nvPr/>
        </p:nvSpPr>
        <p:spPr>
          <a:xfrm>
            <a:off x="7045238" y="37014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35"/>
          <p:cNvSpPr/>
          <p:nvPr/>
        </p:nvSpPr>
        <p:spPr>
          <a:xfrm>
            <a:off x="42971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35"/>
          <p:cNvSpPr/>
          <p:nvPr/>
        </p:nvSpPr>
        <p:spPr>
          <a:xfrm>
            <a:off x="65069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3" name="Google Shape;383;p35"/>
          <p:cNvCxnSpPr>
            <a:stCxn id="376" idx="3"/>
            <a:endCxn id="381" idx="1"/>
          </p:cNvCxnSpPr>
          <p:nvPr/>
        </p:nvCxnSpPr>
        <p:spPr>
          <a:xfrm>
            <a:off x="3215450" y="4072591"/>
            <a:ext cx="108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35"/>
          <p:cNvCxnSpPr>
            <a:stCxn id="385" idx="3"/>
            <a:endCxn id="382" idx="1"/>
          </p:cNvCxnSpPr>
          <p:nvPr/>
        </p:nvCxnSpPr>
        <p:spPr>
          <a:xfrm>
            <a:off x="5587700" y="4072591"/>
            <a:ext cx="919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35"/>
          <p:cNvCxnSpPr>
            <a:stCxn id="382" idx="3"/>
            <a:endCxn id="380" idx="2"/>
          </p:cNvCxnSpPr>
          <p:nvPr/>
        </p:nvCxnSpPr>
        <p:spPr>
          <a:xfrm flipH="1" rot="10800000">
            <a:off x="6649400" y="3843991"/>
            <a:ext cx="395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35"/>
          <p:cNvSpPr/>
          <p:nvPr/>
        </p:nvSpPr>
        <p:spPr>
          <a:xfrm>
            <a:off x="7045238" y="41586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8" name="Google Shape;388;p35"/>
          <p:cNvCxnSpPr>
            <a:stCxn id="382" idx="3"/>
            <a:endCxn id="387" idx="2"/>
          </p:cNvCxnSpPr>
          <p:nvPr/>
        </p:nvCxnSpPr>
        <p:spPr>
          <a:xfrm>
            <a:off x="6649400" y="4072591"/>
            <a:ext cx="395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35"/>
          <p:cNvSpPr/>
          <p:nvPr/>
        </p:nvSpPr>
        <p:spPr>
          <a:xfrm>
            <a:off x="54452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9" name="Google Shape;389;p35"/>
          <p:cNvCxnSpPr>
            <a:stCxn id="381" idx="3"/>
            <a:endCxn id="385" idx="1"/>
          </p:cNvCxnSpPr>
          <p:nvPr/>
        </p:nvCxnSpPr>
        <p:spPr>
          <a:xfrm>
            <a:off x="4439600" y="4072591"/>
            <a:ext cx="1005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3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Problem with Basic NAT</a:t>
            </a:r>
            <a:endParaRPr/>
          </a:p>
        </p:txBody>
      </p:sp>
      <p:sp>
        <p:nvSpPr>
          <p:cNvPr id="391" name="Google Shape;391;p35"/>
          <p:cNvSpPr txBox="1"/>
          <p:nvPr>
            <p:ph idx="1" type="body"/>
          </p:nvPr>
        </p:nvSpPr>
        <p:spPr>
          <a:xfrm>
            <a:off x="107050" y="402200"/>
            <a:ext cx="8909700" cy="1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A and B both wanted to talk to 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Table is ambiguous! We don't know where to send packets from S.</a:t>
            </a:r>
            <a:endParaRPr/>
          </a:p>
        </p:txBody>
      </p:sp>
      <p:graphicFrame>
        <p:nvGraphicFramePr>
          <p:cNvPr id="392" name="Google Shape;392;p35"/>
          <p:cNvGraphicFramePr/>
          <p:nvPr/>
        </p:nvGraphicFramePr>
        <p:xfrm>
          <a:off x="2207025" y="215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{672B1B5B-35EA-473C-BE09-346B974A7B6B}</a:tableStyleId>
              </a:tblPr>
              <a:tblGrid>
                <a:gridCol w="865925"/>
                <a:gridCol w="865925"/>
              </a:tblGrid>
              <a:tr h="246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NAT Table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 hMerge="1"/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Outside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93" name="Google Shape;393;p35"/>
          <p:cNvCxnSpPr>
            <a:stCxn id="394" idx="1"/>
            <a:endCxn id="395" idx="3"/>
          </p:cNvCxnSpPr>
          <p:nvPr/>
        </p:nvCxnSpPr>
        <p:spPr>
          <a:xfrm rot="10800000">
            <a:off x="3607700" y="4451175"/>
            <a:ext cx="589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p35"/>
          <p:cNvSpPr txBox="1"/>
          <p:nvPr/>
        </p:nvSpPr>
        <p:spPr>
          <a:xfrm>
            <a:off x="4196900" y="4315725"/>
            <a:ext cx="1491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Header rewritten!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6" name="Google Shape;396;p35"/>
          <p:cNvCxnSpPr>
            <a:stCxn id="397" idx="1"/>
          </p:cNvCxnSpPr>
          <p:nvPr/>
        </p:nvCxnSpPr>
        <p:spPr>
          <a:xfrm rot="10800000">
            <a:off x="3938875" y="3105231"/>
            <a:ext cx="6813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" name="Google Shape;397;p35"/>
          <p:cNvSpPr txBox="1"/>
          <p:nvPr/>
        </p:nvSpPr>
        <p:spPr>
          <a:xfrm>
            <a:off x="4620175" y="2862081"/>
            <a:ext cx="1731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If I get replies from S, send them to B.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35"/>
          <p:cNvSpPr/>
          <p:nvPr/>
        </p:nvSpPr>
        <p:spPr>
          <a:xfrm>
            <a:off x="2531899" y="4170975"/>
            <a:ext cx="1075800" cy="560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35"/>
          <p:cNvSpPr/>
          <p:nvPr/>
        </p:nvSpPr>
        <p:spPr>
          <a:xfrm>
            <a:off x="2531899" y="4170975"/>
            <a:ext cx="1075800" cy="560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</a:t>
            </a:r>
            <a:r>
              <a:rPr b="1" lang="en" strike="sngStrike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R1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5"/>
          <p:cNvSpPr/>
          <p:nvPr/>
        </p:nvSpPr>
        <p:spPr>
          <a:xfrm>
            <a:off x="183249" y="3780772"/>
            <a:ext cx="1075800" cy="560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35"/>
          <p:cNvSpPr/>
          <p:nvPr/>
        </p:nvSpPr>
        <p:spPr>
          <a:xfrm>
            <a:off x="7290950" y="3563800"/>
            <a:ext cx="1075800" cy="560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R1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6"/>
          <p:cNvSpPr/>
          <p:nvPr/>
        </p:nvSpPr>
        <p:spPr>
          <a:xfrm>
            <a:off x="0" y="3377525"/>
            <a:ext cx="3084000" cy="1777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Private addresses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(inside network)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36"/>
          <p:cNvSpPr/>
          <p:nvPr/>
        </p:nvSpPr>
        <p:spPr>
          <a:xfrm>
            <a:off x="3084075" y="3377525"/>
            <a:ext cx="6060000" cy="17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 addresses (the Internet)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36"/>
          <p:cNvSpPr/>
          <p:nvPr/>
        </p:nvSpPr>
        <p:spPr>
          <a:xfrm>
            <a:off x="1202538" y="35374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36"/>
          <p:cNvSpPr/>
          <p:nvPr/>
        </p:nvSpPr>
        <p:spPr>
          <a:xfrm>
            <a:off x="1202538" y="39300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36"/>
          <p:cNvSpPr/>
          <p:nvPr/>
        </p:nvSpPr>
        <p:spPr>
          <a:xfrm>
            <a:off x="1202538" y="43110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36"/>
          <p:cNvSpPr/>
          <p:nvPr/>
        </p:nvSpPr>
        <p:spPr>
          <a:xfrm>
            <a:off x="2930450" y="393009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1" name="Google Shape;411;p36"/>
          <p:cNvCxnSpPr>
            <a:stCxn id="407" idx="6"/>
            <a:endCxn id="410" idx="1"/>
          </p:cNvCxnSpPr>
          <p:nvPr/>
        </p:nvCxnSpPr>
        <p:spPr>
          <a:xfrm>
            <a:off x="1487538" y="3679975"/>
            <a:ext cx="1443000" cy="39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36"/>
          <p:cNvCxnSpPr>
            <a:stCxn id="408" idx="6"/>
            <a:endCxn id="410" idx="1"/>
          </p:cNvCxnSpPr>
          <p:nvPr/>
        </p:nvCxnSpPr>
        <p:spPr>
          <a:xfrm>
            <a:off x="1487538" y="4072591"/>
            <a:ext cx="1443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36"/>
          <p:cNvCxnSpPr>
            <a:stCxn id="409" idx="6"/>
            <a:endCxn id="410" idx="1"/>
          </p:cNvCxnSpPr>
          <p:nvPr/>
        </p:nvCxnSpPr>
        <p:spPr>
          <a:xfrm flipH="1" rot="10800000">
            <a:off x="1487538" y="4072591"/>
            <a:ext cx="1443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36"/>
          <p:cNvSpPr/>
          <p:nvPr/>
        </p:nvSpPr>
        <p:spPr>
          <a:xfrm>
            <a:off x="7045238" y="37014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36"/>
          <p:cNvSpPr/>
          <p:nvPr/>
        </p:nvSpPr>
        <p:spPr>
          <a:xfrm>
            <a:off x="42971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36"/>
          <p:cNvSpPr/>
          <p:nvPr/>
        </p:nvSpPr>
        <p:spPr>
          <a:xfrm>
            <a:off x="65069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7" name="Google Shape;417;p36"/>
          <p:cNvCxnSpPr>
            <a:stCxn id="410" idx="3"/>
            <a:endCxn id="415" idx="1"/>
          </p:cNvCxnSpPr>
          <p:nvPr/>
        </p:nvCxnSpPr>
        <p:spPr>
          <a:xfrm>
            <a:off x="3215450" y="4072591"/>
            <a:ext cx="108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36"/>
          <p:cNvCxnSpPr>
            <a:stCxn id="419" idx="3"/>
            <a:endCxn id="416" idx="1"/>
          </p:cNvCxnSpPr>
          <p:nvPr/>
        </p:nvCxnSpPr>
        <p:spPr>
          <a:xfrm>
            <a:off x="5587700" y="4072591"/>
            <a:ext cx="919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36"/>
          <p:cNvCxnSpPr>
            <a:stCxn id="416" idx="3"/>
            <a:endCxn id="414" idx="2"/>
          </p:cNvCxnSpPr>
          <p:nvPr/>
        </p:nvCxnSpPr>
        <p:spPr>
          <a:xfrm flipH="1" rot="10800000">
            <a:off x="6649400" y="3843991"/>
            <a:ext cx="395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1" name="Google Shape;421;p36"/>
          <p:cNvSpPr/>
          <p:nvPr/>
        </p:nvSpPr>
        <p:spPr>
          <a:xfrm>
            <a:off x="7045238" y="41586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2" name="Google Shape;422;p36"/>
          <p:cNvCxnSpPr>
            <a:stCxn id="416" idx="3"/>
            <a:endCxn id="421" idx="2"/>
          </p:cNvCxnSpPr>
          <p:nvPr/>
        </p:nvCxnSpPr>
        <p:spPr>
          <a:xfrm>
            <a:off x="6649400" y="4072591"/>
            <a:ext cx="395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36"/>
          <p:cNvSpPr/>
          <p:nvPr/>
        </p:nvSpPr>
        <p:spPr>
          <a:xfrm>
            <a:off x="54452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3" name="Google Shape;423;p36"/>
          <p:cNvCxnSpPr>
            <a:stCxn id="415" idx="3"/>
            <a:endCxn id="419" idx="1"/>
          </p:cNvCxnSpPr>
          <p:nvPr/>
        </p:nvCxnSpPr>
        <p:spPr>
          <a:xfrm>
            <a:off x="4439600" y="4072591"/>
            <a:ext cx="1005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" name="Google Shape;424;p3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Problem with Basic NAT</a:t>
            </a:r>
            <a:endParaRPr/>
          </a:p>
        </p:txBody>
      </p:sp>
      <p:sp>
        <p:nvSpPr>
          <p:cNvPr id="425" name="Google Shape;425;p36"/>
          <p:cNvSpPr txBox="1"/>
          <p:nvPr>
            <p:ph idx="1" type="body"/>
          </p:nvPr>
        </p:nvSpPr>
        <p:spPr>
          <a:xfrm>
            <a:off x="107050" y="402200"/>
            <a:ext cx="8909700" cy="1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A and B both wanted to talk to 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Table is ambiguous! We don't know where to send packets from S.</a:t>
            </a:r>
            <a:endParaRPr/>
          </a:p>
        </p:txBody>
      </p:sp>
      <p:graphicFrame>
        <p:nvGraphicFramePr>
          <p:cNvPr id="426" name="Google Shape;426;p36"/>
          <p:cNvGraphicFramePr/>
          <p:nvPr/>
        </p:nvGraphicFramePr>
        <p:xfrm>
          <a:off x="2207025" y="215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{672B1B5B-35EA-473C-BE09-346B974A7B6B}</a:tableStyleId>
              </a:tblPr>
              <a:tblGrid>
                <a:gridCol w="865925"/>
                <a:gridCol w="865925"/>
              </a:tblGrid>
              <a:tr h="246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NAT Table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Outside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</a:tr>
            </a:tbl>
          </a:graphicData>
        </a:graphic>
      </p:graphicFrame>
      <p:sp>
        <p:nvSpPr>
          <p:cNvPr id="427" name="Google Shape;427;p36"/>
          <p:cNvSpPr/>
          <p:nvPr/>
        </p:nvSpPr>
        <p:spPr>
          <a:xfrm>
            <a:off x="7290950" y="3563800"/>
            <a:ext cx="1075800" cy="560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8" name="Google Shape;428;p36"/>
          <p:cNvCxnSpPr>
            <a:stCxn id="429" idx="1"/>
            <a:endCxn id="430" idx="3"/>
          </p:cNvCxnSpPr>
          <p:nvPr/>
        </p:nvCxnSpPr>
        <p:spPr>
          <a:xfrm rot="10800000">
            <a:off x="3607700" y="4451175"/>
            <a:ext cx="589200" cy="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9" name="Google Shape;429;p36"/>
          <p:cNvSpPr txBox="1"/>
          <p:nvPr/>
        </p:nvSpPr>
        <p:spPr>
          <a:xfrm>
            <a:off x="4196900" y="4315725"/>
            <a:ext cx="1491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Is this </a:t>
            </a: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 A or B?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36"/>
          <p:cNvSpPr/>
          <p:nvPr/>
        </p:nvSpPr>
        <p:spPr>
          <a:xfrm>
            <a:off x="2531899" y="4170975"/>
            <a:ext cx="1075800" cy="560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6" name="Google Shape;436;p37"/>
          <p:cNvGraphicFramePr/>
          <p:nvPr/>
        </p:nvGraphicFramePr>
        <p:xfrm>
          <a:off x="2033513" y="187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{672B1B5B-35EA-473C-BE09-346B974A7B6B}</a:tableStyleId>
              </a:tblPr>
              <a:tblGrid>
                <a:gridCol w="1212950"/>
                <a:gridCol w="865925"/>
              </a:tblGrid>
              <a:tr h="246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NAT Table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 hMerge="1"/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Outside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37" name="Google Shape;437;p37"/>
          <p:cNvSpPr/>
          <p:nvPr/>
        </p:nvSpPr>
        <p:spPr>
          <a:xfrm>
            <a:off x="0" y="3377525"/>
            <a:ext cx="3084000" cy="1777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Private addresses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(inside network)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3084075" y="3377525"/>
            <a:ext cx="6060000" cy="17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 addresses (the Internet)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37"/>
          <p:cNvSpPr/>
          <p:nvPr/>
        </p:nvSpPr>
        <p:spPr>
          <a:xfrm>
            <a:off x="1659738" y="35374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1659738" y="39300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37"/>
          <p:cNvSpPr/>
          <p:nvPr/>
        </p:nvSpPr>
        <p:spPr>
          <a:xfrm>
            <a:off x="1659738" y="43110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37"/>
          <p:cNvSpPr/>
          <p:nvPr/>
        </p:nvSpPr>
        <p:spPr>
          <a:xfrm>
            <a:off x="2930450" y="393009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3" name="Google Shape;443;p37"/>
          <p:cNvCxnSpPr>
            <a:stCxn id="439" idx="6"/>
            <a:endCxn id="442" idx="1"/>
          </p:cNvCxnSpPr>
          <p:nvPr/>
        </p:nvCxnSpPr>
        <p:spPr>
          <a:xfrm>
            <a:off x="1944738" y="3679975"/>
            <a:ext cx="985800" cy="39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37"/>
          <p:cNvCxnSpPr>
            <a:stCxn id="440" idx="6"/>
            <a:endCxn id="442" idx="1"/>
          </p:cNvCxnSpPr>
          <p:nvPr/>
        </p:nvCxnSpPr>
        <p:spPr>
          <a:xfrm>
            <a:off x="1944738" y="4072591"/>
            <a:ext cx="98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37"/>
          <p:cNvCxnSpPr>
            <a:stCxn id="441" idx="6"/>
            <a:endCxn id="442" idx="1"/>
          </p:cNvCxnSpPr>
          <p:nvPr/>
        </p:nvCxnSpPr>
        <p:spPr>
          <a:xfrm flipH="1" rot="10800000">
            <a:off x="1944738" y="4072591"/>
            <a:ext cx="9858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6" name="Google Shape;446;p37"/>
          <p:cNvSpPr/>
          <p:nvPr/>
        </p:nvSpPr>
        <p:spPr>
          <a:xfrm>
            <a:off x="7045238" y="37014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37"/>
          <p:cNvSpPr/>
          <p:nvPr/>
        </p:nvSpPr>
        <p:spPr>
          <a:xfrm>
            <a:off x="42971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37"/>
          <p:cNvSpPr/>
          <p:nvPr/>
        </p:nvSpPr>
        <p:spPr>
          <a:xfrm>
            <a:off x="65069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9" name="Google Shape;449;p37"/>
          <p:cNvCxnSpPr>
            <a:stCxn id="442" idx="3"/>
            <a:endCxn id="447" idx="1"/>
          </p:cNvCxnSpPr>
          <p:nvPr/>
        </p:nvCxnSpPr>
        <p:spPr>
          <a:xfrm>
            <a:off x="3215450" y="4072591"/>
            <a:ext cx="108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37"/>
          <p:cNvCxnSpPr>
            <a:stCxn id="451" idx="3"/>
            <a:endCxn id="448" idx="1"/>
          </p:cNvCxnSpPr>
          <p:nvPr/>
        </p:nvCxnSpPr>
        <p:spPr>
          <a:xfrm>
            <a:off x="5587700" y="4072591"/>
            <a:ext cx="919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37"/>
          <p:cNvCxnSpPr>
            <a:stCxn id="448" idx="3"/>
            <a:endCxn id="446" idx="2"/>
          </p:cNvCxnSpPr>
          <p:nvPr/>
        </p:nvCxnSpPr>
        <p:spPr>
          <a:xfrm flipH="1" rot="10800000">
            <a:off x="6649400" y="3843991"/>
            <a:ext cx="395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Google Shape;453;p37"/>
          <p:cNvSpPr/>
          <p:nvPr/>
        </p:nvSpPr>
        <p:spPr>
          <a:xfrm>
            <a:off x="7045238" y="41586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4" name="Google Shape;454;p37"/>
          <p:cNvCxnSpPr>
            <a:stCxn id="448" idx="3"/>
            <a:endCxn id="453" idx="2"/>
          </p:cNvCxnSpPr>
          <p:nvPr/>
        </p:nvCxnSpPr>
        <p:spPr>
          <a:xfrm>
            <a:off x="6649400" y="4072591"/>
            <a:ext cx="395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1" name="Google Shape;451;p37"/>
          <p:cNvSpPr/>
          <p:nvPr/>
        </p:nvSpPr>
        <p:spPr>
          <a:xfrm>
            <a:off x="54452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5" name="Google Shape;455;p37"/>
          <p:cNvCxnSpPr>
            <a:stCxn id="447" idx="3"/>
            <a:endCxn id="451" idx="1"/>
          </p:cNvCxnSpPr>
          <p:nvPr/>
        </p:nvCxnSpPr>
        <p:spPr>
          <a:xfrm>
            <a:off x="4439600" y="4072591"/>
            <a:ext cx="1005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" name="Google Shape;456;p3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NAT with Ports</a:t>
            </a:r>
            <a:endParaRPr/>
          </a:p>
        </p:txBody>
      </p:sp>
      <p:sp>
        <p:nvSpPr>
          <p:cNvPr id="457" name="Google Shape;457;p37"/>
          <p:cNvSpPr txBox="1"/>
          <p:nvPr>
            <p:ph idx="1" type="body"/>
          </p:nvPr>
        </p:nvSpPr>
        <p:spPr>
          <a:xfrm>
            <a:off x="107050" y="402200"/>
            <a:ext cx="8909700" cy="1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Solution: Keep track of port numbers in the table.</a:t>
            </a:r>
            <a:endParaRPr/>
          </a:p>
        </p:txBody>
      </p:sp>
      <p:cxnSp>
        <p:nvCxnSpPr>
          <p:cNvPr id="458" name="Google Shape;458;p37"/>
          <p:cNvCxnSpPr>
            <a:stCxn id="459" idx="1"/>
            <a:endCxn id="460" idx="3"/>
          </p:cNvCxnSpPr>
          <p:nvPr/>
        </p:nvCxnSpPr>
        <p:spPr>
          <a:xfrm rot="10800000">
            <a:off x="3924100" y="4394350"/>
            <a:ext cx="4293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9" name="Google Shape;459;p37"/>
          <p:cNvSpPr txBox="1"/>
          <p:nvPr/>
        </p:nvSpPr>
        <p:spPr>
          <a:xfrm>
            <a:off x="4353400" y="4258900"/>
            <a:ext cx="1491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Header rewritten!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1" name="Google Shape;461;p37"/>
          <p:cNvCxnSpPr>
            <a:stCxn id="462" idx="1"/>
          </p:cNvCxnSpPr>
          <p:nvPr/>
        </p:nvCxnSpPr>
        <p:spPr>
          <a:xfrm rot="10800000">
            <a:off x="4112975" y="2547482"/>
            <a:ext cx="6813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2" name="Google Shape;462;p37"/>
          <p:cNvSpPr txBox="1"/>
          <p:nvPr/>
        </p:nvSpPr>
        <p:spPr>
          <a:xfrm>
            <a:off x="4794275" y="2304332"/>
            <a:ext cx="28782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If I get replies from S, Port 80,</a:t>
            </a:r>
            <a:b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to me, Port 50000, send them to A.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37"/>
          <p:cNvSpPr/>
          <p:nvPr/>
        </p:nvSpPr>
        <p:spPr>
          <a:xfrm>
            <a:off x="2221850" y="4158700"/>
            <a:ext cx="1702200" cy="471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A, Port 50000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To: S, Port 80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37"/>
          <p:cNvSpPr/>
          <p:nvPr/>
        </p:nvSpPr>
        <p:spPr>
          <a:xfrm>
            <a:off x="2221850" y="4158700"/>
            <a:ext cx="1702200" cy="471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</a:t>
            </a:r>
            <a:r>
              <a:rPr b="1" lang="en" sz="1200" strike="sngStrike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 R1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Port 50000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To: S, Port 80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64" name="Google Shape;464;p37"/>
          <p:cNvGraphicFramePr/>
          <p:nvPr/>
        </p:nvGraphicFramePr>
        <p:xfrm>
          <a:off x="2033513" y="187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{672B1B5B-35EA-473C-BE09-346B974A7B6B}</a:tableStyleId>
              </a:tblPr>
              <a:tblGrid>
                <a:gridCol w="1212950"/>
                <a:gridCol w="865925"/>
              </a:tblGrid>
              <a:tr h="246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NAT Table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Outside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</a:tr>
            </a:tbl>
          </a:graphicData>
        </a:graphic>
      </p:graphicFrame>
      <p:graphicFrame>
        <p:nvGraphicFramePr>
          <p:cNvPr id="465" name="Google Shape;465;p37"/>
          <p:cNvGraphicFramePr/>
          <p:nvPr/>
        </p:nvGraphicFramePr>
        <p:xfrm>
          <a:off x="2033513" y="187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{672B1B5B-35EA-473C-BE09-346B974A7B6B}</a:tableStyleId>
              </a:tblPr>
              <a:tblGrid>
                <a:gridCol w="1212950"/>
                <a:gridCol w="865925"/>
              </a:tblGrid>
              <a:tr h="246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NAT Table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 hMerge="1"/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Outside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A, Port 50000</a:t>
                      </a:r>
                      <a:endParaRPr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S, Port 80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6" name="Google Shape;466;p37"/>
          <p:cNvSpPr/>
          <p:nvPr/>
        </p:nvSpPr>
        <p:spPr>
          <a:xfrm>
            <a:off x="207300" y="3455950"/>
            <a:ext cx="1506600" cy="471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A, Port 50000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To: S, Port 80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37"/>
          <p:cNvSpPr/>
          <p:nvPr/>
        </p:nvSpPr>
        <p:spPr>
          <a:xfrm>
            <a:off x="7280925" y="3608350"/>
            <a:ext cx="1584000" cy="471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R1, Port 50000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To: S, Port 80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8"/>
          <p:cNvSpPr/>
          <p:nvPr/>
        </p:nvSpPr>
        <p:spPr>
          <a:xfrm>
            <a:off x="0" y="3377525"/>
            <a:ext cx="3084000" cy="1777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Private addresses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(inside network)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38"/>
          <p:cNvSpPr/>
          <p:nvPr/>
        </p:nvSpPr>
        <p:spPr>
          <a:xfrm>
            <a:off x="3084075" y="3377525"/>
            <a:ext cx="6060000" cy="17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 addresses (the Internet)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38"/>
          <p:cNvSpPr/>
          <p:nvPr/>
        </p:nvSpPr>
        <p:spPr>
          <a:xfrm>
            <a:off x="1659738" y="35374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38"/>
          <p:cNvSpPr/>
          <p:nvPr/>
        </p:nvSpPr>
        <p:spPr>
          <a:xfrm>
            <a:off x="1659738" y="39300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p38"/>
          <p:cNvSpPr/>
          <p:nvPr/>
        </p:nvSpPr>
        <p:spPr>
          <a:xfrm>
            <a:off x="1659738" y="43110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38"/>
          <p:cNvSpPr/>
          <p:nvPr/>
        </p:nvSpPr>
        <p:spPr>
          <a:xfrm>
            <a:off x="2930450" y="393009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8" name="Google Shape;478;p38"/>
          <p:cNvCxnSpPr>
            <a:stCxn id="474" idx="6"/>
            <a:endCxn id="477" idx="1"/>
          </p:cNvCxnSpPr>
          <p:nvPr/>
        </p:nvCxnSpPr>
        <p:spPr>
          <a:xfrm>
            <a:off x="1944738" y="3679975"/>
            <a:ext cx="985800" cy="39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38"/>
          <p:cNvCxnSpPr>
            <a:stCxn id="475" idx="6"/>
            <a:endCxn id="477" idx="1"/>
          </p:cNvCxnSpPr>
          <p:nvPr/>
        </p:nvCxnSpPr>
        <p:spPr>
          <a:xfrm>
            <a:off x="1944738" y="4072591"/>
            <a:ext cx="98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38"/>
          <p:cNvCxnSpPr>
            <a:stCxn id="476" idx="6"/>
            <a:endCxn id="477" idx="1"/>
          </p:cNvCxnSpPr>
          <p:nvPr/>
        </p:nvCxnSpPr>
        <p:spPr>
          <a:xfrm flipH="1" rot="10800000">
            <a:off x="1944738" y="4072591"/>
            <a:ext cx="9858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1" name="Google Shape;481;p38"/>
          <p:cNvSpPr/>
          <p:nvPr/>
        </p:nvSpPr>
        <p:spPr>
          <a:xfrm>
            <a:off x="7045238" y="37014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38"/>
          <p:cNvSpPr/>
          <p:nvPr/>
        </p:nvSpPr>
        <p:spPr>
          <a:xfrm>
            <a:off x="42971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" name="Google Shape;483;p38"/>
          <p:cNvSpPr/>
          <p:nvPr/>
        </p:nvSpPr>
        <p:spPr>
          <a:xfrm>
            <a:off x="65069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4" name="Google Shape;484;p38"/>
          <p:cNvCxnSpPr>
            <a:stCxn id="477" idx="3"/>
            <a:endCxn id="482" idx="1"/>
          </p:cNvCxnSpPr>
          <p:nvPr/>
        </p:nvCxnSpPr>
        <p:spPr>
          <a:xfrm>
            <a:off x="3215450" y="4072591"/>
            <a:ext cx="108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38"/>
          <p:cNvCxnSpPr>
            <a:stCxn id="486" idx="3"/>
            <a:endCxn id="483" idx="1"/>
          </p:cNvCxnSpPr>
          <p:nvPr/>
        </p:nvCxnSpPr>
        <p:spPr>
          <a:xfrm>
            <a:off x="5587700" y="4072591"/>
            <a:ext cx="919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38"/>
          <p:cNvCxnSpPr>
            <a:stCxn id="483" idx="3"/>
            <a:endCxn id="481" idx="2"/>
          </p:cNvCxnSpPr>
          <p:nvPr/>
        </p:nvCxnSpPr>
        <p:spPr>
          <a:xfrm flipH="1" rot="10800000">
            <a:off x="6649400" y="3843991"/>
            <a:ext cx="395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8" name="Google Shape;488;p38"/>
          <p:cNvSpPr/>
          <p:nvPr/>
        </p:nvSpPr>
        <p:spPr>
          <a:xfrm>
            <a:off x="7045238" y="41586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9" name="Google Shape;489;p38"/>
          <p:cNvCxnSpPr>
            <a:stCxn id="483" idx="3"/>
            <a:endCxn id="488" idx="2"/>
          </p:cNvCxnSpPr>
          <p:nvPr/>
        </p:nvCxnSpPr>
        <p:spPr>
          <a:xfrm>
            <a:off x="6649400" y="4072591"/>
            <a:ext cx="395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" name="Google Shape;486;p38"/>
          <p:cNvSpPr/>
          <p:nvPr/>
        </p:nvSpPr>
        <p:spPr>
          <a:xfrm>
            <a:off x="54452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0" name="Google Shape;490;p38"/>
          <p:cNvCxnSpPr>
            <a:stCxn id="482" idx="3"/>
            <a:endCxn id="486" idx="1"/>
          </p:cNvCxnSpPr>
          <p:nvPr/>
        </p:nvCxnSpPr>
        <p:spPr>
          <a:xfrm>
            <a:off x="4439600" y="4072591"/>
            <a:ext cx="1005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1" name="Google Shape;491;p3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NAT with Ports</a:t>
            </a:r>
            <a:endParaRPr/>
          </a:p>
        </p:txBody>
      </p:sp>
      <p:sp>
        <p:nvSpPr>
          <p:cNvPr id="492" name="Google Shape;492;p38"/>
          <p:cNvSpPr txBox="1"/>
          <p:nvPr>
            <p:ph idx="1" type="body"/>
          </p:nvPr>
        </p:nvSpPr>
        <p:spPr>
          <a:xfrm>
            <a:off x="107050" y="402200"/>
            <a:ext cx="8909700" cy="1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Solution: Keep track of port numbers in the table.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 IPs </a:t>
            </a:r>
            <a:r>
              <a:rPr i="1" lang="en"/>
              <a:t>and inside source port</a:t>
            </a:r>
            <a:r>
              <a:rPr lang="en"/>
              <a:t> to rewrite incoming packets.</a:t>
            </a:r>
            <a:endParaRPr/>
          </a:p>
        </p:txBody>
      </p:sp>
      <p:graphicFrame>
        <p:nvGraphicFramePr>
          <p:cNvPr id="493" name="Google Shape;493;p38"/>
          <p:cNvGraphicFramePr/>
          <p:nvPr/>
        </p:nvGraphicFramePr>
        <p:xfrm>
          <a:off x="2033513" y="187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{672B1B5B-35EA-473C-BE09-346B974A7B6B}</a:tableStyleId>
              </a:tblPr>
              <a:tblGrid>
                <a:gridCol w="1212950"/>
                <a:gridCol w="865925"/>
              </a:tblGrid>
              <a:tr h="246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NAT Table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 hMerge="1"/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Outside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A, Port 50000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S, Port 80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94" name="Google Shape;494;p38"/>
          <p:cNvSpPr/>
          <p:nvPr/>
        </p:nvSpPr>
        <p:spPr>
          <a:xfrm>
            <a:off x="2221863" y="4158700"/>
            <a:ext cx="1702200" cy="471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S, Port 80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To: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R1, Port 50000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5" name="Google Shape;495;p38"/>
          <p:cNvCxnSpPr>
            <a:stCxn id="496" idx="1"/>
          </p:cNvCxnSpPr>
          <p:nvPr/>
        </p:nvCxnSpPr>
        <p:spPr>
          <a:xfrm rot="10800000">
            <a:off x="3924100" y="4394350"/>
            <a:ext cx="429300" cy="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6" name="Google Shape;496;p38"/>
          <p:cNvSpPr txBox="1"/>
          <p:nvPr/>
        </p:nvSpPr>
        <p:spPr>
          <a:xfrm>
            <a:off x="4353400" y="4258900"/>
            <a:ext cx="1491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Header rewritten!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38"/>
          <p:cNvSpPr/>
          <p:nvPr/>
        </p:nvSpPr>
        <p:spPr>
          <a:xfrm>
            <a:off x="2221863" y="4158700"/>
            <a:ext cx="1702200" cy="471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S, Port 80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To: </a:t>
            </a:r>
            <a:r>
              <a:rPr b="1" lang="en" sz="1200" strike="sng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R1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Port 50000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38"/>
          <p:cNvSpPr/>
          <p:nvPr/>
        </p:nvSpPr>
        <p:spPr>
          <a:xfrm>
            <a:off x="7280925" y="3608350"/>
            <a:ext cx="1584000" cy="471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S, Port 80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To: R1, Port 50000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" name="Google Shape;499;p38"/>
          <p:cNvSpPr/>
          <p:nvPr/>
        </p:nvSpPr>
        <p:spPr>
          <a:xfrm>
            <a:off x="207300" y="3455950"/>
            <a:ext cx="1506600" cy="471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S, Port 80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To: A, Port 50000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4" name="Google Shape;504;p39"/>
          <p:cNvGraphicFramePr/>
          <p:nvPr/>
        </p:nvGraphicFramePr>
        <p:xfrm>
          <a:off x="2033513" y="187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{672B1B5B-35EA-473C-BE09-346B974A7B6B}</a:tableStyleId>
              </a:tblPr>
              <a:tblGrid>
                <a:gridCol w="1212950"/>
                <a:gridCol w="865925"/>
              </a:tblGrid>
              <a:tr h="246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NAT Table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 hMerge="1"/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Outside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A, Port 50000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S, Port 80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5" name="Google Shape;505;p39"/>
          <p:cNvGraphicFramePr/>
          <p:nvPr/>
        </p:nvGraphicFramePr>
        <p:xfrm>
          <a:off x="2033513" y="187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{672B1B5B-35EA-473C-BE09-346B974A7B6B}</a:tableStyleId>
              </a:tblPr>
              <a:tblGrid>
                <a:gridCol w="1212950"/>
                <a:gridCol w="865925"/>
              </a:tblGrid>
              <a:tr h="246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NAT Table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 hMerge="1"/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Outside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06" name="Google Shape;506;p39"/>
          <p:cNvSpPr/>
          <p:nvPr/>
        </p:nvSpPr>
        <p:spPr>
          <a:xfrm>
            <a:off x="0" y="3377525"/>
            <a:ext cx="3084000" cy="1777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Private addresses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(inside network)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39"/>
          <p:cNvSpPr/>
          <p:nvPr/>
        </p:nvSpPr>
        <p:spPr>
          <a:xfrm>
            <a:off x="3084075" y="3377525"/>
            <a:ext cx="6060000" cy="17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 addresses (the Internet)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39"/>
          <p:cNvSpPr/>
          <p:nvPr/>
        </p:nvSpPr>
        <p:spPr>
          <a:xfrm>
            <a:off x="1659738" y="35374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39"/>
          <p:cNvSpPr/>
          <p:nvPr/>
        </p:nvSpPr>
        <p:spPr>
          <a:xfrm>
            <a:off x="1659738" y="39300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39"/>
          <p:cNvSpPr/>
          <p:nvPr/>
        </p:nvSpPr>
        <p:spPr>
          <a:xfrm>
            <a:off x="1659738" y="43110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39"/>
          <p:cNvSpPr/>
          <p:nvPr/>
        </p:nvSpPr>
        <p:spPr>
          <a:xfrm>
            <a:off x="2930450" y="393009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2" name="Google Shape;512;p39"/>
          <p:cNvCxnSpPr>
            <a:stCxn id="508" idx="6"/>
            <a:endCxn id="511" idx="1"/>
          </p:cNvCxnSpPr>
          <p:nvPr/>
        </p:nvCxnSpPr>
        <p:spPr>
          <a:xfrm>
            <a:off x="1944738" y="3679975"/>
            <a:ext cx="985800" cy="39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39"/>
          <p:cNvCxnSpPr>
            <a:stCxn id="509" idx="6"/>
            <a:endCxn id="511" idx="1"/>
          </p:cNvCxnSpPr>
          <p:nvPr/>
        </p:nvCxnSpPr>
        <p:spPr>
          <a:xfrm>
            <a:off x="1944738" y="4072591"/>
            <a:ext cx="98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39"/>
          <p:cNvCxnSpPr>
            <a:stCxn id="510" idx="6"/>
            <a:endCxn id="511" idx="1"/>
          </p:cNvCxnSpPr>
          <p:nvPr/>
        </p:nvCxnSpPr>
        <p:spPr>
          <a:xfrm flipH="1" rot="10800000">
            <a:off x="1944738" y="4072591"/>
            <a:ext cx="9858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5" name="Google Shape;515;p39"/>
          <p:cNvSpPr/>
          <p:nvPr/>
        </p:nvSpPr>
        <p:spPr>
          <a:xfrm>
            <a:off x="7045238" y="37014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" name="Google Shape;516;p39"/>
          <p:cNvSpPr/>
          <p:nvPr/>
        </p:nvSpPr>
        <p:spPr>
          <a:xfrm>
            <a:off x="42971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" name="Google Shape;517;p39"/>
          <p:cNvSpPr/>
          <p:nvPr/>
        </p:nvSpPr>
        <p:spPr>
          <a:xfrm>
            <a:off x="65069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8" name="Google Shape;518;p39"/>
          <p:cNvCxnSpPr>
            <a:stCxn id="511" idx="3"/>
            <a:endCxn id="516" idx="1"/>
          </p:cNvCxnSpPr>
          <p:nvPr/>
        </p:nvCxnSpPr>
        <p:spPr>
          <a:xfrm>
            <a:off x="3215450" y="4072591"/>
            <a:ext cx="108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39"/>
          <p:cNvCxnSpPr>
            <a:stCxn id="520" idx="3"/>
            <a:endCxn id="517" idx="1"/>
          </p:cNvCxnSpPr>
          <p:nvPr/>
        </p:nvCxnSpPr>
        <p:spPr>
          <a:xfrm>
            <a:off x="5587700" y="4072591"/>
            <a:ext cx="919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39"/>
          <p:cNvCxnSpPr>
            <a:stCxn id="517" idx="3"/>
            <a:endCxn id="515" idx="2"/>
          </p:cNvCxnSpPr>
          <p:nvPr/>
        </p:nvCxnSpPr>
        <p:spPr>
          <a:xfrm flipH="1" rot="10800000">
            <a:off x="6649400" y="3843991"/>
            <a:ext cx="395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2" name="Google Shape;522;p39"/>
          <p:cNvSpPr/>
          <p:nvPr/>
        </p:nvSpPr>
        <p:spPr>
          <a:xfrm>
            <a:off x="7045238" y="41586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3" name="Google Shape;523;p39"/>
          <p:cNvCxnSpPr>
            <a:stCxn id="517" idx="3"/>
            <a:endCxn id="522" idx="2"/>
          </p:cNvCxnSpPr>
          <p:nvPr/>
        </p:nvCxnSpPr>
        <p:spPr>
          <a:xfrm>
            <a:off x="6649400" y="4072591"/>
            <a:ext cx="395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39"/>
          <p:cNvSpPr/>
          <p:nvPr/>
        </p:nvSpPr>
        <p:spPr>
          <a:xfrm>
            <a:off x="54452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4" name="Google Shape;524;p39"/>
          <p:cNvCxnSpPr>
            <a:stCxn id="516" idx="3"/>
            <a:endCxn id="520" idx="1"/>
          </p:cNvCxnSpPr>
          <p:nvPr/>
        </p:nvCxnSpPr>
        <p:spPr>
          <a:xfrm>
            <a:off x="4439600" y="4072591"/>
            <a:ext cx="1005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5" name="Google Shape;525;p3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NAT with Ports</a:t>
            </a:r>
            <a:endParaRPr/>
          </a:p>
        </p:txBody>
      </p:sp>
      <p:sp>
        <p:nvSpPr>
          <p:cNvPr id="526" name="Google Shape;526;p39"/>
          <p:cNvSpPr txBox="1"/>
          <p:nvPr>
            <p:ph idx="1" type="body"/>
          </p:nvPr>
        </p:nvSpPr>
        <p:spPr>
          <a:xfrm>
            <a:off x="107050" y="402200"/>
            <a:ext cx="8909700" cy="13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Solution: Keep track of port numbers in the table.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IPs </a:t>
            </a:r>
            <a:r>
              <a:rPr i="1" lang="en"/>
              <a:t>and inside source port</a:t>
            </a:r>
            <a:r>
              <a:rPr lang="en"/>
              <a:t> to rewrite incoming packets.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inside port number will help us distinguish incoming packets.</a:t>
            </a:r>
            <a:endParaRPr/>
          </a:p>
        </p:txBody>
      </p:sp>
      <p:cxnSp>
        <p:nvCxnSpPr>
          <p:cNvPr id="527" name="Google Shape;527;p39"/>
          <p:cNvCxnSpPr>
            <a:stCxn id="528" idx="1"/>
            <a:endCxn id="529" idx="3"/>
          </p:cNvCxnSpPr>
          <p:nvPr/>
        </p:nvCxnSpPr>
        <p:spPr>
          <a:xfrm rot="10800000">
            <a:off x="3924100" y="4394350"/>
            <a:ext cx="4293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8" name="Google Shape;528;p39"/>
          <p:cNvSpPr txBox="1"/>
          <p:nvPr/>
        </p:nvSpPr>
        <p:spPr>
          <a:xfrm>
            <a:off x="4353400" y="4258900"/>
            <a:ext cx="1491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Header rewritten!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0" name="Google Shape;530;p39"/>
          <p:cNvCxnSpPr>
            <a:stCxn id="531" idx="1"/>
          </p:cNvCxnSpPr>
          <p:nvPr/>
        </p:nvCxnSpPr>
        <p:spPr>
          <a:xfrm rot="10800000">
            <a:off x="4112975" y="2812717"/>
            <a:ext cx="6813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1" name="Google Shape;531;p39"/>
          <p:cNvSpPr txBox="1"/>
          <p:nvPr/>
        </p:nvSpPr>
        <p:spPr>
          <a:xfrm>
            <a:off x="4794275" y="2569567"/>
            <a:ext cx="28782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If I get replies from S, Port 80,</a:t>
            </a:r>
            <a:b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to me, Port 60000, send them to B.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39"/>
          <p:cNvSpPr/>
          <p:nvPr/>
        </p:nvSpPr>
        <p:spPr>
          <a:xfrm>
            <a:off x="2221850" y="4158700"/>
            <a:ext cx="1702200" cy="471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B, Port 60000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To: S, Port 80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39"/>
          <p:cNvSpPr/>
          <p:nvPr/>
        </p:nvSpPr>
        <p:spPr>
          <a:xfrm>
            <a:off x="2221850" y="4158700"/>
            <a:ext cx="1702200" cy="471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</a:t>
            </a:r>
            <a:r>
              <a:rPr b="1" lang="en" sz="1200" strike="sngStrike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 R1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Port 60000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To: S, Port 80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533" name="Google Shape;533;p39"/>
          <p:cNvGraphicFramePr/>
          <p:nvPr/>
        </p:nvGraphicFramePr>
        <p:xfrm>
          <a:off x="2033513" y="187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{672B1B5B-35EA-473C-BE09-346B974A7B6B}</a:tableStyleId>
              </a:tblPr>
              <a:tblGrid>
                <a:gridCol w="1212950"/>
                <a:gridCol w="865925"/>
              </a:tblGrid>
              <a:tr h="246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NAT Table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Outside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A, Port 50000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S, Port 80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534" name="Google Shape;534;p39"/>
          <p:cNvGraphicFramePr/>
          <p:nvPr/>
        </p:nvGraphicFramePr>
        <p:xfrm>
          <a:off x="2033513" y="187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{672B1B5B-35EA-473C-BE09-346B974A7B6B}</a:tableStyleId>
              </a:tblPr>
              <a:tblGrid>
                <a:gridCol w="1212950"/>
                <a:gridCol w="865925"/>
              </a:tblGrid>
              <a:tr h="246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NAT Table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 hMerge="1"/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Outside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A, Port 50000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S, Port 80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B, Port 60000</a:t>
                      </a:r>
                      <a:endParaRPr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S, Port 80</a:t>
                      </a:r>
                      <a:endParaRPr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35" name="Google Shape;535;p39"/>
          <p:cNvSpPr/>
          <p:nvPr/>
        </p:nvSpPr>
        <p:spPr>
          <a:xfrm>
            <a:off x="207300" y="3836950"/>
            <a:ext cx="1506600" cy="471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B, Port 60000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To: S, Port 80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6" name="Google Shape;536;p39"/>
          <p:cNvSpPr/>
          <p:nvPr/>
        </p:nvSpPr>
        <p:spPr>
          <a:xfrm>
            <a:off x="7280925" y="3608350"/>
            <a:ext cx="1584000" cy="471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R1, Port 60000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To: S, Port 80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0"/>
          <p:cNvSpPr/>
          <p:nvPr/>
        </p:nvSpPr>
        <p:spPr>
          <a:xfrm>
            <a:off x="0" y="3377525"/>
            <a:ext cx="3084000" cy="1777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Private addresses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(inside network)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40"/>
          <p:cNvSpPr/>
          <p:nvPr/>
        </p:nvSpPr>
        <p:spPr>
          <a:xfrm>
            <a:off x="3084075" y="3377525"/>
            <a:ext cx="6060000" cy="17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 addresses (the Internet)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40"/>
          <p:cNvSpPr/>
          <p:nvPr/>
        </p:nvSpPr>
        <p:spPr>
          <a:xfrm>
            <a:off x="1659738" y="35374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40"/>
          <p:cNvSpPr/>
          <p:nvPr/>
        </p:nvSpPr>
        <p:spPr>
          <a:xfrm>
            <a:off x="1659738" y="39300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40"/>
          <p:cNvSpPr/>
          <p:nvPr/>
        </p:nvSpPr>
        <p:spPr>
          <a:xfrm>
            <a:off x="1659738" y="43110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40"/>
          <p:cNvSpPr/>
          <p:nvPr/>
        </p:nvSpPr>
        <p:spPr>
          <a:xfrm>
            <a:off x="2930450" y="393009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7" name="Google Shape;547;p40"/>
          <p:cNvCxnSpPr>
            <a:stCxn id="543" idx="6"/>
            <a:endCxn id="546" idx="1"/>
          </p:cNvCxnSpPr>
          <p:nvPr/>
        </p:nvCxnSpPr>
        <p:spPr>
          <a:xfrm>
            <a:off x="1944738" y="3679975"/>
            <a:ext cx="985800" cy="39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40"/>
          <p:cNvCxnSpPr>
            <a:stCxn id="544" idx="6"/>
            <a:endCxn id="546" idx="1"/>
          </p:cNvCxnSpPr>
          <p:nvPr/>
        </p:nvCxnSpPr>
        <p:spPr>
          <a:xfrm>
            <a:off x="1944738" y="4072591"/>
            <a:ext cx="98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40"/>
          <p:cNvCxnSpPr>
            <a:stCxn id="545" idx="6"/>
            <a:endCxn id="546" idx="1"/>
          </p:cNvCxnSpPr>
          <p:nvPr/>
        </p:nvCxnSpPr>
        <p:spPr>
          <a:xfrm flipH="1" rot="10800000">
            <a:off x="1944738" y="4072591"/>
            <a:ext cx="9858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0" name="Google Shape;550;p40"/>
          <p:cNvSpPr/>
          <p:nvPr/>
        </p:nvSpPr>
        <p:spPr>
          <a:xfrm>
            <a:off x="7045238" y="37014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40"/>
          <p:cNvSpPr/>
          <p:nvPr/>
        </p:nvSpPr>
        <p:spPr>
          <a:xfrm>
            <a:off x="42971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40"/>
          <p:cNvSpPr/>
          <p:nvPr/>
        </p:nvSpPr>
        <p:spPr>
          <a:xfrm>
            <a:off x="65069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3" name="Google Shape;553;p40"/>
          <p:cNvCxnSpPr>
            <a:stCxn id="546" idx="3"/>
            <a:endCxn id="551" idx="1"/>
          </p:cNvCxnSpPr>
          <p:nvPr/>
        </p:nvCxnSpPr>
        <p:spPr>
          <a:xfrm>
            <a:off x="3215450" y="4072591"/>
            <a:ext cx="108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40"/>
          <p:cNvCxnSpPr>
            <a:stCxn id="555" idx="3"/>
            <a:endCxn id="552" idx="1"/>
          </p:cNvCxnSpPr>
          <p:nvPr/>
        </p:nvCxnSpPr>
        <p:spPr>
          <a:xfrm>
            <a:off x="5587700" y="4072591"/>
            <a:ext cx="919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40"/>
          <p:cNvCxnSpPr>
            <a:stCxn id="552" idx="3"/>
            <a:endCxn id="550" idx="2"/>
          </p:cNvCxnSpPr>
          <p:nvPr/>
        </p:nvCxnSpPr>
        <p:spPr>
          <a:xfrm flipH="1" rot="10800000">
            <a:off x="6649400" y="3843991"/>
            <a:ext cx="395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7" name="Google Shape;557;p40"/>
          <p:cNvSpPr/>
          <p:nvPr/>
        </p:nvSpPr>
        <p:spPr>
          <a:xfrm>
            <a:off x="7045238" y="41586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8" name="Google Shape;558;p40"/>
          <p:cNvCxnSpPr>
            <a:stCxn id="552" idx="3"/>
            <a:endCxn id="557" idx="2"/>
          </p:cNvCxnSpPr>
          <p:nvPr/>
        </p:nvCxnSpPr>
        <p:spPr>
          <a:xfrm>
            <a:off x="6649400" y="4072591"/>
            <a:ext cx="395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5" name="Google Shape;555;p40"/>
          <p:cNvSpPr/>
          <p:nvPr/>
        </p:nvSpPr>
        <p:spPr>
          <a:xfrm>
            <a:off x="54452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9" name="Google Shape;559;p40"/>
          <p:cNvCxnSpPr>
            <a:stCxn id="551" idx="3"/>
            <a:endCxn id="555" idx="1"/>
          </p:cNvCxnSpPr>
          <p:nvPr/>
        </p:nvCxnSpPr>
        <p:spPr>
          <a:xfrm>
            <a:off x="4439600" y="4072591"/>
            <a:ext cx="1005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0" name="Google Shape;560;p4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NAT with Ports</a:t>
            </a:r>
            <a:endParaRPr/>
          </a:p>
        </p:txBody>
      </p:sp>
      <p:sp>
        <p:nvSpPr>
          <p:cNvPr id="561" name="Google Shape;561;p40"/>
          <p:cNvSpPr txBox="1"/>
          <p:nvPr>
            <p:ph idx="1" type="body"/>
          </p:nvPr>
        </p:nvSpPr>
        <p:spPr>
          <a:xfrm>
            <a:off x="107050" y="402200"/>
            <a:ext cx="89097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Solution: Keep track of port numbers in the table.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IPs </a:t>
            </a:r>
            <a:r>
              <a:rPr i="1" lang="en"/>
              <a:t>and inside source port</a:t>
            </a:r>
            <a:r>
              <a:rPr lang="en"/>
              <a:t> to rewrite incoming packets.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inside port number will help us distinguish incoming packets.</a:t>
            </a:r>
            <a:endParaRPr/>
          </a:p>
        </p:txBody>
      </p:sp>
      <p:graphicFrame>
        <p:nvGraphicFramePr>
          <p:cNvPr id="562" name="Google Shape;562;p40"/>
          <p:cNvGraphicFramePr/>
          <p:nvPr/>
        </p:nvGraphicFramePr>
        <p:xfrm>
          <a:off x="2033513" y="187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{672B1B5B-35EA-473C-BE09-346B974A7B6B}</a:tableStyleId>
              </a:tblPr>
              <a:tblGrid>
                <a:gridCol w="1212950"/>
                <a:gridCol w="865925"/>
              </a:tblGrid>
              <a:tr h="246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NAT Table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 hMerge="1"/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Outside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A, Port 50000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S, Port 80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B, Port 60000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S, Port 80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3" name="Google Shape;563;p40"/>
          <p:cNvSpPr/>
          <p:nvPr/>
        </p:nvSpPr>
        <p:spPr>
          <a:xfrm>
            <a:off x="2221863" y="4158700"/>
            <a:ext cx="1702200" cy="471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S, Port 80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To: R1, Port 60000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4" name="Google Shape;564;p40"/>
          <p:cNvCxnSpPr>
            <a:stCxn id="565" idx="1"/>
          </p:cNvCxnSpPr>
          <p:nvPr/>
        </p:nvCxnSpPr>
        <p:spPr>
          <a:xfrm rot="10800000">
            <a:off x="3924100" y="4394350"/>
            <a:ext cx="429300" cy="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5" name="Google Shape;565;p40"/>
          <p:cNvSpPr txBox="1"/>
          <p:nvPr/>
        </p:nvSpPr>
        <p:spPr>
          <a:xfrm>
            <a:off x="4353400" y="4258900"/>
            <a:ext cx="1491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Header rewritten!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p40"/>
          <p:cNvSpPr/>
          <p:nvPr/>
        </p:nvSpPr>
        <p:spPr>
          <a:xfrm>
            <a:off x="2221863" y="4158700"/>
            <a:ext cx="1702200" cy="471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S, Port 80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To: </a:t>
            </a:r>
            <a:r>
              <a:rPr b="1" lang="en" sz="1200" strike="sng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R1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Port 60000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7" name="Google Shape;567;p40"/>
          <p:cNvSpPr/>
          <p:nvPr/>
        </p:nvSpPr>
        <p:spPr>
          <a:xfrm>
            <a:off x="7280925" y="3608350"/>
            <a:ext cx="1584000" cy="471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S, Port 80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To: R1, Port 60000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8" name="Google Shape;568;p40"/>
          <p:cNvSpPr/>
          <p:nvPr/>
        </p:nvSpPr>
        <p:spPr>
          <a:xfrm>
            <a:off x="207300" y="3836950"/>
            <a:ext cx="1506600" cy="471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S, Port 80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To: B, Port 60000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 with Ports</a:t>
            </a:r>
            <a:endParaRPr/>
          </a:p>
        </p:txBody>
      </p:sp>
      <p:sp>
        <p:nvSpPr>
          <p:cNvPr id="574" name="Google Shape;574;p41"/>
          <p:cNvSpPr txBox="1"/>
          <p:nvPr>
            <p:ph idx="1" type="body"/>
          </p:nvPr>
        </p:nvSpPr>
        <p:spPr>
          <a:xfrm>
            <a:off x="107050" y="402200"/>
            <a:ext cx="8909700" cy="26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Ports help distinguish connections to the same outside server.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IPs </a:t>
            </a:r>
            <a:r>
              <a:rPr i="1" lang="en"/>
              <a:t>and inside source port</a:t>
            </a:r>
            <a:r>
              <a:rPr lang="en"/>
              <a:t> to rewrite incoming packets.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More generally, each entry of the table represents a </a:t>
            </a:r>
            <a:r>
              <a:rPr i="1" lang="en"/>
              <a:t>connection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A Layer 4 connection is uniquely identified by a 5-tuple:</a:t>
            </a:r>
            <a:br>
              <a:rPr lang="en"/>
            </a:br>
            <a:r>
              <a:rPr lang="en"/>
              <a:t>(inside IP, inside port, protocol, outside IP, outside port).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table to associate incoming packets with a connection.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75" name="Google Shape;575;p41"/>
          <p:cNvGraphicFramePr/>
          <p:nvPr/>
        </p:nvGraphicFramePr>
        <p:xfrm>
          <a:off x="1293400" y="339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{672B1B5B-35EA-473C-BE09-346B974A7B6B}</a:tableStyleId>
              </a:tblPr>
              <a:tblGrid>
                <a:gridCol w="1460525"/>
                <a:gridCol w="1042650"/>
              </a:tblGrid>
              <a:tr h="246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NAT Table (Conceptual)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 hMerge="1"/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Inside: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Outside: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A, Port 50000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S, Port 80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B, Port 60000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S, Port 80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6" name="Google Shape;576;p41"/>
          <p:cNvGraphicFramePr/>
          <p:nvPr/>
        </p:nvGraphicFramePr>
        <p:xfrm>
          <a:off x="4762225" y="339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{672B1B5B-35EA-473C-BE09-346B974A7B6B}</a:tableStyleId>
              </a:tblPr>
              <a:tblGrid>
                <a:gridCol w="1460525"/>
                <a:gridCol w="1042650"/>
              </a:tblGrid>
              <a:tr h="246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NAT Table (Actual)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 hMerge="1"/>
              </a:tr>
              <a:tr h="246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5-tuples: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 hMerge="1"/>
              </a:tr>
              <a:tr h="246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(A, 50000, TCP, S, 80)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246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(B, 60000, TCP, S, 80)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2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NAT: Network Address Translation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Basic NAT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NAT with Ports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Rewriting Ports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Implementing NAT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TLS: Secure Bytestreams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End-to-End Walkthrough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582" name="Google Shape;582;p42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Rewriting Ports</a:t>
            </a:r>
            <a:endParaRPr/>
          </a:p>
        </p:txBody>
      </p:sp>
      <p:sp>
        <p:nvSpPr>
          <p:cNvPr id="583" name="Google Shape;583;p42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NAT: Network Address Translation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Basic NAT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NAT with Ports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Rewriting Ports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Implementing NAT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TLS: Secure Bytestreams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End-to-End Walkthrough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NAT: Network Address Translation</a:t>
            </a:r>
            <a:endParaRPr/>
          </a:p>
        </p:txBody>
      </p:sp>
      <p:sp>
        <p:nvSpPr>
          <p:cNvPr id="152" name="Google Shape;152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8" name="Google Shape;588;p43"/>
          <p:cNvGraphicFramePr/>
          <p:nvPr/>
        </p:nvGraphicFramePr>
        <p:xfrm>
          <a:off x="2033513" y="187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{672B1B5B-35EA-473C-BE09-346B974A7B6B}</a:tableStyleId>
              </a:tblPr>
              <a:tblGrid>
                <a:gridCol w="1212950"/>
                <a:gridCol w="865925"/>
              </a:tblGrid>
              <a:tr h="246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NAT Table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 hMerge="1"/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Outside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A, Port 50000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S, Port 80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9" name="Google Shape;589;p43"/>
          <p:cNvGraphicFramePr/>
          <p:nvPr/>
        </p:nvGraphicFramePr>
        <p:xfrm>
          <a:off x="2033513" y="187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{672B1B5B-35EA-473C-BE09-346B974A7B6B}</a:tableStyleId>
              </a:tblPr>
              <a:tblGrid>
                <a:gridCol w="1212950"/>
                <a:gridCol w="865925"/>
              </a:tblGrid>
              <a:tr h="246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NAT Table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 hMerge="1"/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Outside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0" name="Google Shape;590;p43"/>
          <p:cNvSpPr/>
          <p:nvPr/>
        </p:nvSpPr>
        <p:spPr>
          <a:xfrm>
            <a:off x="0" y="3377525"/>
            <a:ext cx="3084000" cy="1777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Private addresses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(inside network)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1" name="Google Shape;591;p43"/>
          <p:cNvSpPr/>
          <p:nvPr/>
        </p:nvSpPr>
        <p:spPr>
          <a:xfrm>
            <a:off x="3084075" y="3377525"/>
            <a:ext cx="6060000" cy="17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 addresses (the Internet)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Google Shape;592;p43"/>
          <p:cNvSpPr/>
          <p:nvPr/>
        </p:nvSpPr>
        <p:spPr>
          <a:xfrm>
            <a:off x="1659738" y="35374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3" name="Google Shape;593;p43"/>
          <p:cNvSpPr/>
          <p:nvPr/>
        </p:nvSpPr>
        <p:spPr>
          <a:xfrm>
            <a:off x="1659738" y="39300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4" name="Google Shape;594;p43"/>
          <p:cNvSpPr/>
          <p:nvPr/>
        </p:nvSpPr>
        <p:spPr>
          <a:xfrm>
            <a:off x="1659738" y="43110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5" name="Google Shape;595;p43"/>
          <p:cNvSpPr/>
          <p:nvPr/>
        </p:nvSpPr>
        <p:spPr>
          <a:xfrm>
            <a:off x="2930450" y="393009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6" name="Google Shape;596;p43"/>
          <p:cNvCxnSpPr>
            <a:stCxn id="592" idx="6"/>
            <a:endCxn id="595" idx="1"/>
          </p:cNvCxnSpPr>
          <p:nvPr/>
        </p:nvCxnSpPr>
        <p:spPr>
          <a:xfrm>
            <a:off x="1944738" y="3679975"/>
            <a:ext cx="985800" cy="39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" name="Google Shape;597;p43"/>
          <p:cNvCxnSpPr>
            <a:stCxn id="593" idx="6"/>
            <a:endCxn id="595" idx="1"/>
          </p:cNvCxnSpPr>
          <p:nvPr/>
        </p:nvCxnSpPr>
        <p:spPr>
          <a:xfrm>
            <a:off x="1944738" y="4072591"/>
            <a:ext cx="98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8" name="Google Shape;598;p43"/>
          <p:cNvCxnSpPr>
            <a:stCxn id="594" idx="6"/>
            <a:endCxn id="595" idx="1"/>
          </p:cNvCxnSpPr>
          <p:nvPr/>
        </p:nvCxnSpPr>
        <p:spPr>
          <a:xfrm flipH="1" rot="10800000">
            <a:off x="1944738" y="4072591"/>
            <a:ext cx="9858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9" name="Google Shape;599;p43"/>
          <p:cNvSpPr/>
          <p:nvPr/>
        </p:nvSpPr>
        <p:spPr>
          <a:xfrm>
            <a:off x="7045238" y="37014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43"/>
          <p:cNvSpPr/>
          <p:nvPr/>
        </p:nvSpPr>
        <p:spPr>
          <a:xfrm>
            <a:off x="42971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Google Shape;601;p43"/>
          <p:cNvSpPr/>
          <p:nvPr/>
        </p:nvSpPr>
        <p:spPr>
          <a:xfrm>
            <a:off x="65069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2" name="Google Shape;602;p43"/>
          <p:cNvCxnSpPr>
            <a:stCxn id="595" idx="3"/>
            <a:endCxn id="600" idx="1"/>
          </p:cNvCxnSpPr>
          <p:nvPr/>
        </p:nvCxnSpPr>
        <p:spPr>
          <a:xfrm>
            <a:off x="3215450" y="4072591"/>
            <a:ext cx="108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Google Shape;603;p43"/>
          <p:cNvCxnSpPr>
            <a:stCxn id="604" idx="3"/>
            <a:endCxn id="601" idx="1"/>
          </p:cNvCxnSpPr>
          <p:nvPr/>
        </p:nvCxnSpPr>
        <p:spPr>
          <a:xfrm>
            <a:off x="5587700" y="4072591"/>
            <a:ext cx="919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" name="Google Shape;605;p43"/>
          <p:cNvCxnSpPr>
            <a:stCxn id="601" idx="3"/>
            <a:endCxn id="599" idx="2"/>
          </p:cNvCxnSpPr>
          <p:nvPr/>
        </p:nvCxnSpPr>
        <p:spPr>
          <a:xfrm flipH="1" rot="10800000">
            <a:off x="6649400" y="3843991"/>
            <a:ext cx="395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6" name="Google Shape;606;p43"/>
          <p:cNvSpPr/>
          <p:nvPr/>
        </p:nvSpPr>
        <p:spPr>
          <a:xfrm>
            <a:off x="7045238" y="41586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7" name="Google Shape;607;p43"/>
          <p:cNvCxnSpPr>
            <a:stCxn id="601" idx="3"/>
            <a:endCxn id="606" idx="2"/>
          </p:cNvCxnSpPr>
          <p:nvPr/>
        </p:nvCxnSpPr>
        <p:spPr>
          <a:xfrm>
            <a:off x="6649400" y="4072591"/>
            <a:ext cx="395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4" name="Google Shape;604;p43"/>
          <p:cNvSpPr/>
          <p:nvPr/>
        </p:nvSpPr>
        <p:spPr>
          <a:xfrm>
            <a:off x="54452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8" name="Google Shape;608;p43"/>
          <p:cNvCxnSpPr>
            <a:stCxn id="600" idx="3"/>
            <a:endCxn id="604" idx="1"/>
          </p:cNvCxnSpPr>
          <p:nvPr/>
        </p:nvCxnSpPr>
        <p:spPr>
          <a:xfrm>
            <a:off x="4439600" y="4072591"/>
            <a:ext cx="1005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9" name="Google Shape;609;p4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Problem with NAT with Ports</a:t>
            </a:r>
            <a:endParaRPr/>
          </a:p>
        </p:txBody>
      </p:sp>
      <p:sp>
        <p:nvSpPr>
          <p:cNvPr id="610" name="Google Shape;610;p43"/>
          <p:cNvSpPr txBox="1"/>
          <p:nvPr>
            <p:ph idx="1" type="body"/>
          </p:nvPr>
        </p:nvSpPr>
        <p:spPr>
          <a:xfrm>
            <a:off x="107050" y="402200"/>
            <a:ext cx="8909700" cy="13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A and B both use the </a:t>
            </a:r>
            <a:r>
              <a:rPr i="1" lang="en"/>
              <a:t>same inside port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only distinguishing value is the inside IP, and the router is rewriting it!</a:t>
            </a:r>
            <a:endParaRPr/>
          </a:p>
        </p:txBody>
      </p:sp>
      <p:cxnSp>
        <p:nvCxnSpPr>
          <p:cNvPr id="611" name="Google Shape;611;p43"/>
          <p:cNvCxnSpPr>
            <a:stCxn id="612" idx="1"/>
            <a:endCxn id="613" idx="3"/>
          </p:cNvCxnSpPr>
          <p:nvPr/>
        </p:nvCxnSpPr>
        <p:spPr>
          <a:xfrm rot="10800000">
            <a:off x="3924100" y="4394350"/>
            <a:ext cx="4293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2" name="Google Shape;612;p43"/>
          <p:cNvSpPr txBox="1"/>
          <p:nvPr/>
        </p:nvSpPr>
        <p:spPr>
          <a:xfrm>
            <a:off x="4353400" y="4258900"/>
            <a:ext cx="1491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Header rewritten!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4" name="Google Shape;614;p43"/>
          <p:cNvCxnSpPr>
            <a:stCxn id="615" idx="1"/>
          </p:cNvCxnSpPr>
          <p:nvPr/>
        </p:nvCxnSpPr>
        <p:spPr>
          <a:xfrm rot="10800000">
            <a:off x="4112975" y="2812717"/>
            <a:ext cx="6813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5" name="Google Shape;615;p43"/>
          <p:cNvSpPr txBox="1"/>
          <p:nvPr/>
        </p:nvSpPr>
        <p:spPr>
          <a:xfrm>
            <a:off x="4794275" y="2569567"/>
            <a:ext cx="28782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If I get replies from S, Port 80,</a:t>
            </a:r>
            <a:b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to me, Port 50000, send them to B.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6" name="Google Shape;616;p43"/>
          <p:cNvSpPr/>
          <p:nvPr/>
        </p:nvSpPr>
        <p:spPr>
          <a:xfrm>
            <a:off x="2221850" y="4158700"/>
            <a:ext cx="1702200" cy="471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B, Port 50000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To: S, Port 80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43"/>
          <p:cNvSpPr/>
          <p:nvPr/>
        </p:nvSpPr>
        <p:spPr>
          <a:xfrm>
            <a:off x="2221850" y="4158700"/>
            <a:ext cx="1702200" cy="471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</a:t>
            </a:r>
            <a:r>
              <a:rPr b="1" lang="en" sz="1200" strike="sngStrike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 R1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Port 50000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To: S, Port 80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17" name="Google Shape;617;p43"/>
          <p:cNvGraphicFramePr/>
          <p:nvPr/>
        </p:nvGraphicFramePr>
        <p:xfrm>
          <a:off x="2033513" y="187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{672B1B5B-35EA-473C-BE09-346B974A7B6B}</a:tableStyleId>
              </a:tblPr>
              <a:tblGrid>
                <a:gridCol w="1212950"/>
                <a:gridCol w="865925"/>
              </a:tblGrid>
              <a:tr h="246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NAT Table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Outside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A, Port 50000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S, Port 80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618" name="Google Shape;618;p43"/>
          <p:cNvGraphicFramePr/>
          <p:nvPr/>
        </p:nvGraphicFramePr>
        <p:xfrm>
          <a:off x="2033513" y="187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{672B1B5B-35EA-473C-BE09-346B974A7B6B}</a:tableStyleId>
              </a:tblPr>
              <a:tblGrid>
                <a:gridCol w="1212950"/>
                <a:gridCol w="865925"/>
              </a:tblGrid>
              <a:tr h="246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NAT Table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 hMerge="1"/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Outside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A, Port 50000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S, Port 80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B, Port 50000</a:t>
                      </a:r>
                      <a:endParaRPr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S, Port 80</a:t>
                      </a:r>
                      <a:endParaRPr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19" name="Google Shape;619;p43"/>
          <p:cNvSpPr/>
          <p:nvPr/>
        </p:nvSpPr>
        <p:spPr>
          <a:xfrm>
            <a:off x="207300" y="3836950"/>
            <a:ext cx="1506600" cy="471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B, Port 50000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To: S, Port 80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0" name="Google Shape;620;p43"/>
          <p:cNvSpPr/>
          <p:nvPr/>
        </p:nvSpPr>
        <p:spPr>
          <a:xfrm>
            <a:off x="7280925" y="3608350"/>
            <a:ext cx="1584000" cy="471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R1, Port 50000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To: S, Port 80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4"/>
          <p:cNvSpPr/>
          <p:nvPr/>
        </p:nvSpPr>
        <p:spPr>
          <a:xfrm>
            <a:off x="0" y="3377525"/>
            <a:ext cx="3084000" cy="1777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Private addresses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(inside network)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6" name="Google Shape;626;p44"/>
          <p:cNvSpPr/>
          <p:nvPr/>
        </p:nvSpPr>
        <p:spPr>
          <a:xfrm>
            <a:off x="3084075" y="3377525"/>
            <a:ext cx="6060000" cy="17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 addresses (the Internet)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7" name="Google Shape;627;p44"/>
          <p:cNvSpPr/>
          <p:nvPr/>
        </p:nvSpPr>
        <p:spPr>
          <a:xfrm>
            <a:off x="1659738" y="35374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8" name="Google Shape;628;p44"/>
          <p:cNvSpPr/>
          <p:nvPr/>
        </p:nvSpPr>
        <p:spPr>
          <a:xfrm>
            <a:off x="1659738" y="39300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9" name="Google Shape;629;p44"/>
          <p:cNvSpPr/>
          <p:nvPr/>
        </p:nvSpPr>
        <p:spPr>
          <a:xfrm>
            <a:off x="1659738" y="43110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44"/>
          <p:cNvSpPr/>
          <p:nvPr/>
        </p:nvSpPr>
        <p:spPr>
          <a:xfrm>
            <a:off x="2930450" y="393009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1" name="Google Shape;631;p44"/>
          <p:cNvCxnSpPr>
            <a:stCxn id="627" idx="6"/>
            <a:endCxn id="630" idx="1"/>
          </p:cNvCxnSpPr>
          <p:nvPr/>
        </p:nvCxnSpPr>
        <p:spPr>
          <a:xfrm>
            <a:off x="1944738" y="3679975"/>
            <a:ext cx="985800" cy="39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44"/>
          <p:cNvCxnSpPr>
            <a:stCxn id="628" idx="6"/>
            <a:endCxn id="630" idx="1"/>
          </p:cNvCxnSpPr>
          <p:nvPr/>
        </p:nvCxnSpPr>
        <p:spPr>
          <a:xfrm>
            <a:off x="1944738" y="4072591"/>
            <a:ext cx="98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44"/>
          <p:cNvCxnSpPr>
            <a:stCxn id="629" idx="6"/>
            <a:endCxn id="630" idx="1"/>
          </p:cNvCxnSpPr>
          <p:nvPr/>
        </p:nvCxnSpPr>
        <p:spPr>
          <a:xfrm flipH="1" rot="10800000">
            <a:off x="1944738" y="4072591"/>
            <a:ext cx="9858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4" name="Google Shape;634;p44"/>
          <p:cNvSpPr/>
          <p:nvPr/>
        </p:nvSpPr>
        <p:spPr>
          <a:xfrm>
            <a:off x="7045238" y="37014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5" name="Google Shape;635;p44"/>
          <p:cNvSpPr/>
          <p:nvPr/>
        </p:nvSpPr>
        <p:spPr>
          <a:xfrm>
            <a:off x="42971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6" name="Google Shape;636;p44"/>
          <p:cNvSpPr/>
          <p:nvPr/>
        </p:nvSpPr>
        <p:spPr>
          <a:xfrm>
            <a:off x="65069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7" name="Google Shape;637;p44"/>
          <p:cNvCxnSpPr>
            <a:stCxn id="630" idx="3"/>
            <a:endCxn id="635" idx="1"/>
          </p:cNvCxnSpPr>
          <p:nvPr/>
        </p:nvCxnSpPr>
        <p:spPr>
          <a:xfrm>
            <a:off x="3215450" y="4072591"/>
            <a:ext cx="108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p44"/>
          <p:cNvCxnSpPr>
            <a:stCxn id="639" idx="3"/>
            <a:endCxn id="636" idx="1"/>
          </p:cNvCxnSpPr>
          <p:nvPr/>
        </p:nvCxnSpPr>
        <p:spPr>
          <a:xfrm>
            <a:off x="5587700" y="4072591"/>
            <a:ext cx="919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44"/>
          <p:cNvCxnSpPr>
            <a:stCxn id="636" idx="3"/>
            <a:endCxn id="634" idx="2"/>
          </p:cNvCxnSpPr>
          <p:nvPr/>
        </p:nvCxnSpPr>
        <p:spPr>
          <a:xfrm flipH="1" rot="10800000">
            <a:off x="6649400" y="3843991"/>
            <a:ext cx="395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1" name="Google Shape;641;p44"/>
          <p:cNvSpPr/>
          <p:nvPr/>
        </p:nvSpPr>
        <p:spPr>
          <a:xfrm>
            <a:off x="7045238" y="41586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2" name="Google Shape;642;p44"/>
          <p:cNvCxnSpPr>
            <a:stCxn id="636" idx="3"/>
            <a:endCxn id="641" idx="2"/>
          </p:cNvCxnSpPr>
          <p:nvPr/>
        </p:nvCxnSpPr>
        <p:spPr>
          <a:xfrm>
            <a:off x="6649400" y="4072591"/>
            <a:ext cx="395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9" name="Google Shape;639;p44"/>
          <p:cNvSpPr/>
          <p:nvPr/>
        </p:nvSpPr>
        <p:spPr>
          <a:xfrm>
            <a:off x="54452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3" name="Google Shape;643;p44"/>
          <p:cNvCxnSpPr>
            <a:stCxn id="635" idx="3"/>
            <a:endCxn id="639" idx="1"/>
          </p:cNvCxnSpPr>
          <p:nvPr/>
        </p:nvCxnSpPr>
        <p:spPr>
          <a:xfrm>
            <a:off x="4439600" y="4072591"/>
            <a:ext cx="1005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4" name="Google Shape;644;p4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Problem with NAT with Ports</a:t>
            </a:r>
            <a:endParaRPr/>
          </a:p>
        </p:txBody>
      </p:sp>
      <p:sp>
        <p:nvSpPr>
          <p:cNvPr id="645" name="Google Shape;645;p44"/>
          <p:cNvSpPr txBox="1"/>
          <p:nvPr>
            <p:ph idx="1" type="body"/>
          </p:nvPr>
        </p:nvSpPr>
        <p:spPr>
          <a:xfrm>
            <a:off x="107050" y="402200"/>
            <a:ext cx="89097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A and B both use the </a:t>
            </a:r>
            <a:r>
              <a:rPr i="1" lang="en"/>
              <a:t>same inside port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only distinguishing value is the inside IP, and the router is rewriting it!</a:t>
            </a:r>
            <a:endParaRPr/>
          </a:p>
        </p:txBody>
      </p:sp>
      <p:graphicFrame>
        <p:nvGraphicFramePr>
          <p:cNvPr id="646" name="Google Shape;646;p44"/>
          <p:cNvGraphicFramePr/>
          <p:nvPr/>
        </p:nvGraphicFramePr>
        <p:xfrm>
          <a:off x="2033513" y="187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{672B1B5B-35EA-473C-BE09-346B974A7B6B}</a:tableStyleId>
              </a:tblPr>
              <a:tblGrid>
                <a:gridCol w="1212950"/>
                <a:gridCol w="865925"/>
              </a:tblGrid>
              <a:tr h="246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NAT Table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 hMerge="1"/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Outside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A, Port 50000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S, Port 80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B, Port 50000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S, Port 80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47" name="Google Shape;647;p44"/>
          <p:cNvSpPr/>
          <p:nvPr/>
        </p:nvSpPr>
        <p:spPr>
          <a:xfrm>
            <a:off x="2221863" y="4158700"/>
            <a:ext cx="1702200" cy="471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S, Port 80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To: R1, Port 50000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8" name="Google Shape;648;p44"/>
          <p:cNvCxnSpPr>
            <a:stCxn id="649" idx="1"/>
          </p:cNvCxnSpPr>
          <p:nvPr/>
        </p:nvCxnSpPr>
        <p:spPr>
          <a:xfrm rot="10800000">
            <a:off x="3924100" y="4394350"/>
            <a:ext cx="429300" cy="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9" name="Google Shape;649;p44"/>
          <p:cNvSpPr txBox="1"/>
          <p:nvPr/>
        </p:nvSpPr>
        <p:spPr>
          <a:xfrm>
            <a:off x="4353400" y="4258900"/>
            <a:ext cx="1491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Is this for A or B?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0" name="Google Shape;650;p44"/>
          <p:cNvSpPr/>
          <p:nvPr/>
        </p:nvSpPr>
        <p:spPr>
          <a:xfrm>
            <a:off x="7280925" y="3608350"/>
            <a:ext cx="1584000" cy="471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S, Port 80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To: R1, Port 50000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Problem with NAT with Ports</a:t>
            </a:r>
            <a:endParaRPr/>
          </a:p>
        </p:txBody>
      </p:sp>
      <p:sp>
        <p:nvSpPr>
          <p:cNvPr id="656" name="Google Shape;656;p45"/>
          <p:cNvSpPr txBox="1"/>
          <p:nvPr>
            <p:ph idx="1" type="body"/>
          </p:nvPr>
        </p:nvSpPr>
        <p:spPr>
          <a:xfrm>
            <a:off x="107050" y="402200"/>
            <a:ext cx="8909700" cy="26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both cases, outside IP and port are the same.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both cases, inside port is the same.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Inside IP is the only difference...but the router rewrote it! Incoming packets all say R1.</a:t>
            </a:r>
            <a:endParaRPr/>
          </a:p>
        </p:txBody>
      </p:sp>
      <p:graphicFrame>
        <p:nvGraphicFramePr>
          <p:cNvPr id="657" name="Google Shape;657;p45"/>
          <p:cNvGraphicFramePr/>
          <p:nvPr/>
        </p:nvGraphicFramePr>
        <p:xfrm>
          <a:off x="1548613" y="304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{672B1B5B-35EA-473C-BE09-346B974A7B6B}</a:tableStyleId>
              </a:tblPr>
              <a:tblGrid>
                <a:gridCol w="1212950"/>
                <a:gridCol w="865925"/>
              </a:tblGrid>
              <a:tr h="246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NAT Table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 hMerge="1"/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Outside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A, Port 50000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S, Port 80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B, Port 50000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S, Port 80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58" name="Google Shape;658;p45"/>
          <p:cNvSpPr/>
          <p:nvPr/>
        </p:nvSpPr>
        <p:spPr>
          <a:xfrm>
            <a:off x="4218663" y="3043864"/>
            <a:ext cx="1702200" cy="471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S, Port 80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R1, Port 50000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9" name="Google Shape;659;p45"/>
          <p:cNvCxnSpPr>
            <a:stCxn id="660" idx="1"/>
          </p:cNvCxnSpPr>
          <p:nvPr/>
        </p:nvCxnSpPr>
        <p:spPr>
          <a:xfrm rot="10800000">
            <a:off x="5920900" y="3279514"/>
            <a:ext cx="429300" cy="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0" name="Google Shape;660;p45"/>
          <p:cNvSpPr txBox="1"/>
          <p:nvPr/>
        </p:nvSpPr>
        <p:spPr>
          <a:xfrm>
            <a:off x="6350200" y="3144064"/>
            <a:ext cx="1491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Is this for A or B?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1" name="Google Shape;661;p45"/>
          <p:cNvSpPr/>
          <p:nvPr/>
        </p:nvSpPr>
        <p:spPr>
          <a:xfrm>
            <a:off x="4218663" y="3645364"/>
            <a:ext cx="1702200" cy="471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S, Port 80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R1, Port 50000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2" name="Google Shape;662;p45"/>
          <p:cNvCxnSpPr>
            <a:stCxn id="663" idx="1"/>
          </p:cNvCxnSpPr>
          <p:nvPr/>
        </p:nvCxnSpPr>
        <p:spPr>
          <a:xfrm rot="10800000">
            <a:off x="5920900" y="3881014"/>
            <a:ext cx="429300" cy="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3" name="Google Shape;663;p45"/>
          <p:cNvSpPr txBox="1"/>
          <p:nvPr/>
        </p:nvSpPr>
        <p:spPr>
          <a:xfrm>
            <a:off x="6350200" y="3745564"/>
            <a:ext cx="1491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Is this for A or B?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Solution: "Fake" Port Numbers</a:t>
            </a:r>
            <a:endParaRPr/>
          </a:p>
        </p:txBody>
      </p:sp>
      <p:sp>
        <p:nvSpPr>
          <p:cNvPr id="669" name="Google Shape;669;p46"/>
          <p:cNvSpPr txBox="1"/>
          <p:nvPr>
            <p:ph idx="1" type="body"/>
          </p:nvPr>
        </p:nvSpPr>
        <p:spPr>
          <a:xfrm>
            <a:off x="107050" y="402200"/>
            <a:ext cx="8909700" cy="26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Solution: The router can rewrite the </a:t>
            </a:r>
            <a:r>
              <a:rPr i="1" lang="en"/>
              <a:t>inside port</a:t>
            </a:r>
            <a:r>
              <a:rPr lang="en"/>
              <a:t> too.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and B use the same inside port, make up a "fake" port number for 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Rewrite B's outgoing packets to use the fake port number.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Incoming packets: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they have the fake port number, they're for B.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they have the original port number, they're for A.</a:t>
            </a:r>
            <a:endParaRPr/>
          </a:p>
        </p:txBody>
      </p:sp>
      <p:graphicFrame>
        <p:nvGraphicFramePr>
          <p:cNvPr id="670" name="Google Shape;670;p46"/>
          <p:cNvGraphicFramePr/>
          <p:nvPr/>
        </p:nvGraphicFramePr>
        <p:xfrm>
          <a:off x="1124313" y="304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{672B1B5B-35EA-473C-BE09-346B974A7B6B}</a:tableStyleId>
              </a:tblPr>
              <a:tblGrid>
                <a:gridCol w="1460525"/>
                <a:gridCol w="1042650"/>
              </a:tblGrid>
              <a:tr h="246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NAT Table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 hMerge="1"/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Outside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A, Port 50000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S, Port 80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B, Port 50000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Fake Port 60000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S, Port 80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71" name="Google Shape;671;p46"/>
          <p:cNvSpPr/>
          <p:nvPr/>
        </p:nvSpPr>
        <p:spPr>
          <a:xfrm>
            <a:off x="4218663" y="3043864"/>
            <a:ext cx="1702200" cy="471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S, Port 80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R1, Port 50000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2" name="Google Shape;672;p46"/>
          <p:cNvCxnSpPr>
            <a:stCxn id="673" idx="1"/>
          </p:cNvCxnSpPr>
          <p:nvPr/>
        </p:nvCxnSpPr>
        <p:spPr>
          <a:xfrm rot="10800000">
            <a:off x="5920900" y="3279514"/>
            <a:ext cx="429300" cy="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3" name="Google Shape;673;p46"/>
          <p:cNvSpPr txBox="1"/>
          <p:nvPr/>
        </p:nvSpPr>
        <p:spPr>
          <a:xfrm>
            <a:off x="6350200" y="3144064"/>
            <a:ext cx="1491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This is for A!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4" name="Google Shape;674;p46"/>
          <p:cNvSpPr/>
          <p:nvPr/>
        </p:nvSpPr>
        <p:spPr>
          <a:xfrm>
            <a:off x="4218663" y="3645364"/>
            <a:ext cx="1702200" cy="471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S, Port 80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R1, Port 60000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5" name="Google Shape;675;p46"/>
          <p:cNvCxnSpPr>
            <a:stCxn id="676" idx="1"/>
          </p:cNvCxnSpPr>
          <p:nvPr/>
        </p:nvCxnSpPr>
        <p:spPr>
          <a:xfrm rot="10800000">
            <a:off x="5920900" y="3881014"/>
            <a:ext cx="429300" cy="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6" name="Google Shape;676;p46"/>
          <p:cNvSpPr txBox="1"/>
          <p:nvPr/>
        </p:nvSpPr>
        <p:spPr>
          <a:xfrm>
            <a:off x="6350200" y="3745564"/>
            <a:ext cx="1491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This is for B!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7" name="Google Shape;677;p46"/>
          <p:cNvSpPr txBox="1"/>
          <p:nvPr/>
        </p:nvSpPr>
        <p:spPr>
          <a:xfrm>
            <a:off x="6170025" y="4863525"/>
            <a:ext cx="29316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Note: "Fake" is not an official term for this.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2" name="Google Shape;682;p47"/>
          <p:cNvGraphicFramePr/>
          <p:nvPr/>
        </p:nvGraphicFramePr>
        <p:xfrm>
          <a:off x="1659738" y="187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{672B1B5B-35EA-473C-BE09-346B974A7B6B}</a:tableStyleId>
              </a:tblPr>
              <a:tblGrid>
                <a:gridCol w="1431025"/>
                <a:gridCol w="1021625"/>
              </a:tblGrid>
              <a:tr h="246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NAT Table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 hMerge="1"/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Outside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A, Port 50000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S, Port 80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3" name="Google Shape;683;p47"/>
          <p:cNvGraphicFramePr/>
          <p:nvPr/>
        </p:nvGraphicFramePr>
        <p:xfrm>
          <a:off x="1659738" y="187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{672B1B5B-35EA-473C-BE09-346B974A7B6B}</a:tableStyleId>
              </a:tblPr>
              <a:tblGrid>
                <a:gridCol w="1431025"/>
                <a:gridCol w="1021625"/>
              </a:tblGrid>
              <a:tr h="246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NAT Table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 hMerge="1"/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Outside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A, Port 50000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S, Port 80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8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B, Port 50000</a:t>
                      </a:r>
                      <a:endParaRPr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Fake Port 60000</a:t>
                      </a:r>
                      <a:endParaRPr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S, Port 80</a:t>
                      </a:r>
                      <a:endParaRPr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84" name="Google Shape;684;p47"/>
          <p:cNvSpPr/>
          <p:nvPr/>
        </p:nvSpPr>
        <p:spPr>
          <a:xfrm>
            <a:off x="0" y="3377525"/>
            <a:ext cx="3084000" cy="1777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Private addresses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(inside network)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5" name="Google Shape;685;p47"/>
          <p:cNvSpPr/>
          <p:nvPr/>
        </p:nvSpPr>
        <p:spPr>
          <a:xfrm>
            <a:off x="3084075" y="3377525"/>
            <a:ext cx="6060000" cy="17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 addresses (the Internet)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6" name="Google Shape;686;p47"/>
          <p:cNvSpPr/>
          <p:nvPr/>
        </p:nvSpPr>
        <p:spPr>
          <a:xfrm>
            <a:off x="1659738" y="35374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7" name="Google Shape;687;p47"/>
          <p:cNvSpPr/>
          <p:nvPr/>
        </p:nvSpPr>
        <p:spPr>
          <a:xfrm>
            <a:off x="1659738" y="39300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8" name="Google Shape;688;p47"/>
          <p:cNvSpPr/>
          <p:nvPr/>
        </p:nvSpPr>
        <p:spPr>
          <a:xfrm>
            <a:off x="1659738" y="43110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9" name="Google Shape;689;p47"/>
          <p:cNvSpPr/>
          <p:nvPr/>
        </p:nvSpPr>
        <p:spPr>
          <a:xfrm>
            <a:off x="2930450" y="393009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0" name="Google Shape;690;p47"/>
          <p:cNvCxnSpPr>
            <a:stCxn id="686" idx="6"/>
            <a:endCxn id="689" idx="1"/>
          </p:cNvCxnSpPr>
          <p:nvPr/>
        </p:nvCxnSpPr>
        <p:spPr>
          <a:xfrm>
            <a:off x="1944738" y="3679975"/>
            <a:ext cx="985800" cy="39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p47"/>
          <p:cNvCxnSpPr>
            <a:stCxn id="687" idx="6"/>
            <a:endCxn id="689" idx="1"/>
          </p:cNvCxnSpPr>
          <p:nvPr/>
        </p:nvCxnSpPr>
        <p:spPr>
          <a:xfrm>
            <a:off x="1944738" y="4072591"/>
            <a:ext cx="98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p47"/>
          <p:cNvCxnSpPr>
            <a:stCxn id="688" idx="6"/>
            <a:endCxn id="689" idx="1"/>
          </p:cNvCxnSpPr>
          <p:nvPr/>
        </p:nvCxnSpPr>
        <p:spPr>
          <a:xfrm flipH="1" rot="10800000">
            <a:off x="1944738" y="4072591"/>
            <a:ext cx="9858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3" name="Google Shape;693;p47"/>
          <p:cNvSpPr/>
          <p:nvPr/>
        </p:nvSpPr>
        <p:spPr>
          <a:xfrm>
            <a:off x="7045238" y="37014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4" name="Google Shape;694;p47"/>
          <p:cNvSpPr/>
          <p:nvPr/>
        </p:nvSpPr>
        <p:spPr>
          <a:xfrm>
            <a:off x="42971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5" name="Google Shape;695;p47"/>
          <p:cNvSpPr/>
          <p:nvPr/>
        </p:nvSpPr>
        <p:spPr>
          <a:xfrm>
            <a:off x="65069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6" name="Google Shape;696;p47"/>
          <p:cNvCxnSpPr>
            <a:stCxn id="689" idx="3"/>
            <a:endCxn id="694" idx="1"/>
          </p:cNvCxnSpPr>
          <p:nvPr/>
        </p:nvCxnSpPr>
        <p:spPr>
          <a:xfrm>
            <a:off x="3215450" y="4072591"/>
            <a:ext cx="108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47"/>
          <p:cNvCxnSpPr>
            <a:stCxn id="698" idx="3"/>
            <a:endCxn id="695" idx="1"/>
          </p:cNvCxnSpPr>
          <p:nvPr/>
        </p:nvCxnSpPr>
        <p:spPr>
          <a:xfrm>
            <a:off x="5587700" y="4072591"/>
            <a:ext cx="919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47"/>
          <p:cNvCxnSpPr>
            <a:stCxn id="695" idx="3"/>
            <a:endCxn id="693" idx="2"/>
          </p:cNvCxnSpPr>
          <p:nvPr/>
        </p:nvCxnSpPr>
        <p:spPr>
          <a:xfrm flipH="1" rot="10800000">
            <a:off x="6649400" y="3843991"/>
            <a:ext cx="395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0" name="Google Shape;700;p47"/>
          <p:cNvSpPr/>
          <p:nvPr/>
        </p:nvSpPr>
        <p:spPr>
          <a:xfrm>
            <a:off x="7045238" y="41586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1" name="Google Shape;701;p47"/>
          <p:cNvCxnSpPr>
            <a:stCxn id="695" idx="3"/>
            <a:endCxn id="700" idx="2"/>
          </p:cNvCxnSpPr>
          <p:nvPr/>
        </p:nvCxnSpPr>
        <p:spPr>
          <a:xfrm>
            <a:off x="6649400" y="4072591"/>
            <a:ext cx="395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8" name="Google Shape;698;p47"/>
          <p:cNvSpPr/>
          <p:nvPr/>
        </p:nvSpPr>
        <p:spPr>
          <a:xfrm>
            <a:off x="54452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2" name="Google Shape;702;p47"/>
          <p:cNvCxnSpPr>
            <a:stCxn id="694" idx="3"/>
            <a:endCxn id="698" idx="1"/>
          </p:cNvCxnSpPr>
          <p:nvPr/>
        </p:nvCxnSpPr>
        <p:spPr>
          <a:xfrm>
            <a:off x="4439600" y="4072591"/>
            <a:ext cx="1005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3" name="Google Shape;703;p4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NAT with Rewritten Ports</a:t>
            </a:r>
            <a:endParaRPr/>
          </a:p>
        </p:txBody>
      </p:sp>
      <p:sp>
        <p:nvSpPr>
          <p:cNvPr id="704" name="Google Shape;704;p47"/>
          <p:cNvSpPr txBox="1"/>
          <p:nvPr>
            <p:ph idx="1" type="body"/>
          </p:nvPr>
        </p:nvSpPr>
        <p:spPr>
          <a:xfrm>
            <a:off x="107050" y="402200"/>
            <a:ext cx="8909700" cy="13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router rewrites the port number to help distinguish connections</a:t>
            </a:r>
            <a:br>
              <a:rPr lang="en"/>
            </a:br>
            <a:r>
              <a:rPr lang="en"/>
              <a:t>that are otherwise identical.</a:t>
            </a:r>
            <a:endParaRPr/>
          </a:p>
        </p:txBody>
      </p:sp>
      <p:cxnSp>
        <p:nvCxnSpPr>
          <p:cNvPr id="705" name="Google Shape;705;p47"/>
          <p:cNvCxnSpPr>
            <a:stCxn id="706" idx="1"/>
            <a:endCxn id="707" idx="3"/>
          </p:cNvCxnSpPr>
          <p:nvPr/>
        </p:nvCxnSpPr>
        <p:spPr>
          <a:xfrm rot="10800000">
            <a:off x="3924150" y="4448650"/>
            <a:ext cx="4293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6" name="Google Shape;706;p47"/>
          <p:cNvSpPr txBox="1"/>
          <p:nvPr/>
        </p:nvSpPr>
        <p:spPr>
          <a:xfrm>
            <a:off x="4353450" y="4313200"/>
            <a:ext cx="1491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Header rewritten!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8" name="Google Shape;708;p47"/>
          <p:cNvCxnSpPr>
            <a:stCxn id="709" idx="1"/>
          </p:cNvCxnSpPr>
          <p:nvPr/>
        </p:nvCxnSpPr>
        <p:spPr>
          <a:xfrm rot="10800000">
            <a:off x="4112975" y="2919324"/>
            <a:ext cx="6813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9" name="Google Shape;709;p47"/>
          <p:cNvSpPr txBox="1"/>
          <p:nvPr/>
        </p:nvSpPr>
        <p:spPr>
          <a:xfrm>
            <a:off x="4794275" y="2676174"/>
            <a:ext cx="28782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If I get replies from S, Port 80,</a:t>
            </a:r>
            <a:b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to me, Port 60000, send them to B.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0" name="Google Shape;710;p47"/>
          <p:cNvSpPr/>
          <p:nvPr/>
        </p:nvSpPr>
        <p:spPr>
          <a:xfrm>
            <a:off x="2221850" y="4158700"/>
            <a:ext cx="1702200" cy="579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B, Port 50000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To: S, Port 80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7" name="Google Shape;707;p47"/>
          <p:cNvSpPr/>
          <p:nvPr/>
        </p:nvSpPr>
        <p:spPr>
          <a:xfrm>
            <a:off x="2221850" y="4158700"/>
            <a:ext cx="1702200" cy="579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strike="sng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B, Port 50000</a:t>
            </a:r>
            <a:endParaRPr sz="1200" strike="sng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R1, Port 60000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To: S, Port 80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1" name="Google Shape;711;p47"/>
          <p:cNvSpPr/>
          <p:nvPr/>
        </p:nvSpPr>
        <p:spPr>
          <a:xfrm>
            <a:off x="207300" y="3836950"/>
            <a:ext cx="1506600" cy="471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B, Port 50000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To: S, Port 80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2" name="Google Shape;712;p47"/>
          <p:cNvSpPr/>
          <p:nvPr/>
        </p:nvSpPr>
        <p:spPr>
          <a:xfrm>
            <a:off x="7280925" y="3608350"/>
            <a:ext cx="1584000" cy="471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R1, Port 60000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To: S, Port 80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" name="Google Shape;717;p48"/>
          <p:cNvGraphicFramePr/>
          <p:nvPr/>
        </p:nvGraphicFramePr>
        <p:xfrm>
          <a:off x="1659738" y="187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{672B1B5B-35EA-473C-BE09-346B974A7B6B}</a:tableStyleId>
              </a:tblPr>
              <a:tblGrid>
                <a:gridCol w="1431025"/>
                <a:gridCol w="1021625"/>
              </a:tblGrid>
              <a:tr h="246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NAT Table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 hMerge="1"/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Outside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A, Port 50000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S, Port 80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B, Port 50000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Fake Port 60000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S, Port 80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18" name="Google Shape;718;p48"/>
          <p:cNvSpPr/>
          <p:nvPr/>
        </p:nvSpPr>
        <p:spPr>
          <a:xfrm>
            <a:off x="0" y="3377525"/>
            <a:ext cx="3084000" cy="1777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Private addresses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(inside network)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9" name="Google Shape;719;p48"/>
          <p:cNvSpPr/>
          <p:nvPr/>
        </p:nvSpPr>
        <p:spPr>
          <a:xfrm>
            <a:off x="3084075" y="3377525"/>
            <a:ext cx="6060000" cy="17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 addresses (the Internet)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0" name="Google Shape;720;p48"/>
          <p:cNvSpPr/>
          <p:nvPr/>
        </p:nvSpPr>
        <p:spPr>
          <a:xfrm>
            <a:off x="1659738" y="35374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1" name="Google Shape;721;p48"/>
          <p:cNvSpPr/>
          <p:nvPr/>
        </p:nvSpPr>
        <p:spPr>
          <a:xfrm>
            <a:off x="1659738" y="39300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48"/>
          <p:cNvSpPr/>
          <p:nvPr/>
        </p:nvSpPr>
        <p:spPr>
          <a:xfrm>
            <a:off x="1659738" y="43110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48"/>
          <p:cNvSpPr/>
          <p:nvPr/>
        </p:nvSpPr>
        <p:spPr>
          <a:xfrm>
            <a:off x="2930450" y="393009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4" name="Google Shape;724;p48"/>
          <p:cNvCxnSpPr>
            <a:stCxn id="720" idx="6"/>
            <a:endCxn id="723" idx="1"/>
          </p:cNvCxnSpPr>
          <p:nvPr/>
        </p:nvCxnSpPr>
        <p:spPr>
          <a:xfrm>
            <a:off x="1944738" y="3679975"/>
            <a:ext cx="985800" cy="39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48"/>
          <p:cNvCxnSpPr>
            <a:stCxn id="721" idx="6"/>
            <a:endCxn id="723" idx="1"/>
          </p:cNvCxnSpPr>
          <p:nvPr/>
        </p:nvCxnSpPr>
        <p:spPr>
          <a:xfrm>
            <a:off x="1944738" y="4072591"/>
            <a:ext cx="98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48"/>
          <p:cNvCxnSpPr>
            <a:stCxn id="722" idx="6"/>
            <a:endCxn id="723" idx="1"/>
          </p:cNvCxnSpPr>
          <p:nvPr/>
        </p:nvCxnSpPr>
        <p:spPr>
          <a:xfrm flipH="1" rot="10800000">
            <a:off x="1944738" y="4072591"/>
            <a:ext cx="9858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7" name="Google Shape;727;p48"/>
          <p:cNvSpPr/>
          <p:nvPr/>
        </p:nvSpPr>
        <p:spPr>
          <a:xfrm>
            <a:off x="7045238" y="37014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8" name="Google Shape;728;p48"/>
          <p:cNvSpPr/>
          <p:nvPr/>
        </p:nvSpPr>
        <p:spPr>
          <a:xfrm>
            <a:off x="42971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9" name="Google Shape;729;p48"/>
          <p:cNvSpPr/>
          <p:nvPr/>
        </p:nvSpPr>
        <p:spPr>
          <a:xfrm>
            <a:off x="65069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0" name="Google Shape;730;p48"/>
          <p:cNvCxnSpPr>
            <a:stCxn id="723" idx="3"/>
            <a:endCxn id="728" idx="1"/>
          </p:cNvCxnSpPr>
          <p:nvPr/>
        </p:nvCxnSpPr>
        <p:spPr>
          <a:xfrm>
            <a:off x="3215450" y="4072591"/>
            <a:ext cx="108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1" name="Google Shape;731;p48"/>
          <p:cNvCxnSpPr>
            <a:stCxn id="732" idx="3"/>
            <a:endCxn id="729" idx="1"/>
          </p:cNvCxnSpPr>
          <p:nvPr/>
        </p:nvCxnSpPr>
        <p:spPr>
          <a:xfrm>
            <a:off x="5587700" y="4072591"/>
            <a:ext cx="919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3" name="Google Shape;733;p48"/>
          <p:cNvCxnSpPr>
            <a:stCxn id="729" idx="3"/>
            <a:endCxn id="727" idx="2"/>
          </p:cNvCxnSpPr>
          <p:nvPr/>
        </p:nvCxnSpPr>
        <p:spPr>
          <a:xfrm flipH="1" rot="10800000">
            <a:off x="6649400" y="3843991"/>
            <a:ext cx="395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4" name="Google Shape;734;p48"/>
          <p:cNvSpPr/>
          <p:nvPr/>
        </p:nvSpPr>
        <p:spPr>
          <a:xfrm>
            <a:off x="7045238" y="41586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5" name="Google Shape;735;p48"/>
          <p:cNvCxnSpPr>
            <a:stCxn id="729" idx="3"/>
            <a:endCxn id="734" idx="2"/>
          </p:cNvCxnSpPr>
          <p:nvPr/>
        </p:nvCxnSpPr>
        <p:spPr>
          <a:xfrm>
            <a:off x="6649400" y="4072591"/>
            <a:ext cx="395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2" name="Google Shape;732;p48"/>
          <p:cNvSpPr/>
          <p:nvPr/>
        </p:nvSpPr>
        <p:spPr>
          <a:xfrm>
            <a:off x="54452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6" name="Google Shape;736;p48"/>
          <p:cNvCxnSpPr>
            <a:stCxn id="728" idx="3"/>
            <a:endCxn id="732" idx="1"/>
          </p:cNvCxnSpPr>
          <p:nvPr/>
        </p:nvCxnSpPr>
        <p:spPr>
          <a:xfrm>
            <a:off x="4439600" y="4072591"/>
            <a:ext cx="1005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7" name="Google Shape;737;p4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NAT with Rewritten Ports</a:t>
            </a:r>
            <a:endParaRPr/>
          </a:p>
        </p:txBody>
      </p:sp>
      <p:sp>
        <p:nvSpPr>
          <p:cNvPr id="738" name="Google Shape;738;p48"/>
          <p:cNvSpPr txBox="1"/>
          <p:nvPr>
            <p:ph idx="1" type="body"/>
          </p:nvPr>
        </p:nvSpPr>
        <p:spPr>
          <a:xfrm>
            <a:off x="107050" y="402200"/>
            <a:ext cx="89097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router rewrites the port number to help distinguish connections</a:t>
            </a:r>
            <a:br>
              <a:rPr lang="en"/>
            </a:br>
            <a:r>
              <a:rPr lang="en"/>
              <a:t>that are otherwise identical.</a:t>
            </a:r>
            <a:endParaRPr/>
          </a:p>
        </p:txBody>
      </p:sp>
      <p:sp>
        <p:nvSpPr>
          <p:cNvPr id="739" name="Google Shape;739;p48"/>
          <p:cNvSpPr/>
          <p:nvPr/>
        </p:nvSpPr>
        <p:spPr>
          <a:xfrm>
            <a:off x="2221875" y="4158700"/>
            <a:ext cx="1702200" cy="579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S, Port 80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To: R1, Port 60000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48"/>
          <p:cNvCxnSpPr>
            <a:stCxn id="741" idx="1"/>
          </p:cNvCxnSpPr>
          <p:nvPr/>
        </p:nvCxnSpPr>
        <p:spPr>
          <a:xfrm rot="10800000">
            <a:off x="3924075" y="4453600"/>
            <a:ext cx="429300" cy="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1" name="Google Shape;741;p48"/>
          <p:cNvSpPr txBox="1"/>
          <p:nvPr/>
        </p:nvSpPr>
        <p:spPr>
          <a:xfrm>
            <a:off x="4353375" y="4318150"/>
            <a:ext cx="1752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IP and port rewritten!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48"/>
          <p:cNvSpPr/>
          <p:nvPr/>
        </p:nvSpPr>
        <p:spPr>
          <a:xfrm>
            <a:off x="2221875" y="4158700"/>
            <a:ext cx="1702200" cy="579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S, Port 80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strike="sng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To: R1, Port 60000</a:t>
            </a:r>
            <a:endParaRPr sz="1200" strike="sng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To: B, Port 50000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48"/>
          <p:cNvSpPr/>
          <p:nvPr/>
        </p:nvSpPr>
        <p:spPr>
          <a:xfrm>
            <a:off x="7280925" y="3608350"/>
            <a:ext cx="1584000" cy="471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S, Port 80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To: R1, Port 60000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48"/>
          <p:cNvSpPr/>
          <p:nvPr/>
        </p:nvSpPr>
        <p:spPr>
          <a:xfrm>
            <a:off x="207300" y="3836950"/>
            <a:ext cx="1506600" cy="471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S, Port 80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To: B, Port 50000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48"/>
          <p:cNvSpPr txBox="1"/>
          <p:nvPr/>
        </p:nvSpPr>
        <p:spPr>
          <a:xfrm>
            <a:off x="4249100" y="2087781"/>
            <a:ext cx="4341600" cy="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Incoming packets are S, Port 80 in both cases.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If the inside port is 50000, packet is for A.</a:t>
            </a:r>
            <a:b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If the inside port is 60000 (fake port), packet is for B.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NAT with "Fake" Ports</a:t>
            </a:r>
            <a:endParaRPr/>
          </a:p>
        </p:txBody>
      </p:sp>
      <p:sp>
        <p:nvSpPr>
          <p:cNvPr id="751" name="Google Shape;751;p49"/>
          <p:cNvSpPr txBox="1"/>
          <p:nvPr>
            <p:ph idx="1" type="body"/>
          </p:nvPr>
        </p:nvSpPr>
        <p:spPr>
          <a:xfrm>
            <a:off x="107050" y="402200"/>
            <a:ext cx="8909700" cy="23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Outgoing packet: Replace </a:t>
            </a:r>
            <a:r>
              <a:rPr i="1" lang="en"/>
              <a:t>original</a:t>
            </a:r>
            <a:r>
              <a:rPr lang="en"/>
              <a:t> port with </a:t>
            </a:r>
            <a:r>
              <a:rPr i="1" lang="en"/>
              <a:t>fake</a:t>
            </a:r>
            <a:r>
              <a:rPr lang="en"/>
              <a:t> port.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Incoming packet: Replace </a:t>
            </a:r>
            <a:r>
              <a:rPr i="1" lang="en"/>
              <a:t>fake</a:t>
            </a:r>
            <a:r>
              <a:rPr lang="en"/>
              <a:t> port with </a:t>
            </a:r>
            <a:r>
              <a:rPr i="1" lang="en"/>
              <a:t>original</a:t>
            </a:r>
            <a:r>
              <a:rPr lang="en"/>
              <a:t> port.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to restore the original port. B doesn't know we added the fake port.</a:t>
            </a:r>
            <a:endParaRPr/>
          </a:p>
        </p:txBody>
      </p:sp>
      <p:graphicFrame>
        <p:nvGraphicFramePr>
          <p:cNvPr id="752" name="Google Shape;752;p49"/>
          <p:cNvGraphicFramePr/>
          <p:nvPr/>
        </p:nvGraphicFramePr>
        <p:xfrm>
          <a:off x="3320400" y="350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{672B1B5B-35EA-473C-BE09-346B974A7B6B}</a:tableStyleId>
              </a:tblPr>
              <a:tblGrid>
                <a:gridCol w="1460525"/>
                <a:gridCol w="1042650"/>
              </a:tblGrid>
              <a:tr h="246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NAT Table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 hMerge="1"/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Outside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A, Port 50000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S, Port 80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B, Port 50000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Fake Port 60000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S, Port 80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53" name="Google Shape;753;p49"/>
          <p:cNvSpPr/>
          <p:nvPr/>
        </p:nvSpPr>
        <p:spPr>
          <a:xfrm>
            <a:off x="6432038" y="3624700"/>
            <a:ext cx="1906500" cy="886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S, Port 80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To: R1, Port 60000</a:t>
            </a:r>
            <a:endParaRPr strike="sng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To: B, Port 50000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4" name="Google Shape;754;p49"/>
          <p:cNvSpPr/>
          <p:nvPr/>
        </p:nvSpPr>
        <p:spPr>
          <a:xfrm>
            <a:off x="805463" y="3624700"/>
            <a:ext cx="1906500" cy="8865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>
                <a:latin typeface="Roboto"/>
                <a:ea typeface="Roboto"/>
                <a:cs typeface="Roboto"/>
                <a:sym typeface="Roboto"/>
              </a:rPr>
              <a:t>From: B, Port 50000</a:t>
            </a:r>
            <a:endParaRPr strike="sngStrike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From: R1, Port 60000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S, Port 80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5" name="Google Shape;755;p49"/>
          <p:cNvSpPr txBox="1"/>
          <p:nvPr/>
        </p:nvSpPr>
        <p:spPr>
          <a:xfrm>
            <a:off x="6487700" y="4582600"/>
            <a:ext cx="1795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Incoming packet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6" name="Google Shape;756;p49"/>
          <p:cNvSpPr txBox="1"/>
          <p:nvPr/>
        </p:nvSpPr>
        <p:spPr>
          <a:xfrm>
            <a:off x="861075" y="4582600"/>
            <a:ext cx="1795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Outgoing packet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50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NAT: Network Address Translation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Basic NAT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NAT with Ports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Rewriting Ports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Implementing NAT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TLS: Secure Bytestreams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End-to-End Walkthrough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762" name="Google Shape;762;p5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NAT</a:t>
            </a:r>
            <a:endParaRPr/>
          </a:p>
        </p:txBody>
      </p:sp>
      <p:sp>
        <p:nvSpPr>
          <p:cNvPr id="763" name="Google Shape;763;p5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51"/>
          <p:cNvSpPr/>
          <p:nvPr/>
        </p:nvSpPr>
        <p:spPr>
          <a:xfrm>
            <a:off x="1087425" y="34639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9" name="Google Shape;769;p51"/>
          <p:cNvSpPr/>
          <p:nvPr/>
        </p:nvSpPr>
        <p:spPr>
          <a:xfrm>
            <a:off x="1087425" y="38565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0" name="Google Shape;770;p51"/>
          <p:cNvSpPr/>
          <p:nvPr/>
        </p:nvSpPr>
        <p:spPr>
          <a:xfrm>
            <a:off x="1087425" y="42375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1" name="Google Shape;771;p51"/>
          <p:cNvSpPr/>
          <p:nvPr/>
        </p:nvSpPr>
        <p:spPr>
          <a:xfrm>
            <a:off x="2358138" y="385659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2" name="Google Shape;772;p51"/>
          <p:cNvCxnSpPr>
            <a:stCxn id="768" idx="6"/>
            <a:endCxn id="771" idx="1"/>
          </p:cNvCxnSpPr>
          <p:nvPr/>
        </p:nvCxnSpPr>
        <p:spPr>
          <a:xfrm>
            <a:off x="1372425" y="3606475"/>
            <a:ext cx="985800" cy="39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Google Shape;773;p51"/>
          <p:cNvCxnSpPr>
            <a:stCxn id="769" idx="6"/>
            <a:endCxn id="771" idx="1"/>
          </p:cNvCxnSpPr>
          <p:nvPr/>
        </p:nvCxnSpPr>
        <p:spPr>
          <a:xfrm>
            <a:off x="1372425" y="3999091"/>
            <a:ext cx="98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" name="Google Shape;774;p51"/>
          <p:cNvCxnSpPr>
            <a:stCxn id="770" idx="6"/>
            <a:endCxn id="771" idx="1"/>
          </p:cNvCxnSpPr>
          <p:nvPr/>
        </p:nvCxnSpPr>
        <p:spPr>
          <a:xfrm flipH="1" rot="10800000">
            <a:off x="1372425" y="3999091"/>
            <a:ext cx="9858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51"/>
          <p:cNvCxnSpPr>
            <a:stCxn id="771" idx="3"/>
            <a:endCxn id="776" idx="1"/>
          </p:cNvCxnSpPr>
          <p:nvPr/>
        </p:nvCxnSpPr>
        <p:spPr>
          <a:xfrm>
            <a:off x="2643138" y="3999091"/>
            <a:ext cx="1234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7" name="Google Shape;777;p5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Implementing NAT</a:t>
            </a:r>
            <a:endParaRPr/>
          </a:p>
        </p:txBody>
      </p:sp>
      <p:sp>
        <p:nvSpPr>
          <p:cNvPr id="778" name="Google Shape;778;p51"/>
          <p:cNvSpPr txBox="1"/>
          <p:nvPr>
            <p:ph idx="1" type="body"/>
          </p:nvPr>
        </p:nvSpPr>
        <p:spPr>
          <a:xfrm>
            <a:off x="107050" y="402200"/>
            <a:ext cx="89097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1. Home router sends a DHCP request. Asks ISP for an IP address.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2. ISP sends a DHCP response. Allocates an IP </a:t>
            </a:r>
            <a:r>
              <a:rPr lang="en"/>
              <a:t>address</a:t>
            </a:r>
            <a:r>
              <a:rPr lang="en"/>
              <a:t> to the home router.</a:t>
            </a:r>
            <a:endParaRPr/>
          </a:p>
        </p:txBody>
      </p:sp>
      <p:sp>
        <p:nvSpPr>
          <p:cNvPr id="776" name="Google Shape;776;p51"/>
          <p:cNvSpPr/>
          <p:nvPr/>
        </p:nvSpPr>
        <p:spPr>
          <a:xfrm>
            <a:off x="3877338" y="385659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9" name="Google Shape;779;p51"/>
          <p:cNvSpPr/>
          <p:nvPr/>
        </p:nvSpPr>
        <p:spPr>
          <a:xfrm>
            <a:off x="2808250" y="2877125"/>
            <a:ext cx="2913000" cy="834900"/>
          </a:xfrm>
          <a:prstGeom prst="wedgeRoundRectCallout">
            <a:avLst>
              <a:gd fmla="val -61728" name="adj1"/>
              <a:gd fmla="val 61434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1. DHCP Request: Hi, I'm a new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router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connecting to this ISP. Please give me an address.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0" name="Google Shape;780;p51"/>
          <p:cNvSpPr/>
          <p:nvPr/>
        </p:nvSpPr>
        <p:spPr>
          <a:xfrm>
            <a:off x="4355176" y="4280850"/>
            <a:ext cx="2359500" cy="629100"/>
          </a:xfrm>
          <a:prstGeom prst="wedgeRoundRectCallout">
            <a:avLst>
              <a:gd fmla="val -64383" name="adj1"/>
              <a:gd fmla="val -61127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2. DHCP response: Your IP address is 42.40.1.32.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1" name="Google Shape;781;p51"/>
          <p:cNvCxnSpPr>
            <a:stCxn id="782" idx="1"/>
          </p:cNvCxnSpPr>
          <p:nvPr/>
        </p:nvCxnSpPr>
        <p:spPr>
          <a:xfrm rot="10800000">
            <a:off x="6764325" y="4686250"/>
            <a:ext cx="601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2" name="Google Shape;782;p51"/>
          <p:cNvSpPr txBox="1"/>
          <p:nvPr/>
        </p:nvSpPr>
        <p:spPr>
          <a:xfrm>
            <a:off x="7365825" y="4550800"/>
            <a:ext cx="842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Public IP!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2"/>
          <p:cNvSpPr/>
          <p:nvPr/>
        </p:nvSpPr>
        <p:spPr>
          <a:xfrm>
            <a:off x="1087425" y="34639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8" name="Google Shape;788;p52"/>
          <p:cNvSpPr/>
          <p:nvPr/>
        </p:nvSpPr>
        <p:spPr>
          <a:xfrm>
            <a:off x="1087425" y="38565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9" name="Google Shape;789;p52"/>
          <p:cNvSpPr/>
          <p:nvPr/>
        </p:nvSpPr>
        <p:spPr>
          <a:xfrm>
            <a:off x="1087425" y="42375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0" name="Google Shape;790;p52"/>
          <p:cNvSpPr/>
          <p:nvPr/>
        </p:nvSpPr>
        <p:spPr>
          <a:xfrm>
            <a:off x="2358138" y="385659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1" name="Google Shape;791;p52"/>
          <p:cNvCxnSpPr>
            <a:stCxn id="787" idx="6"/>
            <a:endCxn id="790" idx="1"/>
          </p:cNvCxnSpPr>
          <p:nvPr/>
        </p:nvCxnSpPr>
        <p:spPr>
          <a:xfrm>
            <a:off x="1372425" y="3606475"/>
            <a:ext cx="985800" cy="39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52"/>
          <p:cNvCxnSpPr>
            <a:stCxn id="788" idx="6"/>
            <a:endCxn id="790" idx="1"/>
          </p:cNvCxnSpPr>
          <p:nvPr/>
        </p:nvCxnSpPr>
        <p:spPr>
          <a:xfrm>
            <a:off x="1372425" y="3999091"/>
            <a:ext cx="98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52"/>
          <p:cNvCxnSpPr>
            <a:stCxn id="789" idx="6"/>
            <a:endCxn id="790" idx="1"/>
          </p:cNvCxnSpPr>
          <p:nvPr/>
        </p:nvCxnSpPr>
        <p:spPr>
          <a:xfrm flipH="1" rot="10800000">
            <a:off x="1372425" y="3999091"/>
            <a:ext cx="9858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52"/>
          <p:cNvCxnSpPr>
            <a:stCxn id="790" idx="3"/>
            <a:endCxn id="795" idx="1"/>
          </p:cNvCxnSpPr>
          <p:nvPr/>
        </p:nvCxnSpPr>
        <p:spPr>
          <a:xfrm>
            <a:off x="2643138" y="3999091"/>
            <a:ext cx="1234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6" name="Google Shape;796;p5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Implementing NAT</a:t>
            </a:r>
            <a:endParaRPr/>
          </a:p>
        </p:txBody>
      </p:sp>
      <p:sp>
        <p:nvSpPr>
          <p:cNvPr id="797" name="Google Shape;797;p52"/>
          <p:cNvSpPr txBox="1"/>
          <p:nvPr>
            <p:ph idx="1" type="body"/>
          </p:nvPr>
        </p:nvSpPr>
        <p:spPr>
          <a:xfrm>
            <a:off x="107050" y="402200"/>
            <a:ext cx="8909700" cy="17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3. Host sends a DHCP request. Asks home router for an IP.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4. Home router sends a DHCP response. Gives a private IP to the home router.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Home router uses NAT to convert private IP to public IP.</a:t>
            </a:r>
            <a:endParaRPr/>
          </a:p>
        </p:txBody>
      </p:sp>
      <p:sp>
        <p:nvSpPr>
          <p:cNvPr id="795" name="Google Shape;795;p52"/>
          <p:cNvSpPr/>
          <p:nvPr/>
        </p:nvSpPr>
        <p:spPr>
          <a:xfrm>
            <a:off x="3877338" y="385659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8" name="Google Shape;798;p52"/>
          <p:cNvSpPr/>
          <p:nvPr/>
        </p:nvSpPr>
        <p:spPr>
          <a:xfrm>
            <a:off x="1545900" y="2467700"/>
            <a:ext cx="2809200" cy="834900"/>
          </a:xfrm>
          <a:prstGeom prst="wedgeRoundRectCallout">
            <a:avLst>
              <a:gd fmla="val -61728" name="adj1"/>
              <a:gd fmla="val 61434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DHCP Request: Hi, I'm a new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host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connecting to this network. Please give me an address.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9" name="Google Shape;799;p52"/>
          <p:cNvSpPr/>
          <p:nvPr/>
        </p:nvSpPr>
        <p:spPr>
          <a:xfrm>
            <a:off x="2815876" y="4289375"/>
            <a:ext cx="2292000" cy="629100"/>
          </a:xfrm>
          <a:prstGeom prst="wedgeRoundRectCallout">
            <a:avLst>
              <a:gd fmla="val -64383" name="adj1"/>
              <a:gd fmla="val -61127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DHCP response: Your IP address is 192.0.2.42.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0" name="Google Shape;800;p52"/>
          <p:cNvCxnSpPr>
            <a:stCxn id="801" idx="1"/>
          </p:cNvCxnSpPr>
          <p:nvPr/>
        </p:nvCxnSpPr>
        <p:spPr>
          <a:xfrm rot="10800000">
            <a:off x="5240325" y="4711100"/>
            <a:ext cx="601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1" name="Google Shape;801;p52"/>
          <p:cNvSpPr txBox="1"/>
          <p:nvPr/>
        </p:nvSpPr>
        <p:spPr>
          <a:xfrm>
            <a:off x="5841825" y="4575650"/>
            <a:ext cx="925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Private 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IP!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IPv4 Address Exhaustion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Recall: 2</a:t>
            </a:r>
            <a:r>
              <a:rPr baseline="30000" lang="en"/>
              <a:t>32</a:t>
            </a:r>
            <a:r>
              <a:rPr lang="en"/>
              <a:t> IPv4 address is not enough for every host on the Internet.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IPv6 adoption is slow (and ongoing).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Recall: Private IP addresses help us conserve addresses.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Private ranges allocated for networks that don't require Internet access.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192.168.0.0/16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10.0.0.0/8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172.16.0.0/12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Weird fact: Your home network uses private IP addresses to conserve addresses.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But...you do need Internet access!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5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NAT</a:t>
            </a:r>
            <a:endParaRPr/>
          </a:p>
        </p:txBody>
      </p:sp>
      <p:sp>
        <p:nvSpPr>
          <p:cNvPr id="807" name="Google Shape;807;p53"/>
          <p:cNvSpPr txBox="1"/>
          <p:nvPr>
            <p:ph idx="1" type="body"/>
          </p:nvPr>
        </p:nvSpPr>
        <p:spPr>
          <a:xfrm>
            <a:off x="107050" y="402200"/>
            <a:ext cx="8909700" cy="18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just saw Port Address Translation (PAT).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complex, widely-used mode of NAT.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Other modes of NAT exist.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Simpler modes for one-to-one address translation.</a:t>
            </a:r>
            <a:endParaRPr/>
          </a:p>
        </p:txBody>
      </p:sp>
      <p:sp>
        <p:nvSpPr>
          <p:cNvPr id="808" name="Google Shape;808;p53"/>
          <p:cNvSpPr/>
          <p:nvPr/>
        </p:nvSpPr>
        <p:spPr>
          <a:xfrm>
            <a:off x="872325" y="39139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53"/>
          <p:cNvSpPr/>
          <p:nvPr/>
        </p:nvSpPr>
        <p:spPr>
          <a:xfrm>
            <a:off x="872325" y="4306566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53"/>
          <p:cNvSpPr/>
          <p:nvPr/>
        </p:nvSpPr>
        <p:spPr>
          <a:xfrm>
            <a:off x="872325" y="4687566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53"/>
          <p:cNvSpPr/>
          <p:nvPr/>
        </p:nvSpPr>
        <p:spPr>
          <a:xfrm>
            <a:off x="2143038" y="4306566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2" name="Google Shape;812;p53"/>
          <p:cNvCxnSpPr>
            <a:stCxn id="808" idx="6"/>
            <a:endCxn id="811" idx="1"/>
          </p:cNvCxnSpPr>
          <p:nvPr/>
        </p:nvCxnSpPr>
        <p:spPr>
          <a:xfrm>
            <a:off x="1157325" y="4056450"/>
            <a:ext cx="985800" cy="39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3" name="Google Shape;813;p53"/>
          <p:cNvCxnSpPr>
            <a:stCxn id="809" idx="6"/>
            <a:endCxn id="811" idx="1"/>
          </p:cNvCxnSpPr>
          <p:nvPr/>
        </p:nvCxnSpPr>
        <p:spPr>
          <a:xfrm>
            <a:off x="1157325" y="4449066"/>
            <a:ext cx="98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4" name="Google Shape;814;p53"/>
          <p:cNvCxnSpPr>
            <a:stCxn id="810" idx="6"/>
            <a:endCxn id="811" idx="1"/>
          </p:cNvCxnSpPr>
          <p:nvPr/>
        </p:nvCxnSpPr>
        <p:spPr>
          <a:xfrm flipH="1" rot="10800000">
            <a:off x="1157325" y="4449066"/>
            <a:ext cx="9858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5" name="Google Shape;815;p53"/>
          <p:cNvCxnSpPr>
            <a:stCxn id="811" idx="3"/>
          </p:cNvCxnSpPr>
          <p:nvPr/>
        </p:nvCxnSpPr>
        <p:spPr>
          <a:xfrm>
            <a:off x="2428038" y="4449066"/>
            <a:ext cx="689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816" name="Google Shape;816;p53"/>
          <p:cNvGraphicFramePr/>
          <p:nvPr/>
        </p:nvGraphicFramePr>
        <p:xfrm>
          <a:off x="687338" y="241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{672B1B5B-35EA-473C-BE09-346B974A7B6B}</a:tableStyleId>
              </a:tblPr>
              <a:tblGrid>
                <a:gridCol w="1065475"/>
                <a:gridCol w="1065475"/>
                <a:gridCol w="1065475"/>
              </a:tblGrid>
              <a:tr h="2469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NAT Table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Host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Private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Public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10.0.0.1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42.0.2.1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10.0.0.2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42.0.2.2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10.0.0.3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42.0.2.3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817" name="Google Shape;817;p53"/>
          <p:cNvCxnSpPr/>
          <p:nvPr/>
        </p:nvCxnSpPr>
        <p:spPr>
          <a:xfrm>
            <a:off x="3174200" y="4449066"/>
            <a:ext cx="391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18" name="Google Shape;818;p53"/>
          <p:cNvSpPr txBox="1"/>
          <p:nvPr/>
        </p:nvSpPr>
        <p:spPr>
          <a:xfrm>
            <a:off x="4572000" y="2500525"/>
            <a:ext cx="35007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simpler NAT mode, every host has its own private and public IP.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 R1 just needs to change the private IP to that host's corresponding public IP.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5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NAT</a:t>
            </a:r>
            <a:endParaRPr/>
          </a:p>
        </p:txBody>
      </p:sp>
      <p:sp>
        <p:nvSpPr>
          <p:cNvPr id="824" name="Google Shape;824;p5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NAT requires routers to do extra work.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Rewrite headers.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(and maybe rewrite) the Layer 4 header.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 a </a:t>
            </a:r>
            <a:r>
              <a:rPr i="1" lang="en"/>
              <a:t>connection state</a:t>
            </a:r>
            <a:r>
              <a:rPr lang="en"/>
              <a:t> table.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NAT increases complexity of packet forwarding.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CPU cycles per packet.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memory per connection.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5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NAT Used?</a:t>
            </a:r>
            <a:endParaRPr/>
          </a:p>
        </p:txBody>
      </p:sp>
      <p:sp>
        <p:nvSpPr>
          <p:cNvPr id="830" name="Google Shape;830;p55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NAT increases complexity, so it's performed as close to the edge of the network as possible.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Small-scale NAT is used in almost every IPv4 network.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IPv4 addresses ran out, ISPs didn't have enough addresses for each customer.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ISPs had to run Carrier Grade NAT (CGNAT).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complex – many more connections to maintain state for.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NAT is generally not used for IPv6. There are enough addresses!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56"/>
          <p:cNvSpPr/>
          <p:nvPr/>
        </p:nvSpPr>
        <p:spPr>
          <a:xfrm>
            <a:off x="0" y="3377525"/>
            <a:ext cx="3084000" cy="1777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Private addresses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(inside network)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6" name="Google Shape;836;p56"/>
          <p:cNvSpPr/>
          <p:nvPr/>
        </p:nvSpPr>
        <p:spPr>
          <a:xfrm>
            <a:off x="3084075" y="3377525"/>
            <a:ext cx="6060000" cy="17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 addresses (the Internet)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7" name="Google Shape;837;p56"/>
          <p:cNvSpPr/>
          <p:nvPr/>
        </p:nvSpPr>
        <p:spPr>
          <a:xfrm>
            <a:off x="1202538" y="35374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8" name="Google Shape;838;p56"/>
          <p:cNvSpPr/>
          <p:nvPr/>
        </p:nvSpPr>
        <p:spPr>
          <a:xfrm>
            <a:off x="1202538" y="39300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9" name="Google Shape;839;p56"/>
          <p:cNvSpPr/>
          <p:nvPr/>
        </p:nvSpPr>
        <p:spPr>
          <a:xfrm>
            <a:off x="1202538" y="43110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56"/>
          <p:cNvSpPr/>
          <p:nvPr/>
        </p:nvSpPr>
        <p:spPr>
          <a:xfrm>
            <a:off x="2930450" y="393009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1" name="Google Shape;841;p56"/>
          <p:cNvCxnSpPr>
            <a:stCxn id="837" idx="6"/>
            <a:endCxn id="840" idx="1"/>
          </p:cNvCxnSpPr>
          <p:nvPr/>
        </p:nvCxnSpPr>
        <p:spPr>
          <a:xfrm>
            <a:off x="1487538" y="3679975"/>
            <a:ext cx="1443000" cy="39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56"/>
          <p:cNvCxnSpPr>
            <a:stCxn id="838" idx="6"/>
            <a:endCxn id="840" idx="1"/>
          </p:cNvCxnSpPr>
          <p:nvPr/>
        </p:nvCxnSpPr>
        <p:spPr>
          <a:xfrm>
            <a:off x="1487538" y="4072591"/>
            <a:ext cx="1443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56"/>
          <p:cNvCxnSpPr>
            <a:stCxn id="839" idx="6"/>
            <a:endCxn id="840" idx="1"/>
          </p:cNvCxnSpPr>
          <p:nvPr/>
        </p:nvCxnSpPr>
        <p:spPr>
          <a:xfrm flipH="1" rot="10800000">
            <a:off x="1487538" y="4072591"/>
            <a:ext cx="1443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4" name="Google Shape;844;p56"/>
          <p:cNvSpPr/>
          <p:nvPr/>
        </p:nvSpPr>
        <p:spPr>
          <a:xfrm>
            <a:off x="7045238" y="37014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56"/>
          <p:cNvSpPr/>
          <p:nvPr/>
        </p:nvSpPr>
        <p:spPr>
          <a:xfrm>
            <a:off x="42971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56"/>
          <p:cNvSpPr/>
          <p:nvPr/>
        </p:nvSpPr>
        <p:spPr>
          <a:xfrm>
            <a:off x="65069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7" name="Google Shape;847;p56"/>
          <p:cNvCxnSpPr>
            <a:stCxn id="840" idx="3"/>
            <a:endCxn id="845" idx="1"/>
          </p:cNvCxnSpPr>
          <p:nvPr/>
        </p:nvCxnSpPr>
        <p:spPr>
          <a:xfrm>
            <a:off x="3215450" y="4072591"/>
            <a:ext cx="108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56"/>
          <p:cNvCxnSpPr>
            <a:stCxn id="849" idx="3"/>
            <a:endCxn id="846" idx="1"/>
          </p:cNvCxnSpPr>
          <p:nvPr/>
        </p:nvCxnSpPr>
        <p:spPr>
          <a:xfrm>
            <a:off x="5587700" y="4072591"/>
            <a:ext cx="919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p56"/>
          <p:cNvCxnSpPr>
            <a:stCxn id="846" idx="3"/>
            <a:endCxn id="844" idx="2"/>
          </p:cNvCxnSpPr>
          <p:nvPr/>
        </p:nvCxnSpPr>
        <p:spPr>
          <a:xfrm flipH="1" rot="10800000">
            <a:off x="6649400" y="3843991"/>
            <a:ext cx="395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1" name="Google Shape;851;p56"/>
          <p:cNvSpPr/>
          <p:nvPr/>
        </p:nvSpPr>
        <p:spPr>
          <a:xfrm>
            <a:off x="7045238" y="41586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2" name="Google Shape;852;p56"/>
          <p:cNvCxnSpPr>
            <a:stCxn id="846" idx="3"/>
            <a:endCxn id="851" idx="2"/>
          </p:cNvCxnSpPr>
          <p:nvPr/>
        </p:nvCxnSpPr>
        <p:spPr>
          <a:xfrm>
            <a:off x="6649400" y="4072591"/>
            <a:ext cx="395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9" name="Google Shape;849;p56"/>
          <p:cNvSpPr/>
          <p:nvPr/>
        </p:nvSpPr>
        <p:spPr>
          <a:xfrm>
            <a:off x="54452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3" name="Google Shape;853;p56"/>
          <p:cNvCxnSpPr>
            <a:stCxn id="845" idx="3"/>
            <a:endCxn id="849" idx="1"/>
          </p:cNvCxnSpPr>
          <p:nvPr/>
        </p:nvCxnSpPr>
        <p:spPr>
          <a:xfrm>
            <a:off x="4439600" y="4072591"/>
            <a:ext cx="1005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4" name="Google Shape;854;p5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Inbound Connections</a:t>
            </a:r>
            <a:endParaRPr/>
          </a:p>
        </p:txBody>
      </p:sp>
      <p:sp>
        <p:nvSpPr>
          <p:cNvPr id="855" name="Google Shape;855;p56"/>
          <p:cNvSpPr txBox="1"/>
          <p:nvPr>
            <p:ph idx="1" type="body"/>
          </p:nvPr>
        </p:nvSpPr>
        <p:spPr>
          <a:xfrm>
            <a:off x="107050" y="402200"/>
            <a:ext cx="8909700" cy="17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 far, we've assumed connections are initiated by the client (inside).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someone from outside initiates a connection?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NAT doesn't support inbound connections!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Can't initiate a connection to someone with a private address.</a:t>
            </a:r>
            <a:endParaRPr/>
          </a:p>
        </p:txBody>
      </p:sp>
      <p:graphicFrame>
        <p:nvGraphicFramePr>
          <p:cNvPr id="856" name="Google Shape;856;p56"/>
          <p:cNvGraphicFramePr/>
          <p:nvPr/>
        </p:nvGraphicFramePr>
        <p:xfrm>
          <a:off x="2207025" y="215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{672B1B5B-35EA-473C-BE09-346B974A7B6B}</a:tableStyleId>
              </a:tblPr>
              <a:tblGrid>
                <a:gridCol w="865925"/>
                <a:gridCol w="865925"/>
              </a:tblGrid>
              <a:tr h="246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NAT Table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Outside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7425" marB="27425" marR="27425" marL="27425" anchor="ctr"/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</a:tr>
            </a:tbl>
          </a:graphicData>
        </a:graphic>
      </p:graphicFrame>
      <p:sp>
        <p:nvSpPr>
          <p:cNvPr id="857" name="Google Shape;857;p56"/>
          <p:cNvSpPr/>
          <p:nvPr/>
        </p:nvSpPr>
        <p:spPr>
          <a:xfrm>
            <a:off x="7290950" y="3563800"/>
            <a:ext cx="1075800" cy="560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8" name="Google Shape;858;p56"/>
          <p:cNvCxnSpPr>
            <a:stCxn id="859" idx="1"/>
            <a:endCxn id="860" idx="3"/>
          </p:cNvCxnSpPr>
          <p:nvPr/>
        </p:nvCxnSpPr>
        <p:spPr>
          <a:xfrm rot="10800000">
            <a:off x="3607700" y="4451175"/>
            <a:ext cx="589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9" name="Google Shape;859;p56"/>
          <p:cNvSpPr txBox="1"/>
          <p:nvPr/>
        </p:nvSpPr>
        <p:spPr>
          <a:xfrm>
            <a:off x="4196900" y="4315725"/>
            <a:ext cx="1491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Who is this for?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1" name="Google Shape;861;p56"/>
          <p:cNvSpPr/>
          <p:nvPr/>
        </p:nvSpPr>
        <p:spPr>
          <a:xfrm>
            <a:off x="2531899" y="4170975"/>
            <a:ext cx="1075800" cy="560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5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Inbound Connections</a:t>
            </a:r>
            <a:endParaRPr/>
          </a:p>
        </p:txBody>
      </p:sp>
      <p:sp>
        <p:nvSpPr>
          <p:cNvPr id="867" name="Google Shape;867;p57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Basic NAT doesn't support inbound connections.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Breaks the end-to-end principle!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usually okay.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your computer, you usually initiate all the connections.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support inbound connections, the router needs a </a:t>
            </a:r>
            <a:r>
              <a:rPr i="1" lang="en"/>
              <a:t>port mapping table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"If someone initiates a connection on Port 50000, it's for A."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can manually specify the port it's listening 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protocols exist for auto-configuring open ports.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UPnP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Universal Plug-n-Play</a:t>
            </a:r>
            <a:r>
              <a:rPr lang="en" sz="1400">
                <a:solidFill>
                  <a:schemeClr val="accent3"/>
                </a:solidFill>
              </a:rPr>
              <a:t>)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NAT-PMP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NAT Port Mapping Protocol</a:t>
            </a:r>
            <a:r>
              <a:rPr lang="en" sz="1400">
                <a:solidFill>
                  <a:schemeClr val="accent3"/>
                </a:solidFill>
              </a:rPr>
              <a:t>)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5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NAT: Security Implications</a:t>
            </a:r>
            <a:endParaRPr/>
          </a:p>
        </p:txBody>
      </p:sp>
      <p:sp>
        <p:nvSpPr>
          <p:cNvPr id="873" name="Google Shape;873;p58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NAT disallows inbound connections by default.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be thought of as a security feature, similar to firewalls.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of a side effect than an intentional security policy.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NAT can help preserve client privacy.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Without NAT: Server sees host's address.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From: A, To: S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IP address is derived from MAC address, server can learn the exact computer being used.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NAT: Server sees router IP address.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From: R1, To: S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Again, more of a side effect.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Temporary/privacy addresses exist for IPv6.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59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NAT: Network Address Translation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Basic NAT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NAT with Ports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Rewriting Ports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Implementing NAT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TLS: Secure Bytestreams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End-to-End Walkthrough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879" name="Google Shape;879;p5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TLS: Secure Bytestreams</a:t>
            </a:r>
            <a:endParaRPr/>
          </a:p>
        </p:txBody>
      </p:sp>
      <p:sp>
        <p:nvSpPr>
          <p:cNvPr id="880" name="Google Shape;880;p5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6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is Vulnerable</a:t>
            </a:r>
            <a:endParaRPr/>
          </a:p>
        </p:txBody>
      </p:sp>
      <p:sp>
        <p:nvSpPr>
          <p:cNvPr id="886" name="Google Shape;886;p60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attacker could </a:t>
            </a:r>
            <a:r>
              <a:rPr lang="en"/>
              <a:t>read or modify TCP packets.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Malicious router.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Attacker sniffing packets on a wire.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attacker </a:t>
            </a:r>
            <a:r>
              <a:rPr lang="en"/>
              <a:t>could impersonate a server.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do a DNS lookup for www.bank.com.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Attacker changes the DNS response, mapping www.bank.com to 6.6.6.6.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connect to the website, you're talking to the attacker!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6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Bytestreams</a:t>
            </a:r>
            <a:endParaRPr/>
          </a:p>
        </p:txBody>
      </p:sp>
      <p:sp>
        <p:nvSpPr>
          <p:cNvPr id="892" name="Google Shape;892;p61"/>
          <p:cNvSpPr txBox="1"/>
          <p:nvPr>
            <p:ph idx="1" type="body"/>
          </p:nvPr>
        </p:nvSpPr>
        <p:spPr>
          <a:xfrm>
            <a:off x="107050" y="402200"/>
            <a:ext cx="48225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TLS adds security on top of TCP.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Relies on Layer 4 bytestream.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 </a:t>
            </a:r>
            <a:r>
              <a:rPr i="1" lang="en"/>
              <a:t>secure</a:t>
            </a:r>
            <a:r>
              <a:rPr lang="en"/>
              <a:t> bytestream to Layer 7.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abstraction, but data in the bytestream is now encrypted.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 runs on top of TLS.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Uses port 443.</a:t>
            </a:r>
            <a:r>
              <a:rPr lang="en" sz="1400">
                <a:solidFill>
                  <a:schemeClr val="accent3"/>
                </a:solidFill>
              </a:rPr>
              <a:t>)</a:t>
            </a:r>
            <a:br>
              <a:rPr lang="en"/>
            </a:br>
            <a:r>
              <a:rPr lang="en"/>
              <a:t>HTTP runs on top of TCP.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Uses port 80.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(Note: It's Layer 4.5 because 5 and 6 are obsolete, and unrelated to security.)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893" name="Google Shape;893;p61"/>
          <p:cNvSpPr/>
          <p:nvPr/>
        </p:nvSpPr>
        <p:spPr>
          <a:xfrm>
            <a:off x="5462600" y="3424850"/>
            <a:ext cx="1548900" cy="50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4" name="Google Shape;894;p61"/>
          <p:cNvSpPr/>
          <p:nvPr/>
        </p:nvSpPr>
        <p:spPr>
          <a:xfrm>
            <a:off x="5462600" y="2919950"/>
            <a:ext cx="1548900" cy="504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" name="Google Shape;895;p61"/>
          <p:cNvSpPr/>
          <p:nvPr/>
        </p:nvSpPr>
        <p:spPr>
          <a:xfrm>
            <a:off x="5462600" y="2415050"/>
            <a:ext cx="1548900" cy="504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Network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6" name="Google Shape;896;p61"/>
          <p:cNvSpPr/>
          <p:nvPr/>
        </p:nvSpPr>
        <p:spPr>
          <a:xfrm>
            <a:off x="5462600" y="1910150"/>
            <a:ext cx="1548900" cy="50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7" name="Google Shape;897;p61"/>
          <p:cNvSpPr/>
          <p:nvPr/>
        </p:nvSpPr>
        <p:spPr>
          <a:xfrm>
            <a:off x="5462600" y="1405250"/>
            <a:ext cx="1548900" cy="50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Secure 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8" name="Google Shape;898;p61"/>
          <p:cNvSpPr txBox="1"/>
          <p:nvPr/>
        </p:nvSpPr>
        <p:spPr>
          <a:xfrm>
            <a:off x="4962050" y="1457600"/>
            <a:ext cx="4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4.5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9" name="Google Shape;899;p61"/>
          <p:cNvSpPr txBox="1"/>
          <p:nvPr/>
        </p:nvSpPr>
        <p:spPr>
          <a:xfrm>
            <a:off x="5130670" y="1962500"/>
            <a:ext cx="29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0" name="Google Shape;900;p61"/>
          <p:cNvSpPr txBox="1"/>
          <p:nvPr/>
        </p:nvSpPr>
        <p:spPr>
          <a:xfrm>
            <a:off x="5130670" y="2467400"/>
            <a:ext cx="29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" name="Google Shape;901;p61"/>
          <p:cNvSpPr txBox="1"/>
          <p:nvPr/>
        </p:nvSpPr>
        <p:spPr>
          <a:xfrm>
            <a:off x="5130670" y="2972300"/>
            <a:ext cx="29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2" name="Google Shape;902;p61"/>
          <p:cNvSpPr txBox="1"/>
          <p:nvPr/>
        </p:nvSpPr>
        <p:spPr>
          <a:xfrm>
            <a:off x="5130670" y="3477200"/>
            <a:ext cx="29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3" name="Google Shape;903;p61"/>
          <p:cNvSpPr txBox="1"/>
          <p:nvPr/>
        </p:nvSpPr>
        <p:spPr>
          <a:xfrm>
            <a:off x="7011425" y="1457600"/>
            <a:ext cx="19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(TLS)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4" name="Google Shape;904;p61"/>
          <p:cNvSpPr txBox="1"/>
          <p:nvPr/>
        </p:nvSpPr>
        <p:spPr>
          <a:xfrm>
            <a:off x="7011425" y="1962500"/>
            <a:ext cx="19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(TCP, UDP)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5" name="Google Shape;905;p61"/>
          <p:cNvSpPr txBox="1"/>
          <p:nvPr/>
        </p:nvSpPr>
        <p:spPr>
          <a:xfrm>
            <a:off x="7011425" y="2467400"/>
            <a:ext cx="19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(IP)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6" name="Google Shape;906;p61"/>
          <p:cNvSpPr txBox="1"/>
          <p:nvPr/>
        </p:nvSpPr>
        <p:spPr>
          <a:xfrm>
            <a:off x="7011425" y="2972300"/>
            <a:ext cx="19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(Ethernet)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7" name="Google Shape;907;p61"/>
          <p:cNvSpPr txBox="1"/>
          <p:nvPr/>
        </p:nvSpPr>
        <p:spPr>
          <a:xfrm>
            <a:off x="7011425" y="3477200"/>
            <a:ext cx="19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(Optical fiber, copper)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61"/>
          <p:cNvSpPr/>
          <p:nvPr/>
        </p:nvSpPr>
        <p:spPr>
          <a:xfrm>
            <a:off x="5462600" y="899425"/>
            <a:ext cx="1548900" cy="5049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9" name="Google Shape;909;p61"/>
          <p:cNvSpPr txBox="1"/>
          <p:nvPr/>
        </p:nvSpPr>
        <p:spPr>
          <a:xfrm>
            <a:off x="5130670" y="951775"/>
            <a:ext cx="29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0" name="Google Shape;910;p61"/>
          <p:cNvSpPr txBox="1"/>
          <p:nvPr/>
        </p:nvSpPr>
        <p:spPr>
          <a:xfrm>
            <a:off x="7011425" y="951775"/>
            <a:ext cx="19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(DNS, HTTP)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Handshake</a:t>
            </a:r>
            <a:endParaRPr/>
          </a:p>
        </p:txBody>
      </p:sp>
      <p:sp>
        <p:nvSpPr>
          <p:cNvPr id="916" name="Google Shape;916;p62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TLS uses </a:t>
            </a:r>
            <a:r>
              <a:rPr lang="en"/>
              <a:t>cryptography to protect messages sent over the bytestream.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Messages are encrypted.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Messages are tamper-proof.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Look up "message authentication codes" if curious.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TLS starts with a handshake.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Exchanges secret keys.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Verifies identity of the server (stops impersonators).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Handshake runs over TCP bytestream. No need to think about packets!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 (Network Address Translation)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107050" y="402200"/>
            <a:ext cx="8909700" cy="17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NAT (Network Address Translation)</a:t>
            </a:r>
            <a:r>
              <a:rPr lang="en"/>
              <a:t>: Use a single public IP address to represent many hosts in the local network.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Outgoing packets: Router changes </a:t>
            </a:r>
            <a:r>
              <a:rPr i="1" lang="en"/>
              <a:t>private </a:t>
            </a:r>
            <a:r>
              <a:rPr lang="en"/>
              <a:t>addresses to the </a:t>
            </a:r>
            <a:r>
              <a:rPr i="1" lang="en"/>
              <a:t>public </a:t>
            </a:r>
            <a:r>
              <a:rPr lang="en"/>
              <a:t>address.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Incoming packets: Router changes the </a:t>
            </a:r>
            <a:r>
              <a:rPr i="1" lang="en"/>
              <a:t>public </a:t>
            </a:r>
            <a:r>
              <a:rPr lang="en"/>
              <a:t>address back to </a:t>
            </a:r>
            <a:r>
              <a:rPr i="1" lang="en"/>
              <a:t>private </a:t>
            </a:r>
            <a:r>
              <a:rPr lang="en"/>
              <a:t>addresses.</a:t>
            </a:r>
            <a:endParaRPr/>
          </a:p>
        </p:txBody>
      </p:sp>
      <p:sp>
        <p:nvSpPr>
          <p:cNvPr id="165" name="Google Shape;165;p27"/>
          <p:cNvSpPr/>
          <p:nvPr/>
        </p:nvSpPr>
        <p:spPr>
          <a:xfrm>
            <a:off x="0" y="3377525"/>
            <a:ext cx="3084000" cy="1777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Private addresses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(inside network)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3084075" y="3377525"/>
            <a:ext cx="6060000" cy="17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 addresses (the Internet)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1202538" y="35374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1202538" y="39300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1202538" y="43110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2930450" y="393009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1" name="Google Shape;171;p27"/>
          <p:cNvCxnSpPr>
            <a:stCxn id="167" idx="6"/>
            <a:endCxn id="170" idx="1"/>
          </p:cNvCxnSpPr>
          <p:nvPr/>
        </p:nvCxnSpPr>
        <p:spPr>
          <a:xfrm>
            <a:off x="1487538" y="3679975"/>
            <a:ext cx="1443000" cy="39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7"/>
          <p:cNvCxnSpPr>
            <a:stCxn id="168" idx="6"/>
            <a:endCxn id="170" idx="1"/>
          </p:cNvCxnSpPr>
          <p:nvPr/>
        </p:nvCxnSpPr>
        <p:spPr>
          <a:xfrm>
            <a:off x="1487538" y="4072591"/>
            <a:ext cx="1443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7"/>
          <p:cNvCxnSpPr>
            <a:stCxn id="169" idx="6"/>
            <a:endCxn id="170" idx="1"/>
          </p:cNvCxnSpPr>
          <p:nvPr/>
        </p:nvCxnSpPr>
        <p:spPr>
          <a:xfrm flipH="1" rot="10800000">
            <a:off x="1487538" y="4072591"/>
            <a:ext cx="1443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7"/>
          <p:cNvSpPr/>
          <p:nvPr/>
        </p:nvSpPr>
        <p:spPr>
          <a:xfrm>
            <a:off x="7045238" y="37014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42971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7"/>
          <p:cNvSpPr/>
          <p:nvPr/>
        </p:nvSpPr>
        <p:spPr>
          <a:xfrm>
            <a:off x="65069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7" name="Google Shape;177;p27"/>
          <p:cNvCxnSpPr>
            <a:stCxn id="170" idx="3"/>
            <a:endCxn id="175" idx="1"/>
          </p:cNvCxnSpPr>
          <p:nvPr/>
        </p:nvCxnSpPr>
        <p:spPr>
          <a:xfrm>
            <a:off x="3215450" y="4072591"/>
            <a:ext cx="108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7"/>
          <p:cNvCxnSpPr>
            <a:stCxn id="179" idx="3"/>
            <a:endCxn id="176" idx="1"/>
          </p:cNvCxnSpPr>
          <p:nvPr/>
        </p:nvCxnSpPr>
        <p:spPr>
          <a:xfrm>
            <a:off x="5587700" y="4072591"/>
            <a:ext cx="919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7"/>
          <p:cNvCxnSpPr>
            <a:stCxn id="176" idx="3"/>
            <a:endCxn id="174" idx="2"/>
          </p:cNvCxnSpPr>
          <p:nvPr/>
        </p:nvCxnSpPr>
        <p:spPr>
          <a:xfrm flipH="1" rot="10800000">
            <a:off x="6649400" y="3843991"/>
            <a:ext cx="395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7"/>
          <p:cNvSpPr/>
          <p:nvPr/>
        </p:nvSpPr>
        <p:spPr>
          <a:xfrm>
            <a:off x="7045238" y="41586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2" name="Google Shape;182;p27"/>
          <p:cNvCxnSpPr>
            <a:stCxn id="176" idx="3"/>
            <a:endCxn id="181" idx="2"/>
          </p:cNvCxnSpPr>
          <p:nvPr/>
        </p:nvCxnSpPr>
        <p:spPr>
          <a:xfrm>
            <a:off x="6649400" y="4072591"/>
            <a:ext cx="395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7"/>
          <p:cNvSpPr txBox="1"/>
          <p:nvPr/>
        </p:nvSpPr>
        <p:spPr>
          <a:xfrm>
            <a:off x="161550" y="2919450"/>
            <a:ext cx="2367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A, B, C are private addresses.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54452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4" name="Google Shape;184;p27"/>
          <p:cNvCxnSpPr>
            <a:stCxn id="175" idx="3"/>
            <a:endCxn id="179" idx="1"/>
          </p:cNvCxnSpPr>
          <p:nvPr/>
        </p:nvCxnSpPr>
        <p:spPr>
          <a:xfrm>
            <a:off x="4439600" y="4072591"/>
            <a:ext cx="1005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7"/>
          <p:cNvSpPr txBox="1"/>
          <p:nvPr/>
        </p:nvSpPr>
        <p:spPr>
          <a:xfrm>
            <a:off x="3698900" y="2919438"/>
            <a:ext cx="3020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R1, S, T are unique public addresses.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6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Handshake (</a:t>
            </a:r>
            <a:r>
              <a:rPr lang="en"/>
              <a:t>1/5</a:t>
            </a:r>
            <a:r>
              <a:rPr lang="en"/>
              <a:t>)</a:t>
            </a:r>
            <a:endParaRPr/>
          </a:p>
        </p:txBody>
      </p:sp>
      <p:sp>
        <p:nvSpPr>
          <p:cNvPr id="922" name="Google Shape;922;p63"/>
          <p:cNvSpPr txBox="1"/>
          <p:nvPr>
            <p:ph idx="1" type="body"/>
          </p:nvPr>
        </p:nvSpPr>
        <p:spPr>
          <a:xfrm>
            <a:off x="107050" y="402200"/>
            <a:ext cx="55815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Step 1: Client and server exchange hellos.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Exchange random numbers, to ensure that every handshake results in different keys.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Don't want to use the same key every time (e.g. if attacker hacks us and learns the key).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Agree on which cryptographic schemes to use.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sends a list of schemes it can use.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picks one.</a:t>
            </a:r>
            <a:endParaRPr/>
          </a:p>
        </p:txBody>
      </p:sp>
      <p:cxnSp>
        <p:nvCxnSpPr>
          <p:cNvPr id="923" name="Google Shape;923;p63"/>
          <p:cNvCxnSpPr/>
          <p:nvPr/>
        </p:nvCxnSpPr>
        <p:spPr>
          <a:xfrm>
            <a:off x="6221125" y="548350"/>
            <a:ext cx="0" cy="411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4" name="Google Shape;924;p63"/>
          <p:cNvSpPr txBox="1"/>
          <p:nvPr/>
        </p:nvSpPr>
        <p:spPr>
          <a:xfrm>
            <a:off x="5889625" y="4661900"/>
            <a:ext cx="663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5" name="Google Shape;925;p63"/>
          <p:cNvCxnSpPr/>
          <p:nvPr/>
        </p:nvCxnSpPr>
        <p:spPr>
          <a:xfrm>
            <a:off x="8632925" y="548350"/>
            <a:ext cx="0" cy="411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6" name="Google Shape;926;p63"/>
          <p:cNvSpPr txBox="1"/>
          <p:nvPr/>
        </p:nvSpPr>
        <p:spPr>
          <a:xfrm>
            <a:off x="8271275" y="4661900"/>
            <a:ext cx="7233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Server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7" name="Google Shape;927;p63"/>
          <p:cNvCxnSpPr/>
          <p:nvPr/>
        </p:nvCxnSpPr>
        <p:spPr>
          <a:xfrm>
            <a:off x="6223100" y="764749"/>
            <a:ext cx="2398800" cy="359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8" name="Google Shape;928;p63"/>
          <p:cNvSpPr txBox="1"/>
          <p:nvPr/>
        </p:nvSpPr>
        <p:spPr>
          <a:xfrm rot="509547">
            <a:off x="6277266" y="692449"/>
            <a:ext cx="2240668" cy="28422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1. ClientHello</a:t>
            </a:r>
            <a:endParaRPr i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9" name="Google Shape;929;p63"/>
          <p:cNvCxnSpPr/>
          <p:nvPr/>
        </p:nvCxnSpPr>
        <p:spPr>
          <a:xfrm flipH="1">
            <a:off x="6223100" y="1298149"/>
            <a:ext cx="2398800" cy="359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0" name="Google Shape;930;p63"/>
          <p:cNvSpPr txBox="1"/>
          <p:nvPr/>
        </p:nvSpPr>
        <p:spPr>
          <a:xfrm flipH="1" rot="-509547">
            <a:off x="6277266" y="1225849"/>
            <a:ext cx="2240668" cy="28422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1. ServerHello</a:t>
            </a:r>
            <a:endParaRPr i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4"/>
          <p:cNvSpPr txBox="1"/>
          <p:nvPr>
            <p:ph idx="1" type="body"/>
          </p:nvPr>
        </p:nvSpPr>
        <p:spPr>
          <a:xfrm>
            <a:off x="107050" y="402200"/>
            <a:ext cx="55815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Step 2: Server sends certificate of authenticity.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client to verify it's talking to the real server, and not an impersonator.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additional steps needed to verify.</a:t>
            </a:r>
            <a:br>
              <a:rPr lang="en"/>
            </a:br>
            <a:r>
              <a:rPr lang="en"/>
              <a:t>Not described here.</a:t>
            </a:r>
            <a:endParaRPr/>
          </a:p>
        </p:txBody>
      </p:sp>
      <p:sp>
        <p:nvSpPr>
          <p:cNvPr id="936" name="Google Shape;936;p6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Handshake (2/5)</a:t>
            </a:r>
            <a:endParaRPr/>
          </a:p>
        </p:txBody>
      </p:sp>
      <p:cxnSp>
        <p:nvCxnSpPr>
          <p:cNvPr id="937" name="Google Shape;937;p64"/>
          <p:cNvCxnSpPr/>
          <p:nvPr/>
        </p:nvCxnSpPr>
        <p:spPr>
          <a:xfrm>
            <a:off x="6221125" y="548350"/>
            <a:ext cx="0" cy="411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8" name="Google Shape;938;p64"/>
          <p:cNvSpPr txBox="1"/>
          <p:nvPr/>
        </p:nvSpPr>
        <p:spPr>
          <a:xfrm>
            <a:off x="5889625" y="4661900"/>
            <a:ext cx="663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39" name="Google Shape;939;p64"/>
          <p:cNvCxnSpPr/>
          <p:nvPr/>
        </p:nvCxnSpPr>
        <p:spPr>
          <a:xfrm>
            <a:off x="8632925" y="548350"/>
            <a:ext cx="0" cy="411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0" name="Google Shape;940;p64"/>
          <p:cNvSpPr txBox="1"/>
          <p:nvPr/>
        </p:nvSpPr>
        <p:spPr>
          <a:xfrm>
            <a:off x="8271275" y="4661900"/>
            <a:ext cx="7233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Server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1" name="Google Shape;941;p64"/>
          <p:cNvCxnSpPr/>
          <p:nvPr/>
        </p:nvCxnSpPr>
        <p:spPr>
          <a:xfrm flipH="1">
            <a:off x="6223100" y="1679149"/>
            <a:ext cx="2398800" cy="3597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2" name="Google Shape;942;p64"/>
          <p:cNvSpPr txBox="1"/>
          <p:nvPr/>
        </p:nvSpPr>
        <p:spPr>
          <a:xfrm flipH="1" rot="-509547">
            <a:off x="6277266" y="1606849"/>
            <a:ext cx="2240668" cy="28422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2. Server Certificate</a:t>
            </a:r>
            <a:endParaRPr i="1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3" name="Google Shape;943;p64"/>
          <p:cNvCxnSpPr/>
          <p:nvPr/>
        </p:nvCxnSpPr>
        <p:spPr>
          <a:xfrm>
            <a:off x="6223100" y="764749"/>
            <a:ext cx="2398800" cy="359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4" name="Google Shape;944;p64"/>
          <p:cNvSpPr txBox="1"/>
          <p:nvPr/>
        </p:nvSpPr>
        <p:spPr>
          <a:xfrm rot="509547">
            <a:off x="6277266" y="692449"/>
            <a:ext cx="2240668" cy="28422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1. ClientHello</a:t>
            </a:r>
            <a:endParaRPr i="1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5" name="Google Shape;945;p64"/>
          <p:cNvCxnSpPr/>
          <p:nvPr/>
        </p:nvCxnSpPr>
        <p:spPr>
          <a:xfrm flipH="1">
            <a:off x="6223100" y="1298149"/>
            <a:ext cx="2398800" cy="359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6" name="Google Shape;946;p64"/>
          <p:cNvSpPr txBox="1"/>
          <p:nvPr/>
        </p:nvSpPr>
        <p:spPr>
          <a:xfrm flipH="1" rot="-509547">
            <a:off x="6277266" y="1225849"/>
            <a:ext cx="2240668" cy="28422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1. ServerHello</a:t>
            </a:r>
            <a:endParaRPr i="1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65"/>
          <p:cNvSpPr txBox="1"/>
          <p:nvPr>
            <p:ph idx="1" type="body"/>
          </p:nvPr>
        </p:nvSpPr>
        <p:spPr>
          <a:xfrm>
            <a:off x="107050" y="402200"/>
            <a:ext cx="55815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Step 3: Secret exchange.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and server use cryptography to derive a secret key that only the two of them know.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Use RSA public-key encryption.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encrypts secret with server's public key.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can use private key to learn the secret.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Attacker cannot learn the secret (doesn't know server's private key).</a:t>
            </a:r>
            <a:endParaRPr/>
          </a:p>
        </p:txBody>
      </p:sp>
      <p:sp>
        <p:nvSpPr>
          <p:cNvPr id="952" name="Google Shape;952;p6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Handshake (3/5)</a:t>
            </a:r>
            <a:endParaRPr/>
          </a:p>
        </p:txBody>
      </p:sp>
      <p:cxnSp>
        <p:nvCxnSpPr>
          <p:cNvPr id="953" name="Google Shape;953;p65"/>
          <p:cNvCxnSpPr/>
          <p:nvPr/>
        </p:nvCxnSpPr>
        <p:spPr>
          <a:xfrm>
            <a:off x="6221125" y="548350"/>
            <a:ext cx="0" cy="411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4" name="Google Shape;954;p65"/>
          <p:cNvSpPr txBox="1"/>
          <p:nvPr/>
        </p:nvSpPr>
        <p:spPr>
          <a:xfrm>
            <a:off x="5889625" y="4661900"/>
            <a:ext cx="663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5" name="Google Shape;955;p65"/>
          <p:cNvCxnSpPr/>
          <p:nvPr/>
        </p:nvCxnSpPr>
        <p:spPr>
          <a:xfrm>
            <a:off x="8632925" y="548350"/>
            <a:ext cx="0" cy="411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6" name="Google Shape;956;p65"/>
          <p:cNvSpPr txBox="1"/>
          <p:nvPr/>
        </p:nvSpPr>
        <p:spPr>
          <a:xfrm>
            <a:off x="8271275" y="4661900"/>
            <a:ext cx="7233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Server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7" name="Google Shape;957;p65"/>
          <p:cNvCxnSpPr/>
          <p:nvPr/>
        </p:nvCxnSpPr>
        <p:spPr>
          <a:xfrm>
            <a:off x="6223100" y="2288749"/>
            <a:ext cx="2398800" cy="359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8" name="Google Shape;958;p65"/>
          <p:cNvSpPr txBox="1"/>
          <p:nvPr/>
        </p:nvSpPr>
        <p:spPr>
          <a:xfrm rot="509547">
            <a:off x="6277266" y="2216449"/>
            <a:ext cx="2240668" cy="28422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3. Secret Exchange</a:t>
            </a:r>
            <a:endParaRPr i="1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9" name="Google Shape;959;p65"/>
          <p:cNvCxnSpPr/>
          <p:nvPr/>
        </p:nvCxnSpPr>
        <p:spPr>
          <a:xfrm>
            <a:off x="6223100" y="764749"/>
            <a:ext cx="2398800" cy="359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0" name="Google Shape;960;p65"/>
          <p:cNvSpPr txBox="1"/>
          <p:nvPr/>
        </p:nvSpPr>
        <p:spPr>
          <a:xfrm rot="509547">
            <a:off x="6277266" y="692449"/>
            <a:ext cx="2240668" cy="28422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1. ClientHello</a:t>
            </a:r>
            <a:endParaRPr i="1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1" name="Google Shape;961;p65"/>
          <p:cNvCxnSpPr/>
          <p:nvPr/>
        </p:nvCxnSpPr>
        <p:spPr>
          <a:xfrm flipH="1">
            <a:off x="6223100" y="1298149"/>
            <a:ext cx="2398800" cy="359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2" name="Google Shape;962;p65"/>
          <p:cNvSpPr txBox="1"/>
          <p:nvPr/>
        </p:nvSpPr>
        <p:spPr>
          <a:xfrm flipH="1" rot="-509547">
            <a:off x="6277266" y="1225849"/>
            <a:ext cx="2240668" cy="28422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1. ServerHello</a:t>
            </a:r>
            <a:endParaRPr i="1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3" name="Google Shape;963;p65"/>
          <p:cNvCxnSpPr/>
          <p:nvPr/>
        </p:nvCxnSpPr>
        <p:spPr>
          <a:xfrm flipH="1">
            <a:off x="6223100" y="1679149"/>
            <a:ext cx="2398800" cy="359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4" name="Google Shape;964;p65"/>
          <p:cNvSpPr txBox="1"/>
          <p:nvPr/>
        </p:nvSpPr>
        <p:spPr>
          <a:xfrm flipH="1" rot="-509547">
            <a:off x="6277266" y="1606849"/>
            <a:ext cx="2240668" cy="28422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2. Server Certificate</a:t>
            </a:r>
            <a:endParaRPr i="1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66"/>
          <p:cNvSpPr txBox="1"/>
          <p:nvPr>
            <p:ph idx="1" type="body"/>
          </p:nvPr>
        </p:nvSpPr>
        <p:spPr>
          <a:xfrm>
            <a:off x="107050" y="402200"/>
            <a:ext cx="55815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Step 4: Secret key derivation.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and client each derive key based on random numbers and the shared secret.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Derivation is done locally and independently by the client and server.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messages sent over network in this step!</a:t>
            </a:r>
            <a:endParaRPr/>
          </a:p>
        </p:txBody>
      </p:sp>
      <p:sp>
        <p:nvSpPr>
          <p:cNvPr id="970" name="Google Shape;970;p6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Handshake (4/5)</a:t>
            </a:r>
            <a:endParaRPr/>
          </a:p>
        </p:txBody>
      </p:sp>
      <p:cxnSp>
        <p:nvCxnSpPr>
          <p:cNvPr id="971" name="Google Shape;971;p66"/>
          <p:cNvCxnSpPr/>
          <p:nvPr/>
        </p:nvCxnSpPr>
        <p:spPr>
          <a:xfrm>
            <a:off x="6221125" y="548350"/>
            <a:ext cx="0" cy="411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2" name="Google Shape;972;p66"/>
          <p:cNvSpPr txBox="1"/>
          <p:nvPr/>
        </p:nvSpPr>
        <p:spPr>
          <a:xfrm>
            <a:off x="5889625" y="4661900"/>
            <a:ext cx="663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3" name="Google Shape;973;p66"/>
          <p:cNvCxnSpPr/>
          <p:nvPr/>
        </p:nvCxnSpPr>
        <p:spPr>
          <a:xfrm>
            <a:off x="8632925" y="548350"/>
            <a:ext cx="0" cy="411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4" name="Google Shape;974;p66"/>
          <p:cNvSpPr txBox="1"/>
          <p:nvPr/>
        </p:nvSpPr>
        <p:spPr>
          <a:xfrm>
            <a:off x="8271275" y="4661900"/>
            <a:ext cx="7233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Server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5" name="Google Shape;975;p66"/>
          <p:cNvSpPr txBox="1"/>
          <p:nvPr/>
        </p:nvSpPr>
        <p:spPr>
          <a:xfrm>
            <a:off x="6268550" y="2864490"/>
            <a:ext cx="1028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4. Derive Secret Keys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6" name="Google Shape;976;p66"/>
          <p:cNvSpPr txBox="1"/>
          <p:nvPr/>
        </p:nvSpPr>
        <p:spPr>
          <a:xfrm>
            <a:off x="7560875" y="2864490"/>
            <a:ext cx="1028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4. Derive Secret Keys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7" name="Google Shape;977;p66"/>
          <p:cNvCxnSpPr/>
          <p:nvPr/>
        </p:nvCxnSpPr>
        <p:spPr>
          <a:xfrm>
            <a:off x="6223100" y="764749"/>
            <a:ext cx="2398800" cy="359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8" name="Google Shape;978;p66"/>
          <p:cNvSpPr txBox="1"/>
          <p:nvPr/>
        </p:nvSpPr>
        <p:spPr>
          <a:xfrm rot="509547">
            <a:off x="6277266" y="692449"/>
            <a:ext cx="2240668" cy="28422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1. ClientHello</a:t>
            </a:r>
            <a:endParaRPr i="1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9" name="Google Shape;979;p66"/>
          <p:cNvCxnSpPr/>
          <p:nvPr/>
        </p:nvCxnSpPr>
        <p:spPr>
          <a:xfrm flipH="1">
            <a:off x="6223100" y="1298149"/>
            <a:ext cx="2398800" cy="359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0" name="Google Shape;980;p66"/>
          <p:cNvSpPr txBox="1"/>
          <p:nvPr/>
        </p:nvSpPr>
        <p:spPr>
          <a:xfrm flipH="1" rot="-509547">
            <a:off x="6277266" y="1225849"/>
            <a:ext cx="2240668" cy="28422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1. ServerHello</a:t>
            </a:r>
            <a:endParaRPr i="1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1" name="Google Shape;981;p66"/>
          <p:cNvCxnSpPr/>
          <p:nvPr/>
        </p:nvCxnSpPr>
        <p:spPr>
          <a:xfrm flipH="1">
            <a:off x="6223100" y="1679149"/>
            <a:ext cx="2398800" cy="359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2" name="Google Shape;982;p66"/>
          <p:cNvSpPr txBox="1"/>
          <p:nvPr/>
        </p:nvSpPr>
        <p:spPr>
          <a:xfrm flipH="1" rot="-509547">
            <a:off x="6277266" y="1606849"/>
            <a:ext cx="2240668" cy="28422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2. Server Certificate</a:t>
            </a:r>
            <a:endParaRPr i="1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3" name="Google Shape;983;p66"/>
          <p:cNvCxnSpPr/>
          <p:nvPr/>
        </p:nvCxnSpPr>
        <p:spPr>
          <a:xfrm>
            <a:off x="6223100" y="2288749"/>
            <a:ext cx="2398800" cy="359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4" name="Google Shape;984;p66"/>
          <p:cNvSpPr txBox="1"/>
          <p:nvPr/>
        </p:nvSpPr>
        <p:spPr>
          <a:xfrm rot="509547">
            <a:off x="6277266" y="2216449"/>
            <a:ext cx="2240668" cy="28422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3. Secret Exchange</a:t>
            </a:r>
            <a:endParaRPr i="1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67"/>
          <p:cNvSpPr txBox="1"/>
          <p:nvPr>
            <p:ph idx="1" type="body"/>
          </p:nvPr>
        </p:nvSpPr>
        <p:spPr>
          <a:xfrm>
            <a:off x="107050" y="402200"/>
            <a:ext cx="55815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Step 5: Exchange acknowledgments.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lang="en"/>
              <a:t>cryptography</a:t>
            </a:r>
            <a:r>
              <a:rPr lang="en"/>
              <a:t> to make sure client and server derived the same secret keys.</a:t>
            </a:r>
            <a:endParaRPr/>
          </a:p>
        </p:txBody>
      </p:sp>
      <p:sp>
        <p:nvSpPr>
          <p:cNvPr id="990" name="Google Shape;990;p6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Handshake (5/5)</a:t>
            </a:r>
            <a:endParaRPr/>
          </a:p>
        </p:txBody>
      </p:sp>
      <p:cxnSp>
        <p:nvCxnSpPr>
          <p:cNvPr id="991" name="Google Shape;991;p67"/>
          <p:cNvCxnSpPr/>
          <p:nvPr/>
        </p:nvCxnSpPr>
        <p:spPr>
          <a:xfrm>
            <a:off x="6221125" y="548350"/>
            <a:ext cx="0" cy="411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2" name="Google Shape;992;p67"/>
          <p:cNvSpPr txBox="1"/>
          <p:nvPr/>
        </p:nvSpPr>
        <p:spPr>
          <a:xfrm>
            <a:off x="5889625" y="4661900"/>
            <a:ext cx="663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3" name="Google Shape;993;p67"/>
          <p:cNvCxnSpPr/>
          <p:nvPr/>
        </p:nvCxnSpPr>
        <p:spPr>
          <a:xfrm>
            <a:off x="8632925" y="548350"/>
            <a:ext cx="0" cy="411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4" name="Google Shape;994;p67"/>
          <p:cNvSpPr txBox="1"/>
          <p:nvPr/>
        </p:nvSpPr>
        <p:spPr>
          <a:xfrm>
            <a:off x="8271275" y="4661900"/>
            <a:ext cx="7233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Server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5" name="Google Shape;995;p67"/>
          <p:cNvCxnSpPr/>
          <p:nvPr/>
        </p:nvCxnSpPr>
        <p:spPr>
          <a:xfrm>
            <a:off x="6223100" y="764749"/>
            <a:ext cx="2398800" cy="359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6" name="Google Shape;996;p67"/>
          <p:cNvSpPr txBox="1"/>
          <p:nvPr/>
        </p:nvSpPr>
        <p:spPr>
          <a:xfrm rot="509547">
            <a:off x="6277266" y="692449"/>
            <a:ext cx="2240668" cy="28422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1. ClientHello</a:t>
            </a:r>
            <a:endParaRPr i="1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7" name="Google Shape;997;p67"/>
          <p:cNvSpPr txBox="1"/>
          <p:nvPr/>
        </p:nvSpPr>
        <p:spPr>
          <a:xfrm>
            <a:off x="6268550" y="2864490"/>
            <a:ext cx="1028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4. Derive Secret Keys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8" name="Google Shape;998;p67"/>
          <p:cNvSpPr txBox="1"/>
          <p:nvPr/>
        </p:nvSpPr>
        <p:spPr>
          <a:xfrm>
            <a:off x="7560875" y="2864490"/>
            <a:ext cx="1028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4. Derive Secret Keys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9" name="Google Shape;999;p67"/>
          <p:cNvCxnSpPr/>
          <p:nvPr/>
        </p:nvCxnSpPr>
        <p:spPr>
          <a:xfrm flipH="1">
            <a:off x="6223100" y="1298149"/>
            <a:ext cx="2398800" cy="359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0" name="Google Shape;1000;p67"/>
          <p:cNvSpPr txBox="1"/>
          <p:nvPr/>
        </p:nvSpPr>
        <p:spPr>
          <a:xfrm flipH="1" rot="-509547">
            <a:off x="6277266" y="1225849"/>
            <a:ext cx="2240668" cy="28422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1. ServerHello</a:t>
            </a:r>
            <a:endParaRPr i="1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1" name="Google Shape;1001;p67"/>
          <p:cNvCxnSpPr/>
          <p:nvPr/>
        </p:nvCxnSpPr>
        <p:spPr>
          <a:xfrm flipH="1">
            <a:off x="6223100" y="1679149"/>
            <a:ext cx="2398800" cy="359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2" name="Google Shape;1002;p67"/>
          <p:cNvSpPr txBox="1"/>
          <p:nvPr/>
        </p:nvSpPr>
        <p:spPr>
          <a:xfrm flipH="1" rot="-509547">
            <a:off x="6277266" y="1606849"/>
            <a:ext cx="2240668" cy="28422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2. Server Certificate</a:t>
            </a:r>
            <a:endParaRPr i="1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3" name="Google Shape;1003;p67"/>
          <p:cNvCxnSpPr/>
          <p:nvPr/>
        </p:nvCxnSpPr>
        <p:spPr>
          <a:xfrm>
            <a:off x="6223100" y="2288749"/>
            <a:ext cx="2398800" cy="359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4" name="Google Shape;1004;p67"/>
          <p:cNvSpPr txBox="1"/>
          <p:nvPr/>
        </p:nvSpPr>
        <p:spPr>
          <a:xfrm rot="509547">
            <a:off x="6277266" y="2216449"/>
            <a:ext cx="2240668" cy="28422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3. Secret Exchange</a:t>
            </a:r>
            <a:endParaRPr i="1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5" name="Google Shape;1005;p67"/>
          <p:cNvCxnSpPr/>
          <p:nvPr/>
        </p:nvCxnSpPr>
        <p:spPr>
          <a:xfrm>
            <a:off x="6223100" y="3660349"/>
            <a:ext cx="2398800" cy="3597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6" name="Google Shape;1006;p67"/>
          <p:cNvSpPr txBox="1"/>
          <p:nvPr/>
        </p:nvSpPr>
        <p:spPr>
          <a:xfrm rot="509547">
            <a:off x="6277266" y="3588049"/>
            <a:ext cx="2240668" cy="28422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5. Ack</a:t>
            </a:r>
            <a:endParaRPr i="1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7" name="Google Shape;1007;p67"/>
          <p:cNvCxnSpPr/>
          <p:nvPr/>
        </p:nvCxnSpPr>
        <p:spPr>
          <a:xfrm flipH="1">
            <a:off x="6223100" y="4117549"/>
            <a:ext cx="2398800" cy="3597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8" name="Google Shape;1008;p67"/>
          <p:cNvSpPr txBox="1"/>
          <p:nvPr/>
        </p:nvSpPr>
        <p:spPr>
          <a:xfrm flipH="1" rot="-509547">
            <a:off x="6277266" y="4045249"/>
            <a:ext cx="2240668" cy="28422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5. Ack</a:t>
            </a:r>
            <a:endParaRPr i="1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68"/>
          <p:cNvSpPr txBox="1"/>
          <p:nvPr>
            <p:ph idx="1" type="body"/>
          </p:nvPr>
        </p:nvSpPr>
        <p:spPr>
          <a:xfrm>
            <a:off x="107050" y="402200"/>
            <a:ext cx="55815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After the handshake, all future messages are protected by the secret keys.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Encrypted and tamper-proof.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Applications can send data over the secured bytestream.</a:t>
            </a:r>
            <a:endParaRPr/>
          </a:p>
        </p:txBody>
      </p:sp>
      <p:sp>
        <p:nvSpPr>
          <p:cNvPr id="1014" name="Google Shape;1014;p6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Handshake</a:t>
            </a:r>
            <a:endParaRPr/>
          </a:p>
        </p:txBody>
      </p:sp>
      <p:cxnSp>
        <p:nvCxnSpPr>
          <p:cNvPr id="1015" name="Google Shape;1015;p68"/>
          <p:cNvCxnSpPr/>
          <p:nvPr/>
        </p:nvCxnSpPr>
        <p:spPr>
          <a:xfrm>
            <a:off x="6221125" y="548350"/>
            <a:ext cx="0" cy="411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6" name="Google Shape;1016;p68"/>
          <p:cNvSpPr txBox="1"/>
          <p:nvPr/>
        </p:nvSpPr>
        <p:spPr>
          <a:xfrm>
            <a:off x="5889625" y="4661900"/>
            <a:ext cx="663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7" name="Google Shape;1017;p68"/>
          <p:cNvCxnSpPr/>
          <p:nvPr/>
        </p:nvCxnSpPr>
        <p:spPr>
          <a:xfrm>
            <a:off x="8632925" y="548350"/>
            <a:ext cx="0" cy="411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8" name="Google Shape;1018;p68"/>
          <p:cNvSpPr txBox="1"/>
          <p:nvPr/>
        </p:nvSpPr>
        <p:spPr>
          <a:xfrm>
            <a:off x="8271275" y="4661900"/>
            <a:ext cx="7233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Server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9" name="Google Shape;1019;p68"/>
          <p:cNvCxnSpPr/>
          <p:nvPr/>
        </p:nvCxnSpPr>
        <p:spPr>
          <a:xfrm>
            <a:off x="6223100" y="764749"/>
            <a:ext cx="2398800" cy="359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0" name="Google Shape;1020;p68"/>
          <p:cNvSpPr txBox="1"/>
          <p:nvPr/>
        </p:nvSpPr>
        <p:spPr>
          <a:xfrm rot="509547">
            <a:off x="6277266" y="692449"/>
            <a:ext cx="2240668" cy="28422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1. ClientHello</a:t>
            </a:r>
            <a:endParaRPr i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1" name="Google Shape;1021;p68"/>
          <p:cNvSpPr txBox="1"/>
          <p:nvPr/>
        </p:nvSpPr>
        <p:spPr>
          <a:xfrm>
            <a:off x="6268550" y="2864490"/>
            <a:ext cx="1028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4. Derive Secret Keys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2" name="Google Shape;1022;p68"/>
          <p:cNvSpPr txBox="1"/>
          <p:nvPr/>
        </p:nvSpPr>
        <p:spPr>
          <a:xfrm>
            <a:off x="7560875" y="2864490"/>
            <a:ext cx="1028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4. Derive Secret Keys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3" name="Google Shape;1023;p68"/>
          <p:cNvCxnSpPr/>
          <p:nvPr/>
        </p:nvCxnSpPr>
        <p:spPr>
          <a:xfrm flipH="1">
            <a:off x="6223100" y="1298149"/>
            <a:ext cx="2398800" cy="359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4" name="Google Shape;1024;p68"/>
          <p:cNvSpPr txBox="1"/>
          <p:nvPr/>
        </p:nvSpPr>
        <p:spPr>
          <a:xfrm flipH="1" rot="-509547">
            <a:off x="6277266" y="1225849"/>
            <a:ext cx="2240668" cy="28422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1. ServerHello</a:t>
            </a:r>
            <a:endParaRPr i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5" name="Google Shape;1025;p68"/>
          <p:cNvCxnSpPr/>
          <p:nvPr/>
        </p:nvCxnSpPr>
        <p:spPr>
          <a:xfrm flipH="1">
            <a:off x="6223100" y="1679149"/>
            <a:ext cx="2398800" cy="3597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6" name="Google Shape;1026;p68"/>
          <p:cNvSpPr txBox="1"/>
          <p:nvPr/>
        </p:nvSpPr>
        <p:spPr>
          <a:xfrm flipH="1" rot="-509547">
            <a:off x="6277266" y="1606849"/>
            <a:ext cx="2240668" cy="28422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2. Server Certificate</a:t>
            </a:r>
            <a:endParaRPr i="1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7" name="Google Shape;1027;p68"/>
          <p:cNvCxnSpPr/>
          <p:nvPr/>
        </p:nvCxnSpPr>
        <p:spPr>
          <a:xfrm>
            <a:off x="6223100" y="2288749"/>
            <a:ext cx="2398800" cy="3597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8" name="Google Shape;1028;p68"/>
          <p:cNvSpPr txBox="1"/>
          <p:nvPr/>
        </p:nvSpPr>
        <p:spPr>
          <a:xfrm rot="509547">
            <a:off x="6277266" y="2216449"/>
            <a:ext cx="2240668" cy="28422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3. Secret Exchange</a:t>
            </a:r>
            <a:endParaRPr i="1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9" name="Google Shape;1029;p68"/>
          <p:cNvCxnSpPr/>
          <p:nvPr/>
        </p:nvCxnSpPr>
        <p:spPr>
          <a:xfrm>
            <a:off x="6223100" y="3660349"/>
            <a:ext cx="2398800" cy="3597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0" name="Google Shape;1030;p68"/>
          <p:cNvSpPr txBox="1"/>
          <p:nvPr/>
        </p:nvSpPr>
        <p:spPr>
          <a:xfrm rot="509547">
            <a:off x="6277266" y="3588049"/>
            <a:ext cx="2240668" cy="28422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5. Ack</a:t>
            </a:r>
            <a:endParaRPr i="1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1" name="Google Shape;1031;p68"/>
          <p:cNvCxnSpPr/>
          <p:nvPr/>
        </p:nvCxnSpPr>
        <p:spPr>
          <a:xfrm flipH="1">
            <a:off x="6223100" y="4117549"/>
            <a:ext cx="2398800" cy="3597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2" name="Google Shape;1032;p68"/>
          <p:cNvSpPr txBox="1"/>
          <p:nvPr/>
        </p:nvSpPr>
        <p:spPr>
          <a:xfrm flipH="1" rot="-509547">
            <a:off x="6277266" y="4045249"/>
            <a:ext cx="2240668" cy="28422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5. Ack</a:t>
            </a:r>
            <a:endParaRPr i="1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69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NAT: Network Address Translation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Basic NAT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NAT with Ports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Rewriting Ports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Implementing NAT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TLS: Secure Bytestreams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End-to-End Walkthrough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8" name="Google Shape;1038;p6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End-to-End Walkthrough</a:t>
            </a:r>
            <a:endParaRPr/>
          </a:p>
        </p:txBody>
      </p:sp>
      <p:sp>
        <p:nvSpPr>
          <p:cNvPr id="1039" name="Google Shape;1039;p6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7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End-to-End Walkthrough</a:t>
            </a:r>
            <a:endParaRPr/>
          </a:p>
        </p:txBody>
      </p:sp>
      <p:sp>
        <p:nvSpPr>
          <p:cNvPr id="1045" name="Google Shape;1045;p70"/>
          <p:cNvSpPr txBox="1"/>
          <p:nvPr>
            <p:ph idx="1" type="body"/>
          </p:nvPr>
        </p:nvSpPr>
        <p:spPr>
          <a:xfrm>
            <a:off x="107050" y="402200"/>
            <a:ext cx="8909700" cy="27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See exactly what happens when we: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Turn on our computer, and plug it into an Ethernet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www.berkeley.edu into our web browser.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We'll assume we don't need to turn on the Internet from scratch.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Routers' forwarding tables already populated.</a:t>
            </a:r>
            <a:endParaRPr/>
          </a:p>
        </p:txBody>
      </p:sp>
      <p:sp>
        <p:nvSpPr>
          <p:cNvPr id="1046" name="Google Shape;1046;p70"/>
          <p:cNvSpPr/>
          <p:nvPr/>
        </p:nvSpPr>
        <p:spPr>
          <a:xfrm>
            <a:off x="3217650" y="3870125"/>
            <a:ext cx="1689300" cy="1162500"/>
          </a:xfrm>
          <a:prstGeom prst="roundRect">
            <a:avLst>
              <a:gd fmla="val 9073" name="adj"/>
            </a:avLst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7" name="Google Shape;1047;p70"/>
          <p:cNvSpPr/>
          <p:nvPr/>
        </p:nvSpPr>
        <p:spPr>
          <a:xfrm>
            <a:off x="7166775" y="3870125"/>
            <a:ext cx="1689300" cy="1162500"/>
          </a:xfrm>
          <a:prstGeom prst="roundRect">
            <a:avLst>
              <a:gd fmla="val 9073" name="adj"/>
            </a:avLst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8" name="Google Shape;1048;p70"/>
          <p:cNvSpPr/>
          <p:nvPr/>
        </p:nvSpPr>
        <p:spPr>
          <a:xfrm>
            <a:off x="5064900" y="3870125"/>
            <a:ext cx="1949400" cy="1162500"/>
          </a:xfrm>
          <a:prstGeom prst="roundRect">
            <a:avLst>
              <a:gd fmla="val 9073" name="adj"/>
            </a:avLst>
          </a:prstGeom>
          <a:noFill/>
          <a:ln cap="flat" cmpd="sng" w="9525">
            <a:solidFill>
              <a:srgbClr val="E6913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9" name="Google Shape;1049;p70"/>
          <p:cNvSpPr/>
          <p:nvPr/>
        </p:nvSpPr>
        <p:spPr>
          <a:xfrm>
            <a:off x="3315725" y="4398166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0" name="Google Shape;1050;p70"/>
          <p:cNvSpPr/>
          <p:nvPr/>
        </p:nvSpPr>
        <p:spPr>
          <a:xfrm>
            <a:off x="4839738" y="4398166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1" name="Google Shape;1051;p70"/>
          <p:cNvCxnSpPr>
            <a:stCxn id="1049" idx="6"/>
            <a:endCxn id="1050" idx="1"/>
          </p:cNvCxnSpPr>
          <p:nvPr/>
        </p:nvCxnSpPr>
        <p:spPr>
          <a:xfrm>
            <a:off x="3600725" y="4540666"/>
            <a:ext cx="1239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2" name="Google Shape;1052;p70"/>
          <p:cNvSpPr/>
          <p:nvPr/>
        </p:nvSpPr>
        <p:spPr>
          <a:xfrm>
            <a:off x="8487625" y="4398166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3" name="Google Shape;1053;p70"/>
          <p:cNvSpPr/>
          <p:nvPr/>
        </p:nvSpPr>
        <p:spPr>
          <a:xfrm>
            <a:off x="5581938" y="4469416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4" name="Google Shape;1054;p70"/>
          <p:cNvCxnSpPr>
            <a:stCxn id="1050" idx="3"/>
            <a:endCxn id="1053" idx="1"/>
          </p:cNvCxnSpPr>
          <p:nvPr/>
        </p:nvCxnSpPr>
        <p:spPr>
          <a:xfrm>
            <a:off x="5124738" y="4540666"/>
            <a:ext cx="457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5" name="Google Shape;1055;p70"/>
          <p:cNvCxnSpPr>
            <a:stCxn id="1056" idx="3"/>
            <a:endCxn id="1057" idx="1"/>
          </p:cNvCxnSpPr>
          <p:nvPr/>
        </p:nvCxnSpPr>
        <p:spPr>
          <a:xfrm>
            <a:off x="7414108" y="4540666"/>
            <a:ext cx="459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8" name="Google Shape;1058;p70"/>
          <p:cNvCxnSpPr>
            <a:stCxn id="1057" idx="3"/>
            <a:endCxn id="1052" idx="2"/>
          </p:cNvCxnSpPr>
          <p:nvPr/>
        </p:nvCxnSpPr>
        <p:spPr>
          <a:xfrm>
            <a:off x="8015583" y="4540666"/>
            <a:ext cx="4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9" name="Google Shape;1059;p70"/>
          <p:cNvCxnSpPr>
            <a:stCxn id="1053" idx="3"/>
            <a:endCxn id="1060" idx="1"/>
          </p:cNvCxnSpPr>
          <p:nvPr/>
        </p:nvCxnSpPr>
        <p:spPr>
          <a:xfrm>
            <a:off x="5724438" y="4540666"/>
            <a:ext cx="457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0" name="Google Shape;1060;p70"/>
          <p:cNvSpPr/>
          <p:nvPr/>
        </p:nvSpPr>
        <p:spPr>
          <a:xfrm>
            <a:off x="6181638" y="4469416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1" name="Google Shape;1061;p70"/>
          <p:cNvCxnSpPr>
            <a:stCxn id="1060" idx="3"/>
            <a:endCxn id="1062" idx="1"/>
          </p:cNvCxnSpPr>
          <p:nvPr/>
        </p:nvCxnSpPr>
        <p:spPr>
          <a:xfrm>
            <a:off x="6324138" y="4540666"/>
            <a:ext cx="457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2" name="Google Shape;1062;p70"/>
          <p:cNvSpPr/>
          <p:nvPr/>
        </p:nvSpPr>
        <p:spPr>
          <a:xfrm>
            <a:off x="6781338" y="4469416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6" name="Google Shape;1056;p70"/>
          <p:cNvSpPr/>
          <p:nvPr/>
        </p:nvSpPr>
        <p:spPr>
          <a:xfrm>
            <a:off x="7271608" y="4469416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7" name="Google Shape;1057;p70"/>
          <p:cNvSpPr/>
          <p:nvPr/>
        </p:nvSpPr>
        <p:spPr>
          <a:xfrm>
            <a:off x="7873083" y="4469416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3" name="Google Shape;1063;p70"/>
          <p:cNvCxnSpPr>
            <a:stCxn id="1062" idx="3"/>
            <a:endCxn id="1056" idx="1"/>
          </p:cNvCxnSpPr>
          <p:nvPr/>
        </p:nvCxnSpPr>
        <p:spPr>
          <a:xfrm>
            <a:off x="6923838" y="4540666"/>
            <a:ext cx="347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4" name="Google Shape;1064;p70"/>
          <p:cNvSpPr/>
          <p:nvPr/>
        </p:nvSpPr>
        <p:spPr>
          <a:xfrm>
            <a:off x="6016938" y="3984525"/>
            <a:ext cx="471900" cy="211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5" name="Google Shape;1065;p70"/>
          <p:cNvCxnSpPr>
            <a:stCxn id="1064" idx="2"/>
            <a:endCxn id="1060" idx="0"/>
          </p:cNvCxnSpPr>
          <p:nvPr/>
        </p:nvCxnSpPr>
        <p:spPr>
          <a:xfrm>
            <a:off x="6252888" y="4196325"/>
            <a:ext cx="0" cy="27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6" name="Google Shape;1066;p70"/>
          <p:cNvSpPr txBox="1"/>
          <p:nvPr/>
        </p:nvSpPr>
        <p:spPr>
          <a:xfrm>
            <a:off x="5065074" y="4745606"/>
            <a:ext cx="19494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ISP Network</a:t>
            </a:r>
            <a:endParaRPr sz="1200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7" name="Google Shape;1067;p70"/>
          <p:cNvSpPr txBox="1"/>
          <p:nvPr/>
        </p:nvSpPr>
        <p:spPr>
          <a:xfrm>
            <a:off x="7166800" y="4745606"/>
            <a:ext cx="16893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Berkeley Network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8" name="Google Shape;1068;p70"/>
          <p:cNvSpPr txBox="1"/>
          <p:nvPr/>
        </p:nvSpPr>
        <p:spPr>
          <a:xfrm>
            <a:off x="3210675" y="4745606"/>
            <a:ext cx="16893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Home Network</a:t>
            </a:r>
            <a:endParaRPr sz="12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71"/>
          <p:cNvSpPr/>
          <p:nvPr/>
        </p:nvSpPr>
        <p:spPr>
          <a:xfrm>
            <a:off x="3217650" y="3870125"/>
            <a:ext cx="1689300" cy="1162500"/>
          </a:xfrm>
          <a:prstGeom prst="roundRect">
            <a:avLst>
              <a:gd fmla="val 9073" name="adj"/>
            </a:avLst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4" name="Google Shape;1074;p71"/>
          <p:cNvSpPr/>
          <p:nvPr/>
        </p:nvSpPr>
        <p:spPr>
          <a:xfrm>
            <a:off x="7166775" y="3870125"/>
            <a:ext cx="1689300" cy="1162500"/>
          </a:xfrm>
          <a:prstGeom prst="roundRect">
            <a:avLst>
              <a:gd fmla="val 9073" name="adj"/>
            </a:avLst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5" name="Google Shape;1075;p71"/>
          <p:cNvSpPr/>
          <p:nvPr/>
        </p:nvSpPr>
        <p:spPr>
          <a:xfrm>
            <a:off x="5064900" y="3870125"/>
            <a:ext cx="1949400" cy="1162500"/>
          </a:xfrm>
          <a:prstGeom prst="roundRect">
            <a:avLst>
              <a:gd fmla="val 9073" name="adj"/>
            </a:avLst>
          </a:prstGeom>
          <a:noFill/>
          <a:ln cap="flat" cmpd="sng" w="9525">
            <a:solidFill>
              <a:srgbClr val="E6913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6" name="Google Shape;1076;p7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</a:t>
            </a:r>
            <a:r>
              <a:rPr lang="en"/>
              <a:t>1/4</a:t>
            </a:r>
            <a:r>
              <a:rPr lang="en"/>
              <a:t>: DHCP</a:t>
            </a:r>
            <a:endParaRPr/>
          </a:p>
        </p:txBody>
      </p:sp>
      <p:sp>
        <p:nvSpPr>
          <p:cNvPr id="1077" name="Google Shape;1077;p71"/>
          <p:cNvSpPr txBox="1"/>
          <p:nvPr>
            <p:ph idx="1" type="body"/>
          </p:nvPr>
        </p:nvSpPr>
        <p:spPr>
          <a:xfrm>
            <a:off x="107050" y="402200"/>
            <a:ext cx="89097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connect to the Ethernet network and make a DHCP request.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router responds with: IP address, subnet mask, default gateway, DNS server.</a:t>
            </a:r>
            <a:endParaRPr/>
          </a:p>
        </p:txBody>
      </p:sp>
      <p:cxnSp>
        <p:nvCxnSpPr>
          <p:cNvPr id="1078" name="Google Shape;1078;p71"/>
          <p:cNvCxnSpPr>
            <a:stCxn id="1079" idx="6"/>
            <a:endCxn id="1080" idx="1"/>
          </p:cNvCxnSpPr>
          <p:nvPr/>
        </p:nvCxnSpPr>
        <p:spPr>
          <a:xfrm>
            <a:off x="3600725" y="4540666"/>
            <a:ext cx="1239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1" name="Google Shape;1081;p71"/>
          <p:cNvSpPr/>
          <p:nvPr/>
        </p:nvSpPr>
        <p:spPr>
          <a:xfrm>
            <a:off x="8487625" y="4398166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2" name="Google Shape;1082;p71"/>
          <p:cNvSpPr/>
          <p:nvPr/>
        </p:nvSpPr>
        <p:spPr>
          <a:xfrm>
            <a:off x="5581938" y="4469416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3" name="Google Shape;1083;p71"/>
          <p:cNvCxnSpPr>
            <a:stCxn id="1080" idx="3"/>
            <a:endCxn id="1082" idx="1"/>
          </p:cNvCxnSpPr>
          <p:nvPr/>
        </p:nvCxnSpPr>
        <p:spPr>
          <a:xfrm>
            <a:off x="5124738" y="4540666"/>
            <a:ext cx="457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4" name="Google Shape;1084;p71"/>
          <p:cNvCxnSpPr>
            <a:stCxn id="1085" idx="3"/>
            <a:endCxn id="1086" idx="1"/>
          </p:cNvCxnSpPr>
          <p:nvPr/>
        </p:nvCxnSpPr>
        <p:spPr>
          <a:xfrm>
            <a:off x="7414108" y="4540666"/>
            <a:ext cx="459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7" name="Google Shape;1087;p71"/>
          <p:cNvCxnSpPr>
            <a:stCxn id="1086" idx="3"/>
            <a:endCxn id="1081" idx="2"/>
          </p:cNvCxnSpPr>
          <p:nvPr/>
        </p:nvCxnSpPr>
        <p:spPr>
          <a:xfrm>
            <a:off x="8015583" y="4540666"/>
            <a:ext cx="4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8" name="Google Shape;1088;p71"/>
          <p:cNvCxnSpPr>
            <a:stCxn id="1082" idx="3"/>
            <a:endCxn id="1089" idx="1"/>
          </p:cNvCxnSpPr>
          <p:nvPr/>
        </p:nvCxnSpPr>
        <p:spPr>
          <a:xfrm>
            <a:off x="5724438" y="4540666"/>
            <a:ext cx="457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9" name="Google Shape;1089;p71"/>
          <p:cNvSpPr/>
          <p:nvPr/>
        </p:nvSpPr>
        <p:spPr>
          <a:xfrm>
            <a:off x="6181638" y="4469416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0" name="Google Shape;1090;p71"/>
          <p:cNvCxnSpPr>
            <a:stCxn id="1089" idx="3"/>
            <a:endCxn id="1091" idx="1"/>
          </p:cNvCxnSpPr>
          <p:nvPr/>
        </p:nvCxnSpPr>
        <p:spPr>
          <a:xfrm>
            <a:off x="6324138" y="4540666"/>
            <a:ext cx="457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1" name="Google Shape;1091;p71"/>
          <p:cNvSpPr/>
          <p:nvPr/>
        </p:nvSpPr>
        <p:spPr>
          <a:xfrm>
            <a:off x="6781338" y="4469416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5" name="Google Shape;1085;p71"/>
          <p:cNvSpPr/>
          <p:nvPr/>
        </p:nvSpPr>
        <p:spPr>
          <a:xfrm>
            <a:off x="7271608" y="4469416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6" name="Google Shape;1086;p71"/>
          <p:cNvSpPr/>
          <p:nvPr/>
        </p:nvSpPr>
        <p:spPr>
          <a:xfrm>
            <a:off x="7873083" y="4469416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2" name="Google Shape;1092;p71"/>
          <p:cNvCxnSpPr>
            <a:stCxn id="1091" idx="3"/>
            <a:endCxn id="1085" idx="1"/>
          </p:cNvCxnSpPr>
          <p:nvPr/>
        </p:nvCxnSpPr>
        <p:spPr>
          <a:xfrm>
            <a:off x="6923838" y="4540666"/>
            <a:ext cx="347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3" name="Google Shape;1093;p71"/>
          <p:cNvSpPr/>
          <p:nvPr/>
        </p:nvSpPr>
        <p:spPr>
          <a:xfrm>
            <a:off x="6016938" y="3984525"/>
            <a:ext cx="471900" cy="211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4" name="Google Shape;1094;p71"/>
          <p:cNvCxnSpPr>
            <a:stCxn id="1093" idx="2"/>
            <a:endCxn id="1089" idx="0"/>
          </p:cNvCxnSpPr>
          <p:nvPr/>
        </p:nvCxnSpPr>
        <p:spPr>
          <a:xfrm>
            <a:off x="6252888" y="4196325"/>
            <a:ext cx="0" cy="27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5" name="Google Shape;1095;p71"/>
          <p:cNvSpPr txBox="1"/>
          <p:nvPr/>
        </p:nvSpPr>
        <p:spPr>
          <a:xfrm>
            <a:off x="5065074" y="4745606"/>
            <a:ext cx="19494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ISP Network</a:t>
            </a:r>
            <a:endParaRPr sz="1200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6" name="Google Shape;1096;p71"/>
          <p:cNvSpPr txBox="1"/>
          <p:nvPr/>
        </p:nvSpPr>
        <p:spPr>
          <a:xfrm>
            <a:off x="7166800" y="4745606"/>
            <a:ext cx="16893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Berkeley Network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7" name="Google Shape;1097;p71"/>
          <p:cNvSpPr txBox="1"/>
          <p:nvPr/>
        </p:nvSpPr>
        <p:spPr>
          <a:xfrm>
            <a:off x="3210675" y="4745606"/>
            <a:ext cx="16893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Home Network</a:t>
            </a:r>
            <a:endParaRPr sz="12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8" name="Google Shape;1098;p71"/>
          <p:cNvCxnSpPr/>
          <p:nvPr/>
        </p:nvCxnSpPr>
        <p:spPr>
          <a:xfrm>
            <a:off x="2985075" y="2550775"/>
            <a:ext cx="2194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99" name="Google Shape;1099;p71"/>
          <p:cNvCxnSpPr/>
          <p:nvPr/>
        </p:nvCxnSpPr>
        <p:spPr>
          <a:xfrm>
            <a:off x="2985075" y="3084175"/>
            <a:ext cx="2194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0" name="Google Shape;1100;p71"/>
          <p:cNvCxnSpPr/>
          <p:nvPr/>
        </p:nvCxnSpPr>
        <p:spPr>
          <a:xfrm>
            <a:off x="2985075" y="3617575"/>
            <a:ext cx="2194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01" name="Google Shape;1101;p71"/>
          <p:cNvCxnSpPr/>
          <p:nvPr/>
        </p:nvCxnSpPr>
        <p:spPr>
          <a:xfrm>
            <a:off x="2985075" y="2017375"/>
            <a:ext cx="2194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2" name="Google Shape;1102;p71"/>
          <p:cNvSpPr txBox="1"/>
          <p:nvPr/>
        </p:nvSpPr>
        <p:spPr>
          <a:xfrm>
            <a:off x="2985075" y="1748277"/>
            <a:ext cx="1990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Discover (broadcast)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3" name="Google Shape;1103;p71"/>
          <p:cNvSpPr txBox="1"/>
          <p:nvPr/>
        </p:nvSpPr>
        <p:spPr>
          <a:xfrm>
            <a:off x="3185956" y="2281677"/>
            <a:ext cx="1990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Offer (unicast)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71"/>
          <p:cNvSpPr txBox="1"/>
          <p:nvPr/>
        </p:nvSpPr>
        <p:spPr>
          <a:xfrm>
            <a:off x="2985075" y="2815077"/>
            <a:ext cx="1990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Request (broadcast)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71"/>
          <p:cNvSpPr txBox="1"/>
          <p:nvPr/>
        </p:nvSpPr>
        <p:spPr>
          <a:xfrm>
            <a:off x="3185956" y="3348477"/>
            <a:ext cx="1990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Ack (unicast)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06" name="Google Shape;1106;p71"/>
          <p:cNvGraphicFramePr/>
          <p:nvPr/>
        </p:nvGraphicFramePr>
        <p:xfrm>
          <a:off x="325150" y="366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{672B1B5B-35EA-473C-BE09-346B974A7B6B}</a:tableStyleId>
              </a:tblPr>
              <a:tblGrid>
                <a:gridCol w="1138275"/>
                <a:gridCol w="1138275"/>
              </a:tblGrid>
              <a:tr h="1771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A's Configuration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  <a:tc hMerge="1"/>
              </a:tr>
              <a:tr h="17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My IP: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192.168.1.2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>
                    <a:solidFill>
                      <a:srgbClr val="F4CCCC"/>
                    </a:solidFill>
                  </a:tcPr>
                </a:tc>
              </a:tr>
              <a:tr h="17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Subnet: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/24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>
                    <a:solidFill>
                      <a:srgbClr val="F4CCCC"/>
                    </a:solidFill>
                  </a:tcPr>
                </a:tc>
              </a:tr>
              <a:tr h="17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Gateway: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192.168.1.1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>
                    <a:solidFill>
                      <a:srgbClr val="F4CCCC"/>
                    </a:solidFill>
                  </a:tcPr>
                </a:tc>
              </a:tr>
              <a:tr h="17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DNS: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8.8.8.8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1079" name="Google Shape;1079;p71"/>
          <p:cNvSpPr/>
          <p:nvPr/>
        </p:nvSpPr>
        <p:spPr>
          <a:xfrm>
            <a:off x="3315725" y="4398166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0" name="Google Shape;1080;p71"/>
          <p:cNvSpPr/>
          <p:nvPr/>
        </p:nvSpPr>
        <p:spPr>
          <a:xfrm>
            <a:off x="4839738" y="4398166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7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2/4: ARP</a:t>
            </a:r>
            <a:endParaRPr/>
          </a:p>
        </p:txBody>
      </p:sp>
      <p:sp>
        <p:nvSpPr>
          <p:cNvPr id="1112" name="Google Shape;1112;p72"/>
          <p:cNvSpPr txBox="1"/>
          <p:nvPr>
            <p:ph idx="1" type="body"/>
          </p:nvPr>
        </p:nvSpPr>
        <p:spPr>
          <a:xfrm>
            <a:off x="107050" y="402200"/>
            <a:ext cx="89097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We're about to send some non-local packets, e.g. DNS request to 8.8.8.8.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need to find the router on our local network. We can use ARP!</a:t>
            </a:r>
            <a:endParaRPr/>
          </a:p>
        </p:txBody>
      </p:sp>
      <p:graphicFrame>
        <p:nvGraphicFramePr>
          <p:cNvPr id="1113" name="Google Shape;1113;p72"/>
          <p:cNvGraphicFramePr/>
          <p:nvPr/>
        </p:nvGraphicFramePr>
        <p:xfrm>
          <a:off x="325150" y="366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{672B1B5B-35EA-473C-BE09-346B974A7B6B}</a:tableStyleId>
              </a:tblPr>
              <a:tblGrid>
                <a:gridCol w="1138275"/>
                <a:gridCol w="1138275"/>
              </a:tblGrid>
              <a:tr h="1771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A's Configuration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  <a:tc hMerge="1"/>
              </a:tr>
              <a:tr h="17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My IP: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192.168.1.2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</a:tr>
              <a:tr h="17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Subnet: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/24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</a:tr>
              <a:tr h="17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Gateway: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192.168.1.1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</a:tr>
              <a:tr h="17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DNS: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8.8.8.8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</a:tr>
            </a:tbl>
          </a:graphicData>
        </a:graphic>
      </p:graphicFrame>
      <p:cxnSp>
        <p:nvCxnSpPr>
          <p:cNvPr id="1114" name="Google Shape;1114;p72"/>
          <p:cNvCxnSpPr/>
          <p:nvPr/>
        </p:nvCxnSpPr>
        <p:spPr>
          <a:xfrm>
            <a:off x="2869500" y="3489348"/>
            <a:ext cx="2385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15" name="Google Shape;1115;p72"/>
          <p:cNvCxnSpPr/>
          <p:nvPr/>
        </p:nvCxnSpPr>
        <p:spPr>
          <a:xfrm>
            <a:off x="2869500" y="2651148"/>
            <a:ext cx="2385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6" name="Google Shape;1116;p72"/>
          <p:cNvSpPr txBox="1"/>
          <p:nvPr/>
        </p:nvSpPr>
        <p:spPr>
          <a:xfrm>
            <a:off x="2869500" y="2166150"/>
            <a:ext cx="2163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Broadcast: Who has IP 192.168.1.1?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7" name="Google Shape;1117;p72"/>
          <p:cNvSpPr txBox="1"/>
          <p:nvPr/>
        </p:nvSpPr>
        <p:spPr>
          <a:xfrm>
            <a:off x="3087839" y="2991650"/>
            <a:ext cx="2163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Unicast: I'm 192.168.1.1 with MAC </a:t>
            </a: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01:ab:cd:ef:42:01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18" name="Google Shape;1118;p72"/>
          <p:cNvGraphicFramePr/>
          <p:nvPr/>
        </p:nvGraphicFramePr>
        <p:xfrm>
          <a:off x="325150" y="267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{672B1B5B-35EA-473C-BE09-346B974A7B6B}</a:tableStyleId>
              </a:tblPr>
              <a:tblGrid>
                <a:gridCol w="1039050"/>
                <a:gridCol w="1237500"/>
              </a:tblGrid>
              <a:tr h="1771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A's ARP Table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  <a:tc hMerge="1"/>
              </a:tr>
              <a:tr h="17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IP: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MAC: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</a:tr>
              <a:tr h="17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192.168.1.1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01:ab:cd:ef:42:01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1119" name="Google Shape;1119;p72"/>
          <p:cNvSpPr/>
          <p:nvPr/>
        </p:nvSpPr>
        <p:spPr>
          <a:xfrm>
            <a:off x="3217650" y="3870125"/>
            <a:ext cx="1689300" cy="1162500"/>
          </a:xfrm>
          <a:prstGeom prst="roundRect">
            <a:avLst>
              <a:gd fmla="val 9073" name="adj"/>
            </a:avLst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0" name="Google Shape;1120;p72"/>
          <p:cNvSpPr/>
          <p:nvPr/>
        </p:nvSpPr>
        <p:spPr>
          <a:xfrm>
            <a:off x="7166775" y="3870125"/>
            <a:ext cx="1689300" cy="1162500"/>
          </a:xfrm>
          <a:prstGeom prst="roundRect">
            <a:avLst>
              <a:gd fmla="val 9073" name="adj"/>
            </a:avLst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1" name="Google Shape;1121;p72"/>
          <p:cNvSpPr/>
          <p:nvPr/>
        </p:nvSpPr>
        <p:spPr>
          <a:xfrm>
            <a:off x="5064900" y="3870125"/>
            <a:ext cx="1949400" cy="1162500"/>
          </a:xfrm>
          <a:prstGeom prst="roundRect">
            <a:avLst>
              <a:gd fmla="val 9073" name="adj"/>
            </a:avLst>
          </a:prstGeom>
          <a:noFill/>
          <a:ln cap="flat" cmpd="sng" w="9525">
            <a:solidFill>
              <a:srgbClr val="E6913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2" name="Google Shape;1122;p72"/>
          <p:cNvCxnSpPr>
            <a:stCxn id="1123" idx="6"/>
            <a:endCxn id="1124" idx="1"/>
          </p:cNvCxnSpPr>
          <p:nvPr/>
        </p:nvCxnSpPr>
        <p:spPr>
          <a:xfrm>
            <a:off x="3600725" y="4540666"/>
            <a:ext cx="1239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5" name="Google Shape;1125;p72"/>
          <p:cNvSpPr/>
          <p:nvPr/>
        </p:nvSpPr>
        <p:spPr>
          <a:xfrm>
            <a:off x="8487625" y="4398166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6" name="Google Shape;1126;p72"/>
          <p:cNvSpPr/>
          <p:nvPr/>
        </p:nvSpPr>
        <p:spPr>
          <a:xfrm>
            <a:off x="5581938" y="4469416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7" name="Google Shape;1127;p72"/>
          <p:cNvCxnSpPr>
            <a:stCxn id="1124" idx="3"/>
            <a:endCxn id="1126" idx="1"/>
          </p:cNvCxnSpPr>
          <p:nvPr/>
        </p:nvCxnSpPr>
        <p:spPr>
          <a:xfrm>
            <a:off x="5124738" y="4540666"/>
            <a:ext cx="457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8" name="Google Shape;1128;p72"/>
          <p:cNvCxnSpPr>
            <a:stCxn id="1129" idx="3"/>
            <a:endCxn id="1130" idx="1"/>
          </p:cNvCxnSpPr>
          <p:nvPr/>
        </p:nvCxnSpPr>
        <p:spPr>
          <a:xfrm>
            <a:off x="7414108" y="4540666"/>
            <a:ext cx="459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1" name="Google Shape;1131;p72"/>
          <p:cNvCxnSpPr>
            <a:stCxn id="1130" idx="3"/>
            <a:endCxn id="1125" idx="2"/>
          </p:cNvCxnSpPr>
          <p:nvPr/>
        </p:nvCxnSpPr>
        <p:spPr>
          <a:xfrm>
            <a:off x="8015583" y="4540666"/>
            <a:ext cx="4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2" name="Google Shape;1132;p72"/>
          <p:cNvCxnSpPr>
            <a:stCxn id="1126" idx="3"/>
            <a:endCxn id="1133" idx="1"/>
          </p:cNvCxnSpPr>
          <p:nvPr/>
        </p:nvCxnSpPr>
        <p:spPr>
          <a:xfrm>
            <a:off x="5724438" y="4540666"/>
            <a:ext cx="457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3" name="Google Shape;1133;p72"/>
          <p:cNvSpPr/>
          <p:nvPr/>
        </p:nvSpPr>
        <p:spPr>
          <a:xfrm>
            <a:off x="6181638" y="4469416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34" name="Google Shape;1134;p72"/>
          <p:cNvCxnSpPr>
            <a:stCxn id="1133" idx="3"/>
            <a:endCxn id="1135" idx="1"/>
          </p:cNvCxnSpPr>
          <p:nvPr/>
        </p:nvCxnSpPr>
        <p:spPr>
          <a:xfrm>
            <a:off x="6324138" y="4540666"/>
            <a:ext cx="457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5" name="Google Shape;1135;p72"/>
          <p:cNvSpPr/>
          <p:nvPr/>
        </p:nvSpPr>
        <p:spPr>
          <a:xfrm>
            <a:off x="6781338" y="4469416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9" name="Google Shape;1129;p72"/>
          <p:cNvSpPr/>
          <p:nvPr/>
        </p:nvSpPr>
        <p:spPr>
          <a:xfrm>
            <a:off x="7271608" y="4469416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0" name="Google Shape;1130;p72"/>
          <p:cNvSpPr/>
          <p:nvPr/>
        </p:nvSpPr>
        <p:spPr>
          <a:xfrm>
            <a:off x="7873083" y="4469416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36" name="Google Shape;1136;p72"/>
          <p:cNvCxnSpPr>
            <a:stCxn id="1135" idx="3"/>
            <a:endCxn id="1129" idx="1"/>
          </p:cNvCxnSpPr>
          <p:nvPr/>
        </p:nvCxnSpPr>
        <p:spPr>
          <a:xfrm>
            <a:off x="6923838" y="4540666"/>
            <a:ext cx="347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7" name="Google Shape;1137;p72"/>
          <p:cNvSpPr/>
          <p:nvPr/>
        </p:nvSpPr>
        <p:spPr>
          <a:xfrm>
            <a:off x="6016938" y="3984525"/>
            <a:ext cx="471900" cy="211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38" name="Google Shape;1138;p72"/>
          <p:cNvCxnSpPr>
            <a:stCxn id="1137" idx="2"/>
            <a:endCxn id="1133" idx="0"/>
          </p:cNvCxnSpPr>
          <p:nvPr/>
        </p:nvCxnSpPr>
        <p:spPr>
          <a:xfrm>
            <a:off x="6252888" y="4196325"/>
            <a:ext cx="0" cy="27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9" name="Google Shape;1139;p72"/>
          <p:cNvSpPr txBox="1"/>
          <p:nvPr/>
        </p:nvSpPr>
        <p:spPr>
          <a:xfrm>
            <a:off x="5065074" y="4745606"/>
            <a:ext cx="19494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ISP Network</a:t>
            </a:r>
            <a:endParaRPr sz="1200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0" name="Google Shape;1140;p72"/>
          <p:cNvSpPr txBox="1"/>
          <p:nvPr/>
        </p:nvSpPr>
        <p:spPr>
          <a:xfrm>
            <a:off x="7166800" y="4745606"/>
            <a:ext cx="16893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Berkeley Network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1" name="Google Shape;1141;p72"/>
          <p:cNvSpPr txBox="1"/>
          <p:nvPr/>
        </p:nvSpPr>
        <p:spPr>
          <a:xfrm>
            <a:off x="3210675" y="4745606"/>
            <a:ext cx="16893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Home Network</a:t>
            </a:r>
            <a:endParaRPr sz="12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72"/>
          <p:cNvSpPr/>
          <p:nvPr/>
        </p:nvSpPr>
        <p:spPr>
          <a:xfrm>
            <a:off x="3315725" y="4398166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72"/>
          <p:cNvSpPr/>
          <p:nvPr/>
        </p:nvSpPr>
        <p:spPr>
          <a:xfrm>
            <a:off x="4839738" y="4398166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/>
          <p:nvPr/>
        </p:nvSpPr>
        <p:spPr>
          <a:xfrm>
            <a:off x="0" y="3377525"/>
            <a:ext cx="3084000" cy="1777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Private addresses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(inside network)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8"/>
          <p:cNvSpPr/>
          <p:nvPr/>
        </p:nvSpPr>
        <p:spPr>
          <a:xfrm>
            <a:off x="3084075" y="3377525"/>
            <a:ext cx="6060000" cy="17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 addresses (the Internet)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NAT</a:t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107050" y="402200"/>
            <a:ext cx="8909700" cy="11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Without NAT, if A sends a packet, replying to A is impossible.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Because A's IP address is private.</a:t>
            </a:r>
            <a:endParaRPr/>
          </a:p>
        </p:txBody>
      </p:sp>
      <p:sp>
        <p:nvSpPr>
          <p:cNvPr id="194" name="Google Shape;194;p28"/>
          <p:cNvSpPr/>
          <p:nvPr/>
        </p:nvSpPr>
        <p:spPr>
          <a:xfrm>
            <a:off x="1202538" y="35374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8"/>
          <p:cNvSpPr/>
          <p:nvPr/>
        </p:nvSpPr>
        <p:spPr>
          <a:xfrm>
            <a:off x="1202538" y="39300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1202538" y="43110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8"/>
          <p:cNvSpPr/>
          <p:nvPr/>
        </p:nvSpPr>
        <p:spPr>
          <a:xfrm>
            <a:off x="2930450" y="393009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8" name="Google Shape;198;p28"/>
          <p:cNvCxnSpPr>
            <a:stCxn id="194" idx="6"/>
            <a:endCxn id="197" idx="1"/>
          </p:cNvCxnSpPr>
          <p:nvPr/>
        </p:nvCxnSpPr>
        <p:spPr>
          <a:xfrm>
            <a:off x="1487538" y="3679975"/>
            <a:ext cx="1443000" cy="39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8"/>
          <p:cNvCxnSpPr>
            <a:stCxn id="195" idx="6"/>
            <a:endCxn id="197" idx="1"/>
          </p:cNvCxnSpPr>
          <p:nvPr/>
        </p:nvCxnSpPr>
        <p:spPr>
          <a:xfrm>
            <a:off x="1487538" y="4072591"/>
            <a:ext cx="1443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8"/>
          <p:cNvCxnSpPr>
            <a:stCxn id="196" idx="6"/>
            <a:endCxn id="197" idx="1"/>
          </p:cNvCxnSpPr>
          <p:nvPr/>
        </p:nvCxnSpPr>
        <p:spPr>
          <a:xfrm flipH="1" rot="10800000">
            <a:off x="1487538" y="4072591"/>
            <a:ext cx="1443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8"/>
          <p:cNvSpPr/>
          <p:nvPr/>
        </p:nvSpPr>
        <p:spPr>
          <a:xfrm>
            <a:off x="7045238" y="37014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8"/>
          <p:cNvSpPr/>
          <p:nvPr/>
        </p:nvSpPr>
        <p:spPr>
          <a:xfrm>
            <a:off x="42971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8"/>
          <p:cNvSpPr/>
          <p:nvPr/>
        </p:nvSpPr>
        <p:spPr>
          <a:xfrm>
            <a:off x="65069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4" name="Google Shape;204;p28"/>
          <p:cNvCxnSpPr>
            <a:stCxn id="197" idx="3"/>
            <a:endCxn id="202" idx="1"/>
          </p:cNvCxnSpPr>
          <p:nvPr/>
        </p:nvCxnSpPr>
        <p:spPr>
          <a:xfrm>
            <a:off x="3215450" y="4072591"/>
            <a:ext cx="108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8"/>
          <p:cNvCxnSpPr>
            <a:stCxn id="206" idx="3"/>
            <a:endCxn id="203" idx="1"/>
          </p:cNvCxnSpPr>
          <p:nvPr/>
        </p:nvCxnSpPr>
        <p:spPr>
          <a:xfrm>
            <a:off x="5587700" y="4072591"/>
            <a:ext cx="919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8"/>
          <p:cNvCxnSpPr>
            <a:stCxn id="203" idx="3"/>
            <a:endCxn id="201" idx="2"/>
          </p:cNvCxnSpPr>
          <p:nvPr/>
        </p:nvCxnSpPr>
        <p:spPr>
          <a:xfrm flipH="1" rot="10800000">
            <a:off x="6649400" y="3843991"/>
            <a:ext cx="395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28"/>
          <p:cNvSpPr/>
          <p:nvPr/>
        </p:nvSpPr>
        <p:spPr>
          <a:xfrm>
            <a:off x="7045238" y="41586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9" name="Google Shape;209;p28"/>
          <p:cNvCxnSpPr>
            <a:stCxn id="203" idx="3"/>
            <a:endCxn id="208" idx="2"/>
          </p:cNvCxnSpPr>
          <p:nvPr/>
        </p:nvCxnSpPr>
        <p:spPr>
          <a:xfrm>
            <a:off x="6649400" y="4072591"/>
            <a:ext cx="395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8"/>
          <p:cNvSpPr/>
          <p:nvPr/>
        </p:nvSpPr>
        <p:spPr>
          <a:xfrm>
            <a:off x="54452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0" name="Google Shape;210;p28"/>
          <p:cNvCxnSpPr>
            <a:stCxn id="202" idx="3"/>
            <a:endCxn id="206" idx="1"/>
          </p:cNvCxnSpPr>
          <p:nvPr/>
        </p:nvCxnSpPr>
        <p:spPr>
          <a:xfrm>
            <a:off x="4439600" y="4072591"/>
            <a:ext cx="1005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28"/>
          <p:cNvSpPr/>
          <p:nvPr/>
        </p:nvSpPr>
        <p:spPr>
          <a:xfrm>
            <a:off x="896850" y="3042010"/>
            <a:ext cx="896400" cy="560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8"/>
          <p:cNvSpPr/>
          <p:nvPr/>
        </p:nvSpPr>
        <p:spPr>
          <a:xfrm>
            <a:off x="6739550" y="3193535"/>
            <a:ext cx="896400" cy="560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7655000" y="3882100"/>
            <a:ext cx="1236300" cy="560400"/>
          </a:xfrm>
          <a:prstGeom prst="wedgeRoundRectCallout">
            <a:avLst>
              <a:gd fmla="val -72302" name="adj1"/>
              <a:gd fmla="val -48184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Who the heck is A??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2624750" y="4143860"/>
            <a:ext cx="896400" cy="560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7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</a:t>
            </a:r>
            <a:r>
              <a:rPr lang="en"/>
              <a:t>3/4</a:t>
            </a:r>
            <a:r>
              <a:rPr lang="en"/>
              <a:t>: DNS Lookup</a:t>
            </a:r>
            <a:endParaRPr/>
          </a:p>
        </p:txBody>
      </p:sp>
      <p:sp>
        <p:nvSpPr>
          <p:cNvPr id="1147" name="Google Shape;1147;p73"/>
          <p:cNvSpPr txBox="1"/>
          <p:nvPr>
            <p:ph idx="1" type="body"/>
          </p:nvPr>
        </p:nvSpPr>
        <p:spPr>
          <a:xfrm>
            <a:off x="107050" y="402200"/>
            <a:ext cx="89097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now build a DNS request packet, to find the IP address of www.berkeley.edu.</a:t>
            </a:r>
            <a:endParaRPr/>
          </a:p>
        </p:txBody>
      </p:sp>
      <p:sp>
        <p:nvSpPr>
          <p:cNvPr id="1148" name="Google Shape;1148;p73"/>
          <p:cNvSpPr/>
          <p:nvPr/>
        </p:nvSpPr>
        <p:spPr>
          <a:xfrm>
            <a:off x="2504138" y="3890850"/>
            <a:ext cx="1895100" cy="618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DNS 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9" name="Google Shape;1149;p73"/>
          <p:cNvSpPr/>
          <p:nvPr/>
        </p:nvSpPr>
        <p:spPr>
          <a:xfrm>
            <a:off x="2504138" y="3497250"/>
            <a:ext cx="1895100" cy="393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0" name="Google Shape;1150;p73"/>
          <p:cNvSpPr/>
          <p:nvPr/>
        </p:nvSpPr>
        <p:spPr>
          <a:xfrm>
            <a:off x="2504138" y="3103650"/>
            <a:ext cx="1895100" cy="393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50239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1" name="Google Shape;1151;p73"/>
          <p:cNvSpPr/>
          <p:nvPr/>
        </p:nvSpPr>
        <p:spPr>
          <a:xfrm>
            <a:off x="2504138" y="2710050"/>
            <a:ext cx="1895100" cy="39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8.8.8.8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2" name="Google Shape;1152;p73"/>
          <p:cNvSpPr/>
          <p:nvPr/>
        </p:nvSpPr>
        <p:spPr>
          <a:xfrm>
            <a:off x="2504138" y="2316450"/>
            <a:ext cx="1895100" cy="39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192.168.1.2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3" name="Google Shape;1153;p73"/>
          <p:cNvSpPr txBox="1"/>
          <p:nvPr/>
        </p:nvSpPr>
        <p:spPr>
          <a:xfrm>
            <a:off x="738549" y="3489428"/>
            <a:ext cx="17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Destination Port: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4" name="Google Shape;1154;p73"/>
          <p:cNvSpPr txBox="1"/>
          <p:nvPr/>
        </p:nvSpPr>
        <p:spPr>
          <a:xfrm>
            <a:off x="738549" y="3095831"/>
            <a:ext cx="17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Source Port: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5" name="Google Shape;1155;p73"/>
          <p:cNvSpPr txBox="1"/>
          <p:nvPr/>
        </p:nvSpPr>
        <p:spPr>
          <a:xfrm>
            <a:off x="738549" y="2710047"/>
            <a:ext cx="17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Destination IP: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6" name="Google Shape;1156;p73"/>
          <p:cNvSpPr txBox="1"/>
          <p:nvPr/>
        </p:nvSpPr>
        <p:spPr>
          <a:xfrm>
            <a:off x="738549" y="2316450"/>
            <a:ext cx="17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Source IP: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7" name="Google Shape;1157;p73"/>
          <p:cNvCxnSpPr>
            <a:endCxn id="1151" idx="3"/>
          </p:cNvCxnSpPr>
          <p:nvPr/>
        </p:nvCxnSpPr>
        <p:spPr>
          <a:xfrm rot="10800000">
            <a:off x="4399238" y="2906850"/>
            <a:ext cx="8049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8" name="Google Shape;1158;p73"/>
          <p:cNvSpPr txBox="1"/>
          <p:nvPr/>
        </p:nvSpPr>
        <p:spPr>
          <a:xfrm>
            <a:off x="5204150" y="2706750"/>
            <a:ext cx="30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DNS server IP (learned from DHCP).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9" name="Google Shape;1159;p73"/>
          <p:cNvCxnSpPr/>
          <p:nvPr/>
        </p:nvCxnSpPr>
        <p:spPr>
          <a:xfrm rot="10800000">
            <a:off x="4399238" y="3287850"/>
            <a:ext cx="8049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0" name="Google Shape;1160;p73"/>
          <p:cNvSpPr txBox="1"/>
          <p:nvPr/>
        </p:nvSpPr>
        <p:spPr>
          <a:xfrm>
            <a:off x="5204150" y="3087750"/>
            <a:ext cx="27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Random ephemeral source port.</a:t>
            </a:r>
            <a:endParaRPr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1" name="Google Shape;1161;p73"/>
          <p:cNvSpPr/>
          <p:nvPr/>
        </p:nvSpPr>
        <p:spPr>
          <a:xfrm>
            <a:off x="2504138" y="1923113"/>
            <a:ext cx="1895100" cy="393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01:ab:cd:ef:42:01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2" name="Google Shape;1162;p73"/>
          <p:cNvSpPr/>
          <p:nvPr/>
        </p:nvSpPr>
        <p:spPr>
          <a:xfrm>
            <a:off x="2504138" y="1529513"/>
            <a:ext cx="1895100" cy="393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23:45:67:89:ab:cd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3" name="Google Shape;1163;p73"/>
          <p:cNvSpPr txBox="1"/>
          <p:nvPr/>
        </p:nvSpPr>
        <p:spPr>
          <a:xfrm>
            <a:off x="738549" y="1923109"/>
            <a:ext cx="17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Destination MAC: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4" name="Google Shape;1164;p73"/>
          <p:cNvSpPr txBox="1"/>
          <p:nvPr/>
        </p:nvSpPr>
        <p:spPr>
          <a:xfrm>
            <a:off x="738549" y="1529513"/>
            <a:ext cx="17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Source MAC: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5" name="Google Shape;1165;p73"/>
          <p:cNvCxnSpPr>
            <a:endCxn id="1161" idx="3"/>
          </p:cNvCxnSpPr>
          <p:nvPr/>
        </p:nvCxnSpPr>
        <p:spPr>
          <a:xfrm rot="10800000">
            <a:off x="4399238" y="2119913"/>
            <a:ext cx="804900" cy="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6" name="Google Shape;1166;p73"/>
          <p:cNvSpPr txBox="1"/>
          <p:nvPr/>
        </p:nvSpPr>
        <p:spPr>
          <a:xfrm>
            <a:off x="5204150" y="1919825"/>
            <a:ext cx="27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Router MAC (learned from ARP).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7" name="Google Shape;1167;p73"/>
          <p:cNvCxnSpPr/>
          <p:nvPr/>
        </p:nvCxnSpPr>
        <p:spPr>
          <a:xfrm rot="10800000">
            <a:off x="4399238" y="2525850"/>
            <a:ext cx="8049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8" name="Google Shape;1168;p73"/>
          <p:cNvSpPr txBox="1"/>
          <p:nvPr/>
        </p:nvSpPr>
        <p:spPr>
          <a:xfrm>
            <a:off x="5204150" y="2325750"/>
            <a:ext cx="32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Our IP (learned from DHCP).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9" name="Google Shape;1169;p73"/>
          <p:cNvCxnSpPr/>
          <p:nvPr/>
        </p:nvCxnSpPr>
        <p:spPr>
          <a:xfrm rot="10800000">
            <a:off x="4399238" y="3693775"/>
            <a:ext cx="8049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0" name="Google Shape;1170;p73"/>
          <p:cNvSpPr txBox="1"/>
          <p:nvPr/>
        </p:nvSpPr>
        <p:spPr>
          <a:xfrm>
            <a:off x="5204150" y="3493675"/>
            <a:ext cx="30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Well-known DNS port.</a:t>
            </a:r>
            <a:endParaRPr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71" name="Google Shape;1171;p73"/>
          <p:cNvCxnSpPr/>
          <p:nvPr/>
        </p:nvCxnSpPr>
        <p:spPr>
          <a:xfrm rot="10800000">
            <a:off x="4399238" y="1725683"/>
            <a:ext cx="804900" cy="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2" name="Google Shape;1172;p73"/>
          <p:cNvSpPr txBox="1"/>
          <p:nvPr/>
        </p:nvSpPr>
        <p:spPr>
          <a:xfrm>
            <a:off x="5204150" y="1525575"/>
            <a:ext cx="29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Our MAC (burned into hardware).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73" name="Google Shape;1173;p73"/>
          <p:cNvCxnSpPr/>
          <p:nvPr/>
        </p:nvCxnSpPr>
        <p:spPr>
          <a:xfrm rot="10800000">
            <a:off x="4399238" y="4206764"/>
            <a:ext cx="804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4" name="Google Shape;1174;p73"/>
          <p:cNvSpPr txBox="1"/>
          <p:nvPr/>
        </p:nvSpPr>
        <p:spPr>
          <a:xfrm>
            <a:off x="5204150" y="4006675"/>
            <a:ext cx="329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record in Question section.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Name=www.berkeley.edu, Value=blank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7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Step 3/4: DNS Lookup</a:t>
            </a:r>
            <a:endParaRPr/>
          </a:p>
        </p:txBody>
      </p:sp>
      <p:sp>
        <p:nvSpPr>
          <p:cNvPr id="1180" name="Google Shape;1180;p74"/>
          <p:cNvSpPr txBox="1"/>
          <p:nvPr>
            <p:ph idx="1" type="body"/>
          </p:nvPr>
        </p:nvSpPr>
        <p:spPr>
          <a:xfrm>
            <a:off x="107050" y="402200"/>
            <a:ext cx="89097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Note: NAT might rewrite </a:t>
            </a:r>
            <a:r>
              <a:rPr lang="en"/>
              <a:t>headers</a:t>
            </a:r>
            <a:r>
              <a:rPr lang="en"/>
              <a:t>, but we never see this.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Note: Recursive resolver might have to ask other name servers.</a:t>
            </a:r>
            <a:endParaRPr/>
          </a:p>
        </p:txBody>
      </p:sp>
      <p:cxnSp>
        <p:nvCxnSpPr>
          <p:cNvPr id="1181" name="Google Shape;1181;p74"/>
          <p:cNvCxnSpPr/>
          <p:nvPr/>
        </p:nvCxnSpPr>
        <p:spPr>
          <a:xfrm>
            <a:off x="3480300" y="3617573"/>
            <a:ext cx="2772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82" name="Google Shape;1182;p74"/>
          <p:cNvCxnSpPr/>
          <p:nvPr/>
        </p:nvCxnSpPr>
        <p:spPr>
          <a:xfrm>
            <a:off x="3480300" y="3084173"/>
            <a:ext cx="2772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3" name="Google Shape;1183;p74"/>
          <p:cNvSpPr txBox="1"/>
          <p:nvPr/>
        </p:nvSpPr>
        <p:spPr>
          <a:xfrm>
            <a:off x="3480300" y="2815075"/>
            <a:ext cx="2514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DNS Request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4" name="Google Shape;1184;p74"/>
          <p:cNvSpPr txBox="1"/>
          <p:nvPr/>
        </p:nvSpPr>
        <p:spPr>
          <a:xfrm>
            <a:off x="3734065" y="3348475"/>
            <a:ext cx="2514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DNS Response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85" name="Google Shape;1185;p74"/>
          <p:cNvGraphicFramePr/>
          <p:nvPr/>
        </p:nvGraphicFramePr>
        <p:xfrm>
          <a:off x="325150" y="366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{672B1B5B-35EA-473C-BE09-346B974A7B6B}</a:tableStyleId>
              </a:tblPr>
              <a:tblGrid>
                <a:gridCol w="1138275"/>
                <a:gridCol w="1138275"/>
              </a:tblGrid>
              <a:tr h="1771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A's Configuration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  <a:tc hMerge="1"/>
              </a:tr>
              <a:tr h="17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My IP: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192.168.1.2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</a:tr>
              <a:tr h="17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Subnet: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/24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</a:tr>
              <a:tr h="17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Gateway: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192.168.1.1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</a:tr>
              <a:tr h="17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DNS: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8.8.8.8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</a:tr>
            </a:tbl>
          </a:graphicData>
        </a:graphic>
      </p:graphicFrame>
      <p:graphicFrame>
        <p:nvGraphicFramePr>
          <p:cNvPr id="1186" name="Google Shape;1186;p74"/>
          <p:cNvGraphicFramePr/>
          <p:nvPr/>
        </p:nvGraphicFramePr>
        <p:xfrm>
          <a:off x="325150" y="267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{672B1B5B-35EA-473C-BE09-346B974A7B6B}</a:tableStyleId>
              </a:tblPr>
              <a:tblGrid>
                <a:gridCol w="1039050"/>
                <a:gridCol w="1237500"/>
              </a:tblGrid>
              <a:tr h="1771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A's ARP Table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  <a:tc hMerge="1"/>
              </a:tr>
              <a:tr h="17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IP: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MAC: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</a:tr>
              <a:tr h="17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192.168.1.1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01:ab:cd:ef:42:01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</a:tr>
            </a:tbl>
          </a:graphicData>
        </a:graphic>
      </p:graphicFrame>
      <p:graphicFrame>
        <p:nvGraphicFramePr>
          <p:cNvPr id="1187" name="Google Shape;1187;p74"/>
          <p:cNvGraphicFramePr/>
          <p:nvPr/>
        </p:nvGraphicFramePr>
        <p:xfrm>
          <a:off x="325150" y="168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{672B1B5B-35EA-473C-BE09-346B974A7B6B}</a:tableStyleId>
              </a:tblPr>
              <a:tblGrid>
                <a:gridCol w="1304775"/>
                <a:gridCol w="1155600"/>
              </a:tblGrid>
              <a:tr h="1771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A's DNS Cache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  <a:tc hMerge="1"/>
              </a:tr>
              <a:tr h="17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Domain: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IP: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</a:tr>
              <a:tr h="17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www.berkeley.edu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141.193.213.21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1188" name="Google Shape;1188;p74"/>
          <p:cNvSpPr/>
          <p:nvPr/>
        </p:nvSpPr>
        <p:spPr>
          <a:xfrm>
            <a:off x="3217650" y="3870125"/>
            <a:ext cx="1689300" cy="1162500"/>
          </a:xfrm>
          <a:prstGeom prst="roundRect">
            <a:avLst>
              <a:gd fmla="val 9073" name="adj"/>
            </a:avLst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9" name="Google Shape;1189;p74"/>
          <p:cNvSpPr/>
          <p:nvPr/>
        </p:nvSpPr>
        <p:spPr>
          <a:xfrm>
            <a:off x="7166775" y="3870125"/>
            <a:ext cx="1689300" cy="1162500"/>
          </a:xfrm>
          <a:prstGeom prst="roundRect">
            <a:avLst>
              <a:gd fmla="val 9073" name="adj"/>
            </a:avLst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0" name="Google Shape;1190;p74"/>
          <p:cNvSpPr/>
          <p:nvPr/>
        </p:nvSpPr>
        <p:spPr>
          <a:xfrm>
            <a:off x="5064900" y="3870125"/>
            <a:ext cx="1949400" cy="1162500"/>
          </a:xfrm>
          <a:prstGeom prst="roundRect">
            <a:avLst>
              <a:gd fmla="val 9073" name="adj"/>
            </a:avLst>
          </a:prstGeom>
          <a:noFill/>
          <a:ln cap="flat" cmpd="sng" w="9525">
            <a:solidFill>
              <a:srgbClr val="E6913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1" name="Google Shape;1191;p74"/>
          <p:cNvCxnSpPr>
            <a:stCxn id="1192" idx="6"/>
            <a:endCxn id="1193" idx="1"/>
          </p:cNvCxnSpPr>
          <p:nvPr/>
        </p:nvCxnSpPr>
        <p:spPr>
          <a:xfrm>
            <a:off x="3600725" y="4540666"/>
            <a:ext cx="1239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4" name="Google Shape;1194;p74"/>
          <p:cNvSpPr/>
          <p:nvPr/>
        </p:nvSpPr>
        <p:spPr>
          <a:xfrm>
            <a:off x="8487625" y="4398166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5" name="Google Shape;1195;p74"/>
          <p:cNvCxnSpPr>
            <a:stCxn id="1193" idx="3"/>
            <a:endCxn id="1196" idx="1"/>
          </p:cNvCxnSpPr>
          <p:nvPr/>
        </p:nvCxnSpPr>
        <p:spPr>
          <a:xfrm>
            <a:off x="5124738" y="4540666"/>
            <a:ext cx="457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7" name="Google Shape;1197;p74"/>
          <p:cNvCxnSpPr>
            <a:stCxn id="1198" idx="3"/>
            <a:endCxn id="1199" idx="1"/>
          </p:cNvCxnSpPr>
          <p:nvPr/>
        </p:nvCxnSpPr>
        <p:spPr>
          <a:xfrm>
            <a:off x="7414108" y="4540666"/>
            <a:ext cx="459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74"/>
          <p:cNvCxnSpPr>
            <a:stCxn id="1199" idx="3"/>
            <a:endCxn id="1194" idx="2"/>
          </p:cNvCxnSpPr>
          <p:nvPr/>
        </p:nvCxnSpPr>
        <p:spPr>
          <a:xfrm>
            <a:off x="8015583" y="4540666"/>
            <a:ext cx="47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1" name="Google Shape;1201;p74"/>
          <p:cNvCxnSpPr>
            <a:stCxn id="1196" idx="3"/>
            <a:endCxn id="1202" idx="1"/>
          </p:cNvCxnSpPr>
          <p:nvPr/>
        </p:nvCxnSpPr>
        <p:spPr>
          <a:xfrm>
            <a:off x="5724438" y="4540666"/>
            <a:ext cx="457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3" name="Google Shape;1203;p74"/>
          <p:cNvCxnSpPr>
            <a:stCxn id="1202" idx="3"/>
            <a:endCxn id="1204" idx="1"/>
          </p:cNvCxnSpPr>
          <p:nvPr/>
        </p:nvCxnSpPr>
        <p:spPr>
          <a:xfrm>
            <a:off x="6324138" y="4540666"/>
            <a:ext cx="457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4" name="Google Shape;1204;p74"/>
          <p:cNvSpPr/>
          <p:nvPr/>
        </p:nvSpPr>
        <p:spPr>
          <a:xfrm>
            <a:off x="6781338" y="4469416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8" name="Google Shape;1198;p74"/>
          <p:cNvSpPr/>
          <p:nvPr/>
        </p:nvSpPr>
        <p:spPr>
          <a:xfrm>
            <a:off x="7271608" y="4469416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74"/>
          <p:cNvSpPr/>
          <p:nvPr/>
        </p:nvSpPr>
        <p:spPr>
          <a:xfrm>
            <a:off x="7873083" y="4469416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5" name="Google Shape;1205;p74"/>
          <p:cNvCxnSpPr>
            <a:stCxn id="1204" idx="3"/>
            <a:endCxn id="1198" idx="1"/>
          </p:cNvCxnSpPr>
          <p:nvPr/>
        </p:nvCxnSpPr>
        <p:spPr>
          <a:xfrm>
            <a:off x="6923838" y="4540666"/>
            <a:ext cx="347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6" name="Google Shape;1206;p74"/>
          <p:cNvCxnSpPr>
            <a:stCxn id="1207" idx="2"/>
            <a:endCxn id="1202" idx="0"/>
          </p:cNvCxnSpPr>
          <p:nvPr/>
        </p:nvCxnSpPr>
        <p:spPr>
          <a:xfrm>
            <a:off x="6252888" y="4196325"/>
            <a:ext cx="0" cy="273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8" name="Google Shape;1208;p74"/>
          <p:cNvSpPr txBox="1"/>
          <p:nvPr/>
        </p:nvSpPr>
        <p:spPr>
          <a:xfrm>
            <a:off x="5065074" y="4745606"/>
            <a:ext cx="19494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ISP Network</a:t>
            </a:r>
            <a:endParaRPr sz="1200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9" name="Google Shape;1209;p74"/>
          <p:cNvSpPr txBox="1"/>
          <p:nvPr/>
        </p:nvSpPr>
        <p:spPr>
          <a:xfrm>
            <a:off x="7166800" y="4745606"/>
            <a:ext cx="16893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Berkeley Network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0" name="Google Shape;1210;p74"/>
          <p:cNvSpPr txBox="1"/>
          <p:nvPr/>
        </p:nvSpPr>
        <p:spPr>
          <a:xfrm>
            <a:off x="3210675" y="4745606"/>
            <a:ext cx="16893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Home Network</a:t>
            </a:r>
            <a:endParaRPr sz="12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2" name="Google Shape;1192;p74"/>
          <p:cNvSpPr/>
          <p:nvPr/>
        </p:nvSpPr>
        <p:spPr>
          <a:xfrm>
            <a:off x="3315725" y="4398166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6" name="Google Shape;1196;p74"/>
          <p:cNvSpPr/>
          <p:nvPr/>
        </p:nvSpPr>
        <p:spPr>
          <a:xfrm>
            <a:off x="5581938" y="4469416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2" name="Google Shape;1202;p74"/>
          <p:cNvSpPr/>
          <p:nvPr/>
        </p:nvSpPr>
        <p:spPr>
          <a:xfrm>
            <a:off x="6181638" y="4469416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7" name="Google Shape;1207;p74"/>
          <p:cNvSpPr/>
          <p:nvPr/>
        </p:nvSpPr>
        <p:spPr>
          <a:xfrm>
            <a:off x="6016938" y="3984525"/>
            <a:ext cx="471900" cy="211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3" name="Google Shape;1193;p74"/>
          <p:cNvSpPr/>
          <p:nvPr/>
        </p:nvSpPr>
        <p:spPr>
          <a:xfrm>
            <a:off x="4839738" y="4398166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7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Step 4/4: Connect to Website</a:t>
            </a:r>
            <a:endParaRPr/>
          </a:p>
        </p:txBody>
      </p:sp>
      <p:sp>
        <p:nvSpPr>
          <p:cNvPr id="1216" name="Google Shape;1216;p75"/>
          <p:cNvSpPr txBox="1"/>
          <p:nvPr>
            <p:ph idx="1" type="body"/>
          </p:nvPr>
        </p:nvSpPr>
        <p:spPr>
          <a:xfrm>
            <a:off x="107050" y="402200"/>
            <a:ext cx="89097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Now that we know www.berkeley.edu's IP address, we can send packets there.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 3-way handshake to start a TCP connection.</a:t>
            </a:r>
            <a:endParaRPr/>
          </a:p>
        </p:txBody>
      </p:sp>
      <p:cxnSp>
        <p:nvCxnSpPr>
          <p:cNvPr id="1217" name="Google Shape;1217;p75"/>
          <p:cNvCxnSpPr/>
          <p:nvPr/>
        </p:nvCxnSpPr>
        <p:spPr>
          <a:xfrm>
            <a:off x="3480300" y="3160373"/>
            <a:ext cx="5187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18" name="Google Shape;1218;p75"/>
          <p:cNvCxnSpPr/>
          <p:nvPr/>
        </p:nvCxnSpPr>
        <p:spPr>
          <a:xfrm>
            <a:off x="3480300" y="2703173"/>
            <a:ext cx="5187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9" name="Google Shape;1219;p75"/>
          <p:cNvSpPr txBox="1"/>
          <p:nvPr/>
        </p:nvSpPr>
        <p:spPr>
          <a:xfrm>
            <a:off x="3480300" y="2434075"/>
            <a:ext cx="4978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TCP SYN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0" name="Google Shape;1220;p75"/>
          <p:cNvSpPr txBox="1"/>
          <p:nvPr/>
        </p:nvSpPr>
        <p:spPr>
          <a:xfrm>
            <a:off x="3682025" y="2891275"/>
            <a:ext cx="4978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TCP SYN-ACK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21" name="Google Shape;1221;p75"/>
          <p:cNvGraphicFramePr/>
          <p:nvPr/>
        </p:nvGraphicFramePr>
        <p:xfrm>
          <a:off x="325150" y="366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{672B1B5B-35EA-473C-BE09-346B974A7B6B}</a:tableStyleId>
              </a:tblPr>
              <a:tblGrid>
                <a:gridCol w="1138275"/>
                <a:gridCol w="1138275"/>
              </a:tblGrid>
              <a:tr h="1771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A's Configuration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  <a:tc hMerge="1"/>
              </a:tr>
              <a:tr h="17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My IP: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192.168.1.2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</a:tr>
              <a:tr h="17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Subnet: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/24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</a:tr>
              <a:tr h="17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Gateway: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192.168.1.1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</a:tr>
              <a:tr h="17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DNS: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8.8.8.8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</a:tr>
            </a:tbl>
          </a:graphicData>
        </a:graphic>
      </p:graphicFrame>
      <p:graphicFrame>
        <p:nvGraphicFramePr>
          <p:cNvPr id="1222" name="Google Shape;1222;p75"/>
          <p:cNvGraphicFramePr/>
          <p:nvPr/>
        </p:nvGraphicFramePr>
        <p:xfrm>
          <a:off x="325150" y="267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{672B1B5B-35EA-473C-BE09-346B974A7B6B}</a:tableStyleId>
              </a:tblPr>
              <a:tblGrid>
                <a:gridCol w="1039050"/>
                <a:gridCol w="1237500"/>
              </a:tblGrid>
              <a:tr h="1771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A's ARP Table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  <a:tc hMerge="1"/>
              </a:tr>
              <a:tr h="17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IP: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MAC: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</a:tr>
              <a:tr h="17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192.168.1.1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01:ab:cd:ef:42:01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</a:tr>
            </a:tbl>
          </a:graphicData>
        </a:graphic>
      </p:graphicFrame>
      <p:graphicFrame>
        <p:nvGraphicFramePr>
          <p:cNvPr id="1223" name="Google Shape;1223;p75"/>
          <p:cNvGraphicFramePr/>
          <p:nvPr/>
        </p:nvGraphicFramePr>
        <p:xfrm>
          <a:off x="325150" y="168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{672B1B5B-35EA-473C-BE09-346B974A7B6B}</a:tableStyleId>
              </a:tblPr>
              <a:tblGrid>
                <a:gridCol w="1304775"/>
                <a:gridCol w="1155600"/>
              </a:tblGrid>
              <a:tr h="1771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A's DNS Cache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  <a:tc hMerge="1"/>
              </a:tr>
              <a:tr h="17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Domain: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IP: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</a:tr>
              <a:tr h="17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www.berkeley.edu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141.193.213.21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/>
                </a:tc>
              </a:tr>
            </a:tbl>
          </a:graphicData>
        </a:graphic>
      </p:graphicFrame>
      <p:cxnSp>
        <p:nvCxnSpPr>
          <p:cNvPr id="1224" name="Google Shape;1224;p75"/>
          <p:cNvCxnSpPr/>
          <p:nvPr/>
        </p:nvCxnSpPr>
        <p:spPr>
          <a:xfrm>
            <a:off x="3480300" y="3617573"/>
            <a:ext cx="5187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5" name="Google Shape;1225;p75"/>
          <p:cNvSpPr txBox="1"/>
          <p:nvPr/>
        </p:nvSpPr>
        <p:spPr>
          <a:xfrm>
            <a:off x="3480300" y="3348475"/>
            <a:ext cx="4978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TCP ACK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6" name="Google Shape;1226;p75"/>
          <p:cNvSpPr/>
          <p:nvPr/>
        </p:nvSpPr>
        <p:spPr>
          <a:xfrm>
            <a:off x="3217650" y="3870125"/>
            <a:ext cx="1689300" cy="1162500"/>
          </a:xfrm>
          <a:prstGeom prst="roundRect">
            <a:avLst>
              <a:gd fmla="val 9073" name="adj"/>
            </a:avLst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7" name="Google Shape;1227;p75"/>
          <p:cNvSpPr/>
          <p:nvPr/>
        </p:nvSpPr>
        <p:spPr>
          <a:xfrm>
            <a:off x="7166775" y="3870125"/>
            <a:ext cx="1689300" cy="1162500"/>
          </a:xfrm>
          <a:prstGeom prst="roundRect">
            <a:avLst>
              <a:gd fmla="val 9073" name="adj"/>
            </a:avLst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8" name="Google Shape;1228;p75"/>
          <p:cNvSpPr/>
          <p:nvPr/>
        </p:nvSpPr>
        <p:spPr>
          <a:xfrm>
            <a:off x="5064900" y="3870125"/>
            <a:ext cx="1949400" cy="1162500"/>
          </a:xfrm>
          <a:prstGeom prst="roundRect">
            <a:avLst>
              <a:gd fmla="val 9073" name="adj"/>
            </a:avLst>
          </a:prstGeom>
          <a:noFill/>
          <a:ln cap="flat" cmpd="sng" w="9525">
            <a:solidFill>
              <a:srgbClr val="E6913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29" name="Google Shape;1229;p75"/>
          <p:cNvCxnSpPr>
            <a:stCxn id="1230" idx="6"/>
            <a:endCxn id="1231" idx="1"/>
          </p:cNvCxnSpPr>
          <p:nvPr/>
        </p:nvCxnSpPr>
        <p:spPr>
          <a:xfrm>
            <a:off x="3600725" y="4540666"/>
            <a:ext cx="1239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2" name="Google Shape;1232;p75"/>
          <p:cNvCxnSpPr>
            <a:stCxn id="1231" idx="3"/>
            <a:endCxn id="1233" idx="1"/>
          </p:cNvCxnSpPr>
          <p:nvPr/>
        </p:nvCxnSpPr>
        <p:spPr>
          <a:xfrm>
            <a:off x="5124738" y="4540666"/>
            <a:ext cx="457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4" name="Google Shape;1234;p75"/>
          <p:cNvCxnSpPr>
            <a:stCxn id="1235" idx="3"/>
            <a:endCxn id="1236" idx="1"/>
          </p:cNvCxnSpPr>
          <p:nvPr/>
        </p:nvCxnSpPr>
        <p:spPr>
          <a:xfrm>
            <a:off x="7414108" y="4540666"/>
            <a:ext cx="459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7" name="Google Shape;1237;p75"/>
          <p:cNvCxnSpPr>
            <a:stCxn id="1236" idx="3"/>
            <a:endCxn id="1238" idx="2"/>
          </p:cNvCxnSpPr>
          <p:nvPr/>
        </p:nvCxnSpPr>
        <p:spPr>
          <a:xfrm>
            <a:off x="8015583" y="4540666"/>
            <a:ext cx="4719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9" name="Google Shape;1239;p75"/>
          <p:cNvCxnSpPr>
            <a:stCxn id="1233" idx="3"/>
            <a:endCxn id="1240" idx="1"/>
          </p:cNvCxnSpPr>
          <p:nvPr/>
        </p:nvCxnSpPr>
        <p:spPr>
          <a:xfrm>
            <a:off x="5724438" y="4540666"/>
            <a:ext cx="457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1" name="Google Shape;1241;p75"/>
          <p:cNvCxnSpPr>
            <a:stCxn id="1240" idx="3"/>
            <a:endCxn id="1242" idx="1"/>
          </p:cNvCxnSpPr>
          <p:nvPr/>
        </p:nvCxnSpPr>
        <p:spPr>
          <a:xfrm>
            <a:off x="6324138" y="4540666"/>
            <a:ext cx="457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3" name="Google Shape;1243;p75"/>
          <p:cNvCxnSpPr>
            <a:stCxn id="1242" idx="3"/>
            <a:endCxn id="1235" idx="1"/>
          </p:cNvCxnSpPr>
          <p:nvPr/>
        </p:nvCxnSpPr>
        <p:spPr>
          <a:xfrm>
            <a:off x="6923838" y="4540666"/>
            <a:ext cx="3477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4" name="Google Shape;1244;p75"/>
          <p:cNvSpPr/>
          <p:nvPr/>
        </p:nvSpPr>
        <p:spPr>
          <a:xfrm>
            <a:off x="6016938" y="3984525"/>
            <a:ext cx="471900" cy="211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45" name="Google Shape;1245;p75"/>
          <p:cNvCxnSpPr>
            <a:stCxn id="1244" idx="2"/>
            <a:endCxn id="1240" idx="0"/>
          </p:cNvCxnSpPr>
          <p:nvPr/>
        </p:nvCxnSpPr>
        <p:spPr>
          <a:xfrm>
            <a:off x="6252888" y="4196325"/>
            <a:ext cx="0" cy="27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6" name="Google Shape;1246;p75"/>
          <p:cNvSpPr txBox="1"/>
          <p:nvPr/>
        </p:nvSpPr>
        <p:spPr>
          <a:xfrm>
            <a:off x="5065074" y="4745606"/>
            <a:ext cx="19494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ISP Network</a:t>
            </a:r>
            <a:endParaRPr sz="1200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7" name="Google Shape;1247;p75"/>
          <p:cNvSpPr txBox="1"/>
          <p:nvPr/>
        </p:nvSpPr>
        <p:spPr>
          <a:xfrm>
            <a:off x="7166800" y="4745606"/>
            <a:ext cx="16893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Berkeley Network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8" name="Google Shape;1248;p75"/>
          <p:cNvSpPr txBox="1"/>
          <p:nvPr/>
        </p:nvSpPr>
        <p:spPr>
          <a:xfrm>
            <a:off x="3210675" y="4745606"/>
            <a:ext cx="16893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Home Network</a:t>
            </a:r>
            <a:endParaRPr sz="12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0" name="Google Shape;1230;p75"/>
          <p:cNvSpPr/>
          <p:nvPr/>
        </p:nvSpPr>
        <p:spPr>
          <a:xfrm>
            <a:off x="3315725" y="4398166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1" name="Google Shape;1231;p75"/>
          <p:cNvSpPr/>
          <p:nvPr/>
        </p:nvSpPr>
        <p:spPr>
          <a:xfrm>
            <a:off x="4839738" y="4398166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8" name="Google Shape;1238;p75"/>
          <p:cNvSpPr/>
          <p:nvPr/>
        </p:nvSpPr>
        <p:spPr>
          <a:xfrm>
            <a:off x="8487625" y="4398166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3" name="Google Shape;1233;p75"/>
          <p:cNvSpPr/>
          <p:nvPr/>
        </p:nvSpPr>
        <p:spPr>
          <a:xfrm>
            <a:off x="5581938" y="4469416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0" name="Google Shape;1240;p75"/>
          <p:cNvSpPr/>
          <p:nvPr/>
        </p:nvSpPr>
        <p:spPr>
          <a:xfrm>
            <a:off x="6181638" y="4469416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2" name="Google Shape;1242;p75"/>
          <p:cNvSpPr/>
          <p:nvPr/>
        </p:nvSpPr>
        <p:spPr>
          <a:xfrm>
            <a:off x="6781338" y="4469416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5" name="Google Shape;1235;p75"/>
          <p:cNvSpPr/>
          <p:nvPr/>
        </p:nvSpPr>
        <p:spPr>
          <a:xfrm>
            <a:off x="7271608" y="4469416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6" name="Google Shape;1236;p75"/>
          <p:cNvSpPr/>
          <p:nvPr/>
        </p:nvSpPr>
        <p:spPr>
          <a:xfrm>
            <a:off x="7873083" y="4469416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7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Step 4/4: Connect to Website</a:t>
            </a:r>
            <a:endParaRPr/>
          </a:p>
        </p:txBody>
      </p:sp>
      <p:sp>
        <p:nvSpPr>
          <p:cNvPr id="1254" name="Google Shape;1254;p76"/>
          <p:cNvSpPr txBox="1"/>
          <p:nvPr>
            <p:ph idx="1" type="body"/>
          </p:nvPr>
        </p:nvSpPr>
        <p:spPr>
          <a:xfrm>
            <a:off x="107050" y="402200"/>
            <a:ext cx="89097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now build an HTTP request packet.</a:t>
            </a:r>
            <a:endParaRPr/>
          </a:p>
        </p:txBody>
      </p:sp>
      <p:sp>
        <p:nvSpPr>
          <p:cNvPr id="1255" name="Google Shape;1255;p76"/>
          <p:cNvSpPr/>
          <p:nvPr/>
        </p:nvSpPr>
        <p:spPr>
          <a:xfrm>
            <a:off x="2504138" y="3890850"/>
            <a:ext cx="1895100" cy="618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HTTP 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6" name="Google Shape;1256;p76"/>
          <p:cNvSpPr/>
          <p:nvPr/>
        </p:nvSpPr>
        <p:spPr>
          <a:xfrm>
            <a:off x="2504138" y="3497250"/>
            <a:ext cx="1895100" cy="393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7" name="Google Shape;1257;p76"/>
          <p:cNvSpPr/>
          <p:nvPr/>
        </p:nvSpPr>
        <p:spPr>
          <a:xfrm>
            <a:off x="2504138" y="3103650"/>
            <a:ext cx="1895100" cy="393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61098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8" name="Google Shape;1258;p76"/>
          <p:cNvSpPr/>
          <p:nvPr/>
        </p:nvSpPr>
        <p:spPr>
          <a:xfrm>
            <a:off x="2504138" y="2710050"/>
            <a:ext cx="1895100" cy="39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141.193.213.21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9" name="Google Shape;1259;p76"/>
          <p:cNvSpPr/>
          <p:nvPr/>
        </p:nvSpPr>
        <p:spPr>
          <a:xfrm>
            <a:off x="2504138" y="2316450"/>
            <a:ext cx="1895100" cy="39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192.168.1.2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0" name="Google Shape;1260;p76"/>
          <p:cNvSpPr txBox="1"/>
          <p:nvPr/>
        </p:nvSpPr>
        <p:spPr>
          <a:xfrm>
            <a:off x="738549" y="3489428"/>
            <a:ext cx="17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Destination Port: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1" name="Google Shape;1261;p76"/>
          <p:cNvSpPr txBox="1"/>
          <p:nvPr/>
        </p:nvSpPr>
        <p:spPr>
          <a:xfrm>
            <a:off x="738549" y="3095831"/>
            <a:ext cx="17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Source Port: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2" name="Google Shape;1262;p76"/>
          <p:cNvSpPr txBox="1"/>
          <p:nvPr/>
        </p:nvSpPr>
        <p:spPr>
          <a:xfrm>
            <a:off x="738549" y="2710047"/>
            <a:ext cx="17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Destination IP: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3" name="Google Shape;1263;p76"/>
          <p:cNvSpPr txBox="1"/>
          <p:nvPr/>
        </p:nvSpPr>
        <p:spPr>
          <a:xfrm>
            <a:off x="738549" y="2316450"/>
            <a:ext cx="17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Source IP: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4" name="Google Shape;1264;p76"/>
          <p:cNvCxnSpPr>
            <a:endCxn id="1258" idx="3"/>
          </p:cNvCxnSpPr>
          <p:nvPr/>
        </p:nvCxnSpPr>
        <p:spPr>
          <a:xfrm rot="10800000">
            <a:off x="4399238" y="2906850"/>
            <a:ext cx="8049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5" name="Google Shape;1265;p76"/>
          <p:cNvSpPr txBox="1"/>
          <p:nvPr/>
        </p:nvSpPr>
        <p:spPr>
          <a:xfrm>
            <a:off x="5204150" y="2706750"/>
            <a:ext cx="345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www.berkeley.edu IP (learned from DNS).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6" name="Google Shape;1266;p76"/>
          <p:cNvCxnSpPr/>
          <p:nvPr/>
        </p:nvCxnSpPr>
        <p:spPr>
          <a:xfrm rot="10800000">
            <a:off x="4399238" y="3287850"/>
            <a:ext cx="8049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7" name="Google Shape;1267;p76"/>
          <p:cNvSpPr txBox="1"/>
          <p:nvPr/>
        </p:nvSpPr>
        <p:spPr>
          <a:xfrm>
            <a:off x="5204150" y="3087750"/>
            <a:ext cx="27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Random ephemeral source port.</a:t>
            </a:r>
            <a:endParaRPr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8" name="Google Shape;1268;p76"/>
          <p:cNvSpPr/>
          <p:nvPr/>
        </p:nvSpPr>
        <p:spPr>
          <a:xfrm>
            <a:off x="2504138" y="1923113"/>
            <a:ext cx="1895100" cy="393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01:ab:cd:ef:42:01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9" name="Google Shape;1269;p76"/>
          <p:cNvSpPr/>
          <p:nvPr/>
        </p:nvSpPr>
        <p:spPr>
          <a:xfrm>
            <a:off x="2504138" y="1529513"/>
            <a:ext cx="1895100" cy="393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23:45:67:89:ab:cd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0" name="Google Shape;1270;p76"/>
          <p:cNvSpPr txBox="1"/>
          <p:nvPr/>
        </p:nvSpPr>
        <p:spPr>
          <a:xfrm>
            <a:off x="738549" y="1923109"/>
            <a:ext cx="17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Destination MAC: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1" name="Google Shape;1271;p76"/>
          <p:cNvSpPr txBox="1"/>
          <p:nvPr/>
        </p:nvSpPr>
        <p:spPr>
          <a:xfrm>
            <a:off x="738549" y="1529513"/>
            <a:ext cx="17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Source MAC: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2" name="Google Shape;1272;p76"/>
          <p:cNvCxnSpPr>
            <a:endCxn id="1268" idx="3"/>
          </p:cNvCxnSpPr>
          <p:nvPr/>
        </p:nvCxnSpPr>
        <p:spPr>
          <a:xfrm rot="10800000">
            <a:off x="4399238" y="2119913"/>
            <a:ext cx="804900" cy="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3" name="Google Shape;1273;p76"/>
          <p:cNvSpPr txBox="1"/>
          <p:nvPr/>
        </p:nvSpPr>
        <p:spPr>
          <a:xfrm>
            <a:off x="5204150" y="1919825"/>
            <a:ext cx="27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Router MAC (learned from ARP).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4" name="Google Shape;1274;p76"/>
          <p:cNvCxnSpPr/>
          <p:nvPr/>
        </p:nvCxnSpPr>
        <p:spPr>
          <a:xfrm rot="10800000">
            <a:off x="4399238" y="2525850"/>
            <a:ext cx="8049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5" name="Google Shape;1275;p76"/>
          <p:cNvSpPr txBox="1"/>
          <p:nvPr/>
        </p:nvSpPr>
        <p:spPr>
          <a:xfrm>
            <a:off x="5204150" y="2325750"/>
            <a:ext cx="32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Our IP (learned from DHCP).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6" name="Google Shape;1276;p76"/>
          <p:cNvCxnSpPr/>
          <p:nvPr/>
        </p:nvCxnSpPr>
        <p:spPr>
          <a:xfrm rot="10800000">
            <a:off x="4399238" y="3693775"/>
            <a:ext cx="8049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7" name="Google Shape;1277;p76"/>
          <p:cNvSpPr txBox="1"/>
          <p:nvPr/>
        </p:nvSpPr>
        <p:spPr>
          <a:xfrm>
            <a:off x="5204150" y="3493675"/>
            <a:ext cx="30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Well-known HTTP port.</a:t>
            </a:r>
            <a:endParaRPr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8" name="Google Shape;1278;p76"/>
          <p:cNvCxnSpPr/>
          <p:nvPr/>
        </p:nvCxnSpPr>
        <p:spPr>
          <a:xfrm rot="10800000">
            <a:off x="4399238" y="1725683"/>
            <a:ext cx="804900" cy="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9" name="Google Shape;1279;p76"/>
          <p:cNvSpPr txBox="1"/>
          <p:nvPr/>
        </p:nvSpPr>
        <p:spPr>
          <a:xfrm>
            <a:off x="5204150" y="1525575"/>
            <a:ext cx="29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Our MAC (burned into hardware).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80" name="Google Shape;1280;p76"/>
          <p:cNvCxnSpPr/>
          <p:nvPr/>
        </p:nvCxnSpPr>
        <p:spPr>
          <a:xfrm rot="10800000">
            <a:off x="4399238" y="4206764"/>
            <a:ext cx="804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1" name="Google Shape;1281;p76"/>
          <p:cNvSpPr txBox="1"/>
          <p:nvPr/>
        </p:nvSpPr>
        <p:spPr>
          <a:xfrm>
            <a:off x="5204150" y="4006675"/>
            <a:ext cx="32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 / HTTP/1.1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7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Step 4/4: Connect to Website</a:t>
            </a:r>
            <a:endParaRPr/>
          </a:p>
        </p:txBody>
      </p:sp>
      <p:sp>
        <p:nvSpPr>
          <p:cNvPr id="1287" name="Google Shape;1287;p77"/>
          <p:cNvSpPr txBox="1"/>
          <p:nvPr>
            <p:ph idx="1" type="body"/>
          </p:nvPr>
        </p:nvSpPr>
        <p:spPr>
          <a:xfrm>
            <a:off x="107050" y="402200"/>
            <a:ext cx="89097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Server sends an HTTP response with an HTML page.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Page might trigger further HTTP requests, pipelined in the same TCP connection.</a:t>
            </a:r>
            <a:endParaRPr/>
          </a:p>
        </p:txBody>
      </p:sp>
      <p:cxnSp>
        <p:nvCxnSpPr>
          <p:cNvPr id="1288" name="Google Shape;1288;p77"/>
          <p:cNvCxnSpPr/>
          <p:nvPr/>
        </p:nvCxnSpPr>
        <p:spPr>
          <a:xfrm>
            <a:off x="3480300" y="2703173"/>
            <a:ext cx="5187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89" name="Google Shape;1289;p77"/>
          <p:cNvCxnSpPr/>
          <p:nvPr/>
        </p:nvCxnSpPr>
        <p:spPr>
          <a:xfrm>
            <a:off x="3480300" y="2245973"/>
            <a:ext cx="5187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0" name="Google Shape;1290;p77"/>
          <p:cNvSpPr txBox="1"/>
          <p:nvPr/>
        </p:nvSpPr>
        <p:spPr>
          <a:xfrm>
            <a:off x="3480300" y="1976875"/>
            <a:ext cx="4978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HTTP request: 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GET / HTTP/1.1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1" name="Google Shape;1291;p77"/>
          <p:cNvSpPr txBox="1"/>
          <p:nvPr/>
        </p:nvSpPr>
        <p:spPr>
          <a:xfrm>
            <a:off x="3682025" y="2434075"/>
            <a:ext cx="4978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HTTP response: 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HTTP/1.1 200 OK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2" name="Google Shape;1292;p77"/>
          <p:cNvCxnSpPr/>
          <p:nvPr/>
        </p:nvCxnSpPr>
        <p:spPr>
          <a:xfrm>
            <a:off x="3480300" y="3160373"/>
            <a:ext cx="5187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3" name="Google Shape;1293;p77"/>
          <p:cNvSpPr txBox="1"/>
          <p:nvPr/>
        </p:nvSpPr>
        <p:spPr>
          <a:xfrm>
            <a:off x="3480300" y="2891275"/>
            <a:ext cx="4978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HTTP request: 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GET /img.png HTTP/1.1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4" name="Google Shape;1294;p77"/>
          <p:cNvSpPr/>
          <p:nvPr/>
        </p:nvSpPr>
        <p:spPr>
          <a:xfrm>
            <a:off x="3217650" y="3870125"/>
            <a:ext cx="1689300" cy="1162500"/>
          </a:xfrm>
          <a:prstGeom prst="roundRect">
            <a:avLst>
              <a:gd fmla="val 9073" name="adj"/>
            </a:avLst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5" name="Google Shape;1295;p77"/>
          <p:cNvSpPr/>
          <p:nvPr/>
        </p:nvSpPr>
        <p:spPr>
          <a:xfrm>
            <a:off x="7166775" y="3870125"/>
            <a:ext cx="1689300" cy="1162500"/>
          </a:xfrm>
          <a:prstGeom prst="roundRect">
            <a:avLst>
              <a:gd fmla="val 9073" name="adj"/>
            </a:avLst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6" name="Google Shape;1296;p77"/>
          <p:cNvSpPr/>
          <p:nvPr/>
        </p:nvSpPr>
        <p:spPr>
          <a:xfrm>
            <a:off x="5064900" y="3870125"/>
            <a:ext cx="1949400" cy="1162500"/>
          </a:xfrm>
          <a:prstGeom prst="roundRect">
            <a:avLst>
              <a:gd fmla="val 9073" name="adj"/>
            </a:avLst>
          </a:prstGeom>
          <a:noFill/>
          <a:ln cap="flat" cmpd="sng" w="9525">
            <a:solidFill>
              <a:srgbClr val="E6913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7" name="Google Shape;1297;p77"/>
          <p:cNvCxnSpPr>
            <a:stCxn id="1298" idx="6"/>
            <a:endCxn id="1299" idx="1"/>
          </p:cNvCxnSpPr>
          <p:nvPr/>
        </p:nvCxnSpPr>
        <p:spPr>
          <a:xfrm>
            <a:off x="3600725" y="4540666"/>
            <a:ext cx="1239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0" name="Google Shape;1300;p77"/>
          <p:cNvCxnSpPr>
            <a:stCxn id="1299" idx="3"/>
            <a:endCxn id="1301" idx="1"/>
          </p:cNvCxnSpPr>
          <p:nvPr/>
        </p:nvCxnSpPr>
        <p:spPr>
          <a:xfrm>
            <a:off x="5124738" y="4540666"/>
            <a:ext cx="457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2" name="Google Shape;1302;p77"/>
          <p:cNvCxnSpPr>
            <a:stCxn id="1303" idx="3"/>
            <a:endCxn id="1304" idx="1"/>
          </p:cNvCxnSpPr>
          <p:nvPr/>
        </p:nvCxnSpPr>
        <p:spPr>
          <a:xfrm>
            <a:off x="7414108" y="4540666"/>
            <a:ext cx="459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5" name="Google Shape;1305;p77"/>
          <p:cNvCxnSpPr>
            <a:stCxn id="1304" idx="3"/>
            <a:endCxn id="1306" idx="2"/>
          </p:cNvCxnSpPr>
          <p:nvPr/>
        </p:nvCxnSpPr>
        <p:spPr>
          <a:xfrm>
            <a:off x="8015583" y="4540666"/>
            <a:ext cx="4719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7" name="Google Shape;1307;p77"/>
          <p:cNvCxnSpPr>
            <a:stCxn id="1301" idx="3"/>
            <a:endCxn id="1308" idx="1"/>
          </p:cNvCxnSpPr>
          <p:nvPr/>
        </p:nvCxnSpPr>
        <p:spPr>
          <a:xfrm>
            <a:off x="5724438" y="4540666"/>
            <a:ext cx="457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9" name="Google Shape;1309;p77"/>
          <p:cNvCxnSpPr>
            <a:stCxn id="1308" idx="3"/>
            <a:endCxn id="1310" idx="1"/>
          </p:cNvCxnSpPr>
          <p:nvPr/>
        </p:nvCxnSpPr>
        <p:spPr>
          <a:xfrm>
            <a:off x="6324138" y="4540666"/>
            <a:ext cx="457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1" name="Google Shape;1311;p77"/>
          <p:cNvCxnSpPr>
            <a:stCxn id="1310" idx="3"/>
            <a:endCxn id="1303" idx="1"/>
          </p:cNvCxnSpPr>
          <p:nvPr/>
        </p:nvCxnSpPr>
        <p:spPr>
          <a:xfrm>
            <a:off x="6923838" y="4540666"/>
            <a:ext cx="3477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2" name="Google Shape;1312;p77"/>
          <p:cNvSpPr/>
          <p:nvPr/>
        </p:nvSpPr>
        <p:spPr>
          <a:xfrm>
            <a:off x="6016938" y="3984525"/>
            <a:ext cx="471900" cy="211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13" name="Google Shape;1313;p77"/>
          <p:cNvCxnSpPr>
            <a:stCxn id="1312" idx="2"/>
            <a:endCxn id="1308" idx="0"/>
          </p:cNvCxnSpPr>
          <p:nvPr/>
        </p:nvCxnSpPr>
        <p:spPr>
          <a:xfrm>
            <a:off x="6252888" y="4196325"/>
            <a:ext cx="0" cy="27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4" name="Google Shape;1314;p77"/>
          <p:cNvSpPr txBox="1"/>
          <p:nvPr/>
        </p:nvSpPr>
        <p:spPr>
          <a:xfrm>
            <a:off x="5065074" y="4745606"/>
            <a:ext cx="19494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ISP Network</a:t>
            </a:r>
            <a:endParaRPr sz="1200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5" name="Google Shape;1315;p77"/>
          <p:cNvSpPr txBox="1"/>
          <p:nvPr/>
        </p:nvSpPr>
        <p:spPr>
          <a:xfrm>
            <a:off x="7166800" y="4745606"/>
            <a:ext cx="16893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Berkeley Network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6" name="Google Shape;1316;p77"/>
          <p:cNvSpPr txBox="1"/>
          <p:nvPr/>
        </p:nvSpPr>
        <p:spPr>
          <a:xfrm>
            <a:off x="3210675" y="4745606"/>
            <a:ext cx="16893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Home Network</a:t>
            </a:r>
            <a:endParaRPr sz="12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8" name="Google Shape;1298;p77"/>
          <p:cNvSpPr/>
          <p:nvPr/>
        </p:nvSpPr>
        <p:spPr>
          <a:xfrm>
            <a:off x="3315725" y="4398166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9" name="Google Shape;1299;p77"/>
          <p:cNvSpPr/>
          <p:nvPr/>
        </p:nvSpPr>
        <p:spPr>
          <a:xfrm>
            <a:off x="4839738" y="4398166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6" name="Google Shape;1306;p77"/>
          <p:cNvSpPr/>
          <p:nvPr/>
        </p:nvSpPr>
        <p:spPr>
          <a:xfrm>
            <a:off x="8487625" y="4398166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1" name="Google Shape;1301;p77"/>
          <p:cNvSpPr/>
          <p:nvPr/>
        </p:nvSpPr>
        <p:spPr>
          <a:xfrm>
            <a:off x="5581938" y="4469416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8" name="Google Shape;1308;p77"/>
          <p:cNvSpPr/>
          <p:nvPr/>
        </p:nvSpPr>
        <p:spPr>
          <a:xfrm>
            <a:off x="6181638" y="4469416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0" name="Google Shape;1310;p77"/>
          <p:cNvSpPr/>
          <p:nvPr/>
        </p:nvSpPr>
        <p:spPr>
          <a:xfrm>
            <a:off x="6781338" y="4469416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3" name="Google Shape;1303;p77"/>
          <p:cNvSpPr/>
          <p:nvPr/>
        </p:nvSpPr>
        <p:spPr>
          <a:xfrm>
            <a:off x="7271608" y="4469416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4" name="Google Shape;1304;p77"/>
          <p:cNvSpPr/>
          <p:nvPr/>
        </p:nvSpPr>
        <p:spPr>
          <a:xfrm>
            <a:off x="7873083" y="4469416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17" name="Google Shape;1317;p77"/>
          <p:cNvCxnSpPr/>
          <p:nvPr/>
        </p:nvCxnSpPr>
        <p:spPr>
          <a:xfrm>
            <a:off x="3480300" y="3617573"/>
            <a:ext cx="5187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18" name="Google Shape;1318;p77"/>
          <p:cNvSpPr txBox="1"/>
          <p:nvPr/>
        </p:nvSpPr>
        <p:spPr>
          <a:xfrm>
            <a:off x="3682025" y="3348475"/>
            <a:ext cx="4978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HTTP response: 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HTTP/1.1 200 OK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9" name="Google Shape;1319;p77"/>
          <p:cNvSpPr txBox="1"/>
          <p:nvPr/>
        </p:nvSpPr>
        <p:spPr>
          <a:xfrm>
            <a:off x="283950" y="2302525"/>
            <a:ext cx="2806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Note: TCP provides a bytestream abstraction, so each HTTP request/response could be multiple packets.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7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Step 4/4: Connect to Website</a:t>
            </a:r>
            <a:endParaRPr/>
          </a:p>
        </p:txBody>
      </p:sp>
      <p:sp>
        <p:nvSpPr>
          <p:cNvPr id="1325" name="Google Shape;1325;p78"/>
          <p:cNvSpPr txBox="1"/>
          <p:nvPr>
            <p:ph idx="1" type="body"/>
          </p:nvPr>
        </p:nvSpPr>
        <p:spPr>
          <a:xfrm>
            <a:off x="107050" y="402200"/>
            <a:ext cx="89097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HTTP messages end in newlines. Lets us separate messages in the bytestream.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Headers (e.g. Content-Length) tell us how much memory to allocate for the payload.</a:t>
            </a:r>
            <a:endParaRPr/>
          </a:p>
        </p:txBody>
      </p:sp>
      <p:cxnSp>
        <p:nvCxnSpPr>
          <p:cNvPr id="1326" name="Google Shape;1326;p78"/>
          <p:cNvCxnSpPr/>
          <p:nvPr/>
        </p:nvCxnSpPr>
        <p:spPr>
          <a:xfrm>
            <a:off x="3480300" y="2703173"/>
            <a:ext cx="5187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27" name="Google Shape;1327;p78"/>
          <p:cNvCxnSpPr/>
          <p:nvPr/>
        </p:nvCxnSpPr>
        <p:spPr>
          <a:xfrm>
            <a:off x="3480300" y="2245973"/>
            <a:ext cx="5187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8" name="Google Shape;1328;p78"/>
          <p:cNvSpPr txBox="1"/>
          <p:nvPr/>
        </p:nvSpPr>
        <p:spPr>
          <a:xfrm>
            <a:off x="3480300" y="1976875"/>
            <a:ext cx="4978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HTTP request: 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GET / HTTP/1.1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9" name="Google Shape;1329;p78"/>
          <p:cNvSpPr txBox="1"/>
          <p:nvPr/>
        </p:nvSpPr>
        <p:spPr>
          <a:xfrm>
            <a:off x="3682025" y="2434075"/>
            <a:ext cx="4978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HTTP response: 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HTTP/1.1 200 OK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0" name="Google Shape;1330;p78"/>
          <p:cNvCxnSpPr/>
          <p:nvPr/>
        </p:nvCxnSpPr>
        <p:spPr>
          <a:xfrm>
            <a:off x="3480300" y="3160373"/>
            <a:ext cx="5187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1" name="Google Shape;1331;p78"/>
          <p:cNvSpPr txBox="1"/>
          <p:nvPr/>
        </p:nvSpPr>
        <p:spPr>
          <a:xfrm>
            <a:off x="3480300" y="2891275"/>
            <a:ext cx="4978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HTTP request: 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GET /img.png HTTP/1.1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2" name="Google Shape;1332;p78"/>
          <p:cNvSpPr/>
          <p:nvPr/>
        </p:nvSpPr>
        <p:spPr>
          <a:xfrm>
            <a:off x="3217650" y="3870125"/>
            <a:ext cx="1689300" cy="1162500"/>
          </a:xfrm>
          <a:prstGeom prst="roundRect">
            <a:avLst>
              <a:gd fmla="val 9073" name="adj"/>
            </a:avLst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3" name="Google Shape;1333;p78"/>
          <p:cNvSpPr/>
          <p:nvPr/>
        </p:nvSpPr>
        <p:spPr>
          <a:xfrm>
            <a:off x="7166775" y="3870125"/>
            <a:ext cx="1689300" cy="1162500"/>
          </a:xfrm>
          <a:prstGeom prst="roundRect">
            <a:avLst>
              <a:gd fmla="val 9073" name="adj"/>
            </a:avLst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4" name="Google Shape;1334;p78"/>
          <p:cNvSpPr/>
          <p:nvPr/>
        </p:nvSpPr>
        <p:spPr>
          <a:xfrm>
            <a:off x="5064900" y="3870125"/>
            <a:ext cx="1949400" cy="1162500"/>
          </a:xfrm>
          <a:prstGeom prst="roundRect">
            <a:avLst>
              <a:gd fmla="val 9073" name="adj"/>
            </a:avLst>
          </a:prstGeom>
          <a:noFill/>
          <a:ln cap="flat" cmpd="sng" w="9525">
            <a:solidFill>
              <a:srgbClr val="E6913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5" name="Google Shape;1335;p78"/>
          <p:cNvCxnSpPr>
            <a:stCxn id="1336" idx="6"/>
            <a:endCxn id="1337" idx="1"/>
          </p:cNvCxnSpPr>
          <p:nvPr/>
        </p:nvCxnSpPr>
        <p:spPr>
          <a:xfrm>
            <a:off x="3600725" y="4540666"/>
            <a:ext cx="1239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8" name="Google Shape;1338;p78"/>
          <p:cNvCxnSpPr>
            <a:stCxn id="1337" idx="3"/>
            <a:endCxn id="1339" idx="1"/>
          </p:cNvCxnSpPr>
          <p:nvPr/>
        </p:nvCxnSpPr>
        <p:spPr>
          <a:xfrm>
            <a:off x="5124738" y="4540666"/>
            <a:ext cx="457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0" name="Google Shape;1340;p78"/>
          <p:cNvCxnSpPr>
            <a:stCxn id="1341" idx="3"/>
            <a:endCxn id="1342" idx="1"/>
          </p:cNvCxnSpPr>
          <p:nvPr/>
        </p:nvCxnSpPr>
        <p:spPr>
          <a:xfrm>
            <a:off x="7414108" y="4540666"/>
            <a:ext cx="459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3" name="Google Shape;1343;p78"/>
          <p:cNvCxnSpPr>
            <a:stCxn id="1342" idx="3"/>
            <a:endCxn id="1344" idx="2"/>
          </p:cNvCxnSpPr>
          <p:nvPr/>
        </p:nvCxnSpPr>
        <p:spPr>
          <a:xfrm>
            <a:off x="8015583" y="4540666"/>
            <a:ext cx="4719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5" name="Google Shape;1345;p78"/>
          <p:cNvCxnSpPr>
            <a:stCxn id="1339" idx="3"/>
            <a:endCxn id="1346" idx="1"/>
          </p:cNvCxnSpPr>
          <p:nvPr/>
        </p:nvCxnSpPr>
        <p:spPr>
          <a:xfrm>
            <a:off x="5724438" y="4540666"/>
            <a:ext cx="457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7" name="Google Shape;1347;p78"/>
          <p:cNvCxnSpPr>
            <a:stCxn id="1346" idx="3"/>
            <a:endCxn id="1348" idx="1"/>
          </p:cNvCxnSpPr>
          <p:nvPr/>
        </p:nvCxnSpPr>
        <p:spPr>
          <a:xfrm>
            <a:off x="6324138" y="4540666"/>
            <a:ext cx="457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9" name="Google Shape;1349;p78"/>
          <p:cNvCxnSpPr>
            <a:stCxn id="1348" idx="3"/>
            <a:endCxn id="1341" idx="1"/>
          </p:cNvCxnSpPr>
          <p:nvPr/>
        </p:nvCxnSpPr>
        <p:spPr>
          <a:xfrm>
            <a:off x="6923838" y="4540666"/>
            <a:ext cx="3477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0" name="Google Shape;1350;p78"/>
          <p:cNvSpPr/>
          <p:nvPr/>
        </p:nvSpPr>
        <p:spPr>
          <a:xfrm>
            <a:off x="6016938" y="3984525"/>
            <a:ext cx="471900" cy="211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51" name="Google Shape;1351;p78"/>
          <p:cNvCxnSpPr>
            <a:stCxn id="1350" idx="2"/>
            <a:endCxn id="1346" idx="0"/>
          </p:cNvCxnSpPr>
          <p:nvPr/>
        </p:nvCxnSpPr>
        <p:spPr>
          <a:xfrm>
            <a:off x="6252888" y="4196325"/>
            <a:ext cx="0" cy="27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2" name="Google Shape;1352;p78"/>
          <p:cNvSpPr txBox="1"/>
          <p:nvPr/>
        </p:nvSpPr>
        <p:spPr>
          <a:xfrm>
            <a:off x="5065074" y="4745606"/>
            <a:ext cx="19494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ISP Network</a:t>
            </a:r>
            <a:endParaRPr sz="1200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3" name="Google Shape;1353;p78"/>
          <p:cNvSpPr txBox="1"/>
          <p:nvPr/>
        </p:nvSpPr>
        <p:spPr>
          <a:xfrm>
            <a:off x="7166800" y="4745606"/>
            <a:ext cx="16893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Berkeley Network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4" name="Google Shape;1354;p78"/>
          <p:cNvSpPr txBox="1"/>
          <p:nvPr/>
        </p:nvSpPr>
        <p:spPr>
          <a:xfrm>
            <a:off x="3210675" y="4745606"/>
            <a:ext cx="16893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Home Network</a:t>
            </a:r>
            <a:endParaRPr sz="12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6" name="Google Shape;1336;p78"/>
          <p:cNvSpPr/>
          <p:nvPr/>
        </p:nvSpPr>
        <p:spPr>
          <a:xfrm>
            <a:off x="3315725" y="4398166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7" name="Google Shape;1337;p78"/>
          <p:cNvSpPr/>
          <p:nvPr/>
        </p:nvSpPr>
        <p:spPr>
          <a:xfrm>
            <a:off x="4839738" y="4398166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4" name="Google Shape;1344;p78"/>
          <p:cNvSpPr/>
          <p:nvPr/>
        </p:nvSpPr>
        <p:spPr>
          <a:xfrm>
            <a:off x="8487625" y="4398166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9" name="Google Shape;1339;p78"/>
          <p:cNvSpPr/>
          <p:nvPr/>
        </p:nvSpPr>
        <p:spPr>
          <a:xfrm>
            <a:off x="5581938" y="4469416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6" name="Google Shape;1346;p78"/>
          <p:cNvSpPr/>
          <p:nvPr/>
        </p:nvSpPr>
        <p:spPr>
          <a:xfrm>
            <a:off x="6181638" y="4469416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8" name="Google Shape;1348;p78"/>
          <p:cNvSpPr/>
          <p:nvPr/>
        </p:nvSpPr>
        <p:spPr>
          <a:xfrm>
            <a:off x="6781338" y="4469416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1" name="Google Shape;1341;p78"/>
          <p:cNvSpPr/>
          <p:nvPr/>
        </p:nvSpPr>
        <p:spPr>
          <a:xfrm>
            <a:off x="7271608" y="4469416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2" name="Google Shape;1342;p78"/>
          <p:cNvSpPr/>
          <p:nvPr/>
        </p:nvSpPr>
        <p:spPr>
          <a:xfrm>
            <a:off x="7873083" y="4469416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55" name="Google Shape;1355;p78"/>
          <p:cNvCxnSpPr/>
          <p:nvPr/>
        </p:nvCxnSpPr>
        <p:spPr>
          <a:xfrm>
            <a:off x="3480300" y="3617573"/>
            <a:ext cx="5187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56" name="Google Shape;1356;p78"/>
          <p:cNvSpPr txBox="1"/>
          <p:nvPr/>
        </p:nvSpPr>
        <p:spPr>
          <a:xfrm>
            <a:off x="3682025" y="3348475"/>
            <a:ext cx="4978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HTTP response: 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HTTP/1.1 200 OK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7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Step 4/4: Connect to Website</a:t>
            </a:r>
            <a:endParaRPr/>
          </a:p>
        </p:txBody>
      </p:sp>
      <p:sp>
        <p:nvSpPr>
          <p:cNvPr id="1362" name="Google Shape;1362;p79"/>
          <p:cNvSpPr txBox="1"/>
          <p:nvPr>
            <p:ph idx="1" type="body"/>
          </p:nvPr>
        </p:nvSpPr>
        <p:spPr>
          <a:xfrm>
            <a:off x="107050" y="402200"/>
            <a:ext cx="89097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TCP connection stays open for pipelining requests.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Eventually, client or server decides to close the connection.</a:t>
            </a:r>
            <a:endParaRPr/>
          </a:p>
        </p:txBody>
      </p:sp>
      <p:cxnSp>
        <p:nvCxnSpPr>
          <p:cNvPr id="1363" name="Google Shape;1363;p79"/>
          <p:cNvCxnSpPr/>
          <p:nvPr/>
        </p:nvCxnSpPr>
        <p:spPr>
          <a:xfrm>
            <a:off x="3480300" y="2703173"/>
            <a:ext cx="5187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64" name="Google Shape;1364;p79"/>
          <p:cNvCxnSpPr/>
          <p:nvPr/>
        </p:nvCxnSpPr>
        <p:spPr>
          <a:xfrm>
            <a:off x="3480300" y="2245973"/>
            <a:ext cx="5187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5" name="Google Shape;1365;p79"/>
          <p:cNvSpPr txBox="1"/>
          <p:nvPr/>
        </p:nvSpPr>
        <p:spPr>
          <a:xfrm>
            <a:off x="3480300" y="1976875"/>
            <a:ext cx="4978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TCP FIN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6" name="Google Shape;1366;p79"/>
          <p:cNvSpPr txBox="1"/>
          <p:nvPr/>
        </p:nvSpPr>
        <p:spPr>
          <a:xfrm>
            <a:off x="3682025" y="2434075"/>
            <a:ext cx="4978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TCP ACK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7" name="Google Shape;1367;p79"/>
          <p:cNvCxnSpPr/>
          <p:nvPr/>
        </p:nvCxnSpPr>
        <p:spPr>
          <a:xfrm>
            <a:off x="3480300" y="3160373"/>
            <a:ext cx="5187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68" name="Google Shape;1368;p79"/>
          <p:cNvSpPr txBox="1"/>
          <p:nvPr/>
        </p:nvSpPr>
        <p:spPr>
          <a:xfrm>
            <a:off x="3689400" y="2891275"/>
            <a:ext cx="4978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TCP FIN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9" name="Google Shape;1369;p79"/>
          <p:cNvSpPr/>
          <p:nvPr/>
        </p:nvSpPr>
        <p:spPr>
          <a:xfrm>
            <a:off x="3217650" y="3870125"/>
            <a:ext cx="1689300" cy="1162500"/>
          </a:xfrm>
          <a:prstGeom prst="roundRect">
            <a:avLst>
              <a:gd fmla="val 9073" name="adj"/>
            </a:avLst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0" name="Google Shape;1370;p79"/>
          <p:cNvSpPr/>
          <p:nvPr/>
        </p:nvSpPr>
        <p:spPr>
          <a:xfrm>
            <a:off x="7166775" y="3870125"/>
            <a:ext cx="1689300" cy="1162500"/>
          </a:xfrm>
          <a:prstGeom prst="roundRect">
            <a:avLst>
              <a:gd fmla="val 9073" name="adj"/>
            </a:avLst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1" name="Google Shape;1371;p79"/>
          <p:cNvSpPr/>
          <p:nvPr/>
        </p:nvSpPr>
        <p:spPr>
          <a:xfrm>
            <a:off x="5064900" y="3870125"/>
            <a:ext cx="1949400" cy="1162500"/>
          </a:xfrm>
          <a:prstGeom prst="roundRect">
            <a:avLst>
              <a:gd fmla="val 9073" name="adj"/>
            </a:avLst>
          </a:prstGeom>
          <a:noFill/>
          <a:ln cap="flat" cmpd="sng" w="9525">
            <a:solidFill>
              <a:srgbClr val="E6913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72" name="Google Shape;1372;p79"/>
          <p:cNvCxnSpPr>
            <a:stCxn id="1373" idx="6"/>
            <a:endCxn id="1374" idx="1"/>
          </p:cNvCxnSpPr>
          <p:nvPr/>
        </p:nvCxnSpPr>
        <p:spPr>
          <a:xfrm>
            <a:off x="3600725" y="4540666"/>
            <a:ext cx="1239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5" name="Google Shape;1375;p79"/>
          <p:cNvCxnSpPr>
            <a:stCxn id="1374" idx="3"/>
            <a:endCxn id="1376" idx="1"/>
          </p:cNvCxnSpPr>
          <p:nvPr/>
        </p:nvCxnSpPr>
        <p:spPr>
          <a:xfrm>
            <a:off x="5124738" y="4540666"/>
            <a:ext cx="457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7" name="Google Shape;1377;p79"/>
          <p:cNvCxnSpPr>
            <a:stCxn id="1378" idx="3"/>
            <a:endCxn id="1379" idx="1"/>
          </p:cNvCxnSpPr>
          <p:nvPr/>
        </p:nvCxnSpPr>
        <p:spPr>
          <a:xfrm>
            <a:off x="7414108" y="4540666"/>
            <a:ext cx="459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0" name="Google Shape;1380;p79"/>
          <p:cNvCxnSpPr>
            <a:stCxn id="1379" idx="3"/>
            <a:endCxn id="1381" idx="2"/>
          </p:cNvCxnSpPr>
          <p:nvPr/>
        </p:nvCxnSpPr>
        <p:spPr>
          <a:xfrm>
            <a:off x="8015583" y="4540666"/>
            <a:ext cx="4719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2" name="Google Shape;1382;p79"/>
          <p:cNvCxnSpPr>
            <a:stCxn id="1376" idx="3"/>
            <a:endCxn id="1383" idx="1"/>
          </p:cNvCxnSpPr>
          <p:nvPr/>
        </p:nvCxnSpPr>
        <p:spPr>
          <a:xfrm>
            <a:off x="5724438" y="4540666"/>
            <a:ext cx="457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4" name="Google Shape;1384;p79"/>
          <p:cNvCxnSpPr>
            <a:stCxn id="1383" idx="3"/>
            <a:endCxn id="1385" idx="1"/>
          </p:cNvCxnSpPr>
          <p:nvPr/>
        </p:nvCxnSpPr>
        <p:spPr>
          <a:xfrm>
            <a:off x="6324138" y="4540666"/>
            <a:ext cx="457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6" name="Google Shape;1386;p79"/>
          <p:cNvCxnSpPr>
            <a:stCxn id="1385" idx="3"/>
            <a:endCxn id="1378" idx="1"/>
          </p:cNvCxnSpPr>
          <p:nvPr/>
        </p:nvCxnSpPr>
        <p:spPr>
          <a:xfrm>
            <a:off x="6923838" y="4540666"/>
            <a:ext cx="3477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7" name="Google Shape;1387;p79"/>
          <p:cNvSpPr/>
          <p:nvPr/>
        </p:nvSpPr>
        <p:spPr>
          <a:xfrm>
            <a:off x="6016938" y="3984525"/>
            <a:ext cx="471900" cy="211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8" name="Google Shape;1388;p79"/>
          <p:cNvCxnSpPr>
            <a:stCxn id="1387" idx="2"/>
            <a:endCxn id="1383" idx="0"/>
          </p:cNvCxnSpPr>
          <p:nvPr/>
        </p:nvCxnSpPr>
        <p:spPr>
          <a:xfrm>
            <a:off x="6252888" y="4196325"/>
            <a:ext cx="0" cy="27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9" name="Google Shape;1389;p79"/>
          <p:cNvSpPr txBox="1"/>
          <p:nvPr/>
        </p:nvSpPr>
        <p:spPr>
          <a:xfrm>
            <a:off x="5065074" y="4745606"/>
            <a:ext cx="19494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ISP Network</a:t>
            </a:r>
            <a:endParaRPr sz="1200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0" name="Google Shape;1390;p79"/>
          <p:cNvSpPr txBox="1"/>
          <p:nvPr/>
        </p:nvSpPr>
        <p:spPr>
          <a:xfrm>
            <a:off x="7166800" y="4745606"/>
            <a:ext cx="16893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Berkeley Network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1" name="Google Shape;1391;p79"/>
          <p:cNvSpPr txBox="1"/>
          <p:nvPr/>
        </p:nvSpPr>
        <p:spPr>
          <a:xfrm>
            <a:off x="3210675" y="4745606"/>
            <a:ext cx="16893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Home Network</a:t>
            </a:r>
            <a:endParaRPr sz="12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3" name="Google Shape;1373;p79"/>
          <p:cNvSpPr/>
          <p:nvPr/>
        </p:nvSpPr>
        <p:spPr>
          <a:xfrm>
            <a:off x="3315725" y="4398166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4" name="Google Shape;1374;p79"/>
          <p:cNvSpPr/>
          <p:nvPr/>
        </p:nvSpPr>
        <p:spPr>
          <a:xfrm>
            <a:off x="4839738" y="4398166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1" name="Google Shape;1381;p79"/>
          <p:cNvSpPr/>
          <p:nvPr/>
        </p:nvSpPr>
        <p:spPr>
          <a:xfrm>
            <a:off x="8487625" y="4398166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6" name="Google Shape;1376;p79"/>
          <p:cNvSpPr/>
          <p:nvPr/>
        </p:nvSpPr>
        <p:spPr>
          <a:xfrm>
            <a:off x="5581938" y="4469416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3" name="Google Shape;1383;p79"/>
          <p:cNvSpPr/>
          <p:nvPr/>
        </p:nvSpPr>
        <p:spPr>
          <a:xfrm>
            <a:off x="6181638" y="4469416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5" name="Google Shape;1385;p79"/>
          <p:cNvSpPr/>
          <p:nvPr/>
        </p:nvSpPr>
        <p:spPr>
          <a:xfrm>
            <a:off x="6781338" y="4469416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8" name="Google Shape;1378;p79"/>
          <p:cNvSpPr/>
          <p:nvPr/>
        </p:nvSpPr>
        <p:spPr>
          <a:xfrm>
            <a:off x="7271608" y="4469416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9" name="Google Shape;1379;p79"/>
          <p:cNvSpPr/>
          <p:nvPr/>
        </p:nvSpPr>
        <p:spPr>
          <a:xfrm>
            <a:off x="7873083" y="4469416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2" name="Google Shape;1392;p79"/>
          <p:cNvCxnSpPr/>
          <p:nvPr/>
        </p:nvCxnSpPr>
        <p:spPr>
          <a:xfrm>
            <a:off x="3480300" y="3617573"/>
            <a:ext cx="5187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3" name="Google Shape;1393;p79"/>
          <p:cNvSpPr txBox="1"/>
          <p:nvPr/>
        </p:nvSpPr>
        <p:spPr>
          <a:xfrm>
            <a:off x="3480425" y="3348475"/>
            <a:ext cx="4978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TCP ACK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80"/>
          <p:cNvSpPr/>
          <p:nvPr/>
        </p:nvSpPr>
        <p:spPr>
          <a:xfrm>
            <a:off x="2370450" y="2929400"/>
            <a:ext cx="3779700" cy="1418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Operating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System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9" name="Google Shape;1399;p8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End-to-End Walkthrough – Operating System View</a:t>
            </a:r>
            <a:endParaRPr/>
          </a:p>
        </p:txBody>
      </p:sp>
      <p:sp>
        <p:nvSpPr>
          <p:cNvPr id="1400" name="Google Shape;1400;p80"/>
          <p:cNvSpPr txBox="1"/>
          <p:nvPr>
            <p:ph idx="1" type="body"/>
          </p:nvPr>
        </p:nvSpPr>
        <p:spPr>
          <a:xfrm>
            <a:off x="107050" y="402200"/>
            <a:ext cx="8909700" cy="16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Layer 1–2 are implemented on the Network Interface Card (NIC), in hardware.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Layers 3–4 are implemented in the operating system (OS), in software.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Layer 7 are the applications running on top of the OS, in software.</a:t>
            </a:r>
            <a:endParaRPr/>
          </a:p>
        </p:txBody>
      </p:sp>
      <p:sp>
        <p:nvSpPr>
          <p:cNvPr id="1401" name="Google Shape;1401;p80"/>
          <p:cNvSpPr/>
          <p:nvPr/>
        </p:nvSpPr>
        <p:spPr>
          <a:xfrm>
            <a:off x="3096300" y="4585400"/>
            <a:ext cx="2328000" cy="393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Network Interface Card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2" name="Google Shape;1402;p80"/>
          <p:cNvSpPr/>
          <p:nvPr/>
        </p:nvSpPr>
        <p:spPr>
          <a:xfrm>
            <a:off x="3874650" y="37778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3" name="Google Shape;1403;p80"/>
          <p:cNvSpPr/>
          <p:nvPr/>
        </p:nvSpPr>
        <p:spPr>
          <a:xfrm>
            <a:off x="3288450" y="31046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4" name="Google Shape;1404;p80"/>
          <p:cNvSpPr/>
          <p:nvPr/>
        </p:nvSpPr>
        <p:spPr>
          <a:xfrm>
            <a:off x="4460850" y="31046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UDP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5" name="Google Shape;1405;p80"/>
          <p:cNvSpPr/>
          <p:nvPr/>
        </p:nvSpPr>
        <p:spPr>
          <a:xfrm>
            <a:off x="38746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Firefox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6" name="Google Shape;1406;p80"/>
          <p:cNvSpPr/>
          <p:nvPr/>
        </p:nvSpPr>
        <p:spPr>
          <a:xfrm>
            <a:off x="50470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Zoom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7" name="Google Shape;1407;p80"/>
          <p:cNvSpPr/>
          <p:nvPr/>
        </p:nvSpPr>
        <p:spPr>
          <a:xfrm>
            <a:off x="27022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Email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8" name="Google Shape;1408;p80"/>
          <p:cNvSpPr/>
          <p:nvPr/>
        </p:nvSpPr>
        <p:spPr>
          <a:xfrm>
            <a:off x="15298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Slack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9" name="Google Shape;1409;p80"/>
          <p:cNvSpPr/>
          <p:nvPr/>
        </p:nvSpPr>
        <p:spPr>
          <a:xfrm>
            <a:off x="62194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0" name="Google Shape;1410;p80"/>
          <p:cNvSpPr txBox="1"/>
          <p:nvPr/>
        </p:nvSpPr>
        <p:spPr>
          <a:xfrm>
            <a:off x="297450" y="458210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Layers 1–2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1" name="Google Shape;1411;p80"/>
          <p:cNvSpPr txBox="1"/>
          <p:nvPr/>
        </p:nvSpPr>
        <p:spPr>
          <a:xfrm>
            <a:off x="297450" y="377450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2" name="Google Shape;1412;p80"/>
          <p:cNvSpPr txBox="1"/>
          <p:nvPr/>
        </p:nvSpPr>
        <p:spPr>
          <a:xfrm>
            <a:off x="297450" y="309965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3" name="Google Shape;1413;p80"/>
          <p:cNvSpPr txBox="1"/>
          <p:nvPr/>
        </p:nvSpPr>
        <p:spPr>
          <a:xfrm>
            <a:off x="297450" y="213535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7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4" name="Google Shape;1414;p80"/>
          <p:cNvCxnSpPr>
            <a:stCxn id="1402" idx="0"/>
            <a:endCxn id="1403" idx="2"/>
          </p:cNvCxnSpPr>
          <p:nvPr/>
        </p:nvCxnSpPr>
        <p:spPr>
          <a:xfrm rot="10800000">
            <a:off x="3674100" y="3498200"/>
            <a:ext cx="586200" cy="2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5" name="Google Shape;1415;p80"/>
          <p:cNvCxnSpPr>
            <a:stCxn id="1402" idx="0"/>
            <a:endCxn id="1404" idx="2"/>
          </p:cNvCxnSpPr>
          <p:nvPr/>
        </p:nvCxnSpPr>
        <p:spPr>
          <a:xfrm flipH="1" rot="10800000">
            <a:off x="4260300" y="3498200"/>
            <a:ext cx="586200" cy="2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6" name="Google Shape;1416;p80"/>
          <p:cNvCxnSpPr>
            <a:stCxn id="1401" idx="0"/>
            <a:endCxn id="1402" idx="2"/>
          </p:cNvCxnSpPr>
          <p:nvPr/>
        </p:nvCxnSpPr>
        <p:spPr>
          <a:xfrm rot="10800000">
            <a:off x="4260300" y="4171400"/>
            <a:ext cx="0" cy="4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7" name="Google Shape;1417;p80"/>
          <p:cNvCxnSpPr>
            <a:stCxn id="1403" idx="0"/>
            <a:endCxn id="1408" idx="2"/>
          </p:cNvCxnSpPr>
          <p:nvPr/>
        </p:nvCxnSpPr>
        <p:spPr>
          <a:xfrm rot="10800000">
            <a:off x="1915500" y="2517800"/>
            <a:ext cx="1758600" cy="5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8" name="Google Shape;1418;p80"/>
          <p:cNvCxnSpPr>
            <a:stCxn id="1403" idx="0"/>
            <a:endCxn id="1407" idx="2"/>
          </p:cNvCxnSpPr>
          <p:nvPr/>
        </p:nvCxnSpPr>
        <p:spPr>
          <a:xfrm rot="10800000">
            <a:off x="3087900" y="2517800"/>
            <a:ext cx="586200" cy="5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9" name="Google Shape;1419;p80"/>
          <p:cNvCxnSpPr>
            <a:stCxn id="1403" idx="0"/>
            <a:endCxn id="1405" idx="2"/>
          </p:cNvCxnSpPr>
          <p:nvPr/>
        </p:nvCxnSpPr>
        <p:spPr>
          <a:xfrm flipH="1" rot="10800000">
            <a:off x="3674100" y="2517800"/>
            <a:ext cx="586200" cy="5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0" name="Google Shape;1420;p80"/>
          <p:cNvCxnSpPr>
            <a:stCxn id="1404" idx="0"/>
            <a:endCxn id="1406" idx="2"/>
          </p:cNvCxnSpPr>
          <p:nvPr/>
        </p:nvCxnSpPr>
        <p:spPr>
          <a:xfrm flipH="1" rot="10800000">
            <a:off x="4846500" y="2517800"/>
            <a:ext cx="586200" cy="5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1" name="Google Shape;1421;p80"/>
          <p:cNvCxnSpPr>
            <a:stCxn id="1404" idx="0"/>
            <a:endCxn id="1409" idx="2"/>
          </p:cNvCxnSpPr>
          <p:nvPr/>
        </p:nvCxnSpPr>
        <p:spPr>
          <a:xfrm flipH="1" rot="10800000">
            <a:off x="4846500" y="2517800"/>
            <a:ext cx="1758600" cy="5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8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End-to-End Walkthrough – Operating System View</a:t>
            </a:r>
            <a:endParaRPr/>
          </a:p>
        </p:txBody>
      </p:sp>
      <p:sp>
        <p:nvSpPr>
          <p:cNvPr id="1427" name="Google Shape;1427;p81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Step 1: DHCP.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Done in the operating system (OS). Application (browser) doesn't need to know.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Step 2: ARP.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done in the OS.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Step 3: DNS lookup.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Browser calls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getaddrinfo</a:t>
            </a:r>
            <a:r>
              <a:rPr lang="en"/>
              <a:t> to make the OS perform the lookup.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Step 4: Connect to website.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Browser opens a TCP connection.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Browser sends HTTP requests and receives HTTP responses over the bytestream.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 implements TCP, e.g. splitting/reordering packets.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8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 API</a:t>
            </a:r>
            <a:endParaRPr/>
          </a:p>
        </p:txBody>
      </p:sp>
      <p:sp>
        <p:nvSpPr>
          <p:cNvPr id="1433" name="Google Shape;1433;p82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socket</a:t>
            </a:r>
            <a:r>
              <a:rPr lang="en"/>
              <a:t> abstraction lets programmers interact with the network.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Create</a:t>
            </a:r>
            <a:r>
              <a:rPr lang="en"/>
              <a:t>: Constructor for a new socket object.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Connect</a:t>
            </a:r>
            <a:r>
              <a:rPr lang="en"/>
              <a:t>: Initiate a TCP connection.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Listen</a:t>
            </a:r>
            <a:r>
              <a:rPr lang="en"/>
              <a:t>: Allows others to connect to us on a specific port.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Write</a:t>
            </a:r>
            <a:r>
              <a:rPr lang="en"/>
              <a:t>: Send bytes into the bytestream.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Read</a:t>
            </a:r>
            <a:r>
              <a:rPr lang="en"/>
              <a:t>: Read </a:t>
            </a:r>
            <a:r>
              <a:rPr i="1" lang="en"/>
              <a:t>N</a:t>
            </a:r>
            <a:r>
              <a:rPr lang="en"/>
              <a:t> bytes from the bytestream.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OS associates each socket with a port number.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 uses port number to send incoming packets to the correct socket.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Note: </a:t>
            </a:r>
            <a:r>
              <a:rPr lang="en"/>
              <a:t>Sockets exist entirely in software.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/>
          <p:nvPr/>
        </p:nvSpPr>
        <p:spPr>
          <a:xfrm>
            <a:off x="0" y="3377525"/>
            <a:ext cx="3084000" cy="1777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Private addresses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(inside network)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9"/>
          <p:cNvSpPr/>
          <p:nvPr/>
        </p:nvSpPr>
        <p:spPr>
          <a:xfrm>
            <a:off x="3084075" y="3377525"/>
            <a:ext cx="6060000" cy="17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 addresses (the Internet)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9"/>
          <p:cNvSpPr/>
          <p:nvPr/>
        </p:nvSpPr>
        <p:spPr>
          <a:xfrm>
            <a:off x="1202538" y="35374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9"/>
          <p:cNvSpPr/>
          <p:nvPr/>
        </p:nvSpPr>
        <p:spPr>
          <a:xfrm>
            <a:off x="1202538" y="39300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9"/>
          <p:cNvSpPr/>
          <p:nvPr/>
        </p:nvSpPr>
        <p:spPr>
          <a:xfrm>
            <a:off x="1202538" y="43110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9"/>
          <p:cNvSpPr/>
          <p:nvPr/>
        </p:nvSpPr>
        <p:spPr>
          <a:xfrm>
            <a:off x="2930450" y="393009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5" name="Google Shape;225;p29"/>
          <p:cNvCxnSpPr>
            <a:stCxn id="221" idx="6"/>
            <a:endCxn id="224" idx="1"/>
          </p:cNvCxnSpPr>
          <p:nvPr/>
        </p:nvCxnSpPr>
        <p:spPr>
          <a:xfrm>
            <a:off x="1487538" y="3679975"/>
            <a:ext cx="1443000" cy="39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9"/>
          <p:cNvCxnSpPr>
            <a:stCxn id="222" idx="6"/>
            <a:endCxn id="224" idx="1"/>
          </p:cNvCxnSpPr>
          <p:nvPr/>
        </p:nvCxnSpPr>
        <p:spPr>
          <a:xfrm>
            <a:off x="1487538" y="4072591"/>
            <a:ext cx="1443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9"/>
          <p:cNvCxnSpPr>
            <a:stCxn id="223" idx="6"/>
            <a:endCxn id="224" idx="1"/>
          </p:cNvCxnSpPr>
          <p:nvPr/>
        </p:nvCxnSpPr>
        <p:spPr>
          <a:xfrm flipH="1" rot="10800000">
            <a:off x="1487538" y="4072591"/>
            <a:ext cx="1443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29"/>
          <p:cNvSpPr/>
          <p:nvPr/>
        </p:nvSpPr>
        <p:spPr>
          <a:xfrm>
            <a:off x="7045238" y="37014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9"/>
          <p:cNvSpPr/>
          <p:nvPr/>
        </p:nvSpPr>
        <p:spPr>
          <a:xfrm>
            <a:off x="42971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5069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1" name="Google Shape;231;p29"/>
          <p:cNvCxnSpPr>
            <a:stCxn id="224" idx="3"/>
            <a:endCxn id="229" idx="1"/>
          </p:cNvCxnSpPr>
          <p:nvPr/>
        </p:nvCxnSpPr>
        <p:spPr>
          <a:xfrm>
            <a:off x="3215450" y="4072591"/>
            <a:ext cx="108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9"/>
          <p:cNvCxnSpPr>
            <a:stCxn id="233" idx="3"/>
            <a:endCxn id="230" idx="1"/>
          </p:cNvCxnSpPr>
          <p:nvPr/>
        </p:nvCxnSpPr>
        <p:spPr>
          <a:xfrm>
            <a:off x="5587700" y="4072591"/>
            <a:ext cx="919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9"/>
          <p:cNvCxnSpPr>
            <a:stCxn id="230" idx="3"/>
            <a:endCxn id="228" idx="2"/>
          </p:cNvCxnSpPr>
          <p:nvPr/>
        </p:nvCxnSpPr>
        <p:spPr>
          <a:xfrm flipH="1" rot="10800000">
            <a:off x="6649400" y="3843991"/>
            <a:ext cx="395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29"/>
          <p:cNvSpPr/>
          <p:nvPr/>
        </p:nvSpPr>
        <p:spPr>
          <a:xfrm>
            <a:off x="7045238" y="41586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6" name="Google Shape;236;p29"/>
          <p:cNvCxnSpPr>
            <a:stCxn id="230" idx="3"/>
            <a:endCxn id="235" idx="2"/>
          </p:cNvCxnSpPr>
          <p:nvPr/>
        </p:nvCxnSpPr>
        <p:spPr>
          <a:xfrm>
            <a:off x="6649400" y="4072591"/>
            <a:ext cx="395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29"/>
          <p:cNvSpPr/>
          <p:nvPr/>
        </p:nvSpPr>
        <p:spPr>
          <a:xfrm>
            <a:off x="54452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7" name="Google Shape;237;p29"/>
          <p:cNvCxnSpPr>
            <a:stCxn id="229" idx="3"/>
            <a:endCxn id="233" idx="1"/>
          </p:cNvCxnSpPr>
          <p:nvPr/>
        </p:nvCxnSpPr>
        <p:spPr>
          <a:xfrm>
            <a:off x="4439600" y="4072591"/>
            <a:ext cx="1005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2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Basic NAT</a:t>
            </a:r>
            <a:endParaRPr/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107050" y="402200"/>
            <a:ext cx="8909700" cy="13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sends an outgoing packet.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R1 </a:t>
            </a:r>
            <a:r>
              <a:rPr i="1" lang="en"/>
              <a:t>rewrites</a:t>
            </a:r>
            <a:r>
              <a:rPr lang="en"/>
              <a:t> the header so it's coming from a public IP instead of a private IP.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R1 keeps a table, so it remembers where to send any replies.</a:t>
            </a:r>
            <a:endParaRPr/>
          </a:p>
        </p:txBody>
      </p:sp>
      <p:graphicFrame>
        <p:nvGraphicFramePr>
          <p:cNvPr id="240" name="Google Shape;240;p29"/>
          <p:cNvGraphicFramePr/>
          <p:nvPr/>
        </p:nvGraphicFramePr>
        <p:xfrm>
          <a:off x="2207025" y="215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{672B1B5B-35EA-473C-BE09-346B974A7B6B}</a:tableStyleId>
              </a:tblPr>
              <a:tblGrid>
                <a:gridCol w="865925"/>
                <a:gridCol w="865925"/>
              </a:tblGrid>
              <a:tr h="246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NAT Table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Outside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</a:tr>
            </a:tbl>
          </a:graphicData>
        </a:graphic>
      </p:graphicFrame>
      <p:cxnSp>
        <p:nvCxnSpPr>
          <p:cNvPr id="241" name="Google Shape;241;p29"/>
          <p:cNvCxnSpPr>
            <a:stCxn id="242" idx="1"/>
            <a:endCxn id="243" idx="3"/>
          </p:cNvCxnSpPr>
          <p:nvPr/>
        </p:nvCxnSpPr>
        <p:spPr>
          <a:xfrm rot="10800000">
            <a:off x="3607700" y="4451175"/>
            <a:ext cx="589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29"/>
          <p:cNvSpPr txBox="1"/>
          <p:nvPr/>
        </p:nvSpPr>
        <p:spPr>
          <a:xfrm>
            <a:off x="4196900" y="4315725"/>
            <a:ext cx="1491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Header rewritten!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4" name="Google Shape;244;p29"/>
          <p:cNvCxnSpPr>
            <a:stCxn id="245" idx="1"/>
          </p:cNvCxnSpPr>
          <p:nvPr/>
        </p:nvCxnSpPr>
        <p:spPr>
          <a:xfrm rot="10800000">
            <a:off x="3938875" y="2832081"/>
            <a:ext cx="6813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29"/>
          <p:cNvSpPr txBox="1"/>
          <p:nvPr/>
        </p:nvSpPr>
        <p:spPr>
          <a:xfrm>
            <a:off x="4620175" y="2481081"/>
            <a:ext cx="1731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R1 leaves a note:</a:t>
            </a:r>
            <a:b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If I get replies from S, send them to A.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9"/>
          <p:cNvSpPr/>
          <p:nvPr/>
        </p:nvSpPr>
        <p:spPr>
          <a:xfrm>
            <a:off x="2531899" y="4170975"/>
            <a:ext cx="1075800" cy="560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9"/>
          <p:cNvSpPr/>
          <p:nvPr/>
        </p:nvSpPr>
        <p:spPr>
          <a:xfrm>
            <a:off x="2531899" y="4170975"/>
            <a:ext cx="1075800" cy="560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</a:t>
            </a:r>
            <a:r>
              <a:rPr b="1" lang="en" strike="sngStrike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R1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9"/>
          <p:cNvSpPr/>
          <p:nvPr/>
        </p:nvSpPr>
        <p:spPr>
          <a:xfrm>
            <a:off x="183249" y="3399772"/>
            <a:ext cx="1075800" cy="560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9"/>
          <p:cNvSpPr/>
          <p:nvPr/>
        </p:nvSpPr>
        <p:spPr>
          <a:xfrm>
            <a:off x="7290950" y="3563800"/>
            <a:ext cx="1075800" cy="560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R1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8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Viewing Packets</a:t>
            </a:r>
            <a:endParaRPr/>
          </a:p>
        </p:txBody>
      </p:sp>
      <p:sp>
        <p:nvSpPr>
          <p:cNvPr id="1439" name="Google Shape;1439;p83"/>
          <p:cNvSpPr txBox="1"/>
          <p:nvPr>
            <p:ph idx="1" type="body"/>
          </p:nvPr>
        </p:nvSpPr>
        <p:spPr>
          <a:xfrm>
            <a:off x="107050" y="402200"/>
            <a:ext cx="8909700" cy="10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use programs like tshark and wireshark to look at packets.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Often real-world complexities like TLS, or HTTP/3.0 over QUIC.</a:t>
            </a:r>
            <a:endParaRPr/>
          </a:p>
        </p:txBody>
      </p:sp>
      <p:pic>
        <p:nvPicPr>
          <p:cNvPr id="1440" name="Google Shape;1440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225" y="1657800"/>
            <a:ext cx="4984757" cy="311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8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 Layering</a:t>
            </a:r>
            <a:endParaRPr/>
          </a:p>
        </p:txBody>
      </p:sp>
      <p:sp>
        <p:nvSpPr>
          <p:cNvPr id="1446" name="Google Shape;1446;p8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Layering gives us a powerful way to solve specific problems, without exposing everyone to the complexity of solving them.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didn't discuss the electrical engineering and physics at Layer 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we relied on Layer 1 working when discussing higher layers.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Layering lets us evolve networking for new applications.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8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Revisiting Layering</a:t>
            </a:r>
            <a:endParaRPr/>
          </a:p>
        </p:txBody>
      </p:sp>
      <p:sp>
        <p:nvSpPr>
          <p:cNvPr id="1452" name="Google Shape;1452;p85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</a:t>
            </a:r>
            <a:r>
              <a:rPr lang="en"/>
              <a:t>build</a:t>
            </a:r>
            <a:r>
              <a:rPr lang="en"/>
              <a:t> more layers on top of Layer 7.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applications build the same things on top of HTTP.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Multiplexing multiple data retrievals on the same HTTP connection.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Bi-directionally streaming data between a client and a server.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frameworks exist, so you don't always have to start from basic HTTP.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Remote Procedure Call (RPC) libraries.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RPC: Call a function that runs on a remote computer.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 Apache Thrift, gRPC.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us to build applications without repeating ourselves.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8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Revisiting Layering</a:t>
            </a:r>
            <a:endParaRPr/>
          </a:p>
        </p:txBody>
      </p:sp>
      <p:sp>
        <p:nvSpPr>
          <p:cNvPr id="1458" name="Google Shape;1458;p86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Layering allows us to abstract away lower-level details.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to say hello to a remote server is two function calls!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not need to think about: Addressing, headers, DNS, TCP, HTTP, gRPC,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func main() {</a:t>
            </a:r>
            <a:endParaRPr sz="13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	flag.Parse()</a:t>
            </a:r>
            <a:endParaRPr sz="13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	// Set up a connection to the server.</a:t>
            </a:r>
            <a:endParaRPr sz="13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	conn, err := </a:t>
            </a:r>
            <a:r>
              <a:rPr b="1" lang="en" sz="13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grpc.Dial(*addr, grpc.WithTransportCredentials(insecure.NewCredentials()))</a:t>
            </a:r>
            <a:endParaRPr b="1" sz="13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	if err != nil { log.Fatalf("did not connect: %v", err) }</a:t>
            </a:r>
            <a:endParaRPr sz="13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	defer conn.Close()</a:t>
            </a:r>
            <a:endParaRPr sz="13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	c := pb.NewGreeterClient(conn)</a:t>
            </a:r>
            <a:endParaRPr sz="13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	// Contact the server and print out its response.</a:t>
            </a:r>
            <a:endParaRPr sz="13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	ctx, cancel := context.WithTimeout(context.Background(), time.Second)</a:t>
            </a:r>
            <a:endParaRPr sz="13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	defer cancel()</a:t>
            </a:r>
            <a:endParaRPr sz="13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	r, err := </a:t>
            </a:r>
            <a:r>
              <a:rPr b="1" lang="en" sz="13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c.SayHello(ctx, &amp;pb.HelloRequest{Name: *name})</a:t>
            </a:r>
            <a:endParaRPr b="1" sz="13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	if err != nil { log.Fatalf("could not greet: %v", err)	}</a:t>
            </a:r>
            <a:endParaRPr sz="13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	log.Printf("Greeting: %s", r.GetMessage())</a:t>
            </a:r>
            <a:endParaRPr sz="13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459" name="Google Shape;1459;p86"/>
          <p:cNvCxnSpPr>
            <a:stCxn id="1460" idx="0"/>
          </p:cNvCxnSpPr>
          <p:nvPr/>
        </p:nvCxnSpPr>
        <p:spPr>
          <a:xfrm rot="10800000">
            <a:off x="7120750" y="2726850"/>
            <a:ext cx="649800" cy="1223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0" name="Google Shape;1460;p86"/>
          <p:cNvSpPr txBox="1"/>
          <p:nvPr/>
        </p:nvSpPr>
        <p:spPr>
          <a:xfrm>
            <a:off x="6651250" y="3950550"/>
            <a:ext cx="2238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Programmer can ignore everything at lower layers, and focus on their own application logic.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1" name="Google Shape;1461;p86"/>
          <p:cNvCxnSpPr>
            <a:stCxn id="1460" idx="1"/>
          </p:cNvCxnSpPr>
          <p:nvPr/>
        </p:nvCxnSpPr>
        <p:spPr>
          <a:xfrm rot="10800000">
            <a:off x="5830750" y="4124700"/>
            <a:ext cx="820500" cy="349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/>
          <p:nvPr/>
        </p:nvSpPr>
        <p:spPr>
          <a:xfrm>
            <a:off x="0" y="3377525"/>
            <a:ext cx="3084000" cy="1777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Private addresses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(inside network)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0"/>
          <p:cNvSpPr/>
          <p:nvPr/>
        </p:nvSpPr>
        <p:spPr>
          <a:xfrm>
            <a:off x="3084075" y="3377525"/>
            <a:ext cx="6060000" cy="17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 addresses (the Internet)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30"/>
          <p:cNvSpPr/>
          <p:nvPr/>
        </p:nvSpPr>
        <p:spPr>
          <a:xfrm>
            <a:off x="1202538" y="35374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30"/>
          <p:cNvSpPr/>
          <p:nvPr/>
        </p:nvSpPr>
        <p:spPr>
          <a:xfrm>
            <a:off x="1202538" y="39300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30"/>
          <p:cNvSpPr/>
          <p:nvPr/>
        </p:nvSpPr>
        <p:spPr>
          <a:xfrm>
            <a:off x="1202538" y="43110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30"/>
          <p:cNvSpPr/>
          <p:nvPr/>
        </p:nvSpPr>
        <p:spPr>
          <a:xfrm>
            <a:off x="2930450" y="393009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9" name="Google Shape;259;p30"/>
          <p:cNvCxnSpPr>
            <a:stCxn id="255" idx="6"/>
            <a:endCxn id="258" idx="1"/>
          </p:cNvCxnSpPr>
          <p:nvPr/>
        </p:nvCxnSpPr>
        <p:spPr>
          <a:xfrm>
            <a:off x="1487538" y="3679975"/>
            <a:ext cx="1443000" cy="39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30"/>
          <p:cNvCxnSpPr>
            <a:stCxn id="256" idx="6"/>
            <a:endCxn id="258" idx="1"/>
          </p:cNvCxnSpPr>
          <p:nvPr/>
        </p:nvCxnSpPr>
        <p:spPr>
          <a:xfrm>
            <a:off x="1487538" y="4072591"/>
            <a:ext cx="1443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30"/>
          <p:cNvCxnSpPr>
            <a:stCxn id="257" idx="6"/>
            <a:endCxn id="258" idx="1"/>
          </p:cNvCxnSpPr>
          <p:nvPr/>
        </p:nvCxnSpPr>
        <p:spPr>
          <a:xfrm flipH="1" rot="10800000">
            <a:off x="1487538" y="4072591"/>
            <a:ext cx="1443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30"/>
          <p:cNvSpPr/>
          <p:nvPr/>
        </p:nvSpPr>
        <p:spPr>
          <a:xfrm>
            <a:off x="7045238" y="37014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30"/>
          <p:cNvSpPr/>
          <p:nvPr/>
        </p:nvSpPr>
        <p:spPr>
          <a:xfrm>
            <a:off x="42971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30"/>
          <p:cNvSpPr/>
          <p:nvPr/>
        </p:nvSpPr>
        <p:spPr>
          <a:xfrm>
            <a:off x="65069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5" name="Google Shape;265;p30"/>
          <p:cNvCxnSpPr>
            <a:stCxn id="258" idx="3"/>
            <a:endCxn id="263" idx="1"/>
          </p:cNvCxnSpPr>
          <p:nvPr/>
        </p:nvCxnSpPr>
        <p:spPr>
          <a:xfrm>
            <a:off x="3215450" y="4072591"/>
            <a:ext cx="108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30"/>
          <p:cNvCxnSpPr>
            <a:stCxn id="267" idx="3"/>
            <a:endCxn id="264" idx="1"/>
          </p:cNvCxnSpPr>
          <p:nvPr/>
        </p:nvCxnSpPr>
        <p:spPr>
          <a:xfrm>
            <a:off x="5587700" y="4072591"/>
            <a:ext cx="919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30"/>
          <p:cNvCxnSpPr>
            <a:stCxn id="264" idx="3"/>
            <a:endCxn id="262" idx="2"/>
          </p:cNvCxnSpPr>
          <p:nvPr/>
        </p:nvCxnSpPr>
        <p:spPr>
          <a:xfrm flipH="1" rot="10800000">
            <a:off x="6649400" y="3843991"/>
            <a:ext cx="395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30"/>
          <p:cNvSpPr/>
          <p:nvPr/>
        </p:nvSpPr>
        <p:spPr>
          <a:xfrm>
            <a:off x="7045238" y="41586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0" name="Google Shape;270;p30"/>
          <p:cNvCxnSpPr>
            <a:stCxn id="264" idx="3"/>
            <a:endCxn id="269" idx="2"/>
          </p:cNvCxnSpPr>
          <p:nvPr/>
        </p:nvCxnSpPr>
        <p:spPr>
          <a:xfrm>
            <a:off x="6649400" y="4072591"/>
            <a:ext cx="395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30"/>
          <p:cNvSpPr/>
          <p:nvPr/>
        </p:nvSpPr>
        <p:spPr>
          <a:xfrm>
            <a:off x="54452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1" name="Google Shape;271;p30"/>
          <p:cNvCxnSpPr>
            <a:stCxn id="263" idx="3"/>
            <a:endCxn id="267" idx="1"/>
          </p:cNvCxnSpPr>
          <p:nvPr/>
        </p:nvCxnSpPr>
        <p:spPr>
          <a:xfrm>
            <a:off x="4439600" y="4072591"/>
            <a:ext cx="1005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3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Basic NAT</a:t>
            </a:r>
            <a:endParaRPr/>
          </a:p>
        </p:txBody>
      </p:sp>
      <p:sp>
        <p:nvSpPr>
          <p:cNvPr id="273" name="Google Shape;273;p30"/>
          <p:cNvSpPr txBox="1"/>
          <p:nvPr>
            <p:ph idx="1" type="body"/>
          </p:nvPr>
        </p:nvSpPr>
        <p:spPr>
          <a:xfrm>
            <a:off x="107050" y="402200"/>
            <a:ext cx="8909700" cy="1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 sends an incoming reply, addressed to R1 (public).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Router uses the table to replace R1 (public) with A (private).</a:t>
            </a:r>
            <a:endParaRPr/>
          </a:p>
        </p:txBody>
      </p:sp>
      <p:graphicFrame>
        <p:nvGraphicFramePr>
          <p:cNvPr id="274" name="Google Shape;274;p30"/>
          <p:cNvGraphicFramePr/>
          <p:nvPr/>
        </p:nvGraphicFramePr>
        <p:xfrm>
          <a:off x="2207025" y="215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{672B1B5B-35EA-473C-BE09-346B974A7B6B}</a:tableStyleId>
              </a:tblPr>
              <a:tblGrid>
                <a:gridCol w="865925"/>
                <a:gridCol w="865925"/>
              </a:tblGrid>
              <a:tr h="246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NAT Table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Outside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</a:tr>
            </a:tbl>
          </a:graphicData>
        </a:graphic>
      </p:graphicFrame>
      <p:sp>
        <p:nvSpPr>
          <p:cNvPr id="275" name="Google Shape;275;p30"/>
          <p:cNvSpPr/>
          <p:nvPr/>
        </p:nvSpPr>
        <p:spPr>
          <a:xfrm>
            <a:off x="7290950" y="3563800"/>
            <a:ext cx="1075800" cy="560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6" name="Google Shape;276;p30"/>
          <p:cNvCxnSpPr>
            <a:stCxn id="277" idx="1"/>
            <a:endCxn id="278" idx="3"/>
          </p:cNvCxnSpPr>
          <p:nvPr/>
        </p:nvCxnSpPr>
        <p:spPr>
          <a:xfrm rot="10800000">
            <a:off x="3607700" y="4451175"/>
            <a:ext cx="589200" cy="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30"/>
          <p:cNvSpPr txBox="1"/>
          <p:nvPr/>
        </p:nvSpPr>
        <p:spPr>
          <a:xfrm>
            <a:off x="4196900" y="4315725"/>
            <a:ext cx="1491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Header rewritten!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30"/>
          <p:cNvSpPr/>
          <p:nvPr/>
        </p:nvSpPr>
        <p:spPr>
          <a:xfrm>
            <a:off x="2531899" y="4170975"/>
            <a:ext cx="1075800" cy="560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2531899" y="4170975"/>
            <a:ext cx="1075800" cy="560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</a:t>
            </a:r>
            <a:r>
              <a:rPr b="1" lang="en" strike="sng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R1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30"/>
          <p:cNvSpPr/>
          <p:nvPr/>
        </p:nvSpPr>
        <p:spPr>
          <a:xfrm>
            <a:off x="183249" y="3399772"/>
            <a:ext cx="1075800" cy="560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5" name="Google Shape;285;p31"/>
          <p:cNvGraphicFramePr/>
          <p:nvPr/>
        </p:nvGraphicFramePr>
        <p:xfrm>
          <a:off x="2207025" y="215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{672B1B5B-35EA-473C-BE09-346B974A7B6B}</a:tableStyleId>
              </a:tblPr>
              <a:tblGrid>
                <a:gridCol w="865925"/>
                <a:gridCol w="865925"/>
              </a:tblGrid>
              <a:tr h="246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NAT Table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Outside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</a:tr>
            </a:tbl>
          </a:graphicData>
        </a:graphic>
      </p:graphicFrame>
      <p:sp>
        <p:nvSpPr>
          <p:cNvPr id="286" name="Google Shape;286;p31"/>
          <p:cNvSpPr/>
          <p:nvPr/>
        </p:nvSpPr>
        <p:spPr>
          <a:xfrm>
            <a:off x="0" y="3377525"/>
            <a:ext cx="3084000" cy="1777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Private addresses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(inside network)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31"/>
          <p:cNvSpPr/>
          <p:nvPr/>
        </p:nvSpPr>
        <p:spPr>
          <a:xfrm>
            <a:off x="3084075" y="3377525"/>
            <a:ext cx="6060000" cy="17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 addresses (the Internet)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31"/>
          <p:cNvSpPr/>
          <p:nvPr/>
        </p:nvSpPr>
        <p:spPr>
          <a:xfrm>
            <a:off x="1202538" y="35374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31"/>
          <p:cNvSpPr/>
          <p:nvPr/>
        </p:nvSpPr>
        <p:spPr>
          <a:xfrm>
            <a:off x="1202538" y="39300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31"/>
          <p:cNvSpPr/>
          <p:nvPr/>
        </p:nvSpPr>
        <p:spPr>
          <a:xfrm>
            <a:off x="1202538" y="43110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31"/>
          <p:cNvSpPr/>
          <p:nvPr/>
        </p:nvSpPr>
        <p:spPr>
          <a:xfrm>
            <a:off x="2930450" y="393009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2" name="Google Shape;292;p31"/>
          <p:cNvCxnSpPr>
            <a:stCxn id="288" idx="6"/>
            <a:endCxn id="291" idx="1"/>
          </p:cNvCxnSpPr>
          <p:nvPr/>
        </p:nvCxnSpPr>
        <p:spPr>
          <a:xfrm>
            <a:off x="1487538" y="3679975"/>
            <a:ext cx="1443000" cy="39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1"/>
          <p:cNvCxnSpPr>
            <a:stCxn id="289" idx="6"/>
            <a:endCxn id="291" idx="1"/>
          </p:cNvCxnSpPr>
          <p:nvPr/>
        </p:nvCxnSpPr>
        <p:spPr>
          <a:xfrm>
            <a:off x="1487538" y="4072591"/>
            <a:ext cx="1443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1"/>
          <p:cNvCxnSpPr>
            <a:stCxn id="290" idx="6"/>
            <a:endCxn id="291" idx="1"/>
          </p:cNvCxnSpPr>
          <p:nvPr/>
        </p:nvCxnSpPr>
        <p:spPr>
          <a:xfrm flipH="1" rot="10800000">
            <a:off x="1487538" y="4072591"/>
            <a:ext cx="1443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31"/>
          <p:cNvSpPr/>
          <p:nvPr/>
        </p:nvSpPr>
        <p:spPr>
          <a:xfrm>
            <a:off x="7045238" y="37014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1"/>
          <p:cNvSpPr/>
          <p:nvPr/>
        </p:nvSpPr>
        <p:spPr>
          <a:xfrm>
            <a:off x="42971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31"/>
          <p:cNvSpPr/>
          <p:nvPr/>
        </p:nvSpPr>
        <p:spPr>
          <a:xfrm>
            <a:off x="65069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8" name="Google Shape;298;p31"/>
          <p:cNvCxnSpPr>
            <a:stCxn id="291" idx="3"/>
            <a:endCxn id="296" idx="1"/>
          </p:cNvCxnSpPr>
          <p:nvPr/>
        </p:nvCxnSpPr>
        <p:spPr>
          <a:xfrm>
            <a:off x="3215450" y="4072591"/>
            <a:ext cx="108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31"/>
          <p:cNvCxnSpPr>
            <a:stCxn id="300" idx="3"/>
            <a:endCxn id="297" idx="1"/>
          </p:cNvCxnSpPr>
          <p:nvPr/>
        </p:nvCxnSpPr>
        <p:spPr>
          <a:xfrm>
            <a:off x="5587700" y="4072591"/>
            <a:ext cx="919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31"/>
          <p:cNvCxnSpPr>
            <a:stCxn id="297" idx="3"/>
            <a:endCxn id="295" idx="2"/>
          </p:cNvCxnSpPr>
          <p:nvPr/>
        </p:nvCxnSpPr>
        <p:spPr>
          <a:xfrm flipH="1" rot="10800000">
            <a:off x="6649400" y="3843991"/>
            <a:ext cx="395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31"/>
          <p:cNvSpPr/>
          <p:nvPr/>
        </p:nvSpPr>
        <p:spPr>
          <a:xfrm>
            <a:off x="7045238" y="41586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3" name="Google Shape;303;p31"/>
          <p:cNvCxnSpPr>
            <a:stCxn id="297" idx="3"/>
            <a:endCxn id="302" idx="2"/>
          </p:cNvCxnSpPr>
          <p:nvPr/>
        </p:nvCxnSpPr>
        <p:spPr>
          <a:xfrm>
            <a:off x="6649400" y="4072591"/>
            <a:ext cx="395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31"/>
          <p:cNvSpPr/>
          <p:nvPr/>
        </p:nvSpPr>
        <p:spPr>
          <a:xfrm>
            <a:off x="54452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4" name="Google Shape;304;p31"/>
          <p:cNvCxnSpPr>
            <a:stCxn id="296" idx="3"/>
            <a:endCxn id="300" idx="1"/>
          </p:cNvCxnSpPr>
          <p:nvPr/>
        </p:nvCxnSpPr>
        <p:spPr>
          <a:xfrm>
            <a:off x="4439600" y="4072591"/>
            <a:ext cx="1005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3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Basic NAT</a:t>
            </a:r>
            <a:endParaRPr/>
          </a:p>
        </p:txBody>
      </p:sp>
      <p:sp>
        <p:nvSpPr>
          <p:cNvPr id="306" name="Google Shape;306;p31"/>
          <p:cNvSpPr txBox="1"/>
          <p:nvPr>
            <p:ph idx="1" type="body"/>
          </p:nvPr>
        </p:nvSpPr>
        <p:spPr>
          <a:xfrm>
            <a:off x="107050" y="402200"/>
            <a:ext cx="8909700" cy="1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Later, B sends an outgoing packet.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R1 </a:t>
            </a:r>
            <a:r>
              <a:rPr i="1" lang="en"/>
              <a:t>rewrites</a:t>
            </a:r>
            <a:r>
              <a:rPr lang="en"/>
              <a:t> the header and adds another entry to the table.</a:t>
            </a:r>
            <a:endParaRPr/>
          </a:p>
        </p:txBody>
      </p:sp>
      <p:graphicFrame>
        <p:nvGraphicFramePr>
          <p:cNvPr id="307" name="Google Shape;307;p31"/>
          <p:cNvGraphicFramePr/>
          <p:nvPr/>
        </p:nvGraphicFramePr>
        <p:xfrm>
          <a:off x="2207025" y="215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{672B1B5B-35EA-473C-BE09-346B974A7B6B}</a:tableStyleId>
              </a:tblPr>
              <a:tblGrid>
                <a:gridCol w="865925"/>
                <a:gridCol w="865925"/>
              </a:tblGrid>
              <a:tr h="246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NAT Table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 hMerge="1"/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Outside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</a:t>
                      </a:r>
                      <a:endParaRPr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08" name="Google Shape;308;p31"/>
          <p:cNvCxnSpPr>
            <a:stCxn id="309" idx="1"/>
            <a:endCxn id="310" idx="3"/>
          </p:cNvCxnSpPr>
          <p:nvPr/>
        </p:nvCxnSpPr>
        <p:spPr>
          <a:xfrm rot="10800000">
            <a:off x="3607700" y="4451175"/>
            <a:ext cx="589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31"/>
          <p:cNvSpPr txBox="1"/>
          <p:nvPr/>
        </p:nvSpPr>
        <p:spPr>
          <a:xfrm>
            <a:off x="4196900" y="4315725"/>
            <a:ext cx="1491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Header rewritten!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1" name="Google Shape;311;p31"/>
          <p:cNvCxnSpPr>
            <a:stCxn id="312" idx="1"/>
          </p:cNvCxnSpPr>
          <p:nvPr/>
        </p:nvCxnSpPr>
        <p:spPr>
          <a:xfrm rot="10800000">
            <a:off x="3938875" y="3105231"/>
            <a:ext cx="6813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31"/>
          <p:cNvSpPr txBox="1"/>
          <p:nvPr/>
        </p:nvSpPr>
        <p:spPr>
          <a:xfrm>
            <a:off x="4620175" y="2862081"/>
            <a:ext cx="1731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If I get replies from T, send them to B.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31"/>
          <p:cNvSpPr/>
          <p:nvPr/>
        </p:nvSpPr>
        <p:spPr>
          <a:xfrm>
            <a:off x="2531899" y="4170975"/>
            <a:ext cx="1075800" cy="560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31"/>
          <p:cNvSpPr/>
          <p:nvPr/>
        </p:nvSpPr>
        <p:spPr>
          <a:xfrm>
            <a:off x="2531899" y="4170975"/>
            <a:ext cx="1075800" cy="560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</a:t>
            </a:r>
            <a:r>
              <a:rPr b="1" lang="en" strike="sngStrike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R1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31"/>
          <p:cNvSpPr/>
          <p:nvPr/>
        </p:nvSpPr>
        <p:spPr>
          <a:xfrm>
            <a:off x="183249" y="3780772"/>
            <a:ext cx="1075800" cy="560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31"/>
          <p:cNvSpPr/>
          <p:nvPr/>
        </p:nvSpPr>
        <p:spPr>
          <a:xfrm>
            <a:off x="7290950" y="4021000"/>
            <a:ext cx="1075800" cy="560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R1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"/>
          <p:cNvSpPr/>
          <p:nvPr/>
        </p:nvSpPr>
        <p:spPr>
          <a:xfrm>
            <a:off x="0" y="3377525"/>
            <a:ext cx="3084000" cy="1777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Private addresses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(inside network)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32"/>
          <p:cNvSpPr/>
          <p:nvPr/>
        </p:nvSpPr>
        <p:spPr>
          <a:xfrm>
            <a:off x="3084075" y="3377525"/>
            <a:ext cx="6060000" cy="17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 addresses (the Internet)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32"/>
          <p:cNvSpPr/>
          <p:nvPr/>
        </p:nvSpPr>
        <p:spPr>
          <a:xfrm>
            <a:off x="1202538" y="35374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32"/>
          <p:cNvSpPr/>
          <p:nvPr/>
        </p:nvSpPr>
        <p:spPr>
          <a:xfrm>
            <a:off x="1202538" y="39300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32"/>
          <p:cNvSpPr/>
          <p:nvPr/>
        </p:nvSpPr>
        <p:spPr>
          <a:xfrm>
            <a:off x="1202538" y="43110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2930450" y="393009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6" name="Google Shape;326;p32"/>
          <p:cNvCxnSpPr>
            <a:stCxn id="322" idx="6"/>
            <a:endCxn id="325" idx="1"/>
          </p:cNvCxnSpPr>
          <p:nvPr/>
        </p:nvCxnSpPr>
        <p:spPr>
          <a:xfrm>
            <a:off x="1487538" y="3679975"/>
            <a:ext cx="1443000" cy="39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32"/>
          <p:cNvCxnSpPr>
            <a:stCxn id="323" idx="6"/>
            <a:endCxn id="325" idx="1"/>
          </p:cNvCxnSpPr>
          <p:nvPr/>
        </p:nvCxnSpPr>
        <p:spPr>
          <a:xfrm>
            <a:off x="1487538" y="4072591"/>
            <a:ext cx="1443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32"/>
          <p:cNvCxnSpPr>
            <a:stCxn id="324" idx="6"/>
            <a:endCxn id="325" idx="1"/>
          </p:cNvCxnSpPr>
          <p:nvPr/>
        </p:nvCxnSpPr>
        <p:spPr>
          <a:xfrm flipH="1" rot="10800000">
            <a:off x="1487538" y="4072591"/>
            <a:ext cx="1443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32"/>
          <p:cNvSpPr/>
          <p:nvPr/>
        </p:nvSpPr>
        <p:spPr>
          <a:xfrm>
            <a:off x="7045238" y="37014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42971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32"/>
          <p:cNvSpPr/>
          <p:nvPr/>
        </p:nvSpPr>
        <p:spPr>
          <a:xfrm>
            <a:off x="65069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2" name="Google Shape;332;p32"/>
          <p:cNvCxnSpPr>
            <a:stCxn id="325" idx="3"/>
            <a:endCxn id="330" idx="1"/>
          </p:cNvCxnSpPr>
          <p:nvPr/>
        </p:nvCxnSpPr>
        <p:spPr>
          <a:xfrm>
            <a:off x="3215450" y="4072591"/>
            <a:ext cx="1081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32"/>
          <p:cNvCxnSpPr>
            <a:stCxn id="334" idx="3"/>
            <a:endCxn id="331" idx="1"/>
          </p:cNvCxnSpPr>
          <p:nvPr/>
        </p:nvCxnSpPr>
        <p:spPr>
          <a:xfrm>
            <a:off x="5587700" y="4072591"/>
            <a:ext cx="919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32"/>
          <p:cNvCxnSpPr>
            <a:stCxn id="331" idx="3"/>
            <a:endCxn id="329" idx="2"/>
          </p:cNvCxnSpPr>
          <p:nvPr/>
        </p:nvCxnSpPr>
        <p:spPr>
          <a:xfrm flipH="1" rot="10800000">
            <a:off x="6649400" y="3843991"/>
            <a:ext cx="395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p32"/>
          <p:cNvSpPr/>
          <p:nvPr/>
        </p:nvSpPr>
        <p:spPr>
          <a:xfrm>
            <a:off x="7045238" y="415869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7" name="Google Shape;337;p32"/>
          <p:cNvCxnSpPr>
            <a:stCxn id="331" idx="3"/>
            <a:endCxn id="336" idx="2"/>
          </p:cNvCxnSpPr>
          <p:nvPr/>
        </p:nvCxnSpPr>
        <p:spPr>
          <a:xfrm>
            <a:off x="6649400" y="4072591"/>
            <a:ext cx="395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32"/>
          <p:cNvSpPr/>
          <p:nvPr/>
        </p:nvSpPr>
        <p:spPr>
          <a:xfrm>
            <a:off x="5445200" y="4001341"/>
            <a:ext cx="142500" cy="142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8" name="Google Shape;338;p32"/>
          <p:cNvCxnSpPr>
            <a:stCxn id="330" idx="3"/>
            <a:endCxn id="334" idx="1"/>
          </p:cNvCxnSpPr>
          <p:nvPr/>
        </p:nvCxnSpPr>
        <p:spPr>
          <a:xfrm>
            <a:off x="4439600" y="4072591"/>
            <a:ext cx="1005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3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Basic NAT</a:t>
            </a:r>
            <a:endParaRPr/>
          </a:p>
        </p:txBody>
      </p:sp>
      <p:sp>
        <p:nvSpPr>
          <p:cNvPr id="340" name="Google Shape;340;p32"/>
          <p:cNvSpPr txBox="1"/>
          <p:nvPr>
            <p:ph idx="1" type="body"/>
          </p:nvPr>
        </p:nvSpPr>
        <p:spPr>
          <a:xfrm>
            <a:off x="107050" y="402200"/>
            <a:ext cx="8909700" cy="1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 sends an incoming reply, addressed to R1 (public).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Router uses the table to replace R1 (public) with B (private).</a:t>
            </a:r>
            <a:endParaRPr/>
          </a:p>
        </p:txBody>
      </p:sp>
      <p:graphicFrame>
        <p:nvGraphicFramePr>
          <p:cNvPr id="341" name="Google Shape;341;p32"/>
          <p:cNvGraphicFramePr/>
          <p:nvPr/>
        </p:nvGraphicFramePr>
        <p:xfrm>
          <a:off x="2207025" y="215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{672B1B5B-35EA-473C-BE09-346B974A7B6B}</a:tableStyleId>
              </a:tblPr>
              <a:tblGrid>
                <a:gridCol w="865925"/>
                <a:gridCol w="865925"/>
              </a:tblGrid>
              <a:tr h="246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NAT Table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Outside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</a:tr>
              <a:tr h="2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</a:tr>
            </a:tbl>
          </a:graphicData>
        </a:graphic>
      </p:graphicFrame>
      <p:sp>
        <p:nvSpPr>
          <p:cNvPr id="342" name="Google Shape;342;p32"/>
          <p:cNvSpPr/>
          <p:nvPr/>
        </p:nvSpPr>
        <p:spPr>
          <a:xfrm>
            <a:off x="7290950" y="4021000"/>
            <a:ext cx="1075800" cy="560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3" name="Google Shape;343;p32"/>
          <p:cNvCxnSpPr>
            <a:stCxn id="344" idx="1"/>
            <a:endCxn id="345" idx="3"/>
          </p:cNvCxnSpPr>
          <p:nvPr/>
        </p:nvCxnSpPr>
        <p:spPr>
          <a:xfrm rot="10800000">
            <a:off x="3607700" y="4451175"/>
            <a:ext cx="589200" cy="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32"/>
          <p:cNvSpPr txBox="1"/>
          <p:nvPr/>
        </p:nvSpPr>
        <p:spPr>
          <a:xfrm>
            <a:off x="4196900" y="4315725"/>
            <a:ext cx="1491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Header rewritten!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32"/>
          <p:cNvSpPr/>
          <p:nvPr/>
        </p:nvSpPr>
        <p:spPr>
          <a:xfrm>
            <a:off x="2531899" y="4170975"/>
            <a:ext cx="1075800" cy="560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32"/>
          <p:cNvSpPr/>
          <p:nvPr/>
        </p:nvSpPr>
        <p:spPr>
          <a:xfrm>
            <a:off x="2531899" y="4170975"/>
            <a:ext cx="1075800" cy="560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</a:t>
            </a:r>
            <a:r>
              <a:rPr b="1" lang="en" strike="sng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R1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32"/>
          <p:cNvSpPr/>
          <p:nvPr/>
        </p:nvSpPr>
        <p:spPr>
          <a:xfrm>
            <a:off x="183249" y="3399772"/>
            <a:ext cx="1075800" cy="560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