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oboto Medium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Roboto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4AE1B6-1A36-4255-B233-AFEBC6AE410E}">
  <a:tblStyle styleId="{584AE1B6-1A36-4255-B233-AFEBC6AE41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oboto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Light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edium-italic.fntdata"/><Relationship Id="rId50" Type="http://schemas.openxmlformats.org/officeDocument/2006/relationships/font" Target="fonts/RobotoMedium-bold.fntdata"/><Relationship Id="rId53" Type="http://schemas.openxmlformats.org/officeDocument/2006/relationships/font" Target="fonts/Roboto-regular.fntdata"/><Relationship Id="rId52" Type="http://schemas.openxmlformats.org/officeDocument/2006/relationships/font" Target="fonts/Roboto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-italic.fntdata"/><Relationship Id="rId10" Type="http://schemas.openxmlformats.org/officeDocument/2006/relationships/slide" Target="slides/slide4.xml"/><Relationship Id="rId54" Type="http://schemas.openxmlformats.org/officeDocument/2006/relationships/font" Target="fonts/Roboto-bold.fntdata"/><Relationship Id="rId13" Type="http://schemas.openxmlformats.org/officeDocument/2006/relationships/slide" Target="slides/slide7.xml"/><Relationship Id="rId57" Type="http://schemas.openxmlformats.org/officeDocument/2006/relationships/font" Target="fonts/RobotoLight-regular.fntdata"/><Relationship Id="rId12" Type="http://schemas.openxmlformats.org/officeDocument/2006/relationships/slide" Target="slides/slide6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9.xml"/><Relationship Id="rId59" Type="http://schemas.openxmlformats.org/officeDocument/2006/relationships/font" Target="fonts/RobotoLight-italic.fntdata"/><Relationship Id="rId14" Type="http://schemas.openxmlformats.org/officeDocument/2006/relationships/slide" Target="slides/slide8.xml"/><Relationship Id="rId58" Type="http://schemas.openxmlformats.org/officeDocument/2006/relationships/font" Target="fonts/Roboto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0cecbe81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0cecbe81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0cecbe81c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f0cecbe81c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0cecbe81c_0_8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f0cecbe81c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f0f0a496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f0f0a496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0f0a4961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0f0a4961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f0f0a49613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f0f0a496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f0cecbe81c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f0cecbe81c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0f0a4961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f0f0a4961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f0f0a4961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f0f0a4961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7fb308cc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7fb308cc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fb308cc2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7fb308cc2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0cecbe81c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0cecbe81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7fb308cc2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7fb308cc2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7fb308cc2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7fb308cc2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7fb308cc29_0_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7fb308cc2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7fb308cc2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7fb308cc2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7fb308cc29_0_1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7fb308cc2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7fb308cc2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7fb308cc2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7fb308cc2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7fb308cc2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7fb308cc2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7fb308cc2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7fb308cc2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7fb308cc2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fb308cc2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7fb308cc2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0cecbe81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0cecbe81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7fb308cc2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7fb308cc2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7fb308cc29_0_2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7fb308cc2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7fb308cc29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7fb308cc29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7fb308cc2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7fb308cc2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7fb308cc29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7fb308cc29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7fb308cc29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7fb308cc29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7fb308cc29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7fb308cc29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7fb308cc2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7fb308cc2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7fb308cc29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7fb308cc29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7fb308cc29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7fb308cc29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0cecbe81c_0_6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0cecbe81c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7fb308cc2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7fb308cc2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7fb308cc2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7fb308cc2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7fb308cc2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7fb308cc2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0cecbe81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0cecbe81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0cecbe81c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0cecbe81c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0cecbe81c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0cecbe81c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0cecbe81c_0_6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0cecbe81c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0cecbe81c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f0cecbe81c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Kao, 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Nandita Dukkipati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Host Networking, RDMA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Offloading</a:t>
            </a:r>
            <a:endParaRPr/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Frees up CPU cycles for applications.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processing and applications no longer contend for CPU.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Efficiency.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Specialized processing in hardware can be more efficient.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savings.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Predictability.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has unpredictable scheduling delays.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gives us more consistent latencies.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Optimizations at the Host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is Host Networking?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Memory in User Space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Offloading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Brief History of Offloading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Epoch 0: No Offloading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1: Stateless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2: Stateful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3: Protocols (RDMA)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RDMA Example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70" name="Google Shape;270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Offloading, Epoch 0:</a:t>
            </a:r>
            <a:br>
              <a:rPr lang="en" sz="3200"/>
            </a:br>
            <a:r>
              <a:rPr lang="en" sz="3200"/>
              <a:t>No Offloading</a:t>
            </a:r>
            <a:endParaRPr sz="3200"/>
          </a:p>
        </p:txBody>
      </p:sp>
      <p:sp>
        <p:nvSpPr>
          <p:cNvPr id="271" name="Google Shape;271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 Before Offloading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107050" y="402200"/>
            <a:ext cx="8909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Before any offloading, t</a:t>
            </a:r>
            <a:r>
              <a:rPr lang="en"/>
              <a:t>he NIC is a "doormat" for packets, with minimal processing.</a:t>
            </a:r>
            <a:endParaRPr/>
          </a:p>
        </p:txBody>
      </p:sp>
      <p:sp>
        <p:nvSpPr>
          <p:cNvPr id="278" name="Google Shape;278;p35"/>
          <p:cNvSpPr txBox="1"/>
          <p:nvPr/>
        </p:nvSpPr>
        <p:spPr>
          <a:xfrm>
            <a:off x="400950" y="1078500"/>
            <a:ext cx="1316700" cy="1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Network driver is software that interacts with the NIC.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Bridges the hardware and software.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p35"/>
          <p:cNvCxnSpPr/>
          <p:nvPr/>
        </p:nvCxnSpPr>
        <p:spPr>
          <a:xfrm>
            <a:off x="1672825" y="1223425"/>
            <a:ext cx="918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5"/>
          <p:cNvSpPr txBox="1"/>
          <p:nvPr/>
        </p:nvSpPr>
        <p:spPr>
          <a:xfrm>
            <a:off x="7205650" y="2759075"/>
            <a:ext cx="1608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NIC controller manages operation on the card.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2001200" y="1642325"/>
            <a:ext cx="5068500" cy="270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NIC (Hardware)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2171125" y="38145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Transceiver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2171125" y="33573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Buffer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2171125" y="29001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Remove L2 Headers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2171125" y="24429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Packet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5"/>
          <p:cNvSpPr/>
          <p:nvPr/>
        </p:nvSpPr>
        <p:spPr>
          <a:xfrm>
            <a:off x="2171125" y="19857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Generate Interrupt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" name="Google Shape;287;p35"/>
          <p:cNvCxnSpPr>
            <a:stCxn id="283" idx="2"/>
            <a:endCxn id="282" idx="0"/>
          </p:cNvCxnSpPr>
          <p:nvPr/>
        </p:nvCxnSpPr>
        <p:spPr>
          <a:xfrm>
            <a:off x="3029425" y="3637200"/>
            <a:ext cx="0" cy="1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5"/>
          <p:cNvCxnSpPr>
            <a:stCxn id="284" idx="2"/>
            <a:endCxn id="283" idx="0"/>
          </p:cNvCxnSpPr>
          <p:nvPr/>
        </p:nvCxnSpPr>
        <p:spPr>
          <a:xfrm>
            <a:off x="3029425" y="3180000"/>
            <a:ext cx="0" cy="1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5"/>
          <p:cNvCxnSpPr>
            <a:stCxn id="285" idx="2"/>
            <a:endCxn id="284" idx="0"/>
          </p:cNvCxnSpPr>
          <p:nvPr/>
        </p:nvCxnSpPr>
        <p:spPr>
          <a:xfrm>
            <a:off x="3029425" y="2722800"/>
            <a:ext cx="0" cy="1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5"/>
          <p:cNvCxnSpPr>
            <a:stCxn id="286" idx="2"/>
            <a:endCxn id="285" idx="0"/>
          </p:cNvCxnSpPr>
          <p:nvPr/>
        </p:nvCxnSpPr>
        <p:spPr>
          <a:xfrm>
            <a:off x="3029425" y="2265600"/>
            <a:ext cx="0" cy="1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5"/>
          <p:cNvCxnSpPr/>
          <p:nvPr/>
        </p:nvCxnSpPr>
        <p:spPr>
          <a:xfrm>
            <a:off x="3029425" y="1377900"/>
            <a:ext cx="0" cy="60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2" name="Google Shape;292;p35"/>
          <p:cNvCxnSpPr/>
          <p:nvPr/>
        </p:nvCxnSpPr>
        <p:spPr>
          <a:xfrm>
            <a:off x="3029425" y="4094400"/>
            <a:ext cx="0" cy="5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3" name="Google Shape;293;p35"/>
          <p:cNvSpPr/>
          <p:nvPr/>
        </p:nvSpPr>
        <p:spPr>
          <a:xfrm>
            <a:off x="2590825" y="1066213"/>
            <a:ext cx="4153800" cy="3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Network Driver (Software)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5"/>
          <p:cNvSpPr/>
          <p:nvPr/>
        </p:nvSpPr>
        <p:spPr>
          <a:xfrm>
            <a:off x="5219125" y="38145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Transceiver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5219125" y="32049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Construct L2 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5219125" y="25953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Process Packet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5219125" y="19857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Buffer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35"/>
          <p:cNvCxnSpPr>
            <a:stCxn id="295" idx="2"/>
            <a:endCxn id="294" idx="0"/>
          </p:cNvCxnSpPr>
          <p:nvPr/>
        </p:nvCxnSpPr>
        <p:spPr>
          <a:xfrm>
            <a:off x="6077425" y="3484800"/>
            <a:ext cx="0" cy="32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35"/>
          <p:cNvCxnSpPr>
            <a:stCxn id="296" idx="2"/>
            <a:endCxn id="295" idx="0"/>
          </p:cNvCxnSpPr>
          <p:nvPr/>
        </p:nvCxnSpPr>
        <p:spPr>
          <a:xfrm>
            <a:off x="6077425" y="2875200"/>
            <a:ext cx="0" cy="32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5"/>
          <p:cNvCxnSpPr>
            <a:stCxn id="297" idx="2"/>
            <a:endCxn id="296" idx="0"/>
          </p:cNvCxnSpPr>
          <p:nvPr/>
        </p:nvCxnSpPr>
        <p:spPr>
          <a:xfrm>
            <a:off x="6077425" y="2265600"/>
            <a:ext cx="0" cy="32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5"/>
          <p:cNvCxnSpPr/>
          <p:nvPr/>
        </p:nvCxnSpPr>
        <p:spPr>
          <a:xfrm>
            <a:off x="6077425" y="1377900"/>
            <a:ext cx="0" cy="60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5"/>
          <p:cNvCxnSpPr/>
          <p:nvPr/>
        </p:nvCxnSpPr>
        <p:spPr>
          <a:xfrm>
            <a:off x="6077425" y="4094400"/>
            <a:ext cx="0" cy="5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5"/>
          <p:cNvSpPr/>
          <p:nvPr/>
        </p:nvSpPr>
        <p:spPr>
          <a:xfrm>
            <a:off x="4086475" y="2855825"/>
            <a:ext cx="933900" cy="508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NIC Controller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2590825" y="4610913"/>
            <a:ext cx="4153800" cy="314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Ports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/>
          <p:nvPr/>
        </p:nvSpPr>
        <p:spPr>
          <a:xfrm>
            <a:off x="2001200" y="1642325"/>
            <a:ext cx="5068500" cy="270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NIC (Hardware)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 Before Offloading</a:t>
            </a:r>
            <a:endParaRPr/>
          </a:p>
        </p:txBody>
      </p:sp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107050" y="402200"/>
            <a:ext cx="8909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NIC passes incoming packets up to CPU, and </a:t>
            </a:r>
            <a:r>
              <a:rPr lang="en"/>
              <a:t>sends out packets from CPU.</a:t>
            </a:r>
            <a:endParaRPr/>
          </a:p>
        </p:txBody>
      </p:sp>
      <p:sp>
        <p:nvSpPr>
          <p:cNvPr id="312" name="Google Shape;312;p36"/>
          <p:cNvSpPr/>
          <p:nvPr/>
        </p:nvSpPr>
        <p:spPr>
          <a:xfrm>
            <a:off x="2171125" y="38145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Transceiver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6"/>
          <p:cNvSpPr/>
          <p:nvPr/>
        </p:nvSpPr>
        <p:spPr>
          <a:xfrm>
            <a:off x="2171125" y="33573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Buffer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6"/>
          <p:cNvSpPr/>
          <p:nvPr/>
        </p:nvSpPr>
        <p:spPr>
          <a:xfrm>
            <a:off x="2171125" y="29001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Remove L2 Headers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6"/>
          <p:cNvSpPr/>
          <p:nvPr/>
        </p:nvSpPr>
        <p:spPr>
          <a:xfrm>
            <a:off x="2171125" y="24429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Process Packet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2171125" y="19857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Generate Interrupt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7" name="Google Shape;317;p36"/>
          <p:cNvCxnSpPr>
            <a:stCxn id="313" idx="2"/>
            <a:endCxn id="312" idx="0"/>
          </p:cNvCxnSpPr>
          <p:nvPr/>
        </p:nvCxnSpPr>
        <p:spPr>
          <a:xfrm>
            <a:off x="3029425" y="3637200"/>
            <a:ext cx="0" cy="1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6"/>
          <p:cNvCxnSpPr>
            <a:stCxn id="314" idx="2"/>
            <a:endCxn id="313" idx="0"/>
          </p:cNvCxnSpPr>
          <p:nvPr/>
        </p:nvCxnSpPr>
        <p:spPr>
          <a:xfrm>
            <a:off x="3029425" y="3180000"/>
            <a:ext cx="0" cy="1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6"/>
          <p:cNvCxnSpPr>
            <a:stCxn id="315" idx="2"/>
            <a:endCxn id="314" idx="0"/>
          </p:cNvCxnSpPr>
          <p:nvPr/>
        </p:nvCxnSpPr>
        <p:spPr>
          <a:xfrm>
            <a:off x="3029425" y="2722800"/>
            <a:ext cx="0" cy="1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6"/>
          <p:cNvCxnSpPr>
            <a:stCxn id="316" idx="2"/>
            <a:endCxn id="315" idx="0"/>
          </p:cNvCxnSpPr>
          <p:nvPr/>
        </p:nvCxnSpPr>
        <p:spPr>
          <a:xfrm>
            <a:off x="3029425" y="2265600"/>
            <a:ext cx="0" cy="17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6"/>
          <p:cNvCxnSpPr/>
          <p:nvPr/>
        </p:nvCxnSpPr>
        <p:spPr>
          <a:xfrm>
            <a:off x="3029425" y="1377900"/>
            <a:ext cx="0" cy="60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22" name="Google Shape;322;p36"/>
          <p:cNvCxnSpPr/>
          <p:nvPr/>
        </p:nvCxnSpPr>
        <p:spPr>
          <a:xfrm>
            <a:off x="3029425" y="4094400"/>
            <a:ext cx="0" cy="5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3" name="Google Shape;323;p36"/>
          <p:cNvSpPr/>
          <p:nvPr/>
        </p:nvSpPr>
        <p:spPr>
          <a:xfrm>
            <a:off x="2590825" y="1066213"/>
            <a:ext cx="4153800" cy="31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Driver (Software)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5219125" y="38145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Transceiver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6"/>
          <p:cNvSpPr/>
          <p:nvPr/>
        </p:nvSpPr>
        <p:spPr>
          <a:xfrm>
            <a:off x="5219125" y="32049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Construct L2 Frame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6"/>
          <p:cNvSpPr/>
          <p:nvPr/>
        </p:nvSpPr>
        <p:spPr>
          <a:xfrm>
            <a:off x="5219125" y="25953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Process Packet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6"/>
          <p:cNvSpPr/>
          <p:nvPr/>
        </p:nvSpPr>
        <p:spPr>
          <a:xfrm>
            <a:off x="5219125" y="1985700"/>
            <a:ext cx="1716600" cy="27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Buffer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" name="Google Shape;328;p36"/>
          <p:cNvCxnSpPr>
            <a:stCxn id="325" idx="2"/>
            <a:endCxn id="324" idx="0"/>
          </p:cNvCxnSpPr>
          <p:nvPr/>
        </p:nvCxnSpPr>
        <p:spPr>
          <a:xfrm>
            <a:off x="6077425" y="3484800"/>
            <a:ext cx="0" cy="32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6"/>
          <p:cNvCxnSpPr>
            <a:stCxn id="326" idx="2"/>
            <a:endCxn id="325" idx="0"/>
          </p:cNvCxnSpPr>
          <p:nvPr/>
        </p:nvCxnSpPr>
        <p:spPr>
          <a:xfrm>
            <a:off x="6077425" y="2875200"/>
            <a:ext cx="0" cy="32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6"/>
          <p:cNvCxnSpPr>
            <a:stCxn id="327" idx="2"/>
            <a:endCxn id="326" idx="0"/>
          </p:cNvCxnSpPr>
          <p:nvPr/>
        </p:nvCxnSpPr>
        <p:spPr>
          <a:xfrm>
            <a:off x="6077425" y="2265600"/>
            <a:ext cx="0" cy="32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6"/>
          <p:cNvCxnSpPr/>
          <p:nvPr/>
        </p:nvCxnSpPr>
        <p:spPr>
          <a:xfrm>
            <a:off x="6077425" y="1377900"/>
            <a:ext cx="0" cy="60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36"/>
          <p:cNvCxnSpPr/>
          <p:nvPr/>
        </p:nvCxnSpPr>
        <p:spPr>
          <a:xfrm>
            <a:off x="6077425" y="4094400"/>
            <a:ext cx="0" cy="5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6"/>
          <p:cNvSpPr/>
          <p:nvPr/>
        </p:nvSpPr>
        <p:spPr>
          <a:xfrm>
            <a:off x="4086475" y="2855825"/>
            <a:ext cx="933900" cy="5085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NIC Controller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2590825" y="4610913"/>
            <a:ext cx="4153800" cy="314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Ports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/>
          <p:nvPr/>
        </p:nvSpPr>
        <p:spPr>
          <a:xfrm>
            <a:off x="234300" y="3711300"/>
            <a:ext cx="1588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Convert electrical signals into bits.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" name="Google Shape;336;p36"/>
          <p:cNvCxnSpPr/>
          <p:nvPr/>
        </p:nvCxnSpPr>
        <p:spPr>
          <a:xfrm rot="10800000">
            <a:off x="1881550" y="1931525"/>
            <a:ext cx="0" cy="235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6"/>
          <p:cNvSpPr txBox="1"/>
          <p:nvPr/>
        </p:nvSpPr>
        <p:spPr>
          <a:xfrm>
            <a:off x="234300" y="3085950"/>
            <a:ext cx="1588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Buffer bits until we can process them.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234300" y="2676000"/>
            <a:ext cx="145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Process Layer 2.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234300" y="1990200"/>
            <a:ext cx="1588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Interrupt CPU to give packet to CPU.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6"/>
          <p:cNvSpPr txBox="1"/>
          <p:nvPr/>
        </p:nvSpPr>
        <p:spPr>
          <a:xfrm>
            <a:off x="7320900" y="3711300"/>
            <a:ext cx="14883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Convert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bits into electrical signals.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" name="Google Shape;341;p36"/>
          <p:cNvCxnSpPr/>
          <p:nvPr/>
        </p:nvCxnSpPr>
        <p:spPr>
          <a:xfrm rot="10800000">
            <a:off x="7215550" y="1857125"/>
            <a:ext cx="0" cy="2431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2" name="Google Shape;342;p36"/>
          <p:cNvSpPr txBox="1"/>
          <p:nvPr/>
        </p:nvSpPr>
        <p:spPr>
          <a:xfrm>
            <a:off x="7320900" y="2862175"/>
            <a:ext cx="145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Process Layer 2.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6"/>
          <p:cNvSpPr txBox="1"/>
          <p:nvPr/>
        </p:nvSpPr>
        <p:spPr>
          <a:xfrm>
            <a:off x="7320900" y="1882500"/>
            <a:ext cx="1588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Buffer packets from CPU until we can process them.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Optimizations at the Host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is Host Networking?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Memory in User Space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Offloading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Brief History of Offloading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0: No Offloading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Epoch 1: Stateless Operations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2: Stateful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3: Protocols (RDMA)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RDMA Example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49" name="Google Shape;349;p3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Offloading, Epoch 1:</a:t>
            </a:r>
            <a:br>
              <a:rPr lang="en" sz="3200"/>
            </a:br>
            <a:r>
              <a:rPr lang="en" sz="3200"/>
              <a:t>Stateless Operations</a:t>
            </a:r>
            <a:endParaRPr sz="3200"/>
          </a:p>
        </p:txBody>
      </p:sp>
      <p:sp>
        <p:nvSpPr>
          <p:cNvPr id="350" name="Google Shape;350;p3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>
            <a:off x="6292600" y="3753200"/>
            <a:ext cx="1611600" cy="613800"/>
          </a:xfrm>
          <a:prstGeom prst="roundRect">
            <a:avLst>
              <a:gd fmla="val 1009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Epoch 3: Protocols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– RDMA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Offloading</a:t>
            </a:r>
            <a:endParaRPr/>
          </a:p>
        </p:txBody>
      </p:sp>
      <p:sp>
        <p:nvSpPr>
          <p:cNvPr id="357" name="Google Shape;357;p38"/>
          <p:cNvSpPr txBox="1"/>
          <p:nvPr>
            <p:ph idx="1" type="body"/>
          </p:nvPr>
        </p:nvSpPr>
        <p:spPr>
          <a:xfrm>
            <a:off x="107050" y="402200"/>
            <a:ext cx="8909700" cy="20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Over time, increasingly complicated operations were offloaded to the NIC.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Epoch 1: Simple stateless operations.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Epoch 2: Stateful operations.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Epoch 3: Protocols like RDMA.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2896000" y="2457800"/>
            <a:ext cx="1611600" cy="30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Host Networking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1219600" y="3067400"/>
            <a:ext cx="1611600" cy="30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Shared 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4813900" y="3067400"/>
            <a:ext cx="1128600" cy="30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Offloading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" name="Google Shape;361;p38"/>
          <p:cNvCxnSpPr>
            <a:stCxn id="358" idx="2"/>
            <a:endCxn id="359" idx="0"/>
          </p:cNvCxnSpPr>
          <p:nvPr/>
        </p:nvCxnSpPr>
        <p:spPr>
          <a:xfrm flipH="1">
            <a:off x="2025400" y="2763200"/>
            <a:ext cx="16764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8"/>
          <p:cNvCxnSpPr>
            <a:stCxn id="358" idx="2"/>
            <a:endCxn id="360" idx="0"/>
          </p:cNvCxnSpPr>
          <p:nvPr/>
        </p:nvCxnSpPr>
        <p:spPr>
          <a:xfrm>
            <a:off x="3701800" y="2763200"/>
            <a:ext cx="16764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38"/>
          <p:cNvSpPr/>
          <p:nvPr/>
        </p:nvSpPr>
        <p:spPr>
          <a:xfrm>
            <a:off x="2852200" y="3753200"/>
            <a:ext cx="1611600" cy="944100"/>
          </a:xfrm>
          <a:prstGeom prst="roundRect">
            <a:avLst>
              <a:gd fmla="val 645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Epoch 1: Stateless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– Checksum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– Segmentation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– Multi-queue support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4572400" y="3753200"/>
            <a:ext cx="1611600" cy="944100"/>
          </a:xfrm>
          <a:prstGeom prst="roundRect">
            <a:avLst>
              <a:gd fmla="val 6856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Epoch 2: Stateful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– Virtualization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– Load balancing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– Firewalls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38"/>
          <p:cNvCxnSpPr>
            <a:stCxn id="360" idx="2"/>
            <a:endCxn id="363" idx="0"/>
          </p:cNvCxnSpPr>
          <p:nvPr/>
        </p:nvCxnSpPr>
        <p:spPr>
          <a:xfrm flipH="1">
            <a:off x="3658000" y="3372800"/>
            <a:ext cx="17202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8"/>
          <p:cNvCxnSpPr>
            <a:stCxn id="360" idx="2"/>
            <a:endCxn id="364" idx="0"/>
          </p:cNvCxnSpPr>
          <p:nvPr/>
        </p:nvCxnSpPr>
        <p:spPr>
          <a:xfrm>
            <a:off x="5378200" y="3372800"/>
            <a:ext cx="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8"/>
          <p:cNvCxnSpPr>
            <a:stCxn id="360" idx="2"/>
            <a:endCxn id="355" idx="0"/>
          </p:cNvCxnSpPr>
          <p:nvPr/>
        </p:nvCxnSpPr>
        <p:spPr>
          <a:xfrm>
            <a:off x="5378200" y="3372800"/>
            <a:ext cx="17202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 1 Offloads (</a:t>
            </a:r>
            <a:r>
              <a:rPr lang="en"/>
              <a:t>1/3</a:t>
            </a:r>
            <a:r>
              <a:rPr lang="en"/>
              <a:t>): Checksum</a:t>
            </a:r>
            <a:endParaRPr/>
          </a:p>
        </p:txBody>
      </p:sp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NIC can </a:t>
            </a:r>
            <a:r>
              <a:rPr i="1" lang="en"/>
              <a:t>set</a:t>
            </a:r>
            <a:r>
              <a:rPr lang="en"/>
              <a:t> Layer 4 checksum for </a:t>
            </a:r>
            <a:r>
              <a:rPr i="1" lang="en"/>
              <a:t>outgoing</a:t>
            </a:r>
            <a:r>
              <a:rPr lang="en"/>
              <a:t>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NIC can </a:t>
            </a:r>
            <a:r>
              <a:rPr i="1" lang="en"/>
              <a:t>verify</a:t>
            </a:r>
            <a:r>
              <a:rPr lang="en"/>
              <a:t> Layer 4 checksum for </a:t>
            </a:r>
            <a:r>
              <a:rPr i="1" lang="en"/>
              <a:t>incoming</a:t>
            </a:r>
            <a:r>
              <a:rPr lang="en"/>
              <a:t>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CPU tells the NIC where to read/write the checksum.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Epoch 1 Offloads (2/3): Segmentation</a:t>
            </a:r>
            <a:endParaRPr/>
          </a:p>
        </p:txBody>
      </p:sp>
      <p:sp>
        <p:nvSpPr>
          <p:cNvPr id="379" name="Google Shape;379;p40"/>
          <p:cNvSpPr txBox="1"/>
          <p:nvPr>
            <p:ph idx="1" type="body"/>
          </p:nvPr>
        </p:nvSpPr>
        <p:spPr>
          <a:xfrm>
            <a:off x="107050" y="402200"/>
            <a:ext cx="89097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CPU can offload segmentation work (splitting and reassembling packets) to the NIC.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handles a few large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NIC handles lots of small packets.</a:t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>
            <a:off x="2222400" y="2158700"/>
            <a:ext cx="911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2222400" y="3301700"/>
            <a:ext cx="911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0"/>
          <p:cNvSpPr/>
          <p:nvPr/>
        </p:nvSpPr>
        <p:spPr>
          <a:xfrm>
            <a:off x="3133500" y="3301700"/>
            <a:ext cx="12627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40"/>
          <p:cNvSpPr/>
          <p:nvPr/>
        </p:nvSpPr>
        <p:spPr>
          <a:xfrm>
            <a:off x="3133500" y="2158700"/>
            <a:ext cx="3788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40"/>
          <p:cNvSpPr/>
          <p:nvPr/>
        </p:nvSpPr>
        <p:spPr>
          <a:xfrm>
            <a:off x="4396200" y="3758900"/>
            <a:ext cx="12627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5658900" y="4216100"/>
            <a:ext cx="12627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40"/>
          <p:cNvSpPr/>
          <p:nvPr/>
        </p:nvSpPr>
        <p:spPr>
          <a:xfrm>
            <a:off x="3485100" y="3758900"/>
            <a:ext cx="911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4747800" y="4216100"/>
            <a:ext cx="9111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455563" y="4097600"/>
            <a:ext cx="1329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CPU to NIC: Split up packet.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9" name="Google Shape;389;p40"/>
          <p:cNvCxnSpPr/>
          <p:nvPr/>
        </p:nvCxnSpPr>
        <p:spPr>
          <a:xfrm>
            <a:off x="1549175" y="2355500"/>
            <a:ext cx="13500" cy="1600200"/>
          </a:xfrm>
          <a:prstGeom prst="curvedConnector3">
            <a:avLst>
              <a:gd fmla="val -6452778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40"/>
          <p:cNvSpPr txBox="1"/>
          <p:nvPr/>
        </p:nvSpPr>
        <p:spPr>
          <a:xfrm>
            <a:off x="7389763" y="4097600"/>
            <a:ext cx="132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NIC to CPU: Reassemble packet.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1" name="Google Shape;391;p40"/>
          <p:cNvCxnSpPr/>
          <p:nvPr/>
        </p:nvCxnSpPr>
        <p:spPr>
          <a:xfrm flipH="1">
            <a:off x="7612245" y="2355500"/>
            <a:ext cx="13500" cy="1600200"/>
          </a:xfrm>
          <a:prstGeom prst="curvedConnector3">
            <a:avLst>
              <a:gd fmla="val -6452778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Epoch 1 Offloads (2/3): Segmentation</a:t>
            </a:r>
            <a:endParaRPr/>
          </a:p>
        </p:txBody>
      </p:sp>
      <p:sp>
        <p:nvSpPr>
          <p:cNvPr id="397" name="Google Shape;397;p4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Segmentation comes with trade-offs.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segmentation: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work for CPU to 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hands large packets to NIC. Traffic is more bursty.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segmentation: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work for CPU to 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hands small packets to NIC. Traffic is smoother.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/>
          <p:nvPr/>
        </p:nvSpPr>
        <p:spPr>
          <a:xfrm>
            <a:off x="5743750" y="1297100"/>
            <a:ext cx="3286800" cy="13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Driver (software)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42"/>
          <p:cNvSpPr/>
          <p:nvPr/>
        </p:nvSpPr>
        <p:spPr>
          <a:xfrm>
            <a:off x="5743750" y="2667500"/>
            <a:ext cx="3286800" cy="1370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NIC (hardware)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Epoch 1 Offloads (3/3): Multi-Queue Support</a:t>
            </a:r>
            <a:endParaRPr/>
          </a:p>
        </p:txBody>
      </p:sp>
      <p:sp>
        <p:nvSpPr>
          <p:cNvPr id="405" name="Google Shape;405;p42"/>
          <p:cNvSpPr txBox="1"/>
          <p:nvPr>
            <p:ph idx="1" type="body"/>
          </p:nvPr>
        </p:nvSpPr>
        <p:spPr>
          <a:xfrm>
            <a:off x="107050" y="402200"/>
            <a:ext cx="5295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offloading: NIC has 1 transmit queue and 1 receive queue.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Network driver is responsible for isolation and load balancing in a multi-processor system (multiple CPUs).</a:t>
            </a:r>
            <a:endParaRPr/>
          </a:p>
        </p:txBody>
      </p:sp>
      <p:sp>
        <p:nvSpPr>
          <p:cNvPr id="406" name="Google Shape;406;p42"/>
          <p:cNvSpPr/>
          <p:nvPr/>
        </p:nvSpPr>
        <p:spPr>
          <a:xfrm>
            <a:off x="6472450" y="1867400"/>
            <a:ext cx="388500" cy="126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42"/>
          <p:cNvSpPr/>
          <p:nvPr/>
        </p:nvSpPr>
        <p:spPr>
          <a:xfrm rot="10800000">
            <a:off x="7929375" y="2149400"/>
            <a:ext cx="388500" cy="13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Optimizations at the Host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What is Host Networking?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Memory in User Space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Offloading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Brief History of Offloading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0: No Offloading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1: Stateless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2: Stateful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3: Protocols (RDMA)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RDMA Example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Host Networking?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Epoch 1 Offloads (3/3): Multi-Queue Support</a:t>
            </a:r>
            <a:endParaRPr/>
          </a:p>
        </p:txBody>
      </p:sp>
      <p:sp>
        <p:nvSpPr>
          <p:cNvPr id="413" name="Google Shape;413;p43"/>
          <p:cNvSpPr txBox="1"/>
          <p:nvPr>
            <p:ph idx="1" type="body"/>
          </p:nvPr>
        </p:nvSpPr>
        <p:spPr>
          <a:xfrm>
            <a:off x="107050" y="402200"/>
            <a:ext cx="4382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Multiple transmit queues.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scheduler decides which queue to send from next.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Multiple receive queues.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packets (like ECMP, equal-cost multi-path routing) to decide which CPU handles the packet.</a:t>
            </a:r>
            <a:endParaRPr/>
          </a:p>
        </p:txBody>
      </p:sp>
      <p:sp>
        <p:nvSpPr>
          <p:cNvPr id="414" name="Google Shape;414;p43"/>
          <p:cNvSpPr/>
          <p:nvPr/>
        </p:nvSpPr>
        <p:spPr>
          <a:xfrm>
            <a:off x="5743750" y="1297100"/>
            <a:ext cx="3286800" cy="13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Driver (software)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43"/>
          <p:cNvSpPr/>
          <p:nvPr/>
        </p:nvSpPr>
        <p:spPr>
          <a:xfrm>
            <a:off x="5743750" y="2667500"/>
            <a:ext cx="3286800" cy="1370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NIC (hardware)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43"/>
          <p:cNvSpPr/>
          <p:nvPr/>
        </p:nvSpPr>
        <p:spPr>
          <a:xfrm>
            <a:off x="6472450" y="1867400"/>
            <a:ext cx="388500" cy="126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43"/>
          <p:cNvSpPr/>
          <p:nvPr/>
        </p:nvSpPr>
        <p:spPr>
          <a:xfrm>
            <a:off x="6929650" y="1867400"/>
            <a:ext cx="388500" cy="126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43"/>
          <p:cNvSpPr/>
          <p:nvPr/>
        </p:nvSpPr>
        <p:spPr>
          <a:xfrm>
            <a:off x="6015250" y="1867400"/>
            <a:ext cx="388500" cy="126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43"/>
          <p:cNvSpPr/>
          <p:nvPr/>
        </p:nvSpPr>
        <p:spPr>
          <a:xfrm>
            <a:off x="5859100" y="3207500"/>
            <a:ext cx="1615200" cy="329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 scheduler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43"/>
          <p:cNvSpPr/>
          <p:nvPr/>
        </p:nvSpPr>
        <p:spPr>
          <a:xfrm rot="10800000">
            <a:off x="7929375" y="2149400"/>
            <a:ext cx="388500" cy="13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43"/>
          <p:cNvSpPr/>
          <p:nvPr/>
        </p:nvSpPr>
        <p:spPr>
          <a:xfrm rot="10800000">
            <a:off x="7472175" y="2149400"/>
            <a:ext cx="388500" cy="13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3"/>
          <p:cNvSpPr/>
          <p:nvPr/>
        </p:nvSpPr>
        <p:spPr>
          <a:xfrm rot="10800000">
            <a:off x="8386575" y="2149400"/>
            <a:ext cx="388500" cy="13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3"/>
          <p:cNvSpPr/>
          <p:nvPr/>
        </p:nvSpPr>
        <p:spPr>
          <a:xfrm>
            <a:off x="7316025" y="1741550"/>
            <a:ext cx="1615200" cy="329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Hash to pick 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Epoch 1 Offloads (3/3): Multi-Queue Support</a:t>
            </a:r>
            <a:endParaRPr/>
          </a:p>
        </p:txBody>
      </p:sp>
      <p:sp>
        <p:nvSpPr>
          <p:cNvPr id="429" name="Google Shape;429;p44"/>
          <p:cNvSpPr txBox="1"/>
          <p:nvPr>
            <p:ph idx="1" type="body"/>
          </p:nvPr>
        </p:nvSpPr>
        <p:spPr>
          <a:xfrm>
            <a:off x="107050" y="402200"/>
            <a:ext cx="4382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isolation: Specific flows can use a dedicated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load-balancing: Heavy traffic in one queue doesn't affect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prioritize specific flows.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ensure packets in the same flow use the same queue, to avoid out-of-order packets (which slows down TCP).</a:t>
            </a:r>
            <a:endParaRPr/>
          </a:p>
        </p:txBody>
      </p:sp>
      <p:sp>
        <p:nvSpPr>
          <p:cNvPr id="430" name="Google Shape;430;p44"/>
          <p:cNvSpPr/>
          <p:nvPr/>
        </p:nvSpPr>
        <p:spPr>
          <a:xfrm>
            <a:off x="5743750" y="1297100"/>
            <a:ext cx="3286800" cy="13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Driver (software)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44"/>
          <p:cNvSpPr/>
          <p:nvPr/>
        </p:nvSpPr>
        <p:spPr>
          <a:xfrm>
            <a:off x="5743750" y="2667500"/>
            <a:ext cx="3286800" cy="1370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NIC (hardware)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44"/>
          <p:cNvSpPr/>
          <p:nvPr/>
        </p:nvSpPr>
        <p:spPr>
          <a:xfrm>
            <a:off x="6472450" y="1867400"/>
            <a:ext cx="388500" cy="126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44"/>
          <p:cNvSpPr/>
          <p:nvPr/>
        </p:nvSpPr>
        <p:spPr>
          <a:xfrm>
            <a:off x="6929650" y="1867400"/>
            <a:ext cx="388500" cy="126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6015250" y="1867400"/>
            <a:ext cx="388500" cy="1263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44"/>
          <p:cNvSpPr/>
          <p:nvPr/>
        </p:nvSpPr>
        <p:spPr>
          <a:xfrm>
            <a:off x="5859100" y="3207500"/>
            <a:ext cx="1615200" cy="329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 scheduler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44"/>
          <p:cNvSpPr/>
          <p:nvPr/>
        </p:nvSpPr>
        <p:spPr>
          <a:xfrm rot="10800000">
            <a:off x="7929375" y="2149400"/>
            <a:ext cx="388500" cy="13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44"/>
          <p:cNvSpPr/>
          <p:nvPr/>
        </p:nvSpPr>
        <p:spPr>
          <a:xfrm rot="10800000">
            <a:off x="7472175" y="2149400"/>
            <a:ext cx="388500" cy="13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44"/>
          <p:cNvSpPr/>
          <p:nvPr/>
        </p:nvSpPr>
        <p:spPr>
          <a:xfrm rot="10800000">
            <a:off x="8386575" y="2149400"/>
            <a:ext cx="388500" cy="1318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44"/>
          <p:cNvSpPr/>
          <p:nvPr/>
        </p:nvSpPr>
        <p:spPr>
          <a:xfrm>
            <a:off x="7316025" y="1741550"/>
            <a:ext cx="1615200" cy="329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Hash to pick 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Optimizations at the Host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is Host Networking?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Memory in User Space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Offloading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Brief History of Offloading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0: No Offloading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1: Stateless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Epoch 2: Stateful Operations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3: Protocols (RDMA)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RDMA Example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445" name="Google Shape;445;p4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Offloading, Epoch 2:</a:t>
            </a:r>
            <a:br>
              <a:rPr lang="en" sz="3200"/>
            </a:br>
            <a:r>
              <a:rPr lang="en" sz="3200"/>
              <a:t>Stateful Operations</a:t>
            </a:r>
            <a:endParaRPr sz="3200"/>
          </a:p>
        </p:txBody>
      </p:sp>
      <p:sp>
        <p:nvSpPr>
          <p:cNvPr id="446" name="Google Shape;446;p4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Epoch 2: Stateful Offloads with Match-Action Tables</a:t>
            </a:r>
            <a:endParaRPr/>
          </a:p>
        </p:txBody>
      </p:sp>
      <p:sp>
        <p:nvSpPr>
          <p:cNvPr id="452" name="Google Shape;452;p46"/>
          <p:cNvSpPr txBox="1"/>
          <p:nvPr>
            <p:ph idx="1" type="body"/>
          </p:nvPr>
        </p:nvSpPr>
        <p:spPr>
          <a:xfrm>
            <a:off x="107050" y="402200"/>
            <a:ext cx="8909700" cy="23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Stateful operations to offload: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Virtualization</a:t>
            </a:r>
            <a:r>
              <a:rPr lang="en"/>
              <a:t>: Virtual switch forwarding packets to/from VMs.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Bandwidth metering</a:t>
            </a:r>
            <a:r>
              <a:rPr lang="en"/>
              <a:t>: If user sends too many packets, drop the excess.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Firewalls</a:t>
            </a:r>
            <a:r>
              <a:rPr lang="en"/>
              <a:t>: Drop packets from malicious users.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Behavior specified by match-action tables (like OpenFlow).</a:t>
            </a:r>
            <a:endParaRPr/>
          </a:p>
        </p:txBody>
      </p:sp>
      <p:graphicFrame>
        <p:nvGraphicFramePr>
          <p:cNvPr id="453" name="Google Shape;453;p46"/>
          <p:cNvGraphicFramePr/>
          <p:nvPr/>
        </p:nvGraphicFramePr>
        <p:xfrm>
          <a:off x="1548725" y="30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{584AE1B6-1A36-4255-B233-AFEBC6AE410E}</a:tableStyleId>
              </a:tblPr>
              <a:tblGrid>
                <a:gridCol w="3012200"/>
                <a:gridCol w="30141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= 10.1.8.9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encapsulation header, forward.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5-tuple matches</a:t>
                      </a:r>
                      <a:b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(10.1.2.3, 50000, TCP, 24.1.3.0, 80)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 100 packets per minute.</a:t>
                      </a:r>
                      <a:b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Drop excess.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= 76.124.1.2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Malicious source. Drop.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Optimizations at the Host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is Host Networking?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Memory in User Space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Offloading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Brief History of Offloading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0: No Offloading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1: Stateless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2: Stateful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Epoch 3: Protocols (RDMA)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RDMA Example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459" name="Google Shape;459;p4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Offloading, Epoch 3:</a:t>
            </a:r>
            <a:br>
              <a:rPr lang="en" sz="3200"/>
            </a:br>
            <a:r>
              <a:rPr lang="en" sz="3200"/>
              <a:t>Protocols (RDMA)</a:t>
            </a:r>
            <a:endParaRPr sz="3200"/>
          </a:p>
        </p:txBody>
      </p:sp>
      <p:sp>
        <p:nvSpPr>
          <p:cNvPr id="460" name="Google Shape;460;p4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/>
          <p:nvPr/>
        </p:nvSpPr>
        <p:spPr>
          <a:xfrm>
            <a:off x="1593225" y="2042025"/>
            <a:ext cx="2076900" cy="1344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Epoch 3: Protocols</a:t>
            </a:r>
            <a:endParaRPr/>
          </a:p>
        </p:txBody>
      </p:sp>
      <p:sp>
        <p:nvSpPr>
          <p:cNvPr id="467" name="Google Shape;467;p48"/>
          <p:cNvSpPr txBox="1"/>
          <p:nvPr>
            <p:ph idx="1" type="body"/>
          </p:nvPr>
        </p:nvSpPr>
        <p:spPr>
          <a:xfrm>
            <a:off x="107050" y="402200"/>
            <a:ext cx="89097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Offload entire protocols, like TCP, into hardware.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 area of research!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implementing TCP in hardware, design custom protocols for hardware.</a:t>
            </a:r>
            <a:endParaRPr/>
          </a:p>
        </p:txBody>
      </p:sp>
      <p:sp>
        <p:nvSpPr>
          <p:cNvPr id="468" name="Google Shape;468;p48"/>
          <p:cNvSpPr/>
          <p:nvPr/>
        </p:nvSpPr>
        <p:spPr>
          <a:xfrm>
            <a:off x="1593225" y="3386825"/>
            <a:ext cx="2076900" cy="818400"/>
          </a:xfrm>
          <a:prstGeom prst="roundRect">
            <a:avLst>
              <a:gd fmla="val 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48"/>
          <p:cNvSpPr/>
          <p:nvPr/>
        </p:nvSpPr>
        <p:spPr>
          <a:xfrm>
            <a:off x="1863675" y="2596061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 (TCP)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8"/>
          <p:cNvSpPr/>
          <p:nvPr/>
        </p:nvSpPr>
        <p:spPr>
          <a:xfrm>
            <a:off x="1863675" y="2977051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 (IP)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8"/>
          <p:cNvSpPr/>
          <p:nvPr/>
        </p:nvSpPr>
        <p:spPr>
          <a:xfrm>
            <a:off x="1863675" y="3448642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2 (Ethernet)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48"/>
          <p:cNvSpPr/>
          <p:nvPr/>
        </p:nvSpPr>
        <p:spPr>
          <a:xfrm>
            <a:off x="1863675" y="3829650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1 (physical)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8"/>
          <p:cNvSpPr txBox="1"/>
          <p:nvPr/>
        </p:nvSpPr>
        <p:spPr>
          <a:xfrm>
            <a:off x="625875" y="2579014"/>
            <a:ext cx="82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8"/>
          <p:cNvSpPr txBox="1"/>
          <p:nvPr/>
        </p:nvSpPr>
        <p:spPr>
          <a:xfrm>
            <a:off x="159675" y="3646650"/>
            <a:ext cx="129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 (NIC)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863675" y="2138851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 (HTTP)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5555625" y="2042025"/>
            <a:ext cx="2076900" cy="4923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48"/>
          <p:cNvSpPr txBox="1"/>
          <p:nvPr/>
        </p:nvSpPr>
        <p:spPr>
          <a:xfrm>
            <a:off x="7703475" y="2162989"/>
            <a:ext cx="82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5555625" y="2534325"/>
            <a:ext cx="2076900" cy="1671000"/>
          </a:xfrm>
          <a:prstGeom prst="roundRect">
            <a:avLst>
              <a:gd fmla="val 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5826075" y="2596061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 (TCP)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8"/>
          <p:cNvSpPr/>
          <p:nvPr/>
        </p:nvSpPr>
        <p:spPr>
          <a:xfrm>
            <a:off x="5826075" y="2977051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 (IP)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48"/>
          <p:cNvSpPr/>
          <p:nvPr/>
        </p:nvSpPr>
        <p:spPr>
          <a:xfrm>
            <a:off x="5826075" y="3448642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2 (Ethernet)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5826075" y="3829650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1 (physical)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48"/>
          <p:cNvSpPr txBox="1"/>
          <p:nvPr/>
        </p:nvSpPr>
        <p:spPr>
          <a:xfrm>
            <a:off x="7703475" y="3234375"/>
            <a:ext cx="129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 (NIC)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48"/>
          <p:cNvSpPr/>
          <p:nvPr/>
        </p:nvSpPr>
        <p:spPr>
          <a:xfrm>
            <a:off x="5826075" y="2138851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 (HTTP)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48"/>
          <p:cNvSpPr txBox="1"/>
          <p:nvPr/>
        </p:nvSpPr>
        <p:spPr>
          <a:xfrm>
            <a:off x="1914075" y="4362825"/>
            <a:ext cx="1435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Before Offloading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8"/>
          <p:cNvSpPr txBox="1"/>
          <p:nvPr/>
        </p:nvSpPr>
        <p:spPr>
          <a:xfrm>
            <a:off x="5876475" y="4362825"/>
            <a:ext cx="1435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After Offloading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7" name="Google Shape;487;p48"/>
          <p:cNvCxnSpPr/>
          <p:nvPr/>
        </p:nvCxnSpPr>
        <p:spPr>
          <a:xfrm>
            <a:off x="3821325" y="3092925"/>
            <a:ext cx="1509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"/>
          <p:cNvSpPr/>
          <p:nvPr/>
        </p:nvSpPr>
        <p:spPr>
          <a:xfrm>
            <a:off x="1070925" y="3183501"/>
            <a:ext cx="26454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RDMA: Remote Direct Memory Access</a:t>
            </a:r>
            <a:endParaRPr/>
          </a:p>
        </p:txBody>
      </p:sp>
      <p:sp>
        <p:nvSpPr>
          <p:cNvPr id="494" name="Google Shape;494;p49"/>
          <p:cNvSpPr txBox="1"/>
          <p:nvPr>
            <p:ph idx="1" type="body"/>
          </p:nvPr>
        </p:nvSpPr>
        <p:spPr>
          <a:xfrm>
            <a:off x="107050" y="402200"/>
            <a:ext cx="8909700" cy="24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Transferring a file with traditional TCP/IP networking stack: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CPU reads file from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CPU sends out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Recipient CPU processes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Recipient CPU writes file to memory.</a:t>
            </a:r>
            <a:endParaRPr/>
          </a:p>
        </p:txBody>
      </p:sp>
      <p:sp>
        <p:nvSpPr>
          <p:cNvPr id="495" name="Google Shape;495;p49"/>
          <p:cNvSpPr/>
          <p:nvPr/>
        </p:nvSpPr>
        <p:spPr>
          <a:xfrm>
            <a:off x="2591850" y="3345925"/>
            <a:ext cx="908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9"/>
          <p:cNvSpPr/>
          <p:nvPr/>
        </p:nvSpPr>
        <p:spPr>
          <a:xfrm>
            <a:off x="2591850" y="4031725"/>
            <a:ext cx="9081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9"/>
          <p:cNvSpPr/>
          <p:nvPr/>
        </p:nvSpPr>
        <p:spPr>
          <a:xfrm>
            <a:off x="1226550" y="3504475"/>
            <a:ext cx="908100" cy="60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49"/>
          <p:cNvSpPr/>
          <p:nvPr/>
        </p:nvSpPr>
        <p:spPr>
          <a:xfrm>
            <a:off x="5407450" y="3183501"/>
            <a:ext cx="26454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49"/>
          <p:cNvSpPr/>
          <p:nvPr/>
        </p:nvSpPr>
        <p:spPr>
          <a:xfrm>
            <a:off x="5556775" y="3345925"/>
            <a:ext cx="908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49"/>
          <p:cNvSpPr/>
          <p:nvPr/>
        </p:nvSpPr>
        <p:spPr>
          <a:xfrm>
            <a:off x="5556775" y="4031725"/>
            <a:ext cx="9081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49"/>
          <p:cNvSpPr/>
          <p:nvPr/>
        </p:nvSpPr>
        <p:spPr>
          <a:xfrm>
            <a:off x="6934675" y="3504475"/>
            <a:ext cx="908100" cy="60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2" name="Google Shape;502;p49"/>
          <p:cNvCxnSpPr>
            <a:stCxn id="497" idx="3"/>
            <a:endCxn id="495" idx="1"/>
          </p:cNvCxnSpPr>
          <p:nvPr/>
        </p:nvCxnSpPr>
        <p:spPr>
          <a:xfrm flipH="1" rot="10800000">
            <a:off x="2134650" y="3542725"/>
            <a:ext cx="457200" cy="26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9"/>
          <p:cNvCxnSpPr>
            <a:stCxn id="495" idx="2"/>
            <a:endCxn id="496" idx="0"/>
          </p:cNvCxnSpPr>
          <p:nvPr/>
        </p:nvCxnSpPr>
        <p:spPr>
          <a:xfrm>
            <a:off x="3045900" y="3739525"/>
            <a:ext cx="0" cy="29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9"/>
          <p:cNvCxnSpPr>
            <a:stCxn id="496" idx="3"/>
            <a:endCxn id="500" idx="1"/>
          </p:cNvCxnSpPr>
          <p:nvPr/>
        </p:nvCxnSpPr>
        <p:spPr>
          <a:xfrm>
            <a:off x="3499950" y="4228525"/>
            <a:ext cx="205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9"/>
          <p:cNvCxnSpPr>
            <a:stCxn id="500" idx="0"/>
            <a:endCxn id="499" idx="2"/>
          </p:cNvCxnSpPr>
          <p:nvPr/>
        </p:nvCxnSpPr>
        <p:spPr>
          <a:xfrm rot="10800000">
            <a:off x="6010825" y="3739525"/>
            <a:ext cx="0" cy="29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9"/>
          <p:cNvCxnSpPr>
            <a:stCxn id="499" idx="3"/>
            <a:endCxn id="501" idx="1"/>
          </p:cNvCxnSpPr>
          <p:nvPr/>
        </p:nvCxnSpPr>
        <p:spPr>
          <a:xfrm>
            <a:off x="6464875" y="3542725"/>
            <a:ext cx="469800" cy="266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49"/>
          <p:cNvSpPr txBox="1"/>
          <p:nvPr/>
        </p:nvSpPr>
        <p:spPr>
          <a:xfrm>
            <a:off x="2649138" y="4716150"/>
            <a:ext cx="384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Without RDMA: CPU involved in data transfer.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0"/>
          <p:cNvSpPr/>
          <p:nvPr/>
        </p:nvSpPr>
        <p:spPr>
          <a:xfrm>
            <a:off x="1070925" y="3183501"/>
            <a:ext cx="26454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50"/>
          <p:cNvSpPr/>
          <p:nvPr/>
        </p:nvSpPr>
        <p:spPr>
          <a:xfrm>
            <a:off x="5407450" y="3183501"/>
            <a:ext cx="26454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RDMA: Remote Direct Memory Access</a:t>
            </a:r>
            <a:endParaRPr/>
          </a:p>
        </p:txBody>
      </p:sp>
      <p:sp>
        <p:nvSpPr>
          <p:cNvPr id="515" name="Google Shape;515;p50"/>
          <p:cNvSpPr txBox="1"/>
          <p:nvPr>
            <p:ph idx="1" type="body"/>
          </p:nvPr>
        </p:nvSpPr>
        <p:spPr>
          <a:xfrm>
            <a:off x="107050" y="402200"/>
            <a:ext cx="8909700" cy="26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RDMA</a:t>
            </a:r>
            <a:r>
              <a:rPr lang="en"/>
              <a:t> (Remote Direct Memory Access):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Abstraction: A can directly access memory in B's computer.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Minimal CPU involvement in the data transfer.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Transferring a file with RDMA: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CPUs set up the transfer and get out of the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NIC reads memory and sends out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Recipient NIC receives data and writes to memory.</a:t>
            </a:r>
            <a:endParaRPr/>
          </a:p>
        </p:txBody>
      </p:sp>
      <p:sp>
        <p:nvSpPr>
          <p:cNvPr id="516" name="Google Shape;516;p50"/>
          <p:cNvSpPr/>
          <p:nvPr/>
        </p:nvSpPr>
        <p:spPr>
          <a:xfrm>
            <a:off x="2591850" y="3345925"/>
            <a:ext cx="908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50"/>
          <p:cNvSpPr/>
          <p:nvPr/>
        </p:nvSpPr>
        <p:spPr>
          <a:xfrm>
            <a:off x="2591850" y="4031725"/>
            <a:ext cx="9081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50"/>
          <p:cNvSpPr/>
          <p:nvPr/>
        </p:nvSpPr>
        <p:spPr>
          <a:xfrm>
            <a:off x="1226550" y="3504475"/>
            <a:ext cx="908100" cy="60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50"/>
          <p:cNvSpPr/>
          <p:nvPr/>
        </p:nvSpPr>
        <p:spPr>
          <a:xfrm>
            <a:off x="5556775" y="3345925"/>
            <a:ext cx="9081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0"/>
          <p:cNvSpPr/>
          <p:nvPr/>
        </p:nvSpPr>
        <p:spPr>
          <a:xfrm>
            <a:off x="5556775" y="4031725"/>
            <a:ext cx="9081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50"/>
          <p:cNvSpPr/>
          <p:nvPr/>
        </p:nvSpPr>
        <p:spPr>
          <a:xfrm>
            <a:off x="6934675" y="3504475"/>
            <a:ext cx="908100" cy="60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2" name="Google Shape;522;p50"/>
          <p:cNvCxnSpPr>
            <a:stCxn id="518" idx="3"/>
            <a:endCxn id="517" idx="1"/>
          </p:cNvCxnSpPr>
          <p:nvPr/>
        </p:nvCxnSpPr>
        <p:spPr>
          <a:xfrm>
            <a:off x="2134650" y="3809425"/>
            <a:ext cx="457200" cy="41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50"/>
          <p:cNvCxnSpPr>
            <a:stCxn id="517" idx="3"/>
            <a:endCxn id="520" idx="1"/>
          </p:cNvCxnSpPr>
          <p:nvPr/>
        </p:nvCxnSpPr>
        <p:spPr>
          <a:xfrm>
            <a:off x="3499950" y="4228525"/>
            <a:ext cx="205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50"/>
          <p:cNvCxnSpPr>
            <a:stCxn id="520" idx="3"/>
            <a:endCxn id="521" idx="1"/>
          </p:cNvCxnSpPr>
          <p:nvPr/>
        </p:nvCxnSpPr>
        <p:spPr>
          <a:xfrm flipH="1" rot="10800000">
            <a:off x="6464875" y="3809425"/>
            <a:ext cx="469800" cy="41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50"/>
          <p:cNvSpPr txBox="1"/>
          <p:nvPr/>
        </p:nvSpPr>
        <p:spPr>
          <a:xfrm>
            <a:off x="2649138" y="4716150"/>
            <a:ext cx="384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RDMA: CPU is minimally involved in transfer!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Abstraction: Queue Pairs</a:t>
            </a:r>
            <a:endParaRPr/>
          </a:p>
        </p:txBody>
      </p:sp>
      <p:sp>
        <p:nvSpPr>
          <p:cNvPr id="531" name="Google Shape;531;p51"/>
          <p:cNvSpPr txBox="1"/>
          <p:nvPr>
            <p:ph idx="1" type="body"/>
          </p:nvPr>
        </p:nvSpPr>
        <p:spPr>
          <a:xfrm>
            <a:off x="107050" y="402200"/>
            <a:ext cx="581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used bytestreams, but RDMA uses the </a:t>
            </a:r>
            <a:r>
              <a:rPr b="1" lang="en"/>
              <a:t>queue pair</a:t>
            </a:r>
            <a:r>
              <a:rPr lang="en"/>
              <a:t> abstraction between the application and NIC.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Send queue</a:t>
            </a:r>
            <a:r>
              <a:rPr lang="en"/>
              <a:t> has all pending jobs, where</a:t>
            </a:r>
            <a:br>
              <a:rPr lang="en"/>
            </a:br>
            <a:r>
              <a:rPr lang="en"/>
              <a:t>I'm sending data to someone else.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Receive queue</a:t>
            </a:r>
            <a:r>
              <a:rPr lang="en"/>
              <a:t> has all pending jobs, where someone else is sending data to 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single NIC can have multiple queue pairs.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queue pair has a different service guarantee. (Reliable? Ordered?)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Reliable, in-order queue pair is most similar to TCP.</a:t>
            </a:r>
            <a:endParaRPr/>
          </a:p>
        </p:txBody>
      </p:sp>
      <p:sp>
        <p:nvSpPr>
          <p:cNvPr id="532" name="Google Shape;532;p51"/>
          <p:cNvSpPr/>
          <p:nvPr/>
        </p:nvSpPr>
        <p:spPr>
          <a:xfrm>
            <a:off x="6260275" y="2687200"/>
            <a:ext cx="2645400" cy="217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51"/>
          <p:cNvSpPr/>
          <p:nvPr/>
        </p:nvSpPr>
        <p:spPr>
          <a:xfrm>
            <a:off x="6260275" y="763525"/>
            <a:ext cx="2645400" cy="129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51"/>
          <p:cNvSpPr/>
          <p:nvPr/>
        </p:nvSpPr>
        <p:spPr>
          <a:xfrm>
            <a:off x="7758875" y="1184325"/>
            <a:ext cx="908100" cy="6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51"/>
          <p:cNvSpPr/>
          <p:nvPr/>
        </p:nvSpPr>
        <p:spPr>
          <a:xfrm>
            <a:off x="6498975" y="1184325"/>
            <a:ext cx="908100" cy="6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51"/>
          <p:cNvSpPr/>
          <p:nvPr/>
        </p:nvSpPr>
        <p:spPr>
          <a:xfrm>
            <a:off x="6392825" y="2822250"/>
            <a:ext cx="1417200" cy="159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 Pair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51"/>
          <p:cNvSpPr/>
          <p:nvPr/>
        </p:nvSpPr>
        <p:spPr>
          <a:xfrm>
            <a:off x="6523775" y="2978275"/>
            <a:ext cx="505951" cy="848923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8" name="Google Shape;538;p51"/>
          <p:cNvSpPr/>
          <p:nvPr/>
        </p:nvSpPr>
        <p:spPr>
          <a:xfrm>
            <a:off x="7173125" y="2978275"/>
            <a:ext cx="505951" cy="848923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9" name="Google Shape;539;p51"/>
          <p:cNvSpPr txBox="1"/>
          <p:nvPr/>
        </p:nvSpPr>
        <p:spPr>
          <a:xfrm>
            <a:off x="6523850" y="3849775"/>
            <a:ext cx="505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51"/>
          <p:cNvSpPr txBox="1"/>
          <p:nvPr/>
        </p:nvSpPr>
        <p:spPr>
          <a:xfrm>
            <a:off x="7083500" y="3849775"/>
            <a:ext cx="68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Abstraction: Work Queue Elements</a:t>
            </a:r>
            <a:endParaRPr/>
          </a:p>
        </p:txBody>
      </p:sp>
      <p:sp>
        <p:nvSpPr>
          <p:cNvPr id="546" name="Google Shape;546;p52"/>
          <p:cNvSpPr txBox="1"/>
          <p:nvPr>
            <p:ph idx="1" type="body"/>
          </p:nvPr>
        </p:nvSpPr>
        <p:spPr>
          <a:xfrm>
            <a:off x="107050" y="402200"/>
            <a:ext cx="5027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CPU schedules transfers by adding</a:t>
            </a:r>
            <a:br>
              <a:rPr lang="en"/>
            </a:br>
            <a:r>
              <a:rPr b="1" lang="en"/>
              <a:t>Work Queue Elements (WQEs)</a:t>
            </a:r>
            <a:r>
              <a:rPr lang="en"/>
              <a:t> to the queues.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 with instructions about the transfer.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Contains pointers to where in memory to read/write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the NIC an application-level view of the transfer, e.g. where the file starts/ends.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Contrast with TCP, which just sees a bytestream.</a:t>
            </a:r>
            <a:endParaRPr/>
          </a:p>
        </p:txBody>
      </p:sp>
      <p:sp>
        <p:nvSpPr>
          <p:cNvPr id="547" name="Google Shape;547;p52"/>
          <p:cNvSpPr/>
          <p:nvPr/>
        </p:nvSpPr>
        <p:spPr>
          <a:xfrm>
            <a:off x="6260275" y="2687200"/>
            <a:ext cx="2645400" cy="217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52"/>
          <p:cNvSpPr/>
          <p:nvPr/>
        </p:nvSpPr>
        <p:spPr>
          <a:xfrm>
            <a:off x="6260275" y="763525"/>
            <a:ext cx="2645400" cy="129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52"/>
          <p:cNvSpPr/>
          <p:nvPr/>
        </p:nvSpPr>
        <p:spPr>
          <a:xfrm>
            <a:off x="7758875" y="1184325"/>
            <a:ext cx="908100" cy="6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52"/>
          <p:cNvSpPr/>
          <p:nvPr/>
        </p:nvSpPr>
        <p:spPr>
          <a:xfrm>
            <a:off x="6498975" y="1184325"/>
            <a:ext cx="908100" cy="6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52"/>
          <p:cNvSpPr/>
          <p:nvPr/>
        </p:nvSpPr>
        <p:spPr>
          <a:xfrm>
            <a:off x="6392825" y="2822250"/>
            <a:ext cx="1417200" cy="159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 Pair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52"/>
          <p:cNvSpPr/>
          <p:nvPr/>
        </p:nvSpPr>
        <p:spPr>
          <a:xfrm>
            <a:off x="6523775" y="2978275"/>
            <a:ext cx="505951" cy="848923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3" name="Google Shape;553;p52"/>
          <p:cNvSpPr/>
          <p:nvPr/>
        </p:nvSpPr>
        <p:spPr>
          <a:xfrm>
            <a:off x="7173125" y="2978275"/>
            <a:ext cx="505951" cy="848923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4" name="Google Shape;554;p52"/>
          <p:cNvSpPr txBox="1"/>
          <p:nvPr/>
        </p:nvSpPr>
        <p:spPr>
          <a:xfrm>
            <a:off x="6523850" y="3849775"/>
            <a:ext cx="505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52"/>
          <p:cNvSpPr txBox="1"/>
          <p:nvPr/>
        </p:nvSpPr>
        <p:spPr>
          <a:xfrm>
            <a:off x="7083500" y="3849775"/>
            <a:ext cx="68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52"/>
          <p:cNvSpPr/>
          <p:nvPr/>
        </p:nvSpPr>
        <p:spPr>
          <a:xfrm>
            <a:off x="6586925" y="3609000"/>
            <a:ext cx="375000" cy="15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52"/>
          <p:cNvSpPr/>
          <p:nvPr/>
        </p:nvSpPr>
        <p:spPr>
          <a:xfrm>
            <a:off x="6586925" y="3380400"/>
            <a:ext cx="375000" cy="15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52"/>
          <p:cNvSpPr/>
          <p:nvPr/>
        </p:nvSpPr>
        <p:spPr>
          <a:xfrm>
            <a:off x="7238600" y="3609000"/>
            <a:ext cx="375000" cy="159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9" name="Google Shape;559;p52"/>
          <p:cNvCxnSpPr/>
          <p:nvPr/>
        </p:nvCxnSpPr>
        <p:spPr>
          <a:xfrm rot="10800000">
            <a:off x="6730325" y="1676875"/>
            <a:ext cx="0" cy="17784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52"/>
          <p:cNvSpPr txBox="1"/>
          <p:nvPr/>
        </p:nvSpPr>
        <p:spPr>
          <a:xfrm>
            <a:off x="5313125" y="2250525"/>
            <a:ext cx="1417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"Send this data."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52"/>
          <p:cNvSpPr/>
          <p:nvPr/>
        </p:nvSpPr>
        <p:spPr>
          <a:xfrm>
            <a:off x="6587525" y="1534025"/>
            <a:ext cx="285600" cy="14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2" name="Google Shape;562;p52"/>
          <p:cNvCxnSpPr>
            <a:endCxn id="563" idx="4"/>
          </p:cNvCxnSpPr>
          <p:nvPr/>
        </p:nvCxnSpPr>
        <p:spPr>
          <a:xfrm rot="10800000">
            <a:off x="7111325" y="1676825"/>
            <a:ext cx="297000" cy="2012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52"/>
          <p:cNvSpPr/>
          <p:nvPr/>
        </p:nvSpPr>
        <p:spPr>
          <a:xfrm>
            <a:off x="6968525" y="1534025"/>
            <a:ext cx="285600" cy="1428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52"/>
          <p:cNvSpPr txBox="1"/>
          <p:nvPr/>
        </p:nvSpPr>
        <p:spPr>
          <a:xfrm>
            <a:off x="7235625" y="2250525"/>
            <a:ext cx="1618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"Put the data here."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Bottleneck: Hosts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32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Historically, the network has been the bottleneck.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Example: Congestion control.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modern datacenters, hosts are the new bottleneck.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high performance demands.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1: CPUs can't keep up.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CPU working on network protocols → less resources for the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2: Protocols can't keep up.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Traditional networking stack (TCP/IP) are insufficient.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Host networking</a:t>
            </a:r>
            <a:r>
              <a:rPr lang="en"/>
              <a:t>: Optimizations </a:t>
            </a:r>
            <a:r>
              <a:rPr b="1" lang="en"/>
              <a:t>at the host</a:t>
            </a:r>
            <a:r>
              <a:rPr lang="en"/>
              <a:t> to meet modern performance demands.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3766200" y="3946775"/>
            <a:ext cx="1611600" cy="30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Host Networking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2851800" y="4556375"/>
            <a:ext cx="1611600" cy="30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Shared 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4922100" y="4556375"/>
            <a:ext cx="1128600" cy="305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Offloading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p26"/>
          <p:cNvCxnSpPr>
            <a:stCxn id="159" idx="2"/>
            <a:endCxn id="160" idx="0"/>
          </p:cNvCxnSpPr>
          <p:nvPr/>
        </p:nvCxnSpPr>
        <p:spPr>
          <a:xfrm flipH="1">
            <a:off x="3657600" y="4252175"/>
            <a:ext cx="9144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6"/>
          <p:cNvCxnSpPr>
            <a:stCxn id="159" idx="2"/>
            <a:endCxn id="161" idx="0"/>
          </p:cNvCxnSpPr>
          <p:nvPr/>
        </p:nvCxnSpPr>
        <p:spPr>
          <a:xfrm>
            <a:off x="4572000" y="4252175"/>
            <a:ext cx="9144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6"/>
          <p:cNvSpPr txBox="1"/>
          <p:nvPr/>
        </p:nvSpPr>
        <p:spPr>
          <a:xfrm>
            <a:off x="6400800" y="4465925"/>
            <a:ext cx="1974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We'll look at two optimization strategies.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Abstraction: Asynchronous Scheduling, Completion Queue</a:t>
            </a:r>
            <a:endParaRPr/>
          </a:p>
        </p:txBody>
      </p:sp>
      <p:sp>
        <p:nvSpPr>
          <p:cNvPr id="570" name="Google Shape;570;p53"/>
          <p:cNvSpPr txBox="1"/>
          <p:nvPr>
            <p:ph idx="1" type="body"/>
          </p:nvPr>
        </p:nvSpPr>
        <p:spPr>
          <a:xfrm>
            <a:off x="107050" y="402200"/>
            <a:ext cx="5027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RDMA is asynchronous.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CPU schedules jobs in the queue pair.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NIC processes jobs in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job completes, NIC adds a </a:t>
            </a:r>
            <a:r>
              <a:rPr b="1" lang="en"/>
              <a:t>Completion Queue Element (CQE)</a:t>
            </a:r>
            <a:r>
              <a:rPr lang="en"/>
              <a:t> to the Completion Queue, describing what happened (e.g. success or error).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reads CQE to see what happened with the job.</a:t>
            </a:r>
            <a:endParaRPr/>
          </a:p>
        </p:txBody>
      </p:sp>
      <p:sp>
        <p:nvSpPr>
          <p:cNvPr id="571" name="Google Shape;571;p53"/>
          <p:cNvSpPr/>
          <p:nvPr/>
        </p:nvSpPr>
        <p:spPr>
          <a:xfrm>
            <a:off x="6260275" y="2687200"/>
            <a:ext cx="2645400" cy="2170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53"/>
          <p:cNvSpPr/>
          <p:nvPr/>
        </p:nvSpPr>
        <p:spPr>
          <a:xfrm>
            <a:off x="6260275" y="763525"/>
            <a:ext cx="2645400" cy="129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53"/>
          <p:cNvSpPr/>
          <p:nvPr/>
        </p:nvSpPr>
        <p:spPr>
          <a:xfrm>
            <a:off x="7758875" y="1184325"/>
            <a:ext cx="908100" cy="6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53"/>
          <p:cNvSpPr/>
          <p:nvPr/>
        </p:nvSpPr>
        <p:spPr>
          <a:xfrm>
            <a:off x="6498975" y="1184325"/>
            <a:ext cx="908100" cy="6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53"/>
          <p:cNvSpPr/>
          <p:nvPr/>
        </p:nvSpPr>
        <p:spPr>
          <a:xfrm>
            <a:off x="6392825" y="2822250"/>
            <a:ext cx="1417200" cy="159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 Pair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53"/>
          <p:cNvSpPr/>
          <p:nvPr/>
        </p:nvSpPr>
        <p:spPr>
          <a:xfrm>
            <a:off x="6523775" y="2978275"/>
            <a:ext cx="505951" cy="848923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7" name="Google Shape;577;p53"/>
          <p:cNvSpPr/>
          <p:nvPr/>
        </p:nvSpPr>
        <p:spPr>
          <a:xfrm>
            <a:off x="7173125" y="2978275"/>
            <a:ext cx="505951" cy="848923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8" name="Google Shape;578;p53"/>
          <p:cNvSpPr txBox="1"/>
          <p:nvPr/>
        </p:nvSpPr>
        <p:spPr>
          <a:xfrm>
            <a:off x="6523850" y="3849775"/>
            <a:ext cx="505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53"/>
          <p:cNvSpPr txBox="1"/>
          <p:nvPr/>
        </p:nvSpPr>
        <p:spPr>
          <a:xfrm>
            <a:off x="7083500" y="3849775"/>
            <a:ext cx="68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53"/>
          <p:cNvSpPr/>
          <p:nvPr/>
        </p:nvSpPr>
        <p:spPr>
          <a:xfrm rot="10800000">
            <a:off x="8014573" y="3206877"/>
            <a:ext cx="734027" cy="1196347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1" name="Google Shape;581;p53"/>
          <p:cNvSpPr txBox="1"/>
          <p:nvPr/>
        </p:nvSpPr>
        <p:spPr>
          <a:xfrm>
            <a:off x="7962038" y="2935600"/>
            <a:ext cx="83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Completion</a:t>
            </a:r>
            <a:endParaRPr sz="12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53"/>
          <p:cNvSpPr/>
          <p:nvPr/>
        </p:nvSpPr>
        <p:spPr>
          <a:xfrm>
            <a:off x="6586925" y="3609000"/>
            <a:ext cx="375000" cy="15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53"/>
          <p:cNvSpPr/>
          <p:nvPr/>
        </p:nvSpPr>
        <p:spPr>
          <a:xfrm>
            <a:off x="6586925" y="3380400"/>
            <a:ext cx="375000" cy="15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53"/>
          <p:cNvSpPr/>
          <p:nvPr/>
        </p:nvSpPr>
        <p:spPr>
          <a:xfrm>
            <a:off x="7238600" y="3609000"/>
            <a:ext cx="375000" cy="159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53"/>
          <p:cNvSpPr/>
          <p:nvPr/>
        </p:nvSpPr>
        <p:spPr>
          <a:xfrm>
            <a:off x="8091938" y="3287525"/>
            <a:ext cx="579300" cy="159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53"/>
          <p:cNvSpPr/>
          <p:nvPr/>
        </p:nvSpPr>
        <p:spPr>
          <a:xfrm>
            <a:off x="8091938" y="3516125"/>
            <a:ext cx="579300" cy="159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53"/>
          <p:cNvSpPr/>
          <p:nvPr/>
        </p:nvSpPr>
        <p:spPr>
          <a:xfrm>
            <a:off x="8091938" y="3744725"/>
            <a:ext cx="579300" cy="159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Optimizations at the Host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is Host Networking?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Memory in User Space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Offloading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Brief History of Offloading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0: No Offloading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1: Stateless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2: Stateful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3: Protocols (RDMA)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RDMA Example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5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RDMA Example</a:t>
            </a:r>
            <a:endParaRPr/>
          </a:p>
        </p:txBody>
      </p:sp>
      <p:sp>
        <p:nvSpPr>
          <p:cNvPr id="594" name="Google Shape;594;p5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RDMA Example</a:t>
            </a:r>
            <a:endParaRPr/>
          </a:p>
        </p:txBody>
      </p:sp>
      <p:sp>
        <p:nvSpPr>
          <p:cNvPr id="600" name="Google Shape;600;p5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many different RDMA operations: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RDMA Write.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RDMA Read.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RDMA Atomic. Perform an operation in remote host's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RDMA Write with Immediate. Send additional value along with writing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look at an RDMA Send/Receive.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6"/>
          <p:cNvSpPr/>
          <p:nvPr/>
        </p:nvSpPr>
        <p:spPr>
          <a:xfrm>
            <a:off x="2394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17380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56"/>
          <p:cNvSpPr/>
          <p:nvPr/>
        </p:nvSpPr>
        <p:spPr>
          <a:xfrm>
            <a:off x="4781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56"/>
          <p:cNvSpPr/>
          <p:nvPr/>
        </p:nvSpPr>
        <p:spPr>
          <a:xfrm>
            <a:off x="62592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56"/>
          <p:cNvSpPr/>
          <p:nvPr/>
        </p:nvSpPr>
        <p:spPr>
          <a:xfrm>
            <a:off x="77578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56"/>
          <p:cNvSpPr/>
          <p:nvPr/>
        </p:nvSpPr>
        <p:spPr>
          <a:xfrm>
            <a:off x="64979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56"/>
          <p:cNvSpPr/>
          <p:nvPr/>
        </p:nvSpPr>
        <p:spPr>
          <a:xfrm>
            <a:off x="685100" y="1924050"/>
            <a:ext cx="494100" cy="19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56"/>
          <p:cNvSpPr/>
          <p:nvPr/>
        </p:nvSpPr>
        <p:spPr>
          <a:xfrm>
            <a:off x="6704900" y="1924055"/>
            <a:ext cx="494100" cy="1968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RDMA (1/6)</a:t>
            </a:r>
            <a:endParaRPr/>
          </a:p>
        </p:txBody>
      </p:sp>
      <p:sp>
        <p:nvSpPr>
          <p:cNvPr id="614" name="Google Shape;614;p56"/>
          <p:cNvSpPr txBox="1"/>
          <p:nvPr>
            <p:ph idx="1" type="body"/>
          </p:nvPr>
        </p:nvSpPr>
        <p:spPr>
          <a:xfrm>
            <a:off x="107050" y="402200"/>
            <a:ext cx="8909700" cy="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Each server designates some memory to be accessible by NIC for RDMA transfers.</a:t>
            </a:r>
            <a:endParaRPr/>
          </a:p>
        </p:txBody>
      </p:sp>
      <p:sp>
        <p:nvSpPr>
          <p:cNvPr id="615" name="Google Shape;615;p56"/>
          <p:cNvSpPr/>
          <p:nvPr/>
        </p:nvSpPr>
        <p:spPr>
          <a:xfrm>
            <a:off x="2394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56"/>
          <p:cNvSpPr txBox="1"/>
          <p:nvPr/>
        </p:nvSpPr>
        <p:spPr>
          <a:xfrm>
            <a:off x="9853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56"/>
          <p:cNvSpPr/>
          <p:nvPr/>
        </p:nvSpPr>
        <p:spPr>
          <a:xfrm>
            <a:off x="62592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56"/>
          <p:cNvSpPr txBox="1"/>
          <p:nvPr/>
        </p:nvSpPr>
        <p:spPr>
          <a:xfrm>
            <a:off x="70051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9" name="Google Shape;619;p56"/>
          <p:cNvCxnSpPr>
            <a:endCxn id="611" idx="4"/>
          </p:cNvCxnSpPr>
          <p:nvPr/>
        </p:nvCxnSpPr>
        <p:spPr>
          <a:xfrm rot="10800000">
            <a:off x="932150" y="2120850"/>
            <a:ext cx="0" cy="819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56"/>
          <p:cNvSpPr txBox="1"/>
          <p:nvPr/>
        </p:nvSpPr>
        <p:spPr>
          <a:xfrm>
            <a:off x="972259" y="2473925"/>
            <a:ext cx="803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Readable by NIC.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1" name="Google Shape;621;p56"/>
          <p:cNvCxnSpPr/>
          <p:nvPr/>
        </p:nvCxnSpPr>
        <p:spPr>
          <a:xfrm rot="10800000">
            <a:off x="6951950" y="2120950"/>
            <a:ext cx="0" cy="819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2" name="Google Shape;622;p56"/>
          <p:cNvSpPr txBox="1"/>
          <p:nvPr/>
        </p:nvSpPr>
        <p:spPr>
          <a:xfrm>
            <a:off x="6992059" y="2473938"/>
            <a:ext cx="803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Writable by NIC.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RDMA (2/6)</a:t>
            </a:r>
            <a:endParaRPr/>
          </a:p>
        </p:txBody>
      </p:sp>
      <p:sp>
        <p:nvSpPr>
          <p:cNvPr id="628" name="Google Shape;628;p57"/>
          <p:cNvSpPr txBox="1"/>
          <p:nvPr>
            <p:ph idx="1" type="body"/>
          </p:nvPr>
        </p:nvSpPr>
        <p:spPr>
          <a:xfrm>
            <a:off x="107050" y="402200"/>
            <a:ext cx="89097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Each server sets up queues.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can be done out-of-band, e.g. use TCP to coordinate between servers.</a:t>
            </a:r>
            <a:endParaRPr/>
          </a:p>
        </p:txBody>
      </p:sp>
      <p:sp>
        <p:nvSpPr>
          <p:cNvPr id="629" name="Google Shape;629;p57"/>
          <p:cNvSpPr/>
          <p:nvPr/>
        </p:nvSpPr>
        <p:spPr>
          <a:xfrm>
            <a:off x="2394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57"/>
          <p:cNvSpPr txBox="1"/>
          <p:nvPr/>
        </p:nvSpPr>
        <p:spPr>
          <a:xfrm>
            <a:off x="9853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57"/>
          <p:cNvSpPr/>
          <p:nvPr/>
        </p:nvSpPr>
        <p:spPr>
          <a:xfrm>
            <a:off x="62592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57"/>
          <p:cNvSpPr txBox="1"/>
          <p:nvPr/>
        </p:nvSpPr>
        <p:spPr>
          <a:xfrm>
            <a:off x="70051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33" name="Google Shape;633;p57"/>
          <p:cNvGrpSpPr/>
          <p:nvPr/>
        </p:nvGrpSpPr>
        <p:grpSpPr>
          <a:xfrm>
            <a:off x="371950" y="3160962"/>
            <a:ext cx="2372333" cy="1185213"/>
            <a:chOff x="371950" y="3160963"/>
            <a:chExt cx="2372333" cy="1185213"/>
          </a:xfrm>
        </p:grpSpPr>
        <p:sp>
          <p:nvSpPr>
            <p:cNvPr id="634" name="Google Shape;634;p57"/>
            <p:cNvSpPr/>
            <p:nvPr/>
          </p:nvSpPr>
          <p:spPr>
            <a:xfrm>
              <a:off x="371950" y="3162075"/>
              <a:ext cx="1417200" cy="118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45700" spcFirstLastPara="1" rIns="4570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 Pair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5" name="Google Shape;635;p57"/>
            <p:cNvSpPr/>
            <p:nvPr/>
          </p:nvSpPr>
          <p:spPr>
            <a:xfrm>
              <a:off x="502900" y="3267316"/>
              <a:ext cx="505951" cy="525898"/>
            </a:xfrm>
            <a:custGeom>
              <a:rect b="b" l="l" r="r" t="t"/>
              <a:pathLst>
                <a:path extrusionOk="0" h="3531" w="9192">
                  <a:moveTo>
                    <a:pt x="0" y="0"/>
                  </a:moveTo>
                  <a:lnTo>
                    <a:pt x="0" y="3531"/>
                  </a:lnTo>
                  <a:lnTo>
                    <a:pt x="9192" y="3531"/>
                  </a:lnTo>
                  <a:lnTo>
                    <a:pt x="9192" y="7"/>
                  </a:lnTo>
                </a:path>
              </a:pathLst>
            </a:cu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36" name="Google Shape;636;p57"/>
            <p:cNvSpPr/>
            <p:nvPr/>
          </p:nvSpPr>
          <p:spPr>
            <a:xfrm>
              <a:off x="1152250" y="3267316"/>
              <a:ext cx="505951" cy="525898"/>
            </a:xfrm>
            <a:custGeom>
              <a:rect b="b" l="l" r="r" t="t"/>
              <a:pathLst>
                <a:path extrusionOk="0" h="3531" w="9192">
                  <a:moveTo>
                    <a:pt x="0" y="0"/>
                  </a:moveTo>
                  <a:lnTo>
                    <a:pt x="0" y="3531"/>
                  </a:lnTo>
                  <a:lnTo>
                    <a:pt x="9192" y="3531"/>
                  </a:lnTo>
                  <a:lnTo>
                    <a:pt x="9192" y="7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37" name="Google Shape;637;p57"/>
            <p:cNvSpPr txBox="1"/>
            <p:nvPr/>
          </p:nvSpPr>
          <p:spPr>
            <a:xfrm>
              <a:off x="502975" y="3815792"/>
              <a:ext cx="5058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Send</a:t>
              </a:r>
              <a:endParaRPr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8" name="Google Shape;638;p57"/>
            <p:cNvSpPr txBox="1"/>
            <p:nvPr/>
          </p:nvSpPr>
          <p:spPr>
            <a:xfrm>
              <a:off x="1062625" y="3815792"/>
              <a:ext cx="6852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Receive</a:t>
              </a:r>
              <a:endPara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9" name="Google Shape;639;p57"/>
            <p:cNvSpPr/>
            <p:nvPr/>
          </p:nvSpPr>
          <p:spPr>
            <a:xfrm rot="10800000">
              <a:off x="1957725" y="3432238"/>
              <a:ext cx="734027" cy="835638"/>
            </a:xfrm>
            <a:custGeom>
              <a:rect b="b" l="l" r="r" t="t"/>
              <a:pathLst>
                <a:path extrusionOk="0" h="3531" w="9192">
                  <a:moveTo>
                    <a:pt x="0" y="0"/>
                  </a:moveTo>
                  <a:lnTo>
                    <a:pt x="0" y="3531"/>
                  </a:lnTo>
                  <a:lnTo>
                    <a:pt x="9192" y="3531"/>
                  </a:lnTo>
                  <a:lnTo>
                    <a:pt x="9192" y="7"/>
                  </a:ln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40" name="Google Shape;640;p57"/>
            <p:cNvSpPr txBox="1"/>
            <p:nvPr/>
          </p:nvSpPr>
          <p:spPr>
            <a:xfrm>
              <a:off x="1905183" y="3160963"/>
              <a:ext cx="8391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00FF"/>
                  </a:solidFill>
                  <a:latin typeface="Roboto"/>
                  <a:ea typeface="Roboto"/>
                  <a:cs typeface="Roboto"/>
                  <a:sym typeface="Roboto"/>
                </a:rPr>
                <a:t>Completion</a:t>
              </a:r>
              <a:endParaRPr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1" name="Google Shape;641;p57"/>
          <p:cNvGrpSpPr/>
          <p:nvPr/>
        </p:nvGrpSpPr>
        <p:grpSpPr>
          <a:xfrm>
            <a:off x="6391750" y="3160950"/>
            <a:ext cx="2384858" cy="1185225"/>
            <a:chOff x="6391750" y="3160950"/>
            <a:chExt cx="2384858" cy="1185225"/>
          </a:xfrm>
        </p:grpSpPr>
        <p:sp>
          <p:nvSpPr>
            <p:cNvPr id="642" name="Google Shape;642;p57"/>
            <p:cNvSpPr/>
            <p:nvPr/>
          </p:nvSpPr>
          <p:spPr>
            <a:xfrm>
              <a:off x="6391750" y="3162075"/>
              <a:ext cx="1417200" cy="118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45700" spcFirstLastPara="1" rIns="4570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 Pair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3" name="Google Shape;643;p57"/>
            <p:cNvSpPr/>
            <p:nvPr/>
          </p:nvSpPr>
          <p:spPr>
            <a:xfrm>
              <a:off x="6522700" y="3267316"/>
              <a:ext cx="505951" cy="525898"/>
            </a:xfrm>
            <a:custGeom>
              <a:rect b="b" l="l" r="r" t="t"/>
              <a:pathLst>
                <a:path extrusionOk="0" h="3531" w="9192">
                  <a:moveTo>
                    <a:pt x="0" y="0"/>
                  </a:moveTo>
                  <a:lnTo>
                    <a:pt x="0" y="3531"/>
                  </a:lnTo>
                  <a:lnTo>
                    <a:pt x="9192" y="3531"/>
                  </a:lnTo>
                  <a:lnTo>
                    <a:pt x="9192" y="7"/>
                  </a:lnTo>
                </a:path>
              </a:pathLst>
            </a:cu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44" name="Google Shape;644;p57"/>
            <p:cNvSpPr/>
            <p:nvPr/>
          </p:nvSpPr>
          <p:spPr>
            <a:xfrm>
              <a:off x="7172050" y="3267316"/>
              <a:ext cx="505951" cy="525898"/>
            </a:xfrm>
            <a:custGeom>
              <a:rect b="b" l="l" r="r" t="t"/>
              <a:pathLst>
                <a:path extrusionOk="0" h="3531" w="9192">
                  <a:moveTo>
                    <a:pt x="0" y="0"/>
                  </a:moveTo>
                  <a:lnTo>
                    <a:pt x="0" y="3531"/>
                  </a:lnTo>
                  <a:lnTo>
                    <a:pt x="9192" y="3531"/>
                  </a:lnTo>
                  <a:lnTo>
                    <a:pt x="9192" y="7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45" name="Google Shape;645;p57"/>
            <p:cNvSpPr txBox="1"/>
            <p:nvPr/>
          </p:nvSpPr>
          <p:spPr>
            <a:xfrm>
              <a:off x="6522775" y="3815792"/>
              <a:ext cx="5058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Send</a:t>
              </a:r>
              <a:endParaRPr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6" name="Google Shape;646;p57"/>
            <p:cNvSpPr txBox="1"/>
            <p:nvPr/>
          </p:nvSpPr>
          <p:spPr>
            <a:xfrm>
              <a:off x="7082425" y="3815792"/>
              <a:ext cx="6852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Receive</a:t>
              </a:r>
              <a:endParaRPr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7" name="Google Shape;647;p57"/>
            <p:cNvSpPr/>
            <p:nvPr/>
          </p:nvSpPr>
          <p:spPr>
            <a:xfrm rot="10800000">
              <a:off x="7990048" y="3432227"/>
              <a:ext cx="734027" cy="835638"/>
            </a:xfrm>
            <a:custGeom>
              <a:rect b="b" l="l" r="r" t="t"/>
              <a:pathLst>
                <a:path extrusionOk="0" h="3531" w="9192">
                  <a:moveTo>
                    <a:pt x="0" y="0"/>
                  </a:moveTo>
                  <a:lnTo>
                    <a:pt x="0" y="3531"/>
                  </a:lnTo>
                  <a:lnTo>
                    <a:pt x="9192" y="3531"/>
                  </a:lnTo>
                  <a:lnTo>
                    <a:pt x="9192" y="7"/>
                  </a:lnTo>
                </a:path>
              </a:pathLst>
            </a:custGeom>
            <a:noFill/>
            <a:ln cap="flat" cmpd="sng" w="1905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48" name="Google Shape;648;p57"/>
            <p:cNvSpPr txBox="1"/>
            <p:nvPr/>
          </p:nvSpPr>
          <p:spPr>
            <a:xfrm>
              <a:off x="7937508" y="3160950"/>
              <a:ext cx="8391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00FF"/>
                  </a:solidFill>
                  <a:latin typeface="Roboto"/>
                  <a:ea typeface="Roboto"/>
                  <a:cs typeface="Roboto"/>
                  <a:sym typeface="Roboto"/>
                </a:rPr>
                <a:t>Completion</a:t>
              </a:r>
              <a:endParaRPr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49" name="Google Shape;649;p57"/>
          <p:cNvSpPr/>
          <p:nvPr/>
        </p:nvSpPr>
        <p:spPr>
          <a:xfrm>
            <a:off x="2394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57"/>
          <p:cNvSpPr/>
          <p:nvPr/>
        </p:nvSpPr>
        <p:spPr>
          <a:xfrm>
            <a:off x="17380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57"/>
          <p:cNvSpPr/>
          <p:nvPr/>
        </p:nvSpPr>
        <p:spPr>
          <a:xfrm>
            <a:off x="4781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57"/>
          <p:cNvSpPr/>
          <p:nvPr/>
        </p:nvSpPr>
        <p:spPr>
          <a:xfrm>
            <a:off x="62592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57"/>
          <p:cNvSpPr/>
          <p:nvPr/>
        </p:nvSpPr>
        <p:spPr>
          <a:xfrm>
            <a:off x="77578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57"/>
          <p:cNvSpPr/>
          <p:nvPr/>
        </p:nvSpPr>
        <p:spPr>
          <a:xfrm>
            <a:off x="64979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57"/>
          <p:cNvSpPr/>
          <p:nvPr/>
        </p:nvSpPr>
        <p:spPr>
          <a:xfrm>
            <a:off x="685100" y="1924050"/>
            <a:ext cx="494100" cy="19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57"/>
          <p:cNvSpPr/>
          <p:nvPr/>
        </p:nvSpPr>
        <p:spPr>
          <a:xfrm>
            <a:off x="6704900" y="1924055"/>
            <a:ext cx="494100" cy="1968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RDMA (3/6)</a:t>
            </a:r>
            <a:endParaRPr/>
          </a:p>
        </p:txBody>
      </p:sp>
      <p:sp>
        <p:nvSpPr>
          <p:cNvPr id="662" name="Google Shape;662;p58"/>
          <p:cNvSpPr txBox="1"/>
          <p:nvPr>
            <p:ph idx="1" type="body"/>
          </p:nvPr>
        </p:nvSpPr>
        <p:spPr>
          <a:xfrm>
            <a:off x="107050" y="402200"/>
            <a:ext cx="89097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Servers set up Work Queue Entries (WQEs) in the queues.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WQE contains pointer to buffer in memory.</a:t>
            </a:r>
            <a:endParaRPr/>
          </a:p>
        </p:txBody>
      </p:sp>
      <p:sp>
        <p:nvSpPr>
          <p:cNvPr id="663" name="Google Shape;663;p58"/>
          <p:cNvSpPr/>
          <p:nvPr/>
        </p:nvSpPr>
        <p:spPr>
          <a:xfrm>
            <a:off x="2394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58"/>
          <p:cNvSpPr/>
          <p:nvPr/>
        </p:nvSpPr>
        <p:spPr>
          <a:xfrm>
            <a:off x="2394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58"/>
          <p:cNvSpPr/>
          <p:nvPr/>
        </p:nvSpPr>
        <p:spPr>
          <a:xfrm>
            <a:off x="17380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58"/>
          <p:cNvSpPr/>
          <p:nvPr/>
        </p:nvSpPr>
        <p:spPr>
          <a:xfrm>
            <a:off x="4781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58"/>
          <p:cNvSpPr/>
          <p:nvPr/>
        </p:nvSpPr>
        <p:spPr>
          <a:xfrm>
            <a:off x="371950" y="3162075"/>
            <a:ext cx="1417200" cy="118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 Pair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58"/>
          <p:cNvSpPr/>
          <p:nvPr/>
        </p:nvSpPr>
        <p:spPr>
          <a:xfrm>
            <a:off x="50290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9" name="Google Shape;669;p58"/>
          <p:cNvSpPr/>
          <p:nvPr/>
        </p:nvSpPr>
        <p:spPr>
          <a:xfrm>
            <a:off x="115225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0" name="Google Shape;670;p58"/>
          <p:cNvSpPr txBox="1"/>
          <p:nvPr/>
        </p:nvSpPr>
        <p:spPr>
          <a:xfrm>
            <a:off x="502975" y="3815792"/>
            <a:ext cx="505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58"/>
          <p:cNvSpPr txBox="1"/>
          <p:nvPr/>
        </p:nvSpPr>
        <p:spPr>
          <a:xfrm>
            <a:off x="1062625" y="3815792"/>
            <a:ext cx="68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58"/>
          <p:cNvSpPr/>
          <p:nvPr/>
        </p:nvSpPr>
        <p:spPr>
          <a:xfrm>
            <a:off x="566050" y="3575017"/>
            <a:ext cx="375000" cy="15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58"/>
          <p:cNvSpPr txBox="1"/>
          <p:nvPr/>
        </p:nvSpPr>
        <p:spPr>
          <a:xfrm>
            <a:off x="9853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58"/>
          <p:cNvSpPr/>
          <p:nvPr/>
        </p:nvSpPr>
        <p:spPr>
          <a:xfrm>
            <a:off x="62592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58"/>
          <p:cNvSpPr/>
          <p:nvPr/>
        </p:nvSpPr>
        <p:spPr>
          <a:xfrm>
            <a:off x="62592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58"/>
          <p:cNvSpPr/>
          <p:nvPr/>
        </p:nvSpPr>
        <p:spPr>
          <a:xfrm>
            <a:off x="77578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58"/>
          <p:cNvSpPr/>
          <p:nvPr/>
        </p:nvSpPr>
        <p:spPr>
          <a:xfrm>
            <a:off x="64979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58"/>
          <p:cNvSpPr/>
          <p:nvPr/>
        </p:nvSpPr>
        <p:spPr>
          <a:xfrm>
            <a:off x="6391750" y="3162075"/>
            <a:ext cx="1417200" cy="118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 Pair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58"/>
          <p:cNvSpPr/>
          <p:nvPr/>
        </p:nvSpPr>
        <p:spPr>
          <a:xfrm>
            <a:off x="652270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0" name="Google Shape;680;p58"/>
          <p:cNvSpPr/>
          <p:nvPr/>
        </p:nvSpPr>
        <p:spPr>
          <a:xfrm>
            <a:off x="717205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1" name="Google Shape;681;p58"/>
          <p:cNvSpPr txBox="1"/>
          <p:nvPr/>
        </p:nvSpPr>
        <p:spPr>
          <a:xfrm>
            <a:off x="6522775" y="3815792"/>
            <a:ext cx="505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58"/>
          <p:cNvSpPr txBox="1"/>
          <p:nvPr/>
        </p:nvSpPr>
        <p:spPr>
          <a:xfrm>
            <a:off x="7082425" y="3815792"/>
            <a:ext cx="68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58"/>
          <p:cNvSpPr/>
          <p:nvPr/>
        </p:nvSpPr>
        <p:spPr>
          <a:xfrm>
            <a:off x="7237525" y="3575017"/>
            <a:ext cx="375000" cy="159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58"/>
          <p:cNvSpPr txBox="1"/>
          <p:nvPr/>
        </p:nvSpPr>
        <p:spPr>
          <a:xfrm>
            <a:off x="70051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58"/>
          <p:cNvSpPr/>
          <p:nvPr/>
        </p:nvSpPr>
        <p:spPr>
          <a:xfrm rot="10800000">
            <a:off x="1957725" y="3432238"/>
            <a:ext cx="734027" cy="83563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6" name="Google Shape;686;p58"/>
          <p:cNvSpPr txBox="1"/>
          <p:nvPr/>
        </p:nvSpPr>
        <p:spPr>
          <a:xfrm>
            <a:off x="1905183" y="3160963"/>
            <a:ext cx="83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Completion</a:t>
            </a:r>
            <a:endParaRPr sz="12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58"/>
          <p:cNvSpPr/>
          <p:nvPr/>
        </p:nvSpPr>
        <p:spPr>
          <a:xfrm rot="10800000">
            <a:off x="7990048" y="3432227"/>
            <a:ext cx="734027" cy="83563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8" name="Google Shape;688;p58"/>
          <p:cNvSpPr txBox="1"/>
          <p:nvPr/>
        </p:nvSpPr>
        <p:spPr>
          <a:xfrm>
            <a:off x="7937508" y="3160950"/>
            <a:ext cx="83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Completion</a:t>
            </a:r>
            <a:endParaRPr sz="12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58"/>
          <p:cNvSpPr/>
          <p:nvPr/>
        </p:nvSpPr>
        <p:spPr>
          <a:xfrm>
            <a:off x="745850" y="2085425"/>
            <a:ext cx="1452949" cy="1489512"/>
          </a:xfrm>
          <a:custGeom>
            <a:rect b="b" l="l" r="r" t="t"/>
            <a:pathLst>
              <a:path extrusionOk="0" h="52259" w="46595">
                <a:moveTo>
                  <a:pt x="46595" y="0"/>
                </a:moveTo>
                <a:lnTo>
                  <a:pt x="46595" y="20595"/>
                </a:lnTo>
                <a:lnTo>
                  <a:pt x="0" y="20595"/>
                </a:lnTo>
                <a:lnTo>
                  <a:pt x="0" y="52259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90" name="Google Shape;690;p58"/>
          <p:cNvSpPr/>
          <p:nvPr/>
        </p:nvSpPr>
        <p:spPr>
          <a:xfrm>
            <a:off x="7422770" y="2085425"/>
            <a:ext cx="787805" cy="1489512"/>
          </a:xfrm>
          <a:custGeom>
            <a:rect b="b" l="l" r="r" t="t"/>
            <a:pathLst>
              <a:path extrusionOk="0" h="52259" w="46595">
                <a:moveTo>
                  <a:pt x="46595" y="0"/>
                </a:moveTo>
                <a:lnTo>
                  <a:pt x="46595" y="20595"/>
                </a:lnTo>
                <a:lnTo>
                  <a:pt x="0" y="20595"/>
                </a:lnTo>
                <a:lnTo>
                  <a:pt x="0" y="52259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91" name="Google Shape;691;p58"/>
          <p:cNvSpPr txBox="1"/>
          <p:nvPr/>
        </p:nvSpPr>
        <p:spPr>
          <a:xfrm>
            <a:off x="2314875" y="2473938"/>
            <a:ext cx="1286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CPU writes WQE to queue.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58"/>
          <p:cNvSpPr txBox="1"/>
          <p:nvPr/>
        </p:nvSpPr>
        <p:spPr>
          <a:xfrm>
            <a:off x="6149100" y="2473938"/>
            <a:ext cx="1286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CPU writes WQE to queue.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58"/>
          <p:cNvSpPr/>
          <p:nvPr/>
        </p:nvSpPr>
        <p:spPr>
          <a:xfrm>
            <a:off x="685100" y="1924050"/>
            <a:ext cx="494100" cy="19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58"/>
          <p:cNvSpPr/>
          <p:nvPr/>
        </p:nvSpPr>
        <p:spPr>
          <a:xfrm>
            <a:off x="6704900" y="1924055"/>
            <a:ext cx="494100" cy="1968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9"/>
          <p:cNvSpPr/>
          <p:nvPr/>
        </p:nvSpPr>
        <p:spPr>
          <a:xfrm>
            <a:off x="2394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59"/>
          <p:cNvSpPr/>
          <p:nvPr/>
        </p:nvSpPr>
        <p:spPr>
          <a:xfrm>
            <a:off x="17380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59"/>
          <p:cNvSpPr/>
          <p:nvPr/>
        </p:nvSpPr>
        <p:spPr>
          <a:xfrm>
            <a:off x="4781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59"/>
          <p:cNvSpPr/>
          <p:nvPr/>
        </p:nvSpPr>
        <p:spPr>
          <a:xfrm>
            <a:off x="62592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59"/>
          <p:cNvSpPr/>
          <p:nvPr/>
        </p:nvSpPr>
        <p:spPr>
          <a:xfrm>
            <a:off x="77578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59"/>
          <p:cNvSpPr/>
          <p:nvPr/>
        </p:nvSpPr>
        <p:spPr>
          <a:xfrm>
            <a:off x="64979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59"/>
          <p:cNvSpPr/>
          <p:nvPr/>
        </p:nvSpPr>
        <p:spPr>
          <a:xfrm>
            <a:off x="685100" y="1924050"/>
            <a:ext cx="494100" cy="19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59"/>
          <p:cNvSpPr/>
          <p:nvPr/>
        </p:nvSpPr>
        <p:spPr>
          <a:xfrm>
            <a:off x="6704900" y="1924055"/>
            <a:ext cx="494100" cy="1968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RDMA (3/6)</a:t>
            </a:r>
            <a:endParaRPr/>
          </a:p>
        </p:txBody>
      </p:sp>
      <p:sp>
        <p:nvSpPr>
          <p:cNvPr id="708" name="Google Shape;708;p59"/>
          <p:cNvSpPr txBox="1"/>
          <p:nvPr>
            <p:ph idx="1" type="body"/>
          </p:nvPr>
        </p:nvSpPr>
        <p:spPr>
          <a:xfrm>
            <a:off x="107050" y="402200"/>
            <a:ext cx="89097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Servers set up Work Queue Entries (WQEs) in the queues.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WQE contains pointer to buffer in memory.</a:t>
            </a:r>
            <a:endParaRPr/>
          </a:p>
        </p:txBody>
      </p:sp>
      <p:sp>
        <p:nvSpPr>
          <p:cNvPr id="709" name="Google Shape;709;p59"/>
          <p:cNvSpPr/>
          <p:nvPr/>
        </p:nvSpPr>
        <p:spPr>
          <a:xfrm>
            <a:off x="2394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59"/>
          <p:cNvSpPr/>
          <p:nvPr/>
        </p:nvSpPr>
        <p:spPr>
          <a:xfrm>
            <a:off x="371950" y="3162075"/>
            <a:ext cx="1417200" cy="118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 Pair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59"/>
          <p:cNvSpPr/>
          <p:nvPr/>
        </p:nvSpPr>
        <p:spPr>
          <a:xfrm>
            <a:off x="50290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2" name="Google Shape;712;p59"/>
          <p:cNvSpPr/>
          <p:nvPr/>
        </p:nvSpPr>
        <p:spPr>
          <a:xfrm>
            <a:off x="115225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3" name="Google Shape;713;p59"/>
          <p:cNvSpPr txBox="1"/>
          <p:nvPr/>
        </p:nvSpPr>
        <p:spPr>
          <a:xfrm>
            <a:off x="502975" y="3815792"/>
            <a:ext cx="505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59"/>
          <p:cNvSpPr txBox="1"/>
          <p:nvPr/>
        </p:nvSpPr>
        <p:spPr>
          <a:xfrm>
            <a:off x="1062625" y="3815792"/>
            <a:ext cx="68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9"/>
          <p:cNvSpPr/>
          <p:nvPr/>
        </p:nvSpPr>
        <p:spPr>
          <a:xfrm>
            <a:off x="566050" y="3575017"/>
            <a:ext cx="375000" cy="15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59"/>
          <p:cNvSpPr txBox="1"/>
          <p:nvPr/>
        </p:nvSpPr>
        <p:spPr>
          <a:xfrm>
            <a:off x="9853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59"/>
          <p:cNvSpPr/>
          <p:nvPr/>
        </p:nvSpPr>
        <p:spPr>
          <a:xfrm>
            <a:off x="62592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59"/>
          <p:cNvSpPr/>
          <p:nvPr/>
        </p:nvSpPr>
        <p:spPr>
          <a:xfrm>
            <a:off x="6391750" y="3162075"/>
            <a:ext cx="1417200" cy="118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 Pair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59"/>
          <p:cNvSpPr/>
          <p:nvPr/>
        </p:nvSpPr>
        <p:spPr>
          <a:xfrm>
            <a:off x="652270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0" name="Google Shape;720;p59"/>
          <p:cNvSpPr/>
          <p:nvPr/>
        </p:nvSpPr>
        <p:spPr>
          <a:xfrm>
            <a:off x="717205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1" name="Google Shape;721;p59"/>
          <p:cNvSpPr txBox="1"/>
          <p:nvPr/>
        </p:nvSpPr>
        <p:spPr>
          <a:xfrm>
            <a:off x="6522775" y="3815792"/>
            <a:ext cx="505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9"/>
          <p:cNvSpPr txBox="1"/>
          <p:nvPr/>
        </p:nvSpPr>
        <p:spPr>
          <a:xfrm>
            <a:off x="7082425" y="3815792"/>
            <a:ext cx="68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59"/>
          <p:cNvSpPr/>
          <p:nvPr/>
        </p:nvSpPr>
        <p:spPr>
          <a:xfrm>
            <a:off x="7237525" y="3575017"/>
            <a:ext cx="375000" cy="159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59"/>
          <p:cNvSpPr txBox="1"/>
          <p:nvPr/>
        </p:nvSpPr>
        <p:spPr>
          <a:xfrm>
            <a:off x="70051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59"/>
          <p:cNvSpPr/>
          <p:nvPr/>
        </p:nvSpPr>
        <p:spPr>
          <a:xfrm rot="10800000">
            <a:off x="1957725" y="3432238"/>
            <a:ext cx="734027" cy="83563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6" name="Google Shape;726;p59"/>
          <p:cNvSpPr txBox="1"/>
          <p:nvPr/>
        </p:nvSpPr>
        <p:spPr>
          <a:xfrm>
            <a:off x="1905183" y="3160963"/>
            <a:ext cx="83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Completion</a:t>
            </a:r>
            <a:endParaRPr sz="12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59"/>
          <p:cNvSpPr/>
          <p:nvPr/>
        </p:nvSpPr>
        <p:spPr>
          <a:xfrm rot="10800000">
            <a:off x="7990048" y="3432227"/>
            <a:ext cx="734027" cy="83563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8" name="Google Shape;728;p59"/>
          <p:cNvSpPr txBox="1"/>
          <p:nvPr/>
        </p:nvSpPr>
        <p:spPr>
          <a:xfrm>
            <a:off x="7937508" y="3160950"/>
            <a:ext cx="83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Completion</a:t>
            </a:r>
            <a:endParaRPr sz="12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59"/>
          <p:cNvSpPr txBox="1"/>
          <p:nvPr/>
        </p:nvSpPr>
        <p:spPr>
          <a:xfrm>
            <a:off x="805225" y="2581625"/>
            <a:ext cx="1417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"Send this data."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0" name="Google Shape;730;p59"/>
          <p:cNvCxnSpPr>
            <a:endCxn id="706" idx="4"/>
          </p:cNvCxnSpPr>
          <p:nvPr/>
        </p:nvCxnSpPr>
        <p:spPr>
          <a:xfrm rot="10800000">
            <a:off x="6951950" y="2120855"/>
            <a:ext cx="388500" cy="1532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59"/>
          <p:cNvSpPr txBox="1"/>
          <p:nvPr/>
        </p:nvSpPr>
        <p:spPr>
          <a:xfrm>
            <a:off x="7082425" y="2581638"/>
            <a:ext cx="1618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"Put the data here."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2" name="Google Shape;732;p59"/>
          <p:cNvCxnSpPr>
            <a:endCxn id="705" idx="4"/>
          </p:cNvCxnSpPr>
          <p:nvPr/>
        </p:nvCxnSpPr>
        <p:spPr>
          <a:xfrm flipH="1" rot="10800000">
            <a:off x="663350" y="2120850"/>
            <a:ext cx="268800" cy="1545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0"/>
          <p:cNvSpPr/>
          <p:nvPr/>
        </p:nvSpPr>
        <p:spPr>
          <a:xfrm>
            <a:off x="2394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0"/>
          <p:cNvSpPr/>
          <p:nvPr/>
        </p:nvSpPr>
        <p:spPr>
          <a:xfrm>
            <a:off x="17380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0"/>
          <p:cNvSpPr/>
          <p:nvPr/>
        </p:nvSpPr>
        <p:spPr>
          <a:xfrm>
            <a:off x="4781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60"/>
          <p:cNvSpPr/>
          <p:nvPr/>
        </p:nvSpPr>
        <p:spPr>
          <a:xfrm>
            <a:off x="62592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60"/>
          <p:cNvSpPr/>
          <p:nvPr/>
        </p:nvSpPr>
        <p:spPr>
          <a:xfrm>
            <a:off x="77578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0"/>
          <p:cNvSpPr/>
          <p:nvPr/>
        </p:nvSpPr>
        <p:spPr>
          <a:xfrm>
            <a:off x="64979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0"/>
          <p:cNvSpPr/>
          <p:nvPr/>
        </p:nvSpPr>
        <p:spPr>
          <a:xfrm>
            <a:off x="685100" y="1924050"/>
            <a:ext cx="494100" cy="19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0"/>
          <p:cNvSpPr/>
          <p:nvPr/>
        </p:nvSpPr>
        <p:spPr>
          <a:xfrm>
            <a:off x="6704900" y="1924055"/>
            <a:ext cx="494100" cy="1968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RDMA (4/6)</a:t>
            </a:r>
            <a:endParaRPr/>
          </a:p>
        </p:txBody>
      </p:sp>
      <p:sp>
        <p:nvSpPr>
          <p:cNvPr id="746" name="Google Shape;746;p60"/>
          <p:cNvSpPr txBox="1"/>
          <p:nvPr>
            <p:ph idx="1" type="body"/>
          </p:nvPr>
        </p:nvSpPr>
        <p:spPr>
          <a:xfrm>
            <a:off x="107050" y="402200"/>
            <a:ext cx="89097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 NIC transfers data between memory, without CPU involvement!</a:t>
            </a:r>
            <a:endParaRPr/>
          </a:p>
        </p:txBody>
      </p:sp>
      <p:sp>
        <p:nvSpPr>
          <p:cNvPr id="747" name="Google Shape;747;p60"/>
          <p:cNvSpPr/>
          <p:nvPr/>
        </p:nvSpPr>
        <p:spPr>
          <a:xfrm>
            <a:off x="2394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60"/>
          <p:cNvSpPr/>
          <p:nvPr/>
        </p:nvSpPr>
        <p:spPr>
          <a:xfrm>
            <a:off x="371950" y="3162075"/>
            <a:ext cx="1417200" cy="118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 Pair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9" name="Google Shape;749;p60"/>
          <p:cNvSpPr/>
          <p:nvPr/>
        </p:nvSpPr>
        <p:spPr>
          <a:xfrm>
            <a:off x="50290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0" name="Google Shape;750;p60"/>
          <p:cNvSpPr/>
          <p:nvPr/>
        </p:nvSpPr>
        <p:spPr>
          <a:xfrm>
            <a:off x="115225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1" name="Google Shape;751;p60"/>
          <p:cNvSpPr txBox="1"/>
          <p:nvPr/>
        </p:nvSpPr>
        <p:spPr>
          <a:xfrm>
            <a:off x="502975" y="3815792"/>
            <a:ext cx="505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60"/>
          <p:cNvSpPr txBox="1"/>
          <p:nvPr/>
        </p:nvSpPr>
        <p:spPr>
          <a:xfrm>
            <a:off x="1062625" y="3815792"/>
            <a:ext cx="68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60"/>
          <p:cNvSpPr/>
          <p:nvPr/>
        </p:nvSpPr>
        <p:spPr>
          <a:xfrm>
            <a:off x="566050" y="3575017"/>
            <a:ext cx="375000" cy="15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60"/>
          <p:cNvSpPr txBox="1"/>
          <p:nvPr/>
        </p:nvSpPr>
        <p:spPr>
          <a:xfrm>
            <a:off x="9853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60"/>
          <p:cNvSpPr/>
          <p:nvPr/>
        </p:nvSpPr>
        <p:spPr>
          <a:xfrm>
            <a:off x="62592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60"/>
          <p:cNvSpPr/>
          <p:nvPr/>
        </p:nvSpPr>
        <p:spPr>
          <a:xfrm>
            <a:off x="6391750" y="3162075"/>
            <a:ext cx="1417200" cy="118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 Pair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60"/>
          <p:cNvSpPr/>
          <p:nvPr/>
        </p:nvSpPr>
        <p:spPr>
          <a:xfrm>
            <a:off x="652270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8" name="Google Shape;758;p60"/>
          <p:cNvSpPr/>
          <p:nvPr/>
        </p:nvSpPr>
        <p:spPr>
          <a:xfrm>
            <a:off x="717205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9" name="Google Shape;759;p60"/>
          <p:cNvSpPr txBox="1"/>
          <p:nvPr/>
        </p:nvSpPr>
        <p:spPr>
          <a:xfrm>
            <a:off x="6522775" y="3815792"/>
            <a:ext cx="505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60"/>
          <p:cNvSpPr txBox="1"/>
          <p:nvPr/>
        </p:nvSpPr>
        <p:spPr>
          <a:xfrm>
            <a:off x="7082425" y="3815792"/>
            <a:ext cx="68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60"/>
          <p:cNvSpPr/>
          <p:nvPr/>
        </p:nvSpPr>
        <p:spPr>
          <a:xfrm>
            <a:off x="7237525" y="3575017"/>
            <a:ext cx="375000" cy="159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60"/>
          <p:cNvSpPr txBox="1"/>
          <p:nvPr/>
        </p:nvSpPr>
        <p:spPr>
          <a:xfrm>
            <a:off x="70051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60"/>
          <p:cNvSpPr/>
          <p:nvPr/>
        </p:nvSpPr>
        <p:spPr>
          <a:xfrm rot="10800000">
            <a:off x="1957725" y="3432238"/>
            <a:ext cx="734027" cy="83563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4" name="Google Shape;764;p60"/>
          <p:cNvSpPr txBox="1"/>
          <p:nvPr/>
        </p:nvSpPr>
        <p:spPr>
          <a:xfrm>
            <a:off x="1905183" y="3160963"/>
            <a:ext cx="83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Completion</a:t>
            </a:r>
            <a:endParaRPr sz="12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60"/>
          <p:cNvSpPr/>
          <p:nvPr/>
        </p:nvSpPr>
        <p:spPr>
          <a:xfrm rot="10800000">
            <a:off x="7990048" y="3432227"/>
            <a:ext cx="734027" cy="83563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6" name="Google Shape;766;p60"/>
          <p:cNvSpPr txBox="1"/>
          <p:nvPr/>
        </p:nvSpPr>
        <p:spPr>
          <a:xfrm>
            <a:off x="7937508" y="3160950"/>
            <a:ext cx="83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Completion</a:t>
            </a:r>
            <a:endParaRPr sz="12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7" name="Google Shape;767;p60"/>
          <p:cNvCxnSpPr>
            <a:stCxn id="743" idx="4"/>
            <a:endCxn id="747" idx="0"/>
          </p:cNvCxnSpPr>
          <p:nvPr/>
        </p:nvCxnSpPr>
        <p:spPr>
          <a:xfrm>
            <a:off x="932150" y="2120850"/>
            <a:ext cx="630000" cy="944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60"/>
          <p:cNvCxnSpPr>
            <a:stCxn id="747" idx="3"/>
            <a:endCxn id="755" idx="1"/>
          </p:cNvCxnSpPr>
          <p:nvPr/>
        </p:nvCxnSpPr>
        <p:spPr>
          <a:xfrm>
            <a:off x="2884800" y="3862450"/>
            <a:ext cx="33744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60"/>
          <p:cNvCxnSpPr>
            <a:stCxn id="755" idx="0"/>
            <a:endCxn id="744" idx="4"/>
          </p:cNvCxnSpPr>
          <p:nvPr/>
        </p:nvCxnSpPr>
        <p:spPr>
          <a:xfrm rot="10800000">
            <a:off x="6951900" y="2120800"/>
            <a:ext cx="630000" cy="944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1"/>
          <p:cNvSpPr/>
          <p:nvPr/>
        </p:nvSpPr>
        <p:spPr>
          <a:xfrm>
            <a:off x="2394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61"/>
          <p:cNvSpPr/>
          <p:nvPr/>
        </p:nvSpPr>
        <p:spPr>
          <a:xfrm>
            <a:off x="17380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61"/>
          <p:cNvSpPr/>
          <p:nvPr/>
        </p:nvSpPr>
        <p:spPr>
          <a:xfrm>
            <a:off x="4781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7" name="Google Shape;777;p61"/>
          <p:cNvSpPr/>
          <p:nvPr/>
        </p:nvSpPr>
        <p:spPr>
          <a:xfrm>
            <a:off x="62592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61"/>
          <p:cNvSpPr/>
          <p:nvPr/>
        </p:nvSpPr>
        <p:spPr>
          <a:xfrm>
            <a:off x="77578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61"/>
          <p:cNvSpPr/>
          <p:nvPr/>
        </p:nvSpPr>
        <p:spPr>
          <a:xfrm>
            <a:off x="64979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61"/>
          <p:cNvSpPr/>
          <p:nvPr/>
        </p:nvSpPr>
        <p:spPr>
          <a:xfrm>
            <a:off x="685100" y="1924050"/>
            <a:ext cx="494100" cy="19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61"/>
          <p:cNvSpPr/>
          <p:nvPr/>
        </p:nvSpPr>
        <p:spPr>
          <a:xfrm>
            <a:off x="6704900" y="1924055"/>
            <a:ext cx="494100" cy="1968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RDMA (5/6)</a:t>
            </a:r>
            <a:endParaRPr/>
          </a:p>
        </p:txBody>
      </p:sp>
      <p:sp>
        <p:nvSpPr>
          <p:cNvPr id="783" name="Google Shape;783;p61"/>
          <p:cNvSpPr txBox="1"/>
          <p:nvPr>
            <p:ph idx="1" type="body"/>
          </p:nvPr>
        </p:nvSpPr>
        <p:spPr>
          <a:xfrm>
            <a:off x="107050" y="402200"/>
            <a:ext cx="89097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5. NICs generate Completion Queue Entries (CQEs), and delete WQEs.</a:t>
            </a:r>
            <a:endParaRPr/>
          </a:p>
        </p:txBody>
      </p:sp>
      <p:sp>
        <p:nvSpPr>
          <p:cNvPr id="784" name="Google Shape;784;p61"/>
          <p:cNvSpPr/>
          <p:nvPr/>
        </p:nvSpPr>
        <p:spPr>
          <a:xfrm>
            <a:off x="2394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61"/>
          <p:cNvSpPr/>
          <p:nvPr/>
        </p:nvSpPr>
        <p:spPr>
          <a:xfrm>
            <a:off x="371950" y="3162075"/>
            <a:ext cx="1417200" cy="118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 Pair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61"/>
          <p:cNvSpPr/>
          <p:nvPr/>
        </p:nvSpPr>
        <p:spPr>
          <a:xfrm>
            <a:off x="50290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7" name="Google Shape;787;p61"/>
          <p:cNvSpPr/>
          <p:nvPr/>
        </p:nvSpPr>
        <p:spPr>
          <a:xfrm>
            <a:off x="115225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8" name="Google Shape;788;p61"/>
          <p:cNvSpPr txBox="1"/>
          <p:nvPr/>
        </p:nvSpPr>
        <p:spPr>
          <a:xfrm>
            <a:off x="502975" y="3815792"/>
            <a:ext cx="505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61"/>
          <p:cNvSpPr txBox="1"/>
          <p:nvPr/>
        </p:nvSpPr>
        <p:spPr>
          <a:xfrm>
            <a:off x="1062625" y="3815792"/>
            <a:ext cx="68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61"/>
          <p:cNvSpPr/>
          <p:nvPr/>
        </p:nvSpPr>
        <p:spPr>
          <a:xfrm>
            <a:off x="566050" y="3575017"/>
            <a:ext cx="375000" cy="15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61"/>
          <p:cNvSpPr txBox="1"/>
          <p:nvPr/>
        </p:nvSpPr>
        <p:spPr>
          <a:xfrm>
            <a:off x="9853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61"/>
          <p:cNvSpPr/>
          <p:nvPr/>
        </p:nvSpPr>
        <p:spPr>
          <a:xfrm>
            <a:off x="62592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61"/>
          <p:cNvSpPr/>
          <p:nvPr/>
        </p:nvSpPr>
        <p:spPr>
          <a:xfrm>
            <a:off x="6391750" y="3162075"/>
            <a:ext cx="1417200" cy="118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 Pair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61"/>
          <p:cNvSpPr/>
          <p:nvPr/>
        </p:nvSpPr>
        <p:spPr>
          <a:xfrm>
            <a:off x="652270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5" name="Google Shape;795;p61"/>
          <p:cNvSpPr/>
          <p:nvPr/>
        </p:nvSpPr>
        <p:spPr>
          <a:xfrm>
            <a:off x="717205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6" name="Google Shape;796;p61"/>
          <p:cNvSpPr txBox="1"/>
          <p:nvPr/>
        </p:nvSpPr>
        <p:spPr>
          <a:xfrm>
            <a:off x="6522775" y="3815792"/>
            <a:ext cx="505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61"/>
          <p:cNvSpPr txBox="1"/>
          <p:nvPr/>
        </p:nvSpPr>
        <p:spPr>
          <a:xfrm>
            <a:off x="7082425" y="3815792"/>
            <a:ext cx="68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61"/>
          <p:cNvSpPr/>
          <p:nvPr/>
        </p:nvSpPr>
        <p:spPr>
          <a:xfrm>
            <a:off x="7237525" y="3575017"/>
            <a:ext cx="375000" cy="159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61"/>
          <p:cNvSpPr txBox="1"/>
          <p:nvPr/>
        </p:nvSpPr>
        <p:spPr>
          <a:xfrm>
            <a:off x="70051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61"/>
          <p:cNvSpPr/>
          <p:nvPr/>
        </p:nvSpPr>
        <p:spPr>
          <a:xfrm rot="10800000">
            <a:off x="1957725" y="3432238"/>
            <a:ext cx="734027" cy="83563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1" name="Google Shape;801;p61"/>
          <p:cNvSpPr txBox="1"/>
          <p:nvPr/>
        </p:nvSpPr>
        <p:spPr>
          <a:xfrm>
            <a:off x="1905183" y="3160963"/>
            <a:ext cx="83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Completion</a:t>
            </a:r>
            <a:endParaRPr sz="12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61"/>
          <p:cNvSpPr/>
          <p:nvPr/>
        </p:nvSpPr>
        <p:spPr>
          <a:xfrm rot="10800000">
            <a:off x="7990048" y="3432227"/>
            <a:ext cx="734027" cy="83563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3" name="Google Shape;803;p61"/>
          <p:cNvSpPr txBox="1"/>
          <p:nvPr/>
        </p:nvSpPr>
        <p:spPr>
          <a:xfrm>
            <a:off x="7937508" y="3160950"/>
            <a:ext cx="8391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Completion</a:t>
            </a:r>
            <a:endParaRPr sz="12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61"/>
          <p:cNvSpPr/>
          <p:nvPr/>
        </p:nvSpPr>
        <p:spPr>
          <a:xfrm>
            <a:off x="2035063" y="3540250"/>
            <a:ext cx="579300" cy="159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61"/>
          <p:cNvSpPr/>
          <p:nvPr/>
        </p:nvSpPr>
        <p:spPr>
          <a:xfrm>
            <a:off x="8067400" y="3540250"/>
            <a:ext cx="579300" cy="159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61"/>
          <p:cNvSpPr txBox="1"/>
          <p:nvPr/>
        </p:nvSpPr>
        <p:spPr>
          <a:xfrm>
            <a:off x="3298075" y="3488568"/>
            <a:ext cx="10662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Data successfully sent!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7" name="Google Shape;807;p61"/>
          <p:cNvCxnSpPr/>
          <p:nvPr/>
        </p:nvCxnSpPr>
        <p:spPr>
          <a:xfrm rot="10800000">
            <a:off x="2384675" y="3619431"/>
            <a:ext cx="9201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61"/>
          <p:cNvSpPr txBox="1"/>
          <p:nvPr/>
        </p:nvSpPr>
        <p:spPr>
          <a:xfrm>
            <a:off x="4898275" y="3488568"/>
            <a:ext cx="10662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Data successfully received!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9" name="Google Shape;809;p61"/>
          <p:cNvCxnSpPr/>
          <p:nvPr/>
        </p:nvCxnSpPr>
        <p:spPr>
          <a:xfrm>
            <a:off x="5971675" y="3619425"/>
            <a:ext cx="23556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2"/>
          <p:cNvSpPr/>
          <p:nvPr/>
        </p:nvSpPr>
        <p:spPr>
          <a:xfrm>
            <a:off x="2394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62"/>
          <p:cNvSpPr/>
          <p:nvPr/>
        </p:nvSpPr>
        <p:spPr>
          <a:xfrm>
            <a:off x="17380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62"/>
          <p:cNvSpPr/>
          <p:nvPr/>
        </p:nvSpPr>
        <p:spPr>
          <a:xfrm>
            <a:off x="4781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62"/>
          <p:cNvSpPr/>
          <p:nvPr/>
        </p:nvSpPr>
        <p:spPr>
          <a:xfrm>
            <a:off x="6259200" y="1396075"/>
            <a:ext cx="2645400" cy="972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62"/>
          <p:cNvSpPr/>
          <p:nvPr/>
        </p:nvSpPr>
        <p:spPr>
          <a:xfrm>
            <a:off x="77578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CPU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62"/>
          <p:cNvSpPr/>
          <p:nvPr/>
        </p:nvSpPr>
        <p:spPr>
          <a:xfrm>
            <a:off x="6497900" y="1680425"/>
            <a:ext cx="908100" cy="61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Memory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62"/>
          <p:cNvSpPr/>
          <p:nvPr/>
        </p:nvSpPr>
        <p:spPr>
          <a:xfrm>
            <a:off x="685100" y="1924050"/>
            <a:ext cx="494100" cy="196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1" name="Google Shape;821;p62"/>
          <p:cNvSpPr/>
          <p:nvPr/>
        </p:nvSpPr>
        <p:spPr>
          <a:xfrm>
            <a:off x="6704900" y="1924055"/>
            <a:ext cx="494100" cy="1968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RDMA (6/6)</a:t>
            </a:r>
            <a:endParaRPr/>
          </a:p>
        </p:txBody>
      </p:sp>
      <p:sp>
        <p:nvSpPr>
          <p:cNvPr id="823" name="Google Shape;823;p62"/>
          <p:cNvSpPr txBox="1"/>
          <p:nvPr>
            <p:ph idx="1" type="body"/>
          </p:nvPr>
        </p:nvSpPr>
        <p:spPr>
          <a:xfrm>
            <a:off x="107050" y="402200"/>
            <a:ext cx="8909700" cy="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6. Applications read CQE to understand what happened to the transfer.</a:t>
            </a:r>
            <a:endParaRPr/>
          </a:p>
        </p:txBody>
      </p:sp>
      <p:sp>
        <p:nvSpPr>
          <p:cNvPr id="824" name="Google Shape;824;p62"/>
          <p:cNvSpPr/>
          <p:nvPr/>
        </p:nvSpPr>
        <p:spPr>
          <a:xfrm>
            <a:off x="2394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62"/>
          <p:cNvSpPr/>
          <p:nvPr/>
        </p:nvSpPr>
        <p:spPr>
          <a:xfrm>
            <a:off x="371950" y="3162075"/>
            <a:ext cx="1417200" cy="118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 Pair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62"/>
          <p:cNvSpPr/>
          <p:nvPr/>
        </p:nvSpPr>
        <p:spPr>
          <a:xfrm>
            <a:off x="50290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7" name="Google Shape;827;p62"/>
          <p:cNvSpPr/>
          <p:nvPr/>
        </p:nvSpPr>
        <p:spPr>
          <a:xfrm>
            <a:off x="115225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8" name="Google Shape;828;p62"/>
          <p:cNvSpPr txBox="1"/>
          <p:nvPr/>
        </p:nvSpPr>
        <p:spPr>
          <a:xfrm>
            <a:off x="502975" y="3815792"/>
            <a:ext cx="505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62"/>
          <p:cNvSpPr txBox="1"/>
          <p:nvPr/>
        </p:nvSpPr>
        <p:spPr>
          <a:xfrm>
            <a:off x="1062625" y="3815792"/>
            <a:ext cx="68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62"/>
          <p:cNvSpPr txBox="1"/>
          <p:nvPr/>
        </p:nvSpPr>
        <p:spPr>
          <a:xfrm>
            <a:off x="9853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62"/>
          <p:cNvSpPr/>
          <p:nvPr/>
        </p:nvSpPr>
        <p:spPr>
          <a:xfrm>
            <a:off x="6259200" y="3065200"/>
            <a:ext cx="2645400" cy="159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RDMA NIC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62"/>
          <p:cNvSpPr/>
          <p:nvPr/>
        </p:nvSpPr>
        <p:spPr>
          <a:xfrm>
            <a:off x="6391750" y="3162075"/>
            <a:ext cx="1417200" cy="118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 Pair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62"/>
          <p:cNvSpPr/>
          <p:nvPr/>
        </p:nvSpPr>
        <p:spPr>
          <a:xfrm>
            <a:off x="652270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4" name="Google Shape;834;p62"/>
          <p:cNvSpPr/>
          <p:nvPr/>
        </p:nvSpPr>
        <p:spPr>
          <a:xfrm>
            <a:off x="7172050" y="3267316"/>
            <a:ext cx="505951" cy="52589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5" name="Google Shape;835;p62"/>
          <p:cNvSpPr txBox="1"/>
          <p:nvPr/>
        </p:nvSpPr>
        <p:spPr>
          <a:xfrm>
            <a:off x="6522775" y="3815792"/>
            <a:ext cx="5058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endParaRPr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62"/>
          <p:cNvSpPr txBox="1"/>
          <p:nvPr/>
        </p:nvSpPr>
        <p:spPr>
          <a:xfrm>
            <a:off x="7082425" y="3815792"/>
            <a:ext cx="6852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62"/>
          <p:cNvSpPr txBox="1"/>
          <p:nvPr/>
        </p:nvSpPr>
        <p:spPr>
          <a:xfrm>
            <a:off x="7005150" y="4712375"/>
            <a:ext cx="1153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62"/>
          <p:cNvSpPr/>
          <p:nvPr/>
        </p:nvSpPr>
        <p:spPr>
          <a:xfrm rot="10800000">
            <a:off x="1957725" y="3432238"/>
            <a:ext cx="734027" cy="83563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9" name="Google Shape;839;p62"/>
          <p:cNvSpPr/>
          <p:nvPr/>
        </p:nvSpPr>
        <p:spPr>
          <a:xfrm rot="10800000">
            <a:off x="7990048" y="3432227"/>
            <a:ext cx="734027" cy="835638"/>
          </a:xfrm>
          <a:custGeom>
            <a:rect b="b" l="l" r="r" t="t"/>
            <a:pathLst>
              <a:path extrusionOk="0" h="3531" w="9192">
                <a:moveTo>
                  <a:pt x="0" y="0"/>
                </a:moveTo>
                <a:lnTo>
                  <a:pt x="0" y="3531"/>
                </a:lnTo>
                <a:lnTo>
                  <a:pt x="9192" y="3531"/>
                </a:lnTo>
                <a:lnTo>
                  <a:pt x="9192" y="7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0" name="Google Shape;840;p62"/>
          <p:cNvSpPr/>
          <p:nvPr/>
        </p:nvSpPr>
        <p:spPr>
          <a:xfrm>
            <a:off x="2035063" y="3540250"/>
            <a:ext cx="579300" cy="159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62"/>
          <p:cNvSpPr/>
          <p:nvPr/>
        </p:nvSpPr>
        <p:spPr>
          <a:xfrm>
            <a:off x="8067400" y="3540250"/>
            <a:ext cx="579300" cy="159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2" name="Google Shape;842;p62"/>
          <p:cNvCxnSpPr/>
          <p:nvPr/>
        </p:nvCxnSpPr>
        <p:spPr>
          <a:xfrm>
            <a:off x="2178050" y="2060700"/>
            <a:ext cx="206700" cy="1558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3" name="Google Shape;843;p62"/>
          <p:cNvCxnSpPr/>
          <p:nvPr/>
        </p:nvCxnSpPr>
        <p:spPr>
          <a:xfrm>
            <a:off x="8193975" y="2045650"/>
            <a:ext cx="133200" cy="15738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4" name="Google Shape;844;p62"/>
          <p:cNvSpPr txBox="1"/>
          <p:nvPr/>
        </p:nvSpPr>
        <p:spPr>
          <a:xfrm>
            <a:off x="1905183" y="3160963"/>
            <a:ext cx="839100" cy="240000"/>
          </a:xfrm>
          <a:prstGeom prst="rect">
            <a:avLst/>
          </a:prstGeom>
          <a:solidFill>
            <a:srgbClr val="EFEFEF">
              <a:alpha val="75000"/>
            </a:srgbClr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Completion</a:t>
            </a:r>
            <a:endParaRPr sz="12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62"/>
          <p:cNvSpPr txBox="1"/>
          <p:nvPr/>
        </p:nvSpPr>
        <p:spPr>
          <a:xfrm>
            <a:off x="7937508" y="3160950"/>
            <a:ext cx="839100" cy="240000"/>
          </a:xfrm>
          <a:prstGeom prst="rect">
            <a:avLst/>
          </a:prstGeom>
          <a:solidFill>
            <a:srgbClr val="EFEFEF">
              <a:alpha val="75000"/>
            </a:srgbClr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Completion</a:t>
            </a:r>
            <a:endParaRPr sz="1200"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Optimizations at the Host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is Host Networking?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Shared Memory in User Space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Offloading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Brief History of Offloading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0: No Offloading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1: Stateless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2: Stateful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3: Protocols (RDMA)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RDMA Example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70" name="Google Shape;170;p2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Shared Memory in User Space</a:t>
            </a:r>
            <a:endParaRPr/>
          </a:p>
        </p:txBody>
      </p:sp>
      <p:sp>
        <p:nvSpPr>
          <p:cNvPr id="171" name="Google Shape;171;p2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RDMA: Pros and Cons</a:t>
            </a:r>
            <a:endParaRPr/>
          </a:p>
        </p:txBody>
      </p:sp>
      <p:sp>
        <p:nvSpPr>
          <p:cNvPr id="851" name="Google Shape;851;p6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High-performance data transfer.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Frees up CPU for applications.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complex. Requires specialized hardware and software.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RDMA replaces TCP/IP, so features like reliability must be implemented in hardware.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when servers are nearby, e.g. in same datacenter.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servers are far away, dominant delay is the network.</a:t>
            </a:r>
            <a:br>
              <a:rPr lang="en"/>
            </a:br>
            <a:r>
              <a:rPr lang="en"/>
              <a:t>RDMA savings are insignificant.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RDMA: Applications</a:t>
            </a:r>
            <a:endParaRPr/>
          </a:p>
        </p:txBody>
      </p:sp>
      <p:sp>
        <p:nvSpPr>
          <p:cNvPr id="857" name="Google Shape;857;p6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RDMA useful for high-performance computing.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Scientific research, financial modeling, weather forecasting,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computing, e.g. migrating large VM from one physical server to another.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AI/ML training.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up CPU for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and predictable latency for data transfers.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RDMA: Implementation</a:t>
            </a:r>
            <a:endParaRPr/>
          </a:p>
        </p:txBody>
      </p:sp>
      <p:sp>
        <p:nvSpPr>
          <p:cNvPr id="863" name="Google Shape;863;p6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you handle losses, reordering, congestion, etc.?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broad options: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features into the datacenter network, e.g. at the switches.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Nvidia's InfiniBand.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features in the NIC, under the queue pair abstraction.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Google.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both cases, applications and OS both see the abstraction of reliable delivery.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3378700" y="2319900"/>
            <a:ext cx="3145800" cy="16986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513925" y="3019175"/>
            <a:ext cx="2861100" cy="876000"/>
          </a:xfrm>
          <a:prstGeom prst="roundRect">
            <a:avLst>
              <a:gd fmla="val 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Operating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latin typeface="Roboto"/>
                <a:ea typeface="Roboto"/>
                <a:cs typeface="Roboto"/>
                <a:sym typeface="Roboto"/>
              </a:rPr>
              <a:t>System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3378700" y="4017775"/>
            <a:ext cx="3145800" cy="876000"/>
          </a:xfrm>
          <a:prstGeom prst="roundRect">
            <a:avLst>
              <a:gd fmla="val 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</a:t>
            </a:r>
            <a:r>
              <a:rPr lang="en"/>
              <a:t>Layers in the End Host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107050" y="402200"/>
            <a:ext cx="89097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Layers 1 and 2 are implemented in hardware, on the network interface card (NIC).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Layers 3 and 4 are implemented in software, in the operating system.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 7 is the applications running in software.</a:t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>
            <a:off x="4711875" y="2507836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7 (HTTP)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4711875" y="3117426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4 (TCP)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4711875" y="3498426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3 (IP)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4711875" y="4147817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2 (Ethernet)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4711875" y="4528825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1 (physical)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6595475" y="3093951"/>
            <a:ext cx="82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6595475" y="4345825"/>
            <a:ext cx="1356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 (NIC)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548050" y="3871413"/>
            <a:ext cx="22539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Network driver is software that interacts with the NIC.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Bridges the hardware and software.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" name="Google Shape;189;p28"/>
          <p:cNvCxnSpPr/>
          <p:nvPr/>
        </p:nvCxnSpPr>
        <p:spPr>
          <a:xfrm>
            <a:off x="2725750" y="4017775"/>
            <a:ext cx="592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/>
          <p:nvPr/>
        </p:nvSpPr>
        <p:spPr>
          <a:xfrm>
            <a:off x="3378700" y="2319900"/>
            <a:ext cx="3145800" cy="16986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3378700" y="4017775"/>
            <a:ext cx="3145800" cy="876000"/>
          </a:xfrm>
          <a:prstGeom prst="roundRect">
            <a:avLst>
              <a:gd fmla="val 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3513925" y="2424975"/>
            <a:ext cx="2861100" cy="486300"/>
          </a:xfrm>
          <a:prstGeom prst="roundRect">
            <a:avLst>
              <a:gd fmla="val 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User Space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Problem: </a:t>
            </a:r>
            <a:r>
              <a:rPr lang="en">
                <a:solidFill>
                  <a:schemeClr val="accent3"/>
                </a:solidFill>
              </a:rPr>
              <a:t>Kernel Space and User Space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107050" y="402200"/>
            <a:ext cx="89097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OS runs in </a:t>
            </a:r>
            <a:r>
              <a:rPr b="1" lang="en"/>
              <a:t>kernel space</a:t>
            </a:r>
            <a:r>
              <a:rPr lang="en"/>
              <a:t>, and applications run in </a:t>
            </a:r>
            <a:r>
              <a:rPr b="1" lang="en"/>
              <a:t>user space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two address spaces are isolated from each other.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Virtual memory from CS 61C.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Data is constantly being copied between user/kernel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Programming in the kernel is hard.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945250" y="2539875"/>
            <a:ext cx="17805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Incoming data copied from kernel to user.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Outgoing data copied from user to kernel.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3513925" y="3019175"/>
            <a:ext cx="2861100" cy="876000"/>
          </a:xfrm>
          <a:prstGeom prst="roundRect">
            <a:avLst>
              <a:gd fmla="val 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Kernel</a:t>
            </a:r>
            <a:br>
              <a:rPr b="1" lang="en"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latin typeface="Roboto"/>
                <a:ea typeface="Roboto"/>
                <a:cs typeface="Roboto"/>
                <a:sym typeface="Roboto"/>
              </a:rPr>
              <a:t>Space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4711875" y="2507836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7 (HTTP)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4711875" y="3117426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4 (TCP)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4711875" y="3498426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3 (IP)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4711875" y="4147817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2 (Ethernet)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4711875" y="4528825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1 (physical)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6595475" y="3093951"/>
            <a:ext cx="82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29"/>
          <p:cNvCxnSpPr/>
          <p:nvPr/>
        </p:nvCxnSpPr>
        <p:spPr>
          <a:xfrm>
            <a:off x="3285325" y="2668125"/>
            <a:ext cx="600" cy="789000"/>
          </a:xfrm>
          <a:prstGeom prst="curvedConnector3">
            <a:avLst>
              <a:gd fmla="val -90512500" name="adj1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8" name="Google Shape;208;p29"/>
          <p:cNvSpPr txBox="1"/>
          <p:nvPr/>
        </p:nvSpPr>
        <p:spPr>
          <a:xfrm>
            <a:off x="6595475" y="4345825"/>
            <a:ext cx="1356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 (NIC)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/>
          <p:nvPr/>
        </p:nvSpPr>
        <p:spPr>
          <a:xfrm>
            <a:off x="3378700" y="2319900"/>
            <a:ext cx="3145800" cy="16986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3378700" y="4017775"/>
            <a:ext cx="3145800" cy="876000"/>
          </a:xfrm>
          <a:prstGeom prst="roundRect">
            <a:avLst>
              <a:gd fmla="val 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3513925" y="2424975"/>
            <a:ext cx="2861100" cy="1470300"/>
          </a:xfrm>
          <a:prstGeom prst="roundRect">
            <a:avLst>
              <a:gd fmla="val 0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User Space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Solution: Networking Stack in User Space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107050" y="402200"/>
            <a:ext cx="89097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Solution: Packet processing happens in user space.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and network protocols access shared memory.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copy data back-and-forth!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to program (e.g. new protocols) in the user space!</a:t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4711875" y="2507836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7 (HTTP)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4711875" y="3498426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3 (IP)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4711875" y="4147817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2 (Ethernet)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4711875" y="4528825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1 (physical)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6595475" y="3093951"/>
            <a:ext cx="82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4711875" y="3003126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4 (TCP)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6595475" y="4345825"/>
            <a:ext cx="1356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 (NIC)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Optimizations at the Host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is Host Networking?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Shared Memory in User Space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Offloading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Brief History of Offloading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0: No Offloading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1: Stateless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2: Stateful Operations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Epoch 3: Protocols (RDMA)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RDMA Example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30" name="Google Shape;230;p3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Offloading</a:t>
            </a:r>
            <a:endParaRPr/>
          </a:p>
        </p:txBody>
      </p:sp>
      <p:sp>
        <p:nvSpPr>
          <p:cNvPr id="231" name="Google Shape;231;p3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/>
          <p:nvPr/>
        </p:nvSpPr>
        <p:spPr>
          <a:xfrm>
            <a:off x="1593225" y="2042025"/>
            <a:ext cx="2076900" cy="1344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Optimization: Offloading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107050" y="402200"/>
            <a:ext cx="89097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roblem: CPUs can't keep up with modern performance demands.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Solution: </a:t>
            </a:r>
            <a:r>
              <a:rPr b="1" lang="en"/>
              <a:t>Offloading</a:t>
            </a:r>
            <a:r>
              <a:rPr lang="en"/>
              <a:t>. Process packets in hardware instead of software.</a:t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1593225" y="3386825"/>
            <a:ext cx="2076900" cy="818400"/>
          </a:xfrm>
          <a:prstGeom prst="roundRect">
            <a:avLst>
              <a:gd fmla="val 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1863675" y="2596061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 (TCP)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1863675" y="2977051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 (IP)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1863675" y="3448642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2 (Ethernet)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1863675" y="3829650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1 (physical)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625875" y="2579014"/>
            <a:ext cx="82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159675" y="3646650"/>
            <a:ext cx="129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 (NIC)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32"/>
          <p:cNvSpPr/>
          <p:nvPr/>
        </p:nvSpPr>
        <p:spPr>
          <a:xfrm>
            <a:off x="1863675" y="2138851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 (HTTP)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5555625" y="2042025"/>
            <a:ext cx="2076900" cy="4923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7703475" y="2162989"/>
            <a:ext cx="828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5555625" y="2534325"/>
            <a:ext cx="2076900" cy="1671000"/>
          </a:xfrm>
          <a:prstGeom prst="roundRect">
            <a:avLst>
              <a:gd fmla="val 0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5826075" y="2596061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 (TCP)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5826075" y="2977051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 (IP)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5826075" y="3448642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2 (Ethernet)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2"/>
          <p:cNvSpPr/>
          <p:nvPr/>
        </p:nvSpPr>
        <p:spPr>
          <a:xfrm>
            <a:off x="5826075" y="3829650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1 (physical)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7703475" y="3234375"/>
            <a:ext cx="129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 (NIC)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5826075" y="2138851"/>
            <a:ext cx="1536000" cy="319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 (HTTP)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1914075" y="4362825"/>
            <a:ext cx="1435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Before Offloading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5876475" y="4362825"/>
            <a:ext cx="1435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After Offloading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32"/>
          <p:cNvCxnSpPr/>
          <p:nvPr/>
        </p:nvCxnSpPr>
        <p:spPr>
          <a:xfrm>
            <a:off x="3821325" y="3092925"/>
            <a:ext cx="15099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