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</p:sldIdLst>
  <p:sldSz cy="5143500" cx="9144000"/>
  <p:notesSz cx="6858000" cy="9144000"/>
  <p:embeddedFontLst>
    <p:embeddedFont>
      <p:font typeface="Roboto Medium"/>
      <p:regular r:id="rId119"/>
      <p:bold r:id="rId120"/>
      <p:italic r:id="rId121"/>
      <p:boldItalic r:id="rId122"/>
    </p:embeddedFont>
    <p:embeddedFont>
      <p:font typeface="Roboto"/>
      <p:regular r:id="rId123"/>
      <p:bold r:id="rId124"/>
      <p:italic r:id="rId125"/>
      <p:boldItalic r:id="rId126"/>
    </p:embeddedFont>
    <p:embeddedFont>
      <p:font typeface="Roboto Light"/>
      <p:regular r:id="rId127"/>
      <p:bold r:id="rId128"/>
      <p:italic r:id="rId129"/>
      <p:boldItalic r:id="rId1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9EC091-E50F-4E8F-A22E-1A2800E75220}">
  <a:tblStyle styleId="{149EC091-E50F-4E8F-A22E-1A2800E75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RobotoLight-italic.fntdata"/><Relationship Id="rId128" Type="http://schemas.openxmlformats.org/officeDocument/2006/relationships/font" Target="fonts/RobotoLight-bold.fntdata"/><Relationship Id="rId127" Type="http://schemas.openxmlformats.org/officeDocument/2006/relationships/font" Target="fonts/RobotoLight-regular.fntdata"/><Relationship Id="rId126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121" Type="http://schemas.openxmlformats.org/officeDocument/2006/relationships/font" Target="fonts/RobotoMedium-italic.fntdata"/><Relationship Id="rId25" Type="http://schemas.openxmlformats.org/officeDocument/2006/relationships/slide" Target="slides/slide19.xml"/><Relationship Id="rId120" Type="http://schemas.openxmlformats.org/officeDocument/2006/relationships/font" Target="fonts/RobotoMedium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Roboto-italic.fntdata"/><Relationship Id="rId29" Type="http://schemas.openxmlformats.org/officeDocument/2006/relationships/slide" Target="slides/slide23.xml"/><Relationship Id="rId124" Type="http://schemas.openxmlformats.org/officeDocument/2006/relationships/font" Target="fonts/Roboto-bold.fntdata"/><Relationship Id="rId123" Type="http://schemas.openxmlformats.org/officeDocument/2006/relationships/font" Target="fonts/Roboto-regular.fntdata"/><Relationship Id="rId122" Type="http://schemas.openxmlformats.org/officeDocument/2006/relationships/font" Target="fonts/RobotoMedium-boldItalic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font" Target="fonts/RobotoMedium-regular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0" Type="http://schemas.openxmlformats.org/officeDocument/2006/relationships/font" Target="fonts/RobotoLight-bold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86d2d46c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86d2d46c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ed56a414bf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ed56a414bf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2eee64810a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2eee64810a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2eee64810a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2eee64810a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2eee64810a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2eee64810a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2eee64810a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2eee64810a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2eee64810a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2eee64810a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eee64810a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eee64810a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2eee64810a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2eee64810a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eee64810a7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eee64810a7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eee64810a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2eee64810a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2eee64810a7_0_5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2eee64810a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ed56a414bf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ed56a414bf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2eee64810a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2eee64810a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2eee64810a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2eee64810a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2eee64810a7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2eee64810a7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ed56a414bf_0_6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ed56a414bf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ed56a414bf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ed56a414bf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812fc3e5d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812fc3e5d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ed56a414bf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ed56a414bf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ed56a414bf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ed56a414bf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ed56a414bf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ed56a414bf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ed56a414bf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ed56a414bf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ed56a414bf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ed56a414bf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6d2d46cd_0_4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6d2d46c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ed56a414bf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ed56a414bf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ed56a414bf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ed56a414bf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ed56a414bf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ed56a414bf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ed56a414bf_0_9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ed56a414bf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ed56a414bf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ed56a414bf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ed56a414bf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ed56a414bf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ed56a414bf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ed56a414bf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ed56a414bf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ed56a414bf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ed56a414bf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ed56a414bf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ed56a414bf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ed56a414bf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12fc3e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12fc3e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ed56a414bf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ed56a414bf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ed56a414bf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ed56a414bf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ed56a414bf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ed56a414bf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ed56a414bf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ed56a414bf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ed56a414bf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ed56a414bf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ed56a414bf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ed56a414bf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ed56a414bf_0_1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ed56a414bf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ed56a414bf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ed56a414bf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ed56a414b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ed56a414b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ed56a414bf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ed56a414bf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d56a414b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d56a414b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ed56a414bf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ed56a414bf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ed56a414bf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ed56a414bf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ed56a414bf_0_1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ed56a414bf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ed56a414bf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ed56a414bf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ed56a414bf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ed56a414bf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ed56a414bf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ed56a414bf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ed56a414bf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ed56a414bf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ed56a414bf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ed56a414bf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2ed56a414bf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2ed56a414bf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ed56a414bf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ed56a414bf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d56a414b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d56a414b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eee90cc2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eee90cc2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ed56a414bf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ed56a414bf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ed56a414bf_0_15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ed56a414bf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ed56a414bf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ed56a414bf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ed56a414bf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ed56a414bf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ed56a414bf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ed56a414bf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ed56a414bf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ed56a414bf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ed56a414bf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ed56a414bf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ed56a414bf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ed56a414bf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ed56a414bf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ed56a414bf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d56a414b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d56a414b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eee64810a7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eee64810a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ed56a414bf_0_1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ed56a414bf_0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ed56a414bf_0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ed56a414bf_0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ed56a414bf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ed56a414bf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ed56a414bf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ed56a414bf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ed56a414bf_0_1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2ed56a414bf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ed56a414bf_0_19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2ed56a414bf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ed56a414bf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2ed56a414bf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ed56a414bf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2ed56a414bf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ed56a414bf_0_1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2ed56a414bf_0_1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d56a414b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d56a414b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ed56a414bf_0_1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ed56a414bf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ed56a414bf_0_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2ed56a414bf_0_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2ed56a414bf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2ed56a414bf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2ed56a414bf_0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2ed56a414bf_0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2ed56a414bf_0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2ed56a414bf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ed56a414bf_0_20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ed56a414bf_0_2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eedd60a8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eedd60a8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eedd60a8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eedd60a8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eedd60a8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eedd60a8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eedd60a8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eedd60a8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ed56a414b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ed56a414b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2eedd60a8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2eedd60a8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2eedd60a89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2eedd60a89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eedd60a89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2eedd60a89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2eedd60a89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2eedd60a89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eedd60a89c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2eedd60a89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eedd60a89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eedd60a89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2eedd60a89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2eedd60a89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2eedd60a89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2eedd60a89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2eee6481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2eee6481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2eee64810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2eee64810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ed56a414b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ed56a414b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2eee64810a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2eee64810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2eee64810a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2eee64810a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2eee64810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2eee64810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eee64810a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2eee64810a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2eee64810a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2eee64810a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2eee64810a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2eee64810a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eee64810a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eee64810a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2eee64810a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2eee64810a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2eee64810a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2eee64810a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2eee64810a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2eee64810a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Iuniana Oprescu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Distance-Vector Protocols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 – Routing vs. Forwarding</a:t>
            </a:r>
            <a:endParaRPr/>
          </a:p>
        </p:txBody>
      </p:sp>
      <p:cxnSp>
        <p:nvCxnSpPr>
          <p:cNvPr id="525" name="Google Shape;525;p33"/>
          <p:cNvCxnSpPr>
            <a:stCxn id="526" idx="3"/>
            <a:endCxn id="527" idx="1"/>
          </p:cNvCxnSpPr>
          <p:nvPr/>
        </p:nvCxnSpPr>
        <p:spPr>
          <a:xfrm flipH="1" rot="10800000">
            <a:off x="2951800" y="27208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3"/>
          <p:cNvSpPr/>
          <p:nvPr/>
        </p:nvSpPr>
        <p:spPr>
          <a:xfrm>
            <a:off x="4190800" y="2578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1371388" y="3359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4190800" y="41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0" name="Google Shape;530;p33"/>
          <p:cNvCxnSpPr>
            <a:stCxn id="526" idx="3"/>
            <a:endCxn id="529" idx="1"/>
          </p:cNvCxnSpPr>
          <p:nvPr/>
        </p:nvCxnSpPr>
        <p:spPr>
          <a:xfrm>
            <a:off x="2951800" y="35020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3"/>
          <p:cNvSpPr/>
          <p:nvPr/>
        </p:nvSpPr>
        <p:spPr>
          <a:xfrm>
            <a:off x="2666800" y="3359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33"/>
          <p:cNvCxnSpPr>
            <a:stCxn id="528" idx="6"/>
            <a:endCxn id="526" idx="1"/>
          </p:cNvCxnSpPr>
          <p:nvPr/>
        </p:nvCxnSpPr>
        <p:spPr>
          <a:xfrm>
            <a:off x="1656388" y="350202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33"/>
          <p:cNvSpPr/>
          <p:nvPr/>
        </p:nvSpPr>
        <p:spPr>
          <a:xfrm>
            <a:off x="5714800" y="295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5714800" y="2197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5714800" y="375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5714800" y="452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6" name="Google Shape;536;p33"/>
          <p:cNvCxnSpPr>
            <a:stCxn id="527" idx="3"/>
            <a:endCxn id="533" idx="1"/>
          </p:cNvCxnSpPr>
          <p:nvPr/>
        </p:nvCxnSpPr>
        <p:spPr>
          <a:xfrm flipH="1" rot="10800000">
            <a:off x="4475800" y="2339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3"/>
          <p:cNvCxnSpPr>
            <a:stCxn id="527" idx="3"/>
            <a:endCxn id="532" idx="1"/>
          </p:cNvCxnSpPr>
          <p:nvPr/>
        </p:nvCxnSpPr>
        <p:spPr>
          <a:xfrm>
            <a:off x="4475800" y="2720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3"/>
          <p:cNvCxnSpPr>
            <a:stCxn id="529" idx="3"/>
            <a:endCxn id="534" idx="1"/>
          </p:cNvCxnSpPr>
          <p:nvPr/>
        </p:nvCxnSpPr>
        <p:spPr>
          <a:xfrm flipH="1" rot="10800000">
            <a:off x="4475800" y="3902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3"/>
          <p:cNvCxnSpPr>
            <a:stCxn id="529" idx="3"/>
            <a:endCxn id="535" idx="1"/>
          </p:cNvCxnSpPr>
          <p:nvPr/>
        </p:nvCxnSpPr>
        <p:spPr>
          <a:xfrm>
            <a:off x="4475800" y="4283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3"/>
          <p:cNvSpPr/>
          <p:nvPr/>
        </p:nvSpPr>
        <p:spPr>
          <a:xfrm>
            <a:off x="7238800" y="2016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7238800" y="237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7238800" y="2778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7238800" y="3140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7238800" y="3578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3"/>
          <p:cNvSpPr/>
          <p:nvPr/>
        </p:nvSpPr>
        <p:spPr>
          <a:xfrm>
            <a:off x="7238800" y="3940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33"/>
          <p:cNvSpPr/>
          <p:nvPr/>
        </p:nvSpPr>
        <p:spPr>
          <a:xfrm>
            <a:off x="7238800" y="4340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7238800" y="4702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8" name="Google Shape;548;p33"/>
          <p:cNvCxnSpPr>
            <a:stCxn id="533" idx="3"/>
            <a:endCxn id="540" idx="1"/>
          </p:cNvCxnSpPr>
          <p:nvPr/>
        </p:nvCxnSpPr>
        <p:spPr>
          <a:xfrm flipH="1" rot="10800000">
            <a:off x="5999800" y="2159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3"/>
          <p:cNvCxnSpPr>
            <a:stCxn id="533" idx="3"/>
            <a:endCxn id="541" idx="1"/>
          </p:cNvCxnSpPr>
          <p:nvPr/>
        </p:nvCxnSpPr>
        <p:spPr>
          <a:xfrm>
            <a:off x="5999800" y="2339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3"/>
          <p:cNvCxnSpPr>
            <a:stCxn id="532" idx="3"/>
            <a:endCxn id="542" idx="1"/>
          </p:cNvCxnSpPr>
          <p:nvPr/>
        </p:nvCxnSpPr>
        <p:spPr>
          <a:xfrm flipH="1" rot="10800000">
            <a:off x="5999800" y="2921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3"/>
          <p:cNvCxnSpPr>
            <a:stCxn id="532" idx="3"/>
            <a:endCxn id="543" idx="1"/>
          </p:cNvCxnSpPr>
          <p:nvPr/>
        </p:nvCxnSpPr>
        <p:spPr>
          <a:xfrm>
            <a:off x="5999800" y="3101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3"/>
          <p:cNvCxnSpPr>
            <a:stCxn id="534" idx="3"/>
            <a:endCxn id="544" idx="1"/>
          </p:cNvCxnSpPr>
          <p:nvPr/>
        </p:nvCxnSpPr>
        <p:spPr>
          <a:xfrm flipH="1" rot="10800000">
            <a:off x="5999800" y="3721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3"/>
          <p:cNvCxnSpPr>
            <a:stCxn id="534" idx="3"/>
            <a:endCxn id="545" idx="1"/>
          </p:cNvCxnSpPr>
          <p:nvPr/>
        </p:nvCxnSpPr>
        <p:spPr>
          <a:xfrm>
            <a:off x="5999800" y="3902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3"/>
          <p:cNvCxnSpPr>
            <a:stCxn id="535" idx="3"/>
            <a:endCxn id="546" idx="1"/>
          </p:cNvCxnSpPr>
          <p:nvPr/>
        </p:nvCxnSpPr>
        <p:spPr>
          <a:xfrm flipH="1" rot="10800000">
            <a:off x="5999800" y="4483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3"/>
          <p:cNvCxnSpPr>
            <a:stCxn id="535" idx="3"/>
            <a:endCxn id="547" idx="1"/>
          </p:cNvCxnSpPr>
          <p:nvPr/>
        </p:nvCxnSpPr>
        <p:spPr>
          <a:xfrm>
            <a:off x="5999800" y="4664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3"/>
          <p:cNvCxnSpPr/>
          <p:nvPr/>
        </p:nvCxnSpPr>
        <p:spPr>
          <a:xfrm>
            <a:off x="1259851" y="1074500"/>
            <a:ext cx="6624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33"/>
          <p:cNvSpPr txBox="1"/>
          <p:nvPr/>
        </p:nvSpPr>
        <p:spPr>
          <a:xfrm>
            <a:off x="1259864" y="754575"/>
            <a:ext cx="662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announcements ("I can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reach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A") propagated </a:t>
            </a: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outward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away from 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8" name="Google Shape;558;p33"/>
          <p:cNvCxnSpPr/>
          <p:nvPr/>
        </p:nvCxnSpPr>
        <p:spPr>
          <a:xfrm>
            <a:off x="1259851" y="1684100"/>
            <a:ext cx="6624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9" name="Google Shape;559;p33"/>
          <p:cNvSpPr txBox="1"/>
          <p:nvPr/>
        </p:nvSpPr>
        <p:spPr>
          <a:xfrm>
            <a:off x="1259864" y="1364175"/>
            <a:ext cx="662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When 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forwarding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packets toward A, packets travel </a:t>
            </a:r>
            <a:r>
              <a:rPr i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inward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, toward A.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2" name="Google Shape;1962;p123"/>
          <p:cNvCxnSpPr>
            <a:stCxn id="1963" idx="1"/>
            <a:endCxn id="196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65" name="Google Shape;1965;p12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Solution</a:t>
            </a:r>
            <a:endParaRPr/>
          </a:p>
        </p:txBody>
      </p:sp>
      <p:sp>
        <p:nvSpPr>
          <p:cNvPr id="1966" name="Google Shape;1966;p123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numbers ≥ 16 are considered infinity.</a:t>
            </a:r>
            <a:endParaRPr/>
          </a:p>
        </p:txBody>
      </p:sp>
      <p:sp>
        <p:nvSpPr>
          <p:cNvPr id="1964" name="Google Shape;1964;p123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7" name="Google Shape;1967;p123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8" name="Google Shape;1968;p123"/>
          <p:cNvCxnSpPr>
            <a:stCxn id="1967" idx="2"/>
            <a:endCxn id="196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9" name="Google Shape;1969;p123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3" name="Google Shape;1963;p123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0" name="Google Shape;1970;p123"/>
          <p:cNvCxnSpPr>
            <a:stCxn id="1967" idx="1"/>
            <a:endCxn id="196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123"/>
          <p:cNvCxnSpPr>
            <a:stCxn id="1969" idx="1"/>
            <a:endCxn id="196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72" name="Google Shape;1972;p123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3" name="Google Shape;1973;p123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4" name="Google Shape;1974;p123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75" name="Google Shape;1975;p123"/>
          <p:cNvSpPr/>
          <p:nvPr/>
        </p:nvSpPr>
        <p:spPr>
          <a:xfrm>
            <a:off x="5733600" y="34253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6" name="Google Shape;1976;p123"/>
          <p:cNvCxnSpPr/>
          <p:nvPr/>
        </p:nvCxnSpPr>
        <p:spPr>
          <a:xfrm>
            <a:off x="5569575" y="3172442"/>
            <a:ext cx="0" cy="92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77" name="Google Shape;1977;p123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2" name="Google Shape;1982;p124"/>
          <p:cNvCxnSpPr>
            <a:stCxn id="1983" idx="1"/>
            <a:endCxn id="198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85" name="Google Shape;1985;p12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Solution</a:t>
            </a:r>
            <a:endParaRPr/>
          </a:p>
        </p:txBody>
      </p:sp>
      <p:sp>
        <p:nvSpPr>
          <p:cNvPr id="1986" name="Google Shape;1986;p124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numbers ≥ 16 are considered infinity.</a:t>
            </a:r>
            <a:endParaRPr/>
          </a:p>
        </p:txBody>
      </p:sp>
      <p:sp>
        <p:nvSpPr>
          <p:cNvPr id="1984" name="Google Shape;1984;p124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124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8" name="Google Shape;1988;p124"/>
          <p:cNvCxnSpPr>
            <a:stCxn id="1987" idx="2"/>
            <a:endCxn id="198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9" name="Google Shape;1989;p124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3" name="Google Shape;1983;p124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0" name="Google Shape;1990;p124"/>
          <p:cNvCxnSpPr>
            <a:stCxn id="1987" idx="1"/>
            <a:endCxn id="198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124"/>
          <p:cNvCxnSpPr>
            <a:stCxn id="1989" idx="1"/>
            <a:endCxn id="198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92" name="Google Shape;1992;p124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3" name="Google Shape;1993;p124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4" name="Google Shape;1994;p124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95" name="Google Shape;1995;p124"/>
          <p:cNvSpPr/>
          <p:nvPr/>
        </p:nvSpPr>
        <p:spPr>
          <a:xfrm>
            <a:off x="3057875" y="42102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6" name="Google Shape;1996;p124"/>
          <p:cNvCxnSpPr/>
          <p:nvPr/>
        </p:nvCxnSpPr>
        <p:spPr>
          <a:xfrm>
            <a:off x="4115675" y="3883550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1997" name="Google Shape;1997;p124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2" name="Google Shape;2002;p125"/>
          <p:cNvCxnSpPr>
            <a:stCxn id="2003" idx="1"/>
            <a:endCxn id="200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05" name="Google Shape;2005;p12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Solution</a:t>
            </a:r>
            <a:endParaRPr/>
          </a:p>
        </p:txBody>
      </p:sp>
      <p:sp>
        <p:nvSpPr>
          <p:cNvPr id="2006" name="Google Shape;2006;p125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numbers ≥ 16 are considered infinity.</a:t>
            </a:r>
            <a:endParaRPr/>
          </a:p>
        </p:txBody>
      </p:sp>
      <p:sp>
        <p:nvSpPr>
          <p:cNvPr id="2004" name="Google Shape;2004;p125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7" name="Google Shape;2007;p125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8" name="Google Shape;2008;p125"/>
          <p:cNvCxnSpPr>
            <a:stCxn id="2007" idx="2"/>
            <a:endCxn id="200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9" name="Google Shape;2009;p125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125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0" name="Google Shape;2010;p125"/>
          <p:cNvCxnSpPr>
            <a:stCxn id="2007" idx="1"/>
            <a:endCxn id="200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125"/>
          <p:cNvCxnSpPr>
            <a:stCxn id="2009" idx="1"/>
            <a:endCxn id="200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12" name="Google Shape;2012;p125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3" name="Google Shape;2013;p125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4" name="Google Shape;2014;p125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5" name="Google Shape;2015;p125"/>
          <p:cNvSpPr/>
          <p:nvPr/>
        </p:nvSpPr>
        <p:spPr>
          <a:xfrm>
            <a:off x="3057875" y="26100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6" name="Google Shape;2016;p125"/>
          <p:cNvCxnSpPr/>
          <p:nvPr/>
        </p:nvCxnSpPr>
        <p:spPr>
          <a:xfrm flipH="1" rot="10800000">
            <a:off x="4115675" y="2831869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17" name="Google Shape;2017;p125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2" name="Google Shape;2022;p126"/>
          <p:cNvCxnSpPr>
            <a:stCxn id="2023" idx="1"/>
            <a:endCxn id="202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25" name="Google Shape;2025;p1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Solution</a:t>
            </a:r>
            <a:endParaRPr/>
          </a:p>
        </p:txBody>
      </p:sp>
      <p:sp>
        <p:nvSpPr>
          <p:cNvPr id="2026" name="Google Shape;2026;p126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numbers ≥ 16 are considered infinity.</a:t>
            </a:r>
            <a:endParaRPr/>
          </a:p>
        </p:txBody>
      </p:sp>
      <p:sp>
        <p:nvSpPr>
          <p:cNvPr id="2024" name="Google Shape;2024;p126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7" name="Google Shape;2027;p126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8" name="Google Shape;2028;p126"/>
          <p:cNvCxnSpPr>
            <a:stCxn id="2027" idx="2"/>
            <a:endCxn id="202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9" name="Google Shape;2029;p126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3" name="Google Shape;2023;p126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0" name="Google Shape;2030;p126"/>
          <p:cNvCxnSpPr>
            <a:stCxn id="2027" idx="1"/>
            <a:endCxn id="202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126"/>
          <p:cNvCxnSpPr>
            <a:stCxn id="2029" idx="1"/>
            <a:endCxn id="202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32" name="Google Shape;2032;p126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3" name="Google Shape;2033;p126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4" name="Google Shape;2034;p126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35" name="Google Shape;2035;p126"/>
          <p:cNvSpPr/>
          <p:nvPr/>
        </p:nvSpPr>
        <p:spPr>
          <a:xfrm>
            <a:off x="5733600" y="34253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6" name="Google Shape;2036;p126"/>
          <p:cNvCxnSpPr/>
          <p:nvPr/>
        </p:nvCxnSpPr>
        <p:spPr>
          <a:xfrm>
            <a:off x="5569575" y="3172442"/>
            <a:ext cx="0" cy="92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37" name="Google Shape;2037;p126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2" name="Google Shape;2042;p127"/>
          <p:cNvCxnSpPr>
            <a:stCxn id="2043" idx="1"/>
            <a:endCxn id="204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45" name="Google Shape;2045;p1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Solution</a:t>
            </a:r>
            <a:endParaRPr/>
          </a:p>
        </p:txBody>
      </p:sp>
      <p:sp>
        <p:nvSpPr>
          <p:cNvPr id="2046" name="Google Shape;2046;p127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numbers ≥ 16 are considered infinity.</a:t>
            </a:r>
            <a:endParaRPr/>
          </a:p>
        </p:txBody>
      </p:sp>
      <p:sp>
        <p:nvSpPr>
          <p:cNvPr id="2044" name="Google Shape;2044;p127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127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8" name="Google Shape;2048;p127"/>
          <p:cNvCxnSpPr>
            <a:stCxn id="2047" idx="2"/>
            <a:endCxn id="204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127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127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0" name="Google Shape;2050;p127"/>
          <p:cNvCxnSpPr>
            <a:stCxn id="2047" idx="1"/>
            <a:endCxn id="204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127"/>
          <p:cNvCxnSpPr>
            <a:stCxn id="2049" idx="1"/>
            <a:endCxn id="204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52" name="Google Shape;2052;p127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3" name="Google Shape;2053;p127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4" name="Google Shape;2054;p127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055" name="Google Shape;2055;p127"/>
          <p:cNvCxnSpPr/>
          <p:nvPr/>
        </p:nvCxnSpPr>
        <p:spPr>
          <a:xfrm>
            <a:off x="4115675" y="3883550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2056" name="Google Shape;2056;p127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trike="sng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∞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057" name="Google Shape;2057;p127"/>
          <p:cNvSpPr/>
          <p:nvPr/>
        </p:nvSpPr>
        <p:spPr>
          <a:xfrm>
            <a:off x="3057875" y="42102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2" name="Google Shape;2062;p128"/>
          <p:cNvCxnSpPr>
            <a:stCxn id="2063" idx="1"/>
            <a:endCxn id="206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65" name="Google Shape;2065;p1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Solution</a:t>
            </a:r>
            <a:endParaRPr/>
          </a:p>
        </p:txBody>
      </p:sp>
      <p:sp>
        <p:nvSpPr>
          <p:cNvPr id="2066" name="Google Shape;2066;p128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numbers ≥ 16 are considered infinity.</a:t>
            </a:r>
            <a:endParaRPr/>
          </a:p>
        </p:txBody>
      </p:sp>
      <p:sp>
        <p:nvSpPr>
          <p:cNvPr id="2064" name="Google Shape;2064;p128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7" name="Google Shape;2067;p128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8" name="Google Shape;2068;p128"/>
          <p:cNvCxnSpPr>
            <a:stCxn id="2067" idx="2"/>
            <a:endCxn id="206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9" name="Google Shape;2069;p128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128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0" name="Google Shape;2070;p128"/>
          <p:cNvCxnSpPr>
            <a:stCxn id="2067" idx="1"/>
            <a:endCxn id="206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128"/>
          <p:cNvCxnSpPr>
            <a:stCxn id="2069" idx="1"/>
            <a:endCxn id="206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72" name="Google Shape;2072;p128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3" name="Google Shape;2073;p128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4" name="Google Shape;2074;p128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75" name="Google Shape;2075;p128"/>
          <p:cNvSpPr/>
          <p:nvPr/>
        </p:nvSpPr>
        <p:spPr>
          <a:xfrm>
            <a:off x="3057875" y="26100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6" name="Google Shape;2076;p128"/>
          <p:cNvCxnSpPr/>
          <p:nvPr/>
        </p:nvCxnSpPr>
        <p:spPr>
          <a:xfrm flipH="1" rot="10800000">
            <a:off x="4115675" y="2831869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77" name="Google Shape;2077;p128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2" name="Google Shape;2082;p129"/>
          <p:cNvCxnSpPr>
            <a:stCxn id="2083" idx="1"/>
            <a:endCxn id="208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85" name="Google Shape;2085;p1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Solution</a:t>
            </a:r>
            <a:endParaRPr/>
          </a:p>
        </p:txBody>
      </p:sp>
      <p:sp>
        <p:nvSpPr>
          <p:cNvPr id="2086" name="Google Shape;2086;p129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numbers ≥ 16 are considered infinity.</a:t>
            </a:r>
            <a:endParaRPr/>
          </a:p>
        </p:txBody>
      </p:sp>
      <p:sp>
        <p:nvSpPr>
          <p:cNvPr id="2084" name="Google Shape;2084;p129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129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8" name="Google Shape;2088;p129"/>
          <p:cNvCxnSpPr>
            <a:stCxn id="2087" idx="2"/>
            <a:endCxn id="208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9" name="Google Shape;2089;p129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3" name="Google Shape;2083;p129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0" name="Google Shape;2090;p129"/>
          <p:cNvCxnSpPr>
            <a:stCxn id="2087" idx="1"/>
            <a:endCxn id="208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129"/>
          <p:cNvCxnSpPr>
            <a:stCxn id="2089" idx="1"/>
            <a:endCxn id="208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92" name="Google Shape;2092;p129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3" name="Google Shape;2093;p129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4" name="Google Shape;2094;p129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95" name="Google Shape;2095;p129"/>
          <p:cNvSpPr/>
          <p:nvPr/>
        </p:nvSpPr>
        <p:spPr>
          <a:xfrm>
            <a:off x="5733600" y="34253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6" name="Google Shape;2096;p129"/>
          <p:cNvCxnSpPr/>
          <p:nvPr/>
        </p:nvCxnSpPr>
        <p:spPr>
          <a:xfrm>
            <a:off x="5569575" y="3172442"/>
            <a:ext cx="0" cy="92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97" name="Google Shape;2097;p129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2" name="Google Shape;2102;p130"/>
          <p:cNvCxnSpPr>
            <a:stCxn id="2103" idx="1"/>
            <a:endCxn id="210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5" name="Google Shape;2105;p1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Solution</a:t>
            </a:r>
            <a:endParaRPr/>
          </a:p>
        </p:txBody>
      </p:sp>
      <p:sp>
        <p:nvSpPr>
          <p:cNvPr id="2106" name="Google Shape;2106;p130"/>
          <p:cNvSpPr txBox="1"/>
          <p:nvPr>
            <p:ph idx="1" type="body"/>
          </p:nvPr>
        </p:nvSpPr>
        <p:spPr>
          <a:xfrm>
            <a:off x="107050" y="402200"/>
            <a:ext cx="89097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We've reached steady state!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advertisements won't change the tables.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 for A will soon expire.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Or, if another route to A appears, it'll replace the infinite-cost entry.</a:t>
            </a:r>
            <a:endParaRPr/>
          </a:p>
        </p:txBody>
      </p:sp>
      <p:sp>
        <p:nvSpPr>
          <p:cNvPr id="2104" name="Google Shape;2104;p130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7" name="Google Shape;2107;p130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8" name="Google Shape;2108;p130"/>
          <p:cNvCxnSpPr>
            <a:stCxn id="2107" idx="2"/>
            <a:endCxn id="210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9" name="Google Shape;2109;p130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3" name="Google Shape;2103;p130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0" name="Google Shape;2110;p130"/>
          <p:cNvCxnSpPr>
            <a:stCxn id="2107" idx="1"/>
            <a:endCxn id="210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130"/>
          <p:cNvCxnSpPr>
            <a:stCxn id="2109" idx="1"/>
            <a:endCxn id="210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12" name="Google Shape;2112;p130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3" name="Google Shape;2113;p130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4" name="Google Shape;2114;p130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2120" name="Google Shape;2120;p13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an advertisement, update table and reset TTL if: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destination isn't in the table.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Advertised cost + link cost to neighbor &lt; best-known cost.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advertisement is from current next-hop. </a:t>
            </a:r>
            <a:r>
              <a:rPr lang="en" sz="1400">
                <a:solidFill>
                  <a:schemeClr val="accent3"/>
                </a:solidFill>
              </a:rPr>
              <a:t>(#2)</a:t>
            </a:r>
            <a:br>
              <a:rPr lang="en"/>
            </a:br>
            <a:r>
              <a:rPr lang="en"/>
              <a:t>Includes poison advertisements. </a:t>
            </a:r>
            <a:r>
              <a:rPr lang="en" sz="1400">
                <a:solidFill>
                  <a:schemeClr val="accent3"/>
                </a:solidFill>
              </a:rPr>
              <a:t>(#4)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to all your neighbors when the table updates, and periodically. </a:t>
            </a:r>
            <a:r>
              <a:rPr lang="en" sz="1400">
                <a:solidFill>
                  <a:schemeClr val="accent3"/>
                </a:solidFill>
              </a:rPr>
              <a:t>(#3)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But don't advertise back to the next-hop. </a:t>
            </a:r>
            <a:r>
              <a:rPr lang="en" sz="1400">
                <a:solidFill>
                  <a:schemeClr val="accent3"/>
                </a:solidFill>
              </a:rPr>
              <a:t>(#5A)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...Or, advertise poison back to the next-hop. </a:t>
            </a:r>
            <a:r>
              <a:rPr lang="en" sz="1400">
                <a:solidFill>
                  <a:schemeClr val="accent3"/>
                </a:solidFill>
              </a:rPr>
              <a:t>(#5B)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accent2"/>
                </a:solidFill>
              </a:rPr>
              <a:t>Any cost ≥ 16 is advertised as ∞. </a:t>
            </a:r>
            <a:r>
              <a:rPr lang="en" sz="1400">
                <a:solidFill>
                  <a:schemeClr val="accent3"/>
                </a:solidFill>
              </a:rPr>
              <a:t>(#6)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table entry expires, make the entry poison and advertise it. </a:t>
            </a:r>
            <a:r>
              <a:rPr lang="en" sz="1400">
                <a:solidFill>
                  <a:schemeClr val="accent3"/>
                </a:solidFill>
              </a:rPr>
              <a:t>(#3, #4)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3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Eventful Updates</a:t>
            </a:r>
            <a:endParaRPr/>
          </a:p>
        </p:txBody>
      </p:sp>
      <p:sp>
        <p:nvSpPr>
          <p:cNvPr id="2126" name="Google Shape;2126;p13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Correctness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Enhancements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Eventful Updates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13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Distance-Vector Algorithm Sketch – Multiple Destinations</a:t>
            </a:r>
            <a:endParaRPr/>
          </a:p>
        </p:txBody>
      </p:sp>
      <p:sp>
        <p:nvSpPr>
          <p:cNvPr id="565" name="Google Shape;565;p3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there are multiple destinations?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same path propagation algorithm, once per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use </a:t>
            </a:r>
            <a:r>
              <a:rPr b="1" lang="en"/>
              <a:t>forwarding tables</a:t>
            </a:r>
            <a:r>
              <a:rPr lang="en"/>
              <a:t> to keep track of the next-hop of each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focus on a single destination for simplicity.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protocol can extend to multiple destinations.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Eventful Updates</a:t>
            </a:r>
            <a:endParaRPr/>
          </a:p>
        </p:txBody>
      </p:sp>
      <p:sp>
        <p:nvSpPr>
          <p:cNvPr id="2133" name="Google Shape;2133;p1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do we send advertisements?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table changes (</a:t>
            </a:r>
            <a:r>
              <a:rPr b="1" lang="en"/>
              <a:t>triggered updates</a:t>
            </a:r>
            <a:r>
              <a:rPr lang="en"/>
              <a:t>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we accept a new advertisement.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a new link is added.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Add static routes and advertise them.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a link goes down.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Poison routes and advertise poison.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Periodically (once every "advertisement interval").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table entry expires.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Triggered updates are an optimization.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advertising when the table changes, we could just wait for the interval. Protocol is still correct.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Triggered updates help us converge faster.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Completed </a:t>
            </a:r>
            <a:r>
              <a:rPr lang="en"/>
              <a:t>Distance-Vector Algorithm</a:t>
            </a:r>
            <a:endParaRPr/>
          </a:p>
        </p:txBody>
      </p:sp>
      <p:sp>
        <p:nvSpPr>
          <p:cNvPr id="2139" name="Google Shape;2139;p13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an advertisement, update table and reset TTL if: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destination isn't in the table.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Advertised cost + link cost to neighbor &lt; best-known cost.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advertisement is from current next-hop. </a:t>
            </a:r>
            <a:r>
              <a:rPr lang="en" sz="1400">
                <a:solidFill>
                  <a:schemeClr val="accent3"/>
                </a:solidFill>
              </a:rPr>
              <a:t>(#2)</a:t>
            </a:r>
            <a:br>
              <a:rPr lang="en"/>
            </a:br>
            <a:r>
              <a:rPr lang="en"/>
              <a:t>Includes poison advertisements. </a:t>
            </a:r>
            <a:r>
              <a:rPr lang="en" sz="1400">
                <a:solidFill>
                  <a:schemeClr val="accent3"/>
                </a:solidFill>
              </a:rPr>
              <a:t>(#4)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to all your neighbors when the table updates, and periodically. </a:t>
            </a:r>
            <a:r>
              <a:rPr lang="en" sz="1400">
                <a:solidFill>
                  <a:schemeClr val="accent3"/>
                </a:solidFill>
              </a:rPr>
              <a:t>(#3)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don't advertise back to the next-hop. </a:t>
            </a:r>
            <a:r>
              <a:rPr lang="en" sz="1400">
                <a:solidFill>
                  <a:schemeClr val="accent3"/>
                </a:solidFill>
              </a:rPr>
              <a:t>(#5A)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...Or, advertise poison back to the next-hop. </a:t>
            </a:r>
            <a:r>
              <a:rPr lang="en" sz="1400">
                <a:solidFill>
                  <a:schemeClr val="accent3"/>
                </a:solidFill>
              </a:rPr>
              <a:t>(#5B)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Any cost ≥ 16 is advertised as ∞.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(#6)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table entry expires, make the entry poison and advertise it. </a:t>
            </a:r>
            <a:r>
              <a:rPr lang="en" sz="1400">
                <a:solidFill>
                  <a:schemeClr val="accent3"/>
                </a:solidFill>
              </a:rPr>
              <a:t>(#3, #4)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Distance-Vector Rules</a:t>
            </a:r>
            <a:endParaRPr/>
          </a:p>
        </p:txBody>
      </p:sp>
      <p:sp>
        <p:nvSpPr>
          <p:cNvPr id="2145" name="Google Shape;2145;p13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Bellman-Ford Updates</a:t>
            </a:r>
            <a:r>
              <a:rPr lang="en"/>
              <a:t>: Accept if </a:t>
            </a:r>
            <a:r>
              <a:rPr lang="en" sz="1500"/>
              <a:t>advertised cost + link cost to neighbor </a:t>
            </a:r>
            <a:r>
              <a:rPr lang="en" sz="1500"/>
              <a:t>&lt;</a:t>
            </a:r>
            <a:r>
              <a:rPr lang="en" sz="1500"/>
              <a:t> best-known cost.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b="1" lang="en"/>
              <a:t>Updates From Next-Hop</a:t>
            </a:r>
            <a:r>
              <a:rPr lang="en"/>
              <a:t>: Accept if advertisement is from next hop.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3. </a:t>
            </a:r>
            <a:r>
              <a:rPr b="1" lang="en"/>
              <a:t>Resending and Expiring</a:t>
            </a:r>
            <a:r>
              <a:rPr lang="en"/>
              <a:t>: Advertise periodically. Expire an entry if TTL runs out.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4. </a:t>
            </a:r>
            <a:r>
              <a:rPr b="1" lang="en"/>
              <a:t>Poison Expired Routes</a:t>
            </a:r>
            <a:r>
              <a:rPr lang="en"/>
              <a:t>: Send poison if an entry expires.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5A. </a:t>
            </a:r>
            <a:r>
              <a:rPr b="1" lang="en"/>
              <a:t>Split Horizon</a:t>
            </a:r>
            <a:r>
              <a:rPr lang="en"/>
              <a:t>: Don't advertise path back to the person who gave it to you.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5B. Poison Reverse</a:t>
            </a:r>
            <a:r>
              <a:rPr lang="en"/>
              <a:t>: Send poison back to the person who gave you the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6. Count To Infinity</a:t>
            </a:r>
            <a:r>
              <a:rPr lang="en"/>
              <a:t>: Any cost ≥ 16 is advertised as ∞.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now a pretty good routing protocol!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Correctness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Rule 1: Bellman-Ford Updates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Enhancements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71" name="Google Shape;571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1: Bellman-Ford Updates</a:t>
            </a:r>
            <a:endParaRPr/>
          </a:p>
        </p:txBody>
      </p:sp>
      <p:sp>
        <p:nvSpPr>
          <p:cNvPr id="572" name="Google Shape;572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Paths Advertised</a:t>
            </a:r>
            <a:endParaRPr/>
          </a:p>
        </p:txBody>
      </p:sp>
      <p:sp>
        <p:nvSpPr>
          <p:cNvPr id="578" name="Google Shape;578;p36"/>
          <p:cNvSpPr txBox="1"/>
          <p:nvPr>
            <p:ph idx="1" type="body"/>
          </p:nvPr>
        </p:nvSpPr>
        <p:spPr>
          <a:xfrm>
            <a:off x="107050" y="402200"/>
            <a:ext cx="8909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you hear about multiple paths to a single destination?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 the shorter path.</a:t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4790875" y="326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0" name="Google Shape;580;p36"/>
          <p:cNvCxnSpPr>
            <a:endCxn id="579" idx="1"/>
          </p:cNvCxnSpPr>
          <p:nvPr/>
        </p:nvCxnSpPr>
        <p:spPr>
          <a:xfrm>
            <a:off x="4348075" y="26396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36"/>
          <p:cNvSpPr/>
          <p:nvPr/>
        </p:nvSpPr>
        <p:spPr>
          <a:xfrm>
            <a:off x="3495475" y="2502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2" name="Google Shape;582;p36"/>
          <p:cNvCxnSpPr>
            <a:stCxn id="581" idx="3"/>
          </p:cNvCxnSpPr>
          <p:nvPr/>
        </p:nvCxnSpPr>
        <p:spPr>
          <a:xfrm>
            <a:off x="3780475" y="2644725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6"/>
          <p:cNvCxnSpPr>
            <a:endCxn id="579" idx="1"/>
          </p:cNvCxnSpPr>
          <p:nvPr/>
        </p:nvCxnSpPr>
        <p:spPr>
          <a:xfrm flipH="1" rot="10800000">
            <a:off x="4348075" y="34067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36"/>
          <p:cNvSpPr/>
          <p:nvPr/>
        </p:nvSpPr>
        <p:spPr>
          <a:xfrm>
            <a:off x="3152575" y="4026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5" name="Google Shape;585;p36"/>
          <p:cNvCxnSpPr>
            <a:stCxn id="584" idx="3"/>
          </p:cNvCxnSpPr>
          <p:nvPr/>
        </p:nvCxnSpPr>
        <p:spPr>
          <a:xfrm>
            <a:off x="3437575" y="4168725"/>
            <a:ext cx="92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6"/>
          <p:cNvSpPr/>
          <p:nvPr/>
        </p:nvSpPr>
        <p:spPr>
          <a:xfrm>
            <a:off x="2809675" y="2502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36"/>
          <p:cNvCxnSpPr>
            <a:stCxn id="586" idx="3"/>
            <a:endCxn id="581" idx="1"/>
          </p:cNvCxnSpPr>
          <p:nvPr/>
        </p:nvCxnSpPr>
        <p:spPr>
          <a:xfrm>
            <a:off x="3094675" y="264472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6"/>
          <p:cNvCxnSpPr>
            <a:endCxn id="589" idx="3"/>
          </p:cNvCxnSpPr>
          <p:nvPr/>
        </p:nvCxnSpPr>
        <p:spPr>
          <a:xfrm flipH="1">
            <a:off x="1757275" y="26396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6"/>
          <p:cNvCxnSpPr>
            <a:endCxn id="589" idx="3"/>
          </p:cNvCxnSpPr>
          <p:nvPr/>
        </p:nvCxnSpPr>
        <p:spPr>
          <a:xfrm rot="10800000">
            <a:off x="1757275" y="34067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6"/>
          <p:cNvCxnSpPr>
            <a:endCxn id="586" idx="1"/>
          </p:cNvCxnSpPr>
          <p:nvPr/>
        </p:nvCxnSpPr>
        <p:spPr>
          <a:xfrm>
            <a:off x="2191675" y="2644725"/>
            <a:ext cx="61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6"/>
          <p:cNvCxnSpPr>
            <a:endCxn id="584" idx="1"/>
          </p:cNvCxnSpPr>
          <p:nvPr/>
        </p:nvCxnSpPr>
        <p:spPr>
          <a:xfrm>
            <a:off x="2191675" y="4168725"/>
            <a:ext cx="96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36"/>
          <p:cNvSpPr/>
          <p:nvPr/>
        </p:nvSpPr>
        <p:spPr>
          <a:xfrm>
            <a:off x="1472275" y="326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634063" y="3264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4" name="Google Shape;594;p36"/>
          <p:cNvCxnSpPr>
            <a:stCxn id="593" idx="6"/>
            <a:endCxn id="589" idx="1"/>
          </p:cNvCxnSpPr>
          <p:nvPr/>
        </p:nvCxnSpPr>
        <p:spPr>
          <a:xfrm>
            <a:off x="919063" y="340672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36"/>
          <p:cNvSpPr/>
          <p:nvPr/>
        </p:nvSpPr>
        <p:spPr>
          <a:xfrm>
            <a:off x="3898850" y="2568850"/>
            <a:ext cx="898150" cy="573900"/>
          </a:xfrm>
          <a:custGeom>
            <a:rect b="b" l="l" r="r" t="t"/>
            <a:pathLst>
              <a:path extrusionOk="0" h="22956" w="35926">
                <a:moveTo>
                  <a:pt x="0" y="0"/>
                </a:moveTo>
                <a:lnTo>
                  <a:pt x="22672" y="0"/>
                </a:lnTo>
                <a:lnTo>
                  <a:pt x="35926" y="2295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36"/>
          <p:cNvSpPr/>
          <p:nvPr/>
        </p:nvSpPr>
        <p:spPr>
          <a:xfrm>
            <a:off x="3583600" y="3638900"/>
            <a:ext cx="1273750" cy="620350"/>
          </a:xfrm>
          <a:custGeom>
            <a:rect b="b" l="l" r="r" t="t"/>
            <a:pathLst>
              <a:path extrusionOk="0" h="24814" w="50950">
                <a:moveTo>
                  <a:pt x="0" y="24814"/>
                </a:moveTo>
                <a:lnTo>
                  <a:pt x="36624" y="24814"/>
                </a:lnTo>
                <a:lnTo>
                  <a:pt x="50950" y="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36"/>
          <p:cNvSpPr/>
          <p:nvPr/>
        </p:nvSpPr>
        <p:spPr>
          <a:xfrm>
            <a:off x="4056400" y="2064550"/>
            <a:ext cx="903300" cy="43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3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4056400" y="4350550"/>
            <a:ext cx="903300" cy="43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2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6"/>
          <p:cNvSpPr/>
          <p:nvPr/>
        </p:nvSpPr>
        <p:spPr>
          <a:xfrm>
            <a:off x="5290725" y="2639600"/>
            <a:ext cx="1382100" cy="688500"/>
          </a:xfrm>
          <a:prstGeom prst="wedgeRoundRectCallout">
            <a:avLst>
              <a:gd fmla="val -60451" name="adj1"/>
              <a:gd fmla="val 59041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prefer what R4 is offering.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0" name="Google Shape;600;p36"/>
          <p:cNvCxnSpPr/>
          <p:nvPr/>
        </p:nvCxnSpPr>
        <p:spPr>
          <a:xfrm flipH="1">
            <a:off x="4317075" y="3392600"/>
            <a:ext cx="349500" cy="60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36"/>
          <p:cNvSpPr txBox="1"/>
          <p:nvPr/>
        </p:nvSpPr>
        <p:spPr>
          <a:xfrm rot="-3604017">
            <a:off x="4139328" y="3518986"/>
            <a:ext cx="589193" cy="153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Paths Advertised</a:t>
            </a:r>
            <a:endParaRPr/>
          </a:p>
        </p:txBody>
      </p:sp>
      <p:sp>
        <p:nvSpPr>
          <p:cNvPr id="607" name="Google Shape;607;p37"/>
          <p:cNvSpPr txBox="1"/>
          <p:nvPr>
            <p:ph idx="1" type="body"/>
          </p:nvPr>
        </p:nvSpPr>
        <p:spPr>
          <a:xfrm>
            <a:off x="107050" y="402200"/>
            <a:ext cx="8909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you hear about multiple paths to a single destination?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 the shorter path.</a:t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4790875" y="326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9" name="Google Shape;609;p37"/>
          <p:cNvCxnSpPr>
            <a:endCxn id="608" idx="1"/>
          </p:cNvCxnSpPr>
          <p:nvPr/>
        </p:nvCxnSpPr>
        <p:spPr>
          <a:xfrm>
            <a:off x="4348075" y="26396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37"/>
          <p:cNvSpPr/>
          <p:nvPr/>
        </p:nvSpPr>
        <p:spPr>
          <a:xfrm>
            <a:off x="3495475" y="2502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1" name="Google Shape;611;p37"/>
          <p:cNvCxnSpPr>
            <a:stCxn id="610" idx="3"/>
          </p:cNvCxnSpPr>
          <p:nvPr/>
        </p:nvCxnSpPr>
        <p:spPr>
          <a:xfrm>
            <a:off x="3780475" y="2644725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7"/>
          <p:cNvCxnSpPr>
            <a:endCxn id="608" idx="1"/>
          </p:cNvCxnSpPr>
          <p:nvPr/>
        </p:nvCxnSpPr>
        <p:spPr>
          <a:xfrm flipH="1" rot="10800000">
            <a:off x="4348075" y="34067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37"/>
          <p:cNvSpPr/>
          <p:nvPr/>
        </p:nvSpPr>
        <p:spPr>
          <a:xfrm>
            <a:off x="3152575" y="4026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4" name="Google Shape;614;p37"/>
          <p:cNvCxnSpPr>
            <a:stCxn id="613" idx="3"/>
          </p:cNvCxnSpPr>
          <p:nvPr/>
        </p:nvCxnSpPr>
        <p:spPr>
          <a:xfrm>
            <a:off x="3437575" y="4168725"/>
            <a:ext cx="92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7"/>
          <p:cNvSpPr/>
          <p:nvPr/>
        </p:nvSpPr>
        <p:spPr>
          <a:xfrm>
            <a:off x="2809675" y="2502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6" name="Google Shape;616;p37"/>
          <p:cNvCxnSpPr>
            <a:stCxn id="615" idx="3"/>
            <a:endCxn id="610" idx="1"/>
          </p:cNvCxnSpPr>
          <p:nvPr/>
        </p:nvCxnSpPr>
        <p:spPr>
          <a:xfrm>
            <a:off x="3094675" y="264472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7"/>
          <p:cNvCxnSpPr>
            <a:endCxn id="618" idx="3"/>
          </p:cNvCxnSpPr>
          <p:nvPr/>
        </p:nvCxnSpPr>
        <p:spPr>
          <a:xfrm flipH="1">
            <a:off x="1757275" y="26396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7"/>
          <p:cNvCxnSpPr>
            <a:endCxn id="618" idx="3"/>
          </p:cNvCxnSpPr>
          <p:nvPr/>
        </p:nvCxnSpPr>
        <p:spPr>
          <a:xfrm rot="10800000">
            <a:off x="1757275" y="34067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7"/>
          <p:cNvCxnSpPr>
            <a:endCxn id="615" idx="1"/>
          </p:cNvCxnSpPr>
          <p:nvPr/>
        </p:nvCxnSpPr>
        <p:spPr>
          <a:xfrm>
            <a:off x="2191675" y="2644725"/>
            <a:ext cx="61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7"/>
          <p:cNvCxnSpPr>
            <a:endCxn id="613" idx="1"/>
          </p:cNvCxnSpPr>
          <p:nvPr/>
        </p:nvCxnSpPr>
        <p:spPr>
          <a:xfrm>
            <a:off x="2191675" y="4168725"/>
            <a:ext cx="96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7"/>
          <p:cNvSpPr/>
          <p:nvPr/>
        </p:nvSpPr>
        <p:spPr>
          <a:xfrm>
            <a:off x="1472275" y="326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634063" y="3264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3" name="Google Shape;623;p37"/>
          <p:cNvCxnSpPr>
            <a:stCxn id="622" idx="6"/>
            <a:endCxn id="618" idx="1"/>
          </p:cNvCxnSpPr>
          <p:nvPr/>
        </p:nvCxnSpPr>
        <p:spPr>
          <a:xfrm>
            <a:off x="919063" y="340672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Paths Advertised</a:t>
            </a:r>
            <a:endParaRPr/>
          </a:p>
        </p:txBody>
      </p:sp>
      <p:sp>
        <p:nvSpPr>
          <p:cNvPr id="629" name="Google Shape;629;p38"/>
          <p:cNvSpPr txBox="1"/>
          <p:nvPr>
            <p:ph idx="1" type="body"/>
          </p:nvPr>
        </p:nvSpPr>
        <p:spPr>
          <a:xfrm>
            <a:off x="107050" y="402200"/>
            <a:ext cx="89097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might not hear about both paths simultaneously.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forwarding table, record the best-known cost to a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table doesn't have a path to a destination, accept any path you hear about.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4790875" y="326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1" name="Google Shape;631;p38"/>
          <p:cNvCxnSpPr/>
          <p:nvPr/>
        </p:nvCxnSpPr>
        <p:spPr>
          <a:xfrm>
            <a:off x="4348075" y="26396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38"/>
          <p:cNvSpPr/>
          <p:nvPr/>
        </p:nvSpPr>
        <p:spPr>
          <a:xfrm>
            <a:off x="3495475" y="2502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3" name="Google Shape;633;p38"/>
          <p:cNvCxnSpPr>
            <a:stCxn id="632" idx="3"/>
          </p:cNvCxnSpPr>
          <p:nvPr/>
        </p:nvCxnSpPr>
        <p:spPr>
          <a:xfrm>
            <a:off x="3780475" y="2644725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8"/>
          <p:cNvCxnSpPr/>
          <p:nvPr/>
        </p:nvCxnSpPr>
        <p:spPr>
          <a:xfrm flipH="1" rot="10800000">
            <a:off x="4348075" y="34067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38"/>
          <p:cNvSpPr/>
          <p:nvPr/>
        </p:nvSpPr>
        <p:spPr>
          <a:xfrm>
            <a:off x="3152575" y="4026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6" name="Google Shape;636;p38"/>
          <p:cNvCxnSpPr>
            <a:stCxn id="635" idx="3"/>
          </p:cNvCxnSpPr>
          <p:nvPr/>
        </p:nvCxnSpPr>
        <p:spPr>
          <a:xfrm>
            <a:off x="3437575" y="4168725"/>
            <a:ext cx="92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38"/>
          <p:cNvSpPr/>
          <p:nvPr/>
        </p:nvSpPr>
        <p:spPr>
          <a:xfrm>
            <a:off x="2809675" y="2502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8" name="Google Shape;638;p38"/>
          <p:cNvCxnSpPr>
            <a:stCxn id="637" idx="3"/>
            <a:endCxn id="632" idx="1"/>
          </p:cNvCxnSpPr>
          <p:nvPr/>
        </p:nvCxnSpPr>
        <p:spPr>
          <a:xfrm>
            <a:off x="3094675" y="264472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8"/>
          <p:cNvCxnSpPr>
            <a:endCxn id="640" idx="3"/>
          </p:cNvCxnSpPr>
          <p:nvPr/>
        </p:nvCxnSpPr>
        <p:spPr>
          <a:xfrm flipH="1">
            <a:off x="1757275" y="26396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8"/>
          <p:cNvCxnSpPr>
            <a:endCxn id="640" idx="3"/>
          </p:cNvCxnSpPr>
          <p:nvPr/>
        </p:nvCxnSpPr>
        <p:spPr>
          <a:xfrm rot="10800000">
            <a:off x="1757275" y="34067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8"/>
          <p:cNvCxnSpPr>
            <a:endCxn id="637" idx="1"/>
          </p:cNvCxnSpPr>
          <p:nvPr/>
        </p:nvCxnSpPr>
        <p:spPr>
          <a:xfrm>
            <a:off x="2191675" y="2644725"/>
            <a:ext cx="61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8"/>
          <p:cNvCxnSpPr>
            <a:endCxn id="635" idx="1"/>
          </p:cNvCxnSpPr>
          <p:nvPr/>
        </p:nvCxnSpPr>
        <p:spPr>
          <a:xfrm>
            <a:off x="2191675" y="4168725"/>
            <a:ext cx="96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38"/>
          <p:cNvSpPr/>
          <p:nvPr/>
        </p:nvSpPr>
        <p:spPr>
          <a:xfrm>
            <a:off x="1472275" y="326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8"/>
          <p:cNvSpPr/>
          <p:nvPr/>
        </p:nvSpPr>
        <p:spPr>
          <a:xfrm>
            <a:off x="634063" y="3264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5" name="Google Shape;645;p38"/>
          <p:cNvCxnSpPr>
            <a:stCxn id="644" idx="6"/>
            <a:endCxn id="640" idx="1"/>
          </p:cNvCxnSpPr>
          <p:nvPr/>
        </p:nvCxnSpPr>
        <p:spPr>
          <a:xfrm>
            <a:off x="919063" y="340672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8"/>
          <p:cNvSpPr/>
          <p:nvPr/>
        </p:nvSpPr>
        <p:spPr>
          <a:xfrm>
            <a:off x="3898850" y="2568850"/>
            <a:ext cx="898150" cy="573900"/>
          </a:xfrm>
          <a:custGeom>
            <a:rect b="b" l="l" r="r" t="t"/>
            <a:pathLst>
              <a:path extrusionOk="0" h="22956" w="35926">
                <a:moveTo>
                  <a:pt x="0" y="0"/>
                </a:moveTo>
                <a:lnTo>
                  <a:pt x="22672" y="0"/>
                </a:lnTo>
                <a:lnTo>
                  <a:pt x="35926" y="2295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7" name="Google Shape;647;p38"/>
          <p:cNvSpPr/>
          <p:nvPr/>
        </p:nvSpPr>
        <p:spPr>
          <a:xfrm>
            <a:off x="4056400" y="2064550"/>
            <a:ext cx="903300" cy="43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3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48" name="Google Shape;648;p38"/>
          <p:cNvGraphicFramePr/>
          <p:nvPr/>
        </p:nvGraphicFramePr>
        <p:xfrm>
          <a:off x="7110582" y="26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610050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R5's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Paths Advertised</a:t>
            </a:r>
            <a:endParaRPr/>
          </a:p>
        </p:txBody>
      </p:sp>
      <p:sp>
        <p:nvSpPr>
          <p:cNvPr id="654" name="Google Shape;654;p39"/>
          <p:cNvSpPr txBox="1"/>
          <p:nvPr>
            <p:ph idx="1" type="body"/>
          </p:nvPr>
        </p:nvSpPr>
        <p:spPr>
          <a:xfrm>
            <a:off x="107050" y="402200"/>
            <a:ext cx="89097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might not hear about both paths simultaneously.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forwarding table, record the best-known cost to a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table doesn't have a path to a destination, accept any path you hear about.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about a better path later, update the table (next-hop and cost).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4790875" y="326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6" name="Google Shape;656;p39"/>
          <p:cNvCxnSpPr/>
          <p:nvPr/>
        </p:nvCxnSpPr>
        <p:spPr>
          <a:xfrm>
            <a:off x="4348075" y="26396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9"/>
          <p:cNvSpPr/>
          <p:nvPr/>
        </p:nvSpPr>
        <p:spPr>
          <a:xfrm>
            <a:off x="3495475" y="2502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8" name="Google Shape;658;p39"/>
          <p:cNvCxnSpPr>
            <a:stCxn id="657" idx="3"/>
          </p:cNvCxnSpPr>
          <p:nvPr/>
        </p:nvCxnSpPr>
        <p:spPr>
          <a:xfrm>
            <a:off x="3780475" y="2644725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9"/>
          <p:cNvCxnSpPr/>
          <p:nvPr/>
        </p:nvCxnSpPr>
        <p:spPr>
          <a:xfrm flipH="1" rot="10800000">
            <a:off x="4348075" y="34067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39"/>
          <p:cNvSpPr/>
          <p:nvPr/>
        </p:nvSpPr>
        <p:spPr>
          <a:xfrm>
            <a:off x="3152575" y="4026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1" name="Google Shape;661;p39"/>
          <p:cNvCxnSpPr>
            <a:stCxn id="660" idx="3"/>
          </p:cNvCxnSpPr>
          <p:nvPr/>
        </p:nvCxnSpPr>
        <p:spPr>
          <a:xfrm>
            <a:off x="3437575" y="4168725"/>
            <a:ext cx="92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39"/>
          <p:cNvSpPr/>
          <p:nvPr/>
        </p:nvSpPr>
        <p:spPr>
          <a:xfrm>
            <a:off x="2809675" y="2502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3" name="Google Shape;663;p39"/>
          <p:cNvCxnSpPr>
            <a:stCxn id="662" idx="3"/>
            <a:endCxn id="657" idx="1"/>
          </p:cNvCxnSpPr>
          <p:nvPr/>
        </p:nvCxnSpPr>
        <p:spPr>
          <a:xfrm>
            <a:off x="3094675" y="264472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9"/>
          <p:cNvCxnSpPr>
            <a:endCxn id="665" idx="3"/>
          </p:cNvCxnSpPr>
          <p:nvPr/>
        </p:nvCxnSpPr>
        <p:spPr>
          <a:xfrm flipH="1">
            <a:off x="1757275" y="26396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39"/>
          <p:cNvCxnSpPr>
            <a:endCxn id="665" idx="3"/>
          </p:cNvCxnSpPr>
          <p:nvPr/>
        </p:nvCxnSpPr>
        <p:spPr>
          <a:xfrm rot="10800000">
            <a:off x="1757275" y="3406725"/>
            <a:ext cx="442800" cy="76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9"/>
          <p:cNvCxnSpPr>
            <a:endCxn id="662" idx="1"/>
          </p:cNvCxnSpPr>
          <p:nvPr/>
        </p:nvCxnSpPr>
        <p:spPr>
          <a:xfrm>
            <a:off x="2191675" y="2644725"/>
            <a:ext cx="61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9"/>
          <p:cNvCxnSpPr>
            <a:endCxn id="660" idx="1"/>
          </p:cNvCxnSpPr>
          <p:nvPr/>
        </p:nvCxnSpPr>
        <p:spPr>
          <a:xfrm>
            <a:off x="2191675" y="4168725"/>
            <a:ext cx="96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9"/>
          <p:cNvSpPr/>
          <p:nvPr/>
        </p:nvSpPr>
        <p:spPr>
          <a:xfrm>
            <a:off x="1472275" y="326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634063" y="3264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0" name="Google Shape;670;p39"/>
          <p:cNvCxnSpPr>
            <a:stCxn id="669" idx="6"/>
            <a:endCxn id="665" idx="1"/>
          </p:cNvCxnSpPr>
          <p:nvPr/>
        </p:nvCxnSpPr>
        <p:spPr>
          <a:xfrm>
            <a:off x="919063" y="340672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71" name="Google Shape;671;p39"/>
          <p:cNvGraphicFramePr/>
          <p:nvPr/>
        </p:nvGraphicFramePr>
        <p:xfrm>
          <a:off x="7110582" y="26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610050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R5's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b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br>
                        <a:rPr lang="en" strike="sngStrike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672" name="Google Shape;672;p39"/>
          <p:cNvSpPr/>
          <p:nvPr/>
        </p:nvSpPr>
        <p:spPr>
          <a:xfrm>
            <a:off x="3583600" y="3638900"/>
            <a:ext cx="1273750" cy="620350"/>
          </a:xfrm>
          <a:custGeom>
            <a:rect b="b" l="l" r="r" t="t"/>
            <a:pathLst>
              <a:path extrusionOk="0" h="24814" w="50950">
                <a:moveTo>
                  <a:pt x="0" y="24814"/>
                </a:moveTo>
                <a:lnTo>
                  <a:pt x="36624" y="24814"/>
                </a:lnTo>
                <a:lnTo>
                  <a:pt x="50950" y="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3" name="Google Shape;673;p39"/>
          <p:cNvSpPr/>
          <p:nvPr/>
        </p:nvSpPr>
        <p:spPr>
          <a:xfrm>
            <a:off x="4056400" y="4350550"/>
            <a:ext cx="903300" cy="43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2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39"/>
          <p:cNvSpPr/>
          <p:nvPr/>
        </p:nvSpPr>
        <p:spPr>
          <a:xfrm>
            <a:off x="5366925" y="2281350"/>
            <a:ext cx="1351500" cy="1046700"/>
          </a:xfrm>
          <a:prstGeom prst="wedgeRoundRectCallout">
            <a:avLst>
              <a:gd fmla="val -68383" name="adj1"/>
              <a:gd fmla="val 53869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like this new path better. I'll abandon the old one.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680" name="Google Shape;680;p4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about a path to that destination, update table if: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>
                <a:solidFill>
                  <a:schemeClr val="accent2"/>
                </a:solidFill>
              </a:rPr>
              <a:t>The destination isn't in the table.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>
                <a:solidFill>
                  <a:schemeClr val="accent2"/>
                </a:solidFill>
              </a:rPr>
              <a:t>The advertised cost is better than best-known cost.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tell all your neighbors.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Unequal Costs</a:t>
            </a:r>
            <a:endParaRPr/>
          </a:p>
        </p:txBody>
      </p:sp>
      <p:sp>
        <p:nvSpPr>
          <p:cNvPr id="686" name="Google Shape;686;p41"/>
          <p:cNvSpPr txBox="1"/>
          <p:nvPr>
            <p:ph idx="1" type="body"/>
          </p:nvPr>
        </p:nvSpPr>
        <p:spPr>
          <a:xfrm>
            <a:off x="107050" y="402200"/>
            <a:ext cx="89097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all link costs are 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neighbor advertises a path, the cost via that path is the sum of: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Link cost from you to the neighbor.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Cost from neighbor to destination (as advertised by neighbor).</a:t>
            </a:r>
            <a:endParaRPr/>
          </a:p>
        </p:txBody>
      </p:sp>
      <p:sp>
        <p:nvSpPr>
          <p:cNvPr id="687" name="Google Shape;687;p41"/>
          <p:cNvSpPr/>
          <p:nvPr/>
        </p:nvSpPr>
        <p:spPr>
          <a:xfrm>
            <a:off x="3591425" y="3335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1"/>
          <p:cNvSpPr/>
          <p:nvPr/>
        </p:nvSpPr>
        <p:spPr>
          <a:xfrm>
            <a:off x="1984375" y="25717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9" name="Google Shape;689;p41"/>
          <p:cNvCxnSpPr>
            <a:stCxn id="688" idx="3"/>
            <a:endCxn id="687" idx="1"/>
          </p:cNvCxnSpPr>
          <p:nvPr/>
        </p:nvCxnSpPr>
        <p:spPr>
          <a:xfrm>
            <a:off x="2269375" y="2714251"/>
            <a:ext cx="1322100" cy="7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1"/>
          <p:cNvCxnSpPr>
            <a:stCxn id="691" idx="3"/>
          </p:cNvCxnSpPr>
          <p:nvPr/>
        </p:nvCxnSpPr>
        <p:spPr>
          <a:xfrm flipH="1" rot="10800000">
            <a:off x="2269375" y="3478508"/>
            <a:ext cx="1322400" cy="76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41"/>
          <p:cNvSpPr/>
          <p:nvPr/>
        </p:nvSpPr>
        <p:spPr>
          <a:xfrm>
            <a:off x="1984375" y="40989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1"/>
          <p:cNvSpPr txBox="1"/>
          <p:nvPr/>
        </p:nvSpPr>
        <p:spPr>
          <a:xfrm>
            <a:off x="2758675" y="3027400"/>
            <a:ext cx="11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2710225" y="3667827"/>
            <a:ext cx="21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1"/>
          <p:cNvSpPr/>
          <p:nvPr/>
        </p:nvSpPr>
        <p:spPr>
          <a:xfrm>
            <a:off x="2921725" y="2363025"/>
            <a:ext cx="1206000" cy="535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is 5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5" name="Google Shape;695;p41"/>
          <p:cNvCxnSpPr/>
          <p:nvPr/>
        </p:nvCxnSpPr>
        <p:spPr>
          <a:xfrm>
            <a:off x="2490050" y="2690520"/>
            <a:ext cx="865200" cy="499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96" name="Google Shape;696;p41"/>
          <p:cNvGraphicFramePr/>
          <p:nvPr/>
        </p:nvGraphicFramePr>
        <p:xfrm>
          <a:off x="4780082" y="37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11135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1+5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Unequal Costs</a:t>
            </a:r>
            <a:endParaRPr/>
          </a:p>
        </p:txBody>
      </p:sp>
      <p:sp>
        <p:nvSpPr>
          <p:cNvPr id="702" name="Google Shape;702;p42"/>
          <p:cNvSpPr txBox="1"/>
          <p:nvPr>
            <p:ph idx="1" type="body"/>
          </p:nvPr>
        </p:nvSpPr>
        <p:spPr>
          <a:xfrm>
            <a:off x="107050" y="402200"/>
            <a:ext cx="89097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all link costs are 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neighbor advertises a path, the cost via that path is the sum of: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Link cost from you to the neighbor.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Cost from neighbor to destination (as advertised by neighbor).</a:t>
            </a: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3591425" y="3335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1984375" y="25717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5" name="Google Shape;705;p42"/>
          <p:cNvCxnSpPr>
            <a:stCxn id="704" idx="3"/>
            <a:endCxn id="703" idx="1"/>
          </p:cNvCxnSpPr>
          <p:nvPr/>
        </p:nvCxnSpPr>
        <p:spPr>
          <a:xfrm>
            <a:off x="2269375" y="2714251"/>
            <a:ext cx="1322100" cy="7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2"/>
          <p:cNvCxnSpPr>
            <a:stCxn id="707" idx="3"/>
          </p:cNvCxnSpPr>
          <p:nvPr/>
        </p:nvCxnSpPr>
        <p:spPr>
          <a:xfrm flipH="1" rot="10800000">
            <a:off x="2269375" y="3478508"/>
            <a:ext cx="1322400" cy="76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2"/>
          <p:cNvSpPr/>
          <p:nvPr/>
        </p:nvSpPr>
        <p:spPr>
          <a:xfrm>
            <a:off x="1984375" y="40989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42"/>
          <p:cNvSpPr txBox="1"/>
          <p:nvPr/>
        </p:nvSpPr>
        <p:spPr>
          <a:xfrm>
            <a:off x="2758675" y="3027400"/>
            <a:ext cx="11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42"/>
          <p:cNvSpPr txBox="1"/>
          <p:nvPr/>
        </p:nvSpPr>
        <p:spPr>
          <a:xfrm>
            <a:off x="2710225" y="3667827"/>
            <a:ext cx="21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10" name="Google Shape;710;p42"/>
          <p:cNvGraphicFramePr/>
          <p:nvPr/>
        </p:nvGraphicFramePr>
        <p:xfrm>
          <a:off x="4780082" y="37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11135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1+5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11" name="Google Shape;711;p42"/>
          <p:cNvSpPr/>
          <p:nvPr/>
        </p:nvSpPr>
        <p:spPr>
          <a:xfrm>
            <a:off x="2921725" y="4115625"/>
            <a:ext cx="1206000" cy="535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is 3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2" name="Google Shape;712;p42"/>
          <p:cNvCxnSpPr/>
          <p:nvPr/>
        </p:nvCxnSpPr>
        <p:spPr>
          <a:xfrm flipH="1" rot="10800000">
            <a:off x="2558725" y="3799600"/>
            <a:ext cx="796500" cy="45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42"/>
          <p:cNvSpPr/>
          <p:nvPr/>
        </p:nvSpPr>
        <p:spPr>
          <a:xfrm>
            <a:off x="4127725" y="2221300"/>
            <a:ext cx="2481000" cy="919500"/>
          </a:xfrm>
          <a:prstGeom prst="wedgeRoundRectCallout">
            <a:avLst>
              <a:gd fmla="val -64779" name="adj1"/>
              <a:gd fmla="val 5994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path actually costs 10+3=13. I'll keep using the cost 6 path and reject this.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Correctness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Algorithm Sketch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Enhancements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719" name="Google Shape;719;p4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about a path to that destination, update table if: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destination isn't in the table.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Advertised cost </a:t>
            </a:r>
            <a:r>
              <a:rPr lang="en">
                <a:solidFill>
                  <a:schemeClr val="accent2"/>
                </a:solidFill>
              </a:rPr>
              <a:t>+ link cost to neighbor</a:t>
            </a:r>
            <a:r>
              <a:rPr lang="en"/>
              <a:t> &lt; best-known cost.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tell all your neighbors.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Bellman-Ford Algorithm</a:t>
            </a:r>
            <a:endParaRPr/>
          </a:p>
        </p:txBody>
      </p:sp>
      <p:sp>
        <p:nvSpPr>
          <p:cNvPr id="725" name="Google Shape;725;p44"/>
          <p:cNvSpPr txBox="1"/>
          <p:nvPr>
            <p:ph idx="1" type="body"/>
          </p:nvPr>
        </p:nvSpPr>
        <p:spPr>
          <a:xfrm>
            <a:off x="107050" y="402200"/>
            <a:ext cx="8909700" cy="4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Careful viewers might have noticed this operation looks </a:t>
            </a:r>
            <a:r>
              <a:rPr lang="en"/>
              <a:t>familiar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"If cost to neighbor + cost from neighbor to destination &lt; best-known cost,</a:t>
            </a:r>
            <a:br>
              <a:rPr lang="en"/>
            </a:br>
            <a:r>
              <a:rPr lang="en"/>
              <a:t>accept update."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relaxation operation in Dijkstra's shortest path algorithm!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Bellman-Ford</a:t>
            </a:r>
            <a:r>
              <a:rPr lang="en"/>
              <a:t> is another relaxation-based shortest path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 every edge repeatedly until we get shortest paths.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Dijkstra's, does not require relaxing the edges in any specific order.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Distance-vector algorithms are a </a:t>
            </a:r>
            <a:r>
              <a:rPr i="1" lang="en"/>
              <a:t>distributed</a:t>
            </a:r>
            <a:r>
              <a:rPr lang="en"/>
              <a:t>, </a:t>
            </a:r>
            <a:r>
              <a:rPr i="1" lang="en"/>
              <a:t>asynchronous</a:t>
            </a:r>
            <a:r>
              <a:rPr lang="en"/>
              <a:t> version of Bellman-Ford.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Distributed: Each router relaxes its own links. No global mastermind.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Asynchronous: Nobody is syncing when the routers do relaxations.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Bellman-Ford Algorithm</a:t>
            </a:r>
            <a:endParaRPr/>
          </a:p>
        </p:txBody>
      </p:sp>
      <p:sp>
        <p:nvSpPr>
          <p:cNvPr id="731" name="Google Shape;731;p45"/>
          <p:cNvSpPr txBox="1"/>
          <p:nvPr>
            <p:ph idx="1" type="body"/>
          </p:nvPr>
        </p:nvSpPr>
        <p:spPr>
          <a:xfrm>
            <a:off x="107050" y="402200"/>
            <a:ext cx="73014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centralized Bellman-Ford algorithm for a single destination: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def bellman_ford(dst, routers, links):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distance = {};	nexthop  = {}</a:t>
            </a:r>
            <a:endParaRPr sz="16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</a:rPr>
              <a:t> </a:t>
            </a:r>
            <a:b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for r in routers:</a:t>
            </a:r>
            <a:b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	distance[r] = INFINITY</a:t>
            </a:r>
            <a:b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	nexthop[r]  = None</a:t>
            </a:r>
            <a:b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distance[dst] = 0</a:t>
            </a:r>
            <a:b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for _ in range(len(routers)-1):</a:t>
            </a:r>
            <a:br>
              <a:rPr lang="en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for (r1, r2, linkcost) in links:</a:t>
            </a:r>
            <a:endParaRPr sz="16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	if distance[r1] + linkcost &lt; distance[r2]:</a:t>
            </a:r>
            <a:b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		distance[r2] = distance[r1] + linkcost</a:t>
            </a:r>
            <a:b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				nexthop[r2] = r1</a:t>
            </a:r>
            <a:endParaRPr sz="16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return distance, nexthop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45"/>
          <p:cNvSpPr/>
          <p:nvPr/>
        </p:nvSpPr>
        <p:spPr>
          <a:xfrm>
            <a:off x="518400" y="1338950"/>
            <a:ext cx="3600000" cy="1435200"/>
          </a:xfrm>
          <a:prstGeom prst="roundRect">
            <a:avLst>
              <a:gd fmla="val 9435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45"/>
          <p:cNvSpPr txBox="1"/>
          <p:nvPr/>
        </p:nvSpPr>
        <p:spPr>
          <a:xfrm>
            <a:off x="4314375" y="1432400"/>
            <a:ext cx="4020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Everyone starts infinity away from the destination, except for the destination itself (0 away).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45"/>
          <p:cNvSpPr/>
          <p:nvPr/>
        </p:nvSpPr>
        <p:spPr>
          <a:xfrm>
            <a:off x="1464775" y="3447175"/>
            <a:ext cx="4907400" cy="824400"/>
          </a:xfrm>
          <a:prstGeom prst="roundRect">
            <a:avLst>
              <a:gd fmla="val 9435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45"/>
          <p:cNvSpPr txBox="1"/>
          <p:nvPr/>
        </p:nvSpPr>
        <p:spPr>
          <a:xfrm>
            <a:off x="6488750" y="3719500"/>
            <a:ext cx="2028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relaxation operation.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45"/>
          <p:cNvSpPr/>
          <p:nvPr/>
        </p:nvSpPr>
        <p:spPr>
          <a:xfrm>
            <a:off x="564425" y="2855950"/>
            <a:ext cx="4181400" cy="524100"/>
          </a:xfrm>
          <a:prstGeom prst="roundRect">
            <a:avLst>
              <a:gd fmla="val 9435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45"/>
          <p:cNvSpPr txBox="1"/>
          <p:nvPr/>
        </p:nvSpPr>
        <p:spPr>
          <a:xfrm>
            <a:off x="5034950" y="2296350"/>
            <a:ext cx="37008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Bellman-Ford loops through nodes and relaxes repeatedly.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In distance-vector, each router relaxes in parallel, with no order between routers.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Correctness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Bellman-Ford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Demo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Enhancements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43" name="Google Shape;743;p4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744" name="Google Shape;744;p4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750" name="Google Shape;750;p4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each destination: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you hear </a:t>
            </a:r>
            <a:r>
              <a:rPr lang="en">
                <a:solidFill>
                  <a:schemeClr val="accent2"/>
                </a:solidFill>
              </a:rPr>
              <a:t>an advertisement</a:t>
            </a:r>
            <a:r>
              <a:rPr lang="en">
                <a:solidFill>
                  <a:srgbClr val="000000"/>
                </a:solidFill>
              </a:rPr>
              <a:t>, update table if: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The destination isn't in the table.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/>
              <a:t>Advertised cost + link cost to neighbor &lt; best-known cost.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Then, advertise to all your neighbors.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Terminology note: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Sending "I'm R1, and I can reach A with cost 5" is called </a:t>
            </a:r>
            <a:r>
              <a:rPr b="1" lang="en">
                <a:solidFill>
                  <a:srgbClr val="000000"/>
                </a:solidFill>
              </a:rPr>
              <a:t>announcing</a:t>
            </a:r>
            <a:r>
              <a:rPr lang="en">
                <a:solidFill>
                  <a:srgbClr val="000000"/>
                </a:solidFill>
              </a:rPr>
              <a:t> or</a:t>
            </a:r>
            <a:r>
              <a:rPr b="1" lang="en"/>
              <a:t> advertising</a:t>
            </a:r>
            <a:r>
              <a:rPr lang="en"/>
              <a:t> a route.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756" name="Google Shape;756;p48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48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48"/>
          <p:cNvCxnSpPr>
            <a:stCxn id="757" idx="6"/>
            <a:endCxn id="756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48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0" name="Google Shape;760;p48"/>
          <p:cNvCxnSpPr>
            <a:stCxn id="756" idx="3"/>
            <a:endCxn id="759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48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2" name="Google Shape;762;p48"/>
          <p:cNvCxnSpPr>
            <a:stCxn id="759" idx="3"/>
            <a:endCxn id="761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63" name="Google Shape;763;p48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64" name="Google Shape;764;p48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65" name="Google Shape;765;p48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771" name="Google Shape;771;p49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49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3" name="Google Shape;773;p49"/>
          <p:cNvCxnSpPr>
            <a:stCxn id="772" idx="6"/>
            <a:endCxn id="771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49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5" name="Google Shape;775;p49"/>
          <p:cNvCxnSpPr>
            <a:stCxn id="771" idx="3"/>
            <a:endCxn id="774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49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7" name="Google Shape;777;p49"/>
          <p:cNvCxnSpPr>
            <a:stCxn id="774" idx="3"/>
            <a:endCxn id="776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78" name="Google Shape;778;p49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" name="Google Shape;779;p49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80" name="Google Shape;780;p49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81" name="Google Shape;781;p49"/>
          <p:cNvSpPr txBox="1"/>
          <p:nvPr/>
        </p:nvSpPr>
        <p:spPr>
          <a:xfrm>
            <a:off x="1848600" y="4266375"/>
            <a:ext cx="2017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Static routing: Someone hard-codes R1's table to say it can reach 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787" name="Google Shape;787;p50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50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p50"/>
          <p:cNvCxnSpPr>
            <a:stCxn id="788" idx="6"/>
            <a:endCxn id="787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50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1" name="Google Shape;791;p50"/>
          <p:cNvCxnSpPr>
            <a:stCxn id="787" idx="3"/>
            <a:endCxn id="790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50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3" name="Google Shape;793;p50"/>
          <p:cNvCxnSpPr>
            <a:stCxn id="790" idx="3"/>
            <a:endCxn id="792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94" name="Google Shape;794;p50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95" name="Google Shape;795;p50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96" name="Google Shape;796;p50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97" name="Google Shape;797;p50"/>
          <p:cNvSpPr/>
          <p:nvPr/>
        </p:nvSpPr>
        <p:spPr>
          <a:xfrm>
            <a:off x="3073800" y="2188525"/>
            <a:ext cx="2626800" cy="5676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found a way to reach A!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to tell all my neighbors.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803" name="Google Shape;803;p51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51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5" name="Google Shape;805;p51"/>
          <p:cNvCxnSpPr>
            <a:stCxn id="804" idx="6"/>
            <a:endCxn id="803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51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7" name="Google Shape;807;p51"/>
          <p:cNvCxnSpPr>
            <a:stCxn id="803" idx="3"/>
            <a:endCxn id="806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51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9" name="Google Shape;809;p51"/>
          <p:cNvCxnSpPr>
            <a:stCxn id="806" idx="3"/>
            <a:endCxn id="808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10" name="Google Shape;810;p51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11" name="Google Shape;811;p51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12" name="Google Shape;812;p51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813" name="Google Shape;813;p51"/>
          <p:cNvCxnSpPr/>
          <p:nvPr/>
        </p:nvCxnSpPr>
        <p:spPr>
          <a:xfrm>
            <a:off x="3189445" y="29182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51"/>
          <p:cNvSpPr/>
          <p:nvPr/>
        </p:nvSpPr>
        <p:spPr>
          <a:xfrm>
            <a:off x="3336000" y="2082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51"/>
          <p:cNvSpPr/>
          <p:nvPr/>
        </p:nvSpPr>
        <p:spPr>
          <a:xfrm>
            <a:off x="5150100" y="1848800"/>
            <a:ext cx="2293200" cy="9072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New advertisement!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don't have a way to reach A yet, so I'll accept.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16" name="Google Shape;816;p51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1+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=2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17" name="Google Shape;817;p51"/>
          <p:cNvSpPr txBox="1"/>
          <p:nvPr/>
        </p:nvSpPr>
        <p:spPr>
          <a:xfrm>
            <a:off x="3975150" y="4211200"/>
            <a:ext cx="187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 (link cost to R1), plus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 (advertised cost).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823" name="Google Shape;823;p52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52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5" name="Google Shape;825;p52"/>
          <p:cNvCxnSpPr>
            <a:stCxn id="824" idx="6"/>
            <a:endCxn id="823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52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7" name="Google Shape;827;p52"/>
          <p:cNvCxnSpPr>
            <a:stCxn id="823" idx="3"/>
            <a:endCxn id="826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52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9" name="Google Shape;829;p52"/>
          <p:cNvCxnSpPr>
            <a:stCxn id="826" idx="3"/>
            <a:endCxn id="828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30" name="Google Shape;830;p52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31" name="Google Shape;831;p52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832" name="Google Shape;832;p52"/>
          <p:cNvSpPr/>
          <p:nvPr/>
        </p:nvSpPr>
        <p:spPr>
          <a:xfrm>
            <a:off x="5150100" y="2151975"/>
            <a:ext cx="2430000" cy="6039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to tell everyone about my shiny new path to 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33" name="Google Shape;833;p52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One-line algorithm: If you hear about a path to a destination, tell all your neighbors.</a:t>
            </a:r>
            <a:endParaRPr/>
          </a:p>
        </p:txBody>
      </p:sp>
      <p:cxnSp>
        <p:nvCxnSpPr>
          <p:cNvPr id="159" name="Google Shape;159;p26"/>
          <p:cNvCxnSpPr>
            <a:stCxn id="160" idx="3"/>
            <a:endCxn id="161" idx="1"/>
          </p:cNvCxnSpPr>
          <p:nvPr/>
        </p:nvCxnSpPr>
        <p:spPr>
          <a:xfrm flipH="1" rot="10800000">
            <a:off x="2951800" y="27208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6"/>
          <p:cNvSpPr/>
          <p:nvPr/>
        </p:nvSpPr>
        <p:spPr>
          <a:xfrm>
            <a:off x="4190800" y="2578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371388" y="3359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4190800" y="41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26"/>
          <p:cNvCxnSpPr>
            <a:stCxn id="160" idx="3"/>
            <a:endCxn id="163" idx="1"/>
          </p:cNvCxnSpPr>
          <p:nvPr/>
        </p:nvCxnSpPr>
        <p:spPr>
          <a:xfrm>
            <a:off x="2951800" y="35020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/>
          <p:nvPr/>
        </p:nvSpPr>
        <p:spPr>
          <a:xfrm>
            <a:off x="2666800" y="3359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6"/>
          <p:cNvCxnSpPr>
            <a:stCxn id="162" idx="6"/>
            <a:endCxn id="160" idx="1"/>
          </p:cNvCxnSpPr>
          <p:nvPr/>
        </p:nvCxnSpPr>
        <p:spPr>
          <a:xfrm>
            <a:off x="1656388" y="350202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/>
          <p:nvPr/>
        </p:nvSpPr>
        <p:spPr>
          <a:xfrm>
            <a:off x="5714800" y="295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714800" y="2197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5714800" y="375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5714800" y="452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6"/>
          <p:cNvCxnSpPr>
            <a:stCxn id="161" idx="3"/>
            <a:endCxn id="167" idx="1"/>
          </p:cNvCxnSpPr>
          <p:nvPr/>
        </p:nvCxnSpPr>
        <p:spPr>
          <a:xfrm flipH="1" rot="10800000">
            <a:off x="4475800" y="2339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>
            <a:stCxn id="161" idx="3"/>
            <a:endCxn id="166" idx="1"/>
          </p:cNvCxnSpPr>
          <p:nvPr/>
        </p:nvCxnSpPr>
        <p:spPr>
          <a:xfrm>
            <a:off x="4475800" y="2720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63" idx="3"/>
            <a:endCxn id="168" idx="1"/>
          </p:cNvCxnSpPr>
          <p:nvPr/>
        </p:nvCxnSpPr>
        <p:spPr>
          <a:xfrm flipH="1" rot="10800000">
            <a:off x="4475800" y="3902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3" idx="3"/>
            <a:endCxn id="169" idx="1"/>
          </p:cNvCxnSpPr>
          <p:nvPr/>
        </p:nvCxnSpPr>
        <p:spPr>
          <a:xfrm>
            <a:off x="4475800" y="4283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6"/>
          <p:cNvSpPr/>
          <p:nvPr/>
        </p:nvSpPr>
        <p:spPr>
          <a:xfrm>
            <a:off x="7238800" y="2016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7238800" y="237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7238800" y="2778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7238800" y="3140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7238800" y="3578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7238800" y="3940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7238800" y="4340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7238800" y="4702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6"/>
          <p:cNvCxnSpPr>
            <a:stCxn id="167" idx="3"/>
            <a:endCxn id="174" idx="1"/>
          </p:cNvCxnSpPr>
          <p:nvPr/>
        </p:nvCxnSpPr>
        <p:spPr>
          <a:xfrm flipH="1" rot="10800000">
            <a:off x="5999800" y="2159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6"/>
          <p:cNvCxnSpPr>
            <a:stCxn id="167" idx="3"/>
            <a:endCxn id="175" idx="1"/>
          </p:cNvCxnSpPr>
          <p:nvPr/>
        </p:nvCxnSpPr>
        <p:spPr>
          <a:xfrm>
            <a:off x="5999800" y="2339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6"/>
          <p:cNvCxnSpPr>
            <a:stCxn id="166" idx="3"/>
            <a:endCxn id="176" idx="1"/>
          </p:cNvCxnSpPr>
          <p:nvPr/>
        </p:nvCxnSpPr>
        <p:spPr>
          <a:xfrm flipH="1" rot="10800000">
            <a:off x="5999800" y="2921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6"/>
          <p:cNvCxnSpPr>
            <a:stCxn id="166" idx="3"/>
            <a:endCxn id="177" idx="1"/>
          </p:cNvCxnSpPr>
          <p:nvPr/>
        </p:nvCxnSpPr>
        <p:spPr>
          <a:xfrm>
            <a:off x="5999800" y="3101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6"/>
          <p:cNvCxnSpPr>
            <a:stCxn id="168" idx="3"/>
            <a:endCxn id="178" idx="1"/>
          </p:cNvCxnSpPr>
          <p:nvPr/>
        </p:nvCxnSpPr>
        <p:spPr>
          <a:xfrm flipH="1" rot="10800000">
            <a:off x="5999800" y="3721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>
            <a:stCxn id="168" idx="3"/>
            <a:endCxn id="179" idx="1"/>
          </p:cNvCxnSpPr>
          <p:nvPr/>
        </p:nvCxnSpPr>
        <p:spPr>
          <a:xfrm>
            <a:off x="5999800" y="3902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>
            <a:stCxn id="169" idx="3"/>
            <a:endCxn id="180" idx="1"/>
          </p:cNvCxnSpPr>
          <p:nvPr/>
        </p:nvCxnSpPr>
        <p:spPr>
          <a:xfrm flipH="1" rot="10800000">
            <a:off x="5999800" y="4483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>
            <a:stCxn id="169" idx="3"/>
            <a:endCxn id="181" idx="1"/>
          </p:cNvCxnSpPr>
          <p:nvPr/>
        </p:nvCxnSpPr>
        <p:spPr>
          <a:xfrm>
            <a:off x="5999800" y="4664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6"/>
          <p:cNvSpPr/>
          <p:nvPr/>
        </p:nvSpPr>
        <p:spPr>
          <a:xfrm>
            <a:off x="1265650" y="2216525"/>
            <a:ext cx="1615500" cy="868200"/>
          </a:xfrm>
          <a:prstGeom prst="wedgeRoundRectCallout">
            <a:avLst>
              <a:gd fmla="val 43927" name="adj1"/>
              <a:gd fmla="val 70959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is 1 away from me. I should tell my neighbors.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rot="10800000">
            <a:off x="2003375" y="3434175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6"/>
          <p:cNvSpPr txBox="1"/>
          <p:nvPr/>
        </p:nvSpPr>
        <p:spPr>
          <a:xfrm>
            <a:off x="2009375" y="3257150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839" name="Google Shape;839;p53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53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1" name="Google Shape;841;p53"/>
          <p:cNvCxnSpPr>
            <a:stCxn id="840" idx="6"/>
            <a:endCxn id="839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53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3" name="Google Shape;843;p53"/>
          <p:cNvCxnSpPr>
            <a:stCxn id="839" idx="3"/>
            <a:endCxn id="842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53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5" name="Google Shape;845;p53"/>
          <p:cNvCxnSpPr>
            <a:stCxn id="842" idx="3"/>
            <a:endCxn id="844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46" name="Google Shape;846;p53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47" name="Google Shape;847;p53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48" name="Google Shape;848;p53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849" name="Google Shape;849;p53"/>
          <p:cNvCxnSpPr/>
          <p:nvPr/>
        </p:nvCxnSpPr>
        <p:spPr>
          <a:xfrm>
            <a:off x="3189445" y="29182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53"/>
          <p:cNvSpPr/>
          <p:nvPr/>
        </p:nvSpPr>
        <p:spPr>
          <a:xfrm>
            <a:off x="3336000" y="2082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1" name="Google Shape;851;p53"/>
          <p:cNvCxnSpPr/>
          <p:nvPr/>
        </p:nvCxnSpPr>
        <p:spPr>
          <a:xfrm>
            <a:off x="5246845" y="29182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Google Shape;852;p53"/>
          <p:cNvSpPr/>
          <p:nvPr/>
        </p:nvSpPr>
        <p:spPr>
          <a:xfrm>
            <a:off x="5393400" y="2082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53"/>
          <p:cNvSpPr txBox="1"/>
          <p:nvPr/>
        </p:nvSpPr>
        <p:spPr>
          <a:xfrm>
            <a:off x="2419800" y="4261775"/>
            <a:ext cx="4990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Notice: R2's announcement doesn't include the next-hop.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Nobody else cares </a:t>
            </a: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R2 reaches A, just that R2 </a:t>
            </a: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reach 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859" name="Google Shape;859;p54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54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1" name="Google Shape;861;p54"/>
          <p:cNvCxnSpPr>
            <a:stCxn id="860" idx="6"/>
            <a:endCxn id="859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54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3" name="Google Shape;863;p54"/>
          <p:cNvCxnSpPr>
            <a:stCxn id="859" idx="3"/>
            <a:endCxn id="862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54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5" name="Google Shape;865;p54"/>
          <p:cNvCxnSpPr>
            <a:stCxn id="862" idx="3"/>
            <a:endCxn id="864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66" name="Google Shape;866;p54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67" name="Google Shape;867;p54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68" name="Google Shape;868;p54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869" name="Google Shape;869;p54"/>
          <p:cNvCxnSpPr/>
          <p:nvPr/>
        </p:nvCxnSpPr>
        <p:spPr>
          <a:xfrm>
            <a:off x="3189445" y="29182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0" name="Google Shape;870;p54"/>
          <p:cNvSpPr/>
          <p:nvPr/>
        </p:nvSpPr>
        <p:spPr>
          <a:xfrm>
            <a:off x="3336000" y="2082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1" name="Google Shape;871;p54"/>
          <p:cNvCxnSpPr/>
          <p:nvPr/>
        </p:nvCxnSpPr>
        <p:spPr>
          <a:xfrm>
            <a:off x="5246845" y="2918275"/>
            <a:ext cx="13935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54"/>
          <p:cNvSpPr/>
          <p:nvPr/>
        </p:nvSpPr>
        <p:spPr>
          <a:xfrm>
            <a:off x="5393400" y="2082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54"/>
          <p:cNvSpPr/>
          <p:nvPr/>
        </p:nvSpPr>
        <p:spPr>
          <a:xfrm>
            <a:off x="621925" y="1375350"/>
            <a:ext cx="2514900" cy="1196400"/>
          </a:xfrm>
          <a:prstGeom prst="wedgeRoundRectCallout">
            <a:avLst>
              <a:gd fmla="val 37901" name="adj1"/>
              <a:gd fmla="val 68963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New advertisement?!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new path costs 1+2=3.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already have a cost 1 path.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thanks.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879" name="Google Shape;879;p55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55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55"/>
          <p:cNvCxnSpPr>
            <a:stCxn id="880" idx="6"/>
            <a:endCxn id="879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55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55"/>
          <p:cNvCxnSpPr>
            <a:stCxn id="879" idx="3"/>
            <a:endCxn id="882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55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55"/>
          <p:cNvCxnSpPr>
            <a:stCxn id="882" idx="3"/>
            <a:endCxn id="884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86" name="Google Shape;886;p55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87" name="Google Shape;887;p55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888" name="Google Shape;888;p55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889" name="Google Shape;889;p55"/>
          <p:cNvCxnSpPr/>
          <p:nvPr/>
        </p:nvCxnSpPr>
        <p:spPr>
          <a:xfrm>
            <a:off x="3189445" y="2918275"/>
            <a:ext cx="13935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90" name="Google Shape;890;p55"/>
          <p:cNvSpPr/>
          <p:nvPr/>
        </p:nvSpPr>
        <p:spPr>
          <a:xfrm>
            <a:off x="3336000" y="2082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55"/>
          <p:cNvSpPr/>
          <p:nvPr/>
        </p:nvSpPr>
        <p:spPr>
          <a:xfrm>
            <a:off x="6829800" y="1663775"/>
            <a:ext cx="2093100" cy="818100"/>
          </a:xfrm>
          <a:prstGeom prst="wedgeRoundRectCallout">
            <a:avLst>
              <a:gd fmla="val -43228" name="adj1"/>
              <a:gd fmla="val 85115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New advertisement?!?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don't have a path to A yet, so I'll accept.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2" name="Google Shape;892;p55"/>
          <p:cNvCxnSpPr/>
          <p:nvPr/>
        </p:nvCxnSpPr>
        <p:spPr>
          <a:xfrm>
            <a:off x="5246845" y="29182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55"/>
          <p:cNvSpPr/>
          <p:nvPr/>
        </p:nvSpPr>
        <p:spPr>
          <a:xfrm>
            <a:off x="5393400" y="2082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94" name="Google Shape;894;p55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1+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=3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95" name="Google Shape;895;p55"/>
          <p:cNvSpPr txBox="1"/>
          <p:nvPr/>
        </p:nvSpPr>
        <p:spPr>
          <a:xfrm>
            <a:off x="6032550" y="4211200"/>
            <a:ext cx="187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 (link cost to R2), plus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 (advertised cost).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901" name="Google Shape;901;p56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56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3" name="Google Shape;903;p56"/>
          <p:cNvCxnSpPr>
            <a:stCxn id="902" idx="6"/>
            <a:endCxn id="901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56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5" name="Google Shape;905;p56"/>
          <p:cNvCxnSpPr>
            <a:stCxn id="901" idx="3"/>
            <a:endCxn id="904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56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7" name="Google Shape;907;p56"/>
          <p:cNvCxnSpPr>
            <a:stCxn id="904" idx="3"/>
            <a:endCxn id="906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08" name="Google Shape;908;p56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909" name="Google Shape;909;p56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910" name="Google Shape;910;p56"/>
          <p:cNvSpPr/>
          <p:nvPr/>
        </p:nvSpPr>
        <p:spPr>
          <a:xfrm>
            <a:off x="5104100" y="2007450"/>
            <a:ext cx="2093100" cy="564300"/>
          </a:xfrm>
          <a:prstGeom prst="wedgeRoundRectCallout">
            <a:avLst>
              <a:gd fmla="val 40754" name="adj1"/>
              <a:gd fmla="val 85035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to advertise my exciting new path to 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11" name="Google Shape;911;p56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917" name="Google Shape;917;p57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57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9" name="Google Shape;919;p57"/>
          <p:cNvCxnSpPr>
            <a:stCxn id="918" idx="6"/>
            <a:endCxn id="917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57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1" name="Google Shape;921;p57"/>
          <p:cNvCxnSpPr>
            <a:stCxn id="917" idx="3"/>
            <a:endCxn id="920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57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3" name="Google Shape;923;p57"/>
          <p:cNvCxnSpPr>
            <a:stCxn id="920" idx="3"/>
            <a:endCxn id="922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24" name="Google Shape;924;p57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925" name="Google Shape;925;p57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926" name="Google Shape;926;p57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927" name="Google Shape;927;p57"/>
          <p:cNvCxnSpPr/>
          <p:nvPr/>
        </p:nvCxnSpPr>
        <p:spPr>
          <a:xfrm>
            <a:off x="5246845" y="29182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28" name="Google Shape;928;p57"/>
          <p:cNvSpPr/>
          <p:nvPr/>
        </p:nvSpPr>
        <p:spPr>
          <a:xfrm>
            <a:off x="5393400" y="2082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57"/>
          <p:cNvSpPr/>
          <p:nvPr/>
        </p:nvSpPr>
        <p:spPr>
          <a:xfrm>
            <a:off x="2715000" y="1375350"/>
            <a:ext cx="2514900" cy="1196400"/>
          </a:xfrm>
          <a:prstGeom prst="wedgeRoundRectCallout">
            <a:avLst>
              <a:gd fmla="val 37901" name="adj1"/>
              <a:gd fmla="val 68963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New advertisement?!??!?!!!?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new path costs 1+3=4.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already have a cost 2 path.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thanks.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Demo</a:t>
            </a:r>
            <a:endParaRPr/>
          </a:p>
        </p:txBody>
      </p:sp>
      <p:sp>
        <p:nvSpPr>
          <p:cNvPr id="935" name="Google Shape;935;p58"/>
          <p:cNvSpPr/>
          <p:nvPr/>
        </p:nvSpPr>
        <p:spPr>
          <a:xfrm>
            <a:off x="27150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58"/>
          <p:cNvSpPr/>
          <p:nvPr/>
        </p:nvSpPr>
        <p:spPr>
          <a:xfrm>
            <a:off x="657588" y="2877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7" name="Google Shape;937;p58"/>
          <p:cNvCxnSpPr>
            <a:stCxn id="936" idx="6"/>
            <a:endCxn id="935" idx="1"/>
          </p:cNvCxnSpPr>
          <p:nvPr/>
        </p:nvCxnSpPr>
        <p:spPr>
          <a:xfrm>
            <a:off x="942588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58"/>
          <p:cNvSpPr/>
          <p:nvPr/>
        </p:nvSpPr>
        <p:spPr>
          <a:xfrm>
            <a:off x="47724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9" name="Google Shape;939;p58"/>
          <p:cNvCxnSpPr>
            <a:stCxn id="935" idx="3"/>
            <a:endCxn id="938" idx="1"/>
          </p:cNvCxnSpPr>
          <p:nvPr/>
        </p:nvCxnSpPr>
        <p:spPr>
          <a:xfrm>
            <a:off x="30000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58"/>
          <p:cNvSpPr/>
          <p:nvPr/>
        </p:nvSpPr>
        <p:spPr>
          <a:xfrm>
            <a:off x="6829800" y="2877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1" name="Google Shape;941;p58"/>
          <p:cNvCxnSpPr>
            <a:stCxn id="938" idx="3"/>
            <a:endCxn id="940" idx="1"/>
          </p:cNvCxnSpPr>
          <p:nvPr/>
        </p:nvCxnSpPr>
        <p:spPr>
          <a:xfrm>
            <a:off x="5057400" y="30202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42" name="Google Shape;942;p58"/>
          <p:cNvGraphicFramePr/>
          <p:nvPr/>
        </p:nvGraphicFramePr>
        <p:xfrm>
          <a:off x="19397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943" name="Google Shape;943;p58"/>
          <p:cNvGraphicFramePr/>
          <p:nvPr/>
        </p:nvGraphicFramePr>
        <p:xfrm>
          <a:off x="39971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944" name="Google Shape;944;p58"/>
          <p:cNvGraphicFramePr/>
          <p:nvPr/>
        </p:nvGraphicFramePr>
        <p:xfrm>
          <a:off x="6054544" y="339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945" name="Google Shape;945;p58"/>
          <p:cNvSpPr txBox="1"/>
          <p:nvPr/>
        </p:nvSpPr>
        <p:spPr>
          <a:xfrm>
            <a:off x="2903100" y="2234500"/>
            <a:ext cx="402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 did it! Everybody has a way to reach A now.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6" name="Google Shape;946;p58"/>
          <p:cNvCxnSpPr/>
          <p:nvPr/>
        </p:nvCxnSpPr>
        <p:spPr>
          <a:xfrm rot="10800000">
            <a:off x="2066875" y="2955808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58"/>
          <p:cNvSpPr txBox="1"/>
          <p:nvPr/>
        </p:nvSpPr>
        <p:spPr>
          <a:xfrm>
            <a:off x="2072875" y="2778783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8" name="Google Shape;948;p58"/>
          <p:cNvCxnSpPr/>
          <p:nvPr/>
        </p:nvCxnSpPr>
        <p:spPr>
          <a:xfrm rot="10800000">
            <a:off x="4124275" y="2955808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58"/>
          <p:cNvSpPr txBox="1"/>
          <p:nvPr/>
        </p:nvSpPr>
        <p:spPr>
          <a:xfrm>
            <a:off x="4130275" y="2778783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0" name="Google Shape;950;p58"/>
          <p:cNvCxnSpPr/>
          <p:nvPr/>
        </p:nvCxnSpPr>
        <p:spPr>
          <a:xfrm rot="10800000">
            <a:off x="6181675" y="2955808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1" name="Google Shape;951;p58"/>
          <p:cNvSpPr txBox="1"/>
          <p:nvPr/>
        </p:nvSpPr>
        <p:spPr>
          <a:xfrm>
            <a:off x="6187675" y="2778783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Correctness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Rule 2: Updates From Next-Hop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Enhancements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57" name="Google Shape;957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2: Updates from Next-Hop</a:t>
            </a:r>
            <a:endParaRPr/>
          </a:p>
        </p:txBody>
      </p:sp>
      <p:sp>
        <p:nvSpPr>
          <p:cNvPr id="958" name="Google Shape;958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From the Current Next-Hop</a:t>
            </a:r>
            <a:endParaRPr/>
          </a:p>
        </p:txBody>
      </p:sp>
      <p:sp>
        <p:nvSpPr>
          <p:cNvPr id="964" name="Google Shape;964;p60"/>
          <p:cNvSpPr txBox="1"/>
          <p:nvPr>
            <p:ph idx="1" type="body"/>
          </p:nvPr>
        </p:nvSpPr>
        <p:spPr>
          <a:xfrm>
            <a:off x="107050" y="402200"/>
            <a:ext cx="8909700" cy="1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Topology can change.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far: We update if we get a better path (or if we didn't have a path before).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Fix: If our current next hop sends us an announcement, accept it,</a:t>
            </a:r>
            <a:br>
              <a:rPr lang="en"/>
            </a:br>
            <a:r>
              <a:rPr i="1" lang="en"/>
              <a:t>even if the path is worse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lets the next-hop notify us if the topology changed.</a:t>
            </a:r>
            <a:endParaRPr/>
          </a:p>
        </p:txBody>
      </p:sp>
      <p:sp>
        <p:nvSpPr>
          <p:cNvPr id="965" name="Google Shape;965;p60"/>
          <p:cNvSpPr/>
          <p:nvPr/>
        </p:nvSpPr>
        <p:spPr>
          <a:xfrm>
            <a:off x="3591425" y="3488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60"/>
          <p:cNvSpPr/>
          <p:nvPr/>
        </p:nvSpPr>
        <p:spPr>
          <a:xfrm>
            <a:off x="1984375" y="27241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7" name="Google Shape;967;p60"/>
          <p:cNvCxnSpPr>
            <a:stCxn id="966" idx="3"/>
            <a:endCxn id="965" idx="1"/>
          </p:cNvCxnSpPr>
          <p:nvPr/>
        </p:nvCxnSpPr>
        <p:spPr>
          <a:xfrm>
            <a:off x="2269375" y="2866651"/>
            <a:ext cx="1322100" cy="7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60"/>
          <p:cNvCxnSpPr>
            <a:stCxn id="969" idx="3"/>
          </p:cNvCxnSpPr>
          <p:nvPr/>
        </p:nvCxnSpPr>
        <p:spPr>
          <a:xfrm flipH="1" rot="10800000">
            <a:off x="2269375" y="3630908"/>
            <a:ext cx="1322400" cy="76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60"/>
          <p:cNvSpPr/>
          <p:nvPr/>
        </p:nvSpPr>
        <p:spPr>
          <a:xfrm>
            <a:off x="1984375" y="42513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70" name="Google Shape;970;p60"/>
          <p:cNvGraphicFramePr/>
          <p:nvPr/>
        </p:nvGraphicFramePr>
        <p:xfrm>
          <a:off x="6380282" y="3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11135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971" name="Google Shape;971;p60"/>
          <p:cNvCxnSpPr/>
          <p:nvPr/>
        </p:nvCxnSpPr>
        <p:spPr>
          <a:xfrm flipH="1" rot="10800000">
            <a:off x="2558725" y="3952000"/>
            <a:ext cx="796500" cy="45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72" name="Google Shape;972;p60"/>
          <p:cNvGraphicFramePr/>
          <p:nvPr/>
        </p:nvGraphicFramePr>
        <p:xfrm>
          <a:off x="6380282" y="3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11135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1+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73" name="Google Shape;973;p60"/>
          <p:cNvSpPr/>
          <p:nvPr/>
        </p:nvSpPr>
        <p:spPr>
          <a:xfrm>
            <a:off x="2899775" y="425130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0"/>
          <p:cNvSpPr/>
          <p:nvPr/>
        </p:nvSpPr>
        <p:spPr>
          <a:xfrm>
            <a:off x="4166625" y="3094938"/>
            <a:ext cx="18921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wasn't in my table. Accept!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From the Current Next-Hop</a:t>
            </a:r>
            <a:endParaRPr/>
          </a:p>
        </p:txBody>
      </p:sp>
      <p:sp>
        <p:nvSpPr>
          <p:cNvPr id="980" name="Google Shape;980;p61"/>
          <p:cNvSpPr txBox="1"/>
          <p:nvPr>
            <p:ph idx="1" type="body"/>
          </p:nvPr>
        </p:nvSpPr>
        <p:spPr>
          <a:xfrm>
            <a:off x="107050" y="402200"/>
            <a:ext cx="8909700" cy="1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Topology can change.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far: We update if we get a better path (or if we didn't have a path before).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Fix: If our current next hop sends us an announcement, accept it,</a:t>
            </a:r>
            <a:br>
              <a:rPr lang="en"/>
            </a:br>
            <a:r>
              <a:rPr i="1" lang="en"/>
              <a:t>even if the path is worse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lets the next-hop notify us if the topology changed.</a:t>
            </a:r>
            <a:endParaRPr/>
          </a:p>
        </p:txBody>
      </p:sp>
      <p:sp>
        <p:nvSpPr>
          <p:cNvPr id="981" name="Google Shape;981;p61"/>
          <p:cNvSpPr/>
          <p:nvPr/>
        </p:nvSpPr>
        <p:spPr>
          <a:xfrm>
            <a:off x="3591425" y="3488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61"/>
          <p:cNvSpPr/>
          <p:nvPr/>
        </p:nvSpPr>
        <p:spPr>
          <a:xfrm>
            <a:off x="1984375" y="27241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3" name="Google Shape;983;p61"/>
          <p:cNvCxnSpPr>
            <a:stCxn id="982" idx="3"/>
            <a:endCxn id="981" idx="1"/>
          </p:cNvCxnSpPr>
          <p:nvPr/>
        </p:nvCxnSpPr>
        <p:spPr>
          <a:xfrm>
            <a:off x="2269375" y="2866651"/>
            <a:ext cx="1322100" cy="7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61"/>
          <p:cNvCxnSpPr>
            <a:stCxn id="985" idx="3"/>
          </p:cNvCxnSpPr>
          <p:nvPr/>
        </p:nvCxnSpPr>
        <p:spPr>
          <a:xfrm flipH="1" rot="10800000">
            <a:off x="2269375" y="3630908"/>
            <a:ext cx="1322400" cy="76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61"/>
          <p:cNvSpPr/>
          <p:nvPr/>
        </p:nvSpPr>
        <p:spPr>
          <a:xfrm>
            <a:off x="1984375" y="42513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86" name="Google Shape;986;p61"/>
          <p:cNvGraphicFramePr/>
          <p:nvPr/>
        </p:nvGraphicFramePr>
        <p:xfrm>
          <a:off x="6380282" y="3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11135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987" name="Google Shape;987;p61"/>
          <p:cNvSpPr/>
          <p:nvPr/>
        </p:nvSpPr>
        <p:spPr>
          <a:xfrm>
            <a:off x="2996075" y="23572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61"/>
          <p:cNvSpPr/>
          <p:nvPr/>
        </p:nvSpPr>
        <p:spPr>
          <a:xfrm>
            <a:off x="4166625" y="3094950"/>
            <a:ext cx="20835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1+8=9 is worse than 4.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Reject!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9" name="Google Shape;989;p61"/>
          <p:cNvCxnSpPr/>
          <p:nvPr/>
        </p:nvCxnSpPr>
        <p:spPr>
          <a:xfrm>
            <a:off x="2490050" y="2842920"/>
            <a:ext cx="865200" cy="499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From the Current Next-Hop</a:t>
            </a:r>
            <a:endParaRPr/>
          </a:p>
        </p:txBody>
      </p:sp>
      <p:sp>
        <p:nvSpPr>
          <p:cNvPr id="995" name="Google Shape;995;p62"/>
          <p:cNvSpPr txBox="1"/>
          <p:nvPr>
            <p:ph idx="1" type="body"/>
          </p:nvPr>
        </p:nvSpPr>
        <p:spPr>
          <a:xfrm>
            <a:off x="107050" y="402200"/>
            <a:ext cx="8909700" cy="1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Topology can change.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far: We update if we get a better path (or if we didn't have a path before).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Fix: If our current next hop sends us an announcement, accept it,</a:t>
            </a:r>
            <a:br>
              <a:rPr lang="en"/>
            </a:br>
            <a:r>
              <a:rPr i="1" lang="en"/>
              <a:t>even if the path is worse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lets the next-hop notify us if the topology changed.</a:t>
            </a:r>
            <a:endParaRPr/>
          </a:p>
        </p:txBody>
      </p:sp>
      <p:sp>
        <p:nvSpPr>
          <p:cNvPr id="996" name="Google Shape;996;p62"/>
          <p:cNvSpPr/>
          <p:nvPr/>
        </p:nvSpPr>
        <p:spPr>
          <a:xfrm>
            <a:off x="3591425" y="3488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62"/>
          <p:cNvSpPr/>
          <p:nvPr/>
        </p:nvSpPr>
        <p:spPr>
          <a:xfrm>
            <a:off x="1984375" y="27241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62"/>
          <p:cNvCxnSpPr>
            <a:stCxn id="997" idx="3"/>
            <a:endCxn id="996" idx="1"/>
          </p:cNvCxnSpPr>
          <p:nvPr/>
        </p:nvCxnSpPr>
        <p:spPr>
          <a:xfrm>
            <a:off x="2269375" y="2866651"/>
            <a:ext cx="1322100" cy="7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62"/>
          <p:cNvCxnSpPr>
            <a:stCxn id="1000" idx="3"/>
          </p:cNvCxnSpPr>
          <p:nvPr/>
        </p:nvCxnSpPr>
        <p:spPr>
          <a:xfrm flipH="1" rot="10800000">
            <a:off x="2269375" y="3630908"/>
            <a:ext cx="1322400" cy="76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62"/>
          <p:cNvSpPr/>
          <p:nvPr/>
        </p:nvSpPr>
        <p:spPr>
          <a:xfrm>
            <a:off x="1984375" y="42513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1" name="Google Shape;1001;p62"/>
          <p:cNvCxnSpPr/>
          <p:nvPr/>
        </p:nvCxnSpPr>
        <p:spPr>
          <a:xfrm flipH="1" rot="10800000">
            <a:off x="2558725" y="3952000"/>
            <a:ext cx="796500" cy="459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62"/>
          <p:cNvSpPr/>
          <p:nvPr/>
        </p:nvSpPr>
        <p:spPr>
          <a:xfrm>
            <a:off x="2899775" y="425130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62"/>
          <p:cNvSpPr/>
          <p:nvPr/>
        </p:nvSpPr>
        <p:spPr>
          <a:xfrm>
            <a:off x="4166625" y="3094938"/>
            <a:ext cx="18921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R2 is the next-hop. Accept!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04" name="Google Shape;1004;p62"/>
          <p:cNvGraphicFramePr/>
          <p:nvPr/>
        </p:nvGraphicFramePr>
        <p:xfrm>
          <a:off x="6380282" y="3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11135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005" name="Google Shape;1005;p62"/>
          <p:cNvGraphicFramePr/>
          <p:nvPr/>
        </p:nvGraphicFramePr>
        <p:xfrm>
          <a:off x="6380282" y="32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668600"/>
                <a:gridCol w="610050"/>
                <a:gridCol w="11135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1+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=9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06" name="Google Shape;1006;p62"/>
          <p:cNvSpPr/>
          <p:nvPr/>
        </p:nvSpPr>
        <p:spPr>
          <a:xfrm>
            <a:off x="4074475" y="4449300"/>
            <a:ext cx="3921900" cy="535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Hi, it's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again. I know I said A is 3 away from me earlier, but that's changed. Now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62"/>
          <p:cNvSpPr txBox="1"/>
          <p:nvPr/>
        </p:nvSpPr>
        <p:spPr>
          <a:xfrm>
            <a:off x="4074475" y="4185575"/>
            <a:ext cx="333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R2 is really saying: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107050" y="402200"/>
            <a:ext cx="8909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One-line algorithm: If you hear about a path to a destination, tell all your neighbors.</a:t>
            </a:r>
            <a:endParaRPr/>
          </a:p>
        </p:txBody>
      </p:sp>
      <p:cxnSp>
        <p:nvCxnSpPr>
          <p:cNvPr id="199" name="Google Shape;199;p27"/>
          <p:cNvCxnSpPr>
            <a:stCxn id="200" idx="3"/>
            <a:endCxn id="201" idx="1"/>
          </p:cNvCxnSpPr>
          <p:nvPr/>
        </p:nvCxnSpPr>
        <p:spPr>
          <a:xfrm flipH="1" rot="10800000">
            <a:off x="2951800" y="27208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7"/>
          <p:cNvSpPr/>
          <p:nvPr/>
        </p:nvSpPr>
        <p:spPr>
          <a:xfrm>
            <a:off x="4190800" y="2578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1371388" y="3359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4190800" y="41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27"/>
          <p:cNvCxnSpPr>
            <a:stCxn id="200" idx="3"/>
            <a:endCxn id="203" idx="1"/>
          </p:cNvCxnSpPr>
          <p:nvPr/>
        </p:nvCxnSpPr>
        <p:spPr>
          <a:xfrm>
            <a:off x="2951800" y="35020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/>
          <p:nvPr/>
        </p:nvSpPr>
        <p:spPr>
          <a:xfrm>
            <a:off x="2666800" y="3359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7"/>
          <p:cNvCxnSpPr>
            <a:stCxn id="202" idx="6"/>
            <a:endCxn id="200" idx="1"/>
          </p:cNvCxnSpPr>
          <p:nvPr/>
        </p:nvCxnSpPr>
        <p:spPr>
          <a:xfrm>
            <a:off x="1656388" y="350202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7"/>
          <p:cNvSpPr/>
          <p:nvPr/>
        </p:nvSpPr>
        <p:spPr>
          <a:xfrm>
            <a:off x="5714800" y="295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5714800" y="2197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5714800" y="375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5714800" y="452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7"/>
          <p:cNvCxnSpPr>
            <a:stCxn id="201" idx="3"/>
            <a:endCxn id="207" idx="1"/>
          </p:cNvCxnSpPr>
          <p:nvPr/>
        </p:nvCxnSpPr>
        <p:spPr>
          <a:xfrm flipH="1" rot="10800000">
            <a:off x="4475800" y="2339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>
            <a:stCxn id="201" idx="3"/>
            <a:endCxn id="206" idx="1"/>
          </p:cNvCxnSpPr>
          <p:nvPr/>
        </p:nvCxnSpPr>
        <p:spPr>
          <a:xfrm>
            <a:off x="4475800" y="2720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>
            <a:stCxn id="203" idx="3"/>
            <a:endCxn id="208" idx="1"/>
          </p:cNvCxnSpPr>
          <p:nvPr/>
        </p:nvCxnSpPr>
        <p:spPr>
          <a:xfrm flipH="1" rot="10800000">
            <a:off x="4475800" y="3902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7"/>
          <p:cNvCxnSpPr>
            <a:stCxn id="203" idx="3"/>
            <a:endCxn id="209" idx="1"/>
          </p:cNvCxnSpPr>
          <p:nvPr/>
        </p:nvCxnSpPr>
        <p:spPr>
          <a:xfrm>
            <a:off x="4475800" y="4283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7"/>
          <p:cNvSpPr/>
          <p:nvPr/>
        </p:nvSpPr>
        <p:spPr>
          <a:xfrm>
            <a:off x="7238800" y="2016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7238800" y="237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7238800" y="2778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7238800" y="3140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7238800" y="3578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7238800" y="3940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7238800" y="4340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7238800" y="4702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27"/>
          <p:cNvCxnSpPr>
            <a:stCxn id="207" idx="3"/>
            <a:endCxn id="214" idx="1"/>
          </p:cNvCxnSpPr>
          <p:nvPr/>
        </p:nvCxnSpPr>
        <p:spPr>
          <a:xfrm flipH="1" rot="10800000">
            <a:off x="5999800" y="2159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7"/>
          <p:cNvCxnSpPr>
            <a:stCxn id="207" idx="3"/>
            <a:endCxn id="215" idx="1"/>
          </p:cNvCxnSpPr>
          <p:nvPr/>
        </p:nvCxnSpPr>
        <p:spPr>
          <a:xfrm>
            <a:off x="5999800" y="2339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7"/>
          <p:cNvCxnSpPr>
            <a:stCxn id="206" idx="3"/>
            <a:endCxn id="216" idx="1"/>
          </p:cNvCxnSpPr>
          <p:nvPr/>
        </p:nvCxnSpPr>
        <p:spPr>
          <a:xfrm flipH="1" rot="10800000">
            <a:off x="5999800" y="2921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7"/>
          <p:cNvCxnSpPr>
            <a:stCxn id="206" idx="3"/>
            <a:endCxn id="217" idx="1"/>
          </p:cNvCxnSpPr>
          <p:nvPr/>
        </p:nvCxnSpPr>
        <p:spPr>
          <a:xfrm>
            <a:off x="5999800" y="3101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7"/>
          <p:cNvCxnSpPr>
            <a:stCxn id="208" idx="3"/>
            <a:endCxn id="218" idx="1"/>
          </p:cNvCxnSpPr>
          <p:nvPr/>
        </p:nvCxnSpPr>
        <p:spPr>
          <a:xfrm flipH="1" rot="10800000">
            <a:off x="5999800" y="3721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>
            <a:stCxn id="208" idx="3"/>
            <a:endCxn id="219" idx="1"/>
          </p:cNvCxnSpPr>
          <p:nvPr/>
        </p:nvCxnSpPr>
        <p:spPr>
          <a:xfrm>
            <a:off x="5999800" y="3902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>
            <a:stCxn id="209" idx="3"/>
            <a:endCxn id="220" idx="1"/>
          </p:cNvCxnSpPr>
          <p:nvPr/>
        </p:nvCxnSpPr>
        <p:spPr>
          <a:xfrm flipH="1" rot="10800000">
            <a:off x="5999800" y="4483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>
            <a:stCxn id="209" idx="3"/>
            <a:endCxn id="221" idx="1"/>
          </p:cNvCxnSpPr>
          <p:nvPr/>
        </p:nvCxnSpPr>
        <p:spPr>
          <a:xfrm>
            <a:off x="5999800" y="4664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rot="10800000">
            <a:off x="2003375" y="3434175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7"/>
          <p:cNvSpPr txBox="1"/>
          <p:nvPr/>
        </p:nvSpPr>
        <p:spPr>
          <a:xfrm>
            <a:off x="2009375" y="3257150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2666800" y="2416700"/>
            <a:ext cx="903300" cy="43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1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27"/>
          <p:cNvCxnSpPr/>
          <p:nvPr/>
        </p:nvCxnSpPr>
        <p:spPr>
          <a:xfrm flipH="1" rot="10800000">
            <a:off x="3104200" y="2776179"/>
            <a:ext cx="756900" cy="47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7"/>
          <p:cNvSpPr/>
          <p:nvPr/>
        </p:nvSpPr>
        <p:spPr>
          <a:xfrm>
            <a:off x="2666800" y="4169300"/>
            <a:ext cx="903300" cy="43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1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27"/>
          <p:cNvCxnSpPr/>
          <p:nvPr/>
        </p:nvCxnSpPr>
        <p:spPr>
          <a:xfrm>
            <a:off x="3104200" y="3750904"/>
            <a:ext cx="756900" cy="47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</a:t>
            </a:r>
            <a:endParaRPr/>
          </a:p>
        </p:txBody>
      </p:sp>
      <p:sp>
        <p:nvSpPr>
          <p:cNvPr id="1013" name="Google Shape;1013;p6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network never changes: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running this protocol for some time, it will </a:t>
            </a:r>
            <a:r>
              <a:rPr b="1" lang="en"/>
              <a:t>converge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Everyone's forwarding table has the least-cost next hop.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future announcements will be rejected.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change happens (e.g. a link goes down):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new announcements are sent.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forwarding tables are updated.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Eventually, we converge again to the new routing state.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network topology is constantly changing, so routers run the protocol </a:t>
            </a:r>
            <a:r>
              <a:rPr i="1" lang="en"/>
              <a:t>indefinitely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Steady-state</a:t>
            </a:r>
            <a:r>
              <a:rPr lang="en"/>
              <a:t> occurs when the network has converged.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steady-state, everything stays the same until the next topology change.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1019" name="Google Shape;1019;p6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each destination: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an advertisement, update table if: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destination isn't in the table.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Advertised cost + link cost to neighbor &lt; best-known cost.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>
                <a:solidFill>
                  <a:schemeClr val="accent2"/>
                </a:solidFill>
              </a:rPr>
              <a:t>The</a:t>
            </a:r>
            <a:r>
              <a:rPr lang="en">
                <a:solidFill>
                  <a:schemeClr val="accent2"/>
                </a:solidFill>
              </a:rPr>
              <a:t> advertisement is from current next-hop. </a:t>
            </a:r>
            <a:r>
              <a:rPr lang="en" sz="1400">
                <a:solidFill>
                  <a:schemeClr val="accent3"/>
                </a:solidFill>
              </a:rPr>
              <a:t>(#2)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Then, advertise to all your neighbors.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Correctness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Rule 3: Resending and Expiring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Enhancements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25" name="Google Shape;1025;p6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3: Resending and Expiring</a:t>
            </a:r>
            <a:endParaRPr/>
          </a:p>
        </p:txBody>
      </p:sp>
      <p:sp>
        <p:nvSpPr>
          <p:cNvPr id="1026" name="Google Shape;1026;p6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Reliability</a:t>
            </a:r>
            <a:endParaRPr/>
          </a:p>
        </p:txBody>
      </p:sp>
      <p:sp>
        <p:nvSpPr>
          <p:cNvPr id="1032" name="Google Shape;1032;p66"/>
          <p:cNvSpPr txBox="1"/>
          <p:nvPr>
            <p:ph idx="1" type="body"/>
          </p:nvPr>
        </p:nvSpPr>
        <p:spPr>
          <a:xfrm>
            <a:off x="107050" y="402200"/>
            <a:ext cx="89097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Packets can get dropped.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Resend advertisements every </a:t>
            </a:r>
            <a:r>
              <a:rPr i="1" lang="en"/>
              <a:t>X</a:t>
            </a:r>
            <a:r>
              <a:rPr lang="en"/>
              <a:t> seconds.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X</a:t>
            </a:r>
            <a:r>
              <a:rPr lang="en"/>
              <a:t> is the "advertisement interval."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should work eventually, assuming the link is functional (&gt;0% delivery rate).</a:t>
            </a:r>
            <a:endParaRPr/>
          </a:p>
        </p:txBody>
      </p:sp>
      <p:sp>
        <p:nvSpPr>
          <p:cNvPr id="1033" name="Google Shape;1033;p66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66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5" name="Google Shape;1035;p66"/>
          <p:cNvCxnSpPr>
            <a:stCxn id="1034" idx="6"/>
            <a:endCxn id="1033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66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7" name="Google Shape;1037;p66"/>
          <p:cNvCxnSpPr>
            <a:stCxn id="1033" idx="3"/>
            <a:endCxn id="1036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66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66"/>
          <p:cNvCxnSpPr>
            <a:stCxn id="1036" idx="3"/>
            <a:endCxn id="1038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40" name="Google Shape;1040;p66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041" name="Google Shape;1041;p66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042" name="Google Shape;1042;p66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1043" name="Google Shape;1043;p66"/>
          <p:cNvCxnSpPr/>
          <p:nvPr/>
        </p:nvCxnSpPr>
        <p:spPr>
          <a:xfrm>
            <a:off x="3189445" y="3756475"/>
            <a:ext cx="13935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4" name="Google Shape;1044;p66"/>
          <p:cNvSpPr/>
          <p:nvPr/>
        </p:nvSpPr>
        <p:spPr>
          <a:xfrm>
            <a:off x="3336000" y="29207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66"/>
          <p:cNvSpPr/>
          <p:nvPr/>
        </p:nvSpPr>
        <p:spPr>
          <a:xfrm>
            <a:off x="5150100" y="3058513"/>
            <a:ext cx="18921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Huh? Did someone say something?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66"/>
          <p:cNvSpPr txBox="1"/>
          <p:nvPr/>
        </p:nvSpPr>
        <p:spPr>
          <a:xfrm rot="-2700000">
            <a:off x="3433510" y="3136822"/>
            <a:ext cx="905380" cy="301652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Dropped!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1052" name="Google Shape;1052;p6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an advertisement, update table if: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destination isn't in the table.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Advertised cost + link cost to neighbor &lt; best-known cost.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The advertisement is from current next-hop. </a:t>
            </a:r>
            <a:r>
              <a:rPr lang="en" sz="1400">
                <a:solidFill>
                  <a:schemeClr val="accent3"/>
                </a:solidFill>
              </a:rPr>
              <a:t>(#2)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to all your neighbors </a:t>
            </a:r>
            <a:r>
              <a:rPr lang="en">
                <a:solidFill>
                  <a:schemeClr val="accent2"/>
                </a:solidFill>
              </a:rPr>
              <a:t>when the table updates, and periodically. </a:t>
            </a:r>
            <a:r>
              <a:rPr lang="en" sz="1400">
                <a:solidFill>
                  <a:schemeClr val="accent3"/>
                </a:solidFill>
              </a:rPr>
              <a:t>(#3)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Failures</a:t>
            </a:r>
            <a:endParaRPr/>
          </a:p>
        </p:txBody>
      </p:sp>
      <p:sp>
        <p:nvSpPr>
          <p:cNvPr id="1058" name="Google Shape;1058;p68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Links and routers can fail.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Each route has a finite </a:t>
            </a:r>
            <a:r>
              <a:rPr b="1" lang="en"/>
              <a:t>time to live (TTL)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advertisements help us confirm that a route still exists.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we get an advertisement, reset ("recharge") the TTL.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link goes down, we stop getting periodic updates, and the TTL will expire.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 TTL expires, delete the entry from the table.</a:t>
            </a:r>
            <a:endParaRPr/>
          </a:p>
        </p:txBody>
      </p:sp>
      <p:sp>
        <p:nvSpPr>
          <p:cNvPr id="1059" name="Google Shape;1059;p68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0" name="Google Shape;1060;p68"/>
          <p:cNvCxnSpPr>
            <a:stCxn id="1061" idx="3"/>
            <a:endCxn id="1059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Google Shape;1061;p68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68"/>
          <p:cNvSpPr/>
          <p:nvPr/>
        </p:nvSpPr>
        <p:spPr>
          <a:xfrm>
            <a:off x="3350125" y="3491450"/>
            <a:ext cx="20619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Didn't have a path to A. Accept!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3" name="Google Shape;1063;p68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1064" name="Google Shape;1064;p68"/>
          <p:cNvCxnSpPr/>
          <p:nvPr/>
        </p:nvCxnSpPr>
        <p:spPr>
          <a:xfrm>
            <a:off x="1466525" y="4170800"/>
            <a:ext cx="106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68"/>
          <p:cNvSpPr/>
          <p:nvPr/>
        </p:nvSpPr>
        <p:spPr>
          <a:xfrm>
            <a:off x="1270925" y="4313300"/>
            <a:ext cx="1457400" cy="49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6" name="Google Shape;1066;p68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67" name="Google Shape;1067;p68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68"/>
          <p:cNvSpPr txBox="1"/>
          <p:nvPr/>
        </p:nvSpPr>
        <p:spPr>
          <a:xfrm>
            <a:off x="5313100" y="4419775"/>
            <a:ext cx="2893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another confirmation of this route in the next 11 seconds.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68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0" name="Google Shape;1070;p68"/>
          <p:cNvCxnSpPr>
            <a:stCxn id="1069" idx="6"/>
            <a:endCxn id="1061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Failures</a:t>
            </a:r>
            <a:endParaRPr/>
          </a:p>
        </p:txBody>
      </p:sp>
      <p:sp>
        <p:nvSpPr>
          <p:cNvPr id="1076" name="Google Shape;1076;p69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Links and routers can fail.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Each route has a finite </a:t>
            </a:r>
            <a:r>
              <a:rPr b="1" lang="en"/>
              <a:t>time to live (TTL)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advertisements help us confirm that a route still exists.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we get an advertisement, reset ("recharge") the TTL.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link goes down, we stop getting periodic updates, and the TTL will expire.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 TTL expires, delete the entry from the table.</a:t>
            </a:r>
            <a:endParaRPr/>
          </a:p>
        </p:txBody>
      </p:sp>
      <p:graphicFrame>
        <p:nvGraphicFramePr>
          <p:cNvPr id="1077" name="Google Shape;1077;p69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078" name="Google Shape;1078;p69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69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69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69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69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69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69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69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6" name="Google Shape;1086;p69"/>
          <p:cNvCxnSpPr>
            <a:stCxn id="1087" idx="3"/>
            <a:endCxn id="1085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69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69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9" name="Google Shape;1089;p69"/>
          <p:cNvCxnSpPr>
            <a:stCxn id="1088" idx="6"/>
            <a:endCxn id="1087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Failures</a:t>
            </a:r>
            <a:endParaRPr/>
          </a:p>
        </p:txBody>
      </p:sp>
      <p:sp>
        <p:nvSpPr>
          <p:cNvPr id="1095" name="Google Shape;1095;p70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Links and routers can fail.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Each route has a finite </a:t>
            </a:r>
            <a:r>
              <a:rPr b="1" lang="en"/>
              <a:t>time to live (TTL)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advertisements help us confirm that a route still exists.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we get an advertisement, reset ("recharge") the TTL.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link goes down, we stop getting periodic updates, and the TTL will expire.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 TTL expires, delete the entry from the table.</a:t>
            </a:r>
            <a:endParaRPr/>
          </a:p>
        </p:txBody>
      </p:sp>
      <p:graphicFrame>
        <p:nvGraphicFramePr>
          <p:cNvPr id="1096" name="Google Shape;1096;p70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097" name="Google Shape;1097;p70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70"/>
          <p:cNvSpPr txBox="1"/>
          <p:nvPr/>
        </p:nvSpPr>
        <p:spPr>
          <a:xfrm>
            <a:off x="5313100" y="4419775"/>
            <a:ext cx="2893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got a confirmation!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Reset TTL back to 11.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70"/>
          <p:cNvSpPr/>
          <p:nvPr/>
        </p:nvSpPr>
        <p:spPr>
          <a:xfrm>
            <a:off x="1047875" y="4313300"/>
            <a:ext cx="1903500" cy="49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still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still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0" name="Google Shape;1100;p70"/>
          <p:cNvCxnSpPr/>
          <p:nvPr/>
        </p:nvCxnSpPr>
        <p:spPr>
          <a:xfrm>
            <a:off x="1466525" y="4170800"/>
            <a:ext cx="106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0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2" name="Google Shape;1102;p70"/>
          <p:cNvCxnSpPr>
            <a:stCxn id="1103" idx="3"/>
            <a:endCxn id="1101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3" name="Google Shape;1103;p70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70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5" name="Google Shape;1105;p70"/>
          <p:cNvCxnSpPr>
            <a:stCxn id="1104" idx="6"/>
            <a:endCxn id="1103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Failures</a:t>
            </a:r>
            <a:endParaRPr/>
          </a:p>
        </p:txBody>
      </p:sp>
      <p:sp>
        <p:nvSpPr>
          <p:cNvPr id="1111" name="Google Shape;1111;p71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Links and routers can fail.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Each route has a finite </a:t>
            </a:r>
            <a:r>
              <a:rPr b="1" lang="en"/>
              <a:t>time to live (TTL)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advertisements help us confirm that a route still exists.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we get an advertisement, reset ("recharge") the TTL.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link goes down, we stop getting periodic updates, and the TTL will expire.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 TTL expires, delete the entry from the table.</a:t>
            </a:r>
            <a:endParaRPr/>
          </a:p>
        </p:txBody>
      </p:sp>
      <p:graphicFrame>
        <p:nvGraphicFramePr>
          <p:cNvPr id="1112" name="Google Shape;1112;p71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113" name="Google Shape;1113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71"/>
          <p:cNvSpPr txBox="1"/>
          <p:nvPr/>
        </p:nvSpPr>
        <p:spPr>
          <a:xfrm>
            <a:off x="450125" y="4209000"/>
            <a:ext cx="577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71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7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71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4" name="Google Shape;1134;p71"/>
          <p:cNvCxnSpPr>
            <a:stCxn id="1135" idx="3"/>
            <a:endCxn id="1133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71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71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7" name="Google Shape;1137;p71"/>
          <p:cNvCxnSpPr>
            <a:stCxn id="1136" idx="6"/>
            <a:endCxn id="1135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Failures</a:t>
            </a:r>
            <a:endParaRPr/>
          </a:p>
        </p:txBody>
      </p:sp>
      <p:sp>
        <p:nvSpPr>
          <p:cNvPr id="1143" name="Google Shape;1143;p72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routing challenges: Links and routers can fail.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Each route has a finite </a:t>
            </a:r>
            <a:r>
              <a:rPr b="1" lang="en"/>
              <a:t>time to live (TTL)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advertisements help us confirm that a route still exists.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we get an advertisement, reset ("recharge") the TTL.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link goes down, we stop getting periodic updates, and the TTL will expire.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 TTL expires, delete the entry from the table.</a:t>
            </a:r>
            <a:endParaRPr/>
          </a:p>
        </p:txBody>
      </p:sp>
      <p:graphicFrame>
        <p:nvGraphicFramePr>
          <p:cNvPr id="1144" name="Google Shape;1144;p72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145" name="Google Shape;1145;p72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72"/>
          <p:cNvSpPr txBox="1"/>
          <p:nvPr/>
        </p:nvSpPr>
        <p:spPr>
          <a:xfrm>
            <a:off x="5313100" y="4419775"/>
            <a:ext cx="289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Timeout! Delete expired entry.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7" name="Google Shape;1147;p72"/>
          <p:cNvCxnSpPr/>
          <p:nvPr/>
        </p:nvCxnSpPr>
        <p:spPr>
          <a:xfrm>
            <a:off x="5503225" y="4233875"/>
            <a:ext cx="2648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72"/>
          <p:cNvSpPr txBox="1"/>
          <p:nvPr/>
        </p:nvSpPr>
        <p:spPr>
          <a:xfrm>
            <a:off x="450125" y="4209000"/>
            <a:ext cx="577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72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0" name="Google Shape;1150;p72"/>
          <p:cNvCxnSpPr>
            <a:stCxn id="1151" idx="3"/>
            <a:endCxn id="1149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72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72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3" name="Google Shape;1153;p72"/>
          <p:cNvCxnSpPr>
            <a:stCxn id="1152" idx="6"/>
            <a:endCxn id="1151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4074550" y="2420500"/>
            <a:ext cx="517500" cy="206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07050" y="402200"/>
            <a:ext cx="8909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One-line algorithm: If you hear about a path to a destination, tell all your neighbors.</a:t>
            </a:r>
            <a:endParaRPr/>
          </a:p>
        </p:txBody>
      </p:sp>
      <p:cxnSp>
        <p:nvCxnSpPr>
          <p:cNvPr id="243" name="Google Shape;243;p28"/>
          <p:cNvCxnSpPr>
            <a:stCxn id="244" idx="3"/>
            <a:endCxn id="245" idx="1"/>
          </p:cNvCxnSpPr>
          <p:nvPr/>
        </p:nvCxnSpPr>
        <p:spPr>
          <a:xfrm flipH="1" rot="10800000">
            <a:off x="2951800" y="27208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/>
          <p:nvPr/>
        </p:nvSpPr>
        <p:spPr>
          <a:xfrm>
            <a:off x="4190800" y="2578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1371388" y="3359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190800" y="41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p28"/>
          <p:cNvCxnSpPr>
            <a:stCxn id="244" idx="3"/>
            <a:endCxn id="247" idx="1"/>
          </p:cNvCxnSpPr>
          <p:nvPr/>
        </p:nvCxnSpPr>
        <p:spPr>
          <a:xfrm>
            <a:off x="2951800" y="35020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8"/>
          <p:cNvSpPr/>
          <p:nvPr/>
        </p:nvSpPr>
        <p:spPr>
          <a:xfrm>
            <a:off x="2666800" y="3359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" name="Google Shape;249;p28"/>
          <p:cNvCxnSpPr>
            <a:stCxn id="246" idx="6"/>
            <a:endCxn id="244" idx="1"/>
          </p:cNvCxnSpPr>
          <p:nvPr/>
        </p:nvCxnSpPr>
        <p:spPr>
          <a:xfrm>
            <a:off x="1656388" y="350202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8"/>
          <p:cNvSpPr/>
          <p:nvPr/>
        </p:nvSpPr>
        <p:spPr>
          <a:xfrm>
            <a:off x="5714800" y="295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5714800" y="2197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5714800" y="375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714800" y="452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28"/>
          <p:cNvCxnSpPr>
            <a:stCxn id="245" idx="3"/>
            <a:endCxn id="251" idx="1"/>
          </p:cNvCxnSpPr>
          <p:nvPr/>
        </p:nvCxnSpPr>
        <p:spPr>
          <a:xfrm flipH="1" rot="10800000">
            <a:off x="4475800" y="2339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8"/>
          <p:cNvCxnSpPr>
            <a:stCxn id="245" idx="3"/>
            <a:endCxn id="250" idx="1"/>
          </p:cNvCxnSpPr>
          <p:nvPr/>
        </p:nvCxnSpPr>
        <p:spPr>
          <a:xfrm>
            <a:off x="4475800" y="2720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8"/>
          <p:cNvCxnSpPr>
            <a:stCxn id="247" idx="3"/>
            <a:endCxn id="252" idx="1"/>
          </p:cNvCxnSpPr>
          <p:nvPr/>
        </p:nvCxnSpPr>
        <p:spPr>
          <a:xfrm flipH="1" rot="10800000">
            <a:off x="4475800" y="3902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8"/>
          <p:cNvCxnSpPr>
            <a:stCxn id="247" idx="3"/>
            <a:endCxn id="253" idx="1"/>
          </p:cNvCxnSpPr>
          <p:nvPr/>
        </p:nvCxnSpPr>
        <p:spPr>
          <a:xfrm>
            <a:off x="4475800" y="4283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8"/>
          <p:cNvSpPr/>
          <p:nvPr/>
        </p:nvSpPr>
        <p:spPr>
          <a:xfrm>
            <a:off x="7238800" y="2016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7238800" y="237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7238800" y="2778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7238800" y="3140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7238800" y="3578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7238800" y="3940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7238800" y="4340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7238800" y="4702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28"/>
          <p:cNvCxnSpPr>
            <a:stCxn id="251" idx="3"/>
            <a:endCxn id="258" idx="1"/>
          </p:cNvCxnSpPr>
          <p:nvPr/>
        </p:nvCxnSpPr>
        <p:spPr>
          <a:xfrm flipH="1" rot="10800000">
            <a:off x="5999800" y="2159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8"/>
          <p:cNvCxnSpPr>
            <a:stCxn id="251" idx="3"/>
            <a:endCxn id="259" idx="1"/>
          </p:cNvCxnSpPr>
          <p:nvPr/>
        </p:nvCxnSpPr>
        <p:spPr>
          <a:xfrm>
            <a:off x="5999800" y="2339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8"/>
          <p:cNvCxnSpPr>
            <a:stCxn id="250" idx="3"/>
            <a:endCxn id="260" idx="1"/>
          </p:cNvCxnSpPr>
          <p:nvPr/>
        </p:nvCxnSpPr>
        <p:spPr>
          <a:xfrm flipH="1" rot="10800000">
            <a:off x="5999800" y="2921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8"/>
          <p:cNvCxnSpPr>
            <a:stCxn id="250" idx="3"/>
            <a:endCxn id="261" idx="1"/>
          </p:cNvCxnSpPr>
          <p:nvPr/>
        </p:nvCxnSpPr>
        <p:spPr>
          <a:xfrm>
            <a:off x="5999800" y="3101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8"/>
          <p:cNvCxnSpPr>
            <a:stCxn id="252" idx="3"/>
            <a:endCxn id="262" idx="1"/>
          </p:cNvCxnSpPr>
          <p:nvPr/>
        </p:nvCxnSpPr>
        <p:spPr>
          <a:xfrm flipH="1" rot="10800000">
            <a:off x="5999800" y="3721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>
            <a:stCxn id="252" idx="3"/>
            <a:endCxn id="263" idx="1"/>
          </p:cNvCxnSpPr>
          <p:nvPr/>
        </p:nvCxnSpPr>
        <p:spPr>
          <a:xfrm>
            <a:off x="5999800" y="3902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stCxn id="253" idx="3"/>
            <a:endCxn id="264" idx="1"/>
          </p:cNvCxnSpPr>
          <p:nvPr/>
        </p:nvCxnSpPr>
        <p:spPr>
          <a:xfrm flipH="1" rot="10800000">
            <a:off x="5999800" y="4483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8"/>
          <p:cNvCxnSpPr>
            <a:stCxn id="253" idx="3"/>
            <a:endCxn id="265" idx="1"/>
          </p:cNvCxnSpPr>
          <p:nvPr/>
        </p:nvCxnSpPr>
        <p:spPr>
          <a:xfrm>
            <a:off x="5999800" y="4664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8"/>
          <p:cNvCxnSpPr/>
          <p:nvPr/>
        </p:nvCxnSpPr>
        <p:spPr>
          <a:xfrm rot="10800000">
            <a:off x="2003375" y="3434175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8"/>
          <p:cNvSpPr txBox="1"/>
          <p:nvPr/>
        </p:nvSpPr>
        <p:spPr>
          <a:xfrm>
            <a:off x="2009375" y="3257150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2009375" y="1531013"/>
            <a:ext cx="2044500" cy="842700"/>
          </a:xfrm>
          <a:prstGeom prst="wedgeRoundRectCallout">
            <a:avLst>
              <a:gd fmla="val 43927" name="adj1"/>
              <a:gd fmla="val 70959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just found a way to reach A. We should tell our neighbors.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p28"/>
          <p:cNvCxnSpPr/>
          <p:nvPr/>
        </p:nvCxnSpPr>
        <p:spPr>
          <a:xfrm flipH="1">
            <a:off x="3474239" y="2741453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8"/>
          <p:cNvSpPr txBox="1"/>
          <p:nvPr/>
        </p:nvSpPr>
        <p:spPr>
          <a:xfrm rot="-1931086">
            <a:off x="3465282" y="2744225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28"/>
          <p:cNvCxnSpPr/>
          <p:nvPr/>
        </p:nvCxnSpPr>
        <p:spPr>
          <a:xfrm rot="10800000">
            <a:off x="3474239" y="3894534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8"/>
          <p:cNvSpPr txBox="1"/>
          <p:nvPr/>
        </p:nvSpPr>
        <p:spPr>
          <a:xfrm flipH="1" rot="1931086">
            <a:off x="3465282" y="4109644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1159" name="Google Shape;1159;p7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maintain multiple timers: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Advertisement interval: How long before we advertise routes to neighbors.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Usually one timer for all entries in the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TTL: How long before we expire a route.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table entry has its own TTL.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1165" name="Google Shape;1165;p7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an advertisement, update table </a:t>
            </a:r>
            <a:r>
              <a:rPr lang="en">
                <a:solidFill>
                  <a:schemeClr val="accent2"/>
                </a:solidFill>
              </a:rPr>
              <a:t>and reset TTL </a:t>
            </a:r>
            <a:r>
              <a:rPr lang="en"/>
              <a:t>if: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destination isn't in the table.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Advertised cost + link cost to neighbor &lt; best-known cost.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advertisement is from current next-hop. </a:t>
            </a:r>
            <a:r>
              <a:rPr lang="en" sz="1400">
                <a:solidFill>
                  <a:schemeClr val="accent3"/>
                </a:solidFill>
              </a:rPr>
              <a:t>(#2)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Advertise to all your neighbors when the table updates, and periodically. </a:t>
            </a:r>
            <a:r>
              <a:rPr lang="en" sz="1400">
                <a:solidFill>
                  <a:schemeClr val="accent3"/>
                </a:solidFill>
              </a:rPr>
              <a:t>(#3)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If a table entry expires, delete it. </a:t>
            </a:r>
            <a:r>
              <a:rPr lang="en" sz="1400">
                <a:solidFill>
                  <a:schemeClr val="accent3"/>
                </a:solidFill>
              </a:rPr>
              <a:t>(#3)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is a mostly-functional protocol now.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Let's add some optimizations for faster convergence.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7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Correctness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Enhancements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Rule 4: Poison Expired Routes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71" name="Google Shape;1171;p7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4: Poison Expired Routes</a:t>
            </a:r>
            <a:endParaRPr/>
          </a:p>
        </p:txBody>
      </p:sp>
      <p:sp>
        <p:nvSpPr>
          <p:cNvPr id="1172" name="Google Shape;1172;p7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Route Expiry is Slow</a:t>
            </a:r>
            <a:endParaRPr/>
          </a:p>
        </p:txBody>
      </p:sp>
      <p:sp>
        <p:nvSpPr>
          <p:cNvPr id="1178" name="Google Shape;1178;p76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Waiting for routes to expire is slow. Let's watch the demo again.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is offering a new path to A, but R3 has to wait for the old busted route to expire before accepting the new path.</a:t>
            </a:r>
            <a:endParaRPr/>
          </a:p>
        </p:txBody>
      </p:sp>
      <p:graphicFrame>
        <p:nvGraphicFramePr>
          <p:cNvPr id="1179" name="Google Shape;1179;p76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180" name="Google Shape;1180;p76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76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3" name="Google Shape;1183;p76"/>
          <p:cNvCxnSpPr>
            <a:stCxn id="1184" idx="3"/>
            <a:endCxn id="1182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76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6" name="Google Shape;1186;p76"/>
          <p:cNvCxnSpPr>
            <a:stCxn id="1185" idx="3"/>
            <a:endCxn id="1182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p76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8" name="Google Shape;1188;p76"/>
          <p:cNvCxnSpPr>
            <a:stCxn id="1187" idx="6"/>
            <a:endCxn id="1184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76"/>
          <p:cNvCxnSpPr>
            <a:stCxn id="1187" idx="0"/>
            <a:endCxn id="1185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76"/>
          <p:cNvSpPr txBox="1"/>
          <p:nvPr/>
        </p:nvSpPr>
        <p:spPr>
          <a:xfrm>
            <a:off x="4997650" y="2776700"/>
            <a:ext cx="3524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Assume that by t=3, R3 knows a route to 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76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76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76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Route Expiry is Slow</a:t>
            </a:r>
            <a:endParaRPr/>
          </a:p>
        </p:txBody>
      </p:sp>
      <p:sp>
        <p:nvSpPr>
          <p:cNvPr id="1199" name="Google Shape;1199;p77"/>
          <p:cNvSpPr txBox="1"/>
          <p:nvPr>
            <p:ph idx="1" type="body"/>
          </p:nvPr>
        </p:nvSpPr>
        <p:spPr>
          <a:xfrm>
            <a:off x="107050" y="402200"/>
            <a:ext cx="89097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Waiting for routes to expire is slow. Let's watch the demo again.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is offering a new path to A, but R3 has to wait for the old busted route to expire before accepting the new path.</a:t>
            </a:r>
            <a:endParaRPr/>
          </a:p>
        </p:txBody>
      </p:sp>
      <p:graphicFrame>
        <p:nvGraphicFramePr>
          <p:cNvPr id="1200" name="Google Shape;1200;p77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201" name="Google Shape;1201;p77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77"/>
          <p:cNvSpPr txBox="1"/>
          <p:nvPr/>
        </p:nvSpPr>
        <p:spPr>
          <a:xfrm>
            <a:off x="4219450" y="1785000"/>
            <a:ext cx="4363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Pause right here.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 this point, we know the path via R2 is busted.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 R3 won't know until the timeout 10s later.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R3 knew now, it could accept the new path. Instead, R3 rejects the new path, thinking the busted path is still valid.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77"/>
          <p:cNvSpPr txBox="1"/>
          <p:nvPr/>
        </p:nvSpPr>
        <p:spPr>
          <a:xfrm>
            <a:off x="467225" y="4170800"/>
            <a:ext cx="543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77"/>
          <p:cNvSpPr/>
          <p:nvPr/>
        </p:nvSpPr>
        <p:spPr>
          <a:xfrm>
            <a:off x="3350125" y="3491450"/>
            <a:ext cx="20619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thanks, I already have a cost 2 path.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5" name="Google Shape;1205;p77"/>
          <p:cNvCxnSpPr/>
          <p:nvPr/>
        </p:nvCxnSpPr>
        <p:spPr>
          <a:xfrm>
            <a:off x="1544750" y="3211375"/>
            <a:ext cx="900900" cy="48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6" name="Google Shape;1206;p77"/>
          <p:cNvSpPr/>
          <p:nvPr/>
        </p:nvSpPr>
        <p:spPr>
          <a:xfrm>
            <a:off x="2025375" y="2942750"/>
            <a:ext cx="1457400" cy="49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77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8" name="Google Shape;1208;p77"/>
          <p:cNvCxnSpPr>
            <a:stCxn id="1209" idx="3"/>
            <a:endCxn id="1207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p77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77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1" name="Google Shape;1211;p77"/>
          <p:cNvCxnSpPr>
            <a:stCxn id="1210" idx="3"/>
            <a:endCxn id="1207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77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3" name="Google Shape;1213;p77"/>
          <p:cNvCxnSpPr>
            <a:stCxn id="1212" idx="6"/>
            <a:endCxn id="1209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77"/>
          <p:cNvCxnSpPr>
            <a:stCxn id="1212" idx="0"/>
            <a:endCxn id="1210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" name="Google Shape;1219;p78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220" name="Google Shape;1220;p78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78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78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78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78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78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78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Route Expiry is Slow</a:t>
            </a:r>
            <a:endParaRPr/>
          </a:p>
        </p:txBody>
      </p:sp>
      <p:sp>
        <p:nvSpPr>
          <p:cNvPr id="1228" name="Google Shape;1228;p78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Waiting for routes to expire is slow. Let's watch the demo again.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is offering a new path to A, but R3 has to wait for the old busted route to expire before accepting the new path.</a:t>
            </a:r>
            <a:endParaRPr/>
          </a:p>
        </p:txBody>
      </p:sp>
      <p:sp>
        <p:nvSpPr>
          <p:cNvPr id="1229" name="Google Shape;1229;p78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0" name="Google Shape;1230;p78"/>
          <p:cNvCxnSpPr>
            <a:stCxn id="1231" idx="3"/>
            <a:endCxn id="1229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78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78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3" name="Google Shape;1233;p78"/>
          <p:cNvCxnSpPr>
            <a:stCxn id="1232" idx="3"/>
            <a:endCxn id="1229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4" name="Google Shape;1234;p78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5" name="Google Shape;1235;p78"/>
          <p:cNvCxnSpPr>
            <a:stCxn id="1234" idx="6"/>
            <a:endCxn id="1231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78"/>
          <p:cNvCxnSpPr>
            <a:stCxn id="1234" idx="0"/>
            <a:endCxn id="1232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Route Expiry is Slow</a:t>
            </a:r>
            <a:endParaRPr/>
          </a:p>
        </p:txBody>
      </p:sp>
      <p:sp>
        <p:nvSpPr>
          <p:cNvPr id="1242" name="Google Shape;1242;p79"/>
          <p:cNvSpPr txBox="1"/>
          <p:nvPr>
            <p:ph idx="1" type="body"/>
          </p:nvPr>
        </p:nvSpPr>
        <p:spPr>
          <a:xfrm>
            <a:off x="107050" y="402200"/>
            <a:ext cx="89097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Waiting for routes to expire is slow. Let's watch the demo again.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is offering a new path to A, but R3 has to wait for the old busted route to expire before accepting the new path.</a:t>
            </a:r>
            <a:endParaRPr/>
          </a:p>
        </p:txBody>
      </p:sp>
      <p:graphicFrame>
        <p:nvGraphicFramePr>
          <p:cNvPr id="1243" name="Google Shape;1243;p79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244" name="Google Shape;1244;p79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79"/>
          <p:cNvSpPr txBox="1"/>
          <p:nvPr/>
        </p:nvSpPr>
        <p:spPr>
          <a:xfrm>
            <a:off x="4219450" y="1785000"/>
            <a:ext cx="4363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Again, R3 is forced to reject this new path, because it's still waiting for the busted path to time out.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79"/>
          <p:cNvSpPr/>
          <p:nvPr/>
        </p:nvSpPr>
        <p:spPr>
          <a:xfrm>
            <a:off x="3350125" y="3491450"/>
            <a:ext cx="20619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thanks, I already have a cost 2 path.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7" name="Google Shape;1247;p79"/>
          <p:cNvCxnSpPr/>
          <p:nvPr/>
        </p:nvCxnSpPr>
        <p:spPr>
          <a:xfrm>
            <a:off x="1544750" y="3211375"/>
            <a:ext cx="900900" cy="48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79"/>
          <p:cNvSpPr/>
          <p:nvPr/>
        </p:nvSpPr>
        <p:spPr>
          <a:xfrm>
            <a:off x="2025375" y="2942750"/>
            <a:ext cx="1457400" cy="49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79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0" name="Google Shape;1250;p79"/>
          <p:cNvCxnSpPr>
            <a:stCxn id="1251" idx="3"/>
            <a:endCxn id="1249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79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79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3" name="Google Shape;1253;p79"/>
          <p:cNvCxnSpPr>
            <a:stCxn id="1252" idx="3"/>
            <a:endCxn id="1249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79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5" name="Google Shape;1255;p79"/>
          <p:cNvCxnSpPr>
            <a:stCxn id="1254" idx="6"/>
            <a:endCxn id="1251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79"/>
          <p:cNvCxnSpPr>
            <a:stCxn id="1254" idx="0"/>
            <a:endCxn id="1252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1" name="Google Shape;1261;p80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262" name="Google Shape;1262;p80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80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80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80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80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80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80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Route Expiry is Slow</a:t>
            </a:r>
            <a:endParaRPr/>
          </a:p>
        </p:txBody>
      </p:sp>
      <p:sp>
        <p:nvSpPr>
          <p:cNvPr id="1270" name="Google Shape;1270;p80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Waiting for routes to expire is slow. Let's watch the demo again.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is offering a new path to A, but R3 has to wait for the old busted route to expire before accepting the new path.</a:t>
            </a:r>
            <a:endParaRPr/>
          </a:p>
        </p:txBody>
      </p:sp>
      <p:sp>
        <p:nvSpPr>
          <p:cNvPr id="1271" name="Google Shape;1271;p80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2" name="Google Shape;1272;p80"/>
          <p:cNvCxnSpPr>
            <a:stCxn id="1273" idx="3"/>
            <a:endCxn id="1271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3" name="Google Shape;1273;p80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80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5" name="Google Shape;1275;p80"/>
          <p:cNvCxnSpPr>
            <a:stCxn id="1274" idx="3"/>
            <a:endCxn id="1271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80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7" name="Google Shape;1277;p80"/>
          <p:cNvCxnSpPr>
            <a:stCxn id="1276" idx="6"/>
            <a:endCxn id="1273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80"/>
          <p:cNvCxnSpPr>
            <a:stCxn id="1276" idx="0"/>
            <a:endCxn id="1274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Route Expiry is Slow</a:t>
            </a:r>
            <a:endParaRPr/>
          </a:p>
        </p:txBody>
      </p:sp>
      <p:sp>
        <p:nvSpPr>
          <p:cNvPr id="1284" name="Google Shape;1284;p81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Waiting for routes to expire is slow. Let's watch the demo again.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is offering a new path to A, but R3 has to wait for the old busted route to expire before accepting the new path.</a:t>
            </a:r>
            <a:endParaRPr/>
          </a:p>
        </p:txBody>
      </p:sp>
      <p:graphicFrame>
        <p:nvGraphicFramePr>
          <p:cNvPr id="1285" name="Google Shape;1285;p81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286" name="Google Shape;1286;p81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81"/>
          <p:cNvSpPr txBox="1"/>
          <p:nvPr/>
        </p:nvSpPr>
        <p:spPr>
          <a:xfrm>
            <a:off x="5313100" y="4419775"/>
            <a:ext cx="289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Timeout! Delete expired entry.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8" name="Google Shape;1288;p81"/>
          <p:cNvCxnSpPr/>
          <p:nvPr/>
        </p:nvCxnSpPr>
        <p:spPr>
          <a:xfrm>
            <a:off x="5503225" y="4233875"/>
            <a:ext cx="2648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81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0" name="Google Shape;1290;p81"/>
          <p:cNvCxnSpPr>
            <a:stCxn id="1291" idx="3"/>
            <a:endCxn id="1289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81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81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3" name="Google Shape;1293;p81"/>
          <p:cNvCxnSpPr>
            <a:stCxn id="1292" idx="3"/>
            <a:endCxn id="1289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81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5" name="Google Shape;1295;p81"/>
          <p:cNvCxnSpPr>
            <a:stCxn id="1294" idx="6"/>
            <a:endCxn id="1291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1"/>
          <p:cNvCxnSpPr>
            <a:stCxn id="1294" idx="0"/>
            <a:endCxn id="1292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81"/>
          <p:cNvSpPr/>
          <p:nvPr/>
        </p:nvSpPr>
        <p:spPr>
          <a:xfrm>
            <a:off x="3350125" y="3491450"/>
            <a:ext cx="20619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Sure, I'll accept, my old path just expired.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8" name="Google Shape;1298;p81"/>
          <p:cNvCxnSpPr/>
          <p:nvPr/>
        </p:nvCxnSpPr>
        <p:spPr>
          <a:xfrm>
            <a:off x="1544750" y="3211375"/>
            <a:ext cx="900900" cy="48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9" name="Google Shape;1299;p81"/>
          <p:cNvSpPr/>
          <p:nvPr/>
        </p:nvSpPr>
        <p:spPr>
          <a:xfrm>
            <a:off x="2025375" y="2942750"/>
            <a:ext cx="1457400" cy="49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81"/>
          <p:cNvSpPr txBox="1"/>
          <p:nvPr/>
        </p:nvSpPr>
        <p:spPr>
          <a:xfrm>
            <a:off x="4981450" y="2166000"/>
            <a:ext cx="3268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we alert R3 of the failure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sooner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so it can delete the old busted path earlier (and start accepting new paths)?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8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Poison for Fast Route Expiry</a:t>
            </a:r>
            <a:endParaRPr/>
          </a:p>
        </p:txBody>
      </p:sp>
      <p:sp>
        <p:nvSpPr>
          <p:cNvPr id="1306" name="Google Shape;1306;p8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Waiting for routes to expire is slow.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keep a busted path in the forwarding table for a long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Packets might get lost during this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might advertise that busted route to other 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might reject new paths, thinking the busted path is still valid.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Could have converged on a better path earlier.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problem: When something fails, nobody's reporting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r>
              <a:rPr b="1" lang="en"/>
              <a:t>Poison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Explicitly advertise that a path is busted.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path with cost infinity represents a busted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path propagates just like any other path.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Routers accept the poison path to invalidate the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much faster than waiting for timeouts!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</a:t>
            </a:r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107050" y="402200"/>
            <a:ext cx="8909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One-line algorithm: If you hear about a path to a destination, tell all your neighbors.</a:t>
            </a:r>
            <a:endParaRPr/>
          </a:p>
        </p:txBody>
      </p:sp>
      <p:cxnSp>
        <p:nvCxnSpPr>
          <p:cNvPr id="287" name="Google Shape;287;p29"/>
          <p:cNvCxnSpPr>
            <a:stCxn id="288" idx="3"/>
            <a:endCxn id="289" idx="1"/>
          </p:cNvCxnSpPr>
          <p:nvPr/>
        </p:nvCxnSpPr>
        <p:spPr>
          <a:xfrm flipH="1" rot="10800000">
            <a:off x="2951800" y="27208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9"/>
          <p:cNvSpPr/>
          <p:nvPr/>
        </p:nvSpPr>
        <p:spPr>
          <a:xfrm>
            <a:off x="4190800" y="2578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1371388" y="3359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4190800" y="41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" name="Google Shape;292;p29"/>
          <p:cNvCxnSpPr>
            <a:stCxn id="288" idx="3"/>
            <a:endCxn id="291" idx="1"/>
          </p:cNvCxnSpPr>
          <p:nvPr/>
        </p:nvCxnSpPr>
        <p:spPr>
          <a:xfrm>
            <a:off x="2951800" y="35020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9"/>
          <p:cNvSpPr/>
          <p:nvPr/>
        </p:nvSpPr>
        <p:spPr>
          <a:xfrm>
            <a:off x="2666800" y="3359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29"/>
          <p:cNvCxnSpPr>
            <a:stCxn id="290" idx="6"/>
            <a:endCxn id="288" idx="1"/>
          </p:cNvCxnSpPr>
          <p:nvPr/>
        </p:nvCxnSpPr>
        <p:spPr>
          <a:xfrm>
            <a:off x="1656388" y="350202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9"/>
          <p:cNvSpPr/>
          <p:nvPr/>
        </p:nvSpPr>
        <p:spPr>
          <a:xfrm>
            <a:off x="5714800" y="295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5714800" y="2197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5714800" y="375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5714800" y="452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29"/>
          <p:cNvCxnSpPr>
            <a:stCxn id="289" idx="3"/>
            <a:endCxn id="295" idx="1"/>
          </p:cNvCxnSpPr>
          <p:nvPr/>
        </p:nvCxnSpPr>
        <p:spPr>
          <a:xfrm flipH="1" rot="10800000">
            <a:off x="4475800" y="2339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9"/>
          <p:cNvCxnSpPr>
            <a:stCxn id="289" idx="3"/>
            <a:endCxn id="294" idx="1"/>
          </p:cNvCxnSpPr>
          <p:nvPr/>
        </p:nvCxnSpPr>
        <p:spPr>
          <a:xfrm>
            <a:off x="4475800" y="2720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9"/>
          <p:cNvCxnSpPr>
            <a:stCxn id="291" idx="3"/>
            <a:endCxn id="296" idx="1"/>
          </p:cNvCxnSpPr>
          <p:nvPr/>
        </p:nvCxnSpPr>
        <p:spPr>
          <a:xfrm flipH="1" rot="10800000">
            <a:off x="4475800" y="3902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9"/>
          <p:cNvCxnSpPr>
            <a:stCxn id="291" idx="3"/>
            <a:endCxn id="297" idx="1"/>
          </p:cNvCxnSpPr>
          <p:nvPr/>
        </p:nvCxnSpPr>
        <p:spPr>
          <a:xfrm>
            <a:off x="4475800" y="4283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9"/>
          <p:cNvSpPr/>
          <p:nvPr/>
        </p:nvSpPr>
        <p:spPr>
          <a:xfrm>
            <a:off x="7238800" y="2016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7238800" y="237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7238800" y="2778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7238800" y="3140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7238800" y="3578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7238800" y="3940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7238800" y="4340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7238800" y="4702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29"/>
          <p:cNvCxnSpPr>
            <a:stCxn id="295" idx="3"/>
            <a:endCxn id="302" idx="1"/>
          </p:cNvCxnSpPr>
          <p:nvPr/>
        </p:nvCxnSpPr>
        <p:spPr>
          <a:xfrm flipH="1" rot="10800000">
            <a:off x="5999800" y="2159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>
            <a:stCxn id="295" idx="3"/>
            <a:endCxn id="303" idx="1"/>
          </p:cNvCxnSpPr>
          <p:nvPr/>
        </p:nvCxnSpPr>
        <p:spPr>
          <a:xfrm>
            <a:off x="5999800" y="2339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9"/>
          <p:cNvCxnSpPr>
            <a:stCxn id="294" idx="3"/>
            <a:endCxn id="304" idx="1"/>
          </p:cNvCxnSpPr>
          <p:nvPr/>
        </p:nvCxnSpPr>
        <p:spPr>
          <a:xfrm flipH="1" rot="10800000">
            <a:off x="5999800" y="2921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9"/>
          <p:cNvCxnSpPr>
            <a:stCxn id="294" idx="3"/>
            <a:endCxn id="305" idx="1"/>
          </p:cNvCxnSpPr>
          <p:nvPr/>
        </p:nvCxnSpPr>
        <p:spPr>
          <a:xfrm>
            <a:off x="5999800" y="3101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296" idx="3"/>
            <a:endCxn id="306" idx="1"/>
          </p:cNvCxnSpPr>
          <p:nvPr/>
        </p:nvCxnSpPr>
        <p:spPr>
          <a:xfrm flipH="1" rot="10800000">
            <a:off x="5999800" y="3721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296" idx="3"/>
            <a:endCxn id="307" idx="1"/>
          </p:cNvCxnSpPr>
          <p:nvPr/>
        </p:nvCxnSpPr>
        <p:spPr>
          <a:xfrm>
            <a:off x="5999800" y="3902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9"/>
          <p:cNvCxnSpPr>
            <a:stCxn id="297" idx="3"/>
            <a:endCxn id="308" idx="1"/>
          </p:cNvCxnSpPr>
          <p:nvPr/>
        </p:nvCxnSpPr>
        <p:spPr>
          <a:xfrm flipH="1" rot="10800000">
            <a:off x="5999800" y="4483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9"/>
          <p:cNvCxnSpPr>
            <a:stCxn id="297" idx="3"/>
            <a:endCxn id="309" idx="1"/>
          </p:cNvCxnSpPr>
          <p:nvPr/>
        </p:nvCxnSpPr>
        <p:spPr>
          <a:xfrm>
            <a:off x="5999800" y="4664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/>
          <p:nvPr/>
        </p:nvCxnSpPr>
        <p:spPr>
          <a:xfrm rot="10800000">
            <a:off x="2003375" y="3434175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9"/>
          <p:cNvSpPr txBox="1"/>
          <p:nvPr/>
        </p:nvSpPr>
        <p:spPr>
          <a:xfrm>
            <a:off x="2009375" y="3257150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4371650" y="1855038"/>
            <a:ext cx="903300" cy="43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2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29"/>
          <p:cNvCxnSpPr/>
          <p:nvPr/>
        </p:nvCxnSpPr>
        <p:spPr>
          <a:xfrm flipH="1" rot="10800000">
            <a:off x="4658750" y="2243325"/>
            <a:ext cx="867600" cy="26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9"/>
          <p:cNvCxnSpPr/>
          <p:nvPr/>
        </p:nvCxnSpPr>
        <p:spPr>
          <a:xfrm>
            <a:off x="4658750" y="2929125"/>
            <a:ext cx="867600" cy="26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9"/>
          <p:cNvSpPr/>
          <p:nvPr/>
        </p:nvSpPr>
        <p:spPr>
          <a:xfrm>
            <a:off x="4371650" y="3150443"/>
            <a:ext cx="903300" cy="180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2 away.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p29"/>
          <p:cNvCxnSpPr/>
          <p:nvPr/>
        </p:nvCxnSpPr>
        <p:spPr>
          <a:xfrm flipH="1" rot="10800000">
            <a:off x="4658750" y="3824705"/>
            <a:ext cx="867600" cy="26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9"/>
          <p:cNvCxnSpPr/>
          <p:nvPr/>
        </p:nvCxnSpPr>
        <p:spPr>
          <a:xfrm>
            <a:off x="4658750" y="4453125"/>
            <a:ext cx="867600" cy="26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9"/>
          <p:cNvSpPr/>
          <p:nvPr/>
        </p:nvSpPr>
        <p:spPr>
          <a:xfrm>
            <a:off x="4371650" y="3665023"/>
            <a:ext cx="903300" cy="180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2 away.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4371650" y="4674443"/>
            <a:ext cx="903300" cy="180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is 2 away.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29"/>
          <p:cNvCxnSpPr/>
          <p:nvPr/>
        </p:nvCxnSpPr>
        <p:spPr>
          <a:xfrm flipH="1">
            <a:off x="3474239" y="2741453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29"/>
          <p:cNvSpPr txBox="1"/>
          <p:nvPr/>
        </p:nvSpPr>
        <p:spPr>
          <a:xfrm rot="-1931086">
            <a:off x="3465282" y="2744225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Google Shape;330;p29"/>
          <p:cNvCxnSpPr/>
          <p:nvPr/>
        </p:nvCxnSpPr>
        <p:spPr>
          <a:xfrm rot="10800000">
            <a:off x="3474239" y="3894534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9"/>
          <p:cNvSpPr txBox="1"/>
          <p:nvPr/>
        </p:nvSpPr>
        <p:spPr>
          <a:xfrm flipH="1" rot="1931086">
            <a:off x="3465282" y="4109644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8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Poison for Fast Route Expiry</a:t>
            </a:r>
            <a:endParaRPr/>
          </a:p>
        </p:txBody>
      </p:sp>
      <p:sp>
        <p:nvSpPr>
          <p:cNvPr id="1312" name="Google Shape;1312;p83"/>
          <p:cNvSpPr txBox="1"/>
          <p:nvPr>
            <p:ph idx="1" type="body"/>
          </p:nvPr>
        </p:nvSpPr>
        <p:spPr>
          <a:xfrm>
            <a:off x="107050" y="402200"/>
            <a:ext cx="8909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Poison lets us detect busted routes faster. Let's watch the demo again.</a:t>
            </a:r>
            <a:endParaRPr/>
          </a:p>
        </p:txBody>
      </p:sp>
      <p:graphicFrame>
        <p:nvGraphicFramePr>
          <p:cNvPr id="1313" name="Google Shape;1313;p83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314" name="Google Shape;1314;p83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83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83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7" name="Google Shape;1317;p83"/>
          <p:cNvCxnSpPr>
            <a:stCxn id="1318" idx="3"/>
            <a:endCxn id="1316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83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83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0" name="Google Shape;1320;p83"/>
          <p:cNvCxnSpPr>
            <a:stCxn id="1319" idx="3"/>
            <a:endCxn id="1316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1" name="Google Shape;1321;p83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2" name="Google Shape;1322;p83"/>
          <p:cNvCxnSpPr>
            <a:stCxn id="1321" idx="6"/>
            <a:endCxn id="1318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83"/>
          <p:cNvCxnSpPr>
            <a:stCxn id="1321" idx="0"/>
            <a:endCxn id="1319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83"/>
          <p:cNvSpPr txBox="1"/>
          <p:nvPr/>
        </p:nvSpPr>
        <p:spPr>
          <a:xfrm>
            <a:off x="4997650" y="2776700"/>
            <a:ext cx="3524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Assume that by t=3, R3 knows a route to 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83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83"/>
          <p:cNvSpPr txBox="1"/>
          <p:nvPr/>
        </p:nvSpPr>
        <p:spPr>
          <a:xfrm>
            <a:off x="7496325" y="4110050"/>
            <a:ext cx="4497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83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" name="Google Shape;1332;p84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3" name="Google Shape;1333;p8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Poison for Fast Route Expiry</a:t>
            </a:r>
            <a:endParaRPr/>
          </a:p>
        </p:txBody>
      </p:sp>
      <p:sp>
        <p:nvSpPr>
          <p:cNvPr id="1334" name="Google Shape;1334;p84"/>
          <p:cNvSpPr txBox="1"/>
          <p:nvPr>
            <p:ph idx="1" type="body"/>
          </p:nvPr>
        </p:nvSpPr>
        <p:spPr>
          <a:xfrm>
            <a:off x="107050" y="402200"/>
            <a:ext cx="89097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Poison lets us detect busted routes faster. Let's watch the demo again.</a:t>
            </a:r>
            <a:endParaRPr/>
          </a:p>
        </p:txBody>
      </p:sp>
      <p:sp>
        <p:nvSpPr>
          <p:cNvPr id="1335" name="Google Shape;1335;p84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84"/>
          <p:cNvSpPr txBox="1"/>
          <p:nvPr/>
        </p:nvSpPr>
        <p:spPr>
          <a:xfrm>
            <a:off x="4397500" y="4455575"/>
            <a:ext cx="4078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 updates the table to indicate the path is busted. TTL recharges, just like any other update.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84"/>
          <p:cNvSpPr txBox="1"/>
          <p:nvPr/>
        </p:nvSpPr>
        <p:spPr>
          <a:xfrm>
            <a:off x="467225" y="4170800"/>
            <a:ext cx="543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84"/>
          <p:cNvSpPr/>
          <p:nvPr/>
        </p:nvSpPr>
        <p:spPr>
          <a:xfrm>
            <a:off x="3350125" y="3491450"/>
            <a:ext cx="18057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Looks like the path via R2 is busted.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84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0" name="Google Shape;1340;p84"/>
          <p:cNvCxnSpPr>
            <a:stCxn id="1341" idx="3"/>
            <a:endCxn id="1339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84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3" name="Google Shape;1343;p84"/>
          <p:cNvCxnSpPr>
            <a:stCxn id="1342" idx="3"/>
            <a:endCxn id="1339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4" name="Google Shape;1344;p84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5" name="Google Shape;1345;p84"/>
          <p:cNvCxnSpPr>
            <a:stCxn id="1344" idx="6"/>
            <a:endCxn id="1341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4" idx="0"/>
            <a:endCxn id="1342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p84"/>
          <p:cNvSpPr/>
          <p:nvPr/>
        </p:nvSpPr>
        <p:spPr>
          <a:xfrm>
            <a:off x="1224275" y="4313300"/>
            <a:ext cx="1550700" cy="49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8" name="Google Shape;1348;p84"/>
          <p:cNvCxnSpPr/>
          <p:nvPr/>
        </p:nvCxnSpPr>
        <p:spPr>
          <a:xfrm>
            <a:off x="1466525" y="4170800"/>
            <a:ext cx="106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49" name="Google Shape;1349;p84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4" name="Google Shape;1354;p85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5" name="Google Shape;1355;p85"/>
          <p:cNvGraphicFramePr/>
          <p:nvPr/>
        </p:nvGraphicFramePr>
        <p:xfrm>
          <a:off x="5563769" y="36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456225"/>
                <a:gridCol w="416275"/>
                <a:gridCol w="1051850"/>
                <a:gridCol w="467800"/>
              </a:tblGrid>
              <a:tr h="121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356" name="Google Shape;1356;p8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Poison for Fast Route Expiry</a:t>
            </a:r>
            <a:endParaRPr/>
          </a:p>
        </p:txBody>
      </p:sp>
      <p:sp>
        <p:nvSpPr>
          <p:cNvPr id="1357" name="Google Shape;1357;p85"/>
          <p:cNvSpPr txBox="1"/>
          <p:nvPr>
            <p:ph idx="1" type="body"/>
          </p:nvPr>
        </p:nvSpPr>
        <p:spPr>
          <a:xfrm>
            <a:off x="107050" y="402200"/>
            <a:ext cx="89097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Poison lets us detect busted routes faster. Let's watch the demo again.</a:t>
            </a:r>
            <a:endParaRPr/>
          </a:p>
        </p:txBody>
      </p:sp>
      <p:sp>
        <p:nvSpPr>
          <p:cNvPr id="1358" name="Google Shape;1358;p85"/>
          <p:cNvSpPr txBox="1"/>
          <p:nvPr/>
        </p:nvSpPr>
        <p:spPr>
          <a:xfrm>
            <a:off x="6406750" y="3323475"/>
            <a:ext cx="70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85"/>
          <p:cNvSpPr txBox="1"/>
          <p:nvPr/>
        </p:nvSpPr>
        <p:spPr>
          <a:xfrm>
            <a:off x="4219450" y="1785000"/>
            <a:ext cx="4363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 was able to accept the new route way earlier!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t=6 with poison, t=16 without poison.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85"/>
          <p:cNvSpPr txBox="1"/>
          <p:nvPr/>
        </p:nvSpPr>
        <p:spPr>
          <a:xfrm>
            <a:off x="467225" y="4170800"/>
            <a:ext cx="543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85"/>
          <p:cNvSpPr/>
          <p:nvPr/>
        </p:nvSpPr>
        <p:spPr>
          <a:xfrm>
            <a:off x="3350125" y="3491450"/>
            <a:ext cx="2061900" cy="535800"/>
          </a:xfrm>
          <a:prstGeom prst="wedgeRoundRectCallout">
            <a:avLst>
              <a:gd fmla="val -59294" name="adj1"/>
              <a:gd fmla="val 5510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Sure, I'll accept, that's better than infinity.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2" name="Google Shape;1362;p85"/>
          <p:cNvCxnSpPr/>
          <p:nvPr/>
        </p:nvCxnSpPr>
        <p:spPr>
          <a:xfrm>
            <a:off x="1544750" y="3211375"/>
            <a:ext cx="900900" cy="48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3" name="Google Shape;1363;p85"/>
          <p:cNvSpPr/>
          <p:nvPr/>
        </p:nvSpPr>
        <p:spPr>
          <a:xfrm>
            <a:off x="2025375" y="2942750"/>
            <a:ext cx="1457400" cy="494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85"/>
          <p:cNvSpPr/>
          <p:nvPr/>
        </p:nvSpPr>
        <p:spPr>
          <a:xfrm>
            <a:off x="2774913" y="3884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5" name="Google Shape;1365;p85"/>
          <p:cNvCxnSpPr>
            <a:stCxn id="1366" idx="3"/>
            <a:endCxn id="1364" idx="1"/>
          </p:cNvCxnSpPr>
          <p:nvPr/>
        </p:nvCxnSpPr>
        <p:spPr>
          <a:xfrm flipH="1" rot="10800000">
            <a:off x="1224263" y="4027408"/>
            <a:ext cx="15507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5"/>
          <p:cNvSpPr/>
          <p:nvPr/>
        </p:nvSpPr>
        <p:spPr>
          <a:xfrm>
            <a:off x="939263" y="38858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85"/>
          <p:cNvSpPr/>
          <p:nvPr/>
        </p:nvSpPr>
        <p:spPr>
          <a:xfrm>
            <a:off x="939263" y="304760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8" name="Google Shape;1368;p85"/>
          <p:cNvCxnSpPr>
            <a:stCxn id="1367" idx="3"/>
            <a:endCxn id="1364" idx="1"/>
          </p:cNvCxnSpPr>
          <p:nvPr/>
        </p:nvCxnSpPr>
        <p:spPr>
          <a:xfrm>
            <a:off x="1224263" y="3190108"/>
            <a:ext cx="1550700" cy="83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9" name="Google Shape;1369;p85"/>
          <p:cNvSpPr/>
          <p:nvPr/>
        </p:nvSpPr>
        <p:spPr>
          <a:xfrm>
            <a:off x="253463" y="388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0" name="Google Shape;1370;p85"/>
          <p:cNvCxnSpPr>
            <a:stCxn id="1369" idx="6"/>
            <a:endCxn id="1366" idx="1"/>
          </p:cNvCxnSpPr>
          <p:nvPr/>
        </p:nvCxnSpPr>
        <p:spPr>
          <a:xfrm>
            <a:off x="538463" y="4028300"/>
            <a:ext cx="40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85"/>
          <p:cNvCxnSpPr>
            <a:stCxn id="1369" idx="0"/>
            <a:endCxn id="1367" idx="1"/>
          </p:cNvCxnSpPr>
          <p:nvPr/>
        </p:nvCxnSpPr>
        <p:spPr>
          <a:xfrm flipH="1" rot="10800000">
            <a:off x="395963" y="3190100"/>
            <a:ext cx="543300" cy="6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8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Accepting and Advertising Poison</a:t>
            </a:r>
            <a:endParaRPr/>
          </a:p>
        </p:txBody>
      </p:sp>
      <p:sp>
        <p:nvSpPr>
          <p:cNvPr id="1377" name="Google Shape;1377;p8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does poison come from?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your routes times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notice a local failure, e.g. one of your links goes down.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one of those occurs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Poison the entry: Set cost to infinity, reset TTL.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the poison to your neighbors.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8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Accepting and Advertising Poison</a:t>
            </a:r>
            <a:endParaRPr/>
          </a:p>
        </p:txBody>
      </p:sp>
      <p:sp>
        <p:nvSpPr>
          <p:cNvPr id="1383" name="Google Shape;1383;p87"/>
          <p:cNvSpPr txBox="1"/>
          <p:nvPr>
            <p:ph idx="1" type="body"/>
          </p:nvPr>
        </p:nvSpPr>
        <p:spPr>
          <a:xfrm>
            <a:off x="107050" y="402200"/>
            <a:ext cx="8909700" cy="3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get a poison advertisement from the current next-hop: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 it, even if you have a better path.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Because the next-hop is telling you that the route no longer exists.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Similar to Rule #2: accept worse paths from current next-hop.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you update the table with a poison route: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the TTL, just like any other table update.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the poison to your neighbors, so they also know about the busted route.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Don't forward packets along a poisoned route.</a:t>
            </a:r>
            <a:endParaRPr/>
          </a:p>
        </p:txBody>
      </p:sp>
      <p:graphicFrame>
        <p:nvGraphicFramePr>
          <p:cNvPr id="1384" name="Google Shape;1384;p87"/>
          <p:cNvGraphicFramePr/>
          <p:nvPr/>
        </p:nvGraphicFramePr>
        <p:xfrm>
          <a:off x="1288844" y="42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85" name="Google Shape;1385;p87"/>
          <p:cNvCxnSpPr/>
          <p:nvPr/>
        </p:nvCxnSpPr>
        <p:spPr>
          <a:xfrm rot="10800000">
            <a:off x="3293000" y="4493925"/>
            <a:ext cx="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87"/>
          <p:cNvSpPr txBox="1"/>
          <p:nvPr/>
        </p:nvSpPr>
        <p:spPr>
          <a:xfrm>
            <a:off x="3927375" y="4358475"/>
            <a:ext cx="1661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Don't forward to R1.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8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1392" name="Google Shape;1392;p8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you hear an advertisement, update table and reset TTL if: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destination isn't in the table.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Advertised cost + link cost to neighbor &lt; best-known cost.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advertisement is from current next-hop. </a:t>
            </a:r>
            <a:r>
              <a:rPr lang="en" sz="1400">
                <a:solidFill>
                  <a:schemeClr val="accent3"/>
                </a:solidFill>
              </a:rPr>
              <a:t>(#2)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Includes poison advertisements. </a:t>
            </a:r>
            <a:r>
              <a:rPr lang="en" sz="1400">
                <a:solidFill>
                  <a:schemeClr val="accent3"/>
                </a:solidFill>
              </a:rPr>
              <a:t>(#4)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to all your neighbors when the table updates, and periodically. </a:t>
            </a:r>
            <a:r>
              <a:rPr lang="en" sz="1400">
                <a:solidFill>
                  <a:schemeClr val="accent3"/>
                </a:solidFill>
              </a:rPr>
              <a:t>(#3)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a table entry expires, </a:t>
            </a:r>
            <a:r>
              <a:rPr lang="en">
                <a:solidFill>
                  <a:schemeClr val="accent2"/>
                </a:solidFill>
              </a:rPr>
              <a:t>make the entry poison and advertise it</a:t>
            </a:r>
            <a:r>
              <a:rPr lang="en">
                <a:solidFill>
                  <a:srgbClr val="000000"/>
                </a:solidFill>
              </a:rPr>
              <a:t>. </a:t>
            </a:r>
            <a:r>
              <a:rPr lang="en" sz="1400">
                <a:solidFill>
                  <a:schemeClr val="accent3"/>
                </a:solidFill>
              </a:rPr>
              <a:t>(#3, #4)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8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5A:</a:t>
            </a:r>
            <a:br>
              <a:rPr lang="en"/>
            </a:br>
            <a:r>
              <a:rPr lang="en"/>
              <a:t>Split Horizon</a:t>
            </a:r>
            <a:endParaRPr/>
          </a:p>
        </p:txBody>
      </p:sp>
      <p:sp>
        <p:nvSpPr>
          <p:cNvPr id="1398" name="Google Shape;1398;p8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Correctness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Enhancements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Rule 5A: Split Horizon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99" name="Google Shape;1399;p8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9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Horizon – The Problem</a:t>
            </a:r>
            <a:endParaRPr/>
          </a:p>
        </p:txBody>
      </p:sp>
      <p:sp>
        <p:nvSpPr>
          <p:cNvPr id="1405" name="Google Shape;1405;p90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90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7" name="Google Shape;1407;p90"/>
          <p:cNvCxnSpPr>
            <a:stCxn id="1406" idx="6"/>
            <a:endCxn id="1405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8" name="Google Shape;1408;p90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9" name="Google Shape;1409;p90"/>
          <p:cNvCxnSpPr>
            <a:stCxn id="1405" idx="3"/>
            <a:endCxn id="1408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90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1" name="Google Shape;1411;p90"/>
          <p:cNvCxnSpPr>
            <a:stCxn id="1408" idx="3"/>
            <a:endCxn id="1410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12" name="Google Shape;1412;p90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413" name="Google Shape;1413;p90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414" name="Google Shape;1414;p90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415" name="Google Shape;1415;p90"/>
          <p:cNvSpPr txBox="1"/>
          <p:nvPr/>
        </p:nvSpPr>
        <p:spPr>
          <a:xfrm>
            <a:off x="657600" y="2738925"/>
            <a:ext cx="643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ran the algorithm for some time, and we converged to this steady-state.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subsequent advertisements will be rejected.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9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Horizon – The Problem</a:t>
            </a:r>
            <a:endParaRPr/>
          </a:p>
        </p:txBody>
      </p:sp>
      <p:sp>
        <p:nvSpPr>
          <p:cNvPr id="1421" name="Google Shape;1421;p91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91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3" name="Google Shape;1423;p91"/>
          <p:cNvCxnSpPr>
            <a:stCxn id="1422" idx="6"/>
            <a:endCxn id="1421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91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5" name="Google Shape;1425;p91"/>
          <p:cNvCxnSpPr>
            <a:stCxn id="1421" idx="3"/>
            <a:endCxn id="1424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p91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7" name="Google Shape;1427;p91"/>
          <p:cNvCxnSpPr>
            <a:stCxn id="1424" idx="3"/>
            <a:endCxn id="1426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28" name="Google Shape;1428;p91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429" name="Google Shape;1429;p91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430" name="Google Shape;1430;p91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1431" name="Google Shape;1431;p91"/>
          <p:cNvCxnSpPr/>
          <p:nvPr/>
        </p:nvCxnSpPr>
        <p:spPr>
          <a:xfrm>
            <a:off x="5246845" y="36802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32" name="Google Shape;1432;p91"/>
          <p:cNvSpPr/>
          <p:nvPr/>
        </p:nvSpPr>
        <p:spPr>
          <a:xfrm>
            <a:off x="5393400" y="28445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91"/>
          <p:cNvSpPr/>
          <p:nvPr/>
        </p:nvSpPr>
        <p:spPr>
          <a:xfrm>
            <a:off x="2888650" y="2780200"/>
            <a:ext cx="2341200" cy="553800"/>
          </a:xfrm>
          <a:prstGeom prst="wedgeRoundRectCallout">
            <a:avLst>
              <a:gd fmla="val 37452" name="adj1"/>
              <a:gd fmla="val 8921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Rejected. I have cost 2, and you're offering cost 1+3=4.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" name="Google Shape;1438;p92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439" name="Google Shape;1439;p92"/>
          <p:cNvCxnSpPr>
            <a:stCxn id="1440" idx="3"/>
            <a:endCxn id="1441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2" name="Google Shape;1442;p9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Horizon – The Problem</a:t>
            </a:r>
            <a:endParaRPr/>
          </a:p>
        </p:txBody>
      </p:sp>
      <p:sp>
        <p:nvSpPr>
          <p:cNvPr id="1440" name="Google Shape;1440;p92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92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4" name="Google Shape;1444;p92"/>
          <p:cNvCxnSpPr>
            <a:stCxn id="1443" idx="6"/>
            <a:endCxn id="1440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92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92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6" name="Google Shape;1446;p92"/>
          <p:cNvCxnSpPr>
            <a:stCxn id="1441" idx="3"/>
            <a:endCxn id="1445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47" name="Google Shape;1447;p92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448" name="Google Shape;1448;p92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9" name="Google Shape;1449;p92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450" name="Google Shape;1450;p92"/>
          <p:cNvSpPr txBox="1"/>
          <p:nvPr/>
        </p:nvSpPr>
        <p:spPr>
          <a:xfrm>
            <a:off x="657600" y="2738925"/>
            <a:ext cx="643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link goes down, and R2's entry expires (no more updates from R1).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happens now?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>
            <a:off x="5598550" y="2016500"/>
            <a:ext cx="517500" cy="30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</a:t>
            </a:r>
            <a:endParaRPr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107050" y="402200"/>
            <a:ext cx="8909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One-line algorithm: If you hear about a path to a destination, tell all your neighbors.</a:t>
            </a:r>
            <a:endParaRPr/>
          </a:p>
        </p:txBody>
      </p:sp>
      <p:cxnSp>
        <p:nvCxnSpPr>
          <p:cNvPr id="339" name="Google Shape;339;p30"/>
          <p:cNvCxnSpPr>
            <a:stCxn id="340" idx="3"/>
            <a:endCxn id="341" idx="1"/>
          </p:cNvCxnSpPr>
          <p:nvPr/>
        </p:nvCxnSpPr>
        <p:spPr>
          <a:xfrm flipH="1" rot="10800000">
            <a:off x="2951800" y="27208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0"/>
          <p:cNvSpPr/>
          <p:nvPr/>
        </p:nvSpPr>
        <p:spPr>
          <a:xfrm>
            <a:off x="4190800" y="2578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1371388" y="3359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4190800" y="41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30"/>
          <p:cNvCxnSpPr>
            <a:stCxn id="340" idx="3"/>
            <a:endCxn id="343" idx="1"/>
          </p:cNvCxnSpPr>
          <p:nvPr/>
        </p:nvCxnSpPr>
        <p:spPr>
          <a:xfrm>
            <a:off x="2951800" y="35020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0"/>
          <p:cNvSpPr/>
          <p:nvPr/>
        </p:nvSpPr>
        <p:spPr>
          <a:xfrm>
            <a:off x="2666800" y="3359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" name="Google Shape;345;p30"/>
          <p:cNvCxnSpPr>
            <a:stCxn id="342" idx="6"/>
            <a:endCxn id="340" idx="1"/>
          </p:cNvCxnSpPr>
          <p:nvPr/>
        </p:nvCxnSpPr>
        <p:spPr>
          <a:xfrm>
            <a:off x="1656388" y="350202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0"/>
          <p:cNvSpPr/>
          <p:nvPr/>
        </p:nvSpPr>
        <p:spPr>
          <a:xfrm>
            <a:off x="5714800" y="295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5714800" y="2197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5714800" y="375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5714800" y="452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0" name="Google Shape;350;p30"/>
          <p:cNvCxnSpPr>
            <a:stCxn id="341" idx="3"/>
            <a:endCxn id="347" idx="1"/>
          </p:cNvCxnSpPr>
          <p:nvPr/>
        </p:nvCxnSpPr>
        <p:spPr>
          <a:xfrm flipH="1" rot="10800000">
            <a:off x="4475800" y="2339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0"/>
          <p:cNvCxnSpPr>
            <a:stCxn id="341" idx="3"/>
            <a:endCxn id="346" idx="1"/>
          </p:cNvCxnSpPr>
          <p:nvPr/>
        </p:nvCxnSpPr>
        <p:spPr>
          <a:xfrm>
            <a:off x="4475800" y="2720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0"/>
          <p:cNvCxnSpPr>
            <a:stCxn id="343" idx="3"/>
            <a:endCxn id="348" idx="1"/>
          </p:cNvCxnSpPr>
          <p:nvPr/>
        </p:nvCxnSpPr>
        <p:spPr>
          <a:xfrm flipH="1" rot="10800000">
            <a:off x="4475800" y="3902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0"/>
          <p:cNvCxnSpPr>
            <a:stCxn id="343" idx="3"/>
            <a:endCxn id="349" idx="1"/>
          </p:cNvCxnSpPr>
          <p:nvPr/>
        </p:nvCxnSpPr>
        <p:spPr>
          <a:xfrm>
            <a:off x="4475800" y="4283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0"/>
          <p:cNvSpPr/>
          <p:nvPr/>
        </p:nvSpPr>
        <p:spPr>
          <a:xfrm>
            <a:off x="7238800" y="2016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7238800" y="237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7238800" y="2778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7238800" y="3140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7238800" y="3578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7238800" y="3940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7238800" y="4340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7238800" y="4702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" name="Google Shape;362;p30"/>
          <p:cNvCxnSpPr>
            <a:stCxn id="347" idx="3"/>
            <a:endCxn id="354" idx="1"/>
          </p:cNvCxnSpPr>
          <p:nvPr/>
        </p:nvCxnSpPr>
        <p:spPr>
          <a:xfrm flipH="1" rot="10800000">
            <a:off x="5999800" y="2159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0"/>
          <p:cNvCxnSpPr>
            <a:stCxn id="347" idx="3"/>
            <a:endCxn id="355" idx="1"/>
          </p:cNvCxnSpPr>
          <p:nvPr/>
        </p:nvCxnSpPr>
        <p:spPr>
          <a:xfrm>
            <a:off x="5999800" y="2339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0"/>
          <p:cNvCxnSpPr>
            <a:stCxn id="346" idx="3"/>
            <a:endCxn id="356" idx="1"/>
          </p:cNvCxnSpPr>
          <p:nvPr/>
        </p:nvCxnSpPr>
        <p:spPr>
          <a:xfrm flipH="1" rot="10800000">
            <a:off x="5999800" y="2921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0"/>
          <p:cNvCxnSpPr>
            <a:stCxn id="346" idx="3"/>
            <a:endCxn id="357" idx="1"/>
          </p:cNvCxnSpPr>
          <p:nvPr/>
        </p:nvCxnSpPr>
        <p:spPr>
          <a:xfrm>
            <a:off x="5999800" y="3101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0"/>
          <p:cNvCxnSpPr>
            <a:stCxn id="348" idx="3"/>
            <a:endCxn id="358" idx="1"/>
          </p:cNvCxnSpPr>
          <p:nvPr/>
        </p:nvCxnSpPr>
        <p:spPr>
          <a:xfrm flipH="1" rot="10800000">
            <a:off x="5999800" y="3721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0"/>
          <p:cNvCxnSpPr>
            <a:stCxn id="348" idx="3"/>
            <a:endCxn id="359" idx="1"/>
          </p:cNvCxnSpPr>
          <p:nvPr/>
        </p:nvCxnSpPr>
        <p:spPr>
          <a:xfrm>
            <a:off x="5999800" y="3902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0"/>
          <p:cNvCxnSpPr>
            <a:stCxn id="349" idx="3"/>
            <a:endCxn id="360" idx="1"/>
          </p:cNvCxnSpPr>
          <p:nvPr/>
        </p:nvCxnSpPr>
        <p:spPr>
          <a:xfrm flipH="1" rot="10800000">
            <a:off x="5999800" y="4483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0"/>
          <p:cNvCxnSpPr>
            <a:stCxn id="349" idx="3"/>
            <a:endCxn id="361" idx="1"/>
          </p:cNvCxnSpPr>
          <p:nvPr/>
        </p:nvCxnSpPr>
        <p:spPr>
          <a:xfrm>
            <a:off x="5999800" y="4664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0"/>
          <p:cNvCxnSpPr/>
          <p:nvPr/>
        </p:nvCxnSpPr>
        <p:spPr>
          <a:xfrm rot="10800000">
            <a:off x="2003375" y="3434175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0"/>
          <p:cNvSpPr txBox="1"/>
          <p:nvPr/>
        </p:nvSpPr>
        <p:spPr>
          <a:xfrm>
            <a:off x="2009375" y="3257150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3602450" y="1064688"/>
            <a:ext cx="2044500" cy="842700"/>
          </a:xfrm>
          <a:prstGeom prst="wedgeRoundRectCallout">
            <a:avLst>
              <a:gd fmla="val 43927" name="adj1"/>
              <a:gd fmla="val 70959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 just found a way to reach A. We should tell our neighbors.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3" name="Google Shape;373;p30"/>
          <p:cNvCxnSpPr/>
          <p:nvPr/>
        </p:nvCxnSpPr>
        <p:spPr>
          <a:xfrm flipH="1">
            <a:off x="4902875" y="2326325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0"/>
          <p:cNvSpPr txBox="1"/>
          <p:nvPr/>
        </p:nvSpPr>
        <p:spPr>
          <a:xfrm rot="-1045209">
            <a:off x="4976223" y="2253586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" name="Google Shape;375;p30"/>
          <p:cNvCxnSpPr/>
          <p:nvPr/>
        </p:nvCxnSpPr>
        <p:spPr>
          <a:xfrm rot="10800000">
            <a:off x="4902875" y="2914248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0"/>
          <p:cNvSpPr txBox="1"/>
          <p:nvPr/>
        </p:nvSpPr>
        <p:spPr>
          <a:xfrm flipH="1" rot="1045209">
            <a:off x="4976223" y="3041188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30"/>
          <p:cNvCxnSpPr/>
          <p:nvPr/>
        </p:nvCxnSpPr>
        <p:spPr>
          <a:xfrm flipH="1">
            <a:off x="4902875" y="3884931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30"/>
          <p:cNvSpPr txBox="1"/>
          <p:nvPr/>
        </p:nvSpPr>
        <p:spPr>
          <a:xfrm rot="-1045209">
            <a:off x="4976223" y="3812192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9" name="Google Shape;379;p30"/>
          <p:cNvCxnSpPr/>
          <p:nvPr/>
        </p:nvCxnSpPr>
        <p:spPr>
          <a:xfrm rot="10800000">
            <a:off x="4902875" y="4472854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0"/>
          <p:cNvSpPr txBox="1"/>
          <p:nvPr/>
        </p:nvSpPr>
        <p:spPr>
          <a:xfrm flipH="1" rot="1045209">
            <a:off x="4976223" y="4599794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30"/>
          <p:cNvCxnSpPr/>
          <p:nvPr/>
        </p:nvCxnSpPr>
        <p:spPr>
          <a:xfrm flipH="1">
            <a:off x="3474239" y="2741453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0"/>
          <p:cNvSpPr txBox="1"/>
          <p:nvPr/>
        </p:nvSpPr>
        <p:spPr>
          <a:xfrm rot="-1931086">
            <a:off x="3465282" y="2744225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30"/>
          <p:cNvCxnSpPr/>
          <p:nvPr/>
        </p:nvCxnSpPr>
        <p:spPr>
          <a:xfrm rot="10800000">
            <a:off x="3474239" y="3894534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0"/>
          <p:cNvSpPr txBox="1"/>
          <p:nvPr/>
        </p:nvSpPr>
        <p:spPr>
          <a:xfrm flipH="1" rot="1931086">
            <a:off x="3465282" y="4109644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5" name="Google Shape;1455;p93"/>
          <p:cNvCxnSpPr>
            <a:stCxn id="1456" idx="3"/>
            <a:endCxn id="1457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8" name="Google Shape;1458;p9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Horizon – The Problem</a:t>
            </a:r>
            <a:endParaRPr/>
          </a:p>
        </p:txBody>
      </p:sp>
      <p:sp>
        <p:nvSpPr>
          <p:cNvPr id="1456" name="Google Shape;1456;p93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93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0" name="Google Shape;1460;p93"/>
          <p:cNvCxnSpPr>
            <a:stCxn id="1459" idx="6"/>
            <a:endCxn id="1456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93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93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2" name="Google Shape;1462;p93"/>
          <p:cNvCxnSpPr>
            <a:stCxn id="1457" idx="3"/>
            <a:endCxn id="1461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63" name="Google Shape;1463;p93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464" name="Google Shape;1464;p93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465" name="Google Shape;1465;p93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1466" name="Google Shape;1466;p93"/>
          <p:cNvCxnSpPr/>
          <p:nvPr/>
        </p:nvCxnSpPr>
        <p:spPr>
          <a:xfrm>
            <a:off x="5246845" y="37564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67" name="Google Shape;1467;p93"/>
          <p:cNvSpPr/>
          <p:nvPr/>
        </p:nvSpPr>
        <p:spPr>
          <a:xfrm>
            <a:off x="5393400" y="29207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93"/>
          <p:cNvSpPr/>
          <p:nvPr/>
        </p:nvSpPr>
        <p:spPr>
          <a:xfrm>
            <a:off x="2888650" y="2856400"/>
            <a:ext cx="2341200" cy="553800"/>
          </a:xfrm>
          <a:prstGeom prst="wedgeRoundRectCallout">
            <a:avLst>
              <a:gd fmla="val 37452" name="adj1"/>
              <a:gd fmla="val 8921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My table's empty, so that sounds good to me.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69" name="Google Shape;1469;p93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4" name="Google Shape;1474;p94"/>
          <p:cNvCxnSpPr>
            <a:stCxn id="1475" idx="3"/>
            <a:endCxn id="1476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477" name="Google Shape;1477;p94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8" name="Google Shape;1478;p9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Horizon – The Problem</a:t>
            </a:r>
            <a:endParaRPr/>
          </a:p>
        </p:txBody>
      </p:sp>
      <p:sp>
        <p:nvSpPr>
          <p:cNvPr id="1475" name="Google Shape;1475;p94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94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0" name="Google Shape;1480;p94"/>
          <p:cNvCxnSpPr>
            <a:stCxn id="1479" idx="6"/>
            <a:endCxn id="1475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6" name="Google Shape;1476;p94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94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2" name="Google Shape;1482;p94"/>
          <p:cNvCxnSpPr>
            <a:stCxn id="1476" idx="3"/>
            <a:endCxn id="1481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83" name="Google Shape;1483;p94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484" name="Google Shape;1484;p94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1485" name="Google Shape;1485;p94"/>
          <p:cNvCxnSpPr/>
          <p:nvPr/>
        </p:nvCxnSpPr>
        <p:spPr>
          <a:xfrm rot="10800000">
            <a:off x="5114875" y="3794008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86" name="Google Shape;1486;p94"/>
          <p:cNvSpPr txBox="1"/>
          <p:nvPr/>
        </p:nvSpPr>
        <p:spPr>
          <a:xfrm>
            <a:off x="5120875" y="3616983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7" name="Google Shape;1487;p94"/>
          <p:cNvCxnSpPr/>
          <p:nvPr/>
        </p:nvCxnSpPr>
        <p:spPr>
          <a:xfrm rot="10800000">
            <a:off x="6181675" y="3794008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8" name="Google Shape;1488;p94"/>
          <p:cNvSpPr txBox="1"/>
          <p:nvPr/>
        </p:nvSpPr>
        <p:spPr>
          <a:xfrm>
            <a:off x="6187675" y="3616983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94"/>
          <p:cNvSpPr txBox="1"/>
          <p:nvPr/>
        </p:nvSpPr>
        <p:spPr>
          <a:xfrm>
            <a:off x="4855650" y="3084450"/>
            <a:ext cx="217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made a routing loop!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4" name="Google Shape;1494;p95"/>
          <p:cNvCxnSpPr>
            <a:stCxn id="1495" idx="3"/>
            <a:endCxn id="1496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7" name="Google Shape;1497;p9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Horizon – The Problem</a:t>
            </a:r>
            <a:endParaRPr/>
          </a:p>
        </p:txBody>
      </p:sp>
      <p:sp>
        <p:nvSpPr>
          <p:cNvPr id="1495" name="Google Shape;1495;p95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95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9" name="Google Shape;1499;p95"/>
          <p:cNvCxnSpPr>
            <a:stCxn id="1498" idx="6"/>
            <a:endCxn id="1495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6" name="Google Shape;1496;p95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95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1" name="Google Shape;1501;p95"/>
          <p:cNvCxnSpPr>
            <a:stCxn id="1496" idx="3"/>
            <a:endCxn id="1500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02" name="Google Shape;1502;p95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503" name="Google Shape;1503;p95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504" name="Google Shape;1504;p95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1505" name="Google Shape;1505;p95"/>
          <p:cNvCxnSpPr/>
          <p:nvPr/>
        </p:nvCxnSpPr>
        <p:spPr>
          <a:xfrm>
            <a:off x="5246845" y="37564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6" name="Google Shape;1506;p95"/>
          <p:cNvSpPr/>
          <p:nvPr/>
        </p:nvSpPr>
        <p:spPr>
          <a:xfrm>
            <a:off x="5393400" y="29207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95"/>
          <p:cNvSpPr/>
          <p:nvPr/>
        </p:nvSpPr>
        <p:spPr>
          <a:xfrm>
            <a:off x="2888650" y="2856400"/>
            <a:ext cx="2341200" cy="553800"/>
          </a:xfrm>
          <a:prstGeom prst="wedgeRoundRectCallout">
            <a:avLst>
              <a:gd fmla="val 37452" name="adj1"/>
              <a:gd fmla="val 8921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My table's empty, so that sounds good to me.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8" name="Google Shape;1508;p95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509" name="Google Shape;1509;p95"/>
          <p:cNvSpPr txBox="1"/>
          <p:nvPr>
            <p:ph idx="1" type="body"/>
          </p:nvPr>
        </p:nvSpPr>
        <p:spPr>
          <a:xfrm>
            <a:off x="107050" y="402200"/>
            <a:ext cx="8909700" cy="22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("me" = R2):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gave R3 a path via me, and R3 accepted.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R3 turned around and gave me that same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I'm being offered a path that goes through myself!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Normally, I would never accept, because a path with a loop is longer.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I lost my earlier route, I might accept and create a loop.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9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Split Horizon – The Problem</a:t>
            </a:r>
            <a:endParaRPr/>
          </a:p>
        </p:txBody>
      </p:sp>
      <p:sp>
        <p:nvSpPr>
          <p:cNvPr id="1515" name="Google Shape;1515;p9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split horizon problem: When I give someone a path, they advertise it back to 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goes from me → them → 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with extra loop is always longer, so I'd never accept.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I lost my earlier routes, I might accept.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might not realize the path is going through 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Don't advertise a path back to the person who gave it to you.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advertises a route 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can advertise that route to everybody </a:t>
            </a:r>
            <a:r>
              <a:rPr i="1" lang="en"/>
              <a:t>except A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generally: Don't advertise paths back to the next-hop (the person who gave you the path).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9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1521" name="Google Shape;1521;p9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For each destination: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you hear an advertisement, update table and reset TTL if: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The destination isn't in the table.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/>
              <a:t>Advertised cost + link cost to neighbor &lt; best-known cost.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The advertisement is from current next-hop. </a:t>
            </a:r>
            <a:r>
              <a:rPr lang="en" sz="1400">
                <a:solidFill>
                  <a:schemeClr val="accent3"/>
                </a:solidFill>
              </a:rPr>
              <a:t>(#2)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Includes poison advertisements. </a:t>
            </a:r>
            <a:r>
              <a:rPr lang="en" sz="1400">
                <a:solidFill>
                  <a:schemeClr val="accent3"/>
                </a:solidFill>
              </a:rPr>
              <a:t>(#4)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Advertise to all your neighbors when the table updates, and periodically. </a:t>
            </a:r>
            <a:r>
              <a:rPr lang="en" sz="1400">
                <a:solidFill>
                  <a:schemeClr val="accent3"/>
                </a:solidFill>
              </a:rPr>
              <a:t>(#3)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>
                <a:solidFill>
                  <a:schemeClr val="accent2"/>
                </a:solidFill>
              </a:rPr>
              <a:t>But don't advertise back to the next-hop. </a:t>
            </a:r>
            <a:r>
              <a:rPr lang="en" sz="1400">
                <a:solidFill>
                  <a:schemeClr val="accent3"/>
                </a:solidFill>
              </a:rPr>
              <a:t>(#5A)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a table entry expires, make the entry poison and advertise it. </a:t>
            </a:r>
            <a:r>
              <a:rPr lang="en" sz="1400">
                <a:solidFill>
                  <a:schemeClr val="accent3"/>
                </a:solidFill>
              </a:rPr>
              <a:t>(#3, #4)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9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5B:</a:t>
            </a:r>
            <a:br>
              <a:rPr lang="en"/>
            </a:br>
            <a:r>
              <a:rPr lang="en"/>
              <a:t>Poison Reverse</a:t>
            </a:r>
            <a:endParaRPr/>
          </a:p>
        </p:txBody>
      </p:sp>
      <p:sp>
        <p:nvSpPr>
          <p:cNvPr id="1527" name="Google Shape;1527;p98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Correctness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Enhancements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Rule 5B: Poison Reverse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6: Count To Infinity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28" name="Google Shape;1528;p9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9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 Reverse</a:t>
            </a:r>
            <a:endParaRPr/>
          </a:p>
        </p:txBody>
      </p:sp>
      <p:sp>
        <p:nvSpPr>
          <p:cNvPr id="1534" name="Google Shape;1534;p9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horizon: If R1 gives me a route, don't advertise it to R1.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tell R1 anything.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Poison reverse: If R1 gives me a route, advertise poison back to R1.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Explicitly tell R1: "Do not forward packets to me."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Poison reverse is an alternative way to avoid routing loops.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0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 Reverse vs. Split Horizon</a:t>
            </a:r>
            <a:endParaRPr/>
          </a:p>
        </p:txBody>
      </p:sp>
      <p:sp>
        <p:nvSpPr>
          <p:cNvPr id="1540" name="Google Shape;1540;p100"/>
          <p:cNvSpPr/>
          <p:nvPr/>
        </p:nvSpPr>
        <p:spPr>
          <a:xfrm>
            <a:off x="1971188" y="1729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100"/>
          <p:cNvCxnSpPr>
            <a:stCxn id="1542" idx="3"/>
            <a:endCxn id="1540" idx="1"/>
          </p:cNvCxnSpPr>
          <p:nvPr/>
        </p:nvCxnSpPr>
        <p:spPr>
          <a:xfrm>
            <a:off x="605888" y="1872050"/>
            <a:ext cx="1365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100"/>
          <p:cNvCxnSpPr/>
          <p:nvPr/>
        </p:nvCxnSpPr>
        <p:spPr>
          <a:xfrm>
            <a:off x="736438" y="1770125"/>
            <a:ext cx="1045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4" name="Google Shape;1544;p100"/>
          <p:cNvSpPr/>
          <p:nvPr/>
        </p:nvSpPr>
        <p:spPr>
          <a:xfrm>
            <a:off x="834288" y="1133300"/>
            <a:ext cx="781200" cy="534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can reach 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5" name="Google Shape;1545;p100"/>
          <p:cNvCxnSpPr>
            <a:stCxn id="1540" idx="3"/>
          </p:cNvCxnSpPr>
          <p:nvPr/>
        </p:nvCxnSpPr>
        <p:spPr>
          <a:xfrm flipH="1" rot="10800000">
            <a:off x="2256188" y="1215950"/>
            <a:ext cx="656100" cy="65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100"/>
          <p:cNvCxnSpPr>
            <a:stCxn id="1540" idx="3"/>
          </p:cNvCxnSpPr>
          <p:nvPr/>
        </p:nvCxnSpPr>
        <p:spPr>
          <a:xfrm flipH="1" rot="10800000">
            <a:off x="2256188" y="1659350"/>
            <a:ext cx="7938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100"/>
          <p:cNvCxnSpPr>
            <a:stCxn id="1540" idx="3"/>
          </p:cNvCxnSpPr>
          <p:nvPr/>
        </p:nvCxnSpPr>
        <p:spPr>
          <a:xfrm>
            <a:off x="2256188" y="1872050"/>
            <a:ext cx="756900" cy="20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100"/>
          <p:cNvCxnSpPr>
            <a:stCxn id="1540" idx="3"/>
          </p:cNvCxnSpPr>
          <p:nvPr/>
        </p:nvCxnSpPr>
        <p:spPr>
          <a:xfrm>
            <a:off x="2256188" y="1872050"/>
            <a:ext cx="638400" cy="6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100"/>
          <p:cNvSpPr txBox="1"/>
          <p:nvPr/>
        </p:nvSpPr>
        <p:spPr>
          <a:xfrm>
            <a:off x="605975" y="572450"/>
            <a:ext cx="33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Horizon: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0" name="Google Shape;1550;p100"/>
          <p:cNvCxnSpPr>
            <a:stCxn id="1551" idx="3"/>
            <a:endCxn id="1552" idx="1"/>
          </p:cNvCxnSpPr>
          <p:nvPr/>
        </p:nvCxnSpPr>
        <p:spPr>
          <a:xfrm>
            <a:off x="5189988" y="1872050"/>
            <a:ext cx="1365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100"/>
          <p:cNvCxnSpPr/>
          <p:nvPr/>
        </p:nvCxnSpPr>
        <p:spPr>
          <a:xfrm>
            <a:off x="5320538" y="1771325"/>
            <a:ext cx="1045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4" name="Google Shape;1554;p100"/>
          <p:cNvSpPr/>
          <p:nvPr/>
        </p:nvSpPr>
        <p:spPr>
          <a:xfrm>
            <a:off x="5418388" y="1134500"/>
            <a:ext cx="781200" cy="534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can reach 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5" name="Google Shape;1555;p100"/>
          <p:cNvSpPr txBox="1"/>
          <p:nvPr/>
        </p:nvSpPr>
        <p:spPr>
          <a:xfrm>
            <a:off x="5190000" y="572450"/>
            <a:ext cx="33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Poison Reverse: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100"/>
          <p:cNvSpPr/>
          <p:nvPr/>
        </p:nvSpPr>
        <p:spPr>
          <a:xfrm>
            <a:off x="6555288" y="1729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6" name="Google Shape;1556;p100"/>
          <p:cNvCxnSpPr>
            <a:stCxn id="1552" idx="3"/>
          </p:cNvCxnSpPr>
          <p:nvPr/>
        </p:nvCxnSpPr>
        <p:spPr>
          <a:xfrm flipH="1" rot="10800000">
            <a:off x="6840288" y="1215950"/>
            <a:ext cx="656100" cy="65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100"/>
          <p:cNvCxnSpPr>
            <a:stCxn id="1552" idx="3"/>
          </p:cNvCxnSpPr>
          <p:nvPr/>
        </p:nvCxnSpPr>
        <p:spPr>
          <a:xfrm flipH="1" rot="10800000">
            <a:off x="6840288" y="1659350"/>
            <a:ext cx="7938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100"/>
          <p:cNvCxnSpPr>
            <a:stCxn id="1552" idx="3"/>
          </p:cNvCxnSpPr>
          <p:nvPr/>
        </p:nvCxnSpPr>
        <p:spPr>
          <a:xfrm>
            <a:off x="6840288" y="1872050"/>
            <a:ext cx="756900" cy="20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100"/>
          <p:cNvCxnSpPr>
            <a:stCxn id="1552" idx="3"/>
          </p:cNvCxnSpPr>
          <p:nvPr/>
        </p:nvCxnSpPr>
        <p:spPr>
          <a:xfrm>
            <a:off x="6840288" y="1872050"/>
            <a:ext cx="638400" cy="6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100"/>
          <p:cNvSpPr/>
          <p:nvPr/>
        </p:nvSpPr>
        <p:spPr>
          <a:xfrm>
            <a:off x="1971188" y="3405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1" name="Google Shape;1561;p100"/>
          <p:cNvCxnSpPr>
            <a:stCxn id="1562" idx="3"/>
            <a:endCxn id="1560" idx="1"/>
          </p:cNvCxnSpPr>
          <p:nvPr/>
        </p:nvCxnSpPr>
        <p:spPr>
          <a:xfrm>
            <a:off x="605888" y="3548450"/>
            <a:ext cx="1365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100"/>
          <p:cNvCxnSpPr/>
          <p:nvPr/>
        </p:nvCxnSpPr>
        <p:spPr>
          <a:xfrm flipH="1" rot="10800000">
            <a:off x="2441450" y="2866075"/>
            <a:ext cx="386400" cy="38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4" name="Google Shape;1564;p100"/>
          <p:cNvCxnSpPr>
            <a:stCxn id="1560" idx="3"/>
          </p:cNvCxnSpPr>
          <p:nvPr/>
        </p:nvCxnSpPr>
        <p:spPr>
          <a:xfrm flipH="1" rot="10800000">
            <a:off x="2256188" y="2892350"/>
            <a:ext cx="656100" cy="65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100"/>
          <p:cNvCxnSpPr>
            <a:stCxn id="1560" idx="3"/>
          </p:cNvCxnSpPr>
          <p:nvPr/>
        </p:nvCxnSpPr>
        <p:spPr>
          <a:xfrm flipH="1" rot="10800000">
            <a:off x="2256188" y="3335750"/>
            <a:ext cx="7938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100"/>
          <p:cNvCxnSpPr>
            <a:stCxn id="1560" idx="3"/>
          </p:cNvCxnSpPr>
          <p:nvPr/>
        </p:nvCxnSpPr>
        <p:spPr>
          <a:xfrm>
            <a:off x="2256188" y="3548450"/>
            <a:ext cx="756900" cy="20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100"/>
          <p:cNvCxnSpPr>
            <a:stCxn id="1560" idx="3"/>
          </p:cNvCxnSpPr>
          <p:nvPr/>
        </p:nvCxnSpPr>
        <p:spPr>
          <a:xfrm>
            <a:off x="2256188" y="3548450"/>
            <a:ext cx="638400" cy="6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100"/>
          <p:cNvCxnSpPr/>
          <p:nvPr/>
        </p:nvCxnSpPr>
        <p:spPr>
          <a:xfrm flipH="1" rot="10800000">
            <a:off x="2493238" y="3273050"/>
            <a:ext cx="496500" cy="132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9" name="Google Shape;1569;p100"/>
          <p:cNvCxnSpPr/>
          <p:nvPr/>
        </p:nvCxnSpPr>
        <p:spPr>
          <a:xfrm>
            <a:off x="2510488" y="3549650"/>
            <a:ext cx="462000" cy="12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0" name="Google Shape;1570;p100"/>
          <p:cNvSpPr/>
          <p:nvPr/>
        </p:nvSpPr>
        <p:spPr>
          <a:xfrm>
            <a:off x="3143288" y="2892350"/>
            <a:ext cx="781200" cy="534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can reach 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1" name="Google Shape;1571;p100"/>
          <p:cNvCxnSpPr/>
          <p:nvPr/>
        </p:nvCxnSpPr>
        <p:spPr>
          <a:xfrm>
            <a:off x="2511650" y="3690950"/>
            <a:ext cx="319800" cy="31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2" name="Google Shape;1572;p100"/>
          <p:cNvSpPr/>
          <p:nvPr/>
        </p:nvSpPr>
        <p:spPr>
          <a:xfrm>
            <a:off x="6555288" y="3427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3" name="Google Shape;1573;p100"/>
          <p:cNvCxnSpPr>
            <a:stCxn id="1574" idx="3"/>
            <a:endCxn id="1572" idx="1"/>
          </p:cNvCxnSpPr>
          <p:nvPr/>
        </p:nvCxnSpPr>
        <p:spPr>
          <a:xfrm>
            <a:off x="5189988" y="3570425"/>
            <a:ext cx="1365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100"/>
          <p:cNvCxnSpPr/>
          <p:nvPr/>
        </p:nvCxnSpPr>
        <p:spPr>
          <a:xfrm flipH="1" rot="10800000">
            <a:off x="7025550" y="2888050"/>
            <a:ext cx="386400" cy="386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100"/>
          <p:cNvCxnSpPr>
            <a:stCxn id="1572" idx="3"/>
          </p:cNvCxnSpPr>
          <p:nvPr/>
        </p:nvCxnSpPr>
        <p:spPr>
          <a:xfrm flipH="1" rot="10800000">
            <a:off x="6840288" y="2914325"/>
            <a:ext cx="656100" cy="65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100"/>
          <p:cNvCxnSpPr>
            <a:stCxn id="1572" idx="3"/>
          </p:cNvCxnSpPr>
          <p:nvPr/>
        </p:nvCxnSpPr>
        <p:spPr>
          <a:xfrm flipH="1" rot="10800000">
            <a:off x="6840288" y="3357725"/>
            <a:ext cx="7938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100"/>
          <p:cNvCxnSpPr>
            <a:stCxn id="1572" idx="3"/>
          </p:cNvCxnSpPr>
          <p:nvPr/>
        </p:nvCxnSpPr>
        <p:spPr>
          <a:xfrm>
            <a:off x="6840288" y="3570425"/>
            <a:ext cx="756900" cy="20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100"/>
          <p:cNvCxnSpPr>
            <a:stCxn id="1572" idx="3"/>
          </p:cNvCxnSpPr>
          <p:nvPr/>
        </p:nvCxnSpPr>
        <p:spPr>
          <a:xfrm>
            <a:off x="6840288" y="3570425"/>
            <a:ext cx="638400" cy="6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100"/>
          <p:cNvCxnSpPr/>
          <p:nvPr/>
        </p:nvCxnSpPr>
        <p:spPr>
          <a:xfrm flipH="1" rot="10800000">
            <a:off x="7077338" y="3295025"/>
            <a:ext cx="496500" cy="132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1" name="Google Shape;1581;p100"/>
          <p:cNvCxnSpPr/>
          <p:nvPr/>
        </p:nvCxnSpPr>
        <p:spPr>
          <a:xfrm>
            <a:off x="7094588" y="3571625"/>
            <a:ext cx="462000" cy="12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2" name="Google Shape;1582;p100"/>
          <p:cNvSpPr/>
          <p:nvPr/>
        </p:nvSpPr>
        <p:spPr>
          <a:xfrm>
            <a:off x="7727388" y="2914325"/>
            <a:ext cx="781200" cy="534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can reach 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3" name="Google Shape;1583;p100"/>
          <p:cNvCxnSpPr/>
          <p:nvPr/>
        </p:nvCxnSpPr>
        <p:spPr>
          <a:xfrm>
            <a:off x="7095750" y="3712925"/>
            <a:ext cx="319800" cy="31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4" name="Google Shape;1584;p100"/>
          <p:cNvCxnSpPr/>
          <p:nvPr/>
        </p:nvCxnSpPr>
        <p:spPr>
          <a:xfrm>
            <a:off x="5320538" y="3447725"/>
            <a:ext cx="1045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85" name="Google Shape;1585;p100"/>
          <p:cNvSpPr/>
          <p:nvPr/>
        </p:nvSpPr>
        <p:spPr>
          <a:xfrm>
            <a:off x="5418388" y="2810900"/>
            <a:ext cx="781200" cy="534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cannot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reach 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100"/>
          <p:cNvSpPr txBox="1"/>
          <p:nvPr/>
        </p:nvSpPr>
        <p:spPr>
          <a:xfrm>
            <a:off x="605975" y="4306250"/>
            <a:ext cx="33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Don't advertise anything back to R1.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100"/>
          <p:cNvSpPr txBox="1"/>
          <p:nvPr/>
        </p:nvSpPr>
        <p:spPr>
          <a:xfrm>
            <a:off x="5190000" y="4306250"/>
            <a:ext cx="33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Explicitly advertise poison back to R1.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100"/>
          <p:cNvSpPr/>
          <p:nvPr/>
        </p:nvSpPr>
        <p:spPr>
          <a:xfrm>
            <a:off x="320888" y="1729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100"/>
          <p:cNvSpPr/>
          <p:nvPr/>
        </p:nvSpPr>
        <p:spPr>
          <a:xfrm>
            <a:off x="4904988" y="1729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100"/>
          <p:cNvSpPr/>
          <p:nvPr/>
        </p:nvSpPr>
        <p:spPr>
          <a:xfrm>
            <a:off x="320888" y="3405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100"/>
          <p:cNvSpPr/>
          <p:nvPr/>
        </p:nvSpPr>
        <p:spPr>
          <a:xfrm>
            <a:off x="4904988" y="3427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8" name="Google Shape;1588;p100"/>
          <p:cNvCxnSpPr/>
          <p:nvPr/>
        </p:nvCxnSpPr>
        <p:spPr>
          <a:xfrm>
            <a:off x="4376350" y="506275"/>
            <a:ext cx="0" cy="44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0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 Reverse</a:t>
            </a:r>
            <a:endParaRPr/>
          </a:p>
        </p:txBody>
      </p:sp>
      <p:sp>
        <p:nvSpPr>
          <p:cNvPr id="1594" name="Google Shape;1594;p101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101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6" name="Google Shape;1596;p101"/>
          <p:cNvCxnSpPr>
            <a:stCxn id="1595" idx="6"/>
            <a:endCxn id="1594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7" name="Google Shape;1597;p101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8" name="Google Shape;1598;p101"/>
          <p:cNvCxnSpPr>
            <a:stCxn id="1594" idx="3"/>
            <a:endCxn id="1597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101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0" name="Google Shape;1600;p101"/>
          <p:cNvCxnSpPr>
            <a:stCxn id="1597" idx="3"/>
            <a:endCxn id="1599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01" name="Google Shape;1601;p101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602" name="Google Shape;1602;p101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603" name="Google Shape;1603;p101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604" name="Google Shape;1604;p101"/>
          <p:cNvSpPr txBox="1"/>
          <p:nvPr/>
        </p:nvSpPr>
        <p:spPr>
          <a:xfrm>
            <a:off x="657600" y="2738925"/>
            <a:ext cx="643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Let's watch the demo again, but with poison reverse this time.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before, we first reach steady state.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9" name="Google Shape;1609;p102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610" name="Google Shape;1610;p102"/>
          <p:cNvCxnSpPr>
            <a:stCxn id="1611" idx="3"/>
            <a:endCxn id="1612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3" name="Google Shape;1613;p10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Poison Reverse</a:t>
            </a:r>
            <a:endParaRPr/>
          </a:p>
        </p:txBody>
      </p:sp>
      <p:sp>
        <p:nvSpPr>
          <p:cNvPr id="1611" name="Google Shape;1611;p102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4" name="Google Shape;1614;p102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5" name="Google Shape;1615;p102"/>
          <p:cNvCxnSpPr>
            <a:stCxn id="1614" idx="6"/>
            <a:endCxn id="1611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2" name="Google Shape;1612;p102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102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7" name="Google Shape;1617;p102"/>
          <p:cNvCxnSpPr>
            <a:stCxn id="1612" idx="3"/>
            <a:endCxn id="1616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18" name="Google Shape;1618;p102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619" name="Google Shape;1619;p102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0" name="Google Shape;1620;p102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621" name="Google Shape;1621;p102"/>
          <p:cNvSpPr txBox="1"/>
          <p:nvPr/>
        </p:nvSpPr>
        <p:spPr>
          <a:xfrm>
            <a:off x="657600" y="2738925"/>
            <a:ext cx="643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link goes down, and R2's entry expires (no more updates from R1).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happens now?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07050" y="402200"/>
            <a:ext cx="8909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One-line algorithm: If you hear about a path to a destination, tell all your neighbors.</a:t>
            </a:r>
            <a:endParaRPr/>
          </a:p>
        </p:txBody>
      </p:sp>
      <p:cxnSp>
        <p:nvCxnSpPr>
          <p:cNvPr id="391" name="Google Shape;391;p31"/>
          <p:cNvCxnSpPr>
            <a:stCxn id="392" idx="3"/>
            <a:endCxn id="393" idx="1"/>
          </p:cNvCxnSpPr>
          <p:nvPr/>
        </p:nvCxnSpPr>
        <p:spPr>
          <a:xfrm flipH="1" rot="10800000">
            <a:off x="2951800" y="27208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1"/>
          <p:cNvSpPr/>
          <p:nvPr/>
        </p:nvSpPr>
        <p:spPr>
          <a:xfrm>
            <a:off x="4190800" y="2578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1371388" y="3359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4190800" y="41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" name="Google Shape;396;p31"/>
          <p:cNvCxnSpPr>
            <a:stCxn id="392" idx="3"/>
            <a:endCxn id="395" idx="1"/>
          </p:cNvCxnSpPr>
          <p:nvPr/>
        </p:nvCxnSpPr>
        <p:spPr>
          <a:xfrm>
            <a:off x="2951800" y="35020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1"/>
          <p:cNvSpPr/>
          <p:nvPr/>
        </p:nvSpPr>
        <p:spPr>
          <a:xfrm>
            <a:off x="2666800" y="3359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31"/>
          <p:cNvCxnSpPr>
            <a:stCxn id="394" idx="6"/>
            <a:endCxn id="392" idx="1"/>
          </p:cNvCxnSpPr>
          <p:nvPr/>
        </p:nvCxnSpPr>
        <p:spPr>
          <a:xfrm>
            <a:off x="1656388" y="350202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1"/>
          <p:cNvSpPr/>
          <p:nvPr/>
        </p:nvSpPr>
        <p:spPr>
          <a:xfrm>
            <a:off x="5714800" y="295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5714800" y="2197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1"/>
          <p:cNvSpPr/>
          <p:nvPr/>
        </p:nvSpPr>
        <p:spPr>
          <a:xfrm>
            <a:off x="5714800" y="375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5714800" y="452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" name="Google Shape;402;p31"/>
          <p:cNvCxnSpPr>
            <a:stCxn id="393" idx="3"/>
            <a:endCxn id="399" idx="1"/>
          </p:cNvCxnSpPr>
          <p:nvPr/>
        </p:nvCxnSpPr>
        <p:spPr>
          <a:xfrm flipH="1" rot="10800000">
            <a:off x="4475800" y="2339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1"/>
          <p:cNvCxnSpPr>
            <a:stCxn id="393" idx="3"/>
            <a:endCxn id="398" idx="1"/>
          </p:cNvCxnSpPr>
          <p:nvPr/>
        </p:nvCxnSpPr>
        <p:spPr>
          <a:xfrm>
            <a:off x="4475800" y="2720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1"/>
          <p:cNvCxnSpPr>
            <a:stCxn id="395" idx="3"/>
            <a:endCxn id="400" idx="1"/>
          </p:cNvCxnSpPr>
          <p:nvPr/>
        </p:nvCxnSpPr>
        <p:spPr>
          <a:xfrm flipH="1" rot="10800000">
            <a:off x="4475800" y="3902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1"/>
          <p:cNvCxnSpPr>
            <a:stCxn id="395" idx="3"/>
            <a:endCxn id="401" idx="1"/>
          </p:cNvCxnSpPr>
          <p:nvPr/>
        </p:nvCxnSpPr>
        <p:spPr>
          <a:xfrm>
            <a:off x="4475800" y="4283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1"/>
          <p:cNvSpPr/>
          <p:nvPr/>
        </p:nvSpPr>
        <p:spPr>
          <a:xfrm>
            <a:off x="7238800" y="2016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7238800" y="237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1"/>
          <p:cNvSpPr/>
          <p:nvPr/>
        </p:nvSpPr>
        <p:spPr>
          <a:xfrm>
            <a:off x="7238800" y="2778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7238800" y="3140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7238800" y="3578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7238800" y="3940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7238800" y="4340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7238800" y="4702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31"/>
          <p:cNvCxnSpPr>
            <a:stCxn id="399" idx="3"/>
            <a:endCxn id="406" idx="1"/>
          </p:cNvCxnSpPr>
          <p:nvPr/>
        </p:nvCxnSpPr>
        <p:spPr>
          <a:xfrm flipH="1" rot="10800000">
            <a:off x="5999800" y="2159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1"/>
          <p:cNvCxnSpPr>
            <a:stCxn id="399" idx="3"/>
            <a:endCxn id="407" idx="1"/>
          </p:cNvCxnSpPr>
          <p:nvPr/>
        </p:nvCxnSpPr>
        <p:spPr>
          <a:xfrm>
            <a:off x="5999800" y="2339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1"/>
          <p:cNvCxnSpPr>
            <a:stCxn id="398" idx="3"/>
            <a:endCxn id="408" idx="1"/>
          </p:cNvCxnSpPr>
          <p:nvPr/>
        </p:nvCxnSpPr>
        <p:spPr>
          <a:xfrm flipH="1" rot="10800000">
            <a:off x="5999800" y="2921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1"/>
          <p:cNvCxnSpPr>
            <a:stCxn id="398" idx="3"/>
            <a:endCxn id="409" idx="1"/>
          </p:cNvCxnSpPr>
          <p:nvPr/>
        </p:nvCxnSpPr>
        <p:spPr>
          <a:xfrm>
            <a:off x="5999800" y="3101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1"/>
          <p:cNvCxnSpPr>
            <a:stCxn id="400" idx="3"/>
            <a:endCxn id="410" idx="1"/>
          </p:cNvCxnSpPr>
          <p:nvPr/>
        </p:nvCxnSpPr>
        <p:spPr>
          <a:xfrm flipH="1" rot="10800000">
            <a:off x="5999800" y="3721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1"/>
          <p:cNvCxnSpPr>
            <a:stCxn id="400" idx="3"/>
            <a:endCxn id="411" idx="1"/>
          </p:cNvCxnSpPr>
          <p:nvPr/>
        </p:nvCxnSpPr>
        <p:spPr>
          <a:xfrm>
            <a:off x="5999800" y="3902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1"/>
          <p:cNvCxnSpPr>
            <a:stCxn id="401" idx="3"/>
            <a:endCxn id="412" idx="1"/>
          </p:cNvCxnSpPr>
          <p:nvPr/>
        </p:nvCxnSpPr>
        <p:spPr>
          <a:xfrm flipH="1" rot="10800000">
            <a:off x="5999800" y="4483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1"/>
          <p:cNvCxnSpPr>
            <a:stCxn id="401" idx="3"/>
            <a:endCxn id="413" idx="1"/>
          </p:cNvCxnSpPr>
          <p:nvPr/>
        </p:nvCxnSpPr>
        <p:spPr>
          <a:xfrm>
            <a:off x="5999800" y="4664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1"/>
          <p:cNvCxnSpPr/>
          <p:nvPr/>
        </p:nvCxnSpPr>
        <p:spPr>
          <a:xfrm rot="10800000">
            <a:off x="2003375" y="3434175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31"/>
          <p:cNvSpPr txBox="1"/>
          <p:nvPr/>
        </p:nvSpPr>
        <p:spPr>
          <a:xfrm>
            <a:off x="2009375" y="3257150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31"/>
          <p:cNvCxnSpPr/>
          <p:nvPr/>
        </p:nvCxnSpPr>
        <p:spPr>
          <a:xfrm flipH="1">
            <a:off x="4902875" y="2326325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1"/>
          <p:cNvSpPr txBox="1"/>
          <p:nvPr/>
        </p:nvSpPr>
        <p:spPr>
          <a:xfrm rot="-1045209">
            <a:off x="4976223" y="2253586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6" name="Google Shape;426;p31"/>
          <p:cNvCxnSpPr/>
          <p:nvPr/>
        </p:nvCxnSpPr>
        <p:spPr>
          <a:xfrm rot="10800000">
            <a:off x="4902875" y="2914248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1"/>
          <p:cNvSpPr txBox="1"/>
          <p:nvPr/>
        </p:nvSpPr>
        <p:spPr>
          <a:xfrm flipH="1" rot="1045209">
            <a:off x="4976223" y="3041188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8" name="Google Shape;428;p31"/>
          <p:cNvCxnSpPr/>
          <p:nvPr/>
        </p:nvCxnSpPr>
        <p:spPr>
          <a:xfrm flipH="1">
            <a:off x="4902875" y="3884931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1"/>
          <p:cNvSpPr txBox="1"/>
          <p:nvPr/>
        </p:nvSpPr>
        <p:spPr>
          <a:xfrm rot="-1045209">
            <a:off x="4976223" y="3812192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0" name="Google Shape;430;p31"/>
          <p:cNvCxnSpPr/>
          <p:nvPr/>
        </p:nvCxnSpPr>
        <p:spPr>
          <a:xfrm rot="10800000">
            <a:off x="4902875" y="4472854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1"/>
          <p:cNvSpPr txBox="1"/>
          <p:nvPr/>
        </p:nvSpPr>
        <p:spPr>
          <a:xfrm flipH="1" rot="1045209">
            <a:off x="4976223" y="4599794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" name="Google Shape;432;p31"/>
          <p:cNvCxnSpPr/>
          <p:nvPr/>
        </p:nvCxnSpPr>
        <p:spPr>
          <a:xfrm flipH="1">
            <a:off x="3474239" y="2741453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1"/>
          <p:cNvSpPr txBox="1"/>
          <p:nvPr/>
        </p:nvSpPr>
        <p:spPr>
          <a:xfrm rot="-1931086">
            <a:off x="3465282" y="2744225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4" name="Google Shape;434;p31"/>
          <p:cNvCxnSpPr/>
          <p:nvPr/>
        </p:nvCxnSpPr>
        <p:spPr>
          <a:xfrm rot="10800000">
            <a:off x="3474239" y="3894534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1"/>
          <p:cNvSpPr txBox="1"/>
          <p:nvPr/>
        </p:nvSpPr>
        <p:spPr>
          <a:xfrm flipH="1" rot="1931086">
            <a:off x="3465282" y="4109644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31"/>
          <p:cNvCxnSpPr/>
          <p:nvPr/>
        </p:nvCxnSpPr>
        <p:spPr>
          <a:xfrm flipH="1" rot="10800000">
            <a:off x="6248875" y="2124275"/>
            <a:ext cx="699300" cy="10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1"/>
          <p:cNvCxnSpPr/>
          <p:nvPr/>
        </p:nvCxnSpPr>
        <p:spPr>
          <a:xfrm>
            <a:off x="6248875" y="2454638"/>
            <a:ext cx="699300" cy="10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1"/>
          <p:cNvSpPr/>
          <p:nvPr/>
        </p:nvSpPr>
        <p:spPr>
          <a:xfrm>
            <a:off x="5929075" y="1725738"/>
            <a:ext cx="1043700" cy="323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is 3 away.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6146875" y="2556157"/>
            <a:ext cx="608100" cy="153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 is 3 away.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6146875" y="2739382"/>
            <a:ext cx="608100" cy="153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 is 3 away.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31"/>
          <p:cNvCxnSpPr/>
          <p:nvPr/>
        </p:nvCxnSpPr>
        <p:spPr>
          <a:xfrm flipH="1" rot="10800000">
            <a:off x="6248875" y="2886275"/>
            <a:ext cx="699300" cy="10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1"/>
          <p:cNvCxnSpPr/>
          <p:nvPr/>
        </p:nvCxnSpPr>
        <p:spPr>
          <a:xfrm>
            <a:off x="6248875" y="3216638"/>
            <a:ext cx="699300" cy="10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1"/>
          <p:cNvSpPr/>
          <p:nvPr/>
        </p:nvSpPr>
        <p:spPr>
          <a:xfrm>
            <a:off x="6146875" y="3311992"/>
            <a:ext cx="608100" cy="153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 is 3 away.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1"/>
          <p:cNvSpPr/>
          <p:nvPr/>
        </p:nvSpPr>
        <p:spPr>
          <a:xfrm>
            <a:off x="6146875" y="3541292"/>
            <a:ext cx="608100" cy="153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 is 3 away.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5" name="Google Shape;445;p31"/>
          <p:cNvCxnSpPr/>
          <p:nvPr/>
        </p:nvCxnSpPr>
        <p:spPr>
          <a:xfrm flipH="1" rot="10800000">
            <a:off x="6248875" y="3688185"/>
            <a:ext cx="699300" cy="10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1"/>
          <p:cNvCxnSpPr/>
          <p:nvPr/>
        </p:nvCxnSpPr>
        <p:spPr>
          <a:xfrm>
            <a:off x="6248875" y="4018548"/>
            <a:ext cx="699300" cy="10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31"/>
          <p:cNvSpPr/>
          <p:nvPr/>
        </p:nvSpPr>
        <p:spPr>
          <a:xfrm>
            <a:off x="6146875" y="4113902"/>
            <a:ext cx="608100" cy="153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 is 3 away.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6146875" y="4303292"/>
            <a:ext cx="608100" cy="153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 is 3 away.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" name="Google Shape;449;p31"/>
          <p:cNvCxnSpPr/>
          <p:nvPr/>
        </p:nvCxnSpPr>
        <p:spPr>
          <a:xfrm flipH="1" rot="10800000">
            <a:off x="6248875" y="4450185"/>
            <a:ext cx="699300" cy="10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1"/>
          <p:cNvCxnSpPr/>
          <p:nvPr/>
        </p:nvCxnSpPr>
        <p:spPr>
          <a:xfrm>
            <a:off x="6248875" y="4780548"/>
            <a:ext cx="699300" cy="101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1"/>
          <p:cNvSpPr/>
          <p:nvPr/>
        </p:nvSpPr>
        <p:spPr>
          <a:xfrm>
            <a:off x="6146875" y="4875902"/>
            <a:ext cx="608100" cy="153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 is 3 away.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6" name="Google Shape;1626;p103"/>
          <p:cNvCxnSpPr>
            <a:stCxn id="1627" idx="3"/>
            <a:endCxn id="1628" idx="1"/>
          </p:cNvCxnSpPr>
          <p:nvPr/>
        </p:nvCxnSpPr>
        <p:spPr>
          <a:xfrm>
            <a:off x="30000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29" name="Google Shape;1629;p10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Poison Reverse</a:t>
            </a:r>
            <a:endParaRPr/>
          </a:p>
        </p:txBody>
      </p:sp>
      <p:sp>
        <p:nvSpPr>
          <p:cNvPr id="1627" name="Google Shape;1627;p103"/>
          <p:cNvSpPr/>
          <p:nvPr/>
        </p:nvSpPr>
        <p:spPr>
          <a:xfrm>
            <a:off x="27150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0" name="Google Shape;1630;p103"/>
          <p:cNvSpPr/>
          <p:nvPr/>
        </p:nvSpPr>
        <p:spPr>
          <a:xfrm>
            <a:off x="657588" y="3715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1" name="Google Shape;1631;p103"/>
          <p:cNvCxnSpPr>
            <a:stCxn id="1630" idx="6"/>
            <a:endCxn id="1627" idx="1"/>
          </p:cNvCxnSpPr>
          <p:nvPr/>
        </p:nvCxnSpPr>
        <p:spPr>
          <a:xfrm>
            <a:off x="942588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103"/>
          <p:cNvSpPr/>
          <p:nvPr/>
        </p:nvSpPr>
        <p:spPr>
          <a:xfrm>
            <a:off x="47724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2" name="Google Shape;1632;p103"/>
          <p:cNvSpPr/>
          <p:nvPr/>
        </p:nvSpPr>
        <p:spPr>
          <a:xfrm>
            <a:off x="6829800" y="37159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3" name="Google Shape;1633;p103"/>
          <p:cNvCxnSpPr>
            <a:stCxn id="1628" idx="3"/>
            <a:endCxn id="1632" idx="1"/>
          </p:cNvCxnSpPr>
          <p:nvPr/>
        </p:nvCxnSpPr>
        <p:spPr>
          <a:xfrm>
            <a:off x="5057400" y="3858400"/>
            <a:ext cx="177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34" name="Google Shape;1634;p103"/>
          <p:cNvGraphicFramePr/>
          <p:nvPr/>
        </p:nvGraphicFramePr>
        <p:xfrm>
          <a:off x="19397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635" name="Google Shape;1635;p103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636" name="Google Shape;1636;p103"/>
          <p:cNvGraphicFramePr/>
          <p:nvPr/>
        </p:nvGraphicFramePr>
        <p:xfrm>
          <a:off x="60545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1637" name="Google Shape;1637;p103"/>
          <p:cNvCxnSpPr/>
          <p:nvPr/>
        </p:nvCxnSpPr>
        <p:spPr>
          <a:xfrm>
            <a:off x="5246845" y="3756475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38" name="Google Shape;1638;p103"/>
          <p:cNvSpPr/>
          <p:nvPr/>
        </p:nvSpPr>
        <p:spPr>
          <a:xfrm>
            <a:off x="5393400" y="2920750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103"/>
          <p:cNvSpPr/>
          <p:nvPr/>
        </p:nvSpPr>
        <p:spPr>
          <a:xfrm>
            <a:off x="2888650" y="2856400"/>
            <a:ext cx="2341200" cy="553800"/>
          </a:xfrm>
          <a:prstGeom prst="wedgeRoundRectCallout">
            <a:avLst>
              <a:gd fmla="val 37452" name="adj1"/>
              <a:gd fmla="val 8921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My table's empty, so that sounds good to me.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40" name="Google Shape;1640;p103"/>
          <p:cNvGraphicFramePr/>
          <p:nvPr/>
        </p:nvGraphicFramePr>
        <p:xfrm>
          <a:off x="3997144" y="423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641" name="Google Shape;1641;p103"/>
          <p:cNvSpPr txBox="1"/>
          <p:nvPr>
            <p:ph idx="1" type="body"/>
          </p:nvPr>
        </p:nvSpPr>
        <p:spPr>
          <a:xfrm>
            <a:off x="107050" y="402200"/>
            <a:ext cx="89097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R2's table now explicitly says: Do not send packets to R3.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R3 would just send the packet back to R2.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0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 Reverse vs. Split Horizon</a:t>
            </a:r>
            <a:endParaRPr/>
          </a:p>
        </p:txBody>
      </p:sp>
      <p:sp>
        <p:nvSpPr>
          <p:cNvPr id="1647" name="Google Shape;1647;p104"/>
          <p:cNvSpPr txBox="1"/>
          <p:nvPr>
            <p:ph idx="1" type="body"/>
          </p:nvPr>
        </p:nvSpPr>
        <p:spPr>
          <a:xfrm>
            <a:off x="107050" y="402200"/>
            <a:ext cx="8909700" cy="1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end up with a routing loop somehow.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horizon: No poison is sent.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stays until the routes expire.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8" name="Google Shape;1648;p104"/>
          <p:cNvGraphicFramePr/>
          <p:nvPr/>
        </p:nvGraphicFramePr>
        <p:xfrm>
          <a:off x="2043944" y="41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9" name="Google Shape;1649;p104"/>
          <p:cNvSpPr/>
          <p:nvPr/>
        </p:nvSpPr>
        <p:spPr>
          <a:xfrm>
            <a:off x="2819200" y="361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0" name="Google Shape;1650;p104"/>
          <p:cNvSpPr/>
          <p:nvPr/>
        </p:nvSpPr>
        <p:spPr>
          <a:xfrm>
            <a:off x="6019600" y="361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1" name="Google Shape;1651;p104"/>
          <p:cNvCxnSpPr>
            <a:stCxn id="1649" idx="3"/>
            <a:endCxn id="1650" idx="1"/>
          </p:cNvCxnSpPr>
          <p:nvPr/>
        </p:nvCxnSpPr>
        <p:spPr>
          <a:xfrm>
            <a:off x="3104200" y="3752575"/>
            <a:ext cx="291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52" name="Google Shape;1652;p104"/>
          <p:cNvGraphicFramePr/>
          <p:nvPr/>
        </p:nvGraphicFramePr>
        <p:xfrm>
          <a:off x="5244344" y="41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653" name="Google Shape;1653;p104"/>
          <p:cNvSpPr/>
          <p:nvPr/>
        </p:nvSpPr>
        <p:spPr>
          <a:xfrm>
            <a:off x="696600" y="2957025"/>
            <a:ext cx="2054400" cy="552900"/>
          </a:xfrm>
          <a:prstGeom prst="wedgeRoundRectCallout">
            <a:avLst>
              <a:gd fmla="val 59886" name="adj1"/>
              <a:gd fmla="val 52885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got this route from R3, so don't send it to R3.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104"/>
          <p:cNvSpPr/>
          <p:nvPr/>
        </p:nvSpPr>
        <p:spPr>
          <a:xfrm>
            <a:off x="6286225" y="2957025"/>
            <a:ext cx="2054400" cy="552900"/>
          </a:xfrm>
          <a:prstGeom prst="wedgeRoundRectCallout">
            <a:avLst>
              <a:gd fmla="val -58083" name="adj1"/>
              <a:gd fmla="val 50276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got this route from R2, so don't send it to R2.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10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 Reverse vs. Split Horizon</a:t>
            </a:r>
            <a:endParaRPr/>
          </a:p>
        </p:txBody>
      </p:sp>
      <p:sp>
        <p:nvSpPr>
          <p:cNvPr id="1660" name="Google Shape;1660;p105"/>
          <p:cNvSpPr txBox="1"/>
          <p:nvPr>
            <p:ph idx="1" type="body"/>
          </p:nvPr>
        </p:nvSpPr>
        <p:spPr>
          <a:xfrm>
            <a:off x="107050" y="402200"/>
            <a:ext cx="89097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end up with a routing loop somehow.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Poison reverse: R3 explicitly </a:t>
            </a:r>
            <a:r>
              <a:rPr lang="en"/>
              <a:t>sends</a:t>
            </a:r>
            <a:r>
              <a:rPr lang="en"/>
              <a:t> poison back to R2.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is immediately eliminated!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than split horizon.</a:t>
            </a:r>
            <a:endParaRPr/>
          </a:p>
        </p:txBody>
      </p:sp>
      <p:graphicFrame>
        <p:nvGraphicFramePr>
          <p:cNvPr id="1661" name="Google Shape;1661;p105"/>
          <p:cNvGraphicFramePr/>
          <p:nvPr/>
        </p:nvGraphicFramePr>
        <p:xfrm>
          <a:off x="2043944" y="41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2" name="Google Shape;1662;p105"/>
          <p:cNvSpPr/>
          <p:nvPr/>
        </p:nvSpPr>
        <p:spPr>
          <a:xfrm>
            <a:off x="2819200" y="361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3" name="Google Shape;1663;p105"/>
          <p:cNvSpPr/>
          <p:nvPr/>
        </p:nvSpPr>
        <p:spPr>
          <a:xfrm>
            <a:off x="6019600" y="361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4" name="Google Shape;1664;p105"/>
          <p:cNvCxnSpPr>
            <a:stCxn id="1662" idx="3"/>
            <a:endCxn id="1663" idx="1"/>
          </p:cNvCxnSpPr>
          <p:nvPr/>
        </p:nvCxnSpPr>
        <p:spPr>
          <a:xfrm>
            <a:off x="3104200" y="3752575"/>
            <a:ext cx="291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65" name="Google Shape;1665;p105"/>
          <p:cNvGraphicFramePr/>
          <p:nvPr/>
        </p:nvGraphicFramePr>
        <p:xfrm>
          <a:off x="5244344" y="41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cxnSp>
        <p:nvCxnSpPr>
          <p:cNvPr id="1666" name="Google Shape;1666;p105"/>
          <p:cNvCxnSpPr/>
          <p:nvPr/>
        </p:nvCxnSpPr>
        <p:spPr>
          <a:xfrm>
            <a:off x="4561045" y="3658950"/>
            <a:ext cx="1393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7" name="Google Shape;1667;p105"/>
          <p:cNvSpPr/>
          <p:nvPr/>
        </p:nvSpPr>
        <p:spPr>
          <a:xfrm>
            <a:off x="4707600" y="2823225"/>
            <a:ext cx="1100400" cy="733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8" name="Google Shape;1668;p105"/>
          <p:cNvSpPr/>
          <p:nvPr/>
        </p:nvSpPr>
        <p:spPr>
          <a:xfrm>
            <a:off x="1026275" y="2955900"/>
            <a:ext cx="1724700" cy="553800"/>
          </a:xfrm>
          <a:prstGeom prst="wedgeRoundRectCallout">
            <a:avLst>
              <a:gd fmla="val 59886" name="adj1"/>
              <a:gd fmla="val 52885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R3 is my next-hop, so I accept.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69" name="Google Shape;1669;p105"/>
          <p:cNvGraphicFramePr/>
          <p:nvPr/>
        </p:nvGraphicFramePr>
        <p:xfrm>
          <a:off x="2043944" y="41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670" name="Google Shape;1670;p105"/>
          <p:cNvSpPr/>
          <p:nvPr/>
        </p:nvSpPr>
        <p:spPr>
          <a:xfrm>
            <a:off x="6286225" y="2957025"/>
            <a:ext cx="2054400" cy="552900"/>
          </a:xfrm>
          <a:prstGeom prst="wedgeRoundRectCallout">
            <a:avLst>
              <a:gd fmla="val -58083" name="adj1"/>
              <a:gd fmla="val 50276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got this route from R2, so send poison to R2.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10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Distance-Vector Algorithm So Far</a:t>
            </a:r>
            <a:endParaRPr/>
          </a:p>
        </p:txBody>
      </p:sp>
      <p:sp>
        <p:nvSpPr>
          <p:cNvPr id="1676" name="Google Shape;1676;p10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destination: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an advertisement, update table and reset TTL if: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destination isn't in the table.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Advertised cost + link cost to neighbor &lt; best-known cost. </a:t>
            </a:r>
            <a:r>
              <a:rPr lang="en" sz="1400">
                <a:solidFill>
                  <a:schemeClr val="accent3"/>
                </a:solidFill>
              </a:rPr>
              <a:t>(#1)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advertisement is from current next-hop. </a:t>
            </a:r>
            <a:r>
              <a:rPr lang="en" sz="1400">
                <a:solidFill>
                  <a:schemeClr val="accent3"/>
                </a:solidFill>
              </a:rPr>
              <a:t>(#2)</a:t>
            </a:r>
            <a:br>
              <a:rPr lang="en"/>
            </a:br>
            <a:r>
              <a:rPr lang="en"/>
              <a:t>Includes poison advertisements. </a:t>
            </a:r>
            <a:r>
              <a:rPr lang="en" sz="1400">
                <a:solidFill>
                  <a:schemeClr val="accent3"/>
                </a:solidFill>
              </a:rPr>
              <a:t>(#4)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to all your neighbors when the table updates, and periodically. </a:t>
            </a:r>
            <a:r>
              <a:rPr lang="en" sz="1400">
                <a:solidFill>
                  <a:schemeClr val="accent3"/>
                </a:solidFill>
              </a:rPr>
              <a:t>(#3)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But don't advertise back to the next-hop. </a:t>
            </a:r>
            <a:r>
              <a:rPr lang="en" sz="1400">
                <a:solidFill>
                  <a:schemeClr val="accent3"/>
                </a:solidFill>
              </a:rPr>
              <a:t>(#5A)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>
                <a:solidFill>
                  <a:schemeClr val="accent2"/>
                </a:solidFill>
              </a:rPr>
              <a:t>...Or, advertise poison back to the next-hop. </a:t>
            </a:r>
            <a:r>
              <a:rPr lang="en" sz="1400">
                <a:solidFill>
                  <a:schemeClr val="accent3"/>
                </a:solidFill>
              </a:rPr>
              <a:t>(#5B)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table entry expires, make the entry poison and advertise it. </a:t>
            </a:r>
            <a:r>
              <a:rPr lang="en" sz="1400">
                <a:solidFill>
                  <a:schemeClr val="accent3"/>
                </a:solidFill>
              </a:rPr>
              <a:t>(#3, #4)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0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6: Count to Infinity</a:t>
            </a:r>
            <a:endParaRPr/>
          </a:p>
        </p:txBody>
      </p:sp>
      <p:sp>
        <p:nvSpPr>
          <p:cNvPr id="1682" name="Google Shape;1682;p10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Distance-Vector Correctness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Algorithm Sketch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1: Bellman-Ford Updates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Bellman-Ford Demo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2: Updates From Next-Hop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3: Resending and Expiring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Distance-Vector Enhancements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4: Poison Expired Routes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5A: Split Horizon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Rule 5B: Poison Reverse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Rule 6: Count To Infinity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Eventful Updates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83" name="Google Shape;1683;p10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0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to Infinity – The Problem</a:t>
            </a:r>
            <a:endParaRPr/>
          </a:p>
        </p:txBody>
      </p:sp>
      <p:sp>
        <p:nvSpPr>
          <p:cNvPr id="1689" name="Google Shape;1689;p10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 (or poison reverse) helps us avoid length-2 loops.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R1 forwards to R2.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forwards to R1.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we can still get routing loops with 3 or more routers.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0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695" name="Google Shape;1695;p109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the tables reach steady-state.</a:t>
            </a:r>
            <a:endParaRPr/>
          </a:p>
        </p:txBody>
      </p:sp>
      <p:sp>
        <p:nvSpPr>
          <p:cNvPr id="1696" name="Google Shape;1696;p109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7" name="Google Shape;1697;p109"/>
          <p:cNvCxnSpPr>
            <a:stCxn id="1698" idx="1"/>
            <a:endCxn id="1696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99" name="Google Shape;1699;p109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700" name="Google Shape;1700;p109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701" name="Google Shape;1701;p109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1702" name="Google Shape;1702;p109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3" name="Google Shape;1703;p109"/>
          <p:cNvCxnSpPr>
            <a:stCxn id="1702" idx="2"/>
            <a:endCxn id="1704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4" name="Google Shape;1704;p109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109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5" name="Google Shape;1705;p109"/>
          <p:cNvCxnSpPr>
            <a:stCxn id="1702" idx="1"/>
            <a:endCxn id="1698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109"/>
          <p:cNvCxnSpPr>
            <a:stCxn id="1704" idx="1"/>
            <a:endCxn id="1698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10"/>
          <p:cNvSpPr/>
          <p:nvPr/>
        </p:nvSpPr>
        <p:spPr>
          <a:xfrm>
            <a:off x="3057875" y="26100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2" name="Google Shape;1712;p110"/>
          <p:cNvCxnSpPr>
            <a:stCxn id="1713" idx="1"/>
            <a:endCxn id="171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15" name="Google Shape;1715;p11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716" name="Google Shape;1716;p110"/>
          <p:cNvSpPr txBox="1"/>
          <p:nvPr>
            <p:ph idx="1" type="body"/>
          </p:nvPr>
        </p:nvSpPr>
        <p:spPr>
          <a:xfrm>
            <a:off x="107050" y="402200"/>
            <a:ext cx="89097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 goes down! A now unreachable.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R3 updates table and sends poison.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Poison reaches R2, but not R1!</a:t>
            </a:r>
            <a:endParaRPr/>
          </a:p>
        </p:txBody>
      </p:sp>
      <p:sp>
        <p:nvSpPr>
          <p:cNvPr id="1717" name="Google Shape;1717;p110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8" name="Google Shape;1718;p110"/>
          <p:cNvCxnSpPr>
            <a:stCxn id="1717" idx="2"/>
            <a:endCxn id="171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9" name="Google Shape;1719;p110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110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0" name="Google Shape;1720;p110"/>
          <p:cNvCxnSpPr>
            <a:stCxn id="1717" idx="1"/>
            <a:endCxn id="171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1" name="Google Shape;1721;p110"/>
          <p:cNvCxnSpPr>
            <a:stCxn id="1719" idx="1"/>
            <a:endCxn id="171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4" name="Google Shape;1714;p110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22" name="Google Shape;1722;p110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723" name="Google Shape;1723;p110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724" name="Google Shape;1724;p110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725" name="Google Shape;1725;p110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726" name="Google Shape;1726;p110"/>
          <p:cNvSpPr/>
          <p:nvPr/>
        </p:nvSpPr>
        <p:spPr>
          <a:xfrm>
            <a:off x="3057875" y="42102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7" name="Google Shape;1727;p110"/>
          <p:cNvCxnSpPr/>
          <p:nvPr/>
        </p:nvCxnSpPr>
        <p:spPr>
          <a:xfrm>
            <a:off x="4115675" y="3883550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8" name="Google Shape;1728;p110"/>
          <p:cNvSpPr txBox="1"/>
          <p:nvPr/>
        </p:nvSpPr>
        <p:spPr>
          <a:xfrm rot="-899921">
            <a:off x="3320851" y="2695145"/>
            <a:ext cx="905343" cy="301562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Dropped!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9" name="Google Shape;1729;p110"/>
          <p:cNvCxnSpPr/>
          <p:nvPr/>
        </p:nvCxnSpPr>
        <p:spPr>
          <a:xfrm flipH="1" rot="10800000">
            <a:off x="4115675" y="2842818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30" name="Google Shape;1730;p110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5" name="Google Shape;1735;p111"/>
          <p:cNvCxnSpPr>
            <a:stCxn id="1736" idx="1"/>
            <a:endCxn id="1737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38" name="Google Shape;1738;p1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739" name="Google Shape;1739;p111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this point, R3 and R2 know A is unreachable.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R1 still thinks there's a path to A!</a:t>
            </a:r>
            <a:endParaRPr/>
          </a:p>
        </p:txBody>
      </p:sp>
      <p:sp>
        <p:nvSpPr>
          <p:cNvPr id="1737" name="Google Shape;1737;p111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111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1" name="Google Shape;1741;p111"/>
          <p:cNvCxnSpPr>
            <a:stCxn id="1740" idx="2"/>
            <a:endCxn id="1742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2" name="Google Shape;1742;p111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111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3" name="Google Shape;1743;p111"/>
          <p:cNvCxnSpPr>
            <a:stCxn id="1740" idx="1"/>
            <a:endCxn id="1736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4" name="Google Shape;1744;p111"/>
          <p:cNvCxnSpPr>
            <a:stCxn id="1742" idx="1"/>
            <a:endCxn id="1736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45" name="Google Shape;1745;p111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6" name="Google Shape;1746;p111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747" name="Google Shape;1747;p111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2" name="Google Shape;1752;p112"/>
          <p:cNvCxnSpPr>
            <a:stCxn id="1753" idx="1"/>
            <a:endCxn id="175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55" name="Google Shape;1755;p1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756" name="Google Shape;1756;p112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R1 announces it can reach 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horizon: R1's path came from R3, so don't tell R3.</a:t>
            </a:r>
            <a:endParaRPr/>
          </a:p>
        </p:txBody>
      </p:sp>
      <p:sp>
        <p:nvSpPr>
          <p:cNvPr id="1754" name="Google Shape;1754;p112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112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8" name="Google Shape;1758;p112"/>
          <p:cNvCxnSpPr>
            <a:stCxn id="1757" idx="2"/>
            <a:endCxn id="175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9" name="Google Shape;1759;p112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3" name="Google Shape;1753;p112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0" name="Google Shape;1760;p112"/>
          <p:cNvCxnSpPr>
            <a:stCxn id="1757" idx="1"/>
            <a:endCxn id="175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112"/>
          <p:cNvCxnSpPr>
            <a:stCxn id="1759" idx="1"/>
            <a:endCxn id="175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62" name="Google Shape;1762;p112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3" name="Google Shape;1763;p112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764" name="Google Shape;1764;p112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65" name="Google Shape;1765;p112"/>
          <p:cNvSpPr/>
          <p:nvPr/>
        </p:nvSpPr>
        <p:spPr>
          <a:xfrm>
            <a:off x="5733600" y="34253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6" name="Google Shape;1766;p112"/>
          <p:cNvCxnSpPr/>
          <p:nvPr/>
        </p:nvCxnSpPr>
        <p:spPr>
          <a:xfrm>
            <a:off x="5569575" y="3172442"/>
            <a:ext cx="0" cy="92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67" name="Google Shape;1767;p112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Algorithm Sketch</a:t>
            </a:r>
            <a:endParaRPr/>
          </a:p>
        </p:txBody>
      </p:sp>
      <p:sp>
        <p:nvSpPr>
          <p:cNvPr id="457" name="Google Shape;457;p32"/>
          <p:cNvSpPr txBox="1"/>
          <p:nvPr>
            <p:ph idx="1" type="body"/>
          </p:nvPr>
        </p:nvSpPr>
        <p:spPr>
          <a:xfrm>
            <a:off x="107050" y="402200"/>
            <a:ext cx="89097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One-line algorithm: If you hear about a path to a destination, tell all your neighbors.</a:t>
            </a:r>
            <a:endParaRPr/>
          </a:p>
        </p:txBody>
      </p:sp>
      <p:cxnSp>
        <p:nvCxnSpPr>
          <p:cNvPr id="458" name="Google Shape;458;p32"/>
          <p:cNvCxnSpPr>
            <a:stCxn id="459" idx="3"/>
            <a:endCxn id="460" idx="1"/>
          </p:cNvCxnSpPr>
          <p:nvPr/>
        </p:nvCxnSpPr>
        <p:spPr>
          <a:xfrm flipH="1" rot="10800000">
            <a:off x="2951800" y="27208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2"/>
          <p:cNvSpPr/>
          <p:nvPr/>
        </p:nvSpPr>
        <p:spPr>
          <a:xfrm>
            <a:off x="4190800" y="2578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2"/>
          <p:cNvSpPr/>
          <p:nvPr/>
        </p:nvSpPr>
        <p:spPr>
          <a:xfrm>
            <a:off x="1371388" y="3359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2"/>
          <p:cNvSpPr/>
          <p:nvPr/>
        </p:nvSpPr>
        <p:spPr>
          <a:xfrm>
            <a:off x="4190800" y="4140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3" name="Google Shape;463;p32"/>
          <p:cNvCxnSpPr>
            <a:stCxn id="459" idx="3"/>
            <a:endCxn id="462" idx="1"/>
          </p:cNvCxnSpPr>
          <p:nvPr/>
        </p:nvCxnSpPr>
        <p:spPr>
          <a:xfrm>
            <a:off x="2951800" y="3502025"/>
            <a:ext cx="1239000" cy="78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2"/>
          <p:cNvSpPr/>
          <p:nvPr/>
        </p:nvSpPr>
        <p:spPr>
          <a:xfrm>
            <a:off x="2666800" y="3359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4" name="Google Shape;464;p32"/>
          <p:cNvCxnSpPr>
            <a:stCxn id="461" idx="6"/>
            <a:endCxn id="459" idx="1"/>
          </p:cNvCxnSpPr>
          <p:nvPr/>
        </p:nvCxnSpPr>
        <p:spPr>
          <a:xfrm>
            <a:off x="1656388" y="350202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2"/>
          <p:cNvSpPr/>
          <p:nvPr/>
        </p:nvSpPr>
        <p:spPr>
          <a:xfrm>
            <a:off x="5714800" y="295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5714800" y="2197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5714800" y="375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2"/>
          <p:cNvSpPr/>
          <p:nvPr/>
        </p:nvSpPr>
        <p:spPr>
          <a:xfrm>
            <a:off x="5714800" y="452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9" name="Google Shape;469;p32"/>
          <p:cNvCxnSpPr>
            <a:stCxn id="460" idx="3"/>
            <a:endCxn id="466" idx="1"/>
          </p:cNvCxnSpPr>
          <p:nvPr/>
        </p:nvCxnSpPr>
        <p:spPr>
          <a:xfrm flipH="1" rot="10800000">
            <a:off x="4475800" y="2339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2"/>
          <p:cNvCxnSpPr>
            <a:stCxn id="460" idx="3"/>
            <a:endCxn id="465" idx="1"/>
          </p:cNvCxnSpPr>
          <p:nvPr/>
        </p:nvCxnSpPr>
        <p:spPr>
          <a:xfrm>
            <a:off x="4475800" y="27209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2"/>
          <p:cNvCxnSpPr>
            <a:stCxn id="462" idx="3"/>
            <a:endCxn id="467" idx="1"/>
          </p:cNvCxnSpPr>
          <p:nvPr/>
        </p:nvCxnSpPr>
        <p:spPr>
          <a:xfrm flipH="1" rot="10800000">
            <a:off x="4475800" y="3902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2"/>
          <p:cNvCxnSpPr>
            <a:stCxn id="462" idx="3"/>
            <a:endCxn id="468" idx="1"/>
          </p:cNvCxnSpPr>
          <p:nvPr/>
        </p:nvCxnSpPr>
        <p:spPr>
          <a:xfrm>
            <a:off x="4475800" y="4283075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2"/>
          <p:cNvSpPr/>
          <p:nvPr/>
        </p:nvSpPr>
        <p:spPr>
          <a:xfrm>
            <a:off x="7238800" y="2016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7238800" y="2378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2"/>
          <p:cNvSpPr/>
          <p:nvPr/>
        </p:nvSpPr>
        <p:spPr>
          <a:xfrm>
            <a:off x="7238800" y="2778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7238800" y="31404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7238800" y="3578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7238800" y="3940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2"/>
          <p:cNvSpPr/>
          <p:nvPr/>
        </p:nvSpPr>
        <p:spPr>
          <a:xfrm>
            <a:off x="7238800" y="4340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7238800" y="4702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32"/>
          <p:cNvCxnSpPr>
            <a:stCxn id="466" idx="3"/>
            <a:endCxn id="473" idx="1"/>
          </p:cNvCxnSpPr>
          <p:nvPr/>
        </p:nvCxnSpPr>
        <p:spPr>
          <a:xfrm flipH="1" rot="10800000">
            <a:off x="5999800" y="2159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2"/>
          <p:cNvCxnSpPr>
            <a:stCxn id="466" idx="3"/>
            <a:endCxn id="474" idx="1"/>
          </p:cNvCxnSpPr>
          <p:nvPr/>
        </p:nvCxnSpPr>
        <p:spPr>
          <a:xfrm>
            <a:off x="5999800" y="2339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2"/>
          <p:cNvCxnSpPr>
            <a:stCxn id="465" idx="3"/>
            <a:endCxn id="475" idx="1"/>
          </p:cNvCxnSpPr>
          <p:nvPr/>
        </p:nvCxnSpPr>
        <p:spPr>
          <a:xfrm flipH="1" rot="10800000">
            <a:off x="5999800" y="2921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2"/>
          <p:cNvCxnSpPr>
            <a:stCxn id="465" idx="3"/>
            <a:endCxn id="476" idx="1"/>
          </p:cNvCxnSpPr>
          <p:nvPr/>
        </p:nvCxnSpPr>
        <p:spPr>
          <a:xfrm>
            <a:off x="5999800" y="31019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2"/>
          <p:cNvCxnSpPr>
            <a:stCxn id="467" idx="3"/>
            <a:endCxn id="477" idx="1"/>
          </p:cNvCxnSpPr>
          <p:nvPr/>
        </p:nvCxnSpPr>
        <p:spPr>
          <a:xfrm flipH="1" rot="10800000">
            <a:off x="5999800" y="3721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2"/>
          <p:cNvCxnSpPr>
            <a:stCxn id="467" idx="3"/>
            <a:endCxn id="478" idx="1"/>
          </p:cNvCxnSpPr>
          <p:nvPr/>
        </p:nvCxnSpPr>
        <p:spPr>
          <a:xfrm>
            <a:off x="5999800" y="3902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2"/>
          <p:cNvCxnSpPr>
            <a:stCxn id="468" idx="3"/>
            <a:endCxn id="479" idx="1"/>
          </p:cNvCxnSpPr>
          <p:nvPr/>
        </p:nvCxnSpPr>
        <p:spPr>
          <a:xfrm flipH="1" rot="10800000">
            <a:off x="5999800" y="44831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2"/>
          <p:cNvCxnSpPr>
            <a:stCxn id="468" idx="3"/>
            <a:endCxn id="480" idx="1"/>
          </p:cNvCxnSpPr>
          <p:nvPr/>
        </p:nvCxnSpPr>
        <p:spPr>
          <a:xfrm>
            <a:off x="5999800" y="4664075"/>
            <a:ext cx="1239000" cy="18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2"/>
          <p:cNvCxnSpPr/>
          <p:nvPr/>
        </p:nvCxnSpPr>
        <p:spPr>
          <a:xfrm rot="10800000">
            <a:off x="2003375" y="3434175"/>
            <a:ext cx="595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32"/>
          <p:cNvSpPr txBox="1"/>
          <p:nvPr/>
        </p:nvSpPr>
        <p:spPr>
          <a:xfrm>
            <a:off x="2009375" y="3257150"/>
            <a:ext cx="58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1" name="Google Shape;491;p32"/>
          <p:cNvCxnSpPr/>
          <p:nvPr/>
        </p:nvCxnSpPr>
        <p:spPr>
          <a:xfrm flipH="1">
            <a:off x="4902875" y="2326325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32"/>
          <p:cNvSpPr txBox="1"/>
          <p:nvPr/>
        </p:nvSpPr>
        <p:spPr>
          <a:xfrm rot="-1045209">
            <a:off x="4976223" y="2253586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3" name="Google Shape;493;p32"/>
          <p:cNvCxnSpPr/>
          <p:nvPr/>
        </p:nvCxnSpPr>
        <p:spPr>
          <a:xfrm rot="10800000">
            <a:off x="4902875" y="2914248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2"/>
          <p:cNvSpPr txBox="1"/>
          <p:nvPr/>
        </p:nvSpPr>
        <p:spPr>
          <a:xfrm flipH="1" rot="1045209">
            <a:off x="4976223" y="3041188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5" name="Google Shape;495;p32"/>
          <p:cNvCxnSpPr/>
          <p:nvPr/>
        </p:nvCxnSpPr>
        <p:spPr>
          <a:xfrm flipH="1">
            <a:off x="4902875" y="3884931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2"/>
          <p:cNvSpPr txBox="1"/>
          <p:nvPr/>
        </p:nvSpPr>
        <p:spPr>
          <a:xfrm rot="-1045209">
            <a:off x="4976223" y="3812192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7" name="Google Shape;497;p32"/>
          <p:cNvCxnSpPr/>
          <p:nvPr/>
        </p:nvCxnSpPr>
        <p:spPr>
          <a:xfrm rot="10800000">
            <a:off x="4902875" y="4472854"/>
            <a:ext cx="675000" cy="20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2"/>
          <p:cNvSpPr txBox="1"/>
          <p:nvPr/>
        </p:nvSpPr>
        <p:spPr>
          <a:xfrm flipH="1" rot="1045209">
            <a:off x="4976223" y="4599794"/>
            <a:ext cx="589225" cy="1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9" name="Google Shape;499;p32"/>
          <p:cNvCxnSpPr/>
          <p:nvPr/>
        </p:nvCxnSpPr>
        <p:spPr>
          <a:xfrm flipH="1">
            <a:off x="3474239" y="2741453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2"/>
          <p:cNvSpPr txBox="1"/>
          <p:nvPr/>
        </p:nvSpPr>
        <p:spPr>
          <a:xfrm rot="-1931086">
            <a:off x="3465282" y="2744225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1" name="Google Shape;501;p32"/>
          <p:cNvCxnSpPr/>
          <p:nvPr/>
        </p:nvCxnSpPr>
        <p:spPr>
          <a:xfrm rot="10800000">
            <a:off x="3474239" y="3894534"/>
            <a:ext cx="589200" cy="37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2"/>
          <p:cNvSpPr txBox="1"/>
          <p:nvPr/>
        </p:nvSpPr>
        <p:spPr>
          <a:xfrm flipH="1" rot="1931086">
            <a:off x="3465282" y="4109644"/>
            <a:ext cx="589129" cy="15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32"/>
          <p:cNvCxnSpPr/>
          <p:nvPr/>
        </p:nvCxnSpPr>
        <p:spPr>
          <a:xfrm flipH="1">
            <a:off x="6455775" y="2105750"/>
            <a:ext cx="728100" cy="10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32"/>
          <p:cNvSpPr txBox="1"/>
          <p:nvPr/>
        </p:nvSpPr>
        <p:spPr>
          <a:xfrm rot="-505875">
            <a:off x="6544869" y="1986551"/>
            <a:ext cx="589269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5" name="Google Shape;505;p32"/>
          <p:cNvCxnSpPr/>
          <p:nvPr/>
        </p:nvCxnSpPr>
        <p:spPr>
          <a:xfrm rot="10800000">
            <a:off x="6455775" y="2465686"/>
            <a:ext cx="728100" cy="10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2"/>
          <p:cNvSpPr txBox="1"/>
          <p:nvPr/>
        </p:nvSpPr>
        <p:spPr>
          <a:xfrm flipH="1" rot="505875">
            <a:off x="6544869" y="2537377"/>
            <a:ext cx="589269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" name="Google Shape;507;p32"/>
          <p:cNvCxnSpPr/>
          <p:nvPr/>
        </p:nvCxnSpPr>
        <p:spPr>
          <a:xfrm flipH="1">
            <a:off x="6455775" y="2867750"/>
            <a:ext cx="728100" cy="10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32"/>
          <p:cNvSpPr txBox="1"/>
          <p:nvPr/>
        </p:nvSpPr>
        <p:spPr>
          <a:xfrm rot="-505875">
            <a:off x="6544869" y="2748551"/>
            <a:ext cx="589269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" name="Google Shape;509;p32"/>
          <p:cNvCxnSpPr/>
          <p:nvPr/>
        </p:nvCxnSpPr>
        <p:spPr>
          <a:xfrm rot="10800000">
            <a:off x="6455775" y="3227686"/>
            <a:ext cx="728100" cy="10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32"/>
          <p:cNvSpPr txBox="1"/>
          <p:nvPr/>
        </p:nvSpPr>
        <p:spPr>
          <a:xfrm flipH="1" rot="505875">
            <a:off x="6544869" y="3299377"/>
            <a:ext cx="589269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1" name="Google Shape;511;p32"/>
          <p:cNvCxnSpPr/>
          <p:nvPr/>
        </p:nvCxnSpPr>
        <p:spPr>
          <a:xfrm flipH="1">
            <a:off x="6455775" y="3668325"/>
            <a:ext cx="728100" cy="10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32"/>
          <p:cNvSpPr txBox="1"/>
          <p:nvPr/>
        </p:nvSpPr>
        <p:spPr>
          <a:xfrm rot="-505875">
            <a:off x="6544869" y="3549126"/>
            <a:ext cx="589269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3" name="Google Shape;513;p32"/>
          <p:cNvCxnSpPr/>
          <p:nvPr/>
        </p:nvCxnSpPr>
        <p:spPr>
          <a:xfrm rot="10800000">
            <a:off x="6455775" y="4028261"/>
            <a:ext cx="728100" cy="10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32"/>
          <p:cNvSpPr txBox="1"/>
          <p:nvPr/>
        </p:nvSpPr>
        <p:spPr>
          <a:xfrm flipH="1" rot="505875">
            <a:off x="6544869" y="4099951"/>
            <a:ext cx="589269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5" name="Google Shape;515;p32"/>
          <p:cNvCxnSpPr/>
          <p:nvPr/>
        </p:nvCxnSpPr>
        <p:spPr>
          <a:xfrm flipH="1">
            <a:off x="6455775" y="4430325"/>
            <a:ext cx="728100" cy="10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32"/>
          <p:cNvSpPr txBox="1"/>
          <p:nvPr/>
        </p:nvSpPr>
        <p:spPr>
          <a:xfrm rot="-505875">
            <a:off x="6544869" y="4311126"/>
            <a:ext cx="589269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7" name="Google Shape;517;p32"/>
          <p:cNvCxnSpPr/>
          <p:nvPr/>
        </p:nvCxnSpPr>
        <p:spPr>
          <a:xfrm rot="10800000">
            <a:off x="6455775" y="4790261"/>
            <a:ext cx="728100" cy="10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32"/>
          <p:cNvSpPr txBox="1"/>
          <p:nvPr/>
        </p:nvSpPr>
        <p:spPr>
          <a:xfrm flipH="1" rot="505875">
            <a:off x="6544869" y="4861951"/>
            <a:ext cx="589269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this way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32"/>
          <p:cNvSpPr txBox="1"/>
          <p:nvPr/>
        </p:nvSpPr>
        <p:spPr>
          <a:xfrm>
            <a:off x="1371400" y="1429500"/>
            <a:ext cx="6152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did it! Everybody knows the next-hop to A now.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2" name="Google Shape;1772;p113"/>
          <p:cNvCxnSpPr>
            <a:stCxn id="1773" idx="1"/>
            <a:endCxn id="177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75" name="Google Shape;1775;p11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776" name="Google Shape;1776;p113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R2 announces it can reach 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horizon: R2's path came from R1, so don't tell R1.</a:t>
            </a:r>
            <a:endParaRPr/>
          </a:p>
        </p:txBody>
      </p:sp>
      <p:sp>
        <p:nvSpPr>
          <p:cNvPr id="1774" name="Google Shape;1774;p113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7" name="Google Shape;1777;p113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8" name="Google Shape;1778;p113"/>
          <p:cNvCxnSpPr>
            <a:stCxn id="1777" idx="2"/>
            <a:endCxn id="177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9" name="Google Shape;1779;p113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113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0" name="Google Shape;1780;p113"/>
          <p:cNvCxnSpPr>
            <a:stCxn id="1777" idx="1"/>
            <a:endCxn id="177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1" name="Google Shape;1781;p113"/>
          <p:cNvCxnSpPr>
            <a:stCxn id="1779" idx="1"/>
            <a:endCxn id="177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82" name="Google Shape;1782;p113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3" name="Google Shape;1783;p113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1784" name="Google Shape;1784;p113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85" name="Google Shape;1785;p113"/>
          <p:cNvSpPr/>
          <p:nvPr/>
        </p:nvSpPr>
        <p:spPr>
          <a:xfrm>
            <a:off x="3057875" y="42102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6" name="Google Shape;1786;p113"/>
          <p:cNvCxnSpPr/>
          <p:nvPr/>
        </p:nvCxnSpPr>
        <p:spPr>
          <a:xfrm>
            <a:off x="4115675" y="3883550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1787" name="Google Shape;1787;p113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2" name="Google Shape;1792;p114"/>
          <p:cNvCxnSpPr>
            <a:stCxn id="1793" idx="1"/>
            <a:endCxn id="179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95" name="Google Shape;1795;p11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796" name="Google Shape;1796;p114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R3 announces it can reach 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horizon: R3's path came from R2, so don't tell R2.</a:t>
            </a:r>
            <a:endParaRPr/>
          </a:p>
        </p:txBody>
      </p:sp>
      <p:sp>
        <p:nvSpPr>
          <p:cNvPr id="1794" name="Google Shape;1794;p114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114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8" name="Google Shape;1798;p114"/>
          <p:cNvCxnSpPr>
            <a:stCxn id="1797" idx="2"/>
            <a:endCxn id="179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9" name="Google Shape;1799;p114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114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0" name="Google Shape;1800;p114"/>
          <p:cNvCxnSpPr>
            <a:stCxn id="1797" idx="1"/>
            <a:endCxn id="179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114"/>
          <p:cNvCxnSpPr>
            <a:stCxn id="1799" idx="1"/>
            <a:endCxn id="179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02" name="Google Shape;1802;p114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" name="Google Shape;1803;p114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4" name="Google Shape;1804;p114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05" name="Google Shape;1805;p114"/>
          <p:cNvSpPr/>
          <p:nvPr/>
        </p:nvSpPr>
        <p:spPr>
          <a:xfrm>
            <a:off x="3057875" y="26100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6" name="Google Shape;1806;p114"/>
          <p:cNvCxnSpPr/>
          <p:nvPr/>
        </p:nvCxnSpPr>
        <p:spPr>
          <a:xfrm flipH="1" rot="10800000">
            <a:off x="4115675" y="2831869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07" name="Google Shape;1807;p114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2" name="Google Shape;1812;p115"/>
          <p:cNvCxnSpPr>
            <a:stCxn id="1813" idx="1"/>
            <a:endCxn id="181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15" name="Google Shape;1815;p11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816" name="Google Shape;1816;p115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keep advertising in a cycle, and costs keep increasing!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 can't save us.</a:t>
            </a:r>
            <a:endParaRPr/>
          </a:p>
        </p:txBody>
      </p:sp>
      <p:sp>
        <p:nvSpPr>
          <p:cNvPr id="1814" name="Google Shape;1814;p115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115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8" name="Google Shape;1818;p115"/>
          <p:cNvCxnSpPr>
            <a:stCxn id="1817" idx="2"/>
            <a:endCxn id="181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9" name="Google Shape;1819;p115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3" name="Google Shape;1813;p115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0" name="Google Shape;1820;p115"/>
          <p:cNvCxnSpPr>
            <a:stCxn id="1817" idx="1"/>
            <a:endCxn id="181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115"/>
          <p:cNvCxnSpPr>
            <a:stCxn id="1819" idx="1"/>
            <a:endCxn id="181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22" name="Google Shape;1822;p115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3" name="Google Shape;1823;p115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4" name="Google Shape;1824;p115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25" name="Google Shape;1825;p115"/>
          <p:cNvSpPr/>
          <p:nvPr/>
        </p:nvSpPr>
        <p:spPr>
          <a:xfrm>
            <a:off x="5733600" y="34253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6" name="Google Shape;1826;p115"/>
          <p:cNvCxnSpPr/>
          <p:nvPr/>
        </p:nvCxnSpPr>
        <p:spPr>
          <a:xfrm>
            <a:off x="5569575" y="3172442"/>
            <a:ext cx="0" cy="92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27" name="Google Shape;1827;p115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2" name="Google Shape;1832;p116"/>
          <p:cNvCxnSpPr>
            <a:stCxn id="1833" idx="1"/>
            <a:endCxn id="183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35" name="Google Shape;1835;p11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836" name="Google Shape;1836;p116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keep advertising in a cycle, and costs keep increasing!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 can't save us.</a:t>
            </a:r>
            <a:endParaRPr/>
          </a:p>
        </p:txBody>
      </p:sp>
      <p:sp>
        <p:nvSpPr>
          <p:cNvPr id="1834" name="Google Shape;1834;p116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116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8" name="Google Shape;1838;p116"/>
          <p:cNvCxnSpPr>
            <a:stCxn id="1837" idx="2"/>
            <a:endCxn id="183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9" name="Google Shape;1839;p116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116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0" name="Google Shape;1840;p116"/>
          <p:cNvCxnSpPr>
            <a:stCxn id="1837" idx="1"/>
            <a:endCxn id="183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116"/>
          <p:cNvCxnSpPr>
            <a:stCxn id="1839" idx="1"/>
            <a:endCxn id="183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42" name="Google Shape;1842;p116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3" name="Google Shape;1843;p116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4" name="Google Shape;1844;p116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5" name="Google Shape;1845;p116"/>
          <p:cNvSpPr/>
          <p:nvPr/>
        </p:nvSpPr>
        <p:spPr>
          <a:xfrm>
            <a:off x="3057875" y="42102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6" name="Google Shape;1846;p116"/>
          <p:cNvCxnSpPr/>
          <p:nvPr/>
        </p:nvCxnSpPr>
        <p:spPr>
          <a:xfrm>
            <a:off x="4115675" y="3883550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1847" name="Google Shape;1847;p116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2" name="Google Shape;1852;p117"/>
          <p:cNvCxnSpPr>
            <a:stCxn id="1853" idx="1"/>
            <a:endCxn id="185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5" name="Google Shape;1855;p11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856" name="Google Shape;1856;p117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keep advertising in a cycle, and costs keep increasing!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 can't save us.</a:t>
            </a:r>
            <a:endParaRPr/>
          </a:p>
        </p:txBody>
      </p:sp>
      <p:sp>
        <p:nvSpPr>
          <p:cNvPr id="1854" name="Google Shape;1854;p117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7" name="Google Shape;1857;p117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8" name="Google Shape;1858;p117"/>
          <p:cNvCxnSpPr>
            <a:stCxn id="1857" idx="2"/>
            <a:endCxn id="185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9" name="Google Shape;1859;p117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3" name="Google Shape;1853;p117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0" name="Google Shape;1860;p117"/>
          <p:cNvCxnSpPr>
            <a:stCxn id="1857" idx="1"/>
            <a:endCxn id="185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117"/>
          <p:cNvCxnSpPr>
            <a:stCxn id="1859" idx="1"/>
            <a:endCxn id="185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62" name="Google Shape;1862;p117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3" name="Google Shape;1863;p117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4" name="Google Shape;1864;p117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65" name="Google Shape;1865;p117"/>
          <p:cNvSpPr/>
          <p:nvPr/>
        </p:nvSpPr>
        <p:spPr>
          <a:xfrm>
            <a:off x="3057875" y="26100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6" name="Google Shape;1866;p117"/>
          <p:cNvCxnSpPr/>
          <p:nvPr/>
        </p:nvCxnSpPr>
        <p:spPr>
          <a:xfrm flipH="1" rot="10800000">
            <a:off x="4115675" y="2831869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67" name="Google Shape;1867;p117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2" name="Google Shape;1872;p118"/>
          <p:cNvCxnSpPr>
            <a:stCxn id="1873" idx="1"/>
            <a:endCxn id="187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75" name="Google Shape;1875;p11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876" name="Google Shape;1876;p118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keep advertising in a cycle, and costs keep increasing!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 can't save us.</a:t>
            </a:r>
            <a:endParaRPr/>
          </a:p>
        </p:txBody>
      </p:sp>
      <p:sp>
        <p:nvSpPr>
          <p:cNvPr id="1874" name="Google Shape;1874;p118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7" name="Google Shape;1877;p118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8" name="Google Shape;1878;p118"/>
          <p:cNvCxnSpPr>
            <a:stCxn id="1877" idx="2"/>
            <a:endCxn id="187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9" name="Google Shape;1879;p118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3" name="Google Shape;1873;p118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0" name="Google Shape;1880;p118"/>
          <p:cNvCxnSpPr>
            <a:stCxn id="1877" idx="1"/>
            <a:endCxn id="187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118"/>
          <p:cNvCxnSpPr>
            <a:stCxn id="1879" idx="1"/>
            <a:endCxn id="187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82" name="Google Shape;1882;p118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3" name="Google Shape;1883;p118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4" name="Google Shape;1884;p118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85" name="Google Shape;1885;p118"/>
          <p:cNvSpPr/>
          <p:nvPr/>
        </p:nvSpPr>
        <p:spPr>
          <a:xfrm>
            <a:off x="5733600" y="34253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6" name="Google Shape;1886;p118"/>
          <p:cNvCxnSpPr/>
          <p:nvPr/>
        </p:nvCxnSpPr>
        <p:spPr>
          <a:xfrm>
            <a:off x="5569575" y="3172442"/>
            <a:ext cx="0" cy="92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87" name="Google Shape;1887;p118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2" name="Google Shape;1892;p119"/>
          <p:cNvCxnSpPr>
            <a:stCxn id="1893" idx="1"/>
            <a:endCxn id="189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95" name="Google Shape;1895;p11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896" name="Google Shape;1896;p119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keep advertising in a cycle, and costs keep increasing!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 can't save us.</a:t>
            </a:r>
            <a:endParaRPr/>
          </a:p>
        </p:txBody>
      </p:sp>
      <p:sp>
        <p:nvSpPr>
          <p:cNvPr id="1894" name="Google Shape;1894;p119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119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8" name="Google Shape;1898;p119"/>
          <p:cNvCxnSpPr>
            <a:stCxn id="1897" idx="2"/>
            <a:endCxn id="189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9" name="Google Shape;1899;p119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119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0" name="Google Shape;1900;p119"/>
          <p:cNvCxnSpPr>
            <a:stCxn id="1897" idx="1"/>
            <a:endCxn id="189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1" name="Google Shape;1901;p119"/>
          <p:cNvCxnSpPr>
            <a:stCxn id="1899" idx="1"/>
            <a:endCxn id="189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02" name="Google Shape;1902;p119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3" name="Google Shape;1903;p119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4" name="Google Shape;1904;p119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05" name="Google Shape;1905;p119"/>
          <p:cNvSpPr/>
          <p:nvPr/>
        </p:nvSpPr>
        <p:spPr>
          <a:xfrm>
            <a:off x="3057875" y="42102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6" name="Google Shape;1906;p119"/>
          <p:cNvCxnSpPr/>
          <p:nvPr/>
        </p:nvCxnSpPr>
        <p:spPr>
          <a:xfrm>
            <a:off x="4115675" y="3883550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1907" name="Google Shape;1907;p119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2" name="Google Shape;1912;p120"/>
          <p:cNvCxnSpPr>
            <a:stCxn id="1913" idx="1"/>
            <a:endCxn id="1914" idx="6"/>
          </p:cNvCxnSpPr>
          <p:nvPr/>
        </p:nvCxnSpPr>
        <p:spPr>
          <a:xfrm rot="10800000">
            <a:off x="3336375" y="3637275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15" name="Google Shape;1915;p12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Count to Infinity – The Problem</a:t>
            </a:r>
            <a:endParaRPr/>
          </a:p>
        </p:txBody>
      </p:sp>
      <p:sp>
        <p:nvSpPr>
          <p:cNvPr id="1916" name="Google Shape;1916;p120"/>
          <p:cNvSpPr txBox="1"/>
          <p:nvPr>
            <p:ph idx="1" type="body"/>
          </p:nvPr>
        </p:nvSpPr>
        <p:spPr>
          <a:xfrm>
            <a:off x="107050" y="402200"/>
            <a:ext cx="8909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keep advertising in a cycle, and costs keep increasing!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 can't save us.</a:t>
            </a:r>
            <a:endParaRPr/>
          </a:p>
        </p:txBody>
      </p:sp>
      <p:sp>
        <p:nvSpPr>
          <p:cNvPr id="1914" name="Google Shape;1914;p120"/>
          <p:cNvSpPr/>
          <p:nvPr/>
        </p:nvSpPr>
        <p:spPr>
          <a:xfrm>
            <a:off x="3051363" y="34947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7" name="Google Shape;1917;p120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8" name="Google Shape;1918;p120"/>
          <p:cNvCxnSpPr>
            <a:stCxn id="1917" idx="2"/>
            <a:endCxn id="1919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120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3" name="Google Shape;1913;p120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0" name="Google Shape;1920;p120"/>
          <p:cNvCxnSpPr>
            <a:stCxn id="1917" idx="1"/>
            <a:endCxn id="1913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120"/>
          <p:cNvCxnSpPr>
            <a:stCxn id="1919" idx="1"/>
            <a:endCxn id="1913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22" name="Google Shape;1922;p120"/>
          <p:cNvGraphicFramePr/>
          <p:nvPr/>
        </p:nvGraphicFramePr>
        <p:xfrm>
          <a:off x="990319" y="32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3" name="Google Shape;1923;p120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4" name="Google Shape;1924;p120"/>
          <p:cNvGraphicFramePr/>
          <p:nvPr/>
        </p:nvGraphicFramePr>
        <p:xfrm>
          <a:off x="6318169" y="40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25" name="Google Shape;1925;p120"/>
          <p:cNvSpPr/>
          <p:nvPr/>
        </p:nvSpPr>
        <p:spPr>
          <a:xfrm>
            <a:off x="3057875" y="2610050"/>
            <a:ext cx="1431300" cy="43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6" name="Google Shape;1926;p120"/>
          <p:cNvCxnSpPr/>
          <p:nvPr/>
        </p:nvCxnSpPr>
        <p:spPr>
          <a:xfrm flipH="1" rot="10800000">
            <a:off x="4115675" y="2831869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27" name="Google Shape;1927;p120"/>
          <p:cNvGraphicFramePr/>
          <p:nvPr/>
        </p:nvGraphicFramePr>
        <p:xfrm>
          <a:off x="6318169" y="25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{149EC091-E50F-4E8F-A22E-1A2800E75220}</a:tableStyleId>
              </a:tblPr>
              <a:tblGrid>
                <a:gridCol w="544800"/>
                <a:gridCol w="497075"/>
                <a:gridCol w="793625"/>
              </a:tblGrid>
              <a:tr h="121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FFFFF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2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to Infinity – The Problem</a:t>
            </a:r>
            <a:endParaRPr/>
          </a:p>
        </p:txBody>
      </p:sp>
      <p:sp>
        <p:nvSpPr>
          <p:cNvPr id="1933" name="Google Shape;1933;p121"/>
          <p:cNvSpPr txBox="1"/>
          <p:nvPr>
            <p:ph idx="1" type="body"/>
          </p:nvPr>
        </p:nvSpPr>
        <p:spPr>
          <a:xfrm>
            <a:off x="107050" y="402200"/>
            <a:ext cx="8909700" cy="2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problem, restated: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Poison wasn't propagated properly. A router had a busted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Busted</a:t>
            </a:r>
            <a:r>
              <a:rPr lang="en"/>
              <a:t> path is advertised in a loop.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Split horizon won't save us.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never advertising a path back to the next-hop.</a:t>
            </a:r>
            <a:endParaRPr/>
          </a:p>
        </p:txBody>
      </p:sp>
      <p:sp>
        <p:nvSpPr>
          <p:cNvPr id="1934" name="Google Shape;1934;p121"/>
          <p:cNvSpPr/>
          <p:nvPr/>
        </p:nvSpPr>
        <p:spPr>
          <a:xfrm>
            <a:off x="5261175" y="2780457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5" name="Google Shape;1935;p121"/>
          <p:cNvCxnSpPr>
            <a:stCxn id="1934" idx="2"/>
            <a:endCxn id="1936" idx="0"/>
          </p:cNvCxnSpPr>
          <p:nvPr/>
        </p:nvCxnSpPr>
        <p:spPr>
          <a:xfrm>
            <a:off x="5403675" y="3065457"/>
            <a:ext cx="0" cy="11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6" name="Google Shape;1936;p121"/>
          <p:cNvSpPr/>
          <p:nvPr/>
        </p:nvSpPr>
        <p:spPr>
          <a:xfrm>
            <a:off x="5261175" y="421022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121"/>
          <p:cNvSpPr/>
          <p:nvPr/>
        </p:nvSpPr>
        <p:spPr>
          <a:xfrm>
            <a:off x="3737175" y="3494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8" name="Google Shape;1938;p121"/>
          <p:cNvCxnSpPr>
            <a:stCxn id="1934" idx="1"/>
            <a:endCxn id="1937" idx="3"/>
          </p:cNvCxnSpPr>
          <p:nvPr/>
        </p:nvCxnSpPr>
        <p:spPr>
          <a:xfrm flipH="1">
            <a:off x="4022175" y="2922957"/>
            <a:ext cx="1239000" cy="7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121"/>
          <p:cNvCxnSpPr>
            <a:stCxn id="1936" idx="1"/>
            <a:endCxn id="1937" idx="3"/>
          </p:cNvCxnSpPr>
          <p:nvPr/>
        </p:nvCxnSpPr>
        <p:spPr>
          <a:xfrm rot="10800000">
            <a:off x="4022175" y="3637229"/>
            <a:ext cx="12390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121"/>
          <p:cNvCxnSpPr/>
          <p:nvPr/>
        </p:nvCxnSpPr>
        <p:spPr>
          <a:xfrm flipH="1" rot="10800000">
            <a:off x="4115675" y="2831869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1" name="Google Shape;1941;p121"/>
          <p:cNvCxnSpPr/>
          <p:nvPr/>
        </p:nvCxnSpPr>
        <p:spPr>
          <a:xfrm>
            <a:off x="4115675" y="3883550"/>
            <a:ext cx="9531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42" name="Google Shape;1942;p121"/>
          <p:cNvCxnSpPr/>
          <p:nvPr/>
        </p:nvCxnSpPr>
        <p:spPr>
          <a:xfrm>
            <a:off x="5569575" y="3172442"/>
            <a:ext cx="0" cy="92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3" name="Google Shape;1943;p121"/>
          <p:cNvSpPr/>
          <p:nvPr/>
        </p:nvSpPr>
        <p:spPr>
          <a:xfrm>
            <a:off x="5735475" y="3221850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4" name="Google Shape;1944;p121"/>
          <p:cNvSpPr/>
          <p:nvPr/>
        </p:nvSpPr>
        <p:spPr>
          <a:xfrm>
            <a:off x="5735475" y="3526650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5" name="Google Shape;1945;p121"/>
          <p:cNvSpPr/>
          <p:nvPr/>
        </p:nvSpPr>
        <p:spPr>
          <a:xfrm>
            <a:off x="5735475" y="3831450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8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121"/>
          <p:cNvSpPr/>
          <p:nvPr/>
        </p:nvSpPr>
        <p:spPr>
          <a:xfrm>
            <a:off x="4643350" y="4413675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7" name="Google Shape;1947;p121"/>
          <p:cNvSpPr/>
          <p:nvPr/>
        </p:nvSpPr>
        <p:spPr>
          <a:xfrm>
            <a:off x="4338550" y="4261275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8" name="Google Shape;1948;p121"/>
          <p:cNvSpPr/>
          <p:nvPr/>
        </p:nvSpPr>
        <p:spPr>
          <a:xfrm>
            <a:off x="4033750" y="4108875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9" name="Google Shape;1949;p121"/>
          <p:cNvSpPr/>
          <p:nvPr/>
        </p:nvSpPr>
        <p:spPr>
          <a:xfrm>
            <a:off x="4643350" y="2661075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0" name="Google Shape;1950;p121"/>
          <p:cNvSpPr/>
          <p:nvPr/>
        </p:nvSpPr>
        <p:spPr>
          <a:xfrm>
            <a:off x="4338550" y="2813475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121"/>
          <p:cNvSpPr/>
          <p:nvPr/>
        </p:nvSpPr>
        <p:spPr>
          <a:xfrm>
            <a:off x="4033750" y="2965875"/>
            <a:ext cx="232200" cy="223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12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to Infinity – Solution</a:t>
            </a:r>
            <a:endParaRPr/>
          </a:p>
        </p:txBody>
      </p:sp>
      <p:sp>
        <p:nvSpPr>
          <p:cNvPr id="1957" name="Google Shape;1957;p12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Enforce a maximum cost.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is a common choice.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numbers ≥ 16 are considered infinity.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will stop when all costs reach 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Busted path will expire, or get replaced by another non-infinite-cost path.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