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y="5143500" cx="9144000"/>
  <p:notesSz cx="6858000" cy="9144000"/>
  <p:embeddedFontLst>
    <p:embeddedFont>
      <p:font typeface="Roboto Medium"/>
      <p:regular r:id="rId72"/>
      <p:bold r:id="rId73"/>
      <p:italic r:id="rId74"/>
      <p:boldItalic r:id="rId75"/>
    </p:embeddedFont>
    <p:embeddedFont>
      <p:font typeface="Roboto"/>
      <p:regular r:id="rId76"/>
      <p:bold r:id="rId77"/>
      <p:italic r:id="rId78"/>
      <p:boldItalic r:id="rId79"/>
    </p:embeddedFont>
    <p:embeddedFont>
      <p:font typeface="Roboto Light"/>
      <p:regular r:id="rId80"/>
      <p:bold r:id="rId81"/>
      <p:italic r:id="rId82"/>
      <p:boldItalic r:id="rId8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649DB4-A6B0-4A88-ADBF-AAA4EB37AF7F}">
  <a:tblStyle styleId="{23649DB4-A6B0-4A88-ADBF-AAA4EB37AF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3" Type="http://schemas.openxmlformats.org/officeDocument/2006/relationships/font" Target="fonts/RobotoLight-boldItalic.fntdata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RobotoLight-regular.fntdata"/><Relationship Id="rId82" Type="http://schemas.openxmlformats.org/officeDocument/2006/relationships/font" Target="fonts/RobotoLight-italic.fntdata"/><Relationship Id="rId81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RobotoMedium-bold.fntdata"/><Relationship Id="rId72" Type="http://schemas.openxmlformats.org/officeDocument/2006/relationships/font" Target="fonts/RobotoMedium-regular.fntdata"/><Relationship Id="rId31" Type="http://schemas.openxmlformats.org/officeDocument/2006/relationships/slide" Target="slides/slide25.xml"/><Relationship Id="rId75" Type="http://schemas.openxmlformats.org/officeDocument/2006/relationships/font" Target="fonts/RobotoMedium-boldItalic.fntdata"/><Relationship Id="rId30" Type="http://schemas.openxmlformats.org/officeDocument/2006/relationships/slide" Target="slides/slide24.xml"/><Relationship Id="rId74" Type="http://schemas.openxmlformats.org/officeDocument/2006/relationships/font" Target="fonts/RobotoMedium-italic.fntdata"/><Relationship Id="rId33" Type="http://schemas.openxmlformats.org/officeDocument/2006/relationships/slide" Target="slides/slide27.xml"/><Relationship Id="rId77" Type="http://schemas.openxmlformats.org/officeDocument/2006/relationships/font" Target="fonts/Roboto-bold.fntdata"/><Relationship Id="rId32" Type="http://schemas.openxmlformats.org/officeDocument/2006/relationships/slide" Target="slides/slide26.xml"/><Relationship Id="rId76" Type="http://schemas.openxmlformats.org/officeDocument/2006/relationships/font" Target="fonts/Roboto-regular.fntdata"/><Relationship Id="rId35" Type="http://schemas.openxmlformats.org/officeDocument/2006/relationships/slide" Target="slides/slide29.xml"/><Relationship Id="rId79" Type="http://schemas.openxmlformats.org/officeDocument/2006/relationships/font" Target="fonts/Roboto-boldItalic.fntdata"/><Relationship Id="rId34" Type="http://schemas.openxmlformats.org/officeDocument/2006/relationships/slide" Target="slides/slide28.xml"/><Relationship Id="rId78" Type="http://schemas.openxmlformats.org/officeDocument/2006/relationships/font" Target="fonts/Roboto-italic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ons.wikimedia.org/wiki/File:Jon_Postel_(full_frame).jpg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9db0c453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9db0c453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template credit: Josh Hug, Lisa Yan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e9db0c4538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e9db0c4538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e9db0c4538_0_6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e9db0c4538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e9db0c4538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e9db0c4538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e9db0c4538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e9db0c4538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e9db0c4538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e9db0c4538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e9db0c4538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e9db0c4538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e9db0c4538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e9db0c4538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e9db0c4538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e9db0c4538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e9db0c4538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e9db0c4538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e9db0c4538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e9db0c4538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9db0c4538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9db0c45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e9db0c4538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e9db0c4538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e9db0c4538_0_8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e9db0c4538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e9db0c4538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e9db0c4538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e9db0c4538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e9db0c4538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e9db0c4538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e9db0c4538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e9db0c4538_0_14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e9db0c4538_0_1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e9db0c4538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e9db0c4538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e9db0c4538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e9db0c4538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e9db0c4538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e9db0c4538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e9db0c4538_0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e9db0c4538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9db0c4538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9db0c4538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e9db0c4538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e9db0c4538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e9db0c4538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e9db0c4538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e9db0c4538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e9db0c4538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e9db0c4538_0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e9db0c4538_0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e9db0c4538_0_1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e9db0c4538_0_1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e9db0c4538_0_1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e9db0c4538_0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e9db0c4538_0_1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e9db0c4538_0_1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e9db0c4538_0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e9db0c4538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e9db0c4538_0_1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e9db0c4538_0_1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e9db0c4538_0_1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2e9db0c4538_0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9db0c4538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e9db0c4538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2e9db0c4538_0_1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2e9db0c4538_0_1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e9db0c4538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e9db0c4538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e9db0c4538_0_1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2e9db0c4538_0_1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e9db0c4538_0_1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e9db0c4538_0_1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e9db0c4538_0_1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e9db0c4538_0_1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2e9db0c4538_0_14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2e9db0c4538_0_1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e9db0c4538_0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e9db0c4538_0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2e9db0c4538_0_1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2e9db0c4538_0_1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e9db0c4538_0_1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2e9db0c4538_0_1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2e9db0c4538_0_1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2e9db0c4538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e9db0c4538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e9db0c4538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2e9db0c4538_0_1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2e9db0c4538_0_1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e9db0c4538_0_1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2e9db0c4538_0_1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2e9db0c4538_0_1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2e9db0c4538_0_1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2e9db0c4538_0_1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2e9db0c4538_0_1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2e9db0c4538_0_1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2e9db0c4538_0_1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2e9db0c4538_0_1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2e9db0c4538_0_1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2e9db0c4538_0_1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2e9db0c4538_0_1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2e9db0c4538_0_1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2e9db0c4538_0_1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2e9db0c4538_0_17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2e9db0c4538_0_1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2e9db0c4538_0_1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2e9db0c4538_0_1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ea1868c9a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ea1868c9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2e9db0c4538_0_1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2e9db0c4538_0_1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2ed46e632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2ed46e632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2e9db0c4538_0_1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2e9db0c4538_0_1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e9db0c4538_0_1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2e9db0c4538_0_1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2e9db0c4538_0_1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2e9db0c4538_0_1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2ea0879c207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2ea0879c207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e9db0c4538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e9db0c4538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https://commons.wikimedia.org/wiki/File:Jon_Postel_(full_frame).jpg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e9db0c4538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e9db0c4538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e9db0c4538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e9db0c4538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5425" y="4288400"/>
            <a:ext cx="86589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95" name="Google Shape;95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4" name="Google Shape;10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6" name="Google Shape;106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0" name="Google Shape;12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28" name="Google Shape;12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7" name="Google Shape;27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3" name="Google Shape;43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1" name="Google Shape;61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 168, Fall 2024 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Sylvia Ratnasamy, Rob Shakir, Peyrin Kao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11700" y="1658975"/>
            <a:ext cx="8709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rPr>
              <a:t>Inter-Domain Routing</a:t>
            </a:r>
            <a:endParaRPr sz="3600">
              <a:solidFill>
                <a:srgbClr val="0B539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X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Autonomous Systems</a:t>
            </a:r>
            <a:endParaRPr/>
          </a:p>
        </p:txBody>
      </p:sp>
      <p:sp>
        <p:nvSpPr>
          <p:cNvPr id="360" name="Google Shape;360;p33"/>
          <p:cNvSpPr txBox="1"/>
          <p:nvPr>
            <p:ph idx="2" type="body"/>
          </p:nvPr>
        </p:nvSpPr>
        <p:spPr>
          <a:xfrm>
            <a:off x="95425" y="402200"/>
            <a:ext cx="41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Stub AS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Only sends/receives packets on behalf of hosts inside the AS.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Similar to end hosts in intra-domain model.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Does not forward packets between other ASes.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Examples: UC Berkeley, local bank.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Most ASes are this type.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3"/>
          <p:cNvSpPr txBox="1"/>
          <p:nvPr>
            <p:ph idx="1" type="body"/>
          </p:nvPr>
        </p:nvSpPr>
        <p:spPr>
          <a:xfrm>
            <a:off x="4647750" y="402200"/>
            <a:ext cx="433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Transit AS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Forwards packets on behalf of other ASes.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Similar to routers in intra-domain model.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Can still send/receive packets for hosts inside the AS.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Examples: AT&amp;T, Verizon.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Can vary in scale (global, regional).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3"/>
          <p:cNvSpPr txBox="1"/>
          <p:nvPr>
            <p:ph idx="2" type="body"/>
          </p:nvPr>
        </p:nvSpPr>
        <p:spPr>
          <a:xfrm>
            <a:off x="161125" y="4228825"/>
            <a:ext cx="51558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Note: Some modern ASes (e.g. Google, Amazon) blur the line between stub and transit, but we won't worry about them.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Autonomous Systems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What are ASes?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Business Relationships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Goals of Inter-Domain Routing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Policy-Based Routing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Gao-Rexford Rules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BGP (Border Gateway Protocol)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Importing and Exporting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Aggregation and Path-Vector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368" name="Google Shape;368;p3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Relationships</a:t>
            </a:r>
            <a:endParaRPr/>
          </a:p>
        </p:txBody>
      </p:sp>
      <p:sp>
        <p:nvSpPr>
          <p:cNvPr id="369" name="Google Shape;369;p3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Relationships</a:t>
            </a:r>
            <a:endParaRPr/>
          </a:p>
        </p:txBody>
      </p:sp>
      <p:sp>
        <p:nvSpPr>
          <p:cNvPr id="375" name="Google Shape;375;p35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Inter-domain topology is shaped between business relationships between ASes.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different ways for a pair of ASes to be related: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Customer-provider</a:t>
            </a:r>
            <a:r>
              <a:rPr lang="en"/>
              <a:t> relationship: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customer pays the provider.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 exchange, the provider offers to forward traffic to/from the customer.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Peering</a:t>
            </a:r>
            <a:r>
              <a:rPr lang="en"/>
              <a:t> relationship: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Peers don't pay each other.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Peers exchange roughly equal traffic.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Graph with Business Relationships</a:t>
            </a:r>
            <a:endParaRPr/>
          </a:p>
        </p:txBody>
      </p:sp>
      <p:sp>
        <p:nvSpPr>
          <p:cNvPr id="381" name="Google Shape;381;p36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Representing business relationships in the AS graph: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Provider                     Customer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Peer                    Peer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arrows do not represent direction of packets (e.g. F can send packets to C).</a:t>
            </a:r>
            <a:endParaRPr/>
          </a:p>
        </p:txBody>
      </p:sp>
      <p:sp>
        <p:nvSpPr>
          <p:cNvPr id="382" name="Google Shape;382;p36"/>
          <p:cNvSpPr/>
          <p:nvPr/>
        </p:nvSpPr>
        <p:spPr>
          <a:xfrm>
            <a:off x="3146663" y="226525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6"/>
          <p:cNvSpPr/>
          <p:nvPr/>
        </p:nvSpPr>
        <p:spPr>
          <a:xfrm>
            <a:off x="4984638" y="226525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36"/>
          <p:cNvSpPr/>
          <p:nvPr/>
        </p:nvSpPr>
        <p:spPr>
          <a:xfrm>
            <a:off x="2476013" y="337197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36"/>
          <p:cNvSpPr/>
          <p:nvPr/>
        </p:nvSpPr>
        <p:spPr>
          <a:xfrm>
            <a:off x="4243813" y="337197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36"/>
          <p:cNvSpPr/>
          <p:nvPr/>
        </p:nvSpPr>
        <p:spPr>
          <a:xfrm>
            <a:off x="5698088" y="3372013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36"/>
          <p:cNvSpPr/>
          <p:nvPr/>
        </p:nvSpPr>
        <p:spPr>
          <a:xfrm>
            <a:off x="2476013" y="437955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36"/>
          <p:cNvSpPr/>
          <p:nvPr/>
        </p:nvSpPr>
        <p:spPr>
          <a:xfrm>
            <a:off x="3892588" y="437955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36"/>
          <p:cNvSpPr/>
          <p:nvPr/>
        </p:nvSpPr>
        <p:spPr>
          <a:xfrm>
            <a:off x="5698088" y="4379588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0" name="Google Shape;390;p36"/>
          <p:cNvCxnSpPr>
            <a:stCxn id="382" idx="4"/>
            <a:endCxn id="384" idx="0"/>
          </p:cNvCxnSpPr>
          <p:nvPr/>
        </p:nvCxnSpPr>
        <p:spPr>
          <a:xfrm flipH="1">
            <a:off x="2960813" y="2818450"/>
            <a:ext cx="670800" cy="553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36"/>
          <p:cNvCxnSpPr>
            <a:stCxn id="382" idx="4"/>
            <a:endCxn id="385" idx="0"/>
          </p:cNvCxnSpPr>
          <p:nvPr/>
        </p:nvCxnSpPr>
        <p:spPr>
          <a:xfrm>
            <a:off x="3631613" y="2818450"/>
            <a:ext cx="1097100" cy="553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36"/>
          <p:cNvCxnSpPr>
            <a:stCxn id="382" idx="6"/>
            <a:endCxn id="383" idx="2"/>
          </p:cNvCxnSpPr>
          <p:nvPr/>
        </p:nvCxnSpPr>
        <p:spPr>
          <a:xfrm>
            <a:off x="4116563" y="2541850"/>
            <a:ext cx="868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93" name="Google Shape;393;p36"/>
          <p:cNvCxnSpPr>
            <a:stCxn id="384" idx="4"/>
            <a:endCxn id="387" idx="0"/>
          </p:cNvCxnSpPr>
          <p:nvPr/>
        </p:nvCxnSpPr>
        <p:spPr>
          <a:xfrm>
            <a:off x="2960963" y="3925175"/>
            <a:ext cx="0" cy="45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36"/>
          <p:cNvCxnSpPr>
            <a:stCxn id="384" idx="5"/>
            <a:endCxn id="388" idx="1"/>
          </p:cNvCxnSpPr>
          <p:nvPr/>
        </p:nvCxnSpPr>
        <p:spPr>
          <a:xfrm>
            <a:off x="3303874" y="3844161"/>
            <a:ext cx="730800" cy="616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36"/>
          <p:cNvCxnSpPr>
            <a:stCxn id="385" idx="4"/>
            <a:endCxn id="388" idx="0"/>
          </p:cNvCxnSpPr>
          <p:nvPr/>
        </p:nvCxnSpPr>
        <p:spPr>
          <a:xfrm flipH="1">
            <a:off x="4377463" y="3925175"/>
            <a:ext cx="351300" cy="45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36"/>
          <p:cNvCxnSpPr>
            <a:stCxn id="386" idx="4"/>
            <a:endCxn id="389" idx="0"/>
          </p:cNvCxnSpPr>
          <p:nvPr/>
        </p:nvCxnSpPr>
        <p:spPr>
          <a:xfrm>
            <a:off x="6183038" y="3925213"/>
            <a:ext cx="0" cy="45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36"/>
          <p:cNvCxnSpPr>
            <a:stCxn id="385" idx="6"/>
            <a:endCxn id="386" idx="2"/>
          </p:cNvCxnSpPr>
          <p:nvPr/>
        </p:nvCxnSpPr>
        <p:spPr>
          <a:xfrm>
            <a:off x="5213713" y="3648575"/>
            <a:ext cx="484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98" name="Google Shape;398;p36"/>
          <p:cNvCxnSpPr/>
          <p:nvPr/>
        </p:nvCxnSpPr>
        <p:spPr>
          <a:xfrm>
            <a:off x="1576763" y="1100100"/>
            <a:ext cx="1050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36"/>
          <p:cNvCxnSpPr/>
          <p:nvPr/>
        </p:nvCxnSpPr>
        <p:spPr>
          <a:xfrm>
            <a:off x="1266513" y="1430025"/>
            <a:ext cx="868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00" name="Google Shape;400;p36"/>
          <p:cNvCxnSpPr>
            <a:stCxn id="383" idx="4"/>
            <a:endCxn id="386" idx="0"/>
          </p:cNvCxnSpPr>
          <p:nvPr/>
        </p:nvCxnSpPr>
        <p:spPr>
          <a:xfrm>
            <a:off x="5469588" y="2818450"/>
            <a:ext cx="713400" cy="553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Graph with Business Relationships</a:t>
            </a:r>
            <a:endParaRPr/>
          </a:p>
        </p:txBody>
      </p:sp>
      <p:sp>
        <p:nvSpPr>
          <p:cNvPr id="406" name="Google Shape;406;p3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Stub ASes in this graph: F, G, 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 outgoing edges: Not providing service to anybody.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Incoming edge(s) shows who they're buying service from.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7"/>
          <p:cNvSpPr/>
          <p:nvPr/>
        </p:nvSpPr>
        <p:spPr>
          <a:xfrm>
            <a:off x="3146663" y="226525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18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4984638" y="226525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8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37"/>
          <p:cNvSpPr/>
          <p:nvPr/>
        </p:nvSpPr>
        <p:spPr>
          <a:xfrm>
            <a:off x="2476013" y="337197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4243813" y="337197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8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5698088" y="3372013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 sz="18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37"/>
          <p:cNvSpPr/>
          <p:nvPr/>
        </p:nvSpPr>
        <p:spPr>
          <a:xfrm>
            <a:off x="2476013" y="437955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892588" y="437955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5698088" y="4379588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5" name="Google Shape;415;p37"/>
          <p:cNvCxnSpPr>
            <a:stCxn id="407" idx="4"/>
            <a:endCxn id="409" idx="0"/>
          </p:cNvCxnSpPr>
          <p:nvPr/>
        </p:nvCxnSpPr>
        <p:spPr>
          <a:xfrm flipH="1">
            <a:off x="2960813" y="2818450"/>
            <a:ext cx="670800" cy="5535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37"/>
          <p:cNvCxnSpPr>
            <a:stCxn id="407" idx="4"/>
            <a:endCxn id="410" idx="0"/>
          </p:cNvCxnSpPr>
          <p:nvPr/>
        </p:nvCxnSpPr>
        <p:spPr>
          <a:xfrm>
            <a:off x="3631613" y="2818450"/>
            <a:ext cx="1097100" cy="5535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37"/>
          <p:cNvCxnSpPr>
            <a:stCxn id="407" idx="6"/>
            <a:endCxn id="408" idx="2"/>
          </p:cNvCxnSpPr>
          <p:nvPr/>
        </p:nvCxnSpPr>
        <p:spPr>
          <a:xfrm>
            <a:off x="4116563" y="2541850"/>
            <a:ext cx="868200" cy="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18" name="Google Shape;418;p37"/>
          <p:cNvCxnSpPr>
            <a:stCxn id="409" idx="4"/>
            <a:endCxn id="412" idx="0"/>
          </p:cNvCxnSpPr>
          <p:nvPr/>
        </p:nvCxnSpPr>
        <p:spPr>
          <a:xfrm>
            <a:off x="2960963" y="3925175"/>
            <a:ext cx="0" cy="45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37"/>
          <p:cNvCxnSpPr>
            <a:stCxn id="409" idx="5"/>
            <a:endCxn id="413" idx="1"/>
          </p:cNvCxnSpPr>
          <p:nvPr/>
        </p:nvCxnSpPr>
        <p:spPr>
          <a:xfrm>
            <a:off x="3303874" y="3844161"/>
            <a:ext cx="730800" cy="616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37"/>
          <p:cNvCxnSpPr>
            <a:stCxn id="410" idx="4"/>
            <a:endCxn id="413" idx="0"/>
          </p:cNvCxnSpPr>
          <p:nvPr/>
        </p:nvCxnSpPr>
        <p:spPr>
          <a:xfrm flipH="1">
            <a:off x="4377463" y="3925175"/>
            <a:ext cx="351300" cy="45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37"/>
          <p:cNvCxnSpPr>
            <a:stCxn id="411" idx="4"/>
            <a:endCxn id="414" idx="0"/>
          </p:cNvCxnSpPr>
          <p:nvPr/>
        </p:nvCxnSpPr>
        <p:spPr>
          <a:xfrm>
            <a:off x="6183038" y="3925213"/>
            <a:ext cx="0" cy="45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37"/>
          <p:cNvCxnSpPr>
            <a:stCxn id="410" idx="6"/>
            <a:endCxn id="411" idx="2"/>
          </p:cNvCxnSpPr>
          <p:nvPr/>
        </p:nvCxnSpPr>
        <p:spPr>
          <a:xfrm>
            <a:off x="5213713" y="3648575"/>
            <a:ext cx="484500" cy="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23" name="Google Shape;423;p37"/>
          <p:cNvCxnSpPr>
            <a:stCxn id="408" idx="4"/>
            <a:endCxn id="411" idx="0"/>
          </p:cNvCxnSpPr>
          <p:nvPr/>
        </p:nvCxnSpPr>
        <p:spPr>
          <a:xfrm>
            <a:off x="5469588" y="2818450"/>
            <a:ext cx="713400" cy="5535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Graph with Business Relationships</a:t>
            </a:r>
            <a:endParaRPr/>
          </a:p>
        </p:txBody>
      </p:sp>
      <p:sp>
        <p:nvSpPr>
          <p:cNvPr id="429" name="Google Shape;429;p38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Transit </a:t>
            </a:r>
            <a:r>
              <a:rPr lang="en"/>
              <a:t>ASes in this graph: A, B, C, D, 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Outgoing edges indicate they're providing service to somebody.</a:t>
            </a:r>
            <a:endParaRPr/>
          </a:p>
        </p:txBody>
      </p:sp>
      <p:sp>
        <p:nvSpPr>
          <p:cNvPr id="430" name="Google Shape;430;p38"/>
          <p:cNvSpPr/>
          <p:nvPr/>
        </p:nvSpPr>
        <p:spPr>
          <a:xfrm>
            <a:off x="3146663" y="226525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38"/>
          <p:cNvSpPr/>
          <p:nvPr/>
        </p:nvSpPr>
        <p:spPr>
          <a:xfrm>
            <a:off x="4984638" y="226525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38"/>
          <p:cNvSpPr/>
          <p:nvPr/>
        </p:nvSpPr>
        <p:spPr>
          <a:xfrm>
            <a:off x="2476013" y="337197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38"/>
          <p:cNvSpPr/>
          <p:nvPr/>
        </p:nvSpPr>
        <p:spPr>
          <a:xfrm>
            <a:off x="4243813" y="337197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38"/>
          <p:cNvSpPr/>
          <p:nvPr/>
        </p:nvSpPr>
        <p:spPr>
          <a:xfrm>
            <a:off x="5698088" y="3372013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38"/>
          <p:cNvSpPr/>
          <p:nvPr/>
        </p:nvSpPr>
        <p:spPr>
          <a:xfrm>
            <a:off x="2476013" y="437955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endParaRPr sz="18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38"/>
          <p:cNvSpPr/>
          <p:nvPr/>
        </p:nvSpPr>
        <p:spPr>
          <a:xfrm>
            <a:off x="3892588" y="437955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endParaRPr sz="18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38"/>
          <p:cNvSpPr/>
          <p:nvPr/>
        </p:nvSpPr>
        <p:spPr>
          <a:xfrm>
            <a:off x="5698088" y="4379588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endParaRPr sz="18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8" name="Google Shape;438;p38"/>
          <p:cNvCxnSpPr>
            <a:stCxn id="430" idx="4"/>
            <a:endCxn id="432" idx="0"/>
          </p:cNvCxnSpPr>
          <p:nvPr/>
        </p:nvCxnSpPr>
        <p:spPr>
          <a:xfrm flipH="1">
            <a:off x="2960813" y="2818450"/>
            <a:ext cx="670800" cy="553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38"/>
          <p:cNvCxnSpPr>
            <a:stCxn id="430" idx="4"/>
            <a:endCxn id="433" idx="0"/>
          </p:cNvCxnSpPr>
          <p:nvPr/>
        </p:nvCxnSpPr>
        <p:spPr>
          <a:xfrm>
            <a:off x="3631613" y="2818450"/>
            <a:ext cx="1097100" cy="553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38"/>
          <p:cNvCxnSpPr>
            <a:stCxn id="430" idx="6"/>
            <a:endCxn id="431" idx="2"/>
          </p:cNvCxnSpPr>
          <p:nvPr/>
        </p:nvCxnSpPr>
        <p:spPr>
          <a:xfrm>
            <a:off x="4116563" y="2541850"/>
            <a:ext cx="868200" cy="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41" name="Google Shape;441;p38"/>
          <p:cNvCxnSpPr>
            <a:stCxn id="432" idx="4"/>
            <a:endCxn id="435" idx="0"/>
          </p:cNvCxnSpPr>
          <p:nvPr/>
        </p:nvCxnSpPr>
        <p:spPr>
          <a:xfrm>
            <a:off x="2960963" y="3925175"/>
            <a:ext cx="0" cy="45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38"/>
          <p:cNvCxnSpPr>
            <a:stCxn id="432" idx="5"/>
            <a:endCxn id="436" idx="1"/>
          </p:cNvCxnSpPr>
          <p:nvPr/>
        </p:nvCxnSpPr>
        <p:spPr>
          <a:xfrm>
            <a:off x="3303874" y="3844161"/>
            <a:ext cx="730800" cy="616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38"/>
          <p:cNvCxnSpPr>
            <a:stCxn id="433" idx="4"/>
            <a:endCxn id="436" idx="0"/>
          </p:cNvCxnSpPr>
          <p:nvPr/>
        </p:nvCxnSpPr>
        <p:spPr>
          <a:xfrm flipH="1">
            <a:off x="4377463" y="3925175"/>
            <a:ext cx="351300" cy="45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38"/>
          <p:cNvCxnSpPr>
            <a:stCxn id="434" idx="4"/>
            <a:endCxn id="437" idx="0"/>
          </p:cNvCxnSpPr>
          <p:nvPr/>
        </p:nvCxnSpPr>
        <p:spPr>
          <a:xfrm>
            <a:off x="6183038" y="3925213"/>
            <a:ext cx="0" cy="45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38"/>
          <p:cNvCxnSpPr>
            <a:stCxn id="433" idx="6"/>
            <a:endCxn id="434" idx="2"/>
          </p:cNvCxnSpPr>
          <p:nvPr/>
        </p:nvCxnSpPr>
        <p:spPr>
          <a:xfrm>
            <a:off x="5213713" y="3648575"/>
            <a:ext cx="484500" cy="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46" name="Google Shape;446;p38"/>
          <p:cNvCxnSpPr>
            <a:stCxn id="431" idx="4"/>
            <a:endCxn id="434" idx="0"/>
          </p:cNvCxnSpPr>
          <p:nvPr/>
        </p:nvCxnSpPr>
        <p:spPr>
          <a:xfrm>
            <a:off x="5469588" y="2818450"/>
            <a:ext cx="713400" cy="553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Graph is Acyclic</a:t>
            </a:r>
            <a:endParaRPr/>
          </a:p>
        </p:txBody>
      </p:sp>
      <p:sp>
        <p:nvSpPr>
          <p:cNvPr id="452" name="Google Shape;452;p39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AS graph has no cycles.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cycle means you're paying yourself, which doesn't make sense.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cycle of peering relationships is okay.</a:t>
            </a:r>
            <a:endParaRPr/>
          </a:p>
        </p:txBody>
      </p:sp>
      <p:sp>
        <p:nvSpPr>
          <p:cNvPr id="453" name="Google Shape;453;p39"/>
          <p:cNvSpPr/>
          <p:nvPr/>
        </p:nvSpPr>
        <p:spPr>
          <a:xfrm>
            <a:off x="2290413" y="250720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39"/>
          <p:cNvSpPr/>
          <p:nvPr/>
        </p:nvSpPr>
        <p:spPr>
          <a:xfrm>
            <a:off x="1484763" y="361357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39"/>
          <p:cNvSpPr/>
          <p:nvPr/>
        </p:nvSpPr>
        <p:spPr>
          <a:xfrm>
            <a:off x="3095988" y="361357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6" name="Google Shape;456;p39"/>
          <p:cNvCxnSpPr>
            <a:stCxn id="453" idx="3"/>
            <a:endCxn id="454" idx="0"/>
          </p:cNvCxnSpPr>
          <p:nvPr/>
        </p:nvCxnSpPr>
        <p:spPr>
          <a:xfrm flipH="1">
            <a:off x="1969851" y="2979386"/>
            <a:ext cx="462600" cy="634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39"/>
          <p:cNvCxnSpPr>
            <a:stCxn id="455" idx="0"/>
            <a:endCxn id="453" idx="5"/>
          </p:cNvCxnSpPr>
          <p:nvPr/>
        </p:nvCxnSpPr>
        <p:spPr>
          <a:xfrm rot="10800000">
            <a:off x="3118338" y="2979375"/>
            <a:ext cx="462600" cy="634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39"/>
          <p:cNvCxnSpPr>
            <a:stCxn id="459" idx="0"/>
            <a:endCxn id="460" idx="3"/>
          </p:cNvCxnSpPr>
          <p:nvPr/>
        </p:nvCxnSpPr>
        <p:spPr>
          <a:xfrm flipH="1" rot="10800000">
            <a:off x="5542838" y="2938863"/>
            <a:ext cx="462600" cy="63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61" name="Google Shape;461;p39"/>
          <p:cNvCxnSpPr>
            <a:stCxn id="454" idx="6"/>
            <a:endCxn id="455" idx="2"/>
          </p:cNvCxnSpPr>
          <p:nvPr/>
        </p:nvCxnSpPr>
        <p:spPr>
          <a:xfrm>
            <a:off x="2454663" y="3890175"/>
            <a:ext cx="641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39"/>
          <p:cNvSpPr/>
          <p:nvPr/>
        </p:nvSpPr>
        <p:spPr>
          <a:xfrm>
            <a:off x="5863538" y="2466688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39"/>
          <p:cNvSpPr/>
          <p:nvPr/>
        </p:nvSpPr>
        <p:spPr>
          <a:xfrm>
            <a:off x="5057888" y="3573063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39"/>
          <p:cNvSpPr/>
          <p:nvPr/>
        </p:nvSpPr>
        <p:spPr>
          <a:xfrm>
            <a:off x="6669113" y="3573063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3" name="Google Shape;463;p39"/>
          <p:cNvCxnSpPr>
            <a:stCxn id="462" idx="0"/>
            <a:endCxn id="460" idx="5"/>
          </p:cNvCxnSpPr>
          <p:nvPr/>
        </p:nvCxnSpPr>
        <p:spPr>
          <a:xfrm rot="10800000">
            <a:off x="6691463" y="2938863"/>
            <a:ext cx="462600" cy="63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64" name="Google Shape;464;p39"/>
          <p:cNvCxnSpPr>
            <a:stCxn id="462" idx="2"/>
            <a:endCxn id="459" idx="6"/>
          </p:cNvCxnSpPr>
          <p:nvPr/>
        </p:nvCxnSpPr>
        <p:spPr>
          <a:xfrm rot="10800000">
            <a:off x="6027713" y="3849663"/>
            <a:ext cx="641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65" name="Google Shape;465;p39"/>
          <p:cNvSpPr txBox="1"/>
          <p:nvPr>
            <p:ph idx="1" type="body"/>
          </p:nvPr>
        </p:nvSpPr>
        <p:spPr>
          <a:xfrm>
            <a:off x="1484775" y="4305025"/>
            <a:ext cx="25812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Invalid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39"/>
          <p:cNvSpPr txBox="1"/>
          <p:nvPr>
            <p:ph idx="1" type="body"/>
          </p:nvPr>
        </p:nvSpPr>
        <p:spPr>
          <a:xfrm>
            <a:off x="5057825" y="4305025"/>
            <a:ext cx="25812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Provider Hierarchy</a:t>
            </a:r>
            <a:endParaRPr/>
          </a:p>
        </p:txBody>
      </p:sp>
      <p:sp>
        <p:nvSpPr>
          <p:cNvPr id="472" name="Google Shape;472;p4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AS graph forms a hierarchy (all arrows point down).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 flows down: Higher nodes provide service to lower nodes.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Money flows up: Lower nodes pay money to higher nodes.</a:t>
            </a:r>
            <a:endParaRPr/>
          </a:p>
        </p:txBody>
      </p:sp>
      <p:sp>
        <p:nvSpPr>
          <p:cNvPr id="473" name="Google Shape;473;p40"/>
          <p:cNvSpPr/>
          <p:nvPr/>
        </p:nvSpPr>
        <p:spPr>
          <a:xfrm>
            <a:off x="3146663" y="226525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40"/>
          <p:cNvSpPr/>
          <p:nvPr/>
        </p:nvSpPr>
        <p:spPr>
          <a:xfrm>
            <a:off x="4984638" y="226525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40"/>
          <p:cNvSpPr/>
          <p:nvPr/>
        </p:nvSpPr>
        <p:spPr>
          <a:xfrm>
            <a:off x="2476013" y="337197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40"/>
          <p:cNvSpPr/>
          <p:nvPr/>
        </p:nvSpPr>
        <p:spPr>
          <a:xfrm>
            <a:off x="4243813" y="337197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40"/>
          <p:cNvSpPr/>
          <p:nvPr/>
        </p:nvSpPr>
        <p:spPr>
          <a:xfrm>
            <a:off x="5698088" y="3372013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40"/>
          <p:cNvSpPr/>
          <p:nvPr/>
        </p:nvSpPr>
        <p:spPr>
          <a:xfrm>
            <a:off x="2476013" y="437955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40"/>
          <p:cNvSpPr/>
          <p:nvPr/>
        </p:nvSpPr>
        <p:spPr>
          <a:xfrm>
            <a:off x="3892588" y="437955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40"/>
          <p:cNvSpPr/>
          <p:nvPr/>
        </p:nvSpPr>
        <p:spPr>
          <a:xfrm>
            <a:off x="5698088" y="4379588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1" name="Google Shape;481;p40"/>
          <p:cNvCxnSpPr>
            <a:stCxn id="473" idx="4"/>
            <a:endCxn id="475" idx="0"/>
          </p:cNvCxnSpPr>
          <p:nvPr/>
        </p:nvCxnSpPr>
        <p:spPr>
          <a:xfrm flipH="1">
            <a:off x="2960813" y="2818450"/>
            <a:ext cx="670800" cy="553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40"/>
          <p:cNvCxnSpPr>
            <a:stCxn id="473" idx="4"/>
            <a:endCxn id="476" idx="0"/>
          </p:cNvCxnSpPr>
          <p:nvPr/>
        </p:nvCxnSpPr>
        <p:spPr>
          <a:xfrm>
            <a:off x="3631613" y="2818450"/>
            <a:ext cx="1097100" cy="553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40"/>
          <p:cNvCxnSpPr>
            <a:stCxn id="473" idx="6"/>
            <a:endCxn id="474" idx="2"/>
          </p:cNvCxnSpPr>
          <p:nvPr/>
        </p:nvCxnSpPr>
        <p:spPr>
          <a:xfrm>
            <a:off x="4116563" y="2541850"/>
            <a:ext cx="868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84" name="Google Shape;484;p40"/>
          <p:cNvCxnSpPr>
            <a:stCxn id="475" idx="4"/>
            <a:endCxn id="478" idx="0"/>
          </p:cNvCxnSpPr>
          <p:nvPr/>
        </p:nvCxnSpPr>
        <p:spPr>
          <a:xfrm>
            <a:off x="2960963" y="3925175"/>
            <a:ext cx="0" cy="45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40"/>
          <p:cNvCxnSpPr>
            <a:stCxn id="475" idx="5"/>
            <a:endCxn id="479" idx="1"/>
          </p:cNvCxnSpPr>
          <p:nvPr/>
        </p:nvCxnSpPr>
        <p:spPr>
          <a:xfrm>
            <a:off x="3303874" y="3844161"/>
            <a:ext cx="730800" cy="616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40"/>
          <p:cNvCxnSpPr>
            <a:stCxn id="476" idx="4"/>
            <a:endCxn id="479" idx="0"/>
          </p:cNvCxnSpPr>
          <p:nvPr/>
        </p:nvCxnSpPr>
        <p:spPr>
          <a:xfrm flipH="1">
            <a:off x="4377463" y="3925175"/>
            <a:ext cx="351300" cy="45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40"/>
          <p:cNvCxnSpPr>
            <a:stCxn id="477" idx="4"/>
            <a:endCxn id="480" idx="0"/>
          </p:cNvCxnSpPr>
          <p:nvPr/>
        </p:nvCxnSpPr>
        <p:spPr>
          <a:xfrm>
            <a:off x="6183038" y="3925213"/>
            <a:ext cx="0" cy="45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40"/>
          <p:cNvCxnSpPr>
            <a:stCxn id="476" idx="6"/>
            <a:endCxn id="477" idx="2"/>
          </p:cNvCxnSpPr>
          <p:nvPr/>
        </p:nvCxnSpPr>
        <p:spPr>
          <a:xfrm>
            <a:off x="5213713" y="3648575"/>
            <a:ext cx="484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89" name="Google Shape;489;p40"/>
          <p:cNvCxnSpPr>
            <a:stCxn id="474" idx="4"/>
            <a:endCxn id="477" idx="0"/>
          </p:cNvCxnSpPr>
          <p:nvPr/>
        </p:nvCxnSpPr>
        <p:spPr>
          <a:xfrm>
            <a:off x="5469588" y="2818450"/>
            <a:ext cx="713400" cy="553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Tier 1 ASes</a:t>
            </a:r>
            <a:endParaRPr/>
          </a:p>
        </p:txBody>
      </p:sp>
      <p:sp>
        <p:nvSpPr>
          <p:cNvPr id="495" name="Google Shape;495;p41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Tier 1 ASes</a:t>
            </a:r>
            <a:r>
              <a:rPr lang="en"/>
              <a:t>: ASes at the top of the hierarchy.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Tier 1 AS: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no providers (no incoming edges).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peering relationship with every other Tier 1 AS.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helps ensure the AS graph is connected (no disconnected components).</a:t>
            </a:r>
            <a:endParaRPr/>
          </a:p>
        </p:txBody>
      </p:sp>
      <p:sp>
        <p:nvSpPr>
          <p:cNvPr id="496" name="Google Shape;496;p41"/>
          <p:cNvSpPr/>
          <p:nvPr/>
        </p:nvSpPr>
        <p:spPr>
          <a:xfrm>
            <a:off x="2409488" y="337565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41"/>
          <p:cNvSpPr/>
          <p:nvPr/>
        </p:nvSpPr>
        <p:spPr>
          <a:xfrm>
            <a:off x="4247463" y="337565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8" name="Google Shape;498;p41"/>
          <p:cNvCxnSpPr>
            <a:stCxn id="496" idx="4"/>
          </p:cNvCxnSpPr>
          <p:nvPr/>
        </p:nvCxnSpPr>
        <p:spPr>
          <a:xfrm flipH="1">
            <a:off x="2088638" y="3928850"/>
            <a:ext cx="805800" cy="803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41"/>
          <p:cNvCxnSpPr>
            <a:stCxn id="496" idx="4"/>
          </p:cNvCxnSpPr>
          <p:nvPr/>
        </p:nvCxnSpPr>
        <p:spPr>
          <a:xfrm>
            <a:off x="2894438" y="3928850"/>
            <a:ext cx="830100" cy="852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0" name="Google Shape;500;p41"/>
          <p:cNvCxnSpPr>
            <a:stCxn id="496" idx="6"/>
            <a:endCxn id="497" idx="2"/>
          </p:cNvCxnSpPr>
          <p:nvPr/>
        </p:nvCxnSpPr>
        <p:spPr>
          <a:xfrm>
            <a:off x="3379388" y="3652250"/>
            <a:ext cx="868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01" name="Google Shape;501;p41"/>
          <p:cNvCxnSpPr>
            <a:stCxn id="497" idx="4"/>
          </p:cNvCxnSpPr>
          <p:nvPr/>
        </p:nvCxnSpPr>
        <p:spPr>
          <a:xfrm>
            <a:off x="4732413" y="3928850"/>
            <a:ext cx="479400" cy="90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2" name="Google Shape;502;p41"/>
          <p:cNvSpPr/>
          <p:nvPr/>
        </p:nvSpPr>
        <p:spPr>
          <a:xfrm>
            <a:off x="6085438" y="337565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3" name="Google Shape;503;p41"/>
          <p:cNvCxnSpPr>
            <a:stCxn id="497" idx="4"/>
          </p:cNvCxnSpPr>
          <p:nvPr/>
        </p:nvCxnSpPr>
        <p:spPr>
          <a:xfrm flipH="1">
            <a:off x="4270113" y="3928850"/>
            <a:ext cx="462300" cy="852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41"/>
          <p:cNvCxnSpPr>
            <a:stCxn id="496" idx="4"/>
          </p:cNvCxnSpPr>
          <p:nvPr/>
        </p:nvCxnSpPr>
        <p:spPr>
          <a:xfrm>
            <a:off x="2894438" y="3928850"/>
            <a:ext cx="0" cy="84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41"/>
          <p:cNvCxnSpPr>
            <a:stCxn id="502" idx="4"/>
          </p:cNvCxnSpPr>
          <p:nvPr/>
        </p:nvCxnSpPr>
        <p:spPr>
          <a:xfrm>
            <a:off x="6570388" y="3928850"/>
            <a:ext cx="479400" cy="90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6" name="Google Shape;506;p41"/>
          <p:cNvCxnSpPr>
            <a:stCxn id="502" idx="4"/>
          </p:cNvCxnSpPr>
          <p:nvPr/>
        </p:nvCxnSpPr>
        <p:spPr>
          <a:xfrm flipH="1">
            <a:off x="6108088" y="3928850"/>
            <a:ext cx="462300" cy="852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41"/>
          <p:cNvCxnSpPr>
            <a:stCxn id="497" idx="6"/>
            <a:endCxn id="502" idx="2"/>
          </p:cNvCxnSpPr>
          <p:nvPr/>
        </p:nvCxnSpPr>
        <p:spPr>
          <a:xfrm>
            <a:off x="5217363" y="3652250"/>
            <a:ext cx="868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08" name="Google Shape;508;p41"/>
          <p:cNvCxnSpPr>
            <a:stCxn id="496" idx="0"/>
          </p:cNvCxnSpPr>
          <p:nvPr/>
        </p:nvCxnSpPr>
        <p:spPr>
          <a:xfrm rot="10800000">
            <a:off x="2894438" y="2996750"/>
            <a:ext cx="0" cy="378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09" name="Google Shape;509;p41"/>
          <p:cNvCxnSpPr>
            <a:stCxn id="502" idx="0"/>
          </p:cNvCxnSpPr>
          <p:nvPr/>
        </p:nvCxnSpPr>
        <p:spPr>
          <a:xfrm rot="10800000">
            <a:off x="6570388" y="2996750"/>
            <a:ext cx="0" cy="378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10" name="Google Shape;510;p41"/>
          <p:cNvCxnSpPr/>
          <p:nvPr/>
        </p:nvCxnSpPr>
        <p:spPr>
          <a:xfrm>
            <a:off x="2908191" y="3010696"/>
            <a:ext cx="3676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Tier 1 ASes</a:t>
            </a:r>
            <a:endParaRPr/>
          </a:p>
        </p:txBody>
      </p:sp>
      <p:sp>
        <p:nvSpPr>
          <p:cNvPr id="516" name="Google Shape;516;p4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Tier 1 ASes</a:t>
            </a:r>
            <a:r>
              <a:rPr lang="en"/>
              <a:t>: ASes at the top of the hierarchy.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~20 Tier 1 ASes in real life.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USA: AT&amp;T, Verizon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Europe: Telecom Italia, France Telecom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Asia: NTT Communications (Japan)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companies usually own infrastructure spanning the whole world.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Autonomous Systems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What are ASes?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Business Relationships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Goals of Inter-Domain Routing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Policy-Based Routing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Gao-Rexford Rules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BGP (Border Gateway Protocol)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Importing and Exporting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Aggregation and Path-Vector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Systems</a:t>
            </a:r>
            <a:endParaRPr/>
          </a:p>
        </p:txBody>
      </p:sp>
      <p:sp>
        <p:nvSpPr>
          <p:cNvPr id="152" name="Google Shape;152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AS Graphs</a:t>
            </a:r>
            <a:endParaRPr/>
          </a:p>
        </p:txBody>
      </p:sp>
      <p:sp>
        <p:nvSpPr>
          <p:cNvPr id="522" name="Google Shape;522;p4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non-Tier 1 AS has at least one provider (incoming edge).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Starting at any AS and walking up the graph will eventually lead to a Tier 1 AS.</a:t>
            </a:r>
            <a:endParaRPr/>
          </a:p>
        </p:txBody>
      </p:sp>
      <p:sp>
        <p:nvSpPr>
          <p:cNvPr id="523" name="Google Shape;523;p43"/>
          <p:cNvSpPr/>
          <p:nvPr/>
        </p:nvSpPr>
        <p:spPr>
          <a:xfrm>
            <a:off x="3146663" y="226525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43"/>
          <p:cNvSpPr/>
          <p:nvPr/>
        </p:nvSpPr>
        <p:spPr>
          <a:xfrm>
            <a:off x="4984638" y="226525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5" name="Google Shape;525;p43"/>
          <p:cNvSpPr/>
          <p:nvPr/>
        </p:nvSpPr>
        <p:spPr>
          <a:xfrm>
            <a:off x="2476013" y="337197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" name="Google Shape;526;p43"/>
          <p:cNvSpPr/>
          <p:nvPr/>
        </p:nvSpPr>
        <p:spPr>
          <a:xfrm>
            <a:off x="4243813" y="337197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Google Shape;527;p43"/>
          <p:cNvSpPr/>
          <p:nvPr/>
        </p:nvSpPr>
        <p:spPr>
          <a:xfrm>
            <a:off x="5698088" y="3372013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43"/>
          <p:cNvSpPr/>
          <p:nvPr/>
        </p:nvSpPr>
        <p:spPr>
          <a:xfrm>
            <a:off x="2476013" y="437955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43"/>
          <p:cNvSpPr/>
          <p:nvPr/>
        </p:nvSpPr>
        <p:spPr>
          <a:xfrm>
            <a:off x="3892588" y="437955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43"/>
          <p:cNvSpPr/>
          <p:nvPr/>
        </p:nvSpPr>
        <p:spPr>
          <a:xfrm>
            <a:off x="5698088" y="4379588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1" name="Google Shape;531;p43"/>
          <p:cNvCxnSpPr>
            <a:stCxn id="523" idx="4"/>
            <a:endCxn id="525" idx="0"/>
          </p:cNvCxnSpPr>
          <p:nvPr/>
        </p:nvCxnSpPr>
        <p:spPr>
          <a:xfrm flipH="1">
            <a:off x="2960813" y="2818450"/>
            <a:ext cx="670800" cy="553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2" name="Google Shape;532;p43"/>
          <p:cNvCxnSpPr>
            <a:stCxn id="523" idx="4"/>
            <a:endCxn id="526" idx="0"/>
          </p:cNvCxnSpPr>
          <p:nvPr/>
        </p:nvCxnSpPr>
        <p:spPr>
          <a:xfrm>
            <a:off x="3631613" y="2818450"/>
            <a:ext cx="1097100" cy="553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p43"/>
          <p:cNvCxnSpPr>
            <a:stCxn id="523" idx="6"/>
            <a:endCxn id="524" idx="2"/>
          </p:cNvCxnSpPr>
          <p:nvPr/>
        </p:nvCxnSpPr>
        <p:spPr>
          <a:xfrm>
            <a:off x="4116563" y="2541850"/>
            <a:ext cx="868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34" name="Google Shape;534;p43"/>
          <p:cNvCxnSpPr>
            <a:stCxn id="525" idx="4"/>
            <a:endCxn id="528" idx="0"/>
          </p:cNvCxnSpPr>
          <p:nvPr/>
        </p:nvCxnSpPr>
        <p:spPr>
          <a:xfrm>
            <a:off x="2960963" y="3925175"/>
            <a:ext cx="0" cy="45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p43"/>
          <p:cNvCxnSpPr>
            <a:stCxn id="525" idx="5"/>
            <a:endCxn id="529" idx="1"/>
          </p:cNvCxnSpPr>
          <p:nvPr/>
        </p:nvCxnSpPr>
        <p:spPr>
          <a:xfrm>
            <a:off x="3303874" y="3844161"/>
            <a:ext cx="730800" cy="616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43"/>
          <p:cNvCxnSpPr>
            <a:stCxn id="526" idx="4"/>
            <a:endCxn id="529" idx="0"/>
          </p:cNvCxnSpPr>
          <p:nvPr/>
        </p:nvCxnSpPr>
        <p:spPr>
          <a:xfrm flipH="1">
            <a:off x="4377463" y="3925175"/>
            <a:ext cx="351300" cy="45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43"/>
          <p:cNvCxnSpPr>
            <a:stCxn id="527" idx="4"/>
            <a:endCxn id="530" idx="0"/>
          </p:cNvCxnSpPr>
          <p:nvPr/>
        </p:nvCxnSpPr>
        <p:spPr>
          <a:xfrm>
            <a:off x="6183038" y="3925213"/>
            <a:ext cx="0" cy="45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43"/>
          <p:cNvCxnSpPr>
            <a:stCxn id="526" idx="6"/>
            <a:endCxn id="527" idx="2"/>
          </p:cNvCxnSpPr>
          <p:nvPr/>
        </p:nvCxnSpPr>
        <p:spPr>
          <a:xfrm>
            <a:off x="5213713" y="3648575"/>
            <a:ext cx="484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39" name="Google Shape;539;p43"/>
          <p:cNvCxnSpPr>
            <a:stCxn id="524" idx="4"/>
            <a:endCxn id="527" idx="0"/>
          </p:cNvCxnSpPr>
          <p:nvPr/>
        </p:nvCxnSpPr>
        <p:spPr>
          <a:xfrm>
            <a:off x="5469588" y="2818450"/>
            <a:ext cx="713400" cy="553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4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Autonomous Systems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What are ASes?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Business Relationships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Goals of Inter-Domain Routing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Policy-Based Routing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Gao-Rexford Rules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BGP (Border Gateway Protocol)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Importing and Exporting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Aggregation and Path-Vector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545" name="Google Shape;545;p4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Goals of Inter-Domain Routing:</a:t>
            </a:r>
            <a:br>
              <a:rPr lang="en" sz="2800"/>
            </a:br>
            <a:r>
              <a:rPr lang="en" sz="2800"/>
              <a:t>Policy-Based Routing</a:t>
            </a:r>
            <a:endParaRPr sz="2800"/>
          </a:p>
        </p:txBody>
      </p:sp>
      <p:sp>
        <p:nvSpPr>
          <p:cNvPr id="546" name="Google Shape;546;p4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Inter-Domain Routing</a:t>
            </a:r>
            <a:endParaRPr/>
          </a:p>
        </p:txBody>
      </p:sp>
      <p:sp>
        <p:nvSpPr>
          <p:cNvPr id="552" name="Google Shape;552;p45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Scalability: Routing must scale to the entire Internet.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Hierarchical IP addressing.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Privacy: ASes don't want to explicitly announce sensitive information.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shouldn't have to tell everybody who my provider 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Companies might not want to reveal information to rivals.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"Explicitly" - Some minor leakage is inevitable.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Autonomy: ASes want the freedom to choose their own policies.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 is usually based on business goals.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Policy-Based Routing</a:t>
            </a:r>
            <a:endParaRPr/>
          </a:p>
        </p:txBody>
      </p:sp>
      <p:sp>
        <p:nvSpPr>
          <p:cNvPr id="558" name="Google Shape;558;p46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Autonomy: ASes want the freedom to choose their own </a:t>
            </a:r>
            <a:r>
              <a:rPr b="1" lang="en"/>
              <a:t>policies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 our routing goals: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 paths: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Intra-domain definition: No loops, no dead ends.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Inter-domain definition: Same.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paths: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Intra-domain definition: Least-cost paths.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Inter-domain definitions: Paths that respect every AS's policies.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Policy-Based Routing</a:t>
            </a:r>
            <a:endParaRPr/>
          </a:p>
        </p:txBody>
      </p:sp>
      <p:sp>
        <p:nvSpPr>
          <p:cNvPr id="564" name="Google Shape;564;p4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Autonomy: ASes want the freedom to choose their own </a:t>
            </a:r>
            <a:r>
              <a:rPr b="1" lang="en"/>
              <a:t>policies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Examples of policies: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how I will handle traffic from others: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 don't want to carry AS#2046's </a:t>
            </a:r>
            <a:r>
              <a:rPr lang="en"/>
              <a:t>traffic through my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how others should handle my traffic: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 prefer if my traffic was carried by AS#10 instead of AS#4.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Don't send my traffic through AS#54 unless absolutely necessary.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exotic policies: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 prefer AS#12 on weekdays, and AS#13 on weekends.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have to find paths that respect every AS's policies.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Autonomous Systems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What are ASes?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Business Relationships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Goals of Inter-Domain Routing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Policy-Based Routing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Gao-Rexford Rules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BGP (Border Gateway Protocol)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Importing and Exporting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Aggregation and Path-Vector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570" name="Google Shape;570;p4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Gao-Rexford Rules</a:t>
            </a:r>
            <a:endParaRPr/>
          </a:p>
        </p:txBody>
      </p:sp>
      <p:sp>
        <p:nvSpPr>
          <p:cNvPr id="571" name="Google Shape;571;p4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Gao-Rexford Rules</a:t>
            </a:r>
            <a:endParaRPr/>
          </a:p>
        </p:txBody>
      </p:sp>
      <p:sp>
        <p:nvSpPr>
          <p:cNvPr id="577" name="Google Shape;577;p49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theory, ASes can set any weird policy they want.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practice, most ASes follow standard conventions: </a:t>
            </a:r>
            <a:r>
              <a:rPr b="1" lang="en"/>
              <a:t>Gao-Rexford Rules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These conventions reflect real-world business practices: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money is good.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Don't do work for free.</a:t>
            </a:r>
            <a:endParaRPr/>
          </a:p>
        </p:txBody>
      </p:sp>
      <p:pic>
        <p:nvPicPr>
          <p:cNvPr id="578" name="Google Shape;57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324" y="3026125"/>
            <a:ext cx="1400576" cy="156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4100" y="3037119"/>
            <a:ext cx="1559554" cy="1539661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49"/>
          <p:cNvSpPr txBox="1"/>
          <p:nvPr/>
        </p:nvSpPr>
        <p:spPr>
          <a:xfrm>
            <a:off x="1002600" y="4587775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Lixin Gao and Jennifer Rexford surveyed various ASes to come up with these rules.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Gao-Rexford Rules: Choosing Routes</a:t>
            </a:r>
            <a:endParaRPr/>
          </a:p>
        </p:txBody>
      </p:sp>
      <p:sp>
        <p:nvSpPr>
          <p:cNvPr id="586" name="Google Shape;586;p5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Distance-vector protocol: Prefer the </a:t>
            </a:r>
            <a:r>
              <a:rPr i="1" lang="en"/>
              <a:t>shortest</a:t>
            </a:r>
            <a:r>
              <a:rPr lang="en"/>
              <a:t> path.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Gao-Rexford rules: Prefer the </a:t>
            </a:r>
            <a:r>
              <a:rPr i="1" lang="en"/>
              <a:t>most </a:t>
            </a:r>
            <a:r>
              <a:rPr i="1" lang="en"/>
              <a:t>profitable</a:t>
            </a:r>
            <a:r>
              <a:rPr lang="en"/>
              <a:t> path.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Best: Path where the next hop is a customer. (They pay me.)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good: Path where the next hop is a peer. (I don't make money.)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Worst: Path where the next hop is a provider. (I have to pay.)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Reflects real-world business practice: Making money is good.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Gao-Rexford Rules: Choosing Routes</a:t>
            </a:r>
            <a:endParaRPr/>
          </a:p>
        </p:txBody>
      </p:sp>
      <p:sp>
        <p:nvSpPr>
          <p:cNvPr id="592" name="Google Shape;592;p51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Gao-Rexford rules: If I'm offered multiple paths, pick the </a:t>
            </a:r>
            <a:r>
              <a:rPr i="1" lang="en"/>
              <a:t>most profitable</a:t>
            </a:r>
            <a:r>
              <a:rPr lang="en"/>
              <a:t> one.</a:t>
            </a:r>
            <a:endParaRPr/>
          </a:p>
        </p:txBody>
      </p:sp>
      <p:sp>
        <p:nvSpPr>
          <p:cNvPr id="593" name="Google Shape;593;p51"/>
          <p:cNvSpPr/>
          <p:nvPr/>
        </p:nvSpPr>
        <p:spPr>
          <a:xfrm>
            <a:off x="3009863" y="282435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4" name="Google Shape;594;p51"/>
          <p:cNvCxnSpPr>
            <a:stCxn id="593" idx="6"/>
            <a:endCxn id="595" idx="2"/>
          </p:cNvCxnSpPr>
          <p:nvPr/>
        </p:nvCxnSpPr>
        <p:spPr>
          <a:xfrm>
            <a:off x="3979763" y="3100950"/>
            <a:ext cx="1251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96" name="Google Shape;596;p51"/>
          <p:cNvCxnSpPr>
            <a:stCxn id="597" idx="2"/>
            <a:endCxn id="593" idx="7"/>
          </p:cNvCxnSpPr>
          <p:nvPr/>
        </p:nvCxnSpPr>
        <p:spPr>
          <a:xfrm flipH="1">
            <a:off x="3837617" y="1741300"/>
            <a:ext cx="1474800" cy="1164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51"/>
          <p:cNvCxnSpPr>
            <a:stCxn id="593" idx="5"/>
            <a:endCxn id="599" idx="2"/>
          </p:cNvCxnSpPr>
          <p:nvPr/>
        </p:nvCxnSpPr>
        <p:spPr>
          <a:xfrm>
            <a:off x="3837724" y="3296536"/>
            <a:ext cx="1474800" cy="1164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7" name="Google Shape;597;p51"/>
          <p:cNvSpPr/>
          <p:nvPr/>
        </p:nvSpPr>
        <p:spPr>
          <a:xfrm>
            <a:off x="5312417" y="1464700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A (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Provider)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51"/>
          <p:cNvSpPr/>
          <p:nvPr/>
        </p:nvSpPr>
        <p:spPr>
          <a:xfrm>
            <a:off x="5231575" y="2824350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 (Peer)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51"/>
          <p:cNvSpPr/>
          <p:nvPr/>
        </p:nvSpPr>
        <p:spPr>
          <a:xfrm>
            <a:off x="5312428" y="4184000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 (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Customer)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51"/>
          <p:cNvSpPr/>
          <p:nvPr/>
        </p:nvSpPr>
        <p:spPr>
          <a:xfrm>
            <a:off x="447925" y="2224250"/>
            <a:ext cx="2292900" cy="886500"/>
          </a:xfrm>
          <a:prstGeom prst="wedgeRoundRectCallout">
            <a:avLst>
              <a:gd fmla="val 61891" name="adj1"/>
              <a:gd fmla="val 36639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prefer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the path via C, because C will pay me to forward packets.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51"/>
          <p:cNvSpPr/>
          <p:nvPr/>
        </p:nvSpPr>
        <p:spPr>
          <a:xfrm>
            <a:off x="7976588" y="282435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2" name="Google Shape;602;p51"/>
          <p:cNvCxnSpPr>
            <a:stCxn id="601" idx="0"/>
            <a:endCxn id="597" idx="6"/>
          </p:cNvCxnSpPr>
          <p:nvPr/>
        </p:nvCxnSpPr>
        <p:spPr>
          <a:xfrm rot="10800000">
            <a:off x="7138538" y="1741350"/>
            <a:ext cx="1323000" cy="1083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51"/>
          <p:cNvCxnSpPr>
            <a:stCxn id="601" idx="2"/>
            <a:endCxn id="595" idx="6"/>
          </p:cNvCxnSpPr>
          <p:nvPr/>
        </p:nvCxnSpPr>
        <p:spPr>
          <a:xfrm rot="10800000">
            <a:off x="7057688" y="3100950"/>
            <a:ext cx="918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51"/>
          <p:cNvCxnSpPr>
            <a:stCxn id="601" idx="4"/>
            <a:endCxn id="599" idx="6"/>
          </p:cNvCxnSpPr>
          <p:nvPr/>
        </p:nvCxnSpPr>
        <p:spPr>
          <a:xfrm flipH="1">
            <a:off x="7138538" y="3377550"/>
            <a:ext cx="1323000" cy="1083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Gao-Rexford Rules: Choosing Routes</a:t>
            </a:r>
            <a:endParaRPr/>
          </a:p>
        </p:txBody>
      </p:sp>
      <p:sp>
        <p:nvSpPr>
          <p:cNvPr id="610" name="Google Shape;610;p5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Gao-Rexford rules: If I'm offered multiple paths, pick the </a:t>
            </a:r>
            <a:r>
              <a:rPr i="1" lang="en"/>
              <a:t>most profitable</a:t>
            </a:r>
            <a:r>
              <a:rPr lang="en"/>
              <a:t> one.</a:t>
            </a:r>
            <a:endParaRPr/>
          </a:p>
        </p:txBody>
      </p:sp>
      <p:sp>
        <p:nvSpPr>
          <p:cNvPr id="611" name="Google Shape;611;p52"/>
          <p:cNvSpPr/>
          <p:nvPr/>
        </p:nvSpPr>
        <p:spPr>
          <a:xfrm>
            <a:off x="3009863" y="282435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2" name="Google Shape;612;p52"/>
          <p:cNvCxnSpPr>
            <a:stCxn id="611" idx="6"/>
            <a:endCxn id="613" idx="2"/>
          </p:cNvCxnSpPr>
          <p:nvPr/>
        </p:nvCxnSpPr>
        <p:spPr>
          <a:xfrm>
            <a:off x="3979763" y="3100950"/>
            <a:ext cx="1251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614" name="Google Shape;614;p52"/>
          <p:cNvCxnSpPr>
            <a:stCxn id="615" idx="2"/>
            <a:endCxn id="611" idx="7"/>
          </p:cNvCxnSpPr>
          <p:nvPr/>
        </p:nvCxnSpPr>
        <p:spPr>
          <a:xfrm flipH="1">
            <a:off x="3837617" y="1741300"/>
            <a:ext cx="1474800" cy="1164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52"/>
          <p:cNvSpPr/>
          <p:nvPr/>
        </p:nvSpPr>
        <p:spPr>
          <a:xfrm>
            <a:off x="5312417" y="1464700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A (Provider)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52"/>
          <p:cNvSpPr/>
          <p:nvPr/>
        </p:nvSpPr>
        <p:spPr>
          <a:xfrm>
            <a:off x="5231575" y="2824350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 (Peer)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52"/>
          <p:cNvSpPr/>
          <p:nvPr/>
        </p:nvSpPr>
        <p:spPr>
          <a:xfrm>
            <a:off x="5312428" y="4184000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52"/>
          <p:cNvSpPr/>
          <p:nvPr/>
        </p:nvSpPr>
        <p:spPr>
          <a:xfrm>
            <a:off x="447925" y="2224250"/>
            <a:ext cx="2292900" cy="886500"/>
          </a:xfrm>
          <a:prstGeom prst="wedgeRoundRectCallout">
            <a:avLst>
              <a:gd fmla="val 61891" name="adj1"/>
              <a:gd fmla="val 36639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prefer the path via B. I don't make money, but at least I don't have to pay.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8" name="Google Shape;618;p52"/>
          <p:cNvSpPr/>
          <p:nvPr/>
        </p:nvSpPr>
        <p:spPr>
          <a:xfrm>
            <a:off x="7976588" y="282435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9" name="Google Shape;619;p52"/>
          <p:cNvCxnSpPr>
            <a:stCxn id="618" idx="0"/>
            <a:endCxn id="615" idx="6"/>
          </p:cNvCxnSpPr>
          <p:nvPr/>
        </p:nvCxnSpPr>
        <p:spPr>
          <a:xfrm rot="10800000">
            <a:off x="7138538" y="1741350"/>
            <a:ext cx="1323000" cy="1083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52"/>
          <p:cNvCxnSpPr>
            <a:stCxn id="618" idx="2"/>
            <a:endCxn id="613" idx="6"/>
          </p:cNvCxnSpPr>
          <p:nvPr/>
        </p:nvCxnSpPr>
        <p:spPr>
          <a:xfrm rot="10800000">
            <a:off x="7057688" y="3100950"/>
            <a:ext cx="918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52"/>
          <p:cNvCxnSpPr>
            <a:stCxn id="618" idx="4"/>
            <a:endCxn id="616" idx="6"/>
          </p:cNvCxnSpPr>
          <p:nvPr/>
        </p:nvCxnSpPr>
        <p:spPr>
          <a:xfrm flipH="1">
            <a:off x="7138538" y="3377550"/>
            <a:ext cx="1323000" cy="1083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/>
          <p:nvPr/>
        </p:nvSpPr>
        <p:spPr>
          <a:xfrm>
            <a:off x="3846013" y="1510025"/>
            <a:ext cx="1571400" cy="17163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514750" y="3452075"/>
            <a:ext cx="2141400" cy="1361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6426350" y="1531026"/>
            <a:ext cx="2218800" cy="33588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285742" y="2059850"/>
            <a:ext cx="2487600" cy="25422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Intra-Domain vs. Inter-Domain Routing</a:t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1415675" y="36032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1415675" y="28959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2393963" y="31884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1049888" y="23370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1781463" y="23370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702163" y="33094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6"/>
          <p:cNvSpPr/>
          <p:nvPr/>
        </p:nvSpPr>
        <p:spPr>
          <a:xfrm>
            <a:off x="702163" y="38970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9" name="Google Shape;169;p26"/>
          <p:cNvCxnSpPr>
            <a:stCxn id="165" idx="5"/>
            <a:endCxn id="163" idx="0"/>
          </p:cNvCxnSpPr>
          <p:nvPr/>
        </p:nvCxnSpPr>
        <p:spPr>
          <a:xfrm>
            <a:off x="1293150" y="2580338"/>
            <a:ext cx="264900" cy="31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6"/>
          <p:cNvCxnSpPr>
            <a:stCxn id="163" idx="0"/>
            <a:endCxn id="166" idx="3"/>
          </p:cNvCxnSpPr>
          <p:nvPr/>
        </p:nvCxnSpPr>
        <p:spPr>
          <a:xfrm flipH="1" rot="10800000">
            <a:off x="1558175" y="2580350"/>
            <a:ext cx="264900" cy="31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6"/>
          <p:cNvCxnSpPr>
            <a:stCxn id="162" idx="1"/>
            <a:endCxn id="167" idx="6"/>
          </p:cNvCxnSpPr>
          <p:nvPr/>
        </p:nvCxnSpPr>
        <p:spPr>
          <a:xfrm rot="10800000">
            <a:off x="987275" y="3452075"/>
            <a:ext cx="428400" cy="29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6"/>
          <p:cNvCxnSpPr>
            <a:stCxn id="162" idx="1"/>
            <a:endCxn id="168" idx="6"/>
          </p:cNvCxnSpPr>
          <p:nvPr/>
        </p:nvCxnSpPr>
        <p:spPr>
          <a:xfrm flipH="1">
            <a:off x="987275" y="3745775"/>
            <a:ext cx="428400" cy="29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6"/>
          <p:cNvCxnSpPr>
            <a:stCxn id="162" idx="3"/>
            <a:endCxn id="164" idx="1"/>
          </p:cNvCxnSpPr>
          <p:nvPr/>
        </p:nvCxnSpPr>
        <p:spPr>
          <a:xfrm flipH="1" rot="10800000">
            <a:off x="1700675" y="3330875"/>
            <a:ext cx="693300" cy="41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6"/>
          <p:cNvCxnSpPr>
            <a:stCxn id="163" idx="2"/>
            <a:endCxn id="162" idx="0"/>
          </p:cNvCxnSpPr>
          <p:nvPr/>
        </p:nvCxnSpPr>
        <p:spPr>
          <a:xfrm>
            <a:off x="1558175" y="3180950"/>
            <a:ext cx="0" cy="42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6"/>
          <p:cNvSpPr/>
          <p:nvPr/>
        </p:nvSpPr>
        <p:spPr>
          <a:xfrm>
            <a:off x="5102525" y="217371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6"/>
          <p:cNvSpPr/>
          <p:nvPr/>
        </p:nvSpPr>
        <p:spPr>
          <a:xfrm>
            <a:off x="4367825" y="217371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4465250" y="1616938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8" name="Google Shape;178;p26"/>
          <p:cNvCxnSpPr>
            <a:stCxn id="175" idx="0"/>
            <a:endCxn id="177" idx="5"/>
          </p:cNvCxnSpPr>
          <p:nvPr/>
        </p:nvCxnSpPr>
        <p:spPr>
          <a:xfrm rot="10800000">
            <a:off x="4708625" y="1860213"/>
            <a:ext cx="536400" cy="31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6"/>
          <p:cNvCxnSpPr>
            <a:stCxn id="175" idx="1"/>
            <a:endCxn id="176" idx="6"/>
          </p:cNvCxnSpPr>
          <p:nvPr/>
        </p:nvCxnSpPr>
        <p:spPr>
          <a:xfrm rot="10800000">
            <a:off x="4652825" y="2316213"/>
            <a:ext cx="44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6"/>
          <p:cNvSpPr/>
          <p:nvPr/>
        </p:nvSpPr>
        <p:spPr>
          <a:xfrm>
            <a:off x="4225225" y="2786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1" name="Google Shape;181;p26"/>
          <p:cNvCxnSpPr>
            <a:stCxn id="175" idx="2"/>
            <a:endCxn id="180" idx="0"/>
          </p:cNvCxnSpPr>
          <p:nvPr/>
        </p:nvCxnSpPr>
        <p:spPr>
          <a:xfrm flipH="1">
            <a:off x="4367825" y="2458713"/>
            <a:ext cx="877200" cy="327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6"/>
          <p:cNvSpPr/>
          <p:nvPr/>
        </p:nvSpPr>
        <p:spPr>
          <a:xfrm>
            <a:off x="3778688" y="371321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5102525" y="371328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3778688" y="4239286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5" name="Google Shape;185;p26"/>
          <p:cNvCxnSpPr>
            <a:stCxn id="184" idx="0"/>
            <a:endCxn id="182" idx="2"/>
          </p:cNvCxnSpPr>
          <p:nvPr/>
        </p:nvCxnSpPr>
        <p:spPr>
          <a:xfrm rot="10800000">
            <a:off x="3921188" y="3998086"/>
            <a:ext cx="0" cy="24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6"/>
          <p:cNvCxnSpPr>
            <a:stCxn id="182" idx="3"/>
            <a:endCxn id="183" idx="1"/>
          </p:cNvCxnSpPr>
          <p:nvPr/>
        </p:nvCxnSpPr>
        <p:spPr>
          <a:xfrm>
            <a:off x="4063688" y="3855713"/>
            <a:ext cx="1038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6"/>
          <p:cNvSpPr/>
          <p:nvPr/>
        </p:nvSpPr>
        <p:spPr>
          <a:xfrm>
            <a:off x="5102525" y="423921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" name="Google Shape;188;p26"/>
          <p:cNvCxnSpPr>
            <a:stCxn id="187" idx="0"/>
            <a:endCxn id="183" idx="2"/>
          </p:cNvCxnSpPr>
          <p:nvPr/>
        </p:nvCxnSpPr>
        <p:spPr>
          <a:xfrm rot="10800000">
            <a:off x="5245025" y="3998311"/>
            <a:ext cx="0" cy="24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6"/>
          <p:cNvSpPr/>
          <p:nvPr/>
        </p:nvSpPr>
        <p:spPr>
          <a:xfrm>
            <a:off x="6473363" y="3395826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6622700" y="229533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6"/>
          <p:cNvSpPr/>
          <p:nvPr/>
        </p:nvSpPr>
        <p:spPr>
          <a:xfrm>
            <a:off x="7433075" y="2986876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6"/>
          <p:cNvSpPr/>
          <p:nvPr/>
        </p:nvSpPr>
        <p:spPr>
          <a:xfrm>
            <a:off x="7438875" y="363133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7438875" y="229533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4" name="Google Shape;194;p26"/>
          <p:cNvCxnSpPr>
            <a:stCxn id="190" idx="3"/>
            <a:endCxn id="193" idx="2"/>
          </p:cNvCxnSpPr>
          <p:nvPr/>
        </p:nvCxnSpPr>
        <p:spPr>
          <a:xfrm>
            <a:off x="6907700" y="2437839"/>
            <a:ext cx="53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6"/>
          <p:cNvSpPr/>
          <p:nvPr/>
        </p:nvSpPr>
        <p:spPr>
          <a:xfrm>
            <a:off x="7067275" y="427951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7798850" y="427951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7" name="Google Shape;197;p26"/>
          <p:cNvCxnSpPr>
            <a:stCxn id="196" idx="1"/>
            <a:endCxn id="192" idx="2"/>
          </p:cNvCxnSpPr>
          <p:nvPr/>
        </p:nvCxnSpPr>
        <p:spPr>
          <a:xfrm rot="10800000">
            <a:off x="7581387" y="3916251"/>
            <a:ext cx="259200" cy="40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>
            <a:stCxn id="195" idx="7"/>
            <a:endCxn id="192" idx="2"/>
          </p:cNvCxnSpPr>
          <p:nvPr/>
        </p:nvCxnSpPr>
        <p:spPr>
          <a:xfrm flipH="1" rot="10800000">
            <a:off x="7310538" y="3916251"/>
            <a:ext cx="270900" cy="40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6"/>
          <p:cNvCxnSpPr>
            <a:stCxn id="191" idx="0"/>
            <a:endCxn id="190" idx="3"/>
          </p:cNvCxnSpPr>
          <p:nvPr/>
        </p:nvCxnSpPr>
        <p:spPr>
          <a:xfrm rot="10800000">
            <a:off x="6907775" y="2437876"/>
            <a:ext cx="667800" cy="54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6"/>
          <p:cNvCxnSpPr>
            <a:stCxn id="191" idx="1"/>
            <a:endCxn id="189" idx="3"/>
          </p:cNvCxnSpPr>
          <p:nvPr/>
        </p:nvCxnSpPr>
        <p:spPr>
          <a:xfrm flipH="1">
            <a:off x="6758375" y="3129376"/>
            <a:ext cx="674700" cy="40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6"/>
          <p:cNvCxnSpPr>
            <a:stCxn id="191" idx="2"/>
            <a:endCxn id="192" idx="0"/>
          </p:cNvCxnSpPr>
          <p:nvPr/>
        </p:nvCxnSpPr>
        <p:spPr>
          <a:xfrm>
            <a:off x="7575575" y="3271876"/>
            <a:ext cx="5700" cy="35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6"/>
          <p:cNvSpPr/>
          <p:nvPr/>
        </p:nvSpPr>
        <p:spPr>
          <a:xfrm>
            <a:off x="8154500" y="298686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" name="Google Shape;203;p26"/>
          <p:cNvCxnSpPr>
            <a:stCxn id="191" idx="3"/>
            <a:endCxn id="202" idx="2"/>
          </p:cNvCxnSpPr>
          <p:nvPr/>
        </p:nvCxnSpPr>
        <p:spPr>
          <a:xfrm>
            <a:off x="7718075" y="3129376"/>
            <a:ext cx="436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6"/>
          <p:cNvCxnSpPr>
            <a:stCxn id="164" idx="3"/>
            <a:endCxn id="182" idx="1"/>
          </p:cNvCxnSpPr>
          <p:nvPr/>
        </p:nvCxnSpPr>
        <p:spPr>
          <a:xfrm>
            <a:off x="2678963" y="3330950"/>
            <a:ext cx="1099800" cy="52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6"/>
          <p:cNvCxnSpPr>
            <a:stCxn id="164" idx="3"/>
            <a:endCxn id="180" idx="1"/>
          </p:cNvCxnSpPr>
          <p:nvPr/>
        </p:nvCxnSpPr>
        <p:spPr>
          <a:xfrm flipH="1" rot="10800000">
            <a:off x="2678963" y="2928950"/>
            <a:ext cx="1546200" cy="40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6"/>
          <p:cNvCxnSpPr>
            <a:stCxn id="175" idx="3"/>
            <a:endCxn id="190" idx="1"/>
          </p:cNvCxnSpPr>
          <p:nvPr/>
        </p:nvCxnSpPr>
        <p:spPr>
          <a:xfrm>
            <a:off x="5387525" y="2316213"/>
            <a:ext cx="1235100" cy="12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6"/>
          <p:cNvCxnSpPr>
            <a:stCxn id="183" idx="3"/>
            <a:endCxn id="189" idx="1"/>
          </p:cNvCxnSpPr>
          <p:nvPr/>
        </p:nvCxnSpPr>
        <p:spPr>
          <a:xfrm flipH="1" rot="10800000">
            <a:off x="5387525" y="3538388"/>
            <a:ext cx="1085700" cy="31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26"/>
          <p:cNvSpPr/>
          <p:nvPr/>
        </p:nvSpPr>
        <p:spPr>
          <a:xfrm>
            <a:off x="7438875" y="176193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" name="Google Shape;209;p26"/>
          <p:cNvCxnSpPr>
            <a:stCxn id="190" idx="3"/>
            <a:endCxn id="208" idx="3"/>
          </p:cNvCxnSpPr>
          <p:nvPr/>
        </p:nvCxnSpPr>
        <p:spPr>
          <a:xfrm flipH="1" rot="10800000">
            <a:off x="6907700" y="2005239"/>
            <a:ext cx="573000" cy="43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107050" y="402200"/>
            <a:ext cx="89097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Recall: The Internet is a network of networks.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used intra-domain routing to compute routes inside each network.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Gao-Rexford Rules: Participating in Routes</a:t>
            </a:r>
            <a:endParaRPr/>
          </a:p>
        </p:txBody>
      </p:sp>
      <p:sp>
        <p:nvSpPr>
          <p:cNvPr id="627" name="Google Shape;627;p5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Distance-vector protocol: I am okay with participating in any route.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"Participating": Being one of the routers forwarding packets along a path.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Gao-Rexford rules: I will only participate in routes where I get paid.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Reflects real-world business relationship: Don't do work for free.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to check if I get paid: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at my two neighbors along the path.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get paid if and only if one of my neighbors is a customer.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Gao-Rexford Rules: Participating in Routes</a:t>
            </a:r>
            <a:endParaRPr/>
          </a:p>
        </p:txBody>
      </p:sp>
      <p:sp>
        <p:nvSpPr>
          <p:cNvPr id="633" name="Google Shape;633;p54"/>
          <p:cNvSpPr txBox="1"/>
          <p:nvPr>
            <p:ph idx="1" type="body"/>
          </p:nvPr>
        </p:nvSpPr>
        <p:spPr>
          <a:xfrm>
            <a:off x="107050" y="402200"/>
            <a:ext cx="89097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get paid and participate if and only if at least one of my neighbors is a customer.</a:t>
            </a:r>
            <a:endParaRPr/>
          </a:p>
        </p:txBody>
      </p:sp>
      <p:sp>
        <p:nvSpPr>
          <p:cNvPr id="634" name="Google Shape;634;p54"/>
          <p:cNvSpPr/>
          <p:nvPr/>
        </p:nvSpPr>
        <p:spPr>
          <a:xfrm>
            <a:off x="3553638" y="3206273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5" name="Google Shape;635;p54"/>
          <p:cNvCxnSpPr>
            <a:stCxn id="634" idx="5"/>
            <a:endCxn id="636" idx="2"/>
          </p:cNvCxnSpPr>
          <p:nvPr/>
        </p:nvCxnSpPr>
        <p:spPr>
          <a:xfrm>
            <a:off x="4381499" y="3678459"/>
            <a:ext cx="1019700" cy="56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54"/>
          <p:cNvCxnSpPr>
            <a:stCxn id="638" idx="6"/>
            <a:endCxn id="634" idx="3"/>
          </p:cNvCxnSpPr>
          <p:nvPr/>
        </p:nvCxnSpPr>
        <p:spPr>
          <a:xfrm flipH="1" rot="10800000">
            <a:off x="2675975" y="3678473"/>
            <a:ext cx="1019700" cy="566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36" name="Google Shape;636;p54"/>
          <p:cNvSpPr/>
          <p:nvPr/>
        </p:nvSpPr>
        <p:spPr>
          <a:xfrm>
            <a:off x="5401225" y="3968273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 (Customer)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p54"/>
          <p:cNvSpPr/>
          <p:nvPr/>
        </p:nvSpPr>
        <p:spPr>
          <a:xfrm>
            <a:off x="849875" y="3968273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(Customer)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9" name="Google Shape;639;p54"/>
          <p:cNvCxnSpPr/>
          <p:nvPr/>
        </p:nvCxnSpPr>
        <p:spPr>
          <a:xfrm>
            <a:off x="1040625" y="4662625"/>
            <a:ext cx="62217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0" name="Google Shape;640;p54"/>
          <p:cNvSpPr txBox="1"/>
          <p:nvPr/>
        </p:nvSpPr>
        <p:spPr>
          <a:xfrm>
            <a:off x="1040625" y="4681275"/>
            <a:ext cx="62217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Packet forwarded via A → B → C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54"/>
          <p:cNvSpPr/>
          <p:nvPr/>
        </p:nvSpPr>
        <p:spPr>
          <a:xfrm>
            <a:off x="3804925" y="2367443"/>
            <a:ext cx="2354400" cy="659400"/>
          </a:xfrm>
          <a:prstGeom prst="wedgeRoundRectCallout">
            <a:avLst>
              <a:gd fmla="val -35223" name="adj1"/>
              <a:gd fmla="val 68878" name="adj2"/>
              <a:gd fmla="val 0" name="adj3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A and C are both paying me. I'm gonna be rich!!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2" name="Google Shape;642;p54"/>
          <p:cNvCxnSpPr/>
          <p:nvPr/>
        </p:nvCxnSpPr>
        <p:spPr>
          <a:xfrm>
            <a:off x="368150" y="4244875"/>
            <a:ext cx="481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54"/>
          <p:cNvCxnSpPr>
            <a:stCxn id="636" idx="6"/>
          </p:cNvCxnSpPr>
          <p:nvPr/>
        </p:nvCxnSpPr>
        <p:spPr>
          <a:xfrm>
            <a:off x="7227325" y="4244873"/>
            <a:ext cx="481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44" name="Google Shape;644;p54"/>
          <p:cNvSpPr txBox="1"/>
          <p:nvPr/>
        </p:nvSpPr>
        <p:spPr>
          <a:xfrm>
            <a:off x="7922625" y="2795400"/>
            <a:ext cx="96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6AA84F"/>
                </a:solidFill>
              </a:rPr>
              <a:t>✓</a:t>
            </a:r>
            <a:endParaRPr sz="4000">
              <a:solidFill>
                <a:srgbClr val="6AA84F"/>
              </a:solidFill>
            </a:endParaRPr>
          </a:p>
        </p:txBody>
      </p:sp>
      <p:sp>
        <p:nvSpPr>
          <p:cNvPr id="645" name="Google Shape;645;p54"/>
          <p:cNvSpPr txBox="1"/>
          <p:nvPr/>
        </p:nvSpPr>
        <p:spPr>
          <a:xfrm>
            <a:off x="7922625" y="3324175"/>
            <a:ext cx="9699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B agrees to participate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Gao-Rexford Rules: Participating in Routes</a:t>
            </a:r>
            <a:endParaRPr/>
          </a:p>
        </p:txBody>
      </p:sp>
      <p:sp>
        <p:nvSpPr>
          <p:cNvPr id="651" name="Google Shape;651;p55"/>
          <p:cNvSpPr txBox="1"/>
          <p:nvPr>
            <p:ph idx="1" type="body"/>
          </p:nvPr>
        </p:nvSpPr>
        <p:spPr>
          <a:xfrm>
            <a:off x="107050" y="402200"/>
            <a:ext cx="89097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get paid and participate if and only if at least one of my neighbors is a customer.</a:t>
            </a:r>
            <a:endParaRPr/>
          </a:p>
        </p:txBody>
      </p:sp>
      <p:sp>
        <p:nvSpPr>
          <p:cNvPr id="652" name="Google Shape;652;p55"/>
          <p:cNvSpPr/>
          <p:nvPr/>
        </p:nvSpPr>
        <p:spPr>
          <a:xfrm>
            <a:off x="3553638" y="3206273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3" name="Google Shape;653;p55"/>
          <p:cNvCxnSpPr>
            <a:stCxn id="652" idx="5"/>
            <a:endCxn id="654" idx="2"/>
          </p:cNvCxnSpPr>
          <p:nvPr/>
        </p:nvCxnSpPr>
        <p:spPr>
          <a:xfrm>
            <a:off x="4381499" y="3678459"/>
            <a:ext cx="1019700" cy="56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5" name="Google Shape;655;p55"/>
          <p:cNvCxnSpPr>
            <a:stCxn id="656" idx="6"/>
            <a:endCxn id="652" idx="2"/>
          </p:cNvCxnSpPr>
          <p:nvPr/>
        </p:nvCxnSpPr>
        <p:spPr>
          <a:xfrm>
            <a:off x="2675975" y="3482873"/>
            <a:ext cx="877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4" name="Google Shape;654;p55"/>
          <p:cNvSpPr/>
          <p:nvPr/>
        </p:nvSpPr>
        <p:spPr>
          <a:xfrm>
            <a:off x="5401225" y="3968273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(Customer)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55"/>
          <p:cNvSpPr/>
          <p:nvPr/>
        </p:nvSpPr>
        <p:spPr>
          <a:xfrm>
            <a:off x="849875" y="3206273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(Peer)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7" name="Google Shape;657;p55"/>
          <p:cNvCxnSpPr/>
          <p:nvPr/>
        </p:nvCxnSpPr>
        <p:spPr>
          <a:xfrm>
            <a:off x="1040625" y="4662625"/>
            <a:ext cx="62217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8" name="Google Shape;658;p55"/>
          <p:cNvSpPr txBox="1"/>
          <p:nvPr/>
        </p:nvSpPr>
        <p:spPr>
          <a:xfrm>
            <a:off x="1040625" y="4681275"/>
            <a:ext cx="62217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Packet forwarded via A → B → C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55"/>
          <p:cNvSpPr/>
          <p:nvPr/>
        </p:nvSpPr>
        <p:spPr>
          <a:xfrm>
            <a:off x="3804925" y="2367443"/>
            <a:ext cx="2354400" cy="659400"/>
          </a:xfrm>
          <a:prstGeom prst="wedgeRoundRectCallout">
            <a:avLst>
              <a:gd fmla="val -35223" name="adj1"/>
              <a:gd fmla="val 68878" name="adj2"/>
              <a:gd fmla="val 0" name="adj3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A is not paying me, but at least C is </a:t>
            </a: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paying</a:t>
            </a: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 me.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0" name="Google Shape;660;p55"/>
          <p:cNvCxnSpPr>
            <a:endCxn id="656" idx="2"/>
          </p:cNvCxnSpPr>
          <p:nvPr/>
        </p:nvCxnSpPr>
        <p:spPr>
          <a:xfrm>
            <a:off x="368075" y="3482873"/>
            <a:ext cx="481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61" name="Google Shape;661;p55"/>
          <p:cNvCxnSpPr>
            <a:stCxn id="654" idx="6"/>
          </p:cNvCxnSpPr>
          <p:nvPr/>
        </p:nvCxnSpPr>
        <p:spPr>
          <a:xfrm>
            <a:off x="7227325" y="4244873"/>
            <a:ext cx="481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2" name="Google Shape;662;p55"/>
          <p:cNvSpPr txBox="1"/>
          <p:nvPr/>
        </p:nvSpPr>
        <p:spPr>
          <a:xfrm>
            <a:off x="7922625" y="2795400"/>
            <a:ext cx="96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6AA84F"/>
                </a:solidFill>
              </a:rPr>
              <a:t>✓</a:t>
            </a:r>
            <a:endParaRPr sz="4000">
              <a:solidFill>
                <a:srgbClr val="6AA84F"/>
              </a:solidFill>
            </a:endParaRPr>
          </a:p>
        </p:txBody>
      </p:sp>
      <p:sp>
        <p:nvSpPr>
          <p:cNvPr id="663" name="Google Shape;663;p55"/>
          <p:cNvSpPr txBox="1"/>
          <p:nvPr/>
        </p:nvSpPr>
        <p:spPr>
          <a:xfrm>
            <a:off x="7922625" y="3324175"/>
            <a:ext cx="9699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B agrees to participate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Gao-Rexford Rules: Participating in Routes</a:t>
            </a:r>
            <a:endParaRPr/>
          </a:p>
        </p:txBody>
      </p:sp>
      <p:sp>
        <p:nvSpPr>
          <p:cNvPr id="669" name="Google Shape;669;p56"/>
          <p:cNvSpPr txBox="1"/>
          <p:nvPr>
            <p:ph idx="1" type="body"/>
          </p:nvPr>
        </p:nvSpPr>
        <p:spPr>
          <a:xfrm>
            <a:off x="107050" y="402200"/>
            <a:ext cx="8909700" cy="24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get paid and participate if and only if at least one of my neighbors is a customer.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scenario</a:t>
            </a:r>
            <a:r>
              <a:rPr lang="en"/>
              <a:t>: I get paid by C, but I have to pay 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should still participate because this is how I offer service to my customers.</a:t>
            </a:r>
            <a:endParaRPr/>
          </a:p>
        </p:txBody>
      </p:sp>
      <p:sp>
        <p:nvSpPr>
          <p:cNvPr id="670" name="Google Shape;670;p56"/>
          <p:cNvSpPr/>
          <p:nvPr/>
        </p:nvSpPr>
        <p:spPr>
          <a:xfrm>
            <a:off x="3553638" y="3206273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1" name="Google Shape;671;p56"/>
          <p:cNvCxnSpPr>
            <a:stCxn id="670" idx="5"/>
            <a:endCxn id="672" idx="2"/>
          </p:cNvCxnSpPr>
          <p:nvPr/>
        </p:nvCxnSpPr>
        <p:spPr>
          <a:xfrm>
            <a:off x="4381499" y="3678459"/>
            <a:ext cx="1019700" cy="56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3" name="Google Shape;673;p56"/>
          <p:cNvCxnSpPr>
            <a:stCxn id="674" idx="6"/>
            <a:endCxn id="670" idx="1"/>
          </p:cNvCxnSpPr>
          <p:nvPr/>
        </p:nvCxnSpPr>
        <p:spPr>
          <a:xfrm>
            <a:off x="2675975" y="2720873"/>
            <a:ext cx="1019700" cy="566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2" name="Google Shape;672;p56"/>
          <p:cNvSpPr/>
          <p:nvPr/>
        </p:nvSpPr>
        <p:spPr>
          <a:xfrm>
            <a:off x="5401225" y="3968273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 (Customer)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" name="Google Shape;674;p56"/>
          <p:cNvSpPr/>
          <p:nvPr/>
        </p:nvSpPr>
        <p:spPr>
          <a:xfrm>
            <a:off x="849875" y="2444273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(Provider)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5" name="Google Shape;675;p56"/>
          <p:cNvCxnSpPr/>
          <p:nvPr/>
        </p:nvCxnSpPr>
        <p:spPr>
          <a:xfrm>
            <a:off x="1040625" y="4662625"/>
            <a:ext cx="62217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6" name="Google Shape;676;p56"/>
          <p:cNvSpPr txBox="1"/>
          <p:nvPr/>
        </p:nvSpPr>
        <p:spPr>
          <a:xfrm>
            <a:off x="1040625" y="4681275"/>
            <a:ext cx="62217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Packet forwarded via A → B → C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7" name="Google Shape;677;p56"/>
          <p:cNvSpPr/>
          <p:nvPr/>
        </p:nvSpPr>
        <p:spPr>
          <a:xfrm>
            <a:off x="3804925" y="2367450"/>
            <a:ext cx="3110400" cy="659400"/>
          </a:xfrm>
          <a:prstGeom prst="wedgeRoundRectCallout">
            <a:avLst>
              <a:gd fmla="val -35223" name="adj1"/>
              <a:gd fmla="val 68878" name="adj2"/>
              <a:gd fmla="val 0" name="adj3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I'm getting paid by C. I might have to send some of it to A but that's okay.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8" name="Google Shape;678;p56"/>
          <p:cNvCxnSpPr>
            <a:endCxn id="674" idx="2"/>
          </p:cNvCxnSpPr>
          <p:nvPr/>
        </p:nvCxnSpPr>
        <p:spPr>
          <a:xfrm>
            <a:off x="368075" y="2720873"/>
            <a:ext cx="481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56"/>
          <p:cNvCxnSpPr>
            <a:stCxn id="672" idx="6"/>
          </p:cNvCxnSpPr>
          <p:nvPr/>
        </p:nvCxnSpPr>
        <p:spPr>
          <a:xfrm>
            <a:off x="7227325" y="4244873"/>
            <a:ext cx="481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80" name="Google Shape;680;p56"/>
          <p:cNvSpPr txBox="1"/>
          <p:nvPr/>
        </p:nvSpPr>
        <p:spPr>
          <a:xfrm>
            <a:off x="7922625" y="2795400"/>
            <a:ext cx="96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6AA84F"/>
                </a:solidFill>
              </a:rPr>
              <a:t>✓</a:t>
            </a:r>
            <a:endParaRPr sz="4000">
              <a:solidFill>
                <a:srgbClr val="6AA84F"/>
              </a:solidFill>
            </a:endParaRPr>
          </a:p>
        </p:txBody>
      </p:sp>
      <p:sp>
        <p:nvSpPr>
          <p:cNvPr id="681" name="Google Shape;681;p56"/>
          <p:cNvSpPr txBox="1"/>
          <p:nvPr/>
        </p:nvSpPr>
        <p:spPr>
          <a:xfrm>
            <a:off x="7922625" y="3324175"/>
            <a:ext cx="9699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B agrees to participate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Gao-Rexford Rules: Participating in Routes</a:t>
            </a:r>
            <a:endParaRPr/>
          </a:p>
        </p:txBody>
      </p:sp>
      <p:sp>
        <p:nvSpPr>
          <p:cNvPr id="687" name="Google Shape;687;p57"/>
          <p:cNvSpPr txBox="1"/>
          <p:nvPr>
            <p:ph idx="1" type="body"/>
          </p:nvPr>
        </p:nvSpPr>
        <p:spPr>
          <a:xfrm>
            <a:off x="107050" y="402200"/>
            <a:ext cx="8909700" cy="1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get paid and participate if and only if at least one of my neighbors is a customer.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Peers do not provide transit between other peers.</a:t>
            </a:r>
            <a:endParaRPr/>
          </a:p>
        </p:txBody>
      </p:sp>
      <p:sp>
        <p:nvSpPr>
          <p:cNvPr id="688" name="Google Shape;688;p57"/>
          <p:cNvSpPr/>
          <p:nvPr/>
        </p:nvSpPr>
        <p:spPr>
          <a:xfrm>
            <a:off x="3553638" y="3206273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9" name="Google Shape;689;p57"/>
          <p:cNvCxnSpPr>
            <a:stCxn id="688" idx="6"/>
            <a:endCxn id="690" idx="2"/>
          </p:cNvCxnSpPr>
          <p:nvPr/>
        </p:nvCxnSpPr>
        <p:spPr>
          <a:xfrm>
            <a:off x="4523538" y="3482873"/>
            <a:ext cx="877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691" name="Google Shape;691;p57"/>
          <p:cNvCxnSpPr>
            <a:stCxn id="692" idx="6"/>
            <a:endCxn id="688" idx="2"/>
          </p:cNvCxnSpPr>
          <p:nvPr/>
        </p:nvCxnSpPr>
        <p:spPr>
          <a:xfrm>
            <a:off x="2675975" y="3482873"/>
            <a:ext cx="877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90" name="Google Shape;690;p57"/>
          <p:cNvSpPr/>
          <p:nvPr/>
        </p:nvSpPr>
        <p:spPr>
          <a:xfrm>
            <a:off x="5401225" y="3206273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 (Peer)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2" name="Google Shape;692;p57"/>
          <p:cNvSpPr/>
          <p:nvPr/>
        </p:nvSpPr>
        <p:spPr>
          <a:xfrm>
            <a:off x="849875" y="3206273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(Peer)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57"/>
          <p:cNvSpPr/>
          <p:nvPr/>
        </p:nvSpPr>
        <p:spPr>
          <a:xfrm>
            <a:off x="3804925" y="2367443"/>
            <a:ext cx="2354400" cy="659400"/>
          </a:xfrm>
          <a:prstGeom prst="wedgeRoundRectCallout">
            <a:avLst>
              <a:gd fmla="val -35223" name="adj1"/>
              <a:gd fmla="val 68878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Nobody is paying me to do this. I won't participate.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4" name="Google Shape;694;p57"/>
          <p:cNvCxnSpPr/>
          <p:nvPr/>
        </p:nvCxnSpPr>
        <p:spPr>
          <a:xfrm>
            <a:off x="368150" y="3482875"/>
            <a:ext cx="481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57"/>
          <p:cNvCxnSpPr>
            <a:stCxn id="690" idx="6"/>
          </p:cNvCxnSpPr>
          <p:nvPr/>
        </p:nvCxnSpPr>
        <p:spPr>
          <a:xfrm>
            <a:off x="7227325" y="3482873"/>
            <a:ext cx="481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96" name="Google Shape;696;p57"/>
          <p:cNvSpPr txBox="1"/>
          <p:nvPr/>
        </p:nvSpPr>
        <p:spPr>
          <a:xfrm>
            <a:off x="7922625" y="2795400"/>
            <a:ext cx="96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accent2"/>
                </a:solidFill>
              </a:rPr>
              <a:t>✗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697" name="Google Shape;697;p57"/>
          <p:cNvSpPr txBox="1"/>
          <p:nvPr/>
        </p:nvSpPr>
        <p:spPr>
          <a:xfrm>
            <a:off x="7922625" y="3324175"/>
            <a:ext cx="9699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 refuses to participate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8" name="Google Shape;698;p57"/>
          <p:cNvCxnSpPr/>
          <p:nvPr/>
        </p:nvCxnSpPr>
        <p:spPr>
          <a:xfrm>
            <a:off x="1040625" y="4662625"/>
            <a:ext cx="6221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9" name="Google Shape;699;p57"/>
          <p:cNvSpPr txBox="1"/>
          <p:nvPr/>
        </p:nvSpPr>
        <p:spPr>
          <a:xfrm>
            <a:off x="1040625" y="4681275"/>
            <a:ext cx="62217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Packet forwarded via A → B → C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Gao-Rexford Rules: Participating in Routes</a:t>
            </a:r>
            <a:endParaRPr/>
          </a:p>
        </p:txBody>
      </p:sp>
      <p:sp>
        <p:nvSpPr>
          <p:cNvPr id="705" name="Google Shape;705;p58"/>
          <p:cNvSpPr txBox="1"/>
          <p:nvPr>
            <p:ph idx="1" type="body"/>
          </p:nvPr>
        </p:nvSpPr>
        <p:spPr>
          <a:xfrm>
            <a:off x="107050" y="402200"/>
            <a:ext cx="8909700" cy="14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get paid and participate if and only if at least one of my neighbors is a customer.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one of my neighbors is a peer, the other neighbor must be a customer.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AS only carries traffic to/from its own customers over a peering link.</a:t>
            </a:r>
            <a:endParaRPr/>
          </a:p>
        </p:txBody>
      </p:sp>
      <p:sp>
        <p:nvSpPr>
          <p:cNvPr id="706" name="Google Shape;706;p58"/>
          <p:cNvSpPr/>
          <p:nvPr/>
        </p:nvSpPr>
        <p:spPr>
          <a:xfrm>
            <a:off x="3553638" y="3206273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7" name="Google Shape;707;p58"/>
          <p:cNvCxnSpPr>
            <a:stCxn id="706" idx="6"/>
            <a:endCxn id="708" idx="2"/>
          </p:cNvCxnSpPr>
          <p:nvPr/>
        </p:nvCxnSpPr>
        <p:spPr>
          <a:xfrm>
            <a:off x="4523538" y="3482873"/>
            <a:ext cx="877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709" name="Google Shape;709;p58"/>
          <p:cNvCxnSpPr>
            <a:stCxn id="710" idx="6"/>
            <a:endCxn id="706" idx="1"/>
          </p:cNvCxnSpPr>
          <p:nvPr/>
        </p:nvCxnSpPr>
        <p:spPr>
          <a:xfrm>
            <a:off x="2675975" y="2720873"/>
            <a:ext cx="1019700" cy="566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8" name="Google Shape;708;p58"/>
          <p:cNvSpPr/>
          <p:nvPr/>
        </p:nvSpPr>
        <p:spPr>
          <a:xfrm>
            <a:off x="5401225" y="3206273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 (Peer)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0" name="Google Shape;710;p58"/>
          <p:cNvSpPr/>
          <p:nvPr/>
        </p:nvSpPr>
        <p:spPr>
          <a:xfrm>
            <a:off x="849875" y="2444273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(Provider)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1" name="Google Shape;711;p58"/>
          <p:cNvCxnSpPr/>
          <p:nvPr/>
        </p:nvCxnSpPr>
        <p:spPr>
          <a:xfrm>
            <a:off x="1040625" y="4662625"/>
            <a:ext cx="6221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2" name="Google Shape;712;p58"/>
          <p:cNvSpPr txBox="1"/>
          <p:nvPr/>
        </p:nvSpPr>
        <p:spPr>
          <a:xfrm>
            <a:off x="1040625" y="4681275"/>
            <a:ext cx="62217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Packet forwarded via A → B → C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Google Shape;713;p58"/>
          <p:cNvSpPr/>
          <p:nvPr/>
        </p:nvSpPr>
        <p:spPr>
          <a:xfrm>
            <a:off x="3804925" y="2367443"/>
            <a:ext cx="2354400" cy="659400"/>
          </a:xfrm>
          <a:prstGeom prst="wedgeRoundRectCallout">
            <a:avLst>
              <a:gd fmla="val -35223" name="adj1"/>
              <a:gd fmla="val 68878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 have to pay A, and I am not paid by C. No thanks.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4" name="Google Shape;714;p58"/>
          <p:cNvCxnSpPr>
            <a:endCxn id="710" idx="2"/>
          </p:cNvCxnSpPr>
          <p:nvPr/>
        </p:nvCxnSpPr>
        <p:spPr>
          <a:xfrm>
            <a:off x="368075" y="2720873"/>
            <a:ext cx="481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58"/>
          <p:cNvCxnSpPr>
            <a:stCxn id="708" idx="6"/>
          </p:cNvCxnSpPr>
          <p:nvPr/>
        </p:nvCxnSpPr>
        <p:spPr>
          <a:xfrm>
            <a:off x="7227325" y="3482873"/>
            <a:ext cx="481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16" name="Google Shape;716;p58"/>
          <p:cNvSpPr txBox="1"/>
          <p:nvPr/>
        </p:nvSpPr>
        <p:spPr>
          <a:xfrm>
            <a:off x="7922625" y="2795400"/>
            <a:ext cx="96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2"/>
                </a:solidFill>
              </a:rPr>
              <a:t>✗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717" name="Google Shape;717;p58"/>
          <p:cNvSpPr txBox="1"/>
          <p:nvPr/>
        </p:nvSpPr>
        <p:spPr>
          <a:xfrm>
            <a:off x="7922625" y="3324175"/>
            <a:ext cx="9699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 refuses to participate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Gao-Rexford Rules: Participating in Routes</a:t>
            </a:r>
            <a:endParaRPr/>
          </a:p>
        </p:txBody>
      </p:sp>
      <p:sp>
        <p:nvSpPr>
          <p:cNvPr id="723" name="Google Shape;723;p59"/>
          <p:cNvSpPr txBox="1"/>
          <p:nvPr>
            <p:ph idx="1" type="body"/>
          </p:nvPr>
        </p:nvSpPr>
        <p:spPr>
          <a:xfrm>
            <a:off x="107050" y="402200"/>
            <a:ext cx="8909700" cy="14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get paid and participate if and only if at least one of my neighbors is a customer.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Routes are </a:t>
            </a:r>
            <a:r>
              <a:rPr b="1" lang="en"/>
              <a:t>valley-free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Travelling downhill, and turning around and going back uphill is not allowed.</a:t>
            </a:r>
            <a:endParaRPr/>
          </a:p>
        </p:txBody>
      </p:sp>
      <p:sp>
        <p:nvSpPr>
          <p:cNvPr id="724" name="Google Shape;724;p59"/>
          <p:cNvSpPr/>
          <p:nvPr/>
        </p:nvSpPr>
        <p:spPr>
          <a:xfrm>
            <a:off x="3553638" y="3206273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5" name="Google Shape;725;p59"/>
          <p:cNvCxnSpPr>
            <a:stCxn id="724" idx="6"/>
            <a:endCxn id="726" idx="2"/>
          </p:cNvCxnSpPr>
          <p:nvPr/>
        </p:nvCxnSpPr>
        <p:spPr>
          <a:xfrm flipH="1" rot="10800000">
            <a:off x="4523538" y="2720873"/>
            <a:ext cx="87780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27" name="Google Shape;727;p59"/>
          <p:cNvCxnSpPr>
            <a:stCxn id="728" idx="6"/>
            <a:endCxn id="724" idx="2"/>
          </p:cNvCxnSpPr>
          <p:nvPr/>
        </p:nvCxnSpPr>
        <p:spPr>
          <a:xfrm>
            <a:off x="2675975" y="2720873"/>
            <a:ext cx="877800" cy="762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6" name="Google Shape;726;p59"/>
          <p:cNvSpPr/>
          <p:nvPr/>
        </p:nvSpPr>
        <p:spPr>
          <a:xfrm>
            <a:off x="5401225" y="2444273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 (Provider)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59"/>
          <p:cNvSpPr/>
          <p:nvPr/>
        </p:nvSpPr>
        <p:spPr>
          <a:xfrm>
            <a:off x="849875" y="2444273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(Provider)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9" name="Google Shape;729;p59"/>
          <p:cNvCxnSpPr/>
          <p:nvPr/>
        </p:nvCxnSpPr>
        <p:spPr>
          <a:xfrm>
            <a:off x="1040625" y="4662625"/>
            <a:ext cx="6221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0" name="Google Shape;730;p59"/>
          <p:cNvSpPr txBox="1"/>
          <p:nvPr/>
        </p:nvSpPr>
        <p:spPr>
          <a:xfrm>
            <a:off x="1040625" y="4681275"/>
            <a:ext cx="62217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Packet forwarded via A → B → C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1" name="Google Shape;731;p59"/>
          <p:cNvSpPr/>
          <p:nvPr/>
        </p:nvSpPr>
        <p:spPr>
          <a:xfrm>
            <a:off x="716700" y="3573575"/>
            <a:ext cx="2583300" cy="659400"/>
          </a:xfrm>
          <a:prstGeom prst="wedgeRoundRectCallout">
            <a:avLst>
              <a:gd fmla="val 61178" name="adj1"/>
              <a:gd fmla="val -37822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 have to pay both A and C. Only a fool would participate.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2" name="Google Shape;732;p59"/>
          <p:cNvCxnSpPr>
            <a:endCxn id="728" idx="2"/>
          </p:cNvCxnSpPr>
          <p:nvPr/>
        </p:nvCxnSpPr>
        <p:spPr>
          <a:xfrm>
            <a:off x="368075" y="2720873"/>
            <a:ext cx="481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59"/>
          <p:cNvCxnSpPr>
            <a:stCxn id="726" idx="6"/>
          </p:cNvCxnSpPr>
          <p:nvPr/>
        </p:nvCxnSpPr>
        <p:spPr>
          <a:xfrm>
            <a:off x="7227325" y="2720873"/>
            <a:ext cx="481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4" name="Google Shape;734;p59"/>
          <p:cNvSpPr txBox="1"/>
          <p:nvPr/>
        </p:nvSpPr>
        <p:spPr>
          <a:xfrm>
            <a:off x="7922625" y="2795400"/>
            <a:ext cx="96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2"/>
                </a:solidFill>
              </a:rPr>
              <a:t>✗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735" name="Google Shape;735;p59"/>
          <p:cNvSpPr txBox="1"/>
          <p:nvPr/>
        </p:nvSpPr>
        <p:spPr>
          <a:xfrm>
            <a:off x="7922625" y="3324175"/>
            <a:ext cx="9699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 refuses to participate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Policy-Based Routing Example</a:t>
            </a:r>
            <a:endParaRPr/>
          </a:p>
        </p:txBody>
      </p:sp>
      <p:sp>
        <p:nvSpPr>
          <p:cNvPr id="741" name="Google Shape;741;p60"/>
          <p:cNvSpPr txBox="1"/>
          <p:nvPr>
            <p:ph idx="1" type="body"/>
          </p:nvPr>
        </p:nvSpPr>
        <p:spPr>
          <a:xfrm>
            <a:off x="107050" y="402200"/>
            <a:ext cx="89097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 and E want to exchange traffic along this path.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Will the transit ASes (A, B, C) agree to participate?</a:t>
            </a:r>
            <a:endParaRPr/>
          </a:p>
        </p:txBody>
      </p:sp>
      <p:sp>
        <p:nvSpPr>
          <p:cNvPr id="742" name="Google Shape;742;p60"/>
          <p:cNvSpPr/>
          <p:nvPr/>
        </p:nvSpPr>
        <p:spPr>
          <a:xfrm>
            <a:off x="3841988" y="229382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0"/>
          <p:cNvSpPr/>
          <p:nvPr/>
        </p:nvSpPr>
        <p:spPr>
          <a:xfrm>
            <a:off x="3014113" y="322910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4" name="Google Shape;744;p60"/>
          <p:cNvCxnSpPr>
            <a:stCxn id="742" idx="3"/>
            <a:endCxn id="743" idx="0"/>
          </p:cNvCxnSpPr>
          <p:nvPr/>
        </p:nvCxnSpPr>
        <p:spPr>
          <a:xfrm flipH="1">
            <a:off x="3498926" y="2766011"/>
            <a:ext cx="485100" cy="463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5" name="Google Shape;745;p60"/>
          <p:cNvSpPr/>
          <p:nvPr/>
        </p:nvSpPr>
        <p:spPr>
          <a:xfrm>
            <a:off x="4669838" y="322910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6" name="Google Shape;746;p60"/>
          <p:cNvCxnSpPr>
            <a:stCxn id="742" idx="5"/>
            <a:endCxn id="745" idx="0"/>
          </p:cNvCxnSpPr>
          <p:nvPr/>
        </p:nvCxnSpPr>
        <p:spPr>
          <a:xfrm>
            <a:off x="4669849" y="2766011"/>
            <a:ext cx="484800" cy="463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7" name="Google Shape;747;p60"/>
          <p:cNvSpPr/>
          <p:nvPr/>
        </p:nvSpPr>
        <p:spPr>
          <a:xfrm>
            <a:off x="3014138" y="416437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8" name="Google Shape;748;p60"/>
          <p:cNvSpPr/>
          <p:nvPr/>
        </p:nvSpPr>
        <p:spPr>
          <a:xfrm>
            <a:off x="4669863" y="416437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9" name="Google Shape;749;p60"/>
          <p:cNvCxnSpPr>
            <a:stCxn id="743" idx="4"/>
            <a:endCxn id="747" idx="0"/>
          </p:cNvCxnSpPr>
          <p:nvPr/>
        </p:nvCxnSpPr>
        <p:spPr>
          <a:xfrm>
            <a:off x="3499063" y="3782300"/>
            <a:ext cx="0" cy="382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0" name="Google Shape;750;p60"/>
          <p:cNvCxnSpPr>
            <a:stCxn id="745" idx="4"/>
            <a:endCxn id="748" idx="0"/>
          </p:cNvCxnSpPr>
          <p:nvPr/>
        </p:nvCxnSpPr>
        <p:spPr>
          <a:xfrm>
            <a:off x="5154788" y="3782300"/>
            <a:ext cx="0" cy="382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1" name="Google Shape;751;p60"/>
          <p:cNvSpPr/>
          <p:nvPr/>
        </p:nvSpPr>
        <p:spPr>
          <a:xfrm>
            <a:off x="3790007" y="2742617"/>
            <a:ext cx="1143925" cy="1745250"/>
          </a:xfrm>
          <a:custGeom>
            <a:rect b="b" l="l" r="r" t="t"/>
            <a:pathLst>
              <a:path extrusionOk="0" h="69810" w="45757">
                <a:moveTo>
                  <a:pt x="800" y="69810"/>
                </a:moveTo>
                <a:cubicBezTo>
                  <a:pt x="927" y="63206"/>
                  <a:pt x="-1422" y="41807"/>
                  <a:pt x="1562" y="30186"/>
                </a:cubicBezTo>
                <a:cubicBezTo>
                  <a:pt x="4547" y="18566"/>
                  <a:pt x="12103" y="-611"/>
                  <a:pt x="18707" y="87"/>
                </a:cubicBezTo>
                <a:cubicBezTo>
                  <a:pt x="25311" y="786"/>
                  <a:pt x="36678" y="22884"/>
                  <a:pt x="41186" y="34377"/>
                </a:cubicBezTo>
                <a:cubicBezTo>
                  <a:pt x="45695" y="45871"/>
                  <a:pt x="44996" y="63270"/>
                  <a:pt x="45758" y="6904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Policy-Based Routing Example</a:t>
            </a:r>
            <a:endParaRPr/>
          </a:p>
        </p:txBody>
      </p:sp>
      <p:sp>
        <p:nvSpPr>
          <p:cNvPr id="757" name="Google Shape;757;p61"/>
          <p:cNvSpPr txBox="1"/>
          <p:nvPr>
            <p:ph idx="1" type="body"/>
          </p:nvPr>
        </p:nvSpPr>
        <p:spPr>
          <a:xfrm>
            <a:off x="107050" y="402200"/>
            <a:ext cx="8909700" cy="1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 and E want to exchange traffic along this path.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Will the transit ASes (A, B, C) agree to participate?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Yes, each transit AS has an adjacent customer.</a:t>
            </a:r>
            <a:endParaRPr/>
          </a:p>
        </p:txBody>
      </p:sp>
      <p:sp>
        <p:nvSpPr>
          <p:cNvPr id="758" name="Google Shape;758;p61"/>
          <p:cNvSpPr/>
          <p:nvPr/>
        </p:nvSpPr>
        <p:spPr>
          <a:xfrm>
            <a:off x="3841988" y="229382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9" name="Google Shape;759;p61"/>
          <p:cNvSpPr/>
          <p:nvPr/>
        </p:nvSpPr>
        <p:spPr>
          <a:xfrm>
            <a:off x="3014113" y="322910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0" name="Google Shape;760;p61"/>
          <p:cNvCxnSpPr>
            <a:stCxn id="758" idx="3"/>
            <a:endCxn id="759" idx="0"/>
          </p:cNvCxnSpPr>
          <p:nvPr/>
        </p:nvCxnSpPr>
        <p:spPr>
          <a:xfrm flipH="1">
            <a:off x="3498926" y="2766011"/>
            <a:ext cx="485100" cy="463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1" name="Google Shape;761;p61"/>
          <p:cNvSpPr/>
          <p:nvPr/>
        </p:nvSpPr>
        <p:spPr>
          <a:xfrm>
            <a:off x="4669838" y="322910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2" name="Google Shape;762;p61"/>
          <p:cNvCxnSpPr>
            <a:stCxn id="758" idx="5"/>
            <a:endCxn id="761" idx="0"/>
          </p:cNvCxnSpPr>
          <p:nvPr/>
        </p:nvCxnSpPr>
        <p:spPr>
          <a:xfrm>
            <a:off x="4669849" y="2766011"/>
            <a:ext cx="484800" cy="463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3" name="Google Shape;763;p61"/>
          <p:cNvSpPr/>
          <p:nvPr/>
        </p:nvSpPr>
        <p:spPr>
          <a:xfrm>
            <a:off x="3014138" y="416437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4" name="Google Shape;764;p61"/>
          <p:cNvSpPr/>
          <p:nvPr/>
        </p:nvSpPr>
        <p:spPr>
          <a:xfrm>
            <a:off x="4669863" y="416437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5" name="Google Shape;765;p61"/>
          <p:cNvCxnSpPr>
            <a:stCxn id="759" idx="4"/>
            <a:endCxn id="763" idx="0"/>
          </p:cNvCxnSpPr>
          <p:nvPr/>
        </p:nvCxnSpPr>
        <p:spPr>
          <a:xfrm>
            <a:off x="3499063" y="3782300"/>
            <a:ext cx="0" cy="382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6" name="Google Shape;766;p61"/>
          <p:cNvCxnSpPr>
            <a:stCxn id="761" idx="4"/>
            <a:endCxn id="764" idx="0"/>
          </p:cNvCxnSpPr>
          <p:nvPr/>
        </p:nvCxnSpPr>
        <p:spPr>
          <a:xfrm>
            <a:off x="5154788" y="3782300"/>
            <a:ext cx="0" cy="382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7" name="Google Shape;767;p61"/>
          <p:cNvSpPr/>
          <p:nvPr/>
        </p:nvSpPr>
        <p:spPr>
          <a:xfrm>
            <a:off x="3790007" y="2742617"/>
            <a:ext cx="1143925" cy="1745250"/>
          </a:xfrm>
          <a:custGeom>
            <a:rect b="b" l="l" r="r" t="t"/>
            <a:pathLst>
              <a:path extrusionOk="0" h="69810" w="45757">
                <a:moveTo>
                  <a:pt x="800" y="69810"/>
                </a:moveTo>
                <a:cubicBezTo>
                  <a:pt x="927" y="63206"/>
                  <a:pt x="-1422" y="41807"/>
                  <a:pt x="1562" y="30186"/>
                </a:cubicBezTo>
                <a:cubicBezTo>
                  <a:pt x="4547" y="18566"/>
                  <a:pt x="12103" y="-611"/>
                  <a:pt x="18707" y="87"/>
                </a:cubicBezTo>
                <a:cubicBezTo>
                  <a:pt x="25311" y="786"/>
                  <a:pt x="36678" y="22884"/>
                  <a:pt x="41186" y="34377"/>
                </a:cubicBezTo>
                <a:cubicBezTo>
                  <a:pt x="45695" y="45871"/>
                  <a:pt x="44996" y="63270"/>
                  <a:pt x="45758" y="6904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768" name="Google Shape;768;p61"/>
          <p:cNvSpPr/>
          <p:nvPr/>
        </p:nvSpPr>
        <p:spPr>
          <a:xfrm>
            <a:off x="1533525" y="2933700"/>
            <a:ext cx="1419300" cy="393600"/>
          </a:xfrm>
          <a:prstGeom prst="wedgeRoundRectCallout">
            <a:avLst>
              <a:gd fmla="val 57861" name="adj1"/>
              <a:gd fmla="val 34899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 get paid by D.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9" name="Google Shape;769;p61"/>
          <p:cNvSpPr/>
          <p:nvPr/>
        </p:nvSpPr>
        <p:spPr>
          <a:xfrm>
            <a:off x="1752600" y="2085250"/>
            <a:ext cx="1895400" cy="393600"/>
          </a:xfrm>
          <a:prstGeom prst="wedgeRoundRectCallout">
            <a:avLst>
              <a:gd fmla="val 57861" name="adj1"/>
              <a:gd fmla="val 34899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 get paid by B and C.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0" name="Google Shape;770;p61"/>
          <p:cNvSpPr/>
          <p:nvPr/>
        </p:nvSpPr>
        <p:spPr>
          <a:xfrm>
            <a:off x="5829300" y="3104425"/>
            <a:ext cx="1419300" cy="393600"/>
          </a:xfrm>
          <a:prstGeom prst="wedgeRoundRectCallout">
            <a:avLst>
              <a:gd fmla="val -59485" name="adj1"/>
              <a:gd fmla="val 35004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 get paid by E.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Policy-Based Routing Example</a:t>
            </a:r>
            <a:endParaRPr/>
          </a:p>
        </p:txBody>
      </p:sp>
      <p:sp>
        <p:nvSpPr>
          <p:cNvPr id="776" name="Google Shape;776;p62"/>
          <p:cNvSpPr txBox="1"/>
          <p:nvPr>
            <p:ph idx="1" type="body"/>
          </p:nvPr>
        </p:nvSpPr>
        <p:spPr>
          <a:xfrm>
            <a:off x="107050" y="402200"/>
            <a:ext cx="8909700" cy="1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add a new link (B and C establish a peering relationship).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Will the transit ASes (B, C) agree to participate in this new route?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Yes, each transit AS has an adjacent customer.</a:t>
            </a:r>
            <a:endParaRPr/>
          </a:p>
        </p:txBody>
      </p:sp>
      <p:sp>
        <p:nvSpPr>
          <p:cNvPr id="777" name="Google Shape;777;p62"/>
          <p:cNvSpPr/>
          <p:nvPr/>
        </p:nvSpPr>
        <p:spPr>
          <a:xfrm>
            <a:off x="3841988" y="229382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8" name="Google Shape;778;p62"/>
          <p:cNvSpPr/>
          <p:nvPr/>
        </p:nvSpPr>
        <p:spPr>
          <a:xfrm>
            <a:off x="3014113" y="322910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9" name="Google Shape;779;p62"/>
          <p:cNvCxnSpPr>
            <a:stCxn id="777" idx="3"/>
            <a:endCxn id="778" idx="0"/>
          </p:cNvCxnSpPr>
          <p:nvPr/>
        </p:nvCxnSpPr>
        <p:spPr>
          <a:xfrm flipH="1">
            <a:off x="3498926" y="2766011"/>
            <a:ext cx="485100" cy="463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0" name="Google Shape;780;p62"/>
          <p:cNvSpPr/>
          <p:nvPr/>
        </p:nvSpPr>
        <p:spPr>
          <a:xfrm>
            <a:off x="4669838" y="322910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1" name="Google Shape;781;p62"/>
          <p:cNvCxnSpPr>
            <a:stCxn id="777" idx="5"/>
            <a:endCxn id="780" idx="0"/>
          </p:cNvCxnSpPr>
          <p:nvPr/>
        </p:nvCxnSpPr>
        <p:spPr>
          <a:xfrm>
            <a:off x="4669849" y="2766011"/>
            <a:ext cx="484800" cy="463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2" name="Google Shape;782;p62"/>
          <p:cNvSpPr/>
          <p:nvPr/>
        </p:nvSpPr>
        <p:spPr>
          <a:xfrm>
            <a:off x="3014138" y="416437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3" name="Google Shape;783;p62"/>
          <p:cNvSpPr/>
          <p:nvPr/>
        </p:nvSpPr>
        <p:spPr>
          <a:xfrm>
            <a:off x="4669863" y="416437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4" name="Google Shape;784;p62"/>
          <p:cNvCxnSpPr>
            <a:stCxn id="778" idx="4"/>
            <a:endCxn id="782" idx="0"/>
          </p:cNvCxnSpPr>
          <p:nvPr/>
        </p:nvCxnSpPr>
        <p:spPr>
          <a:xfrm>
            <a:off x="3499063" y="3782300"/>
            <a:ext cx="0" cy="382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5" name="Google Shape;785;p62"/>
          <p:cNvCxnSpPr>
            <a:stCxn id="780" idx="4"/>
            <a:endCxn id="783" idx="0"/>
          </p:cNvCxnSpPr>
          <p:nvPr/>
        </p:nvCxnSpPr>
        <p:spPr>
          <a:xfrm>
            <a:off x="5154788" y="3782300"/>
            <a:ext cx="0" cy="382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62"/>
          <p:cNvCxnSpPr>
            <a:stCxn id="780" idx="2"/>
            <a:endCxn id="778" idx="6"/>
          </p:cNvCxnSpPr>
          <p:nvPr/>
        </p:nvCxnSpPr>
        <p:spPr>
          <a:xfrm rot="10800000">
            <a:off x="3984038" y="3505700"/>
            <a:ext cx="685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87" name="Google Shape;787;p62"/>
          <p:cNvSpPr/>
          <p:nvPr/>
        </p:nvSpPr>
        <p:spPr>
          <a:xfrm>
            <a:off x="3691682" y="3387080"/>
            <a:ext cx="1352575" cy="1108050"/>
          </a:xfrm>
          <a:custGeom>
            <a:rect b="b" l="l" r="r" t="t"/>
            <a:pathLst>
              <a:path extrusionOk="0" h="44322" w="54103">
                <a:moveTo>
                  <a:pt x="6106" y="44323"/>
                </a:moveTo>
                <a:cubicBezTo>
                  <a:pt x="5538" y="37792"/>
                  <a:pt x="-4685" y="11737"/>
                  <a:pt x="2698" y="5134"/>
                </a:cubicBezTo>
                <a:cubicBezTo>
                  <a:pt x="10081" y="-1468"/>
                  <a:pt x="42384" y="-1752"/>
                  <a:pt x="50406" y="4708"/>
                </a:cubicBezTo>
                <a:cubicBezTo>
                  <a:pt x="58428" y="11169"/>
                  <a:pt x="50761" y="37366"/>
                  <a:pt x="50832" y="43897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788" name="Google Shape;788;p62"/>
          <p:cNvSpPr/>
          <p:nvPr/>
        </p:nvSpPr>
        <p:spPr>
          <a:xfrm>
            <a:off x="1533525" y="2933700"/>
            <a:ext cx="1419300" cy="393600"/>
          </a:xfrm>
          <a:prstGeom prst="wedgeRoundRectCallout">
            <a:avLst>
              <a:gd fmla="val 57861" name="adj1"/>
              <a:gd fmla="val 34899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 get paid by D.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9" name="Google Shape;789;p62"/>
          <p:cNvSpPr/>
          <p:nvPr/>
        </p:nvSpPr>
        <p:spPr>
          <a:xfrm>
            <a:off x="5829300" y="3104425"/>
            <a:ext cx="1419300" cy="393600"/>
          </a:xfrm>
          <a:prstGeom prst="wedgeRoundRectCallout">
            <a:avLst>
              <a:gd fmla="val -59485" name="adj1"/>
              <a:gd fmla="val 35004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 get paid by E.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/>
          <p:nvPr/>
        </p:nvSpPr>
        <p:spPr>
          <a:xfrm>
            <a:off x="3514750" y="3452075"/>
            <a:ext cx="2141400" cy="1361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6426350" y="1531026"/>
            <a:ext cx="2218800" cy="33588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285742" y="2059850"/>
            <a:ext cx="2487600" cy="25422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Intra-Domain vs. Inter-Domain Routing</a:t>
            </a:r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1415675" y="3603275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1415675" y="2895950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2393963" y="3188450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1049888" y="2337075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1781463" y="2337075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702163" y="3309475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702163" y="3897075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6" name="Google Shape;226;p27"/>
          <p:cNvCxnSpPr>
            <a:stCxn id="222" idx="5"/>
            <a:endCxn id="220" idx="0"/>
          </p:cNvCxnSpPr>
          <p:nvPr/>
        </p:nvCxnSpPr>
        <p:spPr>
          <a:xfrm>
            <a:off x="1293150" y="2580338"/>
            <a:ext cx="264900" cy="315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7"/>
          <p:cNvCxnSpPr>
            <a:stCxn id="220" idx="0"/>
            <a:endCxn id="223" idx="3"/>
          </p:cNvCxnSpPr>
          <p:nvPr/>
        </p:nvCxnSpPr>
        <p:spPr>
          <a:xfrm flipH="1" rot="10800000">
            <a:off x="1558175" y="2580350"/>
            <a:ext cx="264900" cy="315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7"/>
          <p:cNvCxnSpPr>
            <a:stCxn id="219" idx="1"/>
            <a:endCxn id="224" idx="6"/>
          </p:cNvCxnSpPr>
          <p:nvPr/>
        </p:nvCxnSpPr>
        <p:spPr>
          <a:xfrm rot="10800000">
            <a:off x="987275" y="3452075"/>
            <a:ext cx="428400" cy="293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7"/>
          <p:cNvCxnSpPr>
            <a:stCxn id="219" idx="1"/>
            <a:endCxn id="225" idx="6"/>
          </p:cNvCxnSpPr>
          <p:nvPr/>
        </p:nvCxnSpPr>
        <p:spPr>
          <a:xfrm flipH="1">
            <a:off x="987275" y="3745775"/>
            <a:ext cx="428400" cy="293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7"/>
          <p:cNvCxnSpPr>
            <a:stCxn id="219" idx="3"/>
            <a:endCxn id="221" idx="1"/>
          </p:cNvCxnSpPr>
          <p:nvPr/>
        </p:nvCxnSpPr>
        <p:spPr>
          <a:xfrm flipH="1" rot="10800000">
            <a:off x="1700675" y="3330875"/>
            <a:ext cx="693300" cy="414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7"/>
          <p:cNvCxnSpPr>
            <a:stCxn id="220" idx="2"/>
            <a:endCxn id="219" idx="0"/>
          </p:cNvCxnSpPr>
          <p:nvPr/>
        </p:nvCxnSpPr>
        <p:spPr>
          <a:xfrm>
            <a:off x="1558175" y="3180950"/>
            <a:ext cx="0" cy="422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7"/>
          <p:cNvSpPr/>
          <p:nvPr/>
        </p:nvSpPr>
        <p:spPr>
          <a:xfrm>
            <a:off x="3778688" y="3713213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5102525" y="3713288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3778688" y="4239286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" name="Google Shape;235;p27"/>
          <p:cNvCxnSpPr>
            <a:stCxn id="234" idx="0"/>
            <a:endCxn id="232" idx="2"/>
          </p:cNvCxnSpPr>
          <p:nvPr/>
        </p:nvCxnSpPr>
        <p:spPr>
          <a:xfrm rot="10800000">
            <a:off x="3921188" y="3998086"/>
            <a:ext cx="0" cy="241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7"/>
          <p:cNvCxnSpPr>
            <a:stCxn id="232" idx="3"/>
            <a:endCxn id="233" idx="1"/>
          </p:cNvCxnSpPr>
          <p:nvPr/>
        </p:nvCxnSpPr>
        <p:spPr>
          <a:xfrm>
            <a:off x="4063688" y="3855713"/>
            <a:ext cx="10389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27"/>
          <p:cNvSpPr/>
          <p:nvPr/>
        </p:nvSpPr>
        <p:spPr>
          <a:xfrm>
            <a:off x="5102525" y="4239211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8" name="Google Shape;238;p27"/>
          <p:cNvCxnSpPr>
            <a:stCxn id="237" idx="0"/>
            <a:endCxn id="233" idx="2"/>
          </p:cNvCxnSpPr>
          <p:nvPr/>
        </p:nvCxnSpPr>
        <p:spPr>
          <a:xfrm rot="10800000">
            <a:off x="5245025" y="3998311"/>
            <a:ext cx="0" cy="240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27"/>
          <p:cNvSpPr/>
          <p:nvPr/>
        </p:nvSpPr>
        <p:spPr>
          <a:xfrm>
            <a:off x="6473363" y="3395826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7"/>
          <p:cNvSpPr/>
          <p:nvPr/>
        </p:nvSpPr>
        <p:spPr>
          <a:xfrm>
            <a:off x="6622700" y="2295339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7"/>
          <p:cNvSpPr/>
          <p:nvPr/>
        </p:nvSpPr>
        <p:spPr>
          <a:xfrm>
            <a:off x="7433075" y="2986876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7"/>
          <p:cNvSpPr/>
          <p:nvPr/>
        </p:nvSpPr>
        <p:spPr>
          <a:xfrm>
            <a:off x="7438875" y="3631339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/>
          <p:nvPr/>
        </p:nvSpPr>
        <p:spPr>
          <a:xfrm>
            <a:off x="7438875" y="2295339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4" name="Google Shape;244;p27"/>
          <p:cNvCxnSpPr>
            <a:stCxn id="240" idx="3"/>
            <a:endCxn id="243" idx="2"/>
          </p:cNvCxnSpPr>
          <p:nvPr/>
        </p:nvCxnSpPr>
        <p:spPr>
          <a:xfrm>
            <a:off x="6907700" y="2437839"/>
            <a:ext cx="531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7"/>
          <p:cNvSpPr/>
          <p:nvPr/>
        </p:nvSpPr>
        <p:spPr>
          <a:xfrm>
            <a:off x="7067275" y="4279514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7798850" y="4279514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7" name="Google Shape;247;p27"/>
          <p:cNvCxnSpPr>
            <a:stCxn id="246" idx="1"/>
            <a:endCxn id="242" idx="2"/>
          </p:cNvCxnSpPr>
          <p:nvPr/>
        </p:nvCxnSpPr>
        <p:spPr>
          <a:xfrm rot="10800000">
            <a:off x="7581387" y="3916251"/>
            <a:ext cx="259200" cy="405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7"/>
          <p:cNvCxnSpPr>
            <a:stCxn id="245" idx="7"/>
            <a:endCxn id="242" idx="2"/>
          </p:cNvCxnSpPr>
          <p:nvPr/>
        </p:nvCxnSpPr>
        <p:spPr>
          <a:xfrm flipH="1" rot="10800000">
            <a:off x="7310538" y="3916251"/>
            <a:ext cx="270900" cy="405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7"/>
          <p:cNvCxnSpPr>
            <a:stCxn id="241" idx="0"/>
            <a:endCxn id="240" idx="3"/>
          </p:cNvCxnSpPr>
          <p:nvPr/>
        </p:nvCxnSpPr>
        <p:spPr>
          <a:xfrm rot="10800000">
            <a:off x="6907775" y="2437876"/>
            <a:ext cx="667800" cy="549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7"/>
          <p:cNvCxnSpPr>
            <a:stCxn id="241" idx="1"/>
            <a:endCxn id="239" idx="3"/>
          </p:cNvCxnSpPr>
          <p:nvPr/>
        </p:nvCxnSpPr>
        <p:spPr>
          <a:xfrm flipH="1">
            <a:off x="6758375" y="3129376"/>
            <a:ext cx="674700" cy="408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7"/>
          <p:cNvCxnSpPr>
            <a:stCxn id="241" idx="2"/>
            <a:endCxn id="242" idx="0"/>
          </p:cNvCxnSpPr>
          <p:nvPr/>
        </p:nvCxnSpPr>
        <p:spPr>
          <a:xfrm>
            <a:off x="7575575" y="3271876"/>
            <a:ext cx="5700" cy="359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7"/>
          <p:cNvSpPr/>
          <p:nvPr/>
        </p:nvSpPr>
        <p:spPr>
          <a:xfrm>
            <a:off x="8154500" y="2986864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3" name="Google Shape;253;p27"/>
          <p:cNvCxnSpPr>
            <a:stCxn id="241" idx="3"/>
            <a:endCxn id="252" idx="2"/>
          </p:cNvCxnSpPr>
          <p:nvPr/>
        </p:nvCxnSpPr>
        <p:spPr>
          <a:xfrm>
            <a:off x="7718075" y="3129376"/>
            <a:ext cx="436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7"/>
          <p:cNvCxnSpPr>
            <a:stCxn id="221" idx="3"/>
            <a:endCxn id="232" idx="1"/>
          </p:cNvCxnSpPr>
          <p:nvPr/>
        </p:nvCxnSpPr>
        <p:spPr>
          <a:xfrm>
            <a:off x="2678963" y="3330950"/>
            <a:ext cx="1099800" cy="52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7"/>
          <p:cNvCxnSpPr>
            <a:stCxn id="233" idx="3"/>
            <a:endCxn id="239" idx="1"/>
          </p:cNvCxnSpPr>
          <p:nvPr/>
        </p:nvCxnSpPr>
        <p:spPr>
          <a:xfrm flipH="1" rot="10800000">
            <a:off x="5387525" y="3538388"/>
            <a:ext cx="1085700" cy="31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27"/>
          <p:cNvSpPr/>
          <p:nvPr/>
        </p:nvSpPr>
        <p:spPr>
          <a:xfrm>
            <a:off x="7438875" y="1761939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7" name="Google Shape;257;p27"/>
          <p:cNvCxnSpPr>
            <a:stCxn id="240" idx="3"/>
            <a:endCxn id="256" idx="3"/>
          </p:cNvCxnSpPr>
          <p:nvPr/>
        </p:nvCxnSpPr>
        <p:spPr>
          <a:xfrm flipH="1" rot="10800000">
            <a:off x="6907700" y="2005239"/>
            <a:ext cx="573000" cy="432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27"/>
          <p:cNvSpPr/>
          <p:nvPr/>
        </p:nvSpPr>
        <p:spPr>
          <a:xfrm>
            <a:off x="3846013" y="1510025"/>
            <a:ext cx="1571400" cy="17163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5102525" y="2173713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7"/>
          <p:cNvSpPr/>
          <p:nvPr/>
        </p:nvSpPr>
        <p:spPr>
          <a:xfrm>
            <a:off x="4367825" y="2173713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7"/>
          <p:cNvSpPr/>
          <p:nvPr/>
        </p:nvSpPr>
        <p:spPr>
          <a:xfrm>
            <a:off x="4465250" y="1616938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2" name="Google Shape;262;p27"/>
          <p:cNvCxnSpPr>
            <a:stCxn id="259" idx="0"/>
            <a:endCxn id="261" idx="5"/>
          </p:cNvCxnSpPr>
          <p:nvPr/>
        </p:nvCxnSpPr>
        <p:spPr>
          <a:xfrm rot="10800000">
            <a:off x="4708625" y="1860213"/>
            <a:ext cx="536400" cy="313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7"/>
          <p:cNvCxnSpPr>
            <a:stCxn id="259" idx="1"/>
            <a:endCxn id="260" idx="6"/>
          </p:cNvCxnSpPr>
          <p:nvPr/>
        </p:nvCxnSpPr>
        <p:spPr>
          <a:xfrm rot="10800000">
            <a:off x="4652825" y="2316213"/>
            <a:ext cx="449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27"/>
          <p:cNvSpPr/>
          <p:nvPr/>
        </p:nvSpPr>
        <p:spPr>
          <a:xfrm>
            <a:off x="4225225" y="2786525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5" name="Google Shape;265;p27"/>
          <p:cNvCxnSpPr>
            <a:stCxn id="259" idx="2"/>
            <a:endCxn id="264" idx="0"/>
          </p:cNvCxnSpPr>
          <p:nvPr/>
        </p:nvCxnSpPr>
        <p:spPr>
          <a:xfrm flipH="1">
            <a:off x="4367825" y="2458713"/>
            <a:ext cx="877200" cy="327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7"/>
          <p:cNvCxnSpPr>
            <a:endCxn id="264" idx="1"/>
          </p:cNvCxnSpPr>
          <p:nvPr/>
        </p:nvCxnSpPr>
        <p:spPr>
          <a:xfrm flipH="1" rot="10800000">
            <a:off x="2679025" y="2929025"/>
            <a:ext cx="1546200" cy="40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7"/>
          <p:cNvCxnSpPr>
            <a:stCxn id="259" idx="3"/>
          </p:cNvCxnSpPr>
          <p:nvPr/>
        </p:nvCxnSpPr>
        <p:spPr>
          <a:xfrm>
            <a:off x="5387525" y="2316213"/>
            <a:ext cx="1235100" cy="12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7"/>
          <p:cNvSpPr txBox="1"/>
          <p:nvPr>
            <p:ph idx="1" type="body"/>
          </p:nvPr>
        </p:nvSpPr>
        <p:spPr>
          <a:xfrm>
            <a:off x="107050" y="402200"/>
            <a:ext cx="89097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Today's focus is inter-domain routing: finding paths between networks.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We'll bring back the individual routers next time.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Policy-Based Routing Example</a:t>
            </a:r>
            <a:endParaRPr/>
          </a:p>
        </p:txBody>
      </p:sp>
      <p:sp>
        <p:nvSpPr>
          <p:cNvPr id="795" name="Google Shape;795;p63"/>
          <p:cNvSpPr txBox="1"/>
          <p:nvPr>
            <p:ph idx="1" type="body"/>
          </p:nvPr>
        </p:nvSpPr>
        <p:spPr>
          <a:xfrm>
            <a:off x="107050" y="402200"/>
            <a:ext cx="89097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add a new link (B and C establish a peering relationship).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Will the transit ASes (B, C) agree to participate in this new route?</a:t>
            </a:r>
            <a:endParaRPr/>
          </a:p>
        </p:txBody>
      </p:sp>
      <p:sp>
        <p:nvSpPr>
          <p:cNvPr id="796" name="Google Shape;796;p63"/>
          <p:cNvSpPr/>
          <p:nvPr/>
        </p:nvSpPr>
        <p:spPr>
          <a:xfrm>
            <a:off x="3841988" y="229382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7" name="Google Shape;797;p63"/>
          <p:cNvSpPr/>
          <p:nvPr/>
        </p:nvSpPr>
        <p:spPr>
          <a:xfrm>
            <a:off x="3014113" y="322910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8" name="Google Shape;798;p63"/>
          <p:cNvCxnSpPr>
            <a:stCxn id="796" idx="3"/>
            <a:endCxn id="797" idx="0"/>
          </p:cNvCxnSpPr>
          <p:nvPr/>
        </p:nvCxnSpPr>
        <p:spPr>
          <a:xfrm flipH="1">
            <a:off x="3498926" y="2766011"/>
            <a:ext cx="485100" cy="463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9" name="Google Shape;799;p63"/>
          <p:cNvSpPr/>
          <p:nvPr/>
        </p:nvSpPr>
        <p:spPr>
          <a:xfrm>
            <a:off x="4669838" y="322910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0" name="Google Shape;800;p63"/>
          <p:cNvCxnSpPr>
            <a:stCxn id="796" idx="5"/>
            <a:endCxn id="799" idx="0"/>
          </p:cNvCxnSpPr>
          <p:nvPr/>
        </p:nvCxnSpPr>
        <p:spPr>
          <a:xfrm>
            <a:off x="4669849" y="2766011"/>
            <a:ext cx="484800" cy="463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1" name="Google Shape;801;p63"/>
          <p:cNvSpPr/>
          <p:nvPr/>
        </p:nvSpPr>
        <p:spPr>
          <a:xfrm>
            <a:off x="3014138" y="416437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2" name="Google Shape;802;p63"/>
          <p:cNvSpPr/>
          <p:nvPr/>
        </p:nvSpPr>
        <p:spPr>
          <a:xfrm>
            <a:off x="4669863" y="416437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3" name="Google Shape;803;p63"/>
          <p:cNvCxnSpPr>
            <a:stCxn id="797" idx="4"/>
            <a:endCxn id="801" idx="0"/>
          </p:cNvCxnSpPr>
          <p:nvPr/>
        </p:nvCxnSpPr>
        <p:spPr>
          <a:xfrm>
            <a:off x="3499063" y="3782300"/>
            <a:ext cx="0" cy="382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4" name="Google Shape;804;p63"/>
          <p:cNvCxnSpPr>
            <a:stCxn id="799" idx="4"/>
            <a:endCxn id="802" idx="0"/>
          </p:cNvCxnSpPr>
          <p:nvPr/>
        </p:nvCxnSpPr>
        <p:spPr>
          <a:xfrm>
            <a:off x="5154788" y="3782300"/>
            <a:ext cx="0" cy="382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5" name="Google Shape;805;p63"/>
          <p:cNvCxnSpPr>
            <a:stCxn id="799" idx="2"/>
            <a:endCxn id="797" idx="6"/>
          </p:cNvCxnSpPr>
          <p:nvPr/>
        </p:nvCxnSpPr>
        <p:spPr>
          <a:xfrm rot="10800000">
            <a:off x="3984038" y="3505700"/>
            <a:ext cx="685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806" name="Google Shape;806;p63"/>
          <p:cNvSpPr/>
          <p:nvPr/>
        </p:nvSpPr>
        <p:spPr>
          <a:xfrm>
            <a:off x="3691682" y="3387080"/>
            <a:ext cx="1352575" cy="1108050"/>
          </a:xfrm>
          <a:custGeom>
            <a:rect b="b" l="l" r="r" t="t"/>
            <a:pathLst>
              <a:path extrusionOk="0" h="44322" w="54103">
                <a:moveTo>
                  <a:pt x="6106" y="44323"/>
                </a:moveTo>
                <a:cubicBezTo>
                  <a:pt x="5538" y="37792"/>
                  <a:pt x="-4685" y="11737"/>
                  <a:pt x="2698" y="5134"/>
                </a:cubicBezTo>
                <a:cubicBezTo>
                  <a:pt x="10081" y="-1468"/>
                  <a:pt x="42384" y="-1752"/>
                  <a:pt x="50406" y="4708"/>
                </a:cubicBezTo>
                <a:cubicBezTo>
                  <a:pt x="58428" y="11169"/>
                  <a:pt x="50761" y="37366"/>
                  <a:pt x="50832" y="43897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Policy-Based Routing Example</a:t>
            </a:r>
            <a:endParaRPr/>
          </a:p>
        </p:txBody>
      </p:sp>
      <p:sp>
        <p:nvSpPr>
          <p:cNvPr id="812" name="Google Shape;812;p64"/>
          <p:cNvSpPr txBox="1"/>
          <p:nvPr>
            <p:ph idx="1" type="body"/>
          </p:nvPr>
        </p:nvSpPr>
        <p:spPr>
          <a:xfrm>
            <a:off x="107050" y="402200"/>
            <a:ext cx="8909700" cy="1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 the new link, B and C save money (they don't have to pay A anymore).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Trade-off: B and C have to pay to build that link.</a:t>
            </a:r>
            <a:endParaRPr/>
          </a:p>
        </p:txBody>
      </p:sp>
      <p:sp>
        <p:nvSpPr>
          <p:cNvPr id="813" name="Google Shape;813;p64"/>
          <p:cNvSpPr/>
          <p:nvPr/>
        </p:nvSpPr>
        <p:spPr>
          <a:xfrm>
            <a:off x="5899388" y="229382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64"/>
          <p:cNvSpPr/>
          <p:nvPr/>
        </p:nvSpPr>
        <p:spPr>
          <a:xfrm>
            <a:off x="5071513" y="322910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5" name="Google Shape;815;p64"/>
          <p:cNvCxnSpPr>
            <a:stCxn id="813" idx="3"/>
            <a:endCxn id="814" idx="0"/>
          </p:cNvCxnSpPr>
          <p:nvPr/>
        </p:nvCxnSpPr>
        <p:spPr>
          <a:xfrm flipH="1">
            <a:off x="5556326" y="2766011"/>
            <a:ext cx="485100" cy="463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6" name="Google Shape;816;p64"/>
          <p:cNvSpPr/>
          <p:nvPr/>
        </p:nvSpPr>
        <p:spPr>
          <a:xfrm>
            <a:off x="6727238" y="322910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7" name="Google Shape;817;p64"/>
          <p:cNvCxnSpPr>
            <a:stCxn id="813" idx="5"/>
            <a:endCxn id="816" idx="0"/>
          </p:cNvCxnSpPr>
          <p:nvPr/>
        </p:nvCxnSpPr>
        <p:spPr>
          <a:xfrm>
            <a:off x="6727249" y="2766011"/>
            <a:ext cx="484800" cy="463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8" name="Google Shape;818;p64"/>
          <p:cNvSpPr/>
          <p:nvPr/>
        </p:nvSpPr>
        <p:spPr>
          <a:xfrm>
            <a:off x="5071538" y="416437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9" name="Google Shape;819;p64"/>
          <p:cNvSpPr/>
          <p:nvPr/>
        </p:nvSpPr>
        <p:spPr>
          <a:xfrm>
            <a:off x="6727263" y="416437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0" name="Google Shape;820;p64"/>
          <p:cNvCxnSpPr>
            <a:stCxn id="814" idx="4"/>
            <a:endCxn id="818" idx="0"/>
          </p:cNvCxnSpPr>
          <p:nvPr/>
        </p:nvCxnSpPr>
        <p:spPr>
          <a:xfrm>
            <a:off x="5556463" y="3782300"/>
            <a:ext cx="0" cy="382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1" name="Google Shape;821;p64"/>
          <p:cNvCxnSpPr>
            <a:stCxn id="816" idx="4"/>
            <a:endCxn id="819" idx="0"/>
          </p:cNvCxnSpPr>
          <p:nvPr/>
        </p:nvCxnSpPr>
        <p:spPr>
          <a:xfrm>
            <a:off x="7212188" y="3782300"/>
            <a:ext cx="0" cy="382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2" name="Google Shape;822;p64"/>
          <p:cNvCxnSpPr>
            <a:stCxn id="816" idx="2"/>
            <a:endCxn id="814" idx="6"/>
          </p:cNvCxnSpPr>
          <p:nvPr/>
        </p:nvCxnSpPr>
        <p:spPr>
          <a:xfrm rot="10800000">
            <a:off x="6041438" y="3505700"/>
            <a:ext cx="685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823" name="Google Shape;823;p64"/>
          <p:cNvSpPr/>
          <p:nvPr/>
        </p:nvSpPr>
        <p:spPr>
          <a:xfrm>
            <a:off x="5749082" y="3387080"/>
            <a:ext cx="1352575" cy="1108050"/>
          </a:xfrm>
          <a:custGeom>
            <a:rect b="b" l="l" r="r" t="t"/>
            <a:pathLst>
              <a:path extrusionOk="0" h="44322" w="54103">
                <a:moveTo>
                  <a:pt x="6106" y="44323"/>
                </a:moveTo>
                <a:cubicBezTo>
                  <a:pt x="5538" y="37792"/>
                  <a:pt x="-4685" y="11737"/>
                  <a:pt x="2698" y="5134"/>
                </a:cubicBezTo>
                <a:cubicBezTo>
                  <a:pt x="10081" y="-1468"/>
                  <a:pt x="42384" y="-1752"/>
                  <a:pt x="50406" y="4708"/>
                </a:cubicBezTo>
                <a:cubicBezTo>
                  <a:pt x="58428" y="11169"/>
                  <a:pt x="50761" y="37366"/>
                  <a:pt x="50832" y="43897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824" name="Google Shape;824;p64"/>
          <p:cNvSpPr/>
          <p:nvPr/>
        </p:nvSpPr>
        <p:spPr>
          <a:xfrm>
            <a:off x="2013188" y="229382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5" name="Google Shape;825;p64"/>
          <p:cNvSpPr/>
          <p:nvPr/>
        </p:nvSpPr>
        <p:spPr>
          <a:xfrm>
            <a:off x="1185313" y="322910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6" name="Google Shape;826;p64"/>
          <p:cNvCxnSpPr>
            <a:stCxn id="824" idx="3"/>
            <a:endCxn id="825" idx="0"/>
          </p:cNvCxnSpPr>
          <p:nvPr/>
        </p:nvCxnSpPr>
        <p:spPr>
          <a:xfrm flipH="1">
            <a:off x="1670126" y="2766011"/>
            <a:ext cx="485100" cy="463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7" name="Google Shape;827;p64"/>
          <p:cNvSpPr/>
          <p:nvPr/>
        </p:nvSpPr>
        <p:spPr>
          <a:xfrm>
            <a:off x="2841038" y="322910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8" name="Google Shape;828;p64"/>
          <p:cNvCxnSpPr>
            <a:stCxn id="824" idx="5"/>
            <a:endCxn id="827" idx="0"/>
          </p:cNvCxnSpPr>
          <p:nvPr/>
        </p:nvCxnSpPr>
        <p:spPr>
          <a:xfrm>
            <a:off x="2841049" y="2766011"/>
            <a:ext cx="484800" cy="463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9" name="Google Shape;829;p64"/>
          <p:cNvSpPr/>
          <p:nvPr/>
        </p:nvSpPr>
        <p:spPr>
          <a:xfrm>
            <a:off x="1185338" y="416437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64"/>
          <p:cNvSpPr/>
          <p:nvPr/>
        </p:nvSpPr>
        <p:spPr>
          <a:xfrm>
            <a:off x="2841063" y="416437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1" name="Google Shape;831;p64"/>
          <p:cNvCxnSpPr>
            <a:stCxn id="825" idx="4"/>
            <a:endCxn id="829" idx="0"/>
          </p:cNvCxnSpPr>
          <p:nvPr/>
        </p:nvCxnSpPr>
        <p:spPr>
          <a:xfrm>
            <a:off x="1670263" y="3782300"/>
            <a:ext cx="0" cy="382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2" name="Google Shape;832;p64"/>
          <p:cNvCxnSpPr>
            <a:stCxn id="827" idx="4"/>
            <a:endCxn id="830" idx="0"/>
          </p:cNvCxnSpPr>
          <p:nvPr/>
        </p:nvCxnSpPr>
        <p:spPr>
          <a:xfrm>
            <a:off x="3325988" y="3782300"/>
            <a:ext cx="0" cy="382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3" name="Google Shape;833;p64"/>
          <p:cNvSpPr/>
          <p:nvPr/>
        </p:nvSpPr>
        <p:spPr>
          <a:xfrm>
            <a:off x="1961207" y="2742617"/>
            <a:ext cx="1143925" cy="1745250"/>
          </a:xfrm>
          <a:custGeom>
            <a:rect b="b" l="l" r="r" t="t"/>
            <a:pathLst>
              <a:path extrusionOk="0" h="69810" w="45757">
                <a:moveTo>
                  <a:pt x="800" y="69810"/>
                </a:moveTo>
                <a:cubicBezTo>
                  <a:pt x="927" y="63206"/>
                  <a:pt x="-1422" y="41807"/>
                  <a:pt x="1562" y="30186"/>
                </a:cubicBezTo>
                <a:cubicBezTo>
                  <a:pt x="4547" y="18566"/>
                  <a:pt x="12103" y="-611"/>
                  <a:pt x="18707" y="87"/>
                </a:cubicBezTo>
                <a:cubicBezTo>
                  <a:pt x="25311" y="786"/>
                  <a:pt x="36678" y="22884"/>
                  <a:pt x="41186" y="34377"/>
                </a:cubicBezTo>
                <a:cubicBezTo>
                  <a:pt x="45695" y="45871"/>
                  <a:pt x="44996" y="63270"/>
                  <a:pt x="45758" y="6904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Properties of Routes with Gao-Rexford Rules</a:t>
            </a:r>
            <a:endParaRPr/>
          </a:p>
        </p:txBody>
      </p:sp>
      <p:sp>
        <p:nvSpPr>
          <p:cNvPr id="839" name="Google Shape;839;p65"/>
          <p:cNvSpPr txBox="1"/>
          <p:nvPr>
            <p:ph idx="1" type="body"/>
          </p:nvPr>
        </p:nvSpPr>
        <p:spPr>
          <a:xfrm>
            <a:off x="107050" y="402200"/>
            <a:ext cx="8909700" cy="21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Routes are </a:t>
            </a:r>
            <a:r>
              <a:rPr b="1" lang="en"/>
              <a:t>single-peaked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first climb 0 or more uphill links.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we reach a peak, and traverse 0 or 1 peering links.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we go strictly downhill all the way to the destination.</a:t>
            </a:r>
            <a:endParaRPr/>
          </a:p>
        </p:txBody>
      </p:sp>
      <p:sp>
        <p:nvSpPr>
          <p:cNvPr id="840" name="Google Shape;840;p65"/>
          <p:cNvSpPr/>
          <p:nvPr/>
        </p:nvSpPr>
        <p:spPr>
          <a:xfrm>
            <a:off x="1001563" y="3833623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1" name="Google Shape;841;p65"/>
          <p:cNvCxnSpPr>
            <a:stCxn id="840" idx="7"/>
            <a:endCxn id="842" idx="3"/>
          </p:cNvCxnSpPr>
          <p:nvPr/>
        </p:nvCxnSpPr>
        <p:spPr>
          <a:xfrm flipH="1" rot="10800000">
            <a:off x="1829424" y="3543837"/>
            <a:ext cx="457200" cy="370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42" name="Google Shape;842;p65"/>
          <p:cNvSpPr/>
          <p:nvPr/>
        </p:nvSpPr>
        <p:spPr>
          <a:xfrm>
            <a:off x="2144563" y="3071623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65"/>
          <p:cNvSpPr/>
          <p:nvPr/>
        </p:nvSpPr>
        <p:spPr>
          <a:xfrm>
            <a:off x="3287563" y="2309623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4" name="Google Shape;844;p65"/>
          <p:cNvCxnSpPr>
            <a:stCxn id="842" idx="7"/>
            <a:endCxn id="843" idx="3"/>
          </p:cNvCxnSpPr>
          <p:nvPr/>
        </p:nvCxnSpPr>
        <p:spPr>
          <a:xfrm flipH="1" rot="10800000">
            <a:off x="2972424" y="2781837"/>
            <a:ext cx="457200" cy="370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45" name="Google Shape;845;p65"/>
          <p:cNvSpPr/>
          <p:nvPr/>
        </p:nvSpPr>
        <p:spPr>
          <a:xfrm>
            <a:off x="4811563" y="2309623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6" name="Google Shape;846;p65"/>
          <p:cNvCxnSpPr>
            <a:stCxn id="843" idx="6"/>
            <a:endCxn id="845" idx="2"/>
          </p:cNvCxnSpPr>
          <p:nvPr/>
        </p:nvCxnSpPr>
        <p:spPr>
          <a:xfrm>
            <a:off x="4257463" y="2586223"/>
            <a:ext cx="554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847" name="Google Shape;847;p65"/>
          <p:cNvSpPr/>
          <p:nvPr/>
        </p:nvSpPr>
        <p:spPr>
          <a:xfrm>
            <a:off x="7097563" y="3832148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65"/>
          <p:cNvSpPr/>
          <p:nvPr/>
        </p:nvSpPr>
        <p:spPr>
          <a:xfrm>
            <a:off x="5954563" y="3070148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9" name="Google Shape;849;p65"/>
          <p:cNvCxnSpPr>
            <a:stCxn id="848" idx="1"/>
            <a:endCxn id="845" idx="5"/>
          </p:cNvCxnSpPr>
          <p:nvPr/>
        </p:nvCxnSpPr>
        <p:spPr>
          <a:xfrm rot="10800000">
            <a:off x="5639401" y="2781862"/>
            <a:ext cx="457200" cy="369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50" name="Google Shape;850;p65"/>
          <p:cNvCxnSpPr>
            <a:stCxn id="847" idx="1"/>
            <a:endCxn id="848" idx="5"/>
          </p:cNvCxnSpPr>
          <p:nvPr/>
        </p:nvCxnSpPr>
        <p:spPr>
          <a:xfrm rot="10800000">
            <a:off x="6782401" y="3542362"/>
            <a:ext cx="457200" cy="370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51" name="Google Shape;851;p65"/>
          <p:cNvCxnSpPr/>
          <p:nvPr/>
        </p:nvCxnSpPr>
        <p:spPr>
          <a:xfrm>
            <a:off x="1040625" y="4662625"/>
            <a:ext cx="70269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2" name="Google Shape;852;p65"/>
          <p:cNvSpPr txBox="1"/>
          <p:nvPr/>
        </p:nvSpPr>
        <p:spPr>
          <a:xfrm>
            <a:off x="1040625" y="4681275"/>
            <a:ext cx="7026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Packet forwarded via A → B → C → D → E → F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Proving Reachability and Convergence with Gao-Rexford</a:t>
            </a:r>
            <a:endParaRPr/>
          </a:p>
        </p:txBody>
      </p:sp>
      <p:sp>
        <p:nvSpPr>
          <p:cNvPr id="858" name="Google Shape;858;p66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all of these are true: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Starting from any AS and moving up the hierarchy will lead to a Tier 1 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AS graph has no cycles.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ASes follow the Gao-Rexford rules.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Then we can guarantee these two properties: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Reachability</a:t>
            </a:r>
            <a:r>
              <a:rPr lang="en"/>
              <a:t>: Any two ASes in the graph can communicate.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Convergence</a:t>
            </a:r>
            <a:r>
              <a:rPr lang="en"/>
              <a:t>: All ASes agree on paths.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These properties hold in steady-state.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Steady-state: Network topology and policies remain unchanged.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something changes, it might take some time for ASes to reconverge.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ASes pick arbitrary policies (not following Gao-Rexford), we can't guarantee these properties.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Autonomous Systems, Policy-Based Routing</a:t>
            </a:r>
            <a:endParaRPr/>
          </a:p>
        </p:txBody>
      </p:sp>
      <p:sp>
        <p:nvSpPr>
          <p:cNvPr id="864" name="Google Shape;864;p6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topology reflects business relationships between 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relationships impact what routes are chosen, and what routes are acceptable.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Inter-domain routing design must support: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Scalability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Autonomy (support policy choices)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Privacy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6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Autonomous Systems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What are ASes?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Business Relationships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Goals of Inter-Domain Routing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Policy-Based Routing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Gao-Rexford Rules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BGP (Border Gateway Protocol)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Importing and Exporting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Aggregation and Path-Vector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870" name="Google Shape;870;p6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BGP: Importing and Exporting</a:t>
            </a:r>
            <a:endParaRPr/>
          </a:p>
        </p:txBody>
      </p:sp>
      <p:sp>
        <p:nvSpPr>
          <p:cNvPr id="871" name="Google Shape;871;p6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History of BGP</a:t>
            </a:r>
            <a:endParaRPr/>
          </a:p>
        </p:txBody>
      </p:sp>
      <p:sp>
        <p:nvSpPr>
          <p:cNvPr id="877" name="Google Shape;877;p69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Least-cost routing algorithms are based on old ideas.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Shortest-path algorithms predate the Internet:</a:t>
            </a:r>
            <a:br>
              <a:rPr lang="en"/>
            </a:br>
            <a:r>
              <a:rPr lang="en"/>
              <a:t>Dijkstra's (1956), Bellman-Ford (1958).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Autonomous systems grew out of necessity.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Internet control transferred from the US government to various companies.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Internet grew too big for least-cost routing algorithms.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Autonomous systems were a new idea to computer science.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 precedent for "find paths according to business policy."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Ideas behind BGP were developed on the fly (1989–1995).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It's not perfect, but it's stood the test of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BGP is the one and only inter-domain routing protocol in use.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Remember: Everyone must agree on the same one.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Point: Distance-Vector or Link-State?</a:t>
            </a:r>
            <a:endParaRPr/>
          </a:p>
        </p:txBody>
      </p:sp>
      <p:sp>
        <p:nvSpPr>
          <p:cNvPr id="883" name="Google Shape;883;p7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Distance-vector or link-state: Which would be a better starting point?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Link-state is a bad choice.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privacy: I have to reveal my policies to everybody else.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autonomy: Everyone has to agree on a metric (e.g. least-cost) for consistency.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Distance-vector is a better choice.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BGP extends distance-vector to accommodate policy.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BGP and distance-vector are similar: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Advertisements are specific to one destination (i.e. one prefix).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 global sharing of network topology.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Iterative and distributed convergence on paths.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and Exporting Paths</a:t>
            </a:r>
            <a:endParaRPr/>
          </a:p>
        </p:txBody>
      </p:sp>
      <p:sp>
        <p:nvSpPr>
          <p:cNvPr id="889" name="Google Shape;889;p71"/>
          <p:cNvSpPr txBox="1"/>
          <p:nvPr>
            <p:ph idx="1" type="body"/>
          </p:nvPr>
        </p:nvSpPr>
        <p:spPr>
          <a:xfrm>
            <a:off x="107050" y="402200"/>
            <a:ext cx="89097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New terminology for old ideas:</a:t>
            </a:r>
            <a:endParaRPr/>
          </a:p>
        </p:txBody>
      </p:sp>
      <p:sp>
        <p:nvSpPr>
          <p:cNvPr id="890" name="Google Shape;890;p71"/>
          <p:cNvSpPr txBox="1"/>
          <p:nvPr/>
        </p:nvSpPr>
        <p:spPr>
          <a:xfrm>
            <a:off x="1420713" y="2021000"/>
            <a:ext cx="2193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Advertise (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export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the best route to one or more of your neighbors.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" name="Google Shape;891;p71"/>
          <p:cNvSpPr txBox="1"/>
          <p:nvPr/>
        </p:nvSpPr>
        <p:spPr>
          <a:xfrm>
            <a:off x="4906288" y="2159600"/>
            <a:ext cx="2193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(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the best route you hear about.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2" name="Google Shape;892;p71"/>
          <p:cNvCxnSpPr>
            <a:stCxn id="890" idx="0"/>
            <a:endCxn id="891" idx="0"/>
          </p:cNvCxnSpPr>
          <p:nvPr/>
        </p:nvCxnSpPr>
        <p:spPr>
          <a:xfrm flipH="1" rot="-5400000">
            <a:off x="4191063" y="347450"/>
            <a:ext cx="138600" cy="3485700"/>
          </a:xfrm>
          <a:prstGeom prst="curvedConnector3">
            <a:avLst>
              <a:gd fmla="val -572258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3" name="Google Shape;893;p71"/>
          <p:cNvCxnSpPr>
            <a:stCxn id="890" idx="2"/>
            <a:endCxn id="891" idx="2"/>
          </p:cNvCxnSpPr>
          <p:nvPr/>
        </p:nvCxnSpPr>
        <p:spPr>
          <a:xfrm rot="-5400000">
            <a:off x="4191063" y="1501850"/>
            <a:ext cx="138600" cy="3485700"/>
          </a:xfrm>
          <a:prstGeom prst="curvedConnector3">
            <a:avLst>
              <a:gd fmla="val -569318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94" name="Google Shape;894;p71"/>
          <p:cNvSpPr txBox="1"/>
          <p:nvPr>
            <p:ph idx="1" type="body"/>
          </p:nvPr>
        </p:nvSpPr>
        <p:spPr>
          <a:xfrm>
            <a:off x="107050" y="4288400"/>
            <a:ext cx="89097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policy to decide which route to import, and who to export routes to.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72"/>
          <p:cNvSpPr txBox="1"/>
          <p:nvPr>
            <p:ph idx="1" type="body"/>
          </p:nvPr>
        </p:nvSpPr>
        <p:spPr>
          <a:xfrm>
            <a:off x="107050" y="402200"/>
            <a:ext cx="8909700" cy="17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Gao-Rexford import policy: Pick the route advertised by customer &gt; provider &gt; peer.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Contrast with distance-vector: Pick the shortest route.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Import decision determines where an AS sends its outbound traffic.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 Because this involves choosing a route.</a:t>
            </a:r>
            <a:endParaRPr/>
          </a:p>
        </p:txBody>
      </p:sp>
      <p:sp>
        <p:nvSpPr>
          <p:cNvPr id="900" name="Google Shape;900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Paths</a:t>
            </a:r>
            <a:endParaRPr/>
          </a:p>
        </p:txBody>
      </p:sp>
      <p:sp>
        <p:nvSpPr>
          <p:cNvPr id="901" name="Google Shape;901;p72"/>
          <p:cNvSpPr/>
          <p:nvPr/>
        </p:nvSpPr>
        <p:spPr>
          <a:xfrm>
            <a:off x="2878450" y="312915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2" name="Google Shape;902;p72"/>
          <p:cNvCxnSpPr>
            <a:stCxn id="901" idx="6"/>
            <a:endCxn id="903" idx="2"/>
          </p:cNvCxnSpPr>
          <p:nvPr/>
        </p:nvCxnSpPr>
        <p:spPr>
          <a:xfrm>
            <a:off x="3848350" y="3405750"/>
            <a:ext cx="186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04" name="Google Shape;904;p72"/>
          <p:cNvCxnSpPr>
            <a:stCxn id="905" idx="2"/>
            <a:endCxn id="901" idx="7"/>
          </p:cNvCxnSpPr>
          <p:nvPr/>
        </p:nvCxnSpPr>
        <p:spPr>
          <a:xfrm flipH="1">
            <a:off x="3706205" y="2503300"/>
            <a:ext cx="2008200" cy="706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6" name="Google Shape;906;p72"/>
          <p:cNvCxnSpPr>
            <a:stCxn id="901" idx="5"/>
            <a:endCxn id="907" idx="2"/>
          </p:cNvCxnSpPr>
          <p:nvPr/>
        </p:nvCxnSpPr>
        <p:spPr>
          <a:xfrm>
            <a:off x="3706311" y="3601336"/>
            <a:ext cx="2008200" cy="706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5" name="Google Shape;905;p72"/>
          <p:cNvSpPr/>
          <p:nvPr/>
        </p:nvSpPr>
        <p:spPr>
          <a:xfrm>
            <a:off x="5714405" y="2226700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A (Provider)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3" name="Google Shape;903;p72"/>
          <p:cNvSpPr/>
          <p:nvPr/>
        </p:nvSpPr>
        <p:spPr>
          <a:xfrm>
            <a:off x="5714412" y="3129150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 (Peer)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72"/>
          <p:cNvSpPr/>
          <p:nvPr/>
        </p:nvSpPr>
        <p:spPr>
          <a:xfrm>
            <a:off x="5714415" y="4031600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 (Customer)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8" name="Google Shape;908;p72"/>
          <p:cNvCxnSpPr/>
          <p:nvPr/>
        </p:nvCxnSpPr>
        <p:spPr>
          <a:xfrm flipH="1">
            <a:off x="3926938" y="2460950"/>
            <a:ext cx="1657800" cy="5832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9" name="Google Shape;909;p72"/>
          <p:cNvSpPr txBox="1"/>
          <p:nvPr/>
        </p:nvSpPr>
        <p:spPr>
          <a:xfrm rot="-1139422">
            <a:off x="4010566" y="2534603"/>
            <a:ext cx="1399468" cy="2154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"I can reach D."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0" name="Google Shape;910;p72"/>
          <p:cNvCxnSpPr/>
          <p:nvPr/>
        </p:nvCxnSpPr>
        <p:spPr>
          <a:xfrm rot="10800000">
            <a:off x="3987438" y="3572650"/>
            <a:ext cx="1517400" cy="5700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1" name="Google Shape;911;p72"/>
          <p:cNvSpPr txBox="1"/>
          <p:nvPr/>
        </p:nvSpPr>
        <p:spPr>
          <a:xfrm rot="1213091">
            <a:off x="4151948" y="3680825"/>
            <a:ext cx="1399321" cy="2154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"I can reach D."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2" name="Google Shape;912;p72"/>
          <p:cNvCxnSpPr/>
          <p:nvPr/>
        </p:nvCxnSpPr>
        <p:spPr>
          <a:xfrm rot="10800000">
            <a:off x="4054188" y="3335075"/>
            <a:ext cx="13728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3" name="Google Shape;913;p72"/>
          <p:cNvSpPr txBox="1"/>
          <p:nvPr/>
        </p:nvSpPr>
        <p:spPr>
          <a:xfrm>
            <a:off x="4117422" y="3117286"/>
            <a:ext cx="139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"I can reach D."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4" name="Google Shape;914;p72"/>
          <p:cNvSpPr/>
          <p:nvPr/>
        </p:nvSpPr>
        <p:spPr>
          <a:xfrm>
            <a:off x="316513" y="2529050"/>
            <a:ext cx="2292900" cy="886500"/>
          </a:xfrm>
          <a:prstGeom prst="wedgeRoundRectCallout">
            <a:avLst>
              <a:gd fmla="val 61891" name="adj1"/>
              <a:gd fmla="val 36639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prefer the path via C, because C will pay me to forward packets.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5" name="Google Shape;915;p72"/>
          <p:cNvCxnSpPr/>
          <p:nvPr/>
        </p:nvCxnSpPr>
        <p:spPr>
          <a:xfrm>
            <a:off x="2891602" y="4738825"/>
            <a:ext cx="5680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6" name="Google Shape;916;p72"/>
          <p:cNvSpPr txBox="1"/>
          <p:nvPr/>
        </p:nvSpPr>
        <p:spPr>
          <a:xfrm>
            <a:off x="2891602" y="4757475"/>
            <a:ext cx="56808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Packets for D get forwarded this way.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7" name="Google Shape;917;p72"/>
          <p:cNvSpPr/>
          <p:nvPr/>
        </p:nvSpPr>
        <p:spPr>
          <a:xfrm>
            <a:off x="8097900" y="3129150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8" name="Google Shape;918;p72"/>
          <p:cNvCxnSpPr>
            <a:stCxn id="917" idx="1"/>
            <a:endCxn id="905" idx="6"/>
          </p:cNvCxnSpPr>
          <p:nvPr/>
        </p:nvCxnSpPr>
        <p:spPr>
          <a:xfrm rot="10800000">
            <a:off x="7540639" y="2503364"/>
            <a:ext cx="699300" cy="706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72"/>
          <p:cNvCxnSpPr>
            <a:stCxn id="917" idx="2"/>
            <a:endCxn id="903" idx="6"/>
          </p:cNvCxnSpPr>
          <p:nvPr/>
        </p:nvCxnSpPr>
        <p:spPr>
          <a:xfrm rot="10800000">
            <a:off x="7540500" y="3405750"/>
            <a:ext cx="557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72"/>
          <p:cNvCxnSpPr>
            <a:stCxn id="917" idx="3"/>
            <a:endCxn id="907" idx="6"/>
          </p:cNvCxnSpPr>
          <p:nvPr/>
        </p:nvCxnSpPr>
        <p:spPr>
          <a:xfrm flipH="1">
            <a:off x="7540639" y="3601336"/>
            <a:ext cx="699300" cy="706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Systems</a:t>
            </a:r>
            <a:endParaRPr/>
          </a:p>
        </p:txBody>
      </p:sp>
      <p:sp>
        <p:nvSpPr>
          <p:cNvPr id="274" name="Google Shape;274;p28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Autonomous System (AS)</a:t>
            </a:r>
            <a:r>
              <a:rPr lang="en"/>
              <a:t>: One or more local networks, all under a single administrative control.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UC Berkeley's AS might contain both CalVisitor and eduroam.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informally called "domains."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AS is assigned a unique AS number (ASN).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UC Berkeley is ASN 25.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73"/>
          <p:cNvSpPr txBox="1"/>
          <p:nvPr>
            <p:ph idx="1" type="body"/>
          </p:nvPr>
        </p:nvSpPr>
        <p:spPr>
          <a:xfrm>
            <a:off x="107050" y="402200"/>
            <a:ext cx="8909700" cy="13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Gao-Rexford export policy: I only export a route if participating in it makes me money.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Contrast with distance-vector: Advertise a route to all neighbors.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Export </a:t>
            </a:r>
            <a:r>
              <a:rPr lang="en"/>
              <a:t>decision determines what traffic an AS will carry.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 Advertising a route means I'm letting others forward traffic through me.</a:t>
            </a:r>
            <a:endParaRPr/>
          </a:p>
        </p:txBody>
      </p:sp>
      <p:sp>
        <p:nvSpPr>
          <p:cNvPr id="926" name="Google Shape;926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Exporting Paths</a:t>
            </a:r>
            <a:endParaRPr/>
          </a:p>
        </p:txBody>
      </p:sp>
      <p:sp>
        <p:nvSpPr>
          <p:cNvPr id="927" name="Google Shape;927;p73"/>
          <p:cNvSpPr/>
          <p:nvPr/>
        </p:nvSpPr>
        <p:spPr>
          <a:xfrm>
            <a:off x="5071150" y="311822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8" name="Google Shape;928;p73"/>
          <p:cNvCxnSpPr>
            <a:stCxn id="927" idx="2"/>
            <a:endCxn id="929" idx="6"/>
          </p:cNvCxnSpPr>
          <p:nvPr/>
        </p:nvCxnSpPr>
        <p:spPr>
          <a:xfrm rot="10800000">
            <a:off x="2951350" y="3394825"/>
            <a:ext cx="2119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30" name="Google Shape;930;p73"/>
          <p:cNvCxnSpPr>
            <a:stCxn id="931" idx="5"/>
            <a:endCxn id="927" idx="1"/>
          </p:cNvCxnSpPr>
          <p:nvPr/>
        </p:nvCxnSpPr>
        <p:spPr>
          <a:xfrm>
            <a:off x="2683979" y="2687961"/>
            <a:ext cx="2529300" cy="51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2" name="Google Shape;932;p73"/>
          <p:cNvCxnSpPr>
            <a:stCxn id="927" idx="3"/>
            <a:endCxn id="933" idx="7"/>
          </p:cNvCxnSpPr>
          <p:nvPr/>
        </p:nvCxnSpPr>
        <p:spPr>
          <a:xfrm flipH="1">
            <a:off x="2683889" y="3590411"/>
            <a:ext cx="2529300" cy="51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1" name="Google Shape;931;p73"/>
          <p:cNvSpPr/>
          <p:nvPr/>
        </p:nvSpPr>
        <p:spPr>
          <a:xfrm>
            <a:off x="1125305" y="2215775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A (Provider)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9" name="Google Shape;929;p73"/>
          <p:cNvSpPr/>
          <p:nvPr/>
        </p:nvSpPr>
        <p:spPr>
          <a:xfrm>
            <a:off x="1125312" y="3118225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 (Peer)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3" name="Google Shape;933;p73"/>
          <p:cNvSpPr/>
          <p:nvPr/>
        </p:nvSpPr>
        <p:spPr>
          <a:xfrm>
            <a:off x="1125315" y="4020675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 (Customer)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4" name="Google Shape;934;p73"/>
          <p:cNvSpPr/>
          <p:nvPr/>
        </p:nvSpPr>
        <p:spPr>
          <a:xfrm>
            <a:off x="6654000" y="3118225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5" name="Google Shape;935;p73"/>
          <p:cNvCxnSpPr>
            <a:stCxn id="934" idx="2"/>
            <a:endCxn id="927" idx="6"/>
          </p:cNvCxnSpPr>
          <p:nvPr/>
        </p:nvCxnSpPr>
        <p:spPr>
          <a:xfrm rot="10800000">
            <a:off x="6041100" y="3394825"/>
            <a:ext cx="612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73"/>
          <p:cNvCxnSpPr/>
          <p:nvPr/>
        </p:nvCxnSpPr>
        <p:spPr>
          <a:xfrm>
            <a:off x="1125325" y="4727900"/>
            <a:ext cx="649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7" name="Google Shape;937;p73"/>
          <p:cNvSpPr txBox="1"/>
          <p:nvPr/>
        </p:nvSpPr>
        <p:spPr>
          <a:xfrm>
            <a:off x="1125325" y="4746550"/>
            <a:ext cx="64986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Packets for D get forwarded this way.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8" name="Google Shape;938;p73"/>
          <p:cNvSpPr/>
          <p:nvPr/>
        </p:nvSpPr>
        <p:spPr>
          <a:xfrm>
            <a:off x="5892000" y="2473225"/>
            <a:ext cx="2628600" cy="553200"/>
          </a:xfrm>
          <a:prstGeom prst="wedgeRoundRectCallout">
            <a:avLst>
              <a:gd fmla="val -57180" name="adj1"/>
              <a:gd fmla="val 47984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have a route to D, but should I tell A, B, C about it?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74"/>
          <p:cNvSpPr txBox="1"/>
          <p:nvPr>
            <p:ph idx="1" type="body"/>
          </p:nvPr>
        </p:nvSpPr>
        <p:spPr>
          <a:xfrm>
            <a:off x="107050" y="402200"/>
            <a:ext cx="8909700" cy="13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Gao-Rexford export policy: I only export a route if participating in it makes me money.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 receive a route from a customer, export it to everybody.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resulting route will be profitable: There's a customer on one end.</a:t>
            </a:r>
            <a:endParaRPr/>
          </a:p>
        </p:txBody>
      </p:sp>
      <p:sp>
        <p:nvSpPr>
          <p:cNvPr id="944" name="Google Shape;944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Exporting Paths From Customers</a:t>
            </a:r>
            <a:endParaRPr/>
          </a:p>
        </p:txBody>
      </p:sp>
      <p:sp>
        <p:nvSpPr>
          <p:cNvPr id="945" name="Google Shape;945;p74"/>
          <p:cNvSpPr/>
          <p:nvPr/>
        </p:nvSpPr>
        <p:spPr>
          <a:xfrm>
            <a:off x="5071150" y="311822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6" name="Google Shape;946;p74"/>
          <p:cNvCxnSpPr>
            <a:stCxn id="945" idx="2"/>
            <a:endCxn id="947" idx="6"/>
          </p:cNvCxnSpPr>
          <p:nvPr/>
        </p:nvCxnSpPr>
        <p:spPr>
          <a:xfrm rot="10800000">
            <a:off x="2951350" y="3394825"/>
            <a:ext cx="2119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48" name="Google Shape;948;p74"/>
          <p:cNvCxnSpPr>
            <a:stCxn id="949" idx="5"/>
            <a:endCxn id="945" idx="1"/>
          </p:cNvCxnSpPr>
          <p:nvPr/>
        </p:nvCxnSpPr>
        <p:spPr>
          <a:xfrm>
            <a:off x="2683979" y="2687961"/>
            <a:ext cx="2529300" cy="51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0" name="Google Shape;950;p74"/>
          <p:cNvCxnSpPr>
            <a:stCxn id="945" idx="3"/>
            <a:endCxn id="951" idx="7"/>
          </p:cNvCxnSpPr>
          <p:nvPr/>
        </p:nvCxnSpPr>
        <p:spPr>
          <a:xfrm flipH="1">
            <a:off x="2683889" y="3590411"/>
            <a:ext cx="2529300" cy="51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9" name="Google Shape;949;p74"/>
          <p:cNvSpPr/>
          <p:nvPr/>
        </p:nvSpPr>
        <p:spPr>
          <a:xfrm>
            <a:off x="1125305" y="2215775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A (Provider)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7" name="Google Shape;947;p74"/>
          <p:cNvSpPr/>
          <p:nvPr/>
        </p:nvSpPr>
        <p:spPr>
          <a:xfrm>
            <a:off x="1125312" y="3118225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 (Peer)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74"/>
          <p:cNvSpPr/>
          <p:nvPr/>
        </p:nvSpPr>
        <p:spPr>
          <a:xfrm>
            <a:off x="1125315" y="4020675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 (Customer)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2" name="Google Shape;952;p74"/>
          <p:cNvSpPr/>
          <p:nvPr/>
        </p:nvSpPr>
        <p:spPr>
          <a:xfrm>
            <a:off x="6654000" y="3118225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 (Customer)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3" name="Google Shape;953;p74"/>
          <p:cNvCxnSpPr>
            <a:stCxn id="945" idx="6"/>
            <a:endCxn id="952" idx="2"/>
          </p:cNvCxnSpPr>
          <p:nvPr/>
        </p:nvCxnSpPr>
        <p:spPr>
          <a:xfrm>
            <a:off x="6041050" y="3394825"/>
            <a:ext cx="612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4" name="Google Shape;954;p74"/>
          <p:cNvSpPr/>
          <p:nvPr/>
        </p:nvSpPr>
        <p:spPr>
          <a:xfrm>
            <a:off x="5892000" y="2433775"/>
            <a:ext cx="2119800" cy="553200"/>
          </a:xfrm>
          <a:prstGeom prst="wedgeRoundRectCallout">
            <a:avLst>
              <a:gd fmla="val -57180" name="adj1"/>
              <a:gd fmla="val 47984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All three of these routes make me money.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5" name="Google Shape;955;p74"/>
          <p:cNvSpPr/>
          <p:nvPr/>
        </p:nvSpPr>
        <p:spPr>
          <a:xfrm>
            <a:off x="2620900" y="2461325"/>
            <a:ext cx="4455431" cy="805155"/>
          </a:xfrm>
          <a:custGeom>
            <a:rect b="b" l="l" r="r" t="t"/>
            <a:pathLst>
              <a:path extrusionOk="0" h="36256" w="171231">
                <a:moveTo>
                  <a:pt x="0" y="0"/>
                </a:moveTo>
                <a:cubicBezTo>
                  <a:pt x="19001" y="4732"/>
                  <a:pt x="85470" y="22350"/>
                  <a:pt x="114008" y="28393"/>
                </a:cubicBezTo>
                <a:cubicBezTo>
                  <a:pt x="142547" y="34436"/>
                  <a:pt x="161694" y="34946"/>
                  <a:pt x="171231" y="36256"/>
                </a:cubicBezTo>
              </a:path>
            </a:pathLst>
          </a:cu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56" name="Google Shape;956;p74"/>
          <p:cNvSpPr/>
          <p:nvPr/>
        </p:nvSpPr>
        <p:spPr>
          <a:xfrm flipH="1" rot="10800000">
            <a:off x="2620900" y="3484338"/>
            <a:ext cx="4455431" cy="908575"/>
          </a:xfrm>
          <a:custGeom>
            <a:rect b="b" l="l" r="r" t="t"/>
            <a:pathLst>
              <a:path extrusionOk="0" h="36256" w="171231">
                <a:moveTo>
                  <a:pt x="0" y="0"/>
                </a:moveTo>
                <a:cubicBezTo>
                  <a:pt x="19001" y="4732"/>
                  <a:pt x="85470" y="22350"/>
                  <a:pt x="114008" y="28393"/>
                </a:cubicBezTo>
                <a:cubicBezTo>
                  <a:pt x="142547" y="34436"/>
                  <a:pt x="161694" y="34946"/>
                  <a:pt x="171231" y="36256"/>
                </a:cubicBezTo>
              </a:path>
            </a:pathLst>
          </a:cu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957" name="Google Shape;957;p74"/>
          <p:cNvCxnSpPr/>
          <p:nvPr/>
        </p:nvCxnSpPr>
        <p:spPr>
          <a:xfrm>
            <a:off x="2489826" y="3394492"/>
            <a:ext cx="44145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8" name="Google Shape;958;p74"/>
          <p:cNvCxnSpPr/>
          <p:nvPr/>
        </p:nvCxnSpPr>
        <p:spPr>
          <a:xfrm>
            <a:off x="1125325" y="4727900"/>
            <a:ext cx="649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9" name="Google Shape;959;p74"/>
          <p:cNvSpPr txBox="1"/>
          <p:nvPr/>
        </p:nvSpPr>
        <p:spPr>
          <a:xfrm>
            <a:off x="1125325" y="4746550"/>
            <a:ext cx="64986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Packets for D get forwarded this way.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75"/>
          <p:cNvSpPr txBox="1"/>
          <p:nvPr>
            <p:ph idx="1" type="body"/>
          </p:nvPr>
        </p:nvSpPr>
        <p:spPr>
          <a:xfrm>
            <a:off x="107050" y="402200"/>
            <a:ext cx="8909700" cy="13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Gao-Rexford export policy: I only export a route if participating in it makes me money.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 receive a route from a customer, export it to everybody.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resulting route will be profitable: There's a customer on one end.</a:t>
            </a:r>
            <a:endParaRPr/>
          </a:p>
        </p:txBody>
      </p:sp>
      <p:sp>
        <p:nvSpPr>
          <p:cNvPr id="965" name="Google Shape;965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Exporting Paths From Customers</a:t>
            </a:r>
            <a:endParaRPr/>
          </a:p>
        </p:txBody>
      </p:sp>
      <p:sp>
        <p:nvSpPr>
          <p:cNvPr id="966" name="Google Shape;966;p75"/>
          <p:cNvSpPr/>
          <p:nvPr/>
        </p:nvSpPr>
        <p:spPr>
          <a:xfrm>
            <a:off x="5071150" y="311822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7" name="Google Shape;967;p75"/>
          <p:cNvCxnSpPr>
            <a:stCxn id="966" idx="2"/>
            <a:endCxn id="968" idx="6"/>
          </p:cNvCxnSpPr>
          <p:nvPr/>
        </p:nvCxnSpPr>
        <p:spPr>
          <a:xfrm rot="10800000">
            <a:off x="2951350" y="3394825"/>
            <a:ext cx="2119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69" name="Google Shape;969;p75"/>
          <p:cNvCxnSpPr>
            <a:stCxn id="970" idx="5"/>
            <a:endCxn id="966" idx="1"/>
          </p:cNvCxnSpPr>
          <p:nvPr/>
        </p:nvCxnSpPr>
        <p:spPr>
          <a:xfrm>
            <a:off x="2683979" y="2687961"/>
            <a:ext cx="2529300" cy="51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1" name="Google Shape;971;p75"/>
          <p:cNvCxnSpPr>
            <a:stCxn id="966" idx="3"/>
            <a:endCxn id="972" idx="7"/>
          </p:cNvCxnSpPr>
          <p:nvPr/>
        </p:nvCxnSpPr>
        <p:spPr>
          <a:xfrm flipH="1">
            <a:off x="2683889" y="3590411"/>
            <a:ext cx="2529300" cy="51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0" name="Google Shape;970;p75"/>
          <p:cNvSpPr/>
          <p:nvPr/>
        </p:nvSpPr>
        <p:spPr>
          <a:xfrm>
            <a:off x="1125305" y="2215775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A (Provider)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75"/>
          <p:cNvSpPr/>
          <p:nvPr/>
        </p:nvSpPr>
        <p:spPr>
          <a:xfrm>
            <a:off x="1125312" y="3118225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 (Peer)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2" name="Google Shape;972;p75"/>
          <p:cNvSpPr/>
          <p:nvPr/>
        </p:nvSpPr>
        <p:spPr>
          <a:xfrm>
            <a:off x="1125315" y="4020675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 (Customer)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3" name="Google Shape;973;p75"/>
          <p:cNvSpPr/>
          <p:nvPr/>
        </p:nvSpPr>
        <p:spPr>
          <a:xfrm>
            <a:off x="6654000" y="3118225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 (Customer)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4" name="Google Shape;974;p75"/>
          <p:cNvCxnSpPr>
            <a:stCxn id="966" idx="6"/>
            <a:endCxn id="973" idx="2"/>
          </p:cNvCxnSpPr>
          <p:nvPr/>
        </p:nvCxnSpPr>
        <p:spPr>
          <a:xfrm>
            <a:off x="6041050" y="3394825"/>
            <a:ext cx="612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5" name="Google Shape;975;p75"/>
          <p:cNvCxnSpPr/>
          <p:nvPr/>
        </p:nvCxnSpPr>
        <p:spPr>
          <a:xfrm rot="10800000">
            <a:off x="2926675" y="2649725"/>
            <a:ext cx="2029500" cy="3945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6" name="Google Shape;976;p75"/>
          <p:cNvSpPr/>
          <p:nvPr/>
        </p:nvSpPr>
        <p:spPr>
          <a:xfrm>
            <a:off x="5892000" y="2433775"/>
            <a:ext cx="2119800" cy="553200"/>
          </a:xfrm>
          <a:prstGeom prst="wedgeRoundRectCallout">
            <a:avLst>
              <a:gd fmla="val -57180" name="adj1"/>
              <a:gd fmla="val 47984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I'll tell everyone about this route.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7" name="Google Shape;977;p75"/>
          <p:cNvSpPr txBox="1"/>
          <p:nvPr/>
        </p:nvSpPr>
        <p:spPr>
          <a:xfrm rot="672814">
            <a:off x="3241684" y="2637779"/>
            <a:ext cx="1399212" cy="215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"I can reach D."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8" name="Google Shape;978;p75"/>
          <p:cNvCxnSpPr/>
          <p:nvPr/>
        </p:nvCxnSpPr>
        <p:spPr>
          <a:xfrm flipH="1">
            <a:off x="2941350" y="3561700"/>
            <a:ext cx="2073900" cy="3918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9" name="Google Shape;979;p75"/>
          <p:cNvSpPr txBox="1"/>
          <p:nvPr/>
        </p:nvSpPr>
        <p:spPr>
          <a:xfrm rot="-651127">
            <a:off x="3201293" y="3545735"/>
            <a:ext cx="1399019" cy="21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"I can reach D."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0" name="Google Shape;980;p75"/>
          <p:cNvCxnSpPr/>
          <p:nvPr/>
        </p:nvCxnSpPr>
        <p:spPr>
          <a:xfrm rot="10800000">
            <a:off x="3139350" y="3330221"/>
            <a:ext cx="17964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1" name="Google Shape;981;p75"/>
          <p:cNvSpPr txBox="1"/>
          <p:nvPr/>
        </p:nvSpPr>
        <p:spPr>
          <a:xfrm rot="-1474">
            <a:off x="3353693" y="3128683"/>
            <a:ext cx="1398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"I can reach D."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2" name="Google Shape;982;p75"/>
          <p:cNvCxnSpPr/>
          <p:nvPr/>
        </p:nvCxnSpPr>
        <p:spPr>
          <a:xfrm>
            <a:off x="1125325" y="4727900"/>
            <a:ext cx="649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3" name="Google Shape;983;p75"/>
          <p:cNvSpPr txBox="1"/>
          <p:nvPr/>
        </p:nvSpPr>
        <p:spPr>
          <a:xfrm>
            <a:off x="1125325" y="4746550"/>
            <a:ext cx="64986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Packets for D get forwarded this way.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76"/>
          <p:cNvSpPr txBox="1"/>
          <p:nvPr>
            <p:ph idx="1" type="body"/>
          </p:nvPr>
        </p:nvSpPr>
        <p:spPr>
          <a:xfrm>
            <a:off x="107050" y="402200"/>
            <a:ext cx="8909700" cy="13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Gao-Rexford export policy: I only export a route if participating in it makes me money.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 receive a route from a peer, only export it to a customer.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peer isn't paying, so I only profit if the person on the other end is a customer.</a:t>
            </a:r>
            <a:endParaRPr/>
          </a:p>
        </p:txBody>
      </p:sp>
      <p:sp>
        <p:nvSpPr>
          <p:cNvPr id="989" name="Google Shape;989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Exporting Paths From Peers</a:t>
            </a:r>
            <a:endParaRPr/>
          </a:p>
        </p:txBody>
      </p:sp>
      <p:sp>
        <p:nvSpPr>
          <p:cNvPr id="990" name="Google Shape;990;p76"/>
          <p:cNvSpPr/>
          <p:nvPr/>
        </p:nvSpPr>
        <p:spPr>
          <a:xfrm>
            <a:off x="5071150" y="311822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1" name="Google Shape;991;p76"/>
          <p:cNvCxnSpPr>
            <a:stCxn id="990" idx="2"/>
            <a:endCxn id="992" idx="6"/>
          </p:cNvCxnSpPr>
          <p:nvPr/>
        </p:nvCxnSpPr>
        <p:spPr>
          <a:xfrm rot="10800000">
            <a:off x="2951350" y="3394825"/>
            <a:ext cx="2119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93" name="Google Shape;993;p76"/>
          <p:cNvCxnSpPr>
            <a:stCxn id="994" idx="5"/>
            <a:endCxn id="990" idx="1"/>
          </p:cNvCxnSpPr>
          <p:nvPr/>
        </p:nvCxnSpPr>
        <p:spPr>
          <a:xfrm>
            <a:off x="2683979" y="2687961"/>
            <a:ext cx="2529300" cy="51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5" name="Google Shape;995;p76"/>
          <p:cNvCxnSpPr>
            <a:stCxn id="990" idx="3"/>
            <a:endCxn id="996" idx="7"/>
          </p:cNvCxnSpPr>
          <p:nvPr/>
        </p:nvCxnSpPr>
        <p:spPr>
          <a:xfrm flipH="1">
            <a:off x="2683889" y="3590411"/>
            <a:ext cx="2529300" cy="51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4" name="Google Shape;994;p76"/>
          <p:cNvSpPr/>
          <p:nvPr/>
        </p:nvSpPr>
        <p:spPr>
          <a:xfrm>
            <a:off x="1125305" y="2215775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A (Provider)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76"/>
          <p:cNvSpPr/>
          <p:nvPr/>
        </p:nvSpPr>
        <p:spPr>
          <a:xfrm>
            <a:off x="1125312" y="3118225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 (Peer)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6" name="Google Shape;996;p76"/>
          <p:cNvSpPr/>
          <p:nvPr/>
        </p:nvSpPr>
        <p:spPr>
          <a:xfrm>
            <a:off x="1125315" y="4020675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 (Customer)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7" name="Google Shape;997;p76"/>
          <p:cNvSpPr/>
          <p:nvPr/>
        </p:nvSpPr>
        <p:spPr>
          <a:xfrm>
            <a:off x="6654000" y="3118225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 (Peer)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8" name="Google Shape;998;p76"/>
          <p:cNvCxnSpPr>
            <a:stCxn id="990" idx="6"/>
            <a:endCxn id="997" idx="2"/>
          </p:cNvCxnSpPr>
          <p:nvPr/>
        </p:nvCxnSpPr>
        <p:spPr>
          <a:xfrm>
            <a:off x="6041050" y="3394825"/>
            <a:ext cx="612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999" name="Google Shape;999;p76"/>
          <p:cNvSpPr/>
          <p:nvPr/>
        </p:nvSpPr>
        <p:spPr>
          <a:xfrm>
            <a:off x="5892000" y="2433775"/>
            <a:ext cx="2119800" cy="553200"/>
          </a:xfrm>
          <a:prstGeom prst="wedgeRoundRectCallout">
            <a:avLst>
              <a:gd fmla="val -57180" name="adj1"/>
              <a:gd fmla="val 47984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Only the green route makes me money.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0" name="Google Shape;1000;p76"/>
          <p:cNvSpPr/>
          <p:nvPr/>
        </p:nvSpPr>
        <p:spPr>
          <a:xfrm>
            <a:off x="2620900" y="2461325"/>
            <a:ext cx="4455431" cy="805155"/>
          </a:xfrm>
          <a:custGeom>
            <a:rect b="b" l="l" r="r" t="t"/>
            <a:pathLst>
              <a:path extrusionOk="0" h="36256" w="171231">
                <a:moveTo>
                  <a:pt x="0" y="0"/>
                </a:moveTo>
                <a:cubicBezTo>
                  <a:pt x="19001" y="4732"/>
                  <a:pt x="85470" y="22350"/>
                  <a:pt x="114008" y="28393"/>
                </a:cubicBezTo>
                <a:cubicBezTo>
                  <a:pt x="142547" y="34436"/>
                  <a:pt x="161694" y="34946"/>
                  <a:pt x="171231" y="36256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01" name="Google Shape;1001;p76"/>
          <p:cNvSpPr/>
          <p:nvPr/>
        </p:nvSpPr>
        <p:spPr>
          <a:xfrm flipH="1" rot="10800000">
            <a:off x="2620900" y="3484338"/>
            <a:ext cx="4455431" cy="908575"/>
          </a:xfrm>
          <a:custGeom>
            <a:rect b="b" l="l" r="r" t="t"/>
            <a:pathLst>
              <a:path extrusionOk="0" h="36256" w="171231">
                <a:moveTo>
                  <a:pt x="0" y="0"/>
                </a:moveTo>
                <a:cubicBezTo>
                  <a:pt x="19001" y="4732"/>
                  <a:pt x="85470" y="22350"/>
                  <a:pt x="114008" y="28393"/>
                </a:cubicBezTo>
                <a:cubicBezTo>
                  <a:pt x="142547" y="34436"/>
                  <a:pt x="161694" y="34946"/>
                  <a:pt x="171231" y="36256"/>
                </a:cubicBezTo>
              </a:path>
            </a:pathLst>
          </a:cu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1002" name="Google Shape;1002;p76"/>
          <p:cNvCxnSpPr/>
          <p:nvPr/>
        </p:nvCxnSpPr>
        <p:spPr>
          <a:xfrm>
            <a:off x="2489826" y="3394492"/>
            <a:ext cx="4414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3" name="Google Shape;1003;p76"/>
          <p:cNvCxnSpPr/>
          <p:nvPr/>
        </p:nvCxnSpPr>
        <p:spPr>
          <a:xfrm>
            <a:off x="1125325" y="4727900"/>
            <a:ext cx="649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4" name="Google Shape;1004;p76"/>
          <p:cNvSpPr txBox="1"/>
          <p:nvPr/>
        </p:nvSpPr>
        <p:spPr>
          <a:xfrm>
            <a:off x="1125325" y="4746550"/>
            <a:ext cx="64986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Packets for D get forwarded this way.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77"/>
          <p:cNvSpPr txBox="1"/>
          <p:nvPr>
            <p:ph idx="1" type="body"/>
          </p:nvPr>
        </p:nvSpPr>
        <p:spPr>
          <a:xfrm>
            <a:off x="107050" y="402200"/>
            <a:ext cx="8909700" cy="13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Gao-Rexford export policy: I only export a route if participating in it makes me money.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 receive a route from a peer, only export it to a customer.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peer isn't paying, so I only profit if the person on the other end is a customer.</a:t>
            </a:r>
            <a:endParaRPr/>
          </a:p>
        </p:txBody>
      </p:sp>
      <p:sp>
        <p:nvSpPr>
          <p:cNvPr id="1010" name="Google Shape;1010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Exporting Paths From Peers</a:t>
            </a:r>
            <a:endParaRPr/>
          </a:p>
        </p:txBody>
      </p:sp>
      <p:sp>
        <p:nvSpPr>
          <p:cNvPr id="1011" name="Google Shape;1011;p77"/>
          <p:cNvSpPr/>
          <p:nvPr/>
        </p:nvSpPr>
        <p:spPr>
          <a:xfrm>
            <a:off x="5071150" y="311822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2" name="Google Shape;1012;p77"/>
          <p:cNvCxnSpPr>
            <a:stCxn id="1011" idx="2"/>
            <a:endCxn id="1013" idx="6"/>
          </p:cNvCxnSpPr>
          <p:nvPr/>
        </p:nvCxnSpPr>
        <p:spPr>
          <a:xfrm rot="10800000">
            <a:off x="2951350" y="3394825"/>
            <a:ext cx="2119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014" name="Google Shape;1014;p77"/>
          <p:cNvCxnSpPr>
            <a:stCxn id="1015" idx="5"/>
            <a:endCxn id="1011" idx="1"/>
          </p:cNvCxnSpPr>
          <p:nvPr/>
        </p:nvCxnSpPr>
        <p:spPr>
          <a:xfrm>
            <a:off x="2683979" y="2687961"/>
            <a:ext cx="2529300" cy="51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6" name="Google Shape;1016;p77"/>
          <p:cNvCxnSpPr>
            <a:stCxn id="1011" idx="3"/>
            <a:endCxn id="1017" idx="7"/>
          </p:cNvCxnSpPr>
          <p:nvPr/>
        </p:nvCxnSpPr>
        <p:spPr>
          <a:xfrm flipH="1">
            <a:off x="2683889" y="3590411"/>
            <a:ext cx="2529300" cy="51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5" name="Google Shape;1015;p77"/>
          <p:cNvSpPr/>
          <p:nvPr/>
        </p:nvSpPr>
        <p:spPr>
          <a:xfrm>
            <a:off x="1125305" y="2215775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A (Provider)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77"/>
          <p:cNvSpPr/>
          <p:nvPr/>
        </p:nvSpPr>
        <p:spPr>
          <a:xfrm>
            <a:off x="1125312" y="3118225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 (Peer)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7" name="Google Shape;1017;p77"/>
          <p:cNvSpPr/>
          <p:nvPr/>
        </p:nvSpPr>
        <p:spPr>
          <a:xfrm>
            <a:off x="1125315" y="4020675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 (Customer)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8" name="Google Shape;1018;p77"/>
          <p:cNvSpPr/>
          <p:nvPr/>
        </p:nvSpPr>
        <p:spPr>
          <a:xfrm>
            <a:off x="6654000" y="3118225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 (Peer)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9" name="Google Shape;1019;p77"/>
          <p:cNvCxnSpPr>
            <a:stCxn id="1011" idx="6"/>
            <a:endCxn id="1018" idx="2"/>
          </p:cNvCxnSpPr>
          <p:nvPr/>
        </p:nvCxnSpPr>
        <p:spPr>
          <a:xfrm>
            <a:off x="6041050" y="3394825"/>
            <a:ext cx="612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020" name="Google Shape;1020;p77"/>
          <p:cNvSpPr/>
          <p:nvPr/>
        </p:nvSpPr>
        <p:spPr>
          <a:xfrm>
            <a:off x="5892000" y="2433775"/>
            <a:ext cx="2119800" cy="553200"/>
          </a:xfrm>
          <a:prstGeom prst="wedgeRoundRectCallout">
            <a:avLst>
              <a:gd fmla="val -57180" name="adj1"/>
              <a:gd fmla="val 47984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I'll only tell C about this route.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1" name="Google Shape;1021;p77"/>
          <p:cNvCxnSpPr/>
          <p:nvPr/>
        </p:nvCxnSpPr>
        <p:spPr>
          <a:xfrm flipH="1">
            <a:off x="2941350" y="3561700"/>
            <a:ext cx="2073900" cy="3918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2" name="Google Shape;1022;p77"/>
          <p:cNvSpPr txBox="1"/>
          <p:nvPr/>
        </p:nvSpPr>
        <p:spPr>
          <a:xfrm rot="-651127">
            <a:off x="3201293" y="3545735"/>
            <a:ext cx="1399019" cy="21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"I can reach D."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3" name="Google Shape;1023;p77"/>
          <p:cNvCxnSpPr/>
          <p:nvPr/>
        </p:nvCxnSpPr>
        <p:spPr>
          <a:xfrm>
            <a:off x="1125325" y="4727900"/>
            <a:ext cx="649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4" name="Google Shape;1024;p77"/>
          <p:cNvSpPr txBox="1"/>
          <p:nvPr/>
        </p:nvSpPr>
        <p:spPr>
          <a:xfrm>
            <a:off x="1125325" y="4746550"/>
            <a:ext cx="64986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Packets for D get forwarded this way.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78"/>
          <p:cNvSpPr txBox="1"/>
          <p:nvPr>
            <p:ph idx="1" type="body"/>
          </p:nvPr>
        </p:nvSpPr>
        <p:spPr>
          <a:xfrm>
            <a:off x="107050" y="402200"/>
            <a:ext cx="8909700" cy="13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Gao-Rexford export policy: I only export a route if participating in it makes me money.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 receive a route from a provider, only export it to a customer.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pay the provider, so I only profit if the person on the other end is a customer.</a:t>
            </a:r>
            <a:endParaRPr/>
          </a:p>
        </p:txBody>
      </p:sp>
      <p:sp>
        <p:nvSpPr>
          <p:cNvPr id="1030" name="Google Shape;1030;p7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Exporting Paths From Providers</a:t>
            </a:r>
            <a:endParaRPr/>
          </a:p>
        </p:txBody>
      </p:sp>
      <p:sp>
        <p:nvSpPr>
          <p:cNvPr id="1031" name="Google Shape;1031;p78"/>
          <p:cNvSpPr/>
          <p:nvPr/>
        </p:nvSpPr>
        <p:spPr>
          <a:xfrm>
            <a:off x="5071150" y="311822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2" name="Google Shape;1032;p78"/>
          <p:cNvCxnSpPr>
            <a:stCxn id="1031" idx="2"/>
            <a:endCxn id="1033" idx="6"/>
          </p:cNvCxnSpPr>
          <p:nvPr/>
        </p:nvCxnSpPr>
        <p:spPr>
          <a:xfrm rot="10800000">
            <a:off x="2951350" y="3394825"/>
            <a:ext cx="2119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034" name="Google Shape;1034;p78"/>
          <p:cNvCxnSpPr>
            <a:stCxn id="1035" idx="5"/>
            <a:endCxn id="1031" idx="1"/>
          </p:cNvCxnSpPr>
          <p:nvPr/>
        </p:nvCxnSpPr>
        <p:spPr>
          <a:xfrm>
            <a:off x="2683979" y="2687961"/>
            <a:ext cx="2529300" cy="51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6" name="Google Shape;1036;p78"/>
          <p:cNvCxnSpPr>
            <a:stCxn id="1031" idx="3"/>
            <a:endCxn id="1037" idx="7"/>
          </p:cNvCxnSpPr>
          <p:nvPr/>
        </p:nvCxnSpPr>
        <p:spPr>
          <a:xfrm flipH="1">
            <a:off x="2683889" y="3590411"/>
            <a:ext cx="2529300" cy="51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5" name="Google Shape;1035;p78"/>
          <p:cNvSpPr/>
          <p:nvPr/>
        </p:nvSpPr>
        <p:spPr>
          <a:xfrm>
            <a:off x="1125305" y="2215775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A (Provider)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3" name="Google Shape;1033;p78"/>
          <p:cNvSpPr/>
          <p:nvPr/>
        </p:nvSpPr>
        <p:spPr>
          <a:xfrm>
            <a:off x="1125312" y="3118225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 (Peer)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7" name="Google Shape;1037;p78"/>
          <p:cNvSpPr/>
          <p:nvPr/>
        </p:nvSpPr>
        <p:spPr>
          <a:xfrm>
            <a:off x="1125315" y="4020675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 (Customer)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8" name="Google Shape;1038;p78"/>
          <p:cNvSpPr/>
          <p:nvPr/>
        </p:nvSpPr>
        <p:spPr>
          <a:xfrm>
            <a:off x="6654000" y="3118225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 (Provider)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9" name="Google Shape;1039;p78"/>
          <p:cNvCxnSpPr>
            <a:stCxn id="1031" idx="6"/>
            <a:endCxn id="1038" idx="2"/>
          </p:cNvCxnSpPr>
          <p:nvPr/>
        </p:nvCxnSpPr>
        <p:spPr>
          <a:xfrm>
            <a:off x="6041050" y="3394825"/>
            <a:ext cx="612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40" name="Google Shape;1040;p78"/>
          <p:cNvSpPr/>
          <p:nvPr/>
        </p:nvSpPr>
        <p:spPr>
          <a:xfrm>
            <a:off x="5892000" y="2433775"/>
            <a:ext cx="2119800" cy="553200"/>
          </a:xfrm>
          <a:prstGeom prst="wedgeRoundRectCallout">
            <a:avLst>
              <a:gd fmla="val -57180" name="adj1"/>
              <a:gd fmla="val 47984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Only the green route makes me money.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1" name="Google Shape;1041;p78"/>
          <p:cNvSpPr/>
          <p:nvPr/>
        </p:nvSpPr>
        <p:spPr>
          <a:xfrm>
            <a:off x="2620900" y="2461325"/>
            <a:ext cx="4455431" cy="805155"/>
          </a:xfrm>
          <a:custGeom>
            <a:rect b="b" l="l" r="r" t="t"/>
            <a:pathLst>
              <a:path extrusionOk="0" h="36256" w="171231">
                <a:moveTo>
                  <a:pt x="0" y="0"/>
                </a:moveTo>
                <a:cubicBezTo>
                  <a:pt x="19001" y="4732"/>
                  <a:pt x="85470" y="22350"/>
                  <a:pt x="114008" y="28393"/>
                </a:cubicBezTo>
                <a:cubicBezTo>
                  <a:pt x="142547" y="34436"/>
                  <a:pt x="161694" y="34946"/>
                  <a:pt x="171231" y="36256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42" name="Google Shape;1042;p78"/>
          <p:cNvSpPr/>
          <p:nvPr/>
        </p:nvSpPr>
        <p:spPr>
          <a:xfrm flipH="1" rot="10800000">
            <a:off x="2620900" y="3484338"/>
            <a:ext cx="4455431" cy="908575"/>
          </a:xfrm>
          <a:custGeom>
            <a:rect b="b" l="l" r="r" t="t"/>
            <a:pathLst>
              <a:path extrusionOk="0" h="36256" w="171231">
                <a:moveTo>
                  <a:pt x="0" y="0"/>
                </a:moveTo>
                <a:cubicBezTo>
                  <a:pt x="19001" y="4732"/>
                  <a:pt x="85470" y="22350"/>
                  <a:pt x="114008" y="28393"/>
                </a:cubicBezTo>
                <a:cubicBezTo>
                  <a:pt x="142547" y="34436"/>
                  <a:pt x="161694" y="34946"/>
                  <a:pt x="171231" y="36256"/>
                </a:cubicBezTo>
              </a:path>
            </a:pathLst>
          </a:cu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1043" name="Google Shape;1043;p78"/>
          <p:cNvCxnSpPr/>
          <p:nvPr/>
        </p:nvCxnSpPr>
        <p:spPr>
          <a:xfrm>
            <a:off x="2489826" y="3394492"/>
            <a:ext cx="4414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78"/>
          <p:cNvCxnSpPr/>
          <p:nvPr/>
        </p:nvCxnSpPr>
        <p:spPr>
          <a:xfrm>
            <a:off x="1125325" y="4727900"/>
            <a:ext cx="649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5" name="Google Shape;1045;p78"/>
          <p:cNvSpPr txBox="1"/>
          <p:nvPr/>
        </p:nvSpPr>
        <p:spPr>
          <a:xfrm>
            <a:off x="1125325" y="4746550"/>
            <a:ext cx="64986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Packets for D get forwarded this way.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79"/>
          <p:cNvSpPr txBox="1"/>
          <p:nvPr>
            <p:ph idx="1" type="body"/>
          </p:nvPr>
        </p:nvSpPr>
        <p:spPr>
          <a:xfrm>
            <a:off x="107050" y="402200"/>
            <a:ext cx="8909700" cy="13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Gao-Rexford export policy: I only export a route if participating in it makes me money.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 receive a route from a provider, only export it to a customer.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pay the provider, so I only profit if the person on the other end is a customer.</a:t>
            </a:r>
            <a:endParaRPr/>
          </a:p>
        </p:txBody>
      </p:sp>
      <p:sp>
        <p:nvSpPr>
          <p:cNvPr id="1051" name="Google Shape;1051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Exporting Paths From Providers</a:t>
            </a:r>
            <a:endParaRPr/>
          </a:p>
        </p:txBody>
      </p:sp>
      <p:sp>
        <p:nvSpPr>
          <p:cNvPr id="1052" name="Google Shape;1052;p79"/>
          <p:cNvSpPr/>
          <p:nvPr/>
        </p:nvSpPr>
        <p:spPr>
          <a:xfrm>
            <a:off x="5071150" y="3118225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3" name="Google Shape;1053;p79"/>
          <p:cNvCxnSpPr>
            <a:stCxn id="1052" idx="2"/>
            <a:endCxn id="1054" idx="6"/>
          </p:cNvCxnSpPr>
          <p:nvPr/>
        </p:nvCxnSpPr>
        <p:spPr>
          <a:xfrm rot="10800000">
            <a:off x="2951350" y="3394825"/>
            <a:ext cx="2119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055" name="Google Shape;1055;p79"/>
          <p:cNvCxnSpPr>
            <a:stCxn id="1056" idx="5"/>
            <a:endCxn id="1052" idx="1"/>
          </p:cNvCxnSpPr>
          <p:nvPr/>
        </p:nvCxnSpPr>
        <p:spPr>
          <a:xfrm>
            <a:off x="2683979" y="2687961"/>
            <a:ext cx="2529300" cy="51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7" name="Google Shape;1057;p79"/>
          <p:cNvCxnSpPr>
            <a:stCxn id="1052" idx="3"/>
            <a:endCxn id="1058" idx="7"/>
          </p:cNvCxnSpPr>
          <p:nvPr/>
        </p:nvCxnSpPr>
        <p:spPr>
          <a:xfrm flipH="1">
            <a:off x="2683889" y="3590411"/>
            <a:ext cx="2529300" cy="51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6" name="Google Shape;1056;p79"/>
          <p:cNvSpPr/>
          <p:nvPr/>
        </p:nvSpPr>
        <p:spPr>
          <a:xfrm>
            <a:off x="1125305" y="2215775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A (Provider)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4" name="Google Shape;1054;p79"/>
          <p:cNvSpPr/>
          <p:nvPr/>
        </p:nvSpPr>
        <p:spPr>
          <a:xfrm>
            <a:off x="1125312" y="3118225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 (Peer)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8" name="Google Shape;1058;p79"/>
          <p:cNvSpPr/>
          <p:nvPr/>
        </p:nvSpPr>
        <p:spPr>
          <a:xfrm>
            <a:off x="1125315" y="4020675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 (Customer)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9" name="Google Shape;1059;p79"/>
          <p:cNvSpPr/>
          <p:nvPr/>
        </p:nvSpPr>
        <p:spPr>
          <a:xfrm>
            <a:off x="6654000" y="3118225"/>
            <a:ext cx="18261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 (Provider)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0" name="Google Shape;1060;p79"/>
          <p:cNvCxnSpPr>
            <a:stCxn id="1052" idx="6"/>
            <a:endCxn id="1059" idx="2"/>
          </p:cNvCxnSpPr>
          <p:nvPr/>
        </p:nvCxnSpPr>
        <p:spPr>
          <a:xfrm>
            <a:off x="6041050" y="3394825"/>
            <a:ext cx="612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61" name="Google Shape;1061;p79"/>
          <p:cNvSpPr/>
          <p:nvPr/>
        </p:nvSpPr>
        <p:spPr>
          <a:xfrm>
            <a:off x="5892000" y="2433775"/>
            <a:ext cx="2119800" cy="553200"/>
          </a:xfrm>
          <a:prstGeom prst="wedgeRoundRectCallout">
            <a:avLst>
              <a:gd fmla="val -57180" name="adj1"/>
              <a:gd fmla="val 47984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I'll only tell C about this route.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2" name="Google Shape;1062;p79"/>
          <p:cNvCxnSpPr/>
          <p:nvPr/>
        </p:nvCxnSpPr>
        <p:spPr>
          <a:xfrm flipH="1">
            <a:off x="2941350" y="3561700"/>
            <a:ext cx="2073900" cy="3918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3" name="Google Shape;1063;p79"/>
          <p:cNvSpPr txBox="1"/>
          <p:nvPr/>
        </p:nvSpPr>
        <p:spPr>
          <a:xfrm rot="-651127">
            <a:off x="3201293" y="3545735"/>
            <a:ext cx="1399019" cy="21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"I can reach D."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4" name="Google Shape;1064;p79"/>
          <p:cNvCxnSpPr/>
          <p:nvPr/>
        </p:nvCxnSpPr>
        <p:spPr>
          <a:xfrm>
            <a:off x="1125325" y="4727900"/>
            <a:ext cx="649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5" name="Google Shape;1065;p79"/>
          <p:cNvSpPr txBox="1"/>
          <p:nvPr/>
        </p:nvSpPr>
        <p:spPr>
          <a:xfrm>
            <a:off x="1125325" y="4746550"/>
            <a:ext cx="64986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Packets for D get forwarded this way.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80"/>
          <p:cNvSpPr txBox="1"/>
          <p:nvPr>
            <p:ph idx="1" type="body"/>
          </p:nvPr>
        </p:nvSpPr>
        <p:spPr>
          <a:xfrm>
            <a:off x="107050" y="402200"/>
            <a:ext cx="8909700" cy="23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Gao-Rexford export policy: I only export a route if participating in it makes me money.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idea: The route needs a customer on at least one side.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customer advertised the route, we already have a customer on one side.</a:t>
            </a:r>
            <a:br>
              <a:rPr lang="en"/>
            </a:br>
            <a:r>
              <a:rPr lang="en"/>
              <a:t>The other side can be anybody.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peer/provider advertised the route, we're still missing a customer.</a:t>
            </a:r>
            <a:br>
              <a:rPr lang="en"/>
            </a:br>
            <a:r>
              <a:rPr lang="en"/>
              <a:t>The other side must be a customer.</a:t>
            </a:r>
            <a:endParaRPr/>
          </a:p>
        </p:txBody>
      </p:sp>
      <p:sp>
        <p:nvSpPr>
          <p:cNvPr id="1071" name="Google Shape;1071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Exporting Paths From Providers</a:t>
            </a:r>
            <a:endParaRPr/>
          </a:p>
        </p:txBody>
      </p:sp>
      <p:graphicFrame>
        <p:nvGraphicFramePr>
          <p:cNvPr id="1072" name="Google Shape;1072;p80"/>
          <p:cNvGraphicFramePr/>
          <p:nvPr/>
        </p:nvGraphicFramePr>
        <p:xfrm>
          <a:off x="1289525" y="314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{23649DB4-A6B0-4A88-ADBF-AAA4EB37AF7F}</a:tableStyleId>
              </a:tblPr>
              <a:tblGrid>
                <a:gridCol w="2576800"/>
                <a:gridCol w="4437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Route advertised by...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Export route to...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Customer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Everyone (providers, peers, customers)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Customers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only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Provider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Customers only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81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Autonomous Systems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What are ASes?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Business Relationships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Goals of Inter-Domain Routing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Policy-Based Routing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Gao-Rexford Rules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BGP (Border Gateway Protocol)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Importing and Exporting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Aggregation and Path-Vector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8" name="Google Shape;1078;p8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BGP: Aggregation and Path-Vector</a:t>
            </a:r>
            <a:endParaRPr/>
          </a:p>
        </p:txBody>
      </p:sp>
      <p:sp>
        <p:nvSpPr>
          <p:cNvPr id="1079" name="Google Shape;1079;p8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Modifications from Distance-Vector to BGP</a:t>
            </a:r>
            <a:endParaRPr/>
          </a:p>
        </p:txBody>
      </p:sp>
      <p:sp>
        <p:nvSpPr>
          <p:cNvPr id="1085" name="Google Shape;1085;p8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Changes we've made so far: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paths based on policy (e.g. prefer customer &gt; peer &gt; provider),</a:t>
            </a:r>
            <a:br>
              <a:rPr lang="en"/>
            </a:br>
            <a:r>
              <a:rPr lang="en"/>
              <a:t>instead of based on least-cost.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Export paths based on policy (e.g. only advertise profitable routes),</a:t>
            </a:r>
            <a:br>
              <a:rPr lang="en"/>
            </a:br>
            <a:r>
              <a:rPr lang="en"/>
              <a:t>instead of advertising all routes.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need to make two more changes: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Aggregating prefixes for scalability.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Changing from distance-vector to path-vector.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/>
          <p:nvPr/>
        </p:nvSpPr>
        <p:spPr>
          <a:xfrm>
            <a:off x="3514750" y="3452075"/>
            <a:ext cx="2141400" cy="1361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6426350" y="1531026"/>
            <a:ext cx="2218800" cy="33588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285742" y="2059850"/>
            <a:ext cx="2487600" cy="25422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AS Graph</a:t>
            </a:r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1415675" y="3603275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29"/>
          <p:cNvSpPr/>
          <p:nvPr/>
        </p:nvSpPr>
        <p:spPr>
          <a:xfrm>
            <a:off x="1415675" y="2895950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2393963" y="3188450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9"/>
          <p:cNvSpPr/>
          <p:nvPr/>
        </p:nvSpPr>
        <p:spPr>
          <a:xfrm>
            <a:off x="1049888" y="2337075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9"/>
          <p:cNvSpPr/>
          <p:nvPr/>
        </p:nvSpPr>
        <p:spPr>
          <a:xfrm>
            <a:off x="1781463" y="2337075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9"/>
          <p:cNvSpPr/>
          <p:nvPr/>
        </p:nvSpPr>
        <p:spPr>
          <a:xfrm>
            <a:off x="702163" y="3309475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9"/>
          <p:cNvSpPr/>
          <p:nvPr/>
        </p:nvSpPr>
        <p:spPr>
          <a:xfrm>
            <a:off x="702163" y="3897075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0" name="Google Shape;290;p29"/>
          <p:cNvCxnSpPr>
            <a:stCxn id="286" idx="5"/>
            <a:endCxn id="284" idx="0"/>
          </p:cNvCxnSpPr>
          <p:nvPr/>
        </p:nvCxnSpPr>
        <p:spPr>
          <a:xfrm>
            <a:off x="1293150" y="2580338"/>
            <a:ext cx="264900" cy="315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9"/>
          <p:cNvCxnSpPr>
            <a:stCxn id="284" idx="0"/>
            <a:endCxn id="287" idx="3"/>
          </p:cNvCxnSpPr>
          <p:nvPr/>
        </p:nvCxnSpPr>
        <p:spPr>
          <a:xfrm flipH="1" rot="10800000">
            <a:off x="1558175" y="2580350"/>
            <a:ext cx="264900" cy="315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9"/>
          <p:cNvCxnSpPr>
            <a:stCxn id="283" idx="1"/>
            <a:endCxn id="288" idx="6"/>
          </p:cNvCxnSpPr>
          <p:nvPr/>
        </p:nvCxnSpPr>
        <p:spPr>
          <a:xfrm rot="10800000">
            <a:off x="987275" y="3452075"/>
            <a:ext cx="428400" cy="293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9"/>
          <p:cNvCxnSpPr>
            <a:stCxn id="283" idx="1"/>
            <a:endCxn id="289" idx="6"/>
          </p:cNvCxnSpPr>
          <p:nvPr/>
        </p:nvCxnSpPr>
        <p:spPr>
          <a:xfrm flipH="1">
            <a:off x="987275" y="3745775"/>
            <a:ext cx="428400" cy="293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9"/>
          <p:cNvCxnSpPr>
            <a:stCxn id="283" idx="3"/>
            <a:endCxn id="285" idx="1"/>
          </p:cNvCxnSpPr>
          <p:nvPr/>
        </p:nvCxnSpPr>
        <p:spPr>
          <a:xfrm flipH="1" rot="10800000">
            <a:off x="1700675" y="3330875"/>
            <a:ext cx="693300" cy="414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9"/>
          <p:cNvCxnSpPr>
            <a:stCxn id="284" idx="2"/>
            <a:endCxn id="283" idx="0"/>
          </p:cNvCxnSpPr>
          <p:nvPr/>
        </p:nvCxnSpPr>
        <p:spPr>
          <a:xfrm>
            <a:off x="1558175" y="3180950"/>
            <a:ext cx="0" cy="422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29"/>
          <p:cNvSpPr/>
          <p:nvPr/>
        </p:nvSpPr>
        <p:spPr>
          <a:xfrm>
            <a:off x="3778688" y="3713213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29"/>
          <p:cNvSpPr/>
          <p:nvPr/>
        </p:nvSpPr>
        <p:spPr>
          <a:xfrm>
            <a:off x="5102525" y="3713288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29"/>
          <p:cNvSpPr/>
          <p:nvPr/>
        </p:nvSpPr>
        <p:spPr>
          <a:xfrm>
            <a:off x="3778688" y="4239286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9" name="Google Shape;299;p29"/>
          <p:cNvCxnSpPr>
            <a:stCxn id="298" idx="0"/>
            <a:endCxn id="296" idx="2"/>
          </p:cNvCxnSpPr>
          <p:nvPr/>
        </p:nvCxnSpPr>
        <p:spPr>
          <a:xfrm rot="10800000">
            <a:off x="3921188" y="3998086"/>
            <a:ext cx="0" cy="241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9"/>
          <p:cNvCxnSpPr>
            <a:stCxn id="296" idx="3"/>
            <a:endCxn id="297" idx="1"/>
          </p:cNvCxnSpPr>
          <p:nvPr/>
        </p:nvCxnSpPr>
        <p:spPr>
          <a:xfrm>
            <a:off x="4063688" y="3855713"/>
            <a:ext cx="10389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29"/>
          <p:cNvSpPr/>
          <p:nvPr/>
        </p:nvSpPr>
        <p:spPr>
          <a:xfrm>
            <a:off x="5102525" y="4239211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2" name="Google Shape;302;p29"/>
          <p:cNvCxnSpPr>
            <a:stCxn id="301" idx="0"/>
            <a:endCxn id="297" idx="2"/>
          </p:cNvCxnSpPr>
          <p:nvPr/>
        </p:nvCxnSpPr>
        <p:spPr>
          <a:xfrm rot="10800000">
            <a:off x="5245025" y="3998311"/>
            <a:ext cx="0" cy="240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29"/>
          <p:cNvSpPr/>
          <p:nvPr/>
        </p:nvSpPr>
        <p:spPr>
          <a:xfrm>
            <a:off x="6473363" y="3395826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9"/>
          <p:cNvSpPr/>
          <p:nvPr/>
        </p:nvSpPr>
        <p:spPr>
          <a:xfrm>
            <a:off x="6622700" y="2295339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29"/>
          <p:cNvSpPr/>
          <p:nvPr/>
        </p:nvSpPr>
        <p:spPr>
          <a:xfrm>
            <a:off x="7433075" y="2986876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29"/>
          <p:cNvSpPr/>
          <p:nvPr/>
        </p:nvSpPr>
        <p:spPr>
          <a:xfrm>
            <a:off x="7438875" y="3631339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9"/>
          <p:cNvSpPr/>
          <p:nvPr/>
        </p:nvSpPr>
        <p:spPr>
          <a:xfrm>
            <a:off x="7438875" y="2295339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8" name="Google Shape;308;p29"/>
          <p:cNvCxnSpPr>
            <a:stCxn id="304" idx="3"/>
            <a:endCxn id="307" idx="2"/>
          </p:cNvCxnSpPr>
          <p:nvPr/>
        </p:nvCxnSpPr>
        <p:spPr>
          <a:xfrm>
            <a:off x="6907700" y="2437839"/>
            <a:ext cx="531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29"/>
          <p:cNvSpPr/>
          <p:nvPr/>
        </p:nvSpPr>
        <p:spPr>
          <a:xfrm>
            <a:off x="7067275" y="4279514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7798850" y="4279514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1" name="Google Shape;311;p29"/>
          <p:cNvCxnSpPr>
            <a:stCxn id="310" idx="1"/>
            <a:endCxn id="306" idx="2"/>
          </p:cNvCxnSpPr>
          <p:nvPr/>
        </p:nvCxnSpPr>
        <p:spPr>
          <a:xfrm rot="10800000">
            <a:off x="7581387" y="3916251"/>
            <a:ext cx="259200" cy="405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29"/>
          <p:cNvCxnSpPr>
            <a:stCxn id="309" idx="7"/>
            <a:endCxn id="306" idx="2"/>
          </p:cNvCxnSpPr>
          <p:nvPr/>
        </p:nvCxnSpPr>
        <p:spPr>
          <a:xfrm flipH="1" rot="10800000">
            <a:off x="7310538" y="3916251"/>
            <a:ext cx="270900" cy="405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9"/>
          <p:cNvCxnSpPr>
            <a:stCxn id="305" idx="0"/>
            <a:endCxn id="304" idx="3"/>
          </p:cNvCxnSpPr>
          <p:nvPr/>
        </p:nvCxnSpPr>
        <p:spPr>
          <a:xfrm rot="10800000">
            <a:off x="6907775" y="2437876"/>
            <a:ext cx="667800" cy="549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9"/>
          <p:cNvCxnSpPr>
            <a:stCxn id="305" idx="1"/>
            <a:endCxn id="303" idx="3"/>
          </p:cNvCxnSpPr>
          <p:nvPr/>
        </p:nvCxnSpPr>
        <p:spPr>
          <a:xfrm flipH="1">
            <a:off x="6758375" y="3129376"/>
            <a:ext cx="674700" cy="408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9"/>
          <p:cNvCxnSpPr>
            <a:stCxn id="305" idx="2"/>
            <a:endCxn id="306" idx="0"/>
          </p:cNvCxnSpPr>
          <p:nvPr/>
        </p:nvCxnSpPr>
        <p:spPr>
          <a:xfrm>
            <a:off x="7575575" y="3271876"/>
            <a:ext cx="5700" cy="359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29"/>
          <p:cNvSpPr/>
          <p:nvPr/>
        </p:nvSpPr>
        <p:spPr>
          <a:xfrm>
            <a:off x="8154500" y="2986864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7" name="Google Shape;317;p29"/>
          <p:cNvCxnSpPr>
            <a:stCxn id="305" idx="3"/>
            <a:endCxn id="316" idx="2"/>
          </p:cNvCxnSpPr>
          <p:nvPr/>
        </p:nvCxnSpPr>
        <p:spPr>
          <a:xfrm>
            <a:off x="7718075" y="3129376"/>
            <a:ext cx="436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9"/>
          <p:cNvCxnSpPr>
            <a:stCxn id="285" idx="3"/>
            <a:endCxn id="296" idx="1"/>
          </p:cNvCxnSpPr>
          <p:nvPr/>
        </p:nvCxnSpPr>
        <p:spPr>
          <a:xfrm>
            <a:off x="2678963" y="3330950"/>
            <a:ext cx="1099800" cy="52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9"/>
          <p:cNvCxnSpPr>
            <a:stCxn id="297" idx="3"/>
            <a:endCxn id="303" idx="1"/>
          </p:cNvCxnSpPr>
          <p:nvPr/>
        </p:nvCxnSpPr>
        <p:spPr>
          <a:xfrm flipH="1" rot="10800000">
            <a:off x="5387525" y="3538388"/>
            <a:ext cx="1085700" cy="31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29"/>
          <p:cNvSpPr/>
          <p:nvPr/>
        </p:nvSpPr>
        <p:spPr>
          <a:xfrm>
            <a:off x="7438875" y="1761939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1" name="Google Shape;321;p29"/>
          <p:cNvCxnSpPr>
            <a:stCxn id="304" idx="3"/>
            <a:endCxn id="320" idx="3"/>
          </p:cNvCxnSpPr>
          <p:nvPr/>
        </p:nvCxnSpPr>
        <p:spPr>
          <a:xfrm flipH="1" rot="10800000">
            <a:off x="6907700" y="2005239"/>
            <a:ext cx="573000" cy="432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29"/>
          <p:cNvSpPr/>
          <p:nvPr/>
        </p:nvSpPr>
        <p:spPr>
          <a:xfrm>
            <a:off x="3846013" y="1510025"/>
            <a:ext cx="1571400" cy="17163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29"/>
          <p:cNvSpPr/>
          <p:nvPr/>
        </p:nvSpPr>
        <p:spPr>
          <a:xfrm>
            <a:off x="5102525" y="2173713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29"/>
          <p:cNvSpPr/>
          <p:nvPr/>
        </p:nvSpPr>
        <p:spPr>
          <a:xfrm>
            <a:off x="4367825" y="2173713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29"/>
          <p:cNvSpPr/>
          <p:nvPr/>
        </p:nvSpPr>
        <p:spPr>
          <a:xfrm>
            <a:off x="4465250" y="1616938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6" name="Google Shape;326;p29"/>
          <p:cNvCxnSpPr>
            <a:stCxn id="323" idx="0"/>
            <a:endCxn id="325" idx="5"/>
          </p:cNvCxnSpPr>
          <p:nvPr/>
        </p:nvCxnSpPr>
        <p:spPr>
          <a:xfrm rot="10800000">
            <a:off x="4708625" y="1860213"/>
            <a:ext cx="536400" cy="313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9"/>
          <p:cNvCxnSpPr>
            <a:stCxn id="323" idx="1"/>
            <a:endCxn id="324" idx="6"/>
          </p:cNvCxnSpPr>
          <p:nvPr/>
        </p:nvCxnSpPr>
        <p:spPr>
          <a:xfrm rot="10800000">
            <a:off x="4652825" y="2316213"/>
            <a:ext cx="449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29"/>
          <p:cNvSpPr/>
          <p:nvPr/>
        </p:nvSpPr>
        <p:spPr>
          <a:xfrm>
            <a:off x="4225225" y="2786525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9" name="Google Shape;329;p29"/>
          <p:cNvCxnSpPr>
            <a:stCxn id="323" idx="2"/>
            <a:endCxn id="328" idx="0"/>
          </p:cNvCxnSpPr>
          <p:nvPr/>
        </p:nvCxnSpPr>
        <p:spPr>
          <a:xfrm flipH="1">
            <a:off x="4367825" y="2458713"/>
            <a:ext cx="877200" cy="327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9"/>
          <p:cNvCxnSpPr>
            <a:endCxn id="328" idx="1"/>
          </p:cNvCxnSpPr>
          <p:nvPr/>
        </p:nvCxnSpPr>
        <p:spPr>
          <a:xfrm flipH="1" rot="10800000">
            <a:off x="2679025" y="2929025"/>
            <a:ext cx="1546200" cy="40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29"/>
          <p:cNvCxnSpPr>
            <a:stCxn id="323" idx="3"/>
          </p:cNvCxnSpPr>
          <p:nvPr/>
        </p:nvCxnSpPr>
        <p:spPr>
          <a:xfrm>
            <a:off x="5387525" y="2316213"/>
            <a:ext cx="1235100" cy="12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29"/>
          <p:cNvSpPr txBox="1"/>
          <p:nvPr>
            <p:ph idx="1" type="body"/>
          </p:nvPr>
        </p:nvSpPr>
        <p:spPr>
          <a:xfrm>
            <a:off x="107050" y="402200"/>
            <a:ext cx="89097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Inter-domain topology</a:t>
            </a:r>
            <a:r>
              <a:rPr lang="en"/>
              <a:t> (or </a:t>
            </a:r>
            <a:r>
              <a:rPr b="1" lang="en"/>
              <a:t>AS graph</a:t>
            </a:r>
            <a:r>
              <a:rPr lang="en"/>
              <a:t>): A graph of ASes, with the individual routers and hosts abstracted away. Each node is an AS.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Modification #1: Aggregating Prefixes</a:t>
            </a:r>
            <a:endParaRPr/>
          </a:p>
        </p:txBody>
      </p:sp>
      <p:sp>
        <p:nvSpPr>
          <p:cNvPr id="1091" name="Google Shape;1091;p83"/>
          <p:cNvSpPr txBox="1"/>
          <p:nvPr>
            <p:ph idx="1" type="body"/>
          </p:nvPr>
        </p:nvSpPr>
        <p:spPr>
          <a:xfrm>
            <a:off x="107050" y="402200"/>
            <a:ext cx="89097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Recall: For scalability, each forwarding table entry </a:t>
            </a:r>
            <a:r>
              <a:rPr lang="en"/>
              <a:t>maps a range of IPs to a next hop.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AS is addressed by a prefix (all machines inside the AS share the same prefix).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BGP can </a:t>
            </a:r>
            <a:r>
              <a:rPr b="1" lang="en"/>
              <a:t>aggregate</a:t>
            </a:r>
            <a:r>
              <a:rPr lang="en"/>
              <a:t> multiple entries into one, combining ranges into one larger range.</a:t>
            </a:r>
            <a:endParaRPr/>
          </a:p>
        </p:txBody>
      </p:sp>
      <p:graphicFrame>
        <p:nvGraphicFramePr>
          <p:cNvPr id="1092" name="Google Shape;1092;p83"/>
          <p:cNvGraphicFramePr/>
          <p:nvPr/>
        </p:nvGraphicFramePr>
        <p:xfrm>
          <a:off x="447300" y="324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{23649DB4-A6B0-4A88-ADBF-AAA4EB37AF7F}</a:tableStyleId>
              </a:tblPr>
              <a:tblGrid>
                <a:gridCol w="2005900"/>
                <a:gridCol w="1940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 Prefix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12.1.0.0/16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Physical port #1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12.2.0.0/16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Physical port #1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12.3.0.0/16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Physical port #1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93" name="Google Shape;1093;p83"/>
          <p:cNvGraphicFramePr/>
          <p:nvPr/>
        </p:nvGraphicFramePr>
        <p:xfrm>
          <a:off x="5035100" y="324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{23649DB4-A6B0-4A88-ADBF-AAA4EB37AF7F}</a:tableStyleId>
              </a:tblPr>
              <a:tblGrid>
                <a:gridCol w="2005900"/>
                <a:gridCol w="1940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 Prefix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12.0.0.0/8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Physical port #1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94" name="Google Shape;1094;p83"/>
          <p:cNvCxnSpPr/>
          <p:nvPr/>
        </p:nvCxnSpPr>
        <p:spPr>
          <a:xfrm>
            <a:off x="4393700" y="4312500"/>
            <a:ext cx="641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Modification #1: Aggregating Prefixes</a:t>
            </a:r>
            <a:endParaRPr/>
          </a:p>
        </p:txBody>
      </p:sp>
      <p:sp>
        <p:nvSpPr>
          <p:cNvPr id="1100" name="Google Shape;1100;p84"/>
          <p:cNvSpPr txBox="1"/>
          <p:nvPr>
            <p:ph idx="1" type="body"/>
          </p:nvPr>
        </p:nvSpPr>
        <p:spPr>
          <a:xfrm>
            <a:off x="107050" y="402200"/>
            <a:ext cx="89097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Recall: Aggregation scales because addresses are hierarchical.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Multi-homing: An AS having multiple providers.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Multi-homing limits aggregation.</a:t>
            </a:r>
            <a:endParaRPr/>
          </a:p>
        </p:txBody>
      </p:sp>
      <p:cxnSp>
        <p:nvCxnSpPr>
          <p:cNvPr id="1101" name="Google Shape;1101;p84"/>
          <p:cNvCxnSpPr>
            <a:stCxn id="1102" idx="4"/>
            <a:endCxn id="1103" idx="7"/>
          </p:cNvCxnSpPr>
          <p:nvPr/>
        </p:nvCxnSpPr>
        <p:spPr>
          <a:xfrm flipH="1">
            <a:off x="4671000" y="2869950"/>
            <a:ext cx="1076100" cy="629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4" name="Google Shape;1104;p84"/>
          <p:cNvCxnSpPr>
            <a:stCxn id="1105" idx="6"/>
            <a:endCxn id="1102" idx="2"/>
          </p:cNvCxnSpPr>
          <p:nvPr/>
        </p:nvCxnSpPr>
        <p:spPr>
          <a:xfrm>
            <a:off x="1839900" y="2569200"/>
            <a:ext cx="3166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02" name="Google Shape;1102;p84"/>
          <p:cNvSpPr/>
          <p:nvPr/>
        </p:nvSpPr>
        <p:spPr>
          <a:xfrm>
            <a:off x="5006100" y="2268450"/>
            <a:ext cx="1482000" cy="601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AT&amp;T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4.0.0.0/8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84"/>
          <p:cNvSpPr/>
          <p:nvPr/>
        </p:nvSpPr>
        <p:spPr>
          <a:xfrm>
            <a:off x="357900" y="2268450"/>
            <a:ext cx="1482000" cy="601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Verizon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84"/>
          <p:cNvSpPr/>
          <p:nvPr/>
        </p:nvSpPr>
        <p:spPr>
          <a:xfrm>
            <a:off x="5006100" y="3411450"/>
            <a:ext cx="1482000" cy="601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UCLA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4.78.0.0/16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84"/>
          <p:cNvSpPr/>
          <p:nvPr/>
        </p:nvSpPr>
        <p:spPr>
          <a:xfrm>
            <a:off x="3405900" y="3411450"/>
            <a:ext cx="1482000" cy="601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UCB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4.24.0.0/16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84"/>
          <p:cNvSpPr/>
          <p:nvPr/>
        </p:nvSpPr>
        <p:spPr>
          <a:xfrm>
            <a:off x="6606300" y="3411450"/>
            <a:ext cx="1482000" cy="601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UCSF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4.91.0.0/16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8" name="Google Shape;1108;p84"/>
          <p:cNvCxnSpPr>
            <a:stCxn id="1102" idx="4"/>
            <a:endCxn id="1106" idx="0"/>
          </p:cNvCxnSpPr>
          <p:nvPr/>
        </p:nvCxnSpPr>
        <p:spPr>
          <a:xfrm>
            <a:off x="5747100" y="2869950"/>
            <a:ext cx="0" cy="541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9" name="Google Shape;1109;p84"/>
          <p:cNvCxnSpPr>
            <a:stCxn id="1102" idx="4"/>
            <a:endCxn id="1107" idx="0"/>
          </p:cNvCxnSpPr>
          <p:nvPr/>
        </p:nvCxnSpPr>
        <p:spPr>
          <a:xfrm>
            <a:off x="5747100" y="2869950"/>
            <a:ext cx="1600200" cy="541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0" name="Google Shape;1110;p84"/>
          <p:cNvCxnSpPr/>
          <p:nvPr/>
        </p:nvCxnSpPr>
        <p:spPr>
          <a:xfrm>
            <a:off x="1794275" y="2346150"/>
            <a:ext cx="1807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1" name="Google Shape;1111;p84"/>
          <p:cNvSpPr txBox="1"/>
          <p:nvPr/>
        </p:nvSpPr>
        <p:spPr>
          <a:xfrm>
            <a:off x="1794275" y="2086050"/>
            <a:ext cx="164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4.0.0.0/8 is this way.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2" name="Google Shape;1112;p84"/>
          <p:cNvCxnSpPr>
            <a:stCxn id="1105" idx="5"/>
            <a:endCxn id="1103" idx="2"/>
          </p:cNvCxnSpPr>
          <p:nvPr/>
        </p:nvCxnSpPr>
        <p:spPr>
          <a:xfrm>
            <a:off x="1622866" y="2781862"/>
            <a:ext cx="1782900" cy="93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3" name="Google Shape;1113;p84"/>
          <p:cNvCxnSpPr/>
          <p:nvPr/>
        </p:nvCxnSpPr>
        <p:spPr>
          <a:xfrm>
            <a:off x="1470200" y="2904425"/>
            <a:ext cx="744300" cy="388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4" name="Google Shape;1114;p84"/>
          <p:cNvSpPr txBox="1"/>
          <p:nvPr/>
        </p:nvSpPr>
        <p:spPr>
          <a:xfrm>
            <a:off x="824850" y="3068550"/>
            <a:ext cx="92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4.24.0.0/16 is this way.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85"/>
          <p:cNvSpPr txBox="1"/>
          <p:nvPr>
            <p:ph idx="1" type="body"/>
          </p:nvPr>
        </p:nvSpPr>
        <p:spPr>
          <a:xfrm>
            <a:off x="107050" y="402200"/>
            <a:ext cx="8909700" cy="45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Problems with distance-vector-based BGP: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might be loops.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Least-cost routing guaranteed no loops.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Switching to policy-based routing caused us to lose that guarantee.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support Gao-Rexford rules, but not arbitrary policies.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Suppose my policy is: "My traffic should never pass through AS#2019.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 get an announcement: "I am AS#20 and I can reach D with cost 10.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 do I know if this route satisfies my policy?</a:t>
            </a:r>
            <a:endParaRPr/>
          </a:p>
        </p:txBody>
      </p:sp>
      <p:sp>
        <p:nvSpPr>
          <p:cNvPr id="1120" name="Google Shape;1120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Modification #2: Distance-Vector → Path-Vector</a:t>
            </a:r>
            <a:endParaRPr/>
          </a:p>
        </p:txBody>
      </p:sp>
      <p:sp>
        <p:nvSpPr>
          <p:cNvPr id="1121" name="Google Shape;1121;p85"/>
          <p:cNvSpPr/>
          <p:nvPr/>
        </p:nvSpPr>
        <p:spPr>
          <a:xfrm>
            <a:off x="986975" y="2357488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85"/>
          <p:cNvSpPr/>
          <p:nvPr/>
        </p:nvSpPr>
        <p:spPr>
          <a:xfrm>
            <a:off x="2598200" y="2357488"/>
            <a:ext cx="9699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3" name="Google Shape;1123;p85"/>
          <p:cNvCxnSpPr>
            <a:stCxn id="1121" idx="6"/>
            <a:endCxn id="1122" idx="2"/>
          </p:cNvCxnSpPr>
          <p:nvPr/>
        </p:nvCxnSpPr>
        <p:spPr>
          <a:xfrm>
            <a:off x="1956875" y="2634088"/>
            <a:ext cx="641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4" name="Google Shape;1124;p85"/>
          <p:cNvSpPr txBox="1"/>
          <p:nvPr/>
        </p:nvSpPr>
        <p:spPr>
          <a:xfrm>
            <a:off x="4071425" y="2295550"/>
            <a:ext cx="3906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B's policy: "I like sending packets via C."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C's policy: "I like sending packets via B."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5" name="Google Shape;1125;p85"/>
          <p:cNvCxnSpPr/>
          <p:nvPr/>
        </p:nvCxnSpPr>
        <p:spPr>
          <a:xfrm>
            <a:off x="1606463" y="3014475"/>
            <a:ext cx="1342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6" name="Google Shape;1126;p85"/>
          <p:cNvCxnSpPr/>
          <p:nvPr/>
        </p:nvCxnSpPr>
        <p:spPr>
          <a:xfrm>
            <a:off x="1606463" y="2252475"/>
            <a:ext cx="1342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86"/>
          <p:cNvSpPr txBox="1"/>
          <p:nvPr>
            <p:ph idx="1" type="body"/>
          </p:nvPr>
        </p:nvSpPr>
        <p:spPr>
          <a:xfrm>
            <a:off x="107050" y="402200"/>
            <a:ext cx="8909700" cy="45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Change from distance-vector to </a:t>
            </a:r>
            <a:r>
              <a:rPr b="1" lang="en"/>
              <a:t>path-vector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</a:t>
            </a:r>
            <a:r>
              <a:rPr lang="en"/>
              <a:t>advertising</a:t>
            </a:r>
            <a:r>
              <a:rPr lang="en"/>
              <a:t> distance to destination, advertise the whole AS path.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"I am A, and I have a path to D via A → B → C → D."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solves both of our problems.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 detection: Check if adding myself to the path creates a loop.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I'm C, adding myself to the path creates a cycle: C → A → B → C → 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the path has a cycle (after adding myself), reject the advertisement.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Arbitrary policies: The entire path is available for checking against policy.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my policy is "don't send my packets through B," I can check the path and reject the advertisement.</a:t>
            </a:r>
            <a:endParaRPr/>
          </a:p>
        </p:txBody>
      </p:sp>
      <p:sp>
        <p:nvSpPr>
          <p:cNvPr id="1132" name="Google Shape;1132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Modification #2: Distance-Vector → Path-Vector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Stub ASes Use Default Routes</a:t>
            </a:r>
            <a:endParaRPr/>
          </a:p>
        </p:txBody>
      </p:sp>
      <p:sp>
        <p:nvSpPr>
          <p:cNvPr id="1138" name="Google Shape;1138;p8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 stub AS is connected to a single provider, it doesn't need to run BGP.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stub AS default-routes everything to the provider.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provider advertises that they can reach the stub AS's prefix.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provider is advertising on behalf of the stub.</a:t>
            </a:r>
            <a:endParaRPr/>
          </a:p>
        </p:txBody>
      </p:sp>
      <p:sp>
        <p:nvSpPr>
          <p:cNvPr id="1139" name="Google Shape;1139;p87"/>
          <p:cNvSpPr/>
          <p:nvPr/>
        </p:nvSpPr>
        <p:spPr>
          <a:xfrm>
            <a:off x="2435746" y="2999000"/>
            <a:ext cx="16110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Provider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0" name="Google Shape;1140;p87"/>
          <p:cNvSpPr/>
          <p:nvPr/>
        </p:nvSpPr>
        <p:spPr>
          <a:xfrm>
            <a:off x="2435746" y="4006575"/>
            <a:ext cx="1611000" cy="553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Stub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1" name="Google Shape;1141;p87"/>
          <p:cNvCxnSpPr>
            <a:stCxn id="1139" idx="4"/>
            <a:endCxn id="1140" idx="0"/>
          </p:cNvCxnSpPr>
          <p:nvPr/>
        </p:nvCxnSpPr>
        <p:spPr>
          <a:xfrm>
            <a:off x="3241246" y="3552200"/>
            <a:ext cx="0" cy="45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2" name="Google Shape;1142;p87"/>
          <p:cNvSpPr/>
          <p:nvPr/>
        </p:nvSpPr>
        <p:spPr>
          <a:xfrm>
            <a:off x="4219975" y="3552200"/>
            <a:ext cx="2468100" cy="636000"/>
          </a:xfrm>
          <a:prstGeom prst="wedgeRoundRectCallout">
            <a:avLst>
              <a:gd fmla="val -57180" name="adj1"/>
              <a:gd fmla="val 47984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Forwarding table: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 everything to provider.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3" name="Google Shape;1143;p87"/>
          <p:cNvSpPr/>
          <p:nvPr/>
        </p:nvSpPr>
        <p:spPr>
          <a:xfrm>
            <a:off x="4208675" y="2531400"/>
            <a:ext cx="2769600" cy="636000"/>
          </a:xfrm>
          <a:prstGeom prst="wedgeRoundRectCallout">
            <a:avLst>
              <a:gd fmla="val -57180" name="adj1"/>
              <a:gd fmla="val 47984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Forwarding table: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 stub packets ↓ this way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↓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Inter-Domain Routing</a:t>
            </a:r>
            <a:endParaRPr/>
          </a:p>
        </p:txBody>
      </p:sp>
      <p:sp>
        <p:nvSpPr>
          <p:cNvPr id="1149" name="Google Shape;1149;p88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AS graph, edges reflect physical connections and business relationships.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Customers pay providers.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Peres don't pay each other.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Paths are selected based on policy.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 (e.g. Gao-Rexford rules) reflects business goals.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Making money is good.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Don't do work for free.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Good stuff (reachability, converge) happens if you follow Gao-Rexford rules.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BGP extends distance-vector to implement inter-domain routing.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Destinations are IP prefixes that can be aggregated.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Each AS advertises its path to a prefix.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Policy dictates which paths an AS selects (import policy),</a:t>
            </a:r>
            <a:br>
              <a:rPr lang="en"/>
            </a:br>
            <a:r>
              <a:rPr lang="en"/>
              <a:t>and which paths it advertises (export policy).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History of Autonomous Systems</a:t>
            </a:r>
            <a:endParaRPr/>
          </a:p>
        </p:txBody>
      </p:sp>
      <p:sp>
        <p:nvSpPr>
          <p:cNvPr id="338" name="Google Shape;338;p3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 assigns new ASNs?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early days: Some guy.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Today: Internet Assigned Numbers Authority (IANA).</a:t>
            </a:r>
            <a:endParaRPr/>
          </a:p>
        </p:txBody>
      </p:sp>
      <p:pic>
        <p:nvPicPr>
          <p:cNvPr id="339" name="Google Shape;3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269" y="2061750"/>
            <a:ext cx="3867475" cy="23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0"/>
          <p:cNvSpPr txBox="1"/>
          <p:nvPr/>
        </p:nvSpPr>
        <p:spPr>
          <a:xfrm>
            <a:off x="2638275" y="4430575"/>
            <a:ext cx="386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Jon Postel (1943–1998)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Brief History of Autonomous Systems</a:t>
            </a:r>
            <a:endParaRPr/>
          </a:p>
        </p:txBody>
      </p:sp>
      <p:sp>
        <p:nvSpPr>
          <p:cNvPr id="346" name="Google Shape;346;p31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Number of ASes increases over time: Over 90,000 today!</a:t>
            </a:r>
            <a:endParaRPr/>
          </a:p>
        </p:txBody>
      </p:sp>
      <p:pic>
        <p:nvPicPr>
          <p:cNvPr id="347" name="Google Shape;3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250" y="1048050"/>
            <a:ext cx="4973300" cy="39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Brief History of Autonomous Systems</a:t>
            </a:r>
            <a:endParaRPr/>
          </a:p>
        </p:txBody>
      </p:sp>
      <p:sp>
        <p:nvSpPr>
          <p:cNvPr id="353" name="Google Shape;353;p3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ASes by country: USA has the most, followed by Brazil.</a:t>
            </a:r>
            <a:endParaRPr/>
          </a:p>
        </p:txBody>
      </p:sp>
      <p:pic>
        <p:nvPicPr>
          <p:cNvPr id="354" name="Google Shape;3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488" y="923975"/>
            <a:ext cx="5874825" cy="40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