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Roboto Medium"/>
      <p:regular r:id="rId68"/>
      <p:bold r:id="rId69"/>
      <p:italic r:id="rId70"/>
      <p:boldItalic r:id="rId71"/>
    </p:embeddedFont>
    <p:embeddedFont>
      <p:font typeface="Roboto"/>
      <p:regular r:id="rId72"/>
      <p:bold r:id="rId73"/>
      <p:italic r:id="rId74"/>
      <p:boldItalic r:id="rId75"/>
    </p:embeddedFont>
    <p:embeddedFont>
      <p:font typeface="Roboto Light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bold.fntdata"/><Relationship Id="rId72" Type="http://schemas.openxmlformats.org/officeDocument/2006/relationships/font" Target="fonts/Roboto-regular.fntdata"/><Relationship Id="rId31" Type="http://schemas.openxmlformats.org/officeDocument/2006/relationships/slide" Target="slides/slide26.xml"/><Relationship Id="rId75" Type="http://schemas.openxmlformats.org/officeDocument/2006/relationships/font" Target="fonts/Roboto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-italic.fntdata"/><Relationship Id="rId33" Type="http://schemas.openxmlformats.org/officeDocument/2006/relationships/slide" Target="slides/slide28.xml"/><Relationship Id="rId77" Type="http://schemas.openxmlformats.org/officeDocument/2006/relationships/font" Target="fonts/RobotoLight-bold.fntdata"/><Relationship Id="rId32" Type="http://schemas.openxmlformats.org/officeDocument/2006/relationships/slide" Target="slides/slide27.xml"/><Relationship Id="rId76" Type="http://schemas.openxmlformats.org/officeDocument/2006/relationships/font" Target="fonts/RobotoLight-regular.fntdata"/><Relationship Id="rId35" Type="http://schemas.openxmlformats.org/officeDocument/2006/relationships/slide" Target="slides/slide30.xml"/><Relationship Id="rId79" Type="http://schemas.openxmlformats.org/officeDocument/2006/relationships/font" Target="fonts/RobotoLight-boldItalic.fntdata"/><Relationship Id="rId34" Type="http://schemas.openxmlformats.org/officeDocument/2006/relationships/slide" Target="slides/slide29.xml"/><Relationship Id="rId78" Type="http://schemas.openxmlformats.org/officeDocument/2006/relationships/font" Target="fonts/RobotoLight-italic.fntdata"/><Relationship Id="rId71" Type="http://schemas.openxmlformats.org/officeDocument/2006/relationships/font" Target="fonts/RobotoMedium-boldItalic.fntdata"/><Relationship Id="rId70" Type="http://schemas.openxmlformats.org/officeDocument/2006/relationships/font" Target="fonts/RobotoMedium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7e107ab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7e107ab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f7e107ab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f7e107ab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f7e107ab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f7e107ab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f7e107ab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f7e107ab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7e107ab8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f7e107ab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f7e107ab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f7e107ab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f7e107ab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f7e107ab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f7e107ab8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f7e107ab8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f7e107ab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f7e107ab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f7e107ab8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f7e107ab8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f7e107ab8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f7e107ab8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f7e107ab8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f7e107a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f7e107ab8_0_1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f7e107ab8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f7e107ab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f7e107ab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ef7e107ab8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ef7e107ab8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ef7e107ab8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ef7e107ab8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f7e107ab8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f7e107ab8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ef7e107ab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ef7e107ab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ef7e107ab8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ef7e107ab8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ef7e107ab8_0_13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ef7e107ab8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ef7e107ab8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ef7e107ab8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ef7e107ab8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ef7e107ab8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7e107ab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7e107ab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ef7e107ab8_0_14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ef7e107ab8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ef7e107ab8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ef7e107ab8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f7e107ab8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ef7e107ab8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ef7e107ab8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ef7e107ab8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ef7e107ab8_0_15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ef7e107ab8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ef7e107ab8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ef7e107ab8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ef7e107ab8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ef7e107ab8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ef7e107ab8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ef7e107ab8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ef7e107ab8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ef7e107ab8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ef7e107ab8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ef7e107ab8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7e107ab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f7e107ab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ef7e107ab8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ef7e107ab8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ef7e107ab8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ef7e107ab8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ef7e107ab8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ef7e107ab8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ef7e107ab8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ef7e107ab8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ef7e107ab8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ef7e107ab8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ef7e107ab8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ef7e107ab8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ef7e107ab8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ef7e107ab8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ef7e107ab8_0_1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ef7e107ab8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ef7e107ab8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ef7e107ab8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ef7e107ab8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ef7e107ab8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f7e107a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f7e107a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2ef7e107ab8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2ef7e107ab8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ef7e107ab8_0_2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ef7e107ab8_0_2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ef7e107ab8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ef7e107ab8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2ef7e107ab8_0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2ef7e107ab8_0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ef7e107ab8_0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ef7e107ab8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ef7e107ab8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ef7e107ab8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ef7e107ab8_0_2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ef7e107ab8_0_2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ef7e107ab8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ef7e107ab8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ef7e107ab8_0_2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ef7e107ab8_0_2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ef7e107ab8_0_2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ef7e107ab8_0_2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f7e107ab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f7e107ab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ef7e107ab8_0_2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ef7e107ab8_0_2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ef7e107ab8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ef7e107ab8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ef7e107ab8_0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ef7e107ab8_0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f7e107ab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f7e107ab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f7e107ab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f7e107ab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f7e107ab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f7e107ab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Introduction, Layers of the Internet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the Internet – Recap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federated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at enormous scale.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constantly evolving.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tremendous range and diversity of users and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asynchronously.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handle failures at scale.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Internet Interesting?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Designing the Internet required new ways of thinking.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 of the Internet influenced how we design modern systems!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no theoretical model or performance benchmark.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not "optimal" according to any metric.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it balances lots of different goals very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think about practical trade-offs.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Writing code that works is not enough.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must respect companies' business incentives.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Federation.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must run at enormous scale.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Scale, fault-tolerance.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is all about designing </a:t>
            </a:r>
            <a:r>
              <a:rPr b="1" lang="en"/>
              <a:t>protocols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A specification on how to communicate.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Syntax: Format of messages. What do the 1s and 0s mean?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Semantics: What actions should I take in response to certain messages?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Protocol for asking a question in lecture?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Raise your hand.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Wait for speaker to call on you.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Ask your question after speaker calls on you.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speaker doesn't see you after some time, say "Excuse me!"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good protocol is harder than it first seems!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IETF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Internet Engineering Task Force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standardizes and publishes protocols in RFC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Request For Comments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documents.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Layers of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Layers 1–3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</a:t>
            </a:r>
            <a:r>
              <a:rPr lang="en">
                <a:solidFill>
                  <a:srgbClr val="B7B7B7"/>
                </a:solidFill>
              </a:rPr>
              <a:t>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1" name="Google Shape;251;p3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Layers of the Internet: Building Layers 1–3</a:t>
            </a:r>
            <a:endParaRPr sz="3000"/>
          </a:p>
        </p:txBody>
      </p:sp>
      <p:sp>
        <p:nvSpPr>
          <p:cNvPr id="252" name="Google Shape;252;p3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 – Moving Bits Across Space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107050" y="402200"/>
            <a:ext cx="89097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some </a:t>
            </a:r>
            <a:r>
              <a:rPr b="1" lang="en"/>
              <a:t>physical</a:t>
            </a:r>
            <a:r>
              <a:rPr lang="en"/>
              <a:t> technology to move data across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analogy: Mailman, Pony Express, carrier pigeon, etc.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89" y="1828475"/>
            <a:ext cx="7247426" cy="30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/>
          <p:nvPr/>
        </p:nvSpPr>
        <p:spPr>
          <a:xfrm>
            <a:off x="795725" y="4254900"/>
            <a:ext cx="5473546" cy="527561"/>
          </a:xfrm>
          <a:custGeom>
            <a:rect b="b" l="l" r="r" t="t"/>
            <a:pathLst>
              <a:path extrusionOk="0" h="1087754" w="11964035">
                <a:moveTo>
                  <a:pt x="0" y="0"/>
                </a:moveTo>
                <a:lnTo>
                  <a:pt x="11963692" y="0"/>
                </a:lnTo>
                <a:lnTo>
                  <a:pt x="11963692" y="1087360"/>
                </a:lnTo>
                <a:lnTo>
                  <a:pt x="0" y="10873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7"/>
          <p:cNvSpPr txBox="1"/>
          <p:nvPr/>
        </p:nvSpPr>
        <p:spPr>
          <a:xfrm>
            <a:off x="941159" y="4786303"/>
            <a:ext cx="47727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Are pigeons faster than the Internet?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1 – Moving Bits Across Space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107050" y="402200"/>
            <a:ext cx="8909700" cy="23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need some </a:t>
            </a:r>
            <a:r>
              <a:rPr b="1" lang="en"/>
              <a:t>physical </a:t>
            </a:r>
            <a:r>
              <a:rPr lang="en"/>
              <a:t>technology to move bits across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Voltages on electrical wire.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signals on optical fiber.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radio waves.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Won't go into detail in this class.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545" y="3947387"/>
            <a:ext cx="54605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050" y="3599850"/>
            <a:ext cx="703400" cy="1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/>
          <p:nvPr/>
        </p:nvSpPr>
        <p:spPr>
          <a:xfrm>
            <a:off x="26059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2 – Local Networks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Use our physical technology to connect everybody in the local town.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Forming a local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physical technology to create a </a:t>
            </a:r>
            <a:r>
              <a:rPr b="1" lang="en"/>
              <a:t>link</a:t>
            </a:r>
            <a:r>
              <a:rPr lang="en"/>
              <a:t> between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links to connect all machines in a local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can exchange </a:t>
            </a:r>
            <a:r>
              <a:rPr b="1" lang="en"/>
              <a:t>packets</a:t>
            </a:r>
            <a:r>
              <a:rPr lang="en"/>
              <a:t>: A </a:t>
            </a:r>
            <a:r>
              <a:rPr lang="en"/>
              <a:t>group</a:t>
            </a:r>
            <a:r>
              <a:rPr lang="en"/>
              <a:t> of bits representing a message.</a:t>
            </a:r>
            <a:endParaRPr/>
          </a:p>
        </p:txBody>
      </p:sp>
      <p:cxnSp>
        <p:nvCxnSpPr>
          <p:cNvPr id="277" name="Google Shape;277;p39"/>
          <p:cNvCxnSpPr>
            <a:stCxn id="278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9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9"/>
          <p:cNvCxnSpPr>
            <a:stCxn id="280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9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Google Shape;281;p39"/>
          <p:cNvCxnSpPr>
            <a:stCxn id="282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9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39"/>
          <p:cNvCxnSpPr>
            <a:stCxn id="284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9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 rot="10800000">
            <a:off x="2882650" y="32452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3 – Connecting Local Networks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107050" y="402200"/>
            <a:ext cx="89097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How do we connect houses from different towns?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links between every pair of houses is inefficient.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51967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26059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40"/>
          <p:cNvCxnSpPr>
            <a:stCxn id="295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0"/>
          <p:cNvCxnSpPr>
            <a:stCxn id="297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0"/>
          <p:cNvCxnSpPr>
            <a:stCxn id="299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0"/>
          <p:cNvCxnSpPr>
            <a:stCxn id="301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40"/>
          <p:cNvCxnSpPr/>
          <p:nvPr/>
        </p:nvCxnSpPr>
        <p:spPr>
          <a:xfrm rot="10800000">
            <a:off x="2882650" y="32452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40"/>
          <p:cNvCxnSpPr>
            <a:stCxn id="304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0"/>
          <p:cNvCxnSpPr>
            <a:stCxn id="306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0"/>
          <p:cNvCxnSpPr>
            <a:stCxn id="308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0"/>
          <p:cNvCxnSpPr>
            <a:stCxn id="310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6261013" y="32451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" name="Google Shape;312;p40"/>
          <p:cNvGrpSpPr/>
          <p:nvPr/>
        </p:nvGrpSpPr>
        <p:grpSpPr>
          <a:xfrm>
            <a:off x="3556738" y="3254750"/>
            <a:ext cx="2030100" cy="1143000"/>
            <a:chOff x="3556738" y="3254750"/>
            <a:chExt cx="2030100" cy="1143000"/>
          </a:xfrm>
        </p:grpSpPr>
        <p:cxnSp>
          <p:nvCxnSpPr>
            <p:cNvPr id="313" name="Google Shape;313;p40"/>
            <p:cNvCxnSpPr>
              <a:stCxn id="295" idx="6"/>
              <a:endCxn id="304" idx="6"/>
            </p:cNvCxnSpPr>
            <p:nvPr/>
          </p:nvCxnSpPr>
          <p:spPr>
            <a:xfrm>
              <a:off x="3556738" y="3254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40"/>
            <p:cNvCxnSpPr>
              <a:stCxn id="297" idx="6"/>
              <a:endCxn id="306" idx="6"/>
            </p:cNvCxnSpPr>
            <p:nvPr/>
          </p:nvCxnSpPr>
          <p:spPr>
            <a:xfrm>
              <a:off x="3556738" y="3635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40"/>
            <p:cNvCxnSpPr>
              <a:stCxn id="299" idx="6"/>
              <a:endCxn id="308" idx="6"/>
            </p:cNvCxnSpPr>
            <p:nvPr/>
          </p:nvCxnSpPr>
          <p:spPr>
            <a:xfrm>
              <a:off x="3556738" y="4016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40"/>
            <p:cNvCxnSpPr>
              <a:stCxn id="301" idx="6"/>
              <a:endCxn id="310" idx="6"/>
            </p:cNvCxnSpPr>
            <p:nvPr/>
          </p:nvCxnSpPr>
          <p:spPr>
            <a:xfrm>
              <a:off x="3556738" y="4397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40"/>
            <p:cNvCxnSpPr>
              <a:stCxn id="295" idx="6"/>
              <a:endCxn id="306" idx="6"/>
            </p:cNvCxnSpPr>
            <p:nvPr/>
          </p:nvCxnSpPr>
          <p:spPr>
            <a:xfrm>
              <a:off x="3556738" y="3254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40"/>
            <p:cNvCxnSpPr>
              <a:stCxn id="295" idx="6"/>
              <a:endCxn id="308" idx="6"/>
            </p:cNvCxnSpPr>
            <p:nvPr/>
          </p:nvCxnSpPr>
          <p:spPr>
            <a:xfrm>
              <a:off x="3556738" y="3254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40"/>
            <p:cNvCxnSpPr>
              <a:stCxn id="295" idx="6"/>
              <a:endCxn id="310" idx="6"/>
            </p:cNvCxnSpPr>
            <p:nvPr/>
          </p:nvCxnSpPr>
          <p:spPr>
            <a:xfrm>
              <a:off x="3556738" y="3254750"/>
              <a:ext cx="2030100" cy="1143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40"/>
            <p:cNvCxnSpPr>
              <a:stCxn id="297" idx="6"/>
              <a:endCxn id="304" idx="6"/>
            </p:cNvCxnSpPr>
            <p:nvPr/>
          </p:nvCxnSpPr>
          <p:spPr>
            <a:xfrm flipH="1" rot="10800000">
              <a:off x="3556738" y="3254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40"/>
            <p:cNvCxnSpPr>
              <a:stCxn id="297" idx="6"/>
              <a:endCxn id="308" idx="6"/>
            </p:cNvCxnSpPr>
            <p:nvPr/>
          </p:nvCxnSpPr>
          <p:spPr>
            <a:xfrm>
              <a:off x="3556738" y="3635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40"/>
            <p:cNvCxnSpPr>
              <a:stCxn id="297" idx="6"/>
              <a:endCxn id="310" idx="6"/>
            </p:cNvCxnSpPr>
            <p:nvPr/>
          </p:nvCxnSpPr>
          <p:spPr>
            <a:xfrm>
              <a:off x="3556738" y="3635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40"/>
            <p:cNvCxnSpPr>
              <a:stCxn id="299" idx="6"/>
              <a:endCxn id="304" idx="6"/>
            </p:cNvCxnSpPr>
            <p:nvPr/>
          </p:nvCxnSpPr>
          <p:spPr>
            <a:xfrm flipH="1" rot="10800000">
              <a:off x="3556738" y="3254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40"/>
            <p:cNvCxnSpPr>
              <a:stCxn id="299" idx="6"/>
              <a:endCxn id="306" idx="6"/>
            </p:cNvCxnSpPr>
            <p:nvPr/>
          </p:nvCxnSpPr>
          <p:spPr>
            <a:xfrm flipH="1" rot="10800000">
              <a:off x="3556738" y="3635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40"/>
            <p:cNvCxnSpPr>
              <a:stCxn id="299" idx="6"/>
              <a:endCxn id="310" idx="6"/>
            </p:cNvCxnSpPr>
            <p:nvPr/>
          </p:nvCxnSpPr>
          <p:spPr>
            <a:xfrm>
              <a:off x="3556738" y="4016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40"/>
            <p:cNvCxnSpPr>
              <a:stCxn id="301" idx="6"/>
              <a:endCxn id="304" idx="6"/>
            </p:cNvCxnSpPr>
            <p:nvPr/>
          </p:nvCxnSpPr>
          <p:spPr>
            <a:xfrm flipH="1" rot="10800000">
              <a:off x="3556738" y="3254750"/>
              <a:ext cx="2030100" cy="1143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40"/>
            <p:cNvCxnSpPr>
              <a:stCxn id="301" idx="6"/>
              <a:endCxn id="306" idx="6"/>
            </p:cNvCxnSpPr>
            <p:nvPr/>
          </p:nvCxnSpPr>
          <p:spPr>
            <a:xfrm flipH="1" rot="10800000">
              <a:off x="3556738" y="3635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40"/>
            <p:cNvCxnSpPr>
              <a:stCxn id="301" idx="6"/>
              <a:endCxn id="308" idx="6"/>
            </p:cNvCxnSpPr>
            <p:nvPr/>
          </p:nvCxnSpPr>
          <p:spPr>
            <a:xfrm flipH="1" rot="10800000">
              <a:off x="3556738" y="4016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40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0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0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0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0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3 – Connecting Local Networks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107050" y="402200"/>
            <a:ext cx="8909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How do we connect houses from different towns?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Introduce a </a:t>
            </a:r>
            <a:r>
              <a:rPr i="1" lang="en"/>
              <a:t>post office</a:t>
            </a:r>
            <a:r>
              <a:rPr lang="en"/>
              <a:t> in each town.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connect the two post offices.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51967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26059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41"/>
          <p:cNvCxnSpPr>
            <a:stCxn id="338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1"/>
          <p:cNvCxnSpPr>
            <a:stCxn id="340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1"/>
          <p:cNvCxnSpPr>
            <a:stCxn id="342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1"/>
          <p:cNvCxnSpPr>
            <a:stCxn id="344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rot="10800000">
            <a:off x="2882650" y="2864200"/>
            <a:ext cx="0" cy="15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>
            <a:stCxn id="347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1"/>
          <p:cNvCxnSpPr>
            <a:stCxn id="349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1"/>
          <p:cNvCxnSpPr>
            <a:stCxn id="351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1"/>
          <p:cNvCxnSpPr>
            <a:stCxn id="353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1"/>
          <p:cNvCxnSpPr/>
          <p:nvPr/>
        </p:nvCxnSpPr>
        <p:spPr>
          <a:xfrm rot="10800000">
            <a:off x="6261025" y="2864066"/>
            <a:ext cx="0" cy="15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41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1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1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1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1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" name="Google Shape;355;p41"/>
          <p:cNvCxnSpPr>
            <a:stCxn id="356" idx="1"/>
          </p:cNvCxnSpPr>
          <p:nvPr/>
        </p:nvCxnSpPr>
        <p:spPr>
          <a:xfrm rot="10800000">
            <a:off x="2887738" y="2873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1"/>
          <p:cNvCxnSpPr>
            <a:stCxn id="358" idx="3"/>
          </p:cNvCxnSpPr>
          <p:nvPr/>
        </p:nvCxnSpPr>
        <p:spPr>
          <a:xfrm>
            <a:off x="5871913" y="2873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1"/>
          <p:cNvCxnSpPr>
            <a:endCxn id="358" idx="1"/>
          </p:cNvCxnSpPr>
          <p:nvPr/>
        </p:nvCxnSpPr>
        <p:spPr>
          <a:xfrm>
            <a:off x="3556813" y="2873650"/>
            <a:ext cx="2030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1"/>
          <p:cNvSpPr/>
          <p:nvPr/>
        </p:nvSpPr>
        <p:spPr>
          <a:xfrm>
            <a:off x="3271738" y="2731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5586913" y="2731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3 – Connecting Local Networks</a:t>
            </a:r>
            <a:endParaRPr/>
          </a:p>
        </p:txBody>
      </p:sp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107050" y="402200"/>
            <a:ext cx="89097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send a letter to the other town: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send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local post office, which sends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town's post office, which sends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destination.</a:t>
            </a:r>
            <a:endParaRPr/>
          </a:p>
        </p:txBody>
      </p:sp>
      <p:sp>
        <p:nvSpPr>
          <p:cNvPr id="366" name="Google Shape;366;p42"/>
          <p:cNvSpPr/>
          <p:nvPr/>
        </p:nvSpPr>
        <p:spPr>
          <a:xfrm>
            <a:off x="51967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26059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42"/>
          <p:cNvCxnSpPr>
            <a:stCxn id="369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2"/>
          <p:cNvCxnSpPr>
            <a:stCxn id="371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2"/>
          <p:cNvCxnSpPr>
            <a:stCxn id="373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2"/>
          <p:cNvCxnSpPr>
            <a:stCxn id="375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42"/>
          <p:cNvCxnSpPr/>
          <p:nvPr/>
        </p:nvCxnSpPr>
        <p:spPr>
          <a:xfrm rot="10800000">
            <a:off x="2882650" y="2864200"/>
            <a:ext cx="0" cy="15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2"/>
          <p:cNvCxnSpPr>
            <a:stCxn id="378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2"/>
          <p:cNvCxnSpPr>
            <a:stCxn id="380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2"/>
          <p:cNvCxnSpPr>
            <a:stCxn id="382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2"/>
          <p:cNvCxnSpPr>
            <a:stCxn id="384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2"/>
          <p:cNvCxnSpPr/>
          <p:nvPr/>
        </p:nvCxnSpPr>
        <p:spPr>
          <a:xfrm rot="10800000">
            <a:off x="6261025" y="2864066"/>
            <a:ext cx="0" cy="15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2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2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2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" name="Google Shape;386;p42"/>
          <p:cNvCxnSpPr>
            <a:stCxn id="387" idx="1"/>
          </p:cNvCxnSpPr>
          <p:nvPr/>
        </p:nvCxnSpPr>
        <p:spPr>
          <a:xfrm rot="10800000">
            <a:off x="2887738" y="2873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>
            <a:stCxn id="389" idx="3"/>
          </p:cNvCxnSpPr>
          <p:nvPr/>
        </p:nvCxnSpPr>
        <p:spPr>
          <a:xfrm>
            <a:off x="5871913" y="2873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>
            <a:endCxn id="389" idx="1"/>
          </p:cNvCxnSpPr>
          <p:nvPr/>
        </p:nvCxnSpPr>
        <p:spPr>
          <a:xfrm>
            <a:off x="3556813" y="2873650"/>
            <a:ext cx="2030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42"/>
          <p:cNvSpPr/>
          <p:nvPr/>
        </p:nvSpPr>
        <p:spPr>
          <a:xfrm>
            <a:off x="2882650" y="2871400"/>
            <a:ext cx="3378374" cy="1143575"/>
          </a:xfrm>
          <a:custGeom>
            <a:rect b="b" l="l" r="r" t="t"/>
            <a:pathLst>
              <a:path extrusionOk="0" h="45743" w="135528">
                <a:moveTo>
                  <a:pt x="15285" y="45743"/>
                </a:moveTo>
                <a:lnTo>
                  <a:pt x="0" y="45743"/>
                </a:lnTo>
                <a:lnTo>
                  <a:pt x="0" y="0"/>
                </a:lnTo>
                <a:lnTo>
                  <a:pt x="135528" y="0"/>
                </a:lnTo>
                <a:lnTo>
                  <a:pt x="135528" y="15285"/>
                </a:lnTo>
                <a:lnTo>
                  <a:pt x="119569" y="15285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Google Shape;387;p42"/>
          <p:cNvSpPr/>
          <p:nvPr/>
        </p:nvSpPr>
        <p:spPr>
          <a:xfrm>
            <a:off x="3271738" y="2731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5586913" y="2731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2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is the Internet?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</a:t>
            </a:r>
            <a:r>
              <a:rPr lang="en">
                <a:solidFill>
                  <a:srgbClr val="B7B7B7"/>
                </a:solidFill>
              </a:rPr>
              <a:t>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</a:t>
            </a:r>
            <a:r>
              <a:rPr lang="en">
                <a:solidFill>
                  <a:srgbClr val="B7B7B7"/>
                </a:solidFill>
              </a:rPr>
              <a:t>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Layers of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3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97" name="Google Shape;397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 </a:t>
            </a:r>
            <a:r>
              <a:rPr lang="en"/>
              <a:t>Characteristics</a:t>
            </a:r>
            <a:endParaRPr/>
          </a:p>
        </p:txBody>
      </p:sp>
      <p:sp>
        <p:nvSpPr>
          <p:cNvPr id="398" name="Google Shape;398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Networks</a:t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4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4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p44"/>
          <p:cNvCxnSpPr>
            <a:stCxn id="411" idx="5"/>
            <a:endCxn id="409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4"/>
          <p:cNvCxnSpPr>
            <a:stCxn id="409" idx="0"/>
            <a:endCxn id="412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4"/>
          <p:cNvCxnSpPr>
            <a:stCxn id="408" idx="1"/>
            <a:endCxn id="413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4"/>
          <p:cNvCxnSpPr>
            <a:stCxn id="408" idx="1"/>
            <a:endCxn id="414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4"/>
          <p:cNvCxnSpPr>
            <a:stCxn id="408" idx="0"/>
            <a:endCxn id="410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4"/>
          <p:cNvCxnSpPr>
            <a:stCxn id="409" idx="2"/>
            <a:endCxn id="408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44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44"/>
          <p:cNvCxnSpPr>
            <a:stCxn id="421" idx="1"/>
            <a:endCxn id="423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44"/>
          <p:cNvCxnSpPr>
            <a:stCxn id="421" idx="1"/>
            <a:endCxn id="422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44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7" name="Google Shape;427;p44"/>
          <p:cNvCxnSpPr>
            <a:stCxn id="421" idx="1"/>
            <a:endCxn id="426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44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4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4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44"/>
          <p:cNvCxnSpPr>
            <a:stCxn id="430" idx="0"/>
            <a:endCxn id="428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4"/>
          <p:cNvCxnSpPr>
            <a:stCxn id="428" idx="3"/>
            <a:endCxn id="429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4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" name="Google Shape;434;p44"/>
          <p:cNvCxnSpPr>
            <a:stCxn id="433" idx="0"/>
            <a:endCxn id="429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44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4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4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44"/>
          <p:cNvCxnSpPr>
            <a:stCxn id="436" idx="3"/>
            <a:endCxn id="439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4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" name="Google Shape;443;p44"/>
          <p:cNvCxnSpPr>
            <a:stCxn id="442" idx="1"/>
            <a:endCxn id="438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4"/>
          <p:cNvCxnSpPr>
            <a:stCxn id="441" idx="7"/>
            <a:endCxn id="438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4"/>
          <p:cNvCxnSpPr>
            <a:stCxn id="437" idx="0"/>
            <a:endCxn id="436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4"/>
          <p:cNvCxnSpPr>
            <a:stCxn id="437" idx="1"/>
            <a:endCxn id="435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4"/>
          <p:cNvCxnSpPr>
            <a:stCxn id="437" idx="2"/>
            <a:endCxn id="438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44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44"/>
          <p:cNvCxnSpPr>
            <a:stCxn id="437" idx="3"/>
            <a:endCxn id="448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4"/>
          <p:cNvCxnSpPr>
            <a:stCxn id="410" idx="3"/>
            <a:endCxn id="428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4"/>
          <p:cNvCxnSpPr>
            <a:stCxn id="410" idx="3"/>
            <a:endCxn id="426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4"/>
          <p:cNvCxnSpPr>
            <a:stCxn id="421" idx="3"/>
            <a:endCxn id="436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4"/>
          <p:cNvCxnSpPr>
            <a:stCxn id="429" idx="3"/>
            <a:endCxn id="435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4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44"/>
          <p:cNvCxnSpPr>
            <a:stCxn id="436" idx="3"/>
            <a:endCxn id="454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44"/>
          <p:cNvSpPr txBox="1"/>
          <p:nvPr>
            <p:ph idx="1" type="body"/>
          </p:nvPr>
        </p:nvSpPr>
        <p:spPr>
          <a:xfrm>
            <a:off x="107050" y="402200"/>
            <a:ext cx="89097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enough post offices, we can connect all the towns in the world!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is a </a:t>
            </a:r>
            <a:r>
              <a:rPr b="1" lang="en"/>
              <a:t>network of networks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operator runs its own local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local networks connect to each other to form the Internet.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5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Hosts vs. Switches</a:t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5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5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" name="Google Shape;473;p45"/>
          <p:cNvCxnSpPr>
            <a:stCxn id="469" idx="5"/>
            <a:endCxn id="467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5"/>
          <p:cNvCxnSpPr>
            <a:stCxn id="467" idx="0"/>
            <a:endCxn id="470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5"/>
          <p:cNvCxnSpPr>
            <a:stCxn id="466" idx="1"/>
            <a:endCxn id="471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5"/>
          <p:cNvCxnSpPr>
            <a:stCxn id="466" idx="1"/>
            <a:endCxn id="472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5"/>
          <p:cNvCxnSpPr>
            <a:stCxn id="466" idx="0"/>
            <a:endCxn id="468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5"/>
          <p:cNvCxnSpPr>
            <a:stCxn id="467" idx="2"/>
            <a:endCxn id="466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5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5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5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2" name="Google Shape;482;p45"/>
          <p:cNvCxnSpPr>
            <a:stCxn id="479" idx="1"/>
            <a:endCxn id="481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5"/>
          <p:cNvCxnSpPr>
            <a:stCxn id="479" idx="1"/>
            <a:endCxn id="480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5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5" name="Google Shape;485;p45"/>
          <p:cNvCxnSpPr>
            <a:stCxn id="479" idx="1"/>
            <a:endCxn id="484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5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9" name="Google Shape;489;p45"/>
          <p:cNvCxnSpPr>
            <a:stCxn id="488" idx="0"/>
            <a:endCxn id="486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5"/>
          <p:cNvCxnSpPr>
            <a:stCxn id="486" idx="3"/>
            <a:endCxn id="487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5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45"/>
          <p:cNvCxnSpPr>
            <a:stCxn id="491" idx="0"/>
            <a:endCxn id="487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5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5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5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5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45"/>
          <p:cNvCxnSpPr>
            <a:stCxn id="494" idx="3"/>
            <a:endCxn id="497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5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5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" name="Google Shape;501;p45"/>
          <p:cNvCxnSpPr>
            <a:stCxn id="500" idx="1"/>
            <a:endCxn id="496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5"/>
          <p:cNvCxnSpPr>
            <a:stCxn id="499" idx="7"/>
            <a:endCxn id="496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5"/>
          <p:cNvCxnSpPr>
            <a:stCxn id="495" idx="0"/>
            <a:endCxn id="494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5"/>
          <p:cNvCxnSpPr>
            <a:stCxn id="495" idx="1"/>
            <a:endCxn id="493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5"/>
          <p:cNvCxnSpPr>
            <a:stCxn id="495" idx="2"/>
            <a:endCxn id="496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5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45"/>
          <p:cNvCxnSpPr>
            <a:stCxn id="495" idx="3"/>
            <a:endCxn id="506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5"/>
          <p:cNvCxnSpPr>
            <a:stCxn id="468" idx="3"/>
            <a:endCxn id="486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5"/>
          <p:cNvCxnSpPr>
            <a:stCxn id="468" idx="3"/>
            <a:endCxn id="484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5"/>
          <p:cNvCxnSpPr>
            <a:stCxn id="479" idx="3"/>
            <a:endCxn id="494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5"/>
          <p:cNvCxnSpPr>
            <a:stCxn id="487" idx="3"/>
            <a:endCxn id="493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5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3" name="Google Shape;513;p45"/>
          <p:cNvCxnSpPr>
            <a:stCxn id="494" idx="3"/>
            <a:endCxn id="512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45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 End hosts </a:t>
            </a:r>
            <a:r>
              <a:rPr lang="en"/>
              <a:t>are the </a:t>
            </a:r>
            <a:r>
              <a:rPr lang="en"/>
              <a:t>machines</a:t>
            </a:r>
            <a:r>
              <a:rPr lang="en"/>
              <a:t> communicating over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Houses.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Your laptop, your phone, Google's </a:t>
            </a:r>
            <a:r>
              <a:rPr lang="en"/>
              <a:t>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 Switches</a:t>
            </a:r>
            <a:r>
              <a:rPr lang="en"/>
              <a:t> (aka </a:t>
            </a:r>
            <a:r>
              <a:rPr b="1" lang="en"/>
              <a:t>routers</a:t>
            </a:r>
            <a:r>
              <a:rPr lang="en"/>
              <a:t>) receive packets and forward them toward their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Post offices.</a:t>
            </a:r>
            <a:endParaRPr/>
          </a:p>
        </p:txBody>
      </p:sp>
      <p:sp>
        <p:nvSpPr>
          <p:cNvPr id="515" name="Google Shape;515;p45"/>
          <p:cNvSpPr/>
          <p:nvPr/>
        </p:nvSpPr>
        <p:spPr>
          <a:xfrm>
            <a:off x="107038" y="557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5"/>
          <p:cNvSpPr/>
          <p:nvPr/>
        </p:nvSpPr>
        <p:spPr>
          <a:xfrm>
            <a:off x="107050" y="16538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Abstraction</a:t>
            </a:r>
            <a:endParaRPr/>
          </a:p>
        </p:txBody>
      </p:sp>
      <p:sp>
        <p:nvSpPr>
          <p:cNvPr id="522" name="Google Shape;522;p46"/>
          <p:cNvSpPr txBox="1"/>
          <p:nvPr>
            <p:ph idx="1" type="body"/>
          </p:nvPr>
        </p:nvSpPr>
        <p:spPr>
          <a:xfrm>
            <a:off x="107050" y="402200"/>
            <a:ext cx="89097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Modularity</a:t>
            </a:r>
            <a:r>
              <a:rPr lang="en"/>
              <a:t>: </a:t>
            </a:r>
            <a:r>
              <a:rPr lang="en"/>
              <a:t>In our design, we decomposed the system into layers of abstraction.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relies on services from the layer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provides services to the layer above.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Abstraction is very powerful.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3 designer doesn't have to think about voltages on the wire.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change in Layer 2 protocols doesn't affect the other layers.</a:t>
            </a: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6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6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6"/>
          <p:cNvCxnSpPr>
            <a:stCxn id="524" idx="2"/>
            <a:endCxn id="523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27" name="Google Shape;527;p46"/>
          <p:cNvCxnSpPr>
            <a:stCxn id="525" idx="2"/>
            <a:endCxn id="524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8" name="Google Shape;528;p46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6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Delivery at Layer 3</a:t>
            </a:r>
            <a:endParaRPr/>
          </a:p>
        </p:txBody>
      </p:sp>
      <p:sp>
        <p:nvSpPr>
          <p:cNvPr id="543" name="Google Shape;543;p47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7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47"/>
          <p:cNvCxnSpPr>
            <a:stCxn id="544" idx="5"/>
            <a:endCxn id="543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7"/>
          <p:cNvCxnSpPr>
            <a:stCxn id="543" idx="0"/>
            <a:endCxn id="545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7"/>
          <p:cNvCxnSpPr>
            <a:stCxn id="550" idx="1"/>
            <a:endCxn id="546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7"/>
          <p:cNvCxnSpPr>
            <a:stCxn id="543" idx="2"/>
            <a:endCxn id="550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47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47"/>
          <p:cNvCxnSpPr>
            <a:stCxn id="555" idx="1"/>
            <a:endCxn id="553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7"/>
          <p:cNvCxnSpPr>
            <a:stCxn id="555" idx="1"/>
            <a:endCxn id="552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7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7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47"/>
          <p:cNvCxnSpPr>
            <a:stCxn id="559" idx="0"/>
            <a:endCxn id="557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47"/>
          <p:cNvCxnSpPr>
            <a:stCxn id="557" idx="3"/>
            <a:endCxn id="558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47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47"/>
          <p:cNvCxnSpPr>
            <a:stCxn id="562" idx="0"/>
            <a:endCxn id="558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7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7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7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7" name="Google Shape;567;p47"/>
          <p:cNvCxnSpPr>
            <a:stCxn id="568" idx="3"/>
            <a:endCxn id="566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47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1" name="Google Shape;571;p47"/>
          <p:cNvCxnSpPr>
            <a:stCxn id="570" idx="1"/>
            <a:endCxn id="565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7"/>
          <p:cNvCxnSpPr>
            <a:stCxn id="569" idx="7"/>
            <a:endCxn id="565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7"/>
          <p:cNvCxnSpPr>
            <a:stCxn id="574" idx="1"/>
            <a:endCxn id="564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7"/>
          <p:cNvCxnSpPr>
            <a:stCxn id="574" idx="2"/>
            <a:endCxn id="565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7"/>
          <p:cNvCxnSpPr>
            <a:stCxn id="577" idx="3"/>
            <a:endCxn id="557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7"/>
          <p:cNvCxnSpPr>
            <a:stCxn id="558" idx="3"/>
            <a:endCxn id="564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47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0" name="Google Shape;580;p47"/>
          <p:cNvCxnSpPr>
            <a:stCxn id="568" idx="3"/>
            <a:endCxn id="579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7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packet can take multiple </a:t>
            </a:r>
            <a:r>
              <a:rPr b="1" lang="en"/>
              <a:t>hops</a:t>
            </a:r>
            <a:r>
              <a:rPr lang="en"/>
              <a:t> to reach its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needs to </a:t>
            </a:r>
            <a:r>
              <a:rPr b="1" lang="en"/>
              <a:t>forward</a:t>
            </a:r>
            <a:r>
              <a:rPr lang="en"/>
              <a:t> the packet closer to its destination.</a:t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7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7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3" name="Google Shape;583;p47"/>
          <p:cNvCxnSpPr>
            <a:stCxn id="550" idx="1"/>
            <a:endCxn id="582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7"/>
          <p:cNvCxnSpPr>
            <a:stCxn id="550" idx="0"/>
            <a:endCxn id="577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7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47"/>
          <p:cNvCxnSpPr>
            <a:stCxn id="555" idx="1"/>
            <a:endCxn id="585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7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7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47"/>
          <p:cNvCxnSpPr>
            <a:stCxn id="574" idx="0"/>
            <a:endCxn id="568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47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47"/>
          <p:cNvCxnSpPr>
            <a:stCxn id="574" idx="3"/>
            <a:endCxn id="588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47"/>
          <p:cNvCxnSpPr>
            <a:stCxn id="577" idx="3"/>
            <a:endCxn id="585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7"/>
          <p:cNvCxnSpPr>
            <a:stCxn id="555" idx="3"/>
            <a:endCxn id="568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8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8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Delivery at Layer 3</a:t>
            </a: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8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8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5" name="Google Shape;605;p48"/>
          <p:cNvCxnSpPr>
            <a:stCxn id="602" idx="5"/>
            <a:endCxn id="601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8"/>
          <p:cNvCxnSpPr>
            <a:stCxn id="601" idx="0"/>
            <a:endCxn id="603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8"/>
          <p:cNvCxnSpPr>
            <a:stCxn id="608" idx="1"/>
            <a:endCxn id="604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8"/>
          <p:cNvCxnSpPr>
            <a:stCxn id="601" idx="2"/>
            <a:endCxn id="608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48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48"/>
          <p:cNvCxnSpPr>
            <a:stCxn id="613" idx="1"/>
            <a:endCxn id="611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8"/>
          <p:cNvCxnSpPr>
            <a:stCxn id="613" idx="1"/>
            <a:endCxn id="610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48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8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8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8" name="Google Shape;618;p48"/>
          <p:cNvCxnSpPr>
            <a:stCxn id="617" idx="0"/>
            <a:endCxn id="615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8"/>
          <p:cNvCxnSpPr>
            <a:stCxn id="615" idx="3"/>
            <a:endCxn id="616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48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48"/>
          <p:cNvCxnSpPr>
            <a:stCxn id="620" idx="0"/>
            <a:endCxn id="616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8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8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8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5" name="Google Shape;625;p48"/>
          <p:cNvCxnSpPr>
            <a:stCxn id="626" idx="3"/>
            <a:endCxn id="624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8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8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9" name="Google Shape;629;p48"/>
          <p:cNvCxnSpPr>
            <a:stCxn id="628" idx="1"/>
            <a:endCxn id="623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8"/>
          <p:cNvCxnSpPr>
            <a:stCxn id="627" idx="7"/>
            <a:endCxn id="623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8"/>
          <p:cNvCxnSpPr>
            <a:stCxn id="632" idx="1"/>
            <a:endCxn id="622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8"/>
          <p:cNvCxnSpPr>
            <a:stCxn id="632" idx="2"/>
            <a:endCxn id="623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8"/>
          <p:cNvCxnSpPr>
            <a:stCxn id="635" idx="3"/>
            <a:endCxn id="615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8"/>
          <p:cNvCxnSpPr>
            <a:stCxn id="616" idx="3"/>
            <a:endCxn id="622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48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8" name="Google Shape;638;p48"/>
          <p:cNvCxnSpPr>
            <a:stCxn id="626" idx="3"/>
            <a:endCxn id="637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8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packet can travel across multiple networks to reach its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local network along the way could use a different Layer 2 protocol.</a:t>
            </a:r>
            <a:endParaRPr/>
          </a:p>
        </p:txBody>
      </p:sp>
      <p:cxnSp>
        <p:nvCxnSpPr>
          <p:cNvPr id="640" name="Google Shape;640;p48"/>
          <p:cNvCxnSpPr>
            <a:stCxn id="608" idx="1"/>
            <a:endCxn id="641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8"/>
          <p:cNvCxnSpPr>
            <a:stCxn id="608" idx="0"/>
            <a:endCxn id="635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8"/>
          <p:cNvCxnSpPr>
            <a:stCxn id="613" idx="1"/>
            <a:endCxn id="644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8"/>
          <p:cNvCxnSpPr>
            <a:stCxn id="632" idx="0"/>
            <a:endCxn id="626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8"/>
          <p:cNvCxnSpPr>
            <a:stCxn id="632" idx="3"/>
            <a:endCxn id="647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8"/>
          <p:cNvCxnSpPr>
            <a:stCxn id="635" idx="3"/>
            <a:endCxn id="644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8"/>
          <p:cNvCxnSpPr>
            <a:stCxn id="613" idx="3"/>
            <a:endCxn id="626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48"/>
          <p:cNvSpPr/>
          <p:nvPr/>
        </p:nvSpPr>
        <p:spPr>
          <a:xfrm>
            <a:off x="1219800" y="4351475"/>
            <a:ext cx="1099800" cy="30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Wired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48"/>
          <p:cNvSpPr/>
          <p:nvPr/>
        </p:nvSpPr>
        <p:spPr>
          <a:xfrm>
            <a:off x="2587275" y="3754813"/>
            <a:ext cx="1099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8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8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8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8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8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48"/>
          <p:cNvSpPr/>
          <p:nvPr/>
        </p:nvSpPr>
        <p:spPr>
          <a:xfrm>
            <a:off x="4048725" y="3739425"/>
            <a:ext cx="1099800" cy="30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Wireless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48"/>
          <p:cNvSpPr/>
          <p:nvPr/>
        </p:nvSpPr>
        <p:spPr>
          <a:xfrm>
            <a:off x="5250213" y="3301900"/>
            <a:ext cx="909900" cy="30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Wired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48"/>
          <p:cNvSpPr/>
          <p:nvPr/>
        </p:nvSpPr>
        <p:spPr>
          <a:xfrm>
            <a:off x="6670950" y="3942113"/>
            <a:ext cx="1099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 is Best-Effort</a:t>
            </a:r>
            <a:endParaRPr/>
          </a:p>
        </p:txBody>
      </p:sp>
      <p:sp>
        <p:nvSpPr>
          <p:cNvPr id="660" name="Google Shape;660;p4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3 offers a </a:t>
            </a:r>
            <a:r>
              <a:rPr b="1" lang="en"/>
              <a:t>best-effort</a:t>
            </a:r>
            <a:r>
              <a:rPr lang="en"/>
              <a:t> </a:t>
            </a:r>
            <a:r>
              <a:rPr lang="en"/>
              <a:t>service</a:t>
            </a:r>
            <a:r>
              <a:rPr lang="en"/>
              <a:t> model.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are limited in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could get lost, reordered, corrupted,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will try its best to deliver your packet, but no guarantee.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won't tell you if the delivery failed.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build more layers if we want to guarantee packet delivery.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Layers of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</a:t>
            </a:r>
            <a:r>
              <a:rPr lang="en">
                <a:solidFill>
                  <a:srgbClr val="B7B7B7"/>
                </a:solidFill>
              </a:rPr>
              <a:t>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Layers 4–7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66" name="Google Shape;666;p5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Layers of the Internet: Building Layers 4–7</a:t>
            </a:r>
            <a:endParaRPr/>
          </a:p>
        </p:txBody>
      </p:sp>
      <p:sp>
        <p:nvSpPr>
          <p:cNvPr id="667" name="Google Shape;667;p5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– Reliability</a:t>
            </a:r>
            <a:endParaRPr/>
          </a:p>
        </p:txBody>
      </p:sp>
      <p:sp>
        <p:nvSpPr>
          <p:cNvPr id="673" name="Google Shape;673;p51"/>
          <p:cNvSpPr txBox="1"/>
          <p:nvPr>
            <p:ph idx="1" type="body"/>
          </p:nvPr>
        </p:nvSpPr>
        <p:spPr>
          <a:xfrm>
            <a:off x="107050" y="402200"/>
            <a:ext cx="89097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Transport</a:t>
            </a:r>
            <a:r>
              <a:rPr lang="en"/>
              <a:t> layer builds on top of Layer 3 (global packet delivery).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extra mechanisms (e.g. re-sending lost packets) for reliable packet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up large data into packets to send them. Reassembles received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individual packets, can think about </a:t>
            </a:r>
            <a:r>
              <a:rPr b="1" lang="en"/>
              <a:t>flows</a:t>
            </a:r>
            <a:r>
              <a:rPr lang="en"/>
              <a:t> (aka </a:t>
            </a:r>
            <a:r>
              <a:rPr b="1" lang="en"/>
              <a:t>connections</a:t>
            </a:r>
            <a:r>
              <a:rPr lang="en"/>
              <a:t>): A stream of packets exchanged between two endpoints.</a:t>
            </a:r>
            <a:endParaRPr/>
          </a:p>
        </p:txBody>
      </p:sp>
      <p:sp>
        <p:nvSpPr>
          <p:cNvPr id="674" name="Google Shape;674;p51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1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1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51"/>
          <p:cNvCxnSpPr>
            <a:stCxn id="675" idx="2"/>
            <a:endCxn id="674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8" name="Google Shape;678;p51"/>
          <p:cNvCxnSpPr>
            <a:stCxn id="676" idx="2"/>
            <a:endCxn id="675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9" name="Google Shape;679;p51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1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1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1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51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1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51"/>
          <p:cNvSpPr/>
          <p:nvPr/>
        </p:nvSpPr>
        <p:spPr>
          <a:xfrm>
            <a:off x="2050950" y="2462801"/>
            <a:ext cx="1622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p51"/>
          <p:cNvCxnSpPr>
            <a:stCxn id="685" idx="2"/>
            <a:endCxn id="676" idx="0"/>
          </p:cNvCxnSpPr>
          <p:nvPr/>
        </p:nvCxnSpPr>
        <p:spPr>
          <a:xfrm>
            <a:off x="2862150" y="28339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7" name="Google Shape;687;p51"/>
          <p:cNvSpPr txBox="1"/>
          <p:nvPr/>
        </p:nvSpPr>
        <p:spPr>
          <a:xfrm>
            <a:off x="1232850" y="25129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51"/>
          <p:cNvSpPr txBox="1"/>
          <p:nvPr/>
        </p:nvSpPr>
        <p:spPr>
          <a:xfrm>
            <a:off x="3825750" y="25009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Reliably deliver packets, forming connections.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– Application</a:t>
            </a:r>
            <a:endParaRPr/>
          </a:p>
        </p:txBody>
      </p:sp>
      <p:sp>
        <p:nvSpPr>
          <p:cNvPr id="694" name="Google Shape;694;p52"/>
          <p:cNvSpPr txBox="1"/>
          <p:nvPr>
            <p:ph idx="1" type="body"/>
          </p:nvPr>
        </p:nvSpPr>
        <p:spPr>
          <a:xfrm>
            <a:off x="107050" y="402200"/>
            <a:ext cx="89097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Application </a:t>
            </a:r>
            <a:r>
              <a:rPr lang="en"/>
              <a:t>layer builds services (e.g. websites, video streaming) on top of Layer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design lets us build different services, all on the same </a:t>
            </a:r>
            <a:r>
              <a:rPr lang="en"/>
              <a:t>infrastructure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Layers 5 and 6 are now obsolete.</a:t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2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52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8" name="Google Shape;698;p52"/>
          <p:cNvCxnSpPr>
            <a:stCxn id="696" idx="2"/>
            <a:endCxn id="695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9" name="Google Shape;699;p52"/>
          <p:cNvCxnSpPr>
            <a:stCxn id="697" idx="2"/>
            <a:endCxn id="696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0" name="Google Shape;700;p52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2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52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2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52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2"/>
          <p:cNvSpPr/>
          <p:nvPr/>
        </p:nvSpPr>
        <p:spPr>
          <a:xfrm>
            <a:off x="2050950" y="2462801"/>
            <a:ext cx="1622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52"/>
          <p:cNvCxnSpPr>
            <a:stCxn id="706" idx="2"/>
            <a:endCxn id="697" idx="0"/>
          </p:cNvCxnSpPr>
          <p:nvPr/>
        </p:nvCxnSpPr>
        <p:spPr>
          <a:xfrm>
            <a:off x="2862150" y="28339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8" name="Google Shape;708;p52"/>
          <p:cNvSpPr txBox="1"/>
          <p:nvPr/>
        </p:nvSpPr>
        <p:spPr>
          <a:xfrm>
            <a:off x="1232850" y="25129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2"/>
          <p:cNvSpPr txBox="1"/>
          <p:nvPr/>
        </p:nvSpPr>
        <p:spPr>
          <a:xfrm>
            <a:off x="3825750" y="25009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Reliably deliver packets, forming connections.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2"/>
          <p:cNvSpPr/>
          <p:nvPr/>
        </p:nvSpPr>
        <p:spPr>
          <a:xfrm>
            <a:off x="2050950" y="1777001"/>
            <a:ext cx="1622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1" name="Google Shape;711;p52"/>
          <p:cNvCxnSpPr>
            <a:stCxn id="710" idx="2"/>
            <a:endCxn id="706" idx="0"/>
          </p:cNvCxnSpPr>
          <p:nvPr/>
        </p:nvCxnSpPr>
        <p:spPr>
          <a:xfrm>
            <a:off x="2862150" y="21481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2" name="Google Shape;712;p52"/>
          <p:cNvSpPr txBox="1"/>
          <p:nvPr/>
        </p:nvSpPr>
        <p:spPr>
          <a:xfrm>
            <a:off x="1232850" y="18271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3825750" y="1815125"/>
            <a:ext cx="449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services on top of the Internet infrastructure.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transfers data between computers.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Laptops, phones, tablets, car navigators, pacemakers,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focus on the </a:t>
            </a:r>
            <a:r>
              <a:rPr i="1" lang="en"/>
              <a:t>infrastructure</a:t>
            </a:r>
            <a:r>
              <a:rPr lang="en"/>
              <a:t> that ties these devices together.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focus on the applications that rely on the Internet (e.g. Google, Facebook).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running analogy: Postal system.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infrastructure for sending 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focus on what's inside the letters.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 Fields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19" name="Google Shape;719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 Fields</a:t>
            </a:r>
            <a:endParaRPr/>
          </a:p>
        </p:txBody>
      </p:sp>
      <p:sp>
        <p:nvSpPr>
          <p:cNvPr id="720" name="Google Shape;720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Headers?</a:t>
            </a:r>
            <a:endParaRPr/>
          </a:p>
        </p:txBody>
      </p:sp>
      <p:sp>
        <p:nvSpPr>
          <p:cNvPr id="726" name="Google Shape;726;p54"/>
          <p:cNvSpPr txBox="1"/>
          <p:nvPr>
            <p:ph idx="1" type="body"/>
          </p:nvPr>
        </p:nvSpPr>
        <p:spPr>
          <a:xfrm>
            <a:off x="107050" y="402200"/>
            <a:ext cx="89097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A wants to send an image to 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forms a </a:t>
            </a:r>
            <a:r>
              <a:rPr lang="en"/>
              <a:t>packet with the bits of the image.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May need to split image into multiple packets.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sends the packet to the next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has no idea what these bits are for!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needs some extra </a:t>
            </a:r>
            <a:r>
              <a:rPr b="1" lang="en"/>
              <a:t>metadata</a:t>
            </a:r>
            <a:r>
              <a:rPr lang="en"/>
              <a:t>, to tell us what to do with the packet.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Letter needs to be put in an envelope.</a:t>
            </a:r>
            <a:br>
              <a:rPr lang="en"/>
            </a:br>
            <a:r>
              <a:rPr lang="en"/>
              <a:t>Envelope describes what to do with the letter.</a:t>
            </a:r>
            <a:endParaRPr/>
          </a:p>
        </p:txBody>
      </p:sp>
      <p:sp>
        <p:nvSpPr>
          <p:cNvPr id="727" name="Google Shape;727;p54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4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54"/>
          <p:cNvCxnSpPr>
            <a:stCxn id="728" idx="6"/>
            <a:endCxn id="727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54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1" name="Google Shape;731;p54"/>
          <p:cNvCxnSpPr>
            <a:stCxn id="727" idx="3"/>
            <a:endCxn id="730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54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54"/>
          <p:cNvCxnSpPr>
            <a:stCxn id="730" idx="3"/>
            <a:endCxn id="732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54"/>
          <p:cNvCxnSpPr>
            <a:stCxn id="732" idx="3"/>
            <a:endCxn id="735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54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4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737" name="Google Shape;737;p54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738" name="Google Shape;738;p54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39" name="Google Shape;739;p54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40" name="Google Shape;740;p54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1855800" y="3363325"/>
            <a:ext cx="1279200" cy="520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100010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2" name="Google Shape;742;p54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54"/>
          <p:cNvSpPr/>
          <p:nvPr/>
        </p:nvSpPr>
        <p:spPr>
          <a:xfrm>
            <a:off x="3365750" y="3856725"/>
            <a:ext cx="505500" cy="359400"/>
          </a:xfrm>
          <a:prstGeom prst="wedgeRoundRectCallout">
            <a:avLst>
              <a:gd fmla="val -74639" name="adj1"/>
              <a:gd fmla="val 4988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Header Fields</a:t>
            </a:r>
            <a:endParaRPr/>
          </a:p>
        </p:txBody>
      </p:sp>
      <p:sp>
        <p:nvSpPr>
          <p:cNvPr id="749" name="Google Shape;749;p55"/>
          <p:cNvSpPr txBox="1"/>
          <p:nvPr>
            <p:ph idx="1" type="body"/>
          </p:nvPr>
        </p:nvSpPr>
        <p:spPr>
          <a:xfrm>
            <a:off x="107050" y="402200"/>
            <a:ext cx="89097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packet </a:t>
            </a:r>
            <a:r>
              <a:rPr b="1" lang="en"/>
              <a:t>header</a:t>
            </a:r>
            <a:r>
              <a:rPr lang="en"/>
              <a:t> </a:t>
            </a:r>
            <a:r>
              <a:rPr lang="en"/>
              <a:t>contains </a:t>
            </a:r>
            <a:r>
              <a:rPr lang="en"/>
              <a:t>metadata describing how the data should be sent.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common fields in a header: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address: Required to deliver the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address: Useful if the recipient wants to send replies 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actual data in the packet is called the </a:t>
            </a:r>
            <a:r>
              <a:rPr b="1" lang="en"/>
              <a:t>payload</a:t>
            </a:r>
            <a:r>
              <a:rPr lang="en"/>
              <a:t>.</a:t>
            </a:r>
            <a:endParaRPr/>
          </a:p>
        </p:txBody>
      </p:sp>
      <p:sp>
        <p:nvSpPr>
          <p:cNvPr id="750" name="Google Shape;750;p55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55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2" name="Google Shape;752;p55"/>
          <p:cNvCxnSpPr>
            <a:stCxn id="751" idx="6"/>
            <a:endCxn id="750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5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4" name="Google Shape;754;p55"/>
          <p:cNvCxnSpPr>
            <a:stCxn id="750" idx="3"/>
            <a:endCxn id="753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55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55"/>
          <p:cNvCxnSpPr>
            <a:stCxn id="753" idx="3"/>
            <a:endCxn id="755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55"/>
          <p:cNvCxnSpPr>
            <a:stCxn id="755" idx="3"/>
            <a:endCxn id="758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55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760" name="Google Shape;760;p55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761" name="Google Shape;761;p55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62" name="Google Shape;762;p55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63" name="Google Shape;763;p55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64" name="Google Shape;764;p55"/>
          <p:cNvSpPr/>
          <p:nvPr/>
        </p:nvSpPr>
        <p:spPr>
          <a:xfrm>
            <a:off x="1855800" y="2795600"/>
            <a:ext cx="1279200" cy="1088700"/>
          </a:xfrm>
          <a:prstGeom prst="roundRect">
            <a:avLst>
              <a:gd fmla="val 11165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5" name="Google Shape;765;p55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55"/>
          <p:cNvCxnSpPr>
            <a:stCxn id="764" idx="1"/>
          </p:cNvCxnSpPr>
          <p:nvPr/>
        </p:nvCxnSpPr>
        <p:spPr>
          <a:xfrm>
            <a:off x="1855800" y="333995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55"/>
          <p:cNvSpPr txBox="1"/>
          <p:nvPr/>
        </p:nvSpPr>
        <p:spPr>
          <a:xfrm>
            <a:off x="1059100" y="2940013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55"/>
          <p:cNvSpPr txBox="1"/>
          <p:nvPr/>
        </p:nvSpPr>
        <p:spPr>
          <a:xfrm>
            <a:off x="1059100" y="3468988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are Standardized</a:t>
            </a:r>
            <a:endParaRPr/>
          </a:p>
        </p:txBody>
      </p:sp>
      <p:sp>
        <p:nvSpPr>
          <p:cNvPr id="774" name="Google Shape;774;p56"/>
          <p:cNvSpPr txBox="1"/>
          <p:nvPr>
            <p:ph idx="1" type="body"/>
          </p:nvPr>
        </p:nvSpPr>
        <p:spPr>
          <a:xfrm>
            <a:off x="107050" y="402200"/>
            <a:ext cx="89097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Everybody needs to agree on the format of the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"First 8 bits are the source, next 8 bits are the destination..."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use a different format, others won't understand the header.</a:t>
            </a:r>
            <a:endParaRPr/>
          </a:p>
        </p:txBody>
      </p:sp>
      <p:sp>
        <p:nvSpPr>
          <p:cNvPr id="775" name="Google Shape;775;p56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56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56"/>
          <p:cNvCxnSpPr>
            <a:stCxn id="776" idx="6"/>
            <a:endCxn id="775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56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9" name="Google Shape;779;p56"/>
          <p:cNvCxnSpPr>
            <a:stCxn id="775" idx="3"/>
            <a:endCxn id="778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56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1" name="Google Shape;781;p56"/>
          <p:cNvCxnSpPr>
            <a:stCxn id="778" idx="3"/>
            <a:endCxn id="780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56"/>
          <p:cNvCxnSpPr>
            <a:stCxn id="780" idx="3"/>
            <a:endCxn id="783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56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6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785" name="Google Shape;785;p56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786" name="Google Shape;786;p56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87" name="Google Shape;787;p56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88" name="Google Shape;788;p56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1855800" y="2795600"/>
            <a:ext cx="1279200" cy="1088700"/>
          </a:xfrm>
          <a:prstGeom prst="roundRect">
            <a:avLst>
              <a:gd fmla="val 11165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0" name="Google Shape;790;p56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56"/>
          <p:cNvCxnSpPr>
            <a:stCxn id="789" idx="1"/>
          </p:cNvCxnSpPr>
          <p:nvPr/>
        </p:nvCxnSpPr>
        <p:spPr>
          <a:xfrm>
            <a:off x="1855800" y="333995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56"/>
          <p:cNvSpPr txBox="1"/>
          <p:nvPr/>
        </p:nvSpPr>
        <p:spPr>
          <a:xfrm>
            <a:off x="1059100" y="2940013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56"/>
          <p:cNvSpPr txBox="1"/>
          <p:nvPr/>
        </p:nvSpPr>
        <p:spPr>
          <a:xfrm>
            <a:off x="1059100" y="3468988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Headers (Endpoints)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(Endpoints Only)</a:t>
            </a:r>
            <a:endParaRPr/>
          </a:p>
        </p:txBody>
      </p:sp>
      <p:sp>
        <p:nvSpPr>
          <p:cNvPr id="800" name="Google Shape;800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06" name="Google Shape;806;p58"/>
          <p:cNvSpPr txBox="1"/>
          <p:nvPr>
            <p:ph idx="1" type="body"/>
          </p:nvPr>
        </p:nvSpPr>
        <p:spPr>
          <a:xfrm>
            <a:off x="107050" y="402200"/>
            <a:ext cx="8909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CEO Alice wants to send a message to CEO Bob.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writes a letter.</a:t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58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58"/>
          <p:cNvCxnSpPr>
            <a:stCxn id="808" idx="2"/>
            <a:endCxn id="807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0" name="Google Shape;810;p58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58"/>
          <p:cNvCxnSpPr>
            <a:stCxn id="810" idx="2"/>
            <a:endCxn id="808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58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58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4" name="Google Shape;814;p58"/>
          <p:cNvCxnSpPr>
            <a:stCxn id="813" idx="2"/>
            <a:endCxn id="812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5" name="Google Shape;815;p58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6" name="Google Shape;816;p58"/>
          <p:cNvCxnSpPr>
            <a:stCxn id="815" idx="2"/>
            <a:endCxn id="813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7" name="Google Shape;817;p58"/>
          <p:cNvSpPr/>
          <p:nvPr/>
        </p:nvSpPr>
        <p:spPr>
          <a:xfrm>
            <a:off x="2977650" y="1724475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9"/>
          <p:cNvSpPr/>
          <p:nvPr/>
        </p:nvSpPr>
        <p:spPr>
          <a:xfrm>
            <a:off x="2849100" y="244222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24" name="Google Shape;824;p59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passes the letter down to her secretary.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 secretary puts the letter in an envelope.</a:t>
            </a:r>
            <a:endParaRPr/>
          </a:p>
        </p:txBody>
      </p:sp>
      <p:sp>
        <p:nvSpPr>
          <p:cNvPr id="825" name="Google Shape;825;p59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59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7" name="Google Shape;827;p59"/>
          <p:cNvCxnSpPr>
            <a:stCxn id="826" idx="2"/>
            <a:endCxn id="825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8" name="Google Shape;828;p59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9" name="Google Shape;829;p59"/>
          <p:cNvCxnSpPr>
            <a:stCxn id="828" idx="2"/>
            <a:endCxn id="826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59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59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59"/>
          <p:cNvCxnSpPr>
            <a:stCxn id="831" idx="2"/>
            <a:endCxn id="830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3" name="Google Shape;833;p59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59"/>
          <p:cNvCxnSpPr>
            <a:stCxn id="833" idx="2"/>
            <a:endCxn id="831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5" name="Google Shape;835;p59"/>
          <p:cNvSpPr/>
          <p:nvPr/>
        </p:nvSpPr>
        <p:spPr>
          <a:xfrm>
            <a:off x="2985450" y="286420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/>
          <p:nvPr/>
        </p:nvSpPr>
        <p:spPr>
          <a:xfrm>
            <a:off x="2849100" y="30750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60"/>
          <p:cNvSpPr/>
          <p:nvPr/>
        </p:nvSpPr>
        <p:spPr>
          <a:xfrm>
            <a:off x="2973900" y="36568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43" name="Google Shape;843;p60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 secretary passes the letter down to the mailman.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puts the envelope in a box.</a:t>
            </a:r>
            <a:endParaRPr/>
          </a:p>
        </p:txBody>
      </p:sp>
      <p:sp>
        <p:nvSpPr>
          <p:cNvPr id="844" name="Google Shape;844;p60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60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6" name="Google Shape;846;p60"/>
          <p:cNvCxnSpPr>
            <a:stCxn id="845" idx="2"/>
            <a:endCxn id="844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7" name="Google Shape;847;p60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8" name="Google Shape;848;p60"/>
          <p:cNvCxnSpPr>
            <a:stCxn id="847" idx="2"/>
            <a:endCxn id="845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60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0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1" name="Google Shape;851;p60"/>
          <p:cNvCxnSpPr>
            <a:stCxn id="850" idx="2"/>
            <a:endCxn id="849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2" name="Google Shape;852;p60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3" name="Google Shape;853;p60"/>
          <p:cNvCxnSpPr>
            <a:stCxn id="852" idx="2"/>
            <a:endCxn id="850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4" name="Google Shape;854;p60"/>
          <p:cNvSpPr/>
          <p:nvPr/>
        </p:nvSpPr>
        <p:spPr>
          <a:xfrm>
            <a:off x="3110250" y="40788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1"/>
          <p:cNvSpPr/>
          <p:nvPr/>
        </p:nvSpPr>
        <p:spPr>
          <a:xfrm>
            <a:off x="4296900" y="30750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1"/>
          <p:cNvSpPr/>
          <p:nvPr/>
        </p:nvSpPr>
        <p:spPr>
          <a:xfrm>
            <a:off x="4421700" y="36568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62" name="Google Shape;862;p61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travels through the postal system, to Bob's building.</a:t>
            </a:r>
            <a:endParaRPr/>
          </a:p>
        </p:txBody>
      </p:sp>
      <p:sp>
        <p:nvSpPr>
          <p:cNvPr id="863" name="Google Shape;863;p61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61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61"/>
          <p:cNvCxnSpPr>
            <a:stCxn id="864" idx="2"/>
            <a:endCxn id="863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6" name="Google Shape;866;p61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7" name="Google Shape;867;p61"/>
          <p:cNvCxnSpPr>
            <a:stCxn id="866" idx="2"/>
            <a:endCxn id="864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8" name="Google Shape;868;p61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61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0" name="Google Shape;870;p61"/>
          <p:cNvCxnSpPr>
            <a:stCxn id="869" idx="2"/>
            <a:endCxn id="868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1" name="Google Shape;871;p61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2" name="Google Shape;872;p61"/>
          <p:cNvCxnSpPr>
            <a:stCxn id="871" idx="2"/>
            <a:endCxn id="869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73" name="Google Shape;873;p61"/>
          <p:cNvSpPr/>
          <p:nvPr/>
        </p:nvSpPr>
        <p:spPr>
          <a:xfrm>
            <a:off x="4558050" y="40788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2"/>
          <p:cNvSpPr/>
          <p:nvPr/>
        </p:nvSpPr>
        <p:spPr>
          <a:xfrm>
            <a:off x="4421700" y="24376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80" name="Google Shape;880;p62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</a:t>
            </a:r>
            <a:r>
              <a:rPr i="1" lang="en"/>
              <a:t>unwraps</a:t>
            </a:r>
            <a:r>
              <a:rPr lang="en"/>
              <a:t> the box, revealing the envelope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passes the envelope up to the secretary.</a:t>
            </a:r>
            <a:endParaRPr/>
          </a:p>
        </p:txBody>
      </p:sp>
      <p:sp>
        <p:nvSpPr>
          <p:cNvPr id="881" name="Google Shape;881;p62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62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62"/>
          <p:cNvCxnSpPr>
            <a:stCxn id="882" idx="2"/>
            <a:endCxn id="881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62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62"/>
          <p:cNvCxnSpPr>
            <a:stCxn id="884" idx="2"/>
            <a:endCxn id="882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6" name="Google Shape;886;p62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2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8" name="Google Shape;888;p62"/>
          <p:cNvCxnSpPr>
            <a:stCxn id="887" idx="2"/>
            <a:endCxn id="886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9" name="Google Shape;889;p62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62"/>
          <p:cNvCxnSpPr>
            <a:stCxn id="889" idx="2"/>
            <a:endCxn id="887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1" name="Google Shape;891;p62"/>
          <p:cNvSpPr/>
          <p:nvPr/>
        </p:nvSpPr>
        <p:spPr>
          <a:xfrm>
            <a:off x="4558050" y="2859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the Internet?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has and is transforming everything!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do business</a:t>
            </a:r>
            <a:r>
              <a:rPr lang="en"/>
              <a:t>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Retail, advertising, cloud computing.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have relationships</a:t>
            </a:r>
            <a:r>
              <a:rPr lang="en"/>
              <a:t>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Twitter, chat.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learn.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Wikipedia, ChatGPT, AR/VR.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govern.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E-voting, censorship, cyber-warfare.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cure diseases.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Digital health, remote surgery.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97" name="Google Shape;897;p63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secretary </a:t>
            </a:r>
            <a:r>
              <a:rPr i="1" lang="en"/>
              <a:t>unwraps</a:t>
            </a:r>
            <a:r>
              <a:rPr lang="en"/>
              <a:t> the envelope, revealing the letter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secretary passes the letter up to Bob.</a:t>
            </a:r>
            <a:endParaRPr/>
          </a:p>
        </p:txBody>
      </p:sp>
      <p:sp>
        <p:nvSpPr>
          <p:cNvPr id="898" name="Google Shape;898;p63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63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0" name="Google Shape;900;p63"/>
          <p:cNvCxnSpPr>
            <a:stCxn id="899" idx="2"/>
            <a:endCxn id="898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1" name="Google Shape;901;p63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2" name="Google Shape;902;p63"/>
          <p:cNvCxnSpPr>
            <a:stCxn id="901" idx="2"/>
            <a:endCxn id="899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3" name="Google Shape;903;p63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3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5" name="Google Shape;905;p63"/>
          <p:cNvCxnSpPr>
            <a:stCxn id="904" idx="2"/>
            <a:endCxn id="903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6" name="Google Shape;906;p63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7" name="Google Shape;907;p63"/>
          <p:cNvCxnSpPr>
            <a:stCxn id="906" idx="2"/>
            <a:endCxn id="904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8" name="Google Shape;908;p63"/>
          <p:cNvSpPr/>
          <p:nvPr/>
        </p:nvSpPr>
        <p:spPr>
          <a:xfrm>
            <a:off x="4558050" y="1716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3" name="Google Shape;913;p64"/>
          <p:cNvCxnSpPr/>
          <p:nvPr/>
        </p:nvCxnSpPr>
        <p:spPr>
          <a:xfrm>
            <a:off x="2547250" y="4451665"/>
            <a:ext cx="11532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64"/>
          <p:cNvCxnSpPr/>
          <p:nvPr/>
        </p:nvCxnSpPr>
        <p:spPr>
          <a:xfrm>
            <a:off x="5423350" y="4451665"/>
            <a:ext cx="1134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64"/>
          <p:cNvCxnSpPr/>
          <p:nvPr/>
        </p:nvCxnSpPr>
        <p:spPr>
          <a:xfrm>
            <a:off x="2547250" y="4680265"/>
            <a:ext cx="11532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6" name="Google Shape;916;p64"/>
          <p:cNvCxnSpPr/>
          <p:nvPr/>
        </p:nvCxnSpPr>
        <p:spPr>
          <a:xfrm>
            <a:off x="5423350" y="4680265"/>
            <a:ext cx="1134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7" name="Google Shape;917;p64"/>
          <p:cNvCxnSpPr/>
          <p:nvPr/>
        </p:nvCxnSpPr>
        <p:spPr>
          <a:xfrm>
            <a:off x="4005088" y="2962400"/>
            <a:ext cx="1113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64"/>
          <p:cNvCxnSpPr/>
          <p:nvPr/>
        </p:nvCxnSpPr>
        <p:spPr>
          <a:xfrm>
            <a:off x="5775713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19" name="Google Shape;919;p64"/>
          <p:cNvCxnSpPr/>
          <p:nvPr/>
        </p:nvCxnSpPr>
        <p:spPr>
          <a:xfrm>
            <a:off x="5775713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0" name="Google Shape;920;p64"/>
          <p:cNvCxnSpPr/>
          <p:nvPr/>
        </p:nvCxnSpPr>
        <p:spPr>
          <a:xfrm>
            <a:off x="3348088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64"/>
          <p:cNvCxnSpPr/>
          <p:nvPr/>
        </p:nvCxnSpPr>
        <p:spPr>
          <a:xfrm>
            <a:off x="3348088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23" name="Google Shape;923;p64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move to lower layers, we wrap additional headers around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move to higher layers, we peel off headers, revealing the inner headers.</a:t>
            </a:r>
            <a:endParaRPr/>
          </a:p>
        </p:txBody>
      </p:sp>
      <p:sp>
        <p:nvSpPr>
          <p:cNvPr id="924" name="Google Shape;924;p64"/>
          <p:cNvSpPr/>
          <p:nvPr/>
        </p:nvSpPr>
        <p:spPr>
          <a:xfrm>
            <a:off x="2691088" y="2776850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64"/>
          <p:cNvSpPr/>
          <p:nvPr/>
        </p:nvSpPr>
        <p:spPr>
          <a:xfrm>
            <a:off x="2691088" y="2091050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6" name="Google Shape;926;p64"/>
          <p:cNvCxnSpPr>
            <a:stCxn id="925" idx="2"/>
            <a:endCxn id="924" idx="0"/>
          </p:cNvCxnSpPr>
          <p:nvPr/>
        </p:nvCxnSpPr>
        <p:spPr>
          <a:xfrm>
            <a:off x="3348088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64"/>
          <p:cNvSpPr/>
          <p:nvPr/>
        </p:nvSpPr>
        <p:spPr>
          <a:xfrm>
            <a:off x="2691088" y="1405250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8" name="Google Shape;928;p64"/>
          <p:cNvCxnSpPr>
            <a:stCxn id="927" idx="2"/>
            <a:endCxn id="925" idx="0"/>
          </p:cNvCxnSpPr>
          <p:nvPr/>
        </p:nvCxnSpPr>
        <p:spPr>
          <a:xfrm>
            <a:off x="3348088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64"/>
          <p:cNvSpPr/>
          <p:nvPr/>
        </p:nvSpPr>
        <p:spPr>
          <a:xfrm>
            <a:off x="5118713" y="2776850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64"/>
          <p:cNvSpPr/>
          <p:nvPr/>
        </p:nvSpPr>
        <p:spPr>
          <a:xfrm>
            <a:off x="5118713" y="2091050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1" name="Google Shape;931;p64"/>
          <p:cNvCxnSpPr>
            <a:stCxn id="930" idx="2"/>
            <a:endCxn id="929" idx="0"/>
          </p:cNvCxnSpPr>
          <p:nvPr/>
        </p:nvCxnSpPr>
        <p:spPr>
          <a:xfrm>
            <a:off x="5775713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2" name="Google Shape;932;p64"/>
          <p:cNvSpPr/>
          <p:nvPr/>
        </p:nvSpPr>
        <p:spPr>
          <a:xfrm>
            <a:off x="5118713" y="1405250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3" name="Google Shape;933;p64"/>
          <p:cNvCxnSpPr>
            <a:stCxn id="932" idx="2"/>
            <a:endCxn id="930" idx="0"/>
          </p:cNvCxnSpPr>
          <p:nvPr/>
        </p:nvCxnSpPr>
        <p:spPr>
          <a:xfrm>
            <a:off x="5775713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34" name="Google Shape;934;p64"/>
          <p:cNvCxnSpPr>
            <a:stCxn id="924" idx="3"/>
            <a:endCxn id="929" idx="1"/>
          </p:cNvCxnSpPr>
          <p:nvPr/>
        </p:nvCxnSpPr>
        <p:spPr>
          <a:xfrm>
            <a:off x="4005088" y="2962400"/>
            <a:ext cx="1113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5" name="Google Shape;935;p64"/>
          <p:cNvSpPr/>
          <p:nvPr/>
        </p:nvSpPr>
        <p:spPr>
          <a:xfrm>
            <a:off x="6550850" y="3462650"/>
            <a:ext cx="1972500" cy="15063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64"/>
          <p:cNvSpPr/>
          <p:nvPr/>
        </p:nvSpPr>
        <p:spPr>
          <a:xfrm>
            <a:off x="6675650" y="4011415"/>
            <a:ext cx="1722900" cy="8805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64"/>
          <p:cNvSpPr/>
          <p:nvPr/>
        </p:nvSpPr>
        <p:spPr>
          <a:xfrm>
            <a:off x="68120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4"/>
          <p:cNvSpPr/>
          <p:nvPr/>
        </p:nvSpPr>
        <p:spPr>
          <a:xfrm>
            <a:off x="3700450" y="4011415"/>
            <a:ext cx="1722900" cy="8805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4"/>
          <p:cNvSpPr/>
          <p:nvPr/>
        </p:nvSpPr>
        <p:spPr>
          <a:xfrm>
            <a:off x="38368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64"/>
          <p:cNvSpPr/>
          <p:nvPr/>
        </p:nvSpPr>
        <p:spPr>
          <a:xfrm>
            <a:off x="10970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1" name="Google Shape;941;p64"/>
          <p:cNvCxnSpPr>
            <a:endCxn id="938" idx="1"/>
          </p:cNvCxnSpPr>
          <p:nvPr/>
        </p:nvCxnSpPr>
        <p:spPr>
          <a:xfrm>
            <a:off x="2547250" y="4451665"/>
            <a:ext cx="11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64"/>
          <p:cNvCxnSpPr>
            <a:stCxn id="938" idx="3"/>
          </p:cNvCxnSpPr>
          <p:nvPr/>
        </p:nvCxnSpPr>
        <p:spPr>
          <a:xfrm>
            <a:off x="5423350" y="4451665"/>
            <a:ext cx="113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64"/>
          <p:cNvCxnSpPr/>
          <p:nvPr/>
        </p:nvCxnSpPr>
        <p:spPr>
          <a:xfrm>
            <a:off x="2547250" y="4680265"/>
            <a:ext cx="11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4" name="Google Shape;944;p64"/>
          <p:cNvCxnSpPr/>
          <p:nvPr/>
        </p:nvCxnSpPr>
        <p:spPr>
          <a:xfrm>
            <a:off x="5423350" y="4680265"/>
            <a:ext cx="113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50" name="Google Shape;950;p65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only cares about the headers at their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Mailman reads the green header, ignores all the </a:t>
            </a:r>
            <a:r>
              <a:rPr lang="en"/>
              <a:t>payload</a:t>
            </a:r>
            <a:r>
              <a:rPr lang="en"/>
              <a:t>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communicates with its peers at the same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Alice's secretary writes the blue header, for Bob's secretary to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protocol at a specific layer only makes sense to people at that layer.</a:t>
            </a:r>
            <a:endParaRPr/>
          </a:p>
        </p:txBody>
      </p:sp>
      <p:sp>
        <p:nvSpPr>
          <p:cNvPr id="951" name="Google Shape;951;p65"/>
          <p:cNvSpPr/>
          <p:nvPr/>
        </p:nvSpPr>
        <p:spPr>
          <a:xfrm>
            <a:off x="405075" y="44445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65"/>
          <p:cNvSpPr/>
          <p:nvPr/>
        </p:nvSpPr>
        <p:spPr>
          <a:xfrm>
            <a:off x="405075" y="36825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65"/>
          <p:cNvSpPr/>
          <p:nvPr/>
        </p:nvSpPr>
        <p:spPr>
          <a:xfrm>
            <a:off x="405075" y="2920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65"/>
          <p:cNvSpPr/>
          <p:nvPr/>
        </p:nvSpPr>
        <p:spPr>
          <a:xfrm>
            <a:off x="2451700" y="44445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65"/>
          <p:cNvSpPr/>
          <p:nvPr/>
        </p:nvSpPr>
        <p:spPr>
          <a:xfrm>
            <a:off x="2451700" y="36825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65"/>
          <p:cNvSpPr/>
          <p:nvPr/>
        </p:nvSpPr>
        <p:spPr>
          <a:xfrm>
            <a:off x="2451700" y="2920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7" name="Google Shape;957;p65"/>
          <p:cNvCxnSpPr>
            <a:stCxn id="953" idx="3"/>
            <a:endCxn id="956" idx="1"/>
          </p:cNvCxnSpPr>
          <p:nvPr/>
        </p:nvCxnSpPr>
        <p:spPr>
          <a:xfrm>
            <a:off x="1719075" y="3106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8" name="Google Shape;958;p65"/>
          <p:cNvCxnSpPr>
            <a:stCxn id="952" idx="3"/>
            <a:endCxn id="955" idx="1"/>
          </p:cNvCxnSpPr>
          <p:nvPr/>
        </p:nvCxnSpPr>
        <p:spPr>
          <a:xfrm>
            <a:off x="1719075" y="3868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9" name="Google Shape;959;p65"/>
          <p:cNvCxnSpPr>
            <a:stCxn id="951" idx="3"/>
            <a:endCxn id="954" idx="1"/>
          </p:cNvCxnSpPr>
          <p:nvPr/>
        </p:nvCxnSpPr>
        <p:spPr>
          <a:xfrm>
            <a:off x="1719075" y="4630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0" name="Google Shape;960;p65"/>
          <p:cNvSpPr/>
          <p:nvPr/>
        </p:nvSpPr>
        <p:spPr>
          <a:xfrm>
            <a:off x="4286950" y="29988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65"/>
          <p:cNvSpPr/>
          <p:nvPr/>
        </p:nvSpPr>
        <p:spPr>
          <a:xfrm>
            <a:off x="4411750" y="35806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5"/>
          <p:cNvSpPr/>
          <p:nvPr/>
        </p:nvSpPr>
        <p:spPr>
          <a:xfrm>
            <a:off x="4548100" y="4002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65"/>
          <p:cNvSpPr txBox="1"/>
          <p:nvPr/>
        </p:nvSpPr>
        <p:spPr>
          <a:xfrm>
            <a:off x="6369400" y="3106125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Mailman only cares about this.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5"/>
          <p:cNvSpPr txBox="1"/>
          <p:nvPr/>
        </p:nvSpPr>
        <p:spPr>
          <a:xfrm>
            <a:off x="6369400" y="3586608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Secretary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only cares about this.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65"/>
          <p:cNvSpPr txBox="1"/>
          <p:nvPr/>
        </p:nvSpPr>
        <p:spPr>
          <a:xfrm>
            <a:off x="6369400" y="4105858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CEO 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only cares about this.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at Different Layers</a:t>
            </a:r>
            <a:endParaRPr/>
          </a:p>
        </p:txBody>
      </p:sp>
      <p:sp>
        <p:nvSpPr>
          <p:cNvPr id="971" name="Google Shape;971;p66"/>
          <p:cNvSpPr txBox="1"/>
          <p:nvPr>
            <p:ph idx="1" type="body"/>
          </p:nvPr>
        </p:nvSpPr>
        <p:spPr>
          <a:xfrm>
            <a:off x="107050" y="402200"/>
            <a:ext cx="8909700" cy="2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a building: "413 Soda Hall."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postal system: "2551 Hearst Ave, Berkeley, CA."</a:t>
            </a:r>
            <a:endParaRPr/>
          </a:p>
        </p:txBody>
      </p:sp>
      <p:sp>
        <p:nvSpPr>
          <p:cNvPr id="972" name="Google Shape;972;p66"/>
          <p:cNvSpPr/>
          <p:nvPr/>
        </p:nvSpPr>
        <p:spPr>
          <a:xfrm>
            <a:off x="1641825" y="3125100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66"/>
          <p:cNvSpPr/>
          <p:nvPr/>
        </p:nvSpPr>
        <p:spPr>
          <a:xfrm>
            <a:off x="1766625" y="3706900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6"/>
          <p:cNvSpPr/>
          <p:nvPr/>
        </p:nvSpPr>
        <p:spPr>
          <a:xfrm>
            <a:off x="1902975" y="4128875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66"/>
          <p:cNvSpPr txBox="1"/>
          <p:nvPr/>
        </p:nvSpPr>
        <p:spPr>
          <a:xfrm>
            <a:off x="3724275" y="3232350"/>
            <a:ext cx="3777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These addresses make sense to the mailman.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6"/>
          <p:cNvSpPr txBox="1"/>
          <p:nvPr/>
        </p:nvSpPr>
        <p:spPr>
          <a:xfrm>
            <a:off x="3724275" y="3712825"/>
            <a:ext cx="3491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These names make sense to the secretary.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7"/>
          <p:cNvSpPr/>
          <p:nvPr/>
        </p:nvSpPr>
        <p:spPr>
          <a:xfrm>
            <a:off x="3036775" y="2190750"/>
            <a:ext cx="2169000" cy="22044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983" name="Google Shape;983;p67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67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67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67"/>
          <p:cNvCxnSpPr>
            <a:stCxn id="984" idx="2"/>
            <a:endCxn id="983" idx="0"/>
          </p:cNvCxnSpPr>
          <p:nvPr/>
        </p:nvCxnSpPr>
        <p:spPr>
          <a:xfrm>
            <a:off x="18695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67"/>
          <p:cNvCxnSpPr>
            <a:stCxn id="985" idx="2"/>
            <a:endCxn id="984" idx="0"/>
          </p:cNvCxnSpPr>
          <p:nvPr/>
        </p:nvCxnSpPr>
        <p:spPr>
          <a:xfrm>
            <a:off x="18695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67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67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67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67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2" name="Google Shape;992;p67"/>
          <p:cNvCxnSpPr>
            <a:stCxn id="991" idx="2"/>
            <a:endCxn id="985" idx="0"/>
          </p:cNvCxnSpPr>
          <p:nvPr/>
        </p:nvCxnSpPr>
        <p:spPr>
          <a:xfrm>
            <a:off x="18695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67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67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5" name="Google Shape;995;p67"/>
          <p:cNvCxnSpPr>
            <a:stCxn id="994" idx="2"/>
            <a:endCxn id="991" idx="0"/>
          </p:cNvCxnSpPr>
          <p:nvPr/>
        </p:nvCxnSpPr>
        <p:spPr>
          <a:xfrm>
            <a:off x="18695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67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67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67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67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0" name="Google Shape;1000;p67"/>
          <p:cNvCxnSpPr>
            <a:stCxn id="998" idx="2"/>
            <a:endCxn id="997" idx="0"/>
          </p:cNvCxnSpPr>
          <p:nvPr/>
        </p:nvCxnSpPr>
        <p:spPr>
          <a:xfrm>
            <a:off x="80417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01" name="Google Shape;1001;p67"/>
          <p:cNvCxnSpPr>
            <a:stCxn id="999" idx="2"/>
            <a:endCxn id="998" idx="0"/>
          </p:cNvCxnSpPr>
          <p:nvPr/>
        </p:nvCxnSpPr>
        <p:spPr>
          <a:xfrm>
            <a:off x="80417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2" name="Google Shape;1002;p67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3" name="Google Shape;1003;p67"/>
          <p:cNvCxnSpPr>
            <a:stCxn id="1002" idx="2"/>
            <a:endCxn id="999" idx="0"/>
          </p:cNvCxnSpPr>
          <p:nvPr/>
        </p:nvCxnSpPr>
        <p:spPr>
          <a:xfrm>
            <a:off x="80417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4" name="Google Shape;1004;p67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67"/>
          <p:cNvCxnSpPr>
            <a:stCxn id="1004" idx="2"/>
            <a:endCxn id="1002" idx="0"/>
          </p:cNvCxnSpPr>
          <p:nvPr/>
        </p:nvCxnSpPr>
        <p:spPr>
          <a:xfrm>
            <a:off x="80417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6" name="Google Shape;1006;p67"/>
          <p:cNvSpPr/>
          <p:nvPr/>
        </p:nvSpPr>
        <p:spPr>
          <a:xfrm>
            <a:off x="3135025" y="2775899"/>
            <a:ext cx="1972500" cy="1523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67"/>
          <p:cNvSpPr/>
          <p:nvPr/>
        </p:nvSpPr>
        <p:spPr>
          <a:xfrm>
            <a:off x="3259825" y="3142342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67"/>
          <p:cNvSpPr/>
          <p:nvPr/>
        </p:nvSpPr>
        <p:spPr>
          <a:xfrm>
            <a:off x="3396175" y="356431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67"/>
          <p:cNvSpPr/>
          <p:nvPr/>
        </p:nvSpPr>
        <p:spPr>
          <a:xfrm>
            <a:off x="2641675" y="2070950"/>
            <a:ext cx="2959200" cy="3348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Converted to bits and transmitted.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67"/>
          <p:cNvSpPr txBox="1"/>
          <p:nvPr>
            <p:ph idx="1" type="body"/>
          </p:nvPr>
        </p:nvSpPr>
        <p:spPr>
          <a:xfrm>
            <a:off x="107050" y="402200"/>
            <a:ext cx="8909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move to lower layers, we wrap additional headers around the packet.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8"/>
          <p:cNvSpPr/>
          <p:nvPr/>
        </p:nvSpPr>
        <p:spPr>
          <a:xfrm>
            <a:off x="4713175" y="2190750"/>
            <a:ext cx="2169000" cy="22044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1017" name="Google Shape;1017;p68"/>
          <p:cNvSpPr/>
          <p:nvPr/>
        </p:nvSpPr>
        <p:spPr>
          <a:xfrm>
            <a:off x="4811425" y="2775899"/>
            <a:ext cx="1972500" cy="1523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68"/>
          <p:cNvSpPr/>
          <p:nvPr/>
        </p:nvSpPr>
        <p:spPr>
          <a:xfrm>
            <a:off x="4936225" y="3142342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68"/>
          <p:cNvSpPr/>
          <p:nvPr/>
        </p:nvSpPr>
        <p:spPr>
          <a:xfrm>
            <a:off x="5072575" y="356431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68"/>
          <p:cNvSpPr/>
          <p:nvPr/>
        </p:nvSpPr>
        <p:spPr>
          <a:xfrm>
            <a:off x="4318075" y="2070950"/>
            <a:ext cx="2959200" cy="3348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68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68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68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4" name="Google Shape;1024;p68"/>
          <p:cNvCxnSpPr>
            <a:stCxn id="1022" idx="2"/>
            <a:endCxn id="1021" idx="0"/>
          </p:cNvCxnSpPr>
          <p:nvPr/>
        </p:nvCxnSpPr>
        <p:spPr>
          <a:xfrm>
            <a:off x="18695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68"/>
          <p:cNvCxnSpPr>
            <a:stCxn id="1023" idx="2"/>
            <a:endCxn id="1022" idx="0"/>
          </p:cNvCxnSpPr>
          <p:nvPr/>
        </p:nvCxnSpPr>
        <p:spPr>
          <a:xfrm>
            <a:off x="18695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68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8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68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68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68"/>
          <p:cNvCxnSpPr>
            <a:stCxn id="1029" idx="2"/>
            <a:endCxn id="1023" idx="0"/>
          </p:cNvCxnSpPr>
          <p:nvPr/>
        </p:nvCxnSpPr>
        <p:spPr>
          <a:xfrm>
            <a:off x="18695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68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68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3" name="Google Shape;1033;p68"/>
          <p:cNvCxnSpPr>
            <a:stCxn id="1032" idx="2"/>
            <a:endCxn id="1029" idx="0"/>
          </p:cNvCxnSpPr>
          <p:nvPr/>
        </p:nvCxnSpPr>
        <p:spPr>
          <a:xfrm>
            <a:off x="18695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68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8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68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68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8" name="Google Shape;1038;p68"/>
          <p:cNvCxnSpPr>
            <a:stCxn id="1036" idx="2"/>
            <a:endCxn id="1035" idx="0"/>
          </p:cNvCxnSpPr>
          <p:nvPr/>
        </p:nvCxnSpPr>
        <p:spPr>
          <a:xfrm>
            <a:off x="80417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39" name="Google Shape;1039;p68"/>
          <p:cNvCxnSpPr>
            <a:stCxn id="1037" idx="2"/>
            <a:endCxn id="1036" idx="0"/>
          </p:cNvCxnSpPr>
          <p:nvPr/>
        </p:nvCxnSpPr>
        <p:spPr>
          <a:xfrm>
            <a:off x="80417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0" name="Google Shape;1040;p68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1" name="Google Shape;1041;p68"/>
          <p:cNvCxnSpPr>
            <a:stCxn id="1040" idx="2"/>
            <a:endCxn id="1037" idx="0"/>
          </p:cNvCxnSpPr>
          <p:nvPr/>
        </p:nvCxnSpPr>
        <p:spPr>
          <a:xfrm>
            <a:off x="80417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2" name="Google Shape;1042;p68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3" name="Google Shape;1043;p68"/>
          <p:cNvCxnSpPr>
            <a:stCxn id="1042" idx="2"/>
            <a:endCxn id="1040" idx="0"/>
          </p:cNvCxnSpPr>
          <p:nvPr/>
        </p:nvCxnSpPr>
        <p:spPr>
          <a:xfrm>
            <a:off x="80417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4" name="Google Shape;1044;p68"/>
          <p:cNvSpPr txBox="1"/>
          <p:nvPr>
            <p:ph idx="1" type="body"/>
          </p:nvPr>
        </p:nvSpPr>
        <p:spPr>
          <a:xfrm>
            <a:off x="107050" y="402200"/>
            <a:ext cx="8909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move to higher layers, we peel off headers, revealing the inner headers.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1050" name="Google Shape;1050;p69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69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69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69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69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69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69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69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69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69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69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69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69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69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9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69"/>
          <p:cNvCxnSpPr>
            <a:stCxn id="1064" idx="1"/>
            <a:endCxn id="1058" idx="3"/>
          </p:cNvCxnSpPr>
          <p:nvPr/>
        </p:nvCxnSpPr>
        <p:spPr>
          <a:xfrm rot="10800000">
            <a:off x="2422600" y="1554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6" name="Google Shape;1066;p69"/>
          <p:cNvCxnSpPr>
            <a:stCxn id="1063" idx="1"/>
            <a:endCxn id="1056" idx="3"/>
          </p:cNvCxnSpPr>
          <p:nvPr/>
        </p:nvCxnSpPr>
        <p:spPr>
          <a:xfrm rot="10800000">
            <a:off x="2422600" y="2316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7" name="Google Shape;1067;p69"/>
          <p:cNvCxnSpPr>
            <a:stCxn id="1062" idx="1"/>
            <a:endCxn id="1052" idx="3"/>
          </p:cNvCxnSpPr>
          <p:nvPr/>
        </p:nvCxnSpPr>
        <p:spPr>
          <a:xfrm rot="10800000">
            <a:off x="2422600" y="3078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8" name="Google Shape;1068;p69"/>
          <p:cNvCxnSpPr>
            <a:stCxn id="1061" idx="1"/>
            <a:endCxn id="1051" idx="3"/>
          </p:cNvCxnSpPr>
          <p:nvPr/>
        </p:nvCxnSpPr>
        <p:spPr>
          <a:xfrm rot="10800000">
            <a:off x="2422600" y="3834488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69" name="Google Shape;1069;p69"/>
          <p:cNvCxnSpPr>
            <a:stCxn id="1060" idx="1"/>
            <a:endCxn id="1050" idx="3"/>
          </p:cNvCxnSpPr>
          <p:nvPr/>
        </p:nvCxnSpPr>
        <p:spPr>
          <a:xfrm rot="10800000">
            <a:off x="2422600" y="4590500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0" name="Google Shape;1070;p69"/>
          <p:cNvSpPr txBox="1"/>
          <p:nvPr>
            <p:ph idx="1" type="body"/>
          </p:nvPr>
        </p:nvSpPr>
        <p:spPr>
          <a:xfrm>
            <a:off x="107050" y="402200"/>
            <a:ext cx="8909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eers at the same layer communicate with each other using the header at that layer.</a:t>
            </a:r>
            <a:endParaRPr/>
          </a:p>
        </p:txBody>
      </p:sp>
      <p:sp>
        <p:nvSpPr>
          <p:cNvPr id="1071" name="Google Shape;1071;p69"/>
          <p:cNvSpPr txBox="1"/>
          <p:nvPr/>
        </p:nvSpPr>
        <p:spPr>
          <a:xfrm>
            <a:off x="3918250" y="1283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HTTP, DNS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69"/>
          <p:cNvSpPr txBox="1"/>
          <p:nvPr/>
        </p:nvSpPr>
        <p:spPr>
          <a:xfrm>
            <a:off x="3918250" y="2045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TCP, UDP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69"/>
          <p:cNvSpPr txBox="1"/>
          <p:nvPr/>
        </p:nvSpPr>
        <p:spPr>
          <a:xfrm>
            <a:off x="3918250" y="2807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69"/>
          <p:cNvSpPr txBox="1"/>
          <p:nvPr/>
        </p:nvSpPr>
        <p:spPr>
          <a:xfrm>
            <a:off x="3918250" y="3569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69"/>
          <p:cNvSpPr txBox="1"/>
          <p:nvPr/>
        </p:nvSpPr>
        <p:spPr>
          <a:xfrm>
            <a:off x="3918250" y="4331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wire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Headers (Routers)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(With Routers)</a:t>
            </a:r>
            <a:endParaRPr/>
          </a:p>
        </p:txBody>
      </p:sp>
      <p:sp>
        <p:nvSpPr>
          <p:cNvPr id="1082" name="Google Shape;1082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1"/>
          <p:cNvSpPr/>
          <p:nvPr/>
        </p:nvSpPr>
        <p:spPr>
          <a:xfrm>
            <a:off x="1592675" y="19680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71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090" name="Google Shape;1090;p71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091" name="Google Shape;1091;p71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71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71"/>
          <p:cNvCxnSpPr>
            <a:stCxn id="1092" idx="2"/>
            <a:endCxn id="1091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71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5" name="Google Shape;1095;p71"/>
          <p:cNvCxnSpPr>
            <a:stCxn id="1094" idx="2"/>
            <a:endCxn id="1092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6" name="Google Shape;1096;p71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71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71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9" name="Google Shape;1099;p71"/>
          <p:cNvCxnSpPr>
            <a:stCxn id="1098" idx="2"/>
            <a:endCxn id="1097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00" name="Google Shape;1100;p71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71"/>
          <p:cNvCxnSpPr>
            <a:stCxn id="1100" idx="2"/>
            <a:endCxn id="1098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02" name="Google Shape;1102;p71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71"/>
          <p:cNvCxnSpPr>
            <a:stCxn id="1091" idx="2"/>
            <a:endCxn id="1102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1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5" name="Google Shape;1105;p71"/>
          <p:cNvCxnSpPr>
            <a:stCxn id="1097" idx="2"/>
            <a:endCxn id="1104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06" name="Google Shape;1106;p71"/>
          <p:cNvSpPr/>
          <p:nvPr/>
        </p:nvSpPr>
        <p:spPr>
          <a:xfrm>
            <a:off x="1687175" y="24684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71"/>
          <p:cNvSpPr/>
          <p:nvPr/>
        </p:nvSpPr>
        <p:spPr>
          <a:xfrm>
            <a:off x="1758125" y="29726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71"/>
          <p:cNvSpPr/>
          <p:nvPr/>
        </p:nvSpPr>
        <p:spPr>
          <a:xfrm>
            <a:off x="1825475" y="32423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2"/>
          <p:cNvSpPr/>
          <p:nvPr/>
        </p:nvSpPr>
        <p:spPr>
          <a:xfrm>
            <a:off x="25650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72"/>
          <p:cNvSpPr/>
          <p:nvPr/>
        </p:nvSpPr>
        <p:spPr>
          <a:xfrm>
            <a:off x="25650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72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117" name="Google Shape;1117;p72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118" name="Google Shape;1118;p72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72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0" name="Google Shape;1120;p72"/>
          <p:cNvCxnSpPr>
            <a:stCxn id="1119" idx="2"/>
            <a:endCxn id="1118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72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2" name="Google Shape;1122;p72"/>
          <p:cNvCxnSpPr>
            <a:stCxn id="1121" idx="2"/>
            <a:endCxn id="1119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2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72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72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6" name="Google Shape;1126;p72"/>
          <p:cNvCxnSpPr>
            <a:stCxn id="1125" idx="2"/>
            <a:endCxn id="1124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7" name="Google Shape;1127;p72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8" name="Google Shape;1128;p72"/>
          <p:cNvCxnSpPr>
            <a:stCxn id="1127" idx="2"/>
            <a:endCxn id="1125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9" name="Google Shape;1129;p72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0" name="Google Shape;1130;p72"/>
          <p:cNvCxnSpPr>
            <a:stCxn id="1118" idx="2"/>
            <a:endCxn id="1129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2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2" name="Google Shape;1132;p72"/>
          <p:cNvCxnSpPr>
            <a:stCxn id="1124" idx="2"/>
            <a:endCxn id="1131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3" name="Google Shape;1133;p72"/>
          <p:cNvSpPr/>
          <p:nvPr/>
        </p:nvSpPr>
        <p:spPr>
          <a:xfrm>
            <a:off x="2659525" y="28395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72"/>
          <p:cNvSpPr/>
          <p:nvPr/>
        </p:nvSpPr>
        <p:spPr>
          <a:xfrm>
            <a:off x="2730475" y="33437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72"/>
          <p:cNvSpPr/>
          <p:nvPr/>
        </p:nvSpPr>
        <p:spPr>
          <a:xfrm>
            <a:off x="2797825" y="36134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Internet Interesting?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Networking is different from many traditional computer science fields.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Theorists: "What's your formal model of the Internet?"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engineers: "You don't have performance benchmarks?"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parents: "Doesn't the Internet already work?"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3"/>
          <p:cNvSpPr/>
          <p:nvPr/>
        </p:nvSpPr>
        <p:spPr>
          <a:xfrm>
            <a:off x="50796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73"/>
          <p:cNvSpPr/>
          <p:nvPr/>
        </p:nvSpPr>
        <p:spPr>
          <a:xfrm>
            <a:off x="50796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73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144" name="Google Shape;1144;p73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145" name="Google Shape;1145;p73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73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7" name="Google Shape;1147;p73"/>
          <p:cNvCxnSpPr>
            <a:stCxn id="1146" idx="2"/>
            <a:endCxn id="1145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73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9" name="Google Shape;1149;p73"/>
          <p:cNvCxnSpPr>
            <a:stCxn id="1148" idx="2"/>
            <a:endCxn id="1146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73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73"/>
          <p:cNvCxnSpPr>
            <a:stCxn id="1152" idx="2"/>
            <a:endCxn id="1151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4" name="Google Shape;1154;p73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5" name="Google Shape;1155;p73"/>
          <p:cNvCxnSpPr>
            <a:stCxn id="1154" idx="2"/>
            <a:endCxn id="1152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6" name="Google Shape;1156;p73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7" name="Google Shape;1157;p73"/>
          <p:cNvCxnSpPr>
            <a:stCxn id="1145" idx="2"/>
            <a:endCxn id="1156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3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9" name="Google Shape;1159;p73"/>
          <p:cNvCxnSpPr>
            <a:stCxn id="1151" idx="2"/>
            <a:endCxn id="1158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60" name="Google Shape;1160;p73"/>
          <p:cNvSpPr/>
          <p:nvPr/>
        </p:nvSpPr>
        <p:spPr>
          <a:xfrm>
            <a:off x="5174125" y="28395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73"/>
          <p:cNvSpPr/>
          <p:nvPr/>
        </p:nvSpPr>
        <p:spPr>
          <a:xfrm>
            <a:off x="5245075" y="33437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73"/>
          <p:cNvSpPr/>
          <p:nvPr/>
        </p:nvSpPr>
        <p:spPr>
          <a:xfrm>
            <a:off x="5312425" y="36134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4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169" name="Google Shape;1169;p74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170" name="Google Shape;1170;p74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74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2" name="Google Shape;1172;p74"/>
          <p:cNvCxnSpPr>
            <a:stCxn id="1171" idx="2"/>
            <a:endCxn id="1170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74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4" name="Google Shape;1174;p74"/>
          <p:cNvCxnSpPr>
            <a:stCxn id="1173" idx="2"/>
            <a:endCxn id="1171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74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74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74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8" name="Google Shape;1178;p74"/>
          <p:cNvCxnSpPr>
            <a:stCxn id="1177" idx="2"/>
            <a:endCxn id="1176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79" name="Google Shape;1179;p74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0" name="Google Shape;1180;p74"/>
          <p:cNvCxnSpPr>
            <a:stCxn id="1179" idx="2"/>
            <a:endCxn id="1177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1" name="Google Shape;1181;p74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2" name="Google Shape;1182;p74"/>
          <p:cNvCxnSpPr>
            <a:stCxn id="1170" idx="2"/>
            <a:endCxn id="1181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74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4" name="Google Shape;1184;p74"/>
          <p:cNvCxnSpPr>
            <a:stCxn id="1176" idx="2"/>
            <a:endCxn id="1183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5" name="Google Shape;1185;p74"/>
          <p:cNvSpPr/>
          <p:nvPr/>
        </p:nvSpPr>
        <p:spPr>
          <a:xfrm>
            <a:off x="6052521" y="19680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74"/>
          <p:cNvSpPr/>
          <p:nvPr/>
        </p:nvSpPr>
        <p:spPr>
          <a:xfrm>
            <a:off x="6147021" y="24684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74"/>
          <p:cNvSpPr/>
          <p:nvPr/>
        </p:nvSpPr>
        <p:spPr>
          <a:xfrm>
            <a:off x="6217972" y="29726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74"/>
          <p:cNvSpPr/>
          <p:nvPr/>
        </p:nvSpPr>
        <p:spPr>
          <a:xfrm>
            <a:off x="6285321" y="32423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5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195" name="Google Shape;1195;p75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196" name="Google Shape;1196;p75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75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8" name="Google Shape;1198;p75"/>
          <p:cNvCxnSpPr>
            <a:stCxn id="1197" idx="2"/>
            <a:endCxn id="1196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75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0" name="Google Shape;1200;p75"/>
          <p:cNvCxnSpPr>
            <a:stCxn id="1199" idx="2"/>
            <a:endCxn id="1197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75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75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75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4" name="Google Shape;1204;p75"/>
          <p:cNvCxnSpPr>
            <a:stCxn id="1203" idx="2"/>
            <a:endCxn id="1202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5" name="Google Shape;1205;p75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6" name="Google Shape;1206;p75"/>
          <p:cNvCxnSpPr>
            <a:stCxn id="1205" idx="2"/>
            <a:endCxn id="1203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7" name="Google Shape;1207;p75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8" name="Google Shape;1208;p75"/>
          <p:cNvCxnSpPr>
            <a:stCxn id="1196" idx="2"/>
            <a:endCxn id="1207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75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0" name="Google Shape;1210;p75"/>
          <p:cNvCxnSpPr>
            <a:stCxn id="1202" idx="2"/>
            <a:endCxn id="1209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11" name="Google Shape;1211;p75"/>
          <p:cNvSpPr/>
          <p:nvPr/>
        </p:nvSpPr>
        <p:spPr>
          <a:xfrm>
            <a:off x="2565021" y="19680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75"/>
          <p:cNvSpPr/>
          <p:nvPr/>
        </p:nvSpPr>
        <p:spPr>
          <a:xfrm>
            <a:off x="2659521" y="24684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75"/>
          <p:cNvSpPr/>
          <p:nvPr/>
        </p:nvSpPr>
        <p:spPr>
          <a:xfrm>
            <a:off x="2730472" y="29726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75"/>
          <p:cNvSpPr/>
          <p:nvPr/>
        </p:nvSpPr>
        <p:spPr>
          <a:xfrm>
            <a:off x="2797821" y="32423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5" name="Google Shape;1215;p75"/>
          <p:cNvCxnSpPr>
            <a:stCxn id="1207" idx="3"/>
            <a:endCxn id="1193" idx="1"/>
          </p:cNvCxnSpPr>
          <p:nvPr/>
        </p:nvCxnSpPr>
        <p:spPr>
          <a:xfrm>
            <a:off x="1404475" y="4668225"/>
            <a:ext cx="135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75"/>
          <p:cNvCxnSpPr>
            <a:stCxn id="1193" idx="3"/>
            <a:endCxn id="1201" idx="1"/>
          </p:cNvCxnSpPr>
          <p:nvPr/>
        </p:nvCxnSpPr>
        <p:spPr>
          <a:xfrm>
            <a:off x="3919075" y="4668225"/>
            <a:ext cx="135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75"/>
          <p:cNvCxnSpPr>
            <a:stCxn id="1201" idx="3"/>
            <a:endCxn id="1209" idx="1"/>
          </p:cNvCxnSpPr>
          <p:nvPr/>
        </p:nvCxnSpPr>
        <p:spPr>
          <a:xfrm>
            <a:off x="6433675" y="4668225"/>
            <a:ext cx="135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75"/>
          <p:cNvSpPr txBox="1"/>
          <p:nvPr/>
        </p:nvSpPr>
        <p:spPr>
          <a:xfrm>
            <a:off x="4175700" y="1989350"/>
            <a:ext cx="235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Intermediate post offices remove and add this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75"/>
          <p:cNvSpPr txBox="1"/>
          <p:nvPr/>
        </p:nvSpPr>
        <p:spPr>
          <a:xfrm>
            <a:off x="4175700" y="2596275"/>
            <a:ext cx="2491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But only the endpoints care about the higher-layer headers.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225" name="Google Shape;1225;p76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addressing scheme only makes </a:t>
            </a:r>
            <a:r>
              <a:rPr lang="en"/>
              <a:t>sense</a:t>
            </a:r>
            <a:r>
              <a:rPr lang="en"/>
              <a:t> to the protocol at that layer.</a:t>
            </a:r>
            <a:endParaRPr/>
          </a:p>
        </p:txBody>
      </p:sp>
      <p:sp>
        <p:nvSpPr>
          <p:cNvPr id="1226" name="Google Shape;1226;p76"/>
          <p:cNvSpPr/>
          <p:nvPr/>
        </p:nvSpPr>
        <p:spPr>
          <a:xfrm>
            <a:off x="717902" y="1937975"/>
            <a:ext cx="2250300" cy="27723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76"/>
          <p:cNvSpPr/>
          <p:nvPr/>
        </p:nvSpPr>
        <p:spPr>
          <a:xfrm>
            <a:off x="855294" y="2665385"/>
            <a:ext cx="1991100" cy="1975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76"/>
          <p:cNvSpPr/>
          <p:nvPr/>
        </p:nvSpPr>
        <p:spPr>
          <a:xfrm>
            <a:off x="958447" y="3398466"/>
            <a:ext cx="1784700" cy="1165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76"/>
          <p:cNvSpPr/>
          <p:nvPr/>
        </p:nvSpPr>
        <p:spPr>
          <a:xfrm>
            <a:off x="1056366" y="3790684"/>
            <a:ext cx="1588800" cy="69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76"/>
          <p:cNvSpPr txBox="1"/>
          <p:nvPr/>
        </p:nvSpPr>
        <p:spPr>
          <a:xfrm>
            <a:off x="3097687" y="1977517"/>
            <a:ext cx="3613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Layer 2 header: Destination is the next intermediate post office.</a:t>
            </a:r>
            <a:endParaRPr sz="16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76"/>
          <p:cNvSpPr txBox="1"/>
          <p:nvPr/>
        </p:nvSpPr>
        <p:spPr>
          <a:xfrm>
            <a:off x="3097687" y="2799675"/>
            <a:ext cx="530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Layer 3 header: Destination is always the actual endpoint.</a:t>
            </a:r>
            <a:endParaRPr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76"/>
          <p:cNvSpPr txBox="1"/>
          <p:nvPr/>
        </p:nvSpPr>
        <p:spPr>
          <a:xfrm>
            <a:off x="3097675" y="3409275"/>
            <a:ext cx="4772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4 header: A and B identify specific people in the endpoint (inside the building).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at Routers and End Hosts</a:t>
            </a:r>
            <a:endParaRPr/>
          </a:p>
        </p:txBody>
      </p:sp>
      <p:sp>
        <p:nvSpPr>
          <p:cNvPr id="1238" name="Google Shape;1238;p77"/>
          <p:cNvSpPr txBox="1"/>
          <p:nvPr>
            <p:ph idx="1" type="body"/>
          </p:nvPr>
        </p:nvSpPr>
        <p:spPr>
          <a:xfrm>
            <a:off x="107050" y="402200"/>
            <a:ext cx="89097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 hosts implement all the layers.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take message, and wrap headers all the way down to bits on the wire.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only implement Layers 1–3.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parse the packet (1, 2) and forward to the next router for global delivery (3).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don't support reliable delivery (4).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don't care about the application data (7).</a:t>
            </a:r>
            <a:endParaRPr/>
          </a:p>
        </p:txBody>
      </p:sp>
      <p:sp>
        <p:nvSpPr>
          <p:cNvPr id="1239" name="Google Shape;1239;p77"/>
          <p:cNvSpPr/>
          <p:nvPr/>
        </p:nvSpPr>
        <p:spPr>
          <a:xfrm>
            <a:off x="457200" y="3839642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77"/>
          <p:cNvSpPr/>
          <p:nvPr/>
        </p:nvSpPr>
        <p:spPr>
          <a:xfrm>
            <a:off x="457200" y="3527990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77"/>
          <p:cNvSpPr/>
          <p:nvPr/>
        </p:nvSpPr>
        <p:spPr>
          <a:xfrm>
            <a:off x="457200" y="4151294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77"/>
          <p:cNvSpPr/>
          <p:nvPr/>
        </p:nvSpPr>
        <p:spPr>
          <a:xfrm>
            <a:off x="457200" y="3216338"/>
            <a:ext cx="13257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Transport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77"/>
          <p:cNvSpPr/>
          <p:nvPr/>
        </p:nvSpPr>
        <p:spPr>
          <a:xfrm>
            <a:off x="457200" y="2904686"/>
            <a:ext cx="1325700" cy="31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7.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4" name="Google Shape;1244;p77"/>
          <p:cNvSpPr txBox="1"/>
          <p:nvPr/>
        </p:nvSpPr>
        <p:spPr>
          <a:xfrm>
            <a:off x="457200" y="4462850"/>
            <a:ext cx="132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77"/>
          <p:cNvSpPr/>
          <p:nvPr/>
        </p:nvSpPr>
        <p:spPr>
          <a:xfrm>
            <a:off x="7365350" y="3839642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7"/>
          <p:cNvSpPr/>
          <p:nvPr/>
        </p:nvSpPr>
        <p:spPr>
          <a:xfrm>
            <a:off x="7365350" y="3527990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77"/>
          <p:cNvSpPr/>
          <p:nvPr/>
        </p:nvSpPr>
        <p:spPr>
          <a:xfrm>
            <a:off x="7365350" y="4151294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77"/>
          <p:cNvSpPr/>
          <p:nvPr/>
        </p:nvSpPr>
        <p:spPr>
          <a:xfrm>
            <a:off x="7365350" y="3216338"/>
            <a:ext cx="13257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Transport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77"/>
          <p:cNvSpPr/>
          <p:nvPr/>
        </p:nvSpPr>
        <p:spPr>
          <a:xfrm>
            <a:off x="7365350" y="2904686"/>
            <a:ext cx="1325700" cy="31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7.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77"/>
          <p:cNvSpPr txBox="1"/>
          <p:nvPr/>
        </p:nvSpPr>
        <p:spPr>
          <a:xfrm>
            <a:off x="7365349" y="4462850"/>
            <a:ext cx="132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77"/>
          <p:cNvSpPr/>
          <p:nvPr/>
        </p:nvSpPr>
        <p:spPr>
          <a:xfrm>
            <a:off x="2217092" y="3839971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77"/>
          <p:cNvSpPr/>
          <p:nvPr/>
        </p:nvSpPr>
        <p:spPr>
          <a:xfrm>
            <a:off x="2217092" y="3528319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77"/>
          <p:cNvSpPr/>
          <p:nvPr/>
        </p:nvSpPr>
        <p:spPr>
          <a:xfrm>
            <a:off x="2217092" y="4151623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77"/>
          <p:cNvSpPr txBox="1"/>
          <p:nvPr/>
        </p:nvSpPr>
        <p:spPr>
          <a:xfrm>
            <a:off x="2217091" y="4463225"/>
            <a:ext cx="132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7"/>
          <p:cNvSpPr/>
          <p:nvPr/>
        </p:nvSpPr>
        <p:spPr>
          <a:xfrm>
            <a:off x="3934267" y="3839971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77"/>
          <p:cNvSpPr/>
          <p:nvPr/>
        </p:nvSpPr>
        <p:spPr>
          <a:xfrm>
            <a:off x="3934267" y="3528319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77"/>
          <p:cNvSpPr/>
          <p:nvPr/>
        </p:nvSpPr>
        <p:spPr>
          <a:xfrm>
            <a:off x="3934267" y="4151623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77"/>
          <p:cNvSpPr txBox="1"/>
          <p:nvPr/>
        </p:nvSpPr>
        <p:spPr>
          <a:xfrm>
            <a:off x="3934266" y="4463225"/>
            <a:ext cx="132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77"/>
          <p:cNvSpPr/>
          <p:nvPr/>
        </p:nvSpPr>
        <p:spPr>
          <a:xfrm>
            <a:off x="5605442" y="3839971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77"/>
          <p:cNvSpPr/>
          <p:nvPr/>
        </p:nvSpPr>
        <p:spPr>
          <a:xfrm>
            <a:off x="5605442" y="3528319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77"/>
          <p:cNvSpPr/>
          <p:nvPr/>
        </p:nvSpPr>
        <p:spPr>
          <a:xfrm>
            <a:off x="5605442" y="4151623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77"/>
          <p:cNvSpPr txBox="1"/>
          <p:nvPr/>
        </p:nvSpPr>
        <p:spPr>
          <a:xfrm>
            <a:off x="5605441" y="4463225"/>
            <a:ext cx="132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3" name="Google Shape;1263;p77"/>
          <p:cNvCxnSpPr>
            <a:stCxn id="1241" idx="3"/>
            <a:endCxn id="1253" idx="1"/>
          </p:cNvCxnSpPr>
          <p:nvPr/>
        </p:nvCxnSpPr>
        <p:spPr>
          <a:xfrm>
            <a:off x="1782900" y="4307294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4" name="Google Shape;1264;p77"/>
          <p:cNvCxnSpPr>
            <a:stCxn id="1253" idx="3"/>
            <a:endCxn id="1257" idx="1"/>
          </p:cNvCxnSpPr>
          <p:nvPr/>
        </p:nvCxnSpPr>
        <p:spPr>
          <a:xfrm>
            <a:off x="3542792" y="4307623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5" name="Google Shape;1265;p77"/>
          <p:cNvCxnSpPr>
            <a:stCxn id="1257" idx="3"/>
            <a:endCxn id="1261" idx="1"/>
          </p:cNvCxnSpPr>
          <p:nvPr/>
        </p:nvCxnSpPr>
        <p:spPr>
          <a:xfrm>
            <a:off x="5259967" y="4307623"/>
            <a:ext cx="345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6" name="Google Shape;1266;p77"/>
          <p:cNvCxnSpPr>
            <a:stCxn id="1261" idx="3"/>
            <a:endCxn id="1247" idx="1"/>
          </p:cNvCxnSpPr>
          <p:nvPr/>
        </p:nvCxnSpPr>
        <p:spPr>
          <a:xfrm flipH="1" rot="10800000">
            <a:off x="6931142" y="4307323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7" name="Google Shape;1267;p77"/>
          <p:cNvCxnSpPr>
            <a:stCxn id="1259" idx="3"/>
            <a:endCxn id="1245" idx="1"/>
          </p:cNvCxnSpPr>
          <p:nvPr/>
        </p:nvCxnSpPr>
        <p:spPr>
          <a:xfrm flipH="1" rot="10800000">
            <a:off x="6931142" y="3995671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8" name="Google Shape;1268;p77"/>
          <p:cNvCxnSpPr>
            <a:stCxn id="1255" idx="3"/>
            <a:endCxn id="1259" idx="1"/>
          </p:cNvCxnSpPr>
          <p:nvPr/>
        </p:nvCxnSpPr>
        <p:spPr>
          <a:xfrm>
            <a:off x="5259967" y="3995971"/>
            <a:ext cx="345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9" name="Google Shape;1269;p77"/>
          <p:cNvCxnSpPr>
            <a:stCxn id="1251" idx="3"/>
            <a:endCxn id="1255" idx="1"/>
          </p:cNvCxnSpPr>
          <p:nvPr/>
        </p:nvCxnSpPr>
        <p:spPr>
          <a:xfrm>
            <a:off x="3542792" y="3995971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0" name="Google Shape;1270;p77"/>
          <p:cNvCxnSpPr>
            <a:stCxn id="1239" idx="3"/>
            <a:endCxn id="1251" idx="1"/>
          </p:cNvCxnSpPr>
          <p:nvPr/>
        </p:nvCxnSpPr>
        <p:spPr>
          <a:xfrm>
            <a:off x="1782900" y="3995642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1" name="Google Shape;1271;p77"/>
          <p:cNvCxnSpPr>
            <a:stCxn id="1240" idx="3"/>
            <a:endCxn id="1252" idx="1"/>
          </p:cNvCxnSpPr>
          <p:nvPr/>
        </p:nvCxnSpPr>
        <p:spPr>
          <a:xfrm>
            <a:off x="1782900" y="3683990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2" name="Google Shape;1272;p77"/>
          <p:cNvCxnSpPr>
            <a:stCxn id="1252" idx="3"/>
            <a:endCxn id="1256" idx="1"/>
          </p:cNvCxnSpPr>
          <p:nvPr/>
        </p:nvCxnSpPr>
        <p:spPr>
          <a:xfrm>
            <a:off x="3542792" y="3684319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3" name="Google Shape;1273;p77"/>
          <p:cNvCxnSpPr>
            <a:stCxn id="1256" idx="3"/>
            <a:endCxn id="1260" idx="1"/>
          </p:cNvCxnSpPr>
          <p:nvPr/>
        </p:nvCxnSpPr>
        <p:spPr>
          <a:xfrm>
            <a:off x="5259967" y="3684319"/>
            <a:ext cx="345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4" name="Google Shape;1274;p77"/>
          <p:cNvCxnSpPr>
            <a:stCxn id="1260" idx="3"/>
            <a:endCxn id="1246" idx="1"/>
          </p:cNvCxnSpPr>
          <p:nvPr/>
        </p:nvCxnSpPr>
        <p:spPr>
          <a:xfrm flipH="1" rot="10800000">
            <a:off x="6931142" y="3684019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5" name="Google Shape;1275;p77"/>
          <p:cNvCxnSpPr>
            <a:stCxn id="1242" idx="3"/>
            <a:endCxn id="1248" idx="1"/>
          </p:cNvCxnSpPr>
          <p:nvPr/>
        </p:nvCxnSpPr>
        <p:spPr>
          <a:xfrm>
            <a:off x="1782900" y="3372338"/>
            <a:ext cx="5582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76" name="Google Shape;1276;p77"/>
          <p:cNvCxnSpPr>
            <a:stCxn id="1243" idx="3"/>
            <a:endCxn id="1249" idx="1"/>
          </p:cNvCxnSpPr>
          <p:nvPr/>
        </p:nvCxnSpPr>
        <p:spPr>
          <a:xfrm>
            <a:off x="1782900" y="3060686"/>
            <a:ext cx="5582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8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78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78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78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286" name="Google Shape;1286;p78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287" name="Google Shape;1287;p78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78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9" name="Google Shape;1289;p78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78"/>
          <p:cNvCxnSpPr>
            <a:stCxn id="1288" idx="2"/>
            <a:endCxn id="1287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78"/>
          <p:cNvCxnSpPr>
            <a:stCxn id="1289" idx="2"/>
            <a:endCxn id="1288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2" name="Google Shape;1292;p78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78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78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78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6" name="Google Shape;1296;p78"/>
          <p:cNvCxnSpPr>
            <a:stCxn id="1295" idx="2"/>
            <a:endCxn id="1289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78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78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9" name="Google Shape;1299;p78"/>
          <p:cNvCxnSpPr>
            <a:stCxn id="1298" idx="2"/>
            <a:endCxn id="1295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78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78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78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78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78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78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78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78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8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78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8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78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78"/>
          <p:cNvSpPr/>
          <p:nvPr/>
        </p:nvSpPr>
        <p:spPr>
          <a:xfrm>
            <a:off x="2388950" y="1096150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78"/>
          <p:cNvSpPr/>
          <p:nvPr/>
        </p:nvSpPr>
        <p:spPr>
          <a:xfrm>
            <a:off x="2472350" y="1507575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78"/>
          <p:cNvSpPr/>
          <p:nvPr/>
        </p:nvSpPr>
        <p:spPr>
          <a:xfrm>
            <a:off x="2546150" y="1782550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78"/>
          <p:cNvSpPr/>
          <p:nvPr/>
        </p:nvSpPr>
        <p:spPr>
          <a:xfrm>
            <a:off x="2736043" y="2055283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2293550" y="999550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sent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9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79"/>
          <p:cNvSpPr/>
          <p:nvPr/>
        </p:nvSpPr>
        <p:spPr>
          <a:xfrm>
            <a:off x="2992425" y="114737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79"/>
          <p:cNvSpPr/>
          <p:nvPr/>
        </p:nvSpPr>
        <p:spPr>
          <a:xfrm>
            <a:off x="2897025" y="105077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79"/>
          <p:cNvSpPr/>
          <p:nvPr/>
        </p:nvSpPr>
        <p:spPr>
          <a:xfrm>
            <a:off x="2992425" y="114737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79"/>
          <p:cNvSpPr/>
          <p:nvPr/>
        </p:nvSpPr>
        <p:spPr>
          <a:xfrm>
            <a:off x="2897025" y="105077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sent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79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79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79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334" name="Google Shape;1334;p79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335" name="Google Shape;1335;p79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79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79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8" name="Google Shape;1338;p79"/>
          <p:cNvCxnSpPr>
            <a:stCxn id="1336" idx="2"/>
            <a:endCxn id="1335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9" name="Google Shape;1339;p79"/>
          <p:cNvCxnSpPr>
            <a:stCxn id="1337" idx="2"/>
            <a:endCxn id="1336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0" name="Google Shape;1340;p79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79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79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79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4" name="Google Shape;1344;p79"/>
          <p:cNvCxnSpPr>
            <a:stCxn id="1343" idx="2"/>
            <a:endCxn id="1337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5" name="Google Shape;1345;p79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79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7" name="Google Shape;1347;p79"/>
          <p:cNvCxnSpPr>
            <a:stCxn id="1346" idx="2"/>
            <a:endCxn id="1343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8" name="Google Shape;1348;p79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79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79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79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79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79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79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79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79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79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79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79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79"/>
          <p:cNvSpPr/>
          <p:nvPr/>
        </p:nvSpPr>
        <p:spPr>
          <a:xfrm>
            <a:off x="3075825" y="1558800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79"/>
          <p:cNvSpPr/>
          <p:nvPr/>
        </p:nvSpPr>
        <p:spPr>
          <a:xfrm>
            <a:off x="3149625" y="1833775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79"/>
          <p:cNvSpPr/>
          <p:nvPr/>
        </p:nvSpPr>
        <p:spPr>
          <a:xfrm>
            <a:off x="3339518" y="2106508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79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79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5" name="Google Shape;1365;p79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6" name="Google Shape;1366;p79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79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8" name="Google Shape;1368;p79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79"/>
          <p:cNvCxnSpPr>
            <a:stCxn id="1349" idx="1"/>
            <a:endCxn id="1335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70" name="Google Shape;1370;p79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79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80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80"/>
          <p:cNvSpPr/>
          <p:nvPr/>
        </p:nvSpPr>
        <p:spPr>
          <a:xfrm>
            <a:off x="5037175" y="115422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80"/>
          <p:cNvSpPr/>
          <p:nvPr/>
        </p:nvSpPr>
        <p:spPr>
          <a:xfrm>
            <a:off x="4941775" y="105762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80"/>
          <p:cNvSpPr/>
          <p:nvPr/>
        </p:nvSpPr>
        <p:spPr>
          <a:xfrm>
            <a:off x="5037175" y="115422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New 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80"/>
          <p:cNvSpPr/>
          <p:nvPr/>
        </p:nvSpPr>
        <p:spPr>
          <a:xfrm>
            <a:off x="4941775" y="105762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sent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80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80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80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385" name="Google Shape;1385;p80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386" name="Google Shape;1386;p80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80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80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9" name="Google Shape;1389;p80"/>
          <p:cNvCxnSpPr>
            <a:stCxn id="1387" idx="2"/>
            <a:endCxn id="1386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80"/>
          <p:cNvCxnSpPr>
            <a:stCxn id="1388" idx="2"/>
            <a:endCxn id="1387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1" name="Google Shape;1391;p80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80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80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80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5" name="Google Shape;1395;p80"/>
          <p:cNvCxnSpPr>
            <a:stCxn id="1394" idx="2"/>
            <a:endCxn id="1388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80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80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8" name="Google Shape;1398;p80"/>
          <p:cNvCxnSpPr>
            <a:stCxn id="1397" idx="2"/>
            <a:endCxn id="1394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9" name="Google Shape;1399;p80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80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80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80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80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80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80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80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80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80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80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80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80"/>
          <p:cNvSpPr/>
          <p:nvPr/>
        </p:nvSpPr>
        <p:spPr>
          <a:xfrm>
            <a:off x="5120575" y="1565650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80"/>
          <p:cNvSpPr/>
          <p:nvPr/>
        </p:nvSpPr>
        <p:spPr>
          <a:xfrm>
            <a:off x="5194375" y="1840625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80"/>
          <p:cNvSpPr/>
          <p:nvPr/>
        </p:nvSpPr>
        <p:spPr>
          <a:xfrm>
            <a:off x="5384268" y="2113358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80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80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6" name="Google Shape;1416;p80"/>
          <p:cNvCxnSpPr/>
          <p:nvPr/>
        </p:nvCxnSpPr>
        <p:spPr>
          <a:xfrm>
            <a:off x="56866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7" name="Google Shape;1417;p80"/>
          <p:cNvCxnSpPr/>
          <p:nvPr/>
        </p:nvCxnSpPr>
        <p:spPr>
          <a:xfrm>
            <a:off x="59914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80"/>
          <p:cNvCxnSpPr/>
          <p:nvPr/>
        </p:nvCxnSpPr>
        <p:spPr>
          <a:xfrm>
            <a:off x="56866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9" name="Google Shape;1419;p80"/>
          <p:cNvCxnSpPr/>
          <p:nvPr/>
        </p:nvCxnSpPr>
        <p:spPr>
          <a:xfrm>
            <a:off x="59914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0" name="Google Shape;1420;p80"/>
          <p:cNvCxnSpPr>
            <a:stCxn id="1400" idx="1"/>
            <a:endCxn id="1386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21" name="Google Shape;1421;p80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80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3" name="Google Shape;1423;p80"/>
          <p:cNvCxnSpPr>
            <a:stCxn id="1403" idx="1"/>
            <a:endCxn id="1400" idx="3"/>
          </p:cNvCxnSpPr>
          <p:nvPr/>
        </p:nvCxnSpPr>
        <p:spPr>
          <a:xfrm rot="10800000">
            <a:off x="4204900" y="4438112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4" name="Google Shape;1424;p80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5" name="Google Shape;1425;p80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0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7" name="Google Shape;1427;p80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81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81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81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81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437" name="Google Shape;1437;p81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438" name="Google Shape;1438;p81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81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81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1" name="Google Shape;1441;p81"/>
          <p:cNvCxnSpPr>
            <a:stCxn id="1439" idx="2"/>
            <a:endCxn id="1438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2" name="Google Shape;1442;p81"/>
          <p:cNvCxnSpPr>
            <a:stCxn id="1440" idx="2"/>
            <a:endCxn id="1439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3" name="Google Shape;1443;p81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81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81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81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7" name="Google Shape;1447;p81"/>
          <p:cNvCxnSpPr>
            <a:stCxn id="1446" idx="2"/>
            <a:endCxn id="1440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8" name="Google Shape;1448;p81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81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0" name="Google Shape;1450;p81"/>
          <p:cNvCxnSpPr>
            <a:stCxn id="1449" idx="2"/>
            <a:endCxn id="1446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1" name="Google Shape;1451;p81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2" name="Google Shape;1452;p81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81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81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81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81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81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81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81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81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81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81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81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4" name="Google Shape;1464;p81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5" name="Google Shape;1465;p81"/>
          <p:cNvCxnSpPr/>
          <p:nvPr/>
        </p:nvCxnSpPr>
        <p:spPr>
          <a:xfrm>
            <a:off x="56866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6" name="Google Shape;1466;p81"/>
          <p:cNvCxnSpPr/>
          <p:nvPr/>
        </p:nvCxnSpPr>
        <p:spPr>
          <a:xfrm>
            <a:off x="59914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81"/>
          <p:cNvCxnSpPr/>
          <p:nvPr/>
        </p:nvCxnSpPr>
        <p:spPr>
          <a:xfrm>
            <a:off x="56866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8" name="Google Shape;1468;p81"/>
          <p:cNvCxnSpPr/>
          <p:nvPr/>
        </p:nvCxnSpPr>
        <p:spPr>
          <a:xfrm>
            <a:off x="59914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9" name="Google Shape;1469;p81"/>
          <p:cNvCxnSpPr>
            <a:stCxn id="1452" idx="1"/>
            <a:endCxn id="1438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0" name="Google Shape;1470;p81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81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2" name="Google Shape;1472;p81"/>
          <p:cNvCxnSpPr>
            <a:stCxn id="1455" idx="1"/>
            <a:endCxn id="1452" idx="3"/>
          </p:cNvCxnSpPr>
          <p:nvPr/>
        </p:nvCxnSpPr>
        <p:spPr>
          <a:xfrm rot="10800000">
            <a:off x="4204900" y="4438112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3" name="Google Shape;1473;p81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4" name="Google Shape;1474;p81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5" name="Google Shape;1475;p81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6" name="Google Shape;1476;p81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81"/>
          <p:cNvCxnSpPr>
            <a:stCxn id="1458" idx="1"/>
            <a:endCxn id="1455" idx="3"/>
          </p:cNvCxnSpPr>
          <p:nvPr/>
        </p:nvCxnSpPr>
        <p:spPr>
          <a:xfrm rot="10800000">
            <a:off x="6292000" y="4438088"/>
            <a:ext cx="1179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8" name="Google Shape;1478;p81"/>
          <p:cNvSpPr/>
          <p:nvPr/>
        </p:nvSpPr>
        <p:spPr>
          <a:xfrm>
            <a:off x="5589350" y="1096150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81"/>
          <p:cNvSpPr/>
          <p:nvPr/>
        </p:nvSpPr>
        <p:spPr>
          <a:xfrm>
            <a:off x="5672750" y="1507575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81"/>
          <p:cNvSpPr/>
          <p:nvPr/>
        </p:nvSpPr>
        <p:spPr>
          <a:xfrm>
            <a:off x="5746550" y="1782550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81"/>
          <p:cNvSpPr/>
          <p:nvPr/>
        </p:nvSpPr>
        <p:spPr>
          <a:xfrm>
            <a:off x="5936443" y="2055283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81"/>
          <p:cNvSpPr/>
          <p:nvPr/>
        </p:nvSpPr>
        <p:spPr>
          <a:xfrm>
            <a:off x="5493950" y="999550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3" name="Google Shape;1483;p81"/>
          <p:cNvCxnSpPr>
            <a:stCxn id="1459" idx="2"/>
            <a:endCxn id="1458" idx="0"/>
          </p:cNvCxnSpPr>
          <p:nvPr/>
        </p:nvCxnSpPr>
        <p:spPr>
          <a:xfrm>
            <a:off x="802495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84" name="Google Shape;1484;p81"/>
          <p:cNvCxnSpPr>
            <a:stCxn id="1460" idx="2"/>
            <a:endCxn id="1459" idx="0"/>
          </p:cNvCxnSpPr>
          <p:nvPr/>
        </p:nvCxnSpPr>
        <p:spPr>
          <a:xfrm>
            <a:off x="8024950" y="3117613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85" name="Google Shape;1485;p81"/>
          <p:cNvCxnSpPr>
            <a:stCxn id="1461" idx="2"/>
            <a:endCxn id="1460" idx="0"/>
          </p:cNvCxnSpPr>
          <p:nvPr/>
        </p:nvCxnSpPr>
        <p:spPr>
          <a:xfrm>
            <a:off x="8024950" y="2355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86" name="Google Shape;1486;p81"/>
          <p:cNvCxnSpPr>
            <a:stCxn id="1462" idx="2"/>
            <a:endCxn id="1461" idx="0"/>
          </p:cNvCxnSpPr>
          <p:nvPr/>
        </p:nvCxnSpPr>
        <p:spPr>
          <a:xfrm>
            <a:off x="8024950" y="1593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82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82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82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82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496" name="Google Shape;1496;p82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497" name="Google Shape;1497;p82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82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82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82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1" name="Google Shape;1501;p82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82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82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82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82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82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82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82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82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82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82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2" name="Google Shape;1512;p82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82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82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5" name="Google Shape;1515;p82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6" name="Google Shape;1516;p82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82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82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82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82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82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82"/>
          <p:cNvSpPr/>
          <p:nvPr/>
        </p:nvSpPr>
        <p:spPr>
          <a:xfrm>
            <a:off x="1557650" y="1514600"/>
            <a:ext cx="6472975" cy="2857375"/>
          </a:xfrm>
          <a:custGeom>
            <a:rect b="b" l="l" r="r" t="t"/>
            <a:pathLst>
              <a:path extrusionOk="0" h="114295" w="258919">
                <a:moveTo>
                  <a:pt x="0" y="0"/>
                </a:moveTo>
                <a:lnTo>
                  <a:pt x="0" y="113227"/>
                </a:lnTo>
                <a:lnTo>
                  <a:pt x="74858" y="113227"/>
                </a:lnTo>
                <a:lnTo>
                  <a:pt x="89019" y="60379"/>
                </a:lnTo>
                <a:lnTo>
                  <a:pt x="103466" y="114295"/>
                </a:lnTo>
                <a:lnTo>
                  <a:pt x="158303" y="114295"/>
                </a:lnTo>
                <a:lnTo>
                  <a:pt x="172646" y="60768"/>
                </a:lnTo>
                <a:lnTo>
                  <a:pt x="186784" y="113532"/>
                </a:lnTo>
                <a:lnTo>
                  <a:pt x="258919" y="113532"/>
                </a:lnTo>
                <a:lnTo>
                  <a:pt x="258919" y="0"/>
                </a:ln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Design Challenges – Federation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federated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operator. Over 100,000 different network operators!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UC Berkeley, AT&amp;T, China Telecom,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most </a:t>
            </a:r>
            <a:r>
              <a:rPr i="1" lang="en"/>
              <a:t>cooperate</a:t>
            </a:r>
            <a:r>
              <a:rPr lang="en"/>
              <a:t> to form a global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consider business incentives.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Rivals might not want to share private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Complicates innovation.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Operators have to run the same software to talk to each other.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have a brand-new feature, but nobody else has it, it's useless.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528" name="Google Shape;1528;p83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addressing scheme only makes sense to the protocol at that layer.</a:t>
            </a:r>
            <a:endParaRPr/>
          </a:p>
        </p:txBody>
      </p:sp>
      <p:sp>
        <p:nvSpPr>
          <p:cNvPr id="1529" name="Google Shape;1529;p83"/>
          <p:cNvSpPr/>
          <p:nvPr/>
        </p:nvSpPr>
        <p:spPr>
          <a:xfrm>
            <a:off x="355700" y="1937975"/>
            <a:ext cx="2612400" cy="27723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Router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83"/>
          <p:cNvSpPr/>
          <p:nvPr/>
        </p:nvSpPr>
        <p:spPr>
          <a:xfrm>
            <a:off x="515206" y="2665385"/>
            <a:ext cx="2311500" cy="1975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83"/>
          <p:cNvSpPr/>
          <p:nvPr/>
        </p:nvSpPr>
        <p:spPr>
          <a:xfrm>
            <a:off x="634962" y="3398466"/>
            <a:ext cx="2072100" cy="1165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83"/>
          <p:cNvSpPr/>
          <p:nvPr/>
        </p:nvSpPr>
        <p:spPr>
          <a:xfrm>
            <a:off x="748650" y="4129850"/>
            <a:ext cx="18444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83"/>
          <p:cNvSpPr txBox="1"/>
          <p:nvPr/>
        </p:nvSpPr>
        <p:spPr>
          <a:xfrm>
            <a:off x="3097675" y="2091448"/>
            <a:ext cx="5358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Layer 2 header: Destination is the next intermediate router.</a:t>
            </a:r>
            <a:endParaRPr sz="16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83"/>
          <p:cNvSpPr txBox="1"/>
          <p:nvPr/>
        </p:nvSpPr>
        <p:spPr>
          <a:xfrm>
            <a:off x="3097687" y="2799675"/>
            <a:ext cx="530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Layer 3 header: Destination is always the end host.</a:t>
            </a:r>
            <a:endParaRPr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83"/>
          <p:cNvSpPr txBox="1"/>
          <p:nvPr/>
        </p:nvSpPr>
        <p:spPr>
          <a:xfrm>
            <a:off x="3097675" y="3561675"/>
            <a:ext cx="5660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4 header: Identifies specific application on the end host.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541" name="Google Shape;1541;p84"/>
          <p:cNvSpPr txBox="1"/>
          <p:nvPr>
            <p:ph idx="1" type="body"/>
          </p:nvPr>
        </p:nvSpPr>
        <p:spPr>
          <a:xfrm>
            <a:off x="107050" y="402200"/>
            <a:ext cx="89097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don't care about Layer 4 and Layer 7.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r>
              <a:rPr lang="en"/>
              <a:t> parses Layers 1–3 to determine where to forward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 unwraps Layer 2 header, and adds a new Layer 2 header for the next hop.</a:t>
            </a:r>
            <a:endParaRPr/>
          </a:p>
        </p:txBody>
      </p:sp>
      <p:sp>
        <p:nvSpPr>
          <p:cNvPr id="1542" name="Google Shape;1542;p84"/>
          <p:cNvSpPr/>
          <p:nvPr/>
        </p:nvSpPr>
        <p:spPr>
          <a:xfrm>
            <a:off x="228600" y="2385175"/>
            <a:ext cx="2329500" cy="2325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Router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Router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3" name="Google Shape;1543;p84"/>
          <p:cNvSpPr/>
          <p:nvPr/>
        </p:nvSpPr>
        <p:spPr>
          <a:xfrm>
            <a:off x="370825" y="2951025"/>
            <a:ext cx="2061000" cy="1689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4" name="Google Shape;1544;p84"/>
          <p:cNvSpPr/>
          <p:nvPr/>
        </p:nvSpPr>
        <p:spPr>
          <a:xfrm>
            <a:off x="477600" y="3554574"/>
            <a:ext cx="1847700" cy="1009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84"/>
          <p:cNvSpPr/>
          <p:nvPr/>
        </p:nvSpPr>
        <p:spPr>
          <a:xfrm>
            <a:off x="578982" y="4129850"/>
            <a:ext cx="164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84"/>
          <p:cNvSpPr/>
          <p:nvPr/>
        </p:nvSpPr>
        <p:spPr>
          <a:xfrm>
            <a:off x="3541500" y="2951025"/>
            <a:ext cx="2061000" cy="1689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84"/>
          <p:cNvSpPr/>
          <p:nvPr/>
        </p:nvSpPr>
        <p:spPr>
          <a:xfrm>
            <a:off x="3648275" y="3554574"/>
            <a:ext cx="1847700" cy="1009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84"/>
          <p:cNvSpPr/>
          <p:nvPr/>
        </p:nvSpPr>
        <p:spPr>
          <a:xfrm>
            <a:off x="3749657" y="4129850"/>
            <a:ext cx="164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84"/>
          <p:cNvSpPr/>
          <p:nvPr/>
        </p:nvSpPr>
        <p:spPr>
          <a:xfrm>
            <a:off x="6585900" y="2385175"/>
            <a:ext cx="2329500" cy="2325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Router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Router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84"/>
          <p:cNvSpPr/>
          <p:nvPr/>
        </p:nvSpPr>
        <p:spPr>
          <a:xfrm>
            <a:off x="6728125" y="2951025"/>
            <a:ext cx="2061000" cy="1689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84"/>
          <p:cNvSpPr/>
          <p:nvPr/>
        </p:nvSpPr>
        <p:spPr>
          <a:xfrm>
            <a:off x="6834900" y="3554574"/>
            <a:ext cx="1847700" cy="1009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84"/>
          <p:cNvSpPr/>
          <p:nvPr/>
        </p:nvSpPr>
        <p:spPr>
          <a:xfrm>
            <a:off x="6936282" y="4129850"/>
            <a:ext cx="164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3" name="Google Shape;1553;p84"/>
          <p:cNvCxnSpPr/>
          <p:nvPr/>
        </p:nvCxnSpPr>
        <p:spPr>
          <a:xfrm>
            <a:off x="2633850" y="3491175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4" name="Google Shape;1554;p84"/>
          <p:cNvSpPr txBox="1"/>
          <p:nvPr/>
        </p:nvSpPr>
        <p:spPr>
          <a:xfrm>
            <a:off x="2633850" y="3585025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Unwrap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5" name="Google Shape;1555;p84"/>
          <p:cNvCxnSpPr/>
          <p:nvPr/>
        </p:nvCxnSpPr>
        <p:spPr>
          <a:xfrm>
            <a:off x="5681850" y="3491175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6" name="Google Shape;1556;p84"/>
          <p:cNvSpPr txBox="1"/>
          <p:nvPr/>
        </p:nvSpPr>
        <p:spPr>
          <a:xfrm>
            <a:off x="5681850" y="3585025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Add new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84"/>
          <p:cNvSpPr txBox="1"/>
          <p:nvPr/>
        </p:nvSpPr>
        <p:spPr>
          <a:xfrm>
            <a:off x="3584650" y="2076700"/>
            <a:ext cx="195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Parse Layer 3 header to figure out where to forward the packet.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85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3" name="Google Shape;1563;p85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4" name="Google Shape;1564;p85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85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8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567" name="Google Shape;1567;p85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hop could use a different Layer 2 protocol.</a:t>
            </a:r>
            <a:endParaRPr/>
          </a:p>
        </p:txBody>
      </p:sp>
      <p:sp>
        <p:nvSpPr>
          <p:cNvPr id="1568" name="Google Shape;1568;p85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9" name="Google Shape;1569;p85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85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1" name="Google Shape;1571;p85"/>
          <p:cNvCxnSpPr>
            <a:stCxn id="1569" idx="2"/>
            <a:endCxn id="1568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85"/>
          <p:cNvCxnSpPr>
            <a:stCxn id="1570" idx="2"/>
            <a:endCxn id="1569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3" name="Google Shape;1573;p85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4" name="Google Shape;1574;p85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85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85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7" name="Google Shape;1577;p85"/>
          <p:cNvCxnSpPr>
            <a:stCxn id="1576" idx="2"/>
            <a:endCxn id="1570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8" name="Google Shape;1578;p85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85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0" name="Google Shape;1580;p85"/>
          <p:cNvCxnSpPr>
            <a:stCxn id="1579" idx="2"/>
            <a:endCxn id="1576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1" name="Google Shape;1581;p85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85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85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85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85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85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85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85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85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85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85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85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85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85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5" name="Google Shape;1595;p85"/>
          <p:cNvCxnSpPr/>
          <p:nvPr/>
        </p:nvCxnSpPr>
        <p:spPr>
          <a:xfrm>
            <a:off x="56866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6" name="Google Shape;1596;p85"/>
          <p:cNvCxnSpPr/>
          <p:nvPr/>
        </p:nvCxnSpPr>
        <p:spPr>
          <a:xfrm>
            <a:off x="59914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85"/>
          <p:cNvCxnSpPr/>
          <p:nvPr/>
        </p:nvCxnSpPr>
        <p:spPr>
          <a:xfrm>
            <a:off x="56866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8" name="Google Shape;1598;p85"/>
          <p:cNvCxnSpPr/>
          <p:nvPr/>
        </p:nvCxnSpPr>
        <p:spPr>
          <a:xfrm>
            <a:off x="59914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85"/>
          <p:cNvCxnSpPr>
            <a:stCxn id="1582" idx="1"/>
            <a:endCxn id="1568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00" name="Google Shape;1600;p85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85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2" name="Google Shape;1602;p85"/>
          <p:cNvCxnSpPr>
            <a:stCxn id="1585" idx="1"/>
            <a:endCxn id="1582" idx="3"/>
          </p:cNvCxnSpPr>
          <p:nvPr/>
        </p:nvCxnSpPr>
        <p:spPr>
          <a:xfrm rot="10800000">
            <a:off x="4204900" y="4438112"/>
            <a:ext cx="1179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3" name="Google Shape;1603;p85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4" name="Google Shape;1604;p85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5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6" name="Google Shape;1606;p85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5"/>
          <p:cNvCxnSpPr>
            <a:stCxn id="1588" idx="1"/>
            <a:endCxn id="1585" idx="3"/>
          </p:cNvCxnSpPr>
          <p:nvPr/>
        </p:nvCxnSpPr>
        <p:spPr>
          <a:xfrm rot="10800000">
            <a:off x="6292000" y="4438088"/>
            <a:ext cx="1179900" cy="6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8" name="Google Shape;1608;p85"/>
          <p:cNvCxnSpPr>
            <a:stCxn id="1589" idx="2"/>
            <a:endCxn id="1588" idx="0"/>
          </p:cNvCxnSpPr>
          <p:nvPr/>
        </p:nvCxnSpPr>
        <p:spPr>
          <a:xfrm>
            <a:off x="802495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9" name="Google Shape;1609;p85"/>
          <p:cNvCxnSpPr>
            <a:stCxn id="1590" idx="2"/>
            <a:endCxn id="1589" idx="0"/>
          </p:cNvCxnSpPr>
          <p:nvPr/>
        </p:nvCxnSpPr>
        <p:spPr>
          <a:xfrm>
            <a:off x="8024950" y="3117613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0" name="Google Shape;1610;p85"/>
          <p:cNvCxnSpPr>
            <a:stCxn id="1591" idx="2"/>
            <a:endCxn id="1590" idx="0"/>
          </p:cNvCxnSpPr>
          <p:nvPr/>
        </p:nvCxnSpPr>
        <p:spPr>
          <a:xfrm>
            <a:off x="8024950" y="2355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1" name="Google Shape;1611;p85"/>
          <p:cNvCxnSpPr>
            <a:stCxn id="1592" idx="2"/>
            <a:endCxn id="1591" idx="0"/>
          </p:cNvCxnSpPr>
          <p:nvPr/>
        </p:nvCxnSpPr>
        <p:spPr>
          <a:xfrm>
            <a:off x="8024950" y="1593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2" name="Google Shape;1612;p85"/>
          <p:cNvSpPr txBox="1"/>
          <p:nvPr/>
        </p:nvSpPr>
        <p:spPr>
          <a:xfrm>
            <a:off x="2279988" y="3664950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link could be wired.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85"/>
          <p:cNvSpPr txBox="1"/>
          <p:nvPr/>
        </p:nvSpPr>
        <p:spPr>
          <a:xfrm>
            <a:off x="4396363" y="3664950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link could be optical.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85"/>
          <p:cNvSpPr txBox="1"/>
          <p:nvPr/>
        </p:nvSpPr>
        <p:spPr>
          <a:xfrm>
            <a:off x="6471701" y="3664950"/>
            <a:ext cx="790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link could be wireless.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85"/>
          <p:cNvSpPr txBox="1"/>
          <p:nvPr/>
        </p:nvSpPr>
        <p:spPr>
          <a:xfrm>
            <a:off x="2851073" y="1570575"/>
            <a:ext cx="17781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router unwraps wired Layer 2 header, and adds an optical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85"/>
          <p:cNvSpPr txBox="1"/>
          <p:nvPr/>
        </p:nvSpPr>
        <p:spPr>
          <a:xfrm>
            <a:off x="4866250" y="1564463"/>
            <a:ext cx="19443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router unwraps optical Layer 2 header, and adds a wireless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Design Challenges – Scale, Evolution, and Diversity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scalable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Billions of users, accessing trillions of web pages.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constantly evolving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is constantly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diverse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users download more data than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devices are higher-capacity than others.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884" y="2213700"/>
            <a:ext cx="4847626" cy="2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Internet Design Challenges – Asynchrony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107050" y="402200"/>
            <a:ext cx="89097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asynchronous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constrained by the speed of 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data we receive is already dated.</a:t>
            </a:r>
            <a:endParaRPr/>
          </a:p>
        </p:txBody>
      </p:sp>
      <p:cxnSp>
        <p:nvCxnSpPr>
          <p:cNvPr id="190" name="Google Shape;190;p31"/>
          <p:cNvCxnSpPr>
            <a:stCxn id="191" idx="6"/>
            <a:endCxn id="192" idx="2"/>
          </p:cNvCxnSpPr>
          <p:nvPr/>
        </p:nvCxnSpPr>
        <p:spPr>
          <a:xfrm flipH="1" rot="10800000">
            <a:off x="4135295" y="3152375"/>
            <a:ext cx="3347700" cy="22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1"/>
          <p:cNvSpPr/>
          <p:nvPr/>
        </p:nvSpPr>
        <p:spPr>
          <a:xfrm>
            <a:off x="3958295" y="3286775"/>
            <a:ext cx="177000" cy="17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7482920" y="3063950"/>
            <a:ext cx="177000" cy="17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 flipH="1" rot="10800000">
            <a:off x="4378359" y="3292353"/>
            <a:ext cx="2919300" cy="19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1"/>
          <p:cNvSpPr txBox="1"/>
          <p:nvPr/>
        </p:nvSpPr>
        <p:spPr>
          <a:xfrm rot="-222646">
            <a:off x="4581710" y="3392427"/>
            <a:ext cx="2512367" cy="701963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4,125 km distance.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Speed of light is 300,000 km/s.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Trip takes 13.75 ms.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 rot="-1946">
            <a:off x="1107562" y="3219899"/>
            <a:ext cx="264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By the time the message is sent, our 3 GHz CPU has executed 42,000,000 more cycles!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Internet Design Challenges – Fault Tolerance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107050" y="402200"/>
            <a:ext cx="89097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must </a:t>
            </a:r>
            <a:r>
              <a:rPr b="1" lang="en"/>
              <a:t>handle failures at scale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 message requires many components (wires, network devices, software).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Asynchrony: Might take a long time to hear the bad news.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was the first system that had to handle failure at scale!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1371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609388" y="3835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32"/>
          <p:cNvCxnSpPr>
            <a:stCxn id="203" idx="6"/>
            <a:endCxn id="202" idx="1"/>
          </p:cNvCxnSpPr>
          <p:nvPr/>
        </p:nvCxnSpPr>
        <p:spPr>
          <a:xfrm>
            <a:off x="894388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2"/>
          <p:cNvSpPr txBox="1"/>
          <p:nvPr/>
        </p:nvSpPr>
        <p:spPr>
          <a:xfrm>
            <a:off x="2247400" y="4307750"/>
            <a:ext cx="4629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we had 50 components, each working 99% of the time,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there's a 39.5% chance that at least one of them fails!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2133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32"/>
          <p:cNvCxnSpPr>
            <a:stCxn id="202" idx="3"/>
            <a:endCxn id="206" idx="1"/>
          </p:cNvCxnSpPr>
          <p:nvPr/>
        </p:nvCxnSpPr>
        <p:spPr>
          <a:xfrm>
            <a:off x="1656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2"/>
          <p:cNvSpPr/>
          <p:nvPr/>
        </p:nvSpPr>
        <p:spPr>
          <a:xfrm>
            <a:off x="2895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32"/>
          <p:cNvCxnSpPr>
            <a:stCxn id="206" idx="3"/>
            <a:endCxn id="208" idx="1"/>
          </p:cNvCxnSpPr>
          <p:nvPr/>
        </p:nvCxnSpPr>
        <p:spPr>
          <a:xfrm>
            <a:off x="2418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2"/>
          <p:cNvSpPr/>
          <p:nvPr/>
        </p:nvSpPr>
        <p:spPr>
          <a:xfrm>
            <a:off x="3657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32"/>
          <p:cNvCxnSpPr>
            <a:stCxn id="208" idx="3"/>
            <a:endCxn id="210" idx="1"/>
          </p:cNvCxnSpPr>
          <p:nvPr/>
        </p:nvCxnSpPr>
        <p:spPr>
          <a:xfrm>
            <a:off x="3180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2"/>
          <p:cNvSpPr/>
          <p:nvPr/>
        </p:nvSpPr>
        <p:spPr>
          <a:xfrm>
            <a:off x="4419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2"/>
          <p:cNvCxnSpPr>
            <a:stCxn id="210" idx="3"/>
            <a:endCxn id="212" idx="1"/>
          </p:cNvCxnSpPr>
          <p:nvPr/>
        </p:nvCxnSpPr>
        <p:spPr>
          <a:xfrm>
            <a:off x="3942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2"/>
          <p:cNvSpPr/>
          <p:nvPr/>
        </p:nvSpPr>
        <p:spPr>
          <a:xfrm>
            <a:off x="5181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32"/>
          <p:cNvCxnSpPr>
            <a:stCxn id="212" idx="3"/>
            <a:endCxn id="214" idx="1"/>
          </p:cNvCxnSpPr>
          <p:nvPr/>
        </p:nvCxnSpPr>
        <p:spPr>
          <a:xfrm>
            <a:off x="4704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2"/>
          <p:cNvSpPr/>
          <p:nvPr/>
        </p:nvSpPr>
        <p:spPr>
          <a:xfrm>
            <a:off x="5943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32"/>
          <p:cNvCxnSpPr>
            <a:stCxn id="214" idx="3"/>
            <a:endCxn id="216" idx="1"/>
          </p:cNvCxnSpPr>
          <p:nvPr/>
        </p:nvCxnSpPr>
        <p:spPr>
          <a:xfrm>
            <a:off x="5466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2"/>
          <p:cNvSpPr/>
          <p:nvPr/>
        </p:nvSpPr>
        <p:spPr>
          <a:xfrm>
            <a:off x="6705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2"/>
          <p:cNvCxnSpPr>
            <a:stCxn id="216" idx="3"/>
            <a:endCxn id="218" idx="1"/>
          </p:cNvCxnSpPr>
          <p:nvPr/>
        </p:nvCxnSpPr>
        <p:spPr>
          <a:xfrm>
            <a:off x="6228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2"/>
          <p:cNvSpPr/>
          <p:nvPr/>
        </p:nvSpPr>
        <p:spPr>
          <a:xfrm>
            <a:off x="7467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2"/>
          <p:cNvCxnSpPr>
            <a:stCxn id="218" idx="3"/>
            <a:endCxn id="220" idx="1"/>
          </p:cNvCxnSpPr>
          <p:nvPr/>
        </p:nvCxnSpPr>
        <p:spPr>
          <a:xfrm>
            <a:off x="6990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2"/>
          <p:cNvCxnSpPr>
            <a:stCxn id="220" idx="3"/>
            <a:endCxn id="223" idx="2"/>
          </p:cNvCxnSpPr>
          <p:nvPr/>
        </p:nvCxnSpPr>
        <p:spPr>
          <a:xfrm>
            <a:off x="7752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2"/>
          <p:cNvSpPr/>
          <p:nvPr/>
        </p:nvSpPr>
        <p:spPr>
          <a:xfrm>
            <a:off x="8229388" y="3835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32"/>
          <p:cNvCxnSpPr>
            <a:stCxn id="225" idx="2"/>
          </p:cNvCxnSpPr>
          <p:nvPr/>
        </p:nvCxnSpPr>
        <p:spPr>
          <a:xfrm flipH="1">
            <a:off x="828100" y="3214775"/>
            <a:ext cx="304800" cy="544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2"/>
          <p:cNvSpPr txBox="1"/>
          <p:nvPr/>
        </p:nvSpPr>
        <p:spPr>
          <a:xfrm>
            <a:off x="814000" y="29438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26" name="Google Shape;226;p32"/>
          <p:cNvCxnSpPr>
            <a:stCxn id="227" idx="2"/>
          </p:cNvCxnSpPr>
          <p:nvPr/>
        </p:nvCxnSpPr>
        <p:spPr>
          <a:xfrm>
            <a:off x="8004700" y="3238050"/>
            <a:ext cx="295800" cy="51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2"/>
          <p:cNvSpPr txBox="1"/>
          <p:nvPr/>
        </p:nvSpPr>
        <p:spPr>
          <a:xfrm>
            <a:off x="7571200" y="2967150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