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Roboto Medium"/>
      <p:regular r:id="rId88"/>
      <p:bold r:id="rId89"/>
      <p:italic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Roboto Ligh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RobotoLight-bold.fntdata"/><Relationship Id="rId96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99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98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RobotoMedium-boldItalic.fntdata"/><Relationship Id="rId90" Type="http://schemas.openxmlformats.org/officeDocument/2006/relationships/font" Target="fonts/RobotoMedium-italic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RobotoMedium-regular.fntdata"/><Relationship Id="rId87" Type="http://schemas.openxmlformats.org/officeDocument/2006/relationships/slide" Target="slides/slide82.xml"/><Relationship Id="rId89" Type="http://schemas.openxmlformats.org/officeDocument/2006/relationships/font" Target="fonts/RobotoMedium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4bf034c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a4bf034c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a4bf034c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a4bf034c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worth spending an hour to animate this? No.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a4bf034c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a4bf034c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worth spending an hour to animate this? No.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a4bf034c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a4bf034c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a4bf034c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a4bf034c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a4bf034c0_0_5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a4bf034c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a4bf034c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a4bf034c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a4bf034c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a4bf034c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a4bf034c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a4bf034c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a4bf034c0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a4bf034c0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a4bf034c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ea4bf034c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4bf034c0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a4bf034c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a4bf034c0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ea4bf034c0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a4bf034c0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a4bf034c0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a4bf034c0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a4bf034c0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a4bf034c0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ea4bf034c0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ea4bf034c0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ea4bf034c0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ea4bf034c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ea4bf034c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a4bf034c0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ea4bf034c0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a4bf034c0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ea4bf034c0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ea4bf034c0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ea4bf034c0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ea4bf034c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ea4bf034c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a4bf034c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a4bf034c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ea4bf034c0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ea4bf034c0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a4bf034c0_0_9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ea4bf034c0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ea4bf034c0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ea4bf034c0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ea4bf034c0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ea4bf034c0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ea4bf034c0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ea4bf034c0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ea4bf034c0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ea4bf034c0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ea4bf034c0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ea4bf034c0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ea4bf034c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ea4bf034c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ea4bf034c0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ea4bf034c0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ea4bf034c0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ea4bf034c0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a4bf034c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a4bf034c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ea4bf034c0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ea4bf034c0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ea4bf034c0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ea4bf034c0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ea4bf034c0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ea4bf034c0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a4bf034c0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a4bf034c0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ea4bf034c0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ea4bf034c0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ea4bf034c0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ea4bf034c0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ea4bf034c0_0_1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ea4bf034c0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ea4bf034c0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ea4bf034c0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ea4bf034c0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ea4bf034c0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quiz: What did packet 3 say?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ea4bf034c0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ea4bf034c0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quiz: What did packet 3 say?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a4bf034c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a4bf034c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ea4bf034c0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ea4bf034c0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ea4bf034c0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ea4bf034c0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ea4bf034c0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ea4bf034c0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ea4bf034c0_0_18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ea4bf034c0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ea4bf034c0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ea4bf034c0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ea4bf034c0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ea4bf034c0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ea4bf034c0_0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ea4bf034c0_0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ea4bf034c0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ea4bf034c0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ea4bf034c0_0_1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ea4bf034c0_0_1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ea4bf034c0_0_19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ea4bf034c0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a4bf034c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a4bf034c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ea4bf034c0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ea4bf034c0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ea4bf034c0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ea4bf034c0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ea4bf034c0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ea4bf034c0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ea4bf034c0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ea4bf034c0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ea4bf034c0_0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ea4bf034c0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ea4bf034c0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ea4bf034c0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ea4bf034c0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ea4bf034c0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ea4bf034c0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ea4bf034c0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ea4bf034c0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ea4bf034c0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ea4bf034c0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ea4bf034c0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a4bf034c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a4bf034c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ea4bf034c0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ea4bf034c0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ea4bf034c0_0_2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ea4bf034c0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ea4bf034c0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ea4bf034c0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ea4bf034c0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ea4bf034c0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ea4bf034c0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ea4bf034c0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ea4bf034c0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ea4bf034c0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ea4bf034c0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ea4bf034c0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ea4bf034c0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ea4bf034c0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ea4bf034c0_0_2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ea4bf034c0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ea4bf034c0_0_20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2ea4bf034c0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a4bf034c0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a4bf034c0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ea4bf034c0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ea4bf034c0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ea4bf034c0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ea4bf034c0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ea4bf034c0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ea4bf034c0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a4bf034c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a4bf034c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Reliability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>
            <a:off x="5738200" y="3349000"/>
            <a:ext cx="2120100" cy="1507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295375" y="3366900"/>
            <a:ext cx="2468400" cy="1507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3"/>
          <p:cNvSpPr/>
          <p:nvPr/>
        </p:nvSpPr>
        <p:spPr>
          <a:xfrm rot="10800000">
            <a:off x="5556700" y="4241701"/>
            <a:ext cx="181500" cy="5835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Transport Layer Feature: New Abstractions: Bytestream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107050" y="402200"/>
            <a:ext cx="89097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implementing reliability gives the application a new abstraction.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reliability (L3): Unreliable packet abstraction.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Send individual packets, which might be dropped/corrupted/re-ordered.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reliability (L4): </a:t>
            </a:r>
            <a:r>
              <a:rPr lang="en"/>
              <a:t>Reliable </a:t>
            </a:r>
            <a:r>
              <a:rPr b="1" lang="en"/>
              <a:t>b</a:t>
            </a:r>
            <a:r>
              <a:rPr b="1" lang="en"/>
              <a:t>ytestream abstraction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Sender application sends an arbitrary-length string of bytes.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same bytes appear, in order, at the recipient application.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Applications can think in terms of </a:t>
            </a:r>
            <a:r>
              <a:rPr b="1" lang="en"/>
              <a:t>connections</a:t>
            </a:r>
            <a:r>
              <a:rPr lang="en"/>
              <a:t> (aka sessions),</a:t>
            </a:r>
            <a:br>
              <a:rPr lang="en"/>
            </a:br>
            <a:r>
              <a:rPr lang="en"/>
              <a:t>instead of </a:t>
            </a:r>
            <a:r>
              <a:rPr lang="en"/>
              <a:t>individual</a:t>
            </a:r>
            <a:r>
              <a:rPr lang="en"/>
              <a:t> packets.</a:t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1371600" y="4291775"/>
            <a:ext cx="79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Arbitrary data...so I tied an onion to my belt, which was the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the time...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33"/>
          <p:cNvGrpSpPr/>
          <p:nvPr/>
        </p:nvGrpSpPr>
        <p:grpSpPr>
          <a:xfrm>
            <a:off x="3763772" y="4241675"/>
            <a:ext cx="1895903" cy="583525"/>
            <a:chOff x="3763772" y="3708275"/>
            <a:chExt cx="1895903" cy="583525"/>
          </a:xfrm>
        </p:grpSpPr>
        <p:sp>
          <p:nvSpPr>
            <p:cNvPr id="283" name="Google Shape;283;p33"/>
            <p:cNvSpPr/>
            <p:nvPr/>
          </p:nvSpPr>
          <p:spPr>
            <a:xfrm flipH="1" rot="10800000">
              <a:off x="3763772" y="3708300"/>
              <a:ext cx="606550" cy="583500"/>
            </a:xfrm>
            <a:prstGeom prst="flowChartOnlineStorag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 rot="10800000">
              <a:off x="4211350" y="3708275"/>
              <a:ext cx="1136100" cy="583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 flipH="1" rot="10800000">
              <a:off x="5053125" y="3708275"/>
              <a:ext cx="606550" cy="583500"/>
            </a:xfrm>
            <a:prstGeom prst="flowChartOnlineStorag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 rot="10800000">
              <a:off x="4191549" y="3712650"/>
              <a:ext cx="37200" cy="574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 rot="10800000">
              <a:off x="5029900" y="3712651"/>
              <a:ext cx="146100" cy="574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p33"/>
          <p:cNvSpPr txBox="1"/>
          <p:nvPr/>
        </p:nvSpPr>
        <p:spPr>
          <a:xfrm>
            <a:off x="3808600" y="4333350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Transport Layer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9" name="Google Shape;289;p33"/>
          <p:cNvGrpSpPr/>
          <p:nvPr/>
        </p:nvGrpSpPr>
        <p:grpSpPr>
          <a:xfrm>
            <a:off x="8975" y="3366850"/>
            <a:ext cx="1462800" cy="1507500"/>
            <a:chOff x="8975" y="3366850"/>
            <a:chExt cx="1462800" cy="1507500"/>
          </a:xfrm>
        </p:grpSpPr>
        <p:sp>
          <p:nvSpPr>
            <p:cNvPr id="290" name="Google Shape;290;p33"/>
            <p:cNvSpPr/>
            <p:nvPr/>
          </p:nvSpPr>
          <p:spPr>
            <a:xfrm>
              <a:off x="8975" y="3366850"/>
              <a:ext cx="1286400" cy="1507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Recipient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219175" y="3371350"/>
              <a:ext cx="252600" cy="14988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7696175" y="3349000"/>
            <a:ext cx="1448450" cy="1507500"/>
            <a:chOff x="7696175" y="3349000"/>
            <a:chExt cx="1448450" cy="1507500"/>
          </a:xfrm>
        </p:grpSpPr>
        <p:sp>
          <p:nvSpPr>
            <p:cNvPr id="293" name="Google Shape;293;p33"/>
            <p:cNvSpPr/>
            <p:nvPr/>
          </p:nvSpPr>
          <p:spPr>
            <a:xfrm>
              <a:off x="7858225" y="3349000"/>
              <a:ext cx="1286400" cy="1507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Sender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96175" y="3353378"/>
              <a:ext cx="252600" cy="14988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Transport Layer Feature: New Abstractions: Datagram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07050" y="402200"/>
            <a:ext cx="89097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UDP does not implement reliability, and it gives users the </a:t>
            </a:r>
            <a:r>
              <a:rPr b="1" lang="en"/>
              <a:t>datagram abstraction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the same as the Layer 3 packet abstraction.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best-effort.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application</a:t>
            </a:r>
            <a:r>
              <a:rPr lang="en"/>
              <a:t> is responsible for splitting data into limited-size packets.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8975" y="3366850"/>
            <a:ext cx="1286400" cy="1507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7858225" y="3349000"/>
            <a:ext cx="1286400" cy="1507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1626875" y="3514000"/>
            <a:ext cx="1286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3988550" y="3561975"/>
            <a:ext cx="1286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onion to 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2932200" y="4043175"/>
            <a:ext cx="1286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belt,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which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5100400" y="4378900"/>
            <a:ext cx="1286400" cy="303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was the style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6386800" y="3669600"/>
            <a:ext cx="1286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 teh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720100" y="3197800"/>
            <a:ext cx="953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Corrupted.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34"/>
          <p:cNvCxnSpPr>
            <a:stCxn id="308" idx="2"/>
            <a:endCxn id="307" idx="0"/>
          </p:cNvCxnSpPr>
          <p:nvPr/>
        </p:nvCxnSpPr>
        <p:spPr>
          <a:xfrm flipH="1">
            <a:off x="7030150" y="3437800"/>
            <a:ext cx="166500" cy="23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4"/>
          <p:cNvSpPr txBox="1"/>
          <p:nvPr/>
        </p:nvSpPr>
        <p:spPr>
          <a:xfrm>
            <a:off x="3988550" y="3081850"/>
            <a:ext cx="953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 of order.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4"/>
          <p:cNvCxnSpPr>
            <a:stCxn id="310" idx="2"/>
            <a:endCxn id="304" idx="0"/>
          </p:cNvCxnSpPr>
          <p:nvPr/>
        </p:nvCxnSpPr>
        <p:spPr>
          <a:xfrm>
            <a:off x="4465100" y="3321850"/>
            <a:ext cx="166800" cy="24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4"/>
          <p:cNvSpPr txBox="1"/>
          <p:nvPr/>
        </p:nvSpPr>
        <p:spPr>
          <a:xfrm>
            <a:off x="6835150" y="4410850"/>
            <a:ext cx="723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Dropped.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34"/>
          <p:cNvCxnSpPr>
            <a:stCxn id="312" idx="1"/>
            <a:endCxn id="306" idx="3"/>
          </p:cNvCxnSpPr>
          <p:nvPr/>
        </p:nvCxnSpPr>
        <p:spPr>
          <a:xfrm rot="10800000">
            <a:off x="6386950" y="45308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4"/>
          <p:cNvSpPr/>
          <p:nvPr/>
        </p:nvSpPr>
        <p:spPr>
          <a:xfrm>
            <a:off x="1626875" y="4530850"/>
            <a:ext cx="1286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361475" y="4562800"/>
            <a:ext cx="791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Duplicate.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34"/>
          <p:cNvCxnSpPr>
            <a:stCxn id="315" idx="1"/>
            <a:endCxn id="314" idx="3"/>
          </p:cNvCxnSpPr>
          <p:nvPr/>
        </p:nvCxnSpPr>
        <p:spPr>
          <a:xfrm rot="10800000">
            <a:off x="2913275" y="468280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6310013" y="2007800"/>
            <a:ext cx="128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Bytestream abstraction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6367025" y="3006125"/>
            <a:ext cx="10581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Protocols</a:t>
            </a:r>
            <a:endParaRPr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107050" y="402200"/>
            <a:ext cx="59973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choices of protocols at Layer 4: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offer de-multiplexing with ports.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offer</a:t>
            </a:r>
            <a:r>
              <a:rPr lang="en"/>
              <a:t> a more useful abstraction to applications.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protocol offers a different abstraction.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additionally offers reliability.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programmer can choose which one to use.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reliability needed: Choose TCP.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File transfer.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reliability isn't needed: Choose UDP.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Live streaming.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6307800" y="1234225"/>
            <a:ext cx="2693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Transport Layer Protocols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7716488" y="2007800"/>
            <a:ext cx="128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Datagram abstraction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5"/>
          <p:cNvCxnSpPr>
            <a:stCxn id="325" idx="2"/>
            <a:endCxn id="321" idx="0"/>
          </p:cNvCxnSpPr>
          <p:nvPr/>
        </p:nvCxnSpPr>
        <p:spPr>
          <a:xfrm flipH="1">
            <a:off x="6951150" y="1505125"/>
            <a:ext cx="7032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5"/>
          <p:cNvCxnSpPr>
            <a:stCxn id="325" idx="2"/>
            <a:endCxn id="326" idx="0"/>
          </p:cNvCxnSpPr>
          <p:nvPr/>
        </p:nvCxnSpPr>
        <p:spPr>
          <a:xfrm>
            <a:off x="7654350" y="1505125"/>
            <a:ext cx="7032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5"/>
          <p:cNvSpPr txBox="1"/>
          <p:nvPr/>
        </p:nvSpPr>
        <p:spPr>
          <a:xfrm>
            <a:off x="6384000" y="3299675"/>
            <a:ext cx="198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We're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about to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spend a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lot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of time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here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but don't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forget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the bigger picture.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is Implemented at End Hosts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107050" y="402200"/>
            <a:ext cx="89097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TCP and UDP are implemented at end hosts, not intermediate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De-multiplexing: Give the packet to the appropriate application...on the </a:t>
            </a:r>
            <a:r>
              <a:rPr i="1" lang="en"/>
              <a:t>end host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better abstraction...for the </a:t>
            </a:r>
            <a:r>
              <a:rPr i="1" lang="en"/>
              <a:t>end hosts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 at end hosts: End-to-end principle.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Alternate design: Make every link between routers reliable.</a:t>
            </a:r>
            <a:br>
              <a:rPr lang="en"/>
            </a:br>
            <a:r>
              <a:rPr lang="en"/>
              <a:t>Not what we chose to do.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457200" y="3736653"/>
            <a:ext cx="1325700" cy="35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457200" y="3381513"/>
            <a:ext cx="1325700" cy="35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457200" y="4091792"/>
            <a:ext cx="1325700" cy="35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457200" y="3026374"/>
            <a:ext cx="1325700" cy="35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457200" y="2671235"/>
            <a:ext cx="1325700" cy="35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457200" y="4446935"/>
            <a:ext cx="13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7365349" y="3736653"/>
            <a:ext cx="1325700" cy="35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7365349" y="3381513"/>
            <a:ext cx="1325700" cy="35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7365349" y="4091792"/>
            <a:ext cx="1325700" cy="35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7365349" y="3026374"/>
            <a:ext cx="1325700" cy="35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7365349" y="2671235"/>
            <a:ext cx="1325700" cy="35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7365349" y="4446935"/>
            <a:ext cx="13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2217091" y="3737028"/>
            <a:ext cx="1325700" cy="35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2217091" y="3381888"/>
            <a:ext cx="1325700" cy="35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2217091" y="4092167"/>
            <a:ext cx="1325700" cy="35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2217091" y="4447310"/>
            <a:ext cx="1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3934266" y="3737028"/>
            <a:ext cx="1325700" cy="35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3934266" y="3381888"/>
            <a:ext cx="1325700" cy="35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3934266" y="4092167"/>
            <a:ext cx="1325700" cy="35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3934266" y="4447310"/>
            <a:ext cx="1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5605441" y="3737028"/>
            <a:ext cx="1325700" cy="35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5605441" y="3381888"/>
            <a:ext cx="1325700" cy="35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5605441" y="4092167"/>
            <a:ext cx="1325700" cy="35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5605441" y="4447310"/>
            <a:ext cx="13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36"/>
          <p:cNvCxnSpPr>
            <a:stCxn id="338" idx="3"/>
            <a:endCxn id="350" idx="1"/>
          </p:cNvCxnSpPr>
          <p:nvPr/>
        </p:nvCxnSpPr>
        <p:spPr>
          <a:xfrm>
            <a:off x="1782900" y="4269542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1" name="Google Shape;361;p36"/>
          <p:cNvCxnSpPr>
            <a:stCxn id="350" idx="3"/>
            <a:endCxn id="354" idx="1"/>
          </p:cNvCxnSpPr>
          <p:nvPr/>
        </p:nvCxnSpPr>
        <p:spPr>
          <a:xfrm>
            <a:off x="3542791" y="4269917"/>
            <a:ext cx="3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2" name="Google Shape;362;p36"/>
          <p:cNvCxnSpPr>
            <a:stCxn id="354" idx="3"/>
            <a:endCxn id="358" idx="1"/>
          </p:cNvCxnSpPr>
          <p:nvPr/>
        </p:nvCxnSpPr>
        <p:spPr>
          <a:xfrm>
            <a:off x="5259966" y="4269917"/>
            <a:ext cx="3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3" name="Google Shape;363;p36"/>
          <p:cNvCxnSpPr>
            <a:stCxn id="358" idx="3"/>
            <a:endCxn id="344" idx="1"/>
          </p:cNvCxnSpPr>
          <p:nvPr/>
        </p:nvCxnSpPr>
        <p:spPr>
          <a:xfrm flipH="1" rot="10800000">
            <a:off x="6931141" y="4269617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4" name="Google Shape;364;p36"/>
          <p:cNvCxnSpPr>
            <a:stCxn id="356" idx="3"/>
            <a:endCxn id="342" idx="1"/>
          </p:cNvCxnSpPr>
          <p:nvPr/>
        </p:nvCxnSpPr>
        <p:spPr>
          <a:xfrm flipH="1" rot="10800000">
            <a:off x="6931141" y="3914478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5" name="Google Shape;365;p36"/>
          <p:cNvCxnSpPr>
            <a:stCxn id="352" idx="3"/>
            <a:endCxn id="356" idx="1"/>
          </p:cNvCxnSpPr>
          <p:nvPr/>
        </p:nvCxnSpPr>
        <p:spPr>
          <a:xfrm>
            <a:off x="5259966" y="3914778"/>
            <a:ext cx="3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6" name="Google Shape;366;p36"/>
          <p:cNvCxnSpPr>
            <a:stCxn id="348" idx="3"/>
            <a:endCxn id="352" idx="1"/>
          </p:cNvCxnSpPr>
          <p:nvPr/>
        </p:nvCxnSpPr>
        <p:spPr>
          <a:xfrm>
            <a:off x="3542791" y="3914778"/>
            <a:ext cx="3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7" name="Google Shape;367;p36"/>
          <p:cNvCxnSpPr>
            <a:stCxn id="336" idx="3"/>
            <a:endCxn id="348" idx="1"/>
          </p:cNvCxnSpPr>
          <p:nvPr/>
        </p:nvCxnSpPr>
        <p:spPr>
          <a:xfrm>
            <a:off x="1782900" y="3914403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8" name="Google Shape;368;p36"/>
          <p:cNvCxnSpPr>
            <a:stCxn id="337" idx="3"/>
            <a:endCxn id="349" idx="1"/>
          </p:cNvCxnSpPr>
          <p:nvPr/>
        </p:nvCxnSpPr>
        <p:spPr>
          <a:xfrm>
            <a:off x="1782900" y="3559263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9" name="Google Shape;369;p36"/>
          <p:cNvCxnSpPr>
            <a:stCxn id="349" idx="3"/>
            <a:endCxn id="353" idx="1"/>
          </p:cNvCxnSpPr>
          <p:nvPr/>
        </p:nvCxnSpPr>
        <p:spPr>
          <a:xfrm>
            <a:off x="3542791" y="3559638"/>
            <a:ext cx="3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0" name="Google Shape;370;p36"/>
          <p:cNvCxnSpPr>
            <a:stCxn id="353" idx="3"/>
            <a:endCxn id="357" idx="1"/>
          </p:cNvCxnSpPr>
          <p:nvPr/>
        </p:nvCxnSpPr>
        <p:spPr>
          <a:xfrm>
            <a:off x="5259966" y="3559638"/>
            <a:ext cx="3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1" name="Google Shape;371;p36"/>
          <p:cNvCxnSpPr>
            <a:stCxn id="357" idx="3"/>
            <a:endCxn id="343" idx="1"/>
          </p:cNvCxnSpPr>
          <p:nvPr/>
        </p:nvCxnSpPr>
        <p:spPr>
          <a:xfrm flipH="1" rot="10800000">
            <a:off x="6931141" y="3559338"/>
            <a:ext cx="43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2" name="Google Shape;372;p36"/>
          <p:cNvCxnSpPr>
            <a:stCxn id="339" idx="3"/>
            <a:endCxn id="345" idx="1"/>
          </p:cNvCxnSpPr>
          <p:nvPr/>
        </p:nvCxnSpPr>
        <p:spPr>
          <a:xfrm>
            <a:off x="1782900" y="3204124"/>
            <a:ext cx="55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73" name="Google Shape;373;p36"/>
          <p:cNvCxnSpPr>
            <a:stCxn id="340" idx="3"/>
            <a:endCxn id="346" idx="1"/>
          </p:cNvCxnSpPr>
          <p:nvPr/>
        </p:nvCxnSpPr>
        <p:spPr>
          <a:xfrm>
            <a:off x="1782900" y="2848985"/>
            <a:ext cx="55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Single Packet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79" name="Google Shape;379;p3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Reliability:</a:t>
            </a:r>
            <a:br>
              <a:rPr lang="en"/>
            </a:br>
            <a:r>
              <a:rPr lang="en"/>
              <a:t>Single Packet</a:t>
            </a:r>
            <a:endParaRPr/>
          </a:p>
        </p:txBody>
      </p:sp>
      <p:sp>
        <p:nvSpPr>
          <p:cNvPr id="380" name="Google Shape;380;p3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Reliability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Building a reliable service (L4) on top of unreliable packet delivery (L3).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spend most of today and next time building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bridge the gap between the </a:t>
            </a:r>
            <a:r>
              <a:rPr i="1" lang="en"/>
              <a:t>packet abstraction</a:t>
            </a:r>
            <a:r>
              <a:rPr lang="en"/>
              <a:t> and the</a:t>
            </a:r>
            <a:r>
              <a:rPr i="1" lang="en"/>
              <a:t> bytestream abstraction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Goals for reliable transfer: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The destination receives every packet, uncorrupted, in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Timeliness: Minimize time until data is transferred.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Minimize use of bandwidth.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Avoid sending packets unnecessarily.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 of inefficient protocol: Send 1000 copies of every packet.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Reliability</a:t>
            </a:r>
            <a:endParaRPr/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different definitions of reliability: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Best-effort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At-least-once</a:t>
            </a:r>
            <a:r>
              <a:rPr lang="en"/>
              <a:t> delivery: </a:t>
            </a:r>
            <a:r>
              <a:rPr lang="en"/>
              <a:t>Every packet arrives, but some might arrive more than once (duplicates).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Exactly-once</a:t>
            </a:r>
            <a:r>
              <a:rPr lang="en"/>
              <a:t> delivery: Every packet arrives exactly once.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plan for bridging the abstraction gap: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transport layer: Use IP (best-effort delivery) to build </a:t>
            </a:r>
            <a:r>
              <a:rPr i="1" lang="en"/>
              <a:t>at-least-once</a:t>
            </a:r>
            <a:r>
              <a:rPr lang="en"/>
              <a:t>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get rid of duplicates and pass the result to the application.</a:t>
            </a:r>
            <a:br>
              <a:rPr lang="en"/>
            </a:br>
            <a:r>
              <a:rPr lang="en"/>
              <a:t>This gives the application </a:t>
            </a:r>
            <a:r>
              <a:rPr i="1" lang="en"/>
              <a:t>exactly-once</a:t>
            </a:r>
            <a:r>
              <a:rPr lang="en"/>
              <a:t> delivery.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Defining Reliability</a:t>
            </a:r>
            <a:endParaRPr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reliability protocol is allowed to give up, but must announce it to the application.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Computer not connected to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is not magic. Can't deliver packets if the computer is not connected.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can never falsely claim to deliver a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41"/>
          <p:cNvCxnSpPr/>
          <p:nvPr/>
        </p:nvCxnSpPr>
        <p:spPr>
          <a:xfrm>
            <a:off x="3039500" y="931825"/>
            <a:ext cx="3009600" cy="7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Timing Diagrams</a:t>
            </a:r>
            <a:endParaRPr/>
          </a:p>
        </p:txBody>
      </p:sp>
      <p:cxnSp>
        <p:nvCxnSpPr>
          <p:cNvPr id="405" name="Google Shape;405;p41"/>
          <p:cNvCxnSpPr/>
          <p:nvPr/>
        </p:nvCxnSpPr>
        <p:spPr>
          <a:xfrm>
            <a:off x="3037525" y="599875"/>
            <a:ext cx="0" cy="38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1"/>
          <p:cNvSpPr txBox="1"/>
          <p:nvPr/>
        </p:nvSpPr>
        <p:spPr>
          <a:xfrm>
            <a:off x="2485075" y="44479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41"/>
          <p:cNvCxnSpPr/>
          <p:nvPr/>
        </p:nvCxnSpPr>
        <p:spPr>
          <a:xfrm>
            <a:off x="6058934" y="599875"/>
            <a:ext cx="0" cy="38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1"/>
          <p:cNvSpPr txBox="1"/>
          <p:nvPr/>
        </p:nvSpPr>
        <p:spPr>
          <a:xfrm>
            <a:off x="5458934" y="4447975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41"/>
          <p:cNvCxnSpPr/>
          <p:nvPr/>
        </p:nvCxnSpPr>
        <p:spPr>
          <a:xfrm>
            <a:off x="6261100" y="3049475"/>
            <a:ext cx="0" cy="888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1"/>
          <p:cNvSpPr txBox="1"/>
          <p:nvPr/>
        </p:nvSpPr>
        <p:spPr>
          <a:xfrm>
            <a:off x="6261100" y="3186125"/>
            <a:ext cx="22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increases as we move down the diagram.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41"/>
          <p:cNvCxnSpPr/>
          <p:nvPr/>
        </p:nvCxnSpPr>
        <p:spPr>
          <a:xfrm flipH="1">
            <a:off x="3039500" y="1737159"/>
            <a:ext cx="3009600" cy="7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2" name="Google Shape;412;p41"/>
          <p:cNvGrpSpPr/>
          <p:nvPr/>
        </p:nvGrpSpPr>
        <p:grpSpPr>
          <a:xfrm>
            <a:off x="2715500" y="931825"/>
            <a:ext cx="192000" cy="1556000"/>
            <a:chOff x="2715500" y="931825"/>
            <a:chExt cx="192000" cy="1556000"/>
          </a:xfrm>
        </p:grpSpPr>
        <p:cxnSp>
          <p:nvCxnSpPr>
            <p:cNvPr id="413" name="Google Shape;413;p41"/>
            <p:cNvCxnSpPr/>
            <p:nvPr/>
          </p:nvCxnSpPr>
          <p:spPr>
            <a:xfrm>
              <a:off x="2811500" y="933519"/>
              <a:ext cx="0" cy="1554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41"/>
            <p:cNvCxnSpPr/>
            <p:nvPr/>
          </p:nvCxnSpPr>
          <p:spPr>
            <a:xfrm>
              <a:off x="271550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41"/>
            <p:cNvCxnSpPr/>
            <p:nvPr/>
          </p:nvCxnSpPr>
          <p:spPr>
            <a:xfrm>
              <a:off x="2715500" y="2487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41"/>
          <p:cNvGrpSpPr/>
          <p:nvPr/>
        </p:nvGrpSpPr>
        <p:grpSpPr>
          <a:xfrm>
            <a:off x="6191950" y="931825"/>
            <a:ext cx="192000" cy="746600"/>
            <a:chOff x="6191950" y="931825"/>
            <a:chExt cx="192000" cy="746600"/>
          </a:xfrm>
        </p:grpSpPr>
        <p:cxnSp>
          <p:nvCxnSpPr>
            <p:cNvPr id="417" name="Google Shape;417;p41"/>
            <p:cNvCxnSpPr/>
            <p:nvPr/>
          </p:nvCxnSpPr>
          <p:spPr>
            <a:xfrm>
              <a:off x="6287961" y="933519"/>
              <a:ext cx="0" cy="744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41"/>
            <p:cNvCxnSpPr/>
            <p:nvPr/>
          </p:nvCxnSpPr>
          <p:spPr>
            <a:xfrm>
              <a:off x="619195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1"/>
            <p:cNvCxnSpPr/>
            <p:nvPr/>
          </p:nvCxnSpPr>
          <p:spPr>
            <a:xfrm>
              <a:off x="6191950" y="16784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0" name="Google Shape;420;p41"/>
          <p:cNvSpPr txBox="1"/>
          <p:nvPr/>
        </p:nvSpPr>
        <p:spPr>
          <a:xfrm>
            <a:off x="6383950" y="110642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One-way delay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1284450" y="1402025"/>
            <a:ext cx="14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Round-trip time (RTT)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Reliability for a Single Packet</a:t>
            </a:r>
            <a:endParaRPr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start with providing </a:t>
            </a:r>
            <a:r>
              <a:rPr i="1" lang="en"/>
              <a:t>at-least-once</a:t>
            </a:r>
            <a:r>
              <a:rPr lang="en"/>
              <a:t> delivery for a single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deal with 5 problems from the best-effort service model: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corrupted.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delayed.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duplicated.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reordered.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Transport Layer Design Goals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Implementing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Design Goals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3"/>
          <p:cNvGrpSpPr/>
          <p:nvPr/>
        </p:nvGrpSpPr>
        <p:grpSpPr>
          <a:xfrm>
            <a:off x="3039475" y="2514600"/>
            <a:ext cx="3015000" cy="530546"/>
            <a:chOff x="3039475" y="2514600"/>
            <a:chExt cx="3015000" cy="530546"/>
          </a:xfrm>
        </p:grpSpPr>
        <p:cxnSp>
          <p:nvCxnSpPr>
            <p:cNvPr id="433" name="Google Shape;433;p43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4" name="Google Shape;434;p43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5" name="Google Shape;435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Designing Reliability for a Single Packet</a:t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is sent. How does the sender know if it was received successfully?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The recipient replies with an </a:t>
            </a:r>
            <a:r>
              <a:rPr b="1" lang="en"/>
              <a:t>acknowledgment</a:t>
            </a:r>
            <a:r>
              <a:rPr lang="en"/>
              <a:t> (ack).</a:t>
            </a:r>
            <a:endParaRPr/>
          </a:p>
        </p:txBody>
      </p:sp>
      <p:cxnSp>
        <p:nvCxnSpPr>
          <p:cNvPr id="437" name="Google Shape;437;p43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3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3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43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3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4"/>
          <p:cNvGrpSpPr/>
          <p:nvPr/>
        </p:nvGrpSpPr>
        <p:grpSpPr>
          <a:xfrm>
            <a:off x="3039475" y="3657600"/>
            <a:ext cx="3015000" cy="530546"/>
            <a:chOff x="3039475" y="2514600"/>
            <a:chExt cx="3015000" cy="530546"/>
          </a:xfrm>
        </p:grpSpPr>
        <p:cxnSp>
          <p:nvCxnSpPr>
            <p:cNvPr id="447" name="Google Shape;447;p44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9" name="Google Shape;449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</a:t>
            </a:r>
            <a:r>
              <a:rPr lang="en">
                <a:solidFill>
                  <a:schemeClr val="accent3"/>
                </a:solidFill>
              </a:rPr>
              <a:t>1/5</a:t>
            </a:r>
            <a:r>
              <a:rPr lang="en">
                <a:solidFill>
                  <a:schemeClr val="accent3"/>
                </a:solidFill>
              </a:rPr>
              <a:t>: Dropped Packets</a:t>
            </a:r>
            <a:endParaRPr/>
          </a:p>
        </p:txBody>
      </p:sp>
      <p:sp>
        <p:nvSpPr>
          <p:cNvPr id="450" name="Google Shape;450;p44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Set a timer when we send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timer expires and we don't get the ack, resend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get the ack, cancel the timer.</a:t>
            </a:r>
            <a:endParaRPr/>
          </a:p>
        </p:txBody>
      </p:sp>
      <p:cxnSp>
        <p:nvCxnSpPr>
          <p:cNvPr id="451" name="Google Shape;451;p44"/>
          <p:cNvCxnSpPr/>
          <p:nvPr/>
        </p:nvCxnSpPr>
        <p:spPr>
          <a:xfrm>
            <a:off x="3039500" y="2023274"/>
            <a:ext cx="14400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4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4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" name="Google Shape;454;p44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4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1794175" y="1883500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Start timer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1794175" y="3050325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1617325" y="3278925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Restart timer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>
            <a:off x="3039500" y="318532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44"/>
          <p:cNvSpPr txBox="1"/>
          <p:nvPr/>
        </p:nvSpPr>
        <p:spPr>
          <a:xfrm>
            <a:off x="4481475" y="2096500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44"/>
          <p:cNvCxnSpPr>
            <a:stCxn id="456" idx="3"/>
          </p:cNvCxnSpPr>
          <p:nvPr/>
        </p:nvCxnSpPr>
        <p:spPr>
          <a:xfrm>
            <a:off x="2722375" y="2018950"/>
            <a:ext cx="279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4"/>
          <p:cNvCxnSpPr>
            <a:stCxn id="457" idx="3"/>
          </p:cNvCxnSpPr>
          <p:nvPr/>
        </p:nvCxnSpPr>
        <p:spPr>
          <a:xfrm>
            <a:off x="2722375" y="31857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4"/>
          <p:cNvCxnSpPr>
            <a:stCxn id="458" idx="3"/>
          </p:cNvCxnSpPr>
          <p:nvPr/>
        </p:nvCxnSpPr>
        <p:spPr>
          <a:xfrm flipH="1" rot="10800000">
            <a:off x="2722225" y="3247875"/>
            <a:ext cx="262800" cy="16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4"/>
          <p:cNvSpPr txBox="1"/>
          <p:nvPr/>
        </p:nvSpPr>
        <p:spPr>
          <a:xfrm>
            <a:off x="1656450" y="3964725"/>
            <a:ext cx="106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Cancel timer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" name="Google Shape;465;p44"/>
          <p:cNvCxnSpPr>
            <a:stCxn id="464" idx="3"/>
          </p:cNvCxnSpPr>
          <p:nvPr/>
        </p:nvCxnSpPr>
        <p:spPr>
          <a:xfrm>
            <a:off x="2722350" y="41001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5"/>
          <p:cNvGrpSpPr/>
          <p:nvPr/>
        </p:nvGrpSpPr>
        <p:grpSpPr>
          <a:xfrm>
            <a:off x="3039475" y="3657600"/>
            <a:ext cx="3015000" cy="530546"/>
            <a:chOff x="3039475" y="2514600"/>
            <a:chExt cx="3015000" cy="530546"/>
          </a:xfrm>
        </p:grpSpPr>
        <p:cxnSp>
          <p:nvCxnSpPr>
            <p:cNvPr id="471" name="Google Shape;471;p45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45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3" name="Google Shape;473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1/5</a:t>
            </a:r>
            <a:r>
              <a:rPr lang="en">
                <a:solidFill>
                  <a:schemeClr val="accent3"/>
                </a:solidFill>
              </a:rPr>
              <a:t>: Dropped Packets</a:t>
            </a:r>
            <a:endParaRPr/>
          </a:p>
        </p:txBody>
      </p:sp>
      <p:sp>
        <p:nvSpPr>
          <p:cNvPr id="474" name="Google Shape;474;p45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ack gets dropped?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timer expires, and the packet gets resent. Repeat until the ack arrives.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destination received the packet twice, but that's okay (</a:t>
            </a:r>
            <a:r>
              <a:rPr i="1" lang="en"/>
              <a:t>at-least-once</a:t>
            </a:r>
            <a:r>
              <a:rPr lang="en"/>
              <a:t> delivery).</a:t>
            </a:r>
            <a:endParaRPr/>
          </a:p>
        </p:txBody>
      </p:sp>
      <p:cxnSp>
        <p:nvCxnSpPr>
          <p:cNvPr id="475" name="Google Shape;475;p45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5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5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5"/>
          <p:cNvSpPr txBox="1"/>
          <p:nvPr/>
        </p:nvSpPr>
        <p:spPr>
          <a:xfrm>
            <a:off x="1794175" y="1883500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Start timer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5"/>
          <p:cNvSpPr txBox="1"/>
          <p:nvPr/>
        </p:nvSpPr>
        <p:spPr>
          <a:xfrm>
            <a:off x="1794175" y="3050325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5"/>
          <p:cNvCxnSpPr/>
          <p:nvPr/>
        </p:nvCxnSpPr>
        <p:spPr>
          <a:xfrm>
            <a:off x="3039500" y="318532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5"/>
          <p:cNvSpPr txBox="1"/>
          <p:nvPr/>
        </p:nvSpPr>
        <p:spPr>
          <a:xfrm>
            <a:off x="4445532" y="2629900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45"/>
          <p:cNvCxnSpPr>
            <a:stCxn id="479" idx="3"/>
          </p:cNvCxnSpPr>
          <p:nvPr/>
        </p:nvCxnSpPr>
        <p:spPr>
          <a:xfrm>
            <a:off x="2722375" y="2018950"/>
            <a:ext cx="279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5"/>
          <p:cNvCxnSpPr>
            <a:stCxn id="480" idx="3"/>
          </p:cNvCxnSpPr>
          <p:nvPr/>
        </p:nvCxnSpPr>
        <p:spPr>
          <a:xfrm>
            <a:off x="2722375" y="31857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5"/>
          <p:cNvSpPr txBox="1"/>
          <p:nvPr/>
        </p:nvSpPr>
        <p:spPr>
          <a:xfrm>
            <a:off x="1656450" y="3964725"/>
            <a:ext cx="106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Cancel timer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6" name="Google Shape;486;p45"/>
          <p:cNvCxnSpPr>
            <a:stCxn id="485" idx="3"/>
          </p:cNvCxnSpPr>
          <p:nvPr/>
        </p:nvCxnSpPr>
        <p:spPr>
          <a:xfrm>
            <a:off x="2722350" y="41001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5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88" name="Google Shape;488;p45"/>
          <p:cNvGrpSpPr/>
          <p:nvPr/>
        </p:nvGrpSpPr>
        <p:grpSpPr>
          <a:xfrm>
            <a:off x="4621728" y="2541698"/>
            <a:ext cx="1440000" cy="432898"/>
            <a:chOff x="4621728" y="2541698"/>
            <a:chExt cx="1440000" cy="432898"/>
          </a:xfrm>
        </p:grpSpPr>
        <p:cxnSp>
          <p:nvCxnSpPr>
            <p:cNvPr id="489" name="Google Shape;489;p45"/>
            <p:cNvCxnSpPr/>
            <p:nvPr/>
          </p:nvCxnSpPr>
          <p:spPr>
            <a:xfrm flipH="1">
              <a:off x="4621728" y="2541698"/>
              <a:ext cx="1440000" cy="2265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0" name="Google Shape;490;p45"/>
            <p:cNvSpPr txBox="1"/>
            <p:nvPr/>
          </p:nvSpPr>
          <p:spPr>
            <a:xfrm rot="-510186">
              <a:off x="5168111" y="266013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1" name="Google Shape;491;p45"/>
          <p:cNvSpPr txBox="1"/>
          <p:nvPr/>
        </p:nvSpPr>
        <p:spPr>
          <a:xfrm>
            <a:off x="1617325" y="3278925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Restart timer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45"/>
          <p:cNvCxnSpPr>
            <a:stCxn id="491" idx="3"/>
          </p:cNvCxnSpPr>
          <p:nvPr/>
        </p:nvCxnSpPr>
        <p:spPr>
          <a:xfrm flipH="1" rot="10800000">
            <a:off x="2722225" y="3247875"/>
            <a:ext cx="262800" cy="16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 1/5: Dropped Packets</a:t>
            </a:r>
            <a:endParaRPr/>
          </a:p>
        </p:txBody>
      </p:sp>
      <p:sp>
        <p:nvSpPr>
          <p:cNvPr id="498" name="Google Shape;498;p4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set the timer length?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long: Delays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short: Causes unnecessary retransmission.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Ideally: Timer is proportional to RTT (round-trip time).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RTT is when you expected to see the 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practice: Measuring the RTT is non-trivial.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RTT varies depending on what path the packet tackes.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RTT varies along a fixed path: packet could get stuck in queues at links.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47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4" name="Google Shape;504;p47"/>
          <p:cNvGrpSpPr/>
          <p:nvPr/>
        </p:nvGrpSpPr>
        <p:grpSpPr>
          <a:xfrm>
            <a:off x="3039475" y="3505200"/>
            <a:ext cx="3015000" cy="530546"/>
            <a:chOff x="3039475" y="2514600"/>
            <a:chExt cx="3015000" cy="530546"/>
          </a:xfrm>
        </p:grpSpPr>
        <p:cxnSp>
          <p:nvCxnSpPr>
            <p:cNvPr id="505" name="Google Shape;505;p47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6" name="Google Shape;506;p47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" name="Google Shape;507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2/5</a:t>
            </a:r>
            <a:r>
              <a:rPr lang="en">
                <a:solidFill>
                  <a:schemeClr val="accent3"/>
                </a:solidFill>
              </a:rPr>
              <a:t>: Corrupted Packets</a:t>
            </a:r>
            <a:endParaRPr/>
          </a:p>
        </p:txBody>
      </p:sp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 checksum to detect corruption. 2 approaches to dealing with a bad checksum: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1: When you get a corrupt packet, send a </a:t>
            </a:r>
            <a:r>
              <a:rPr b="1" lang="en"/>
              <a:t>negative acknowledgement</a:t>
            </a:r>
            <a:r>
              <a:rPr lang="en"/>
              <a:t> (nack).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Sender sees the nack and resends.</a:t>
            </a:r>
            <a:endParaRPr/>
          </a:p>
        </p:txBody>
      </p:sp>
      <p:cxnSp>
        <p:nvCxnSpPr>
          <p:cNvPr id="509" name="Google Shape;509;p47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47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47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7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47"/>
          <p:cNvCxnSpPr/>
          <p:nvPr/>
        </p:nvCxnSpPr>
        <p:spPr>
          <a:xfrm>
            <a:off x="3039500" y="303292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7"/>
          <p:cNvSpPr txBox="1"/>
          <p:nvPr/>
        </p:nvSpPr>
        <p:spPr>
          <a:xfrm>
            <a:off x="6128475" y="2300850"/>
            <a:ext cx="167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    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Bad checksum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7"/>
          <p:cNvSpPr/>
          <p:nvPr/>
        </p:nvSpPr>
        <p:spPr>
          <a:xfrm rot="501261">
            <a:off x="4407757" y="2094519"/>
            <a:ext cx="216801" cy="28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7"/>
          <p:cNvSpPr/>
          <p:nvPr/>
        </p:nvSpPr>
        <p:spPr>
          <a:xfrm>
            <a:off x="4399475" y="2114967"/>
            <a:ext cx="233457" cy="239152"/>
          </a:xfrm>
          <a:custGeom>
            <a:rect b="b" l="l" r="r" t="t"/>
            <a:pathLst>
              <a:path extrusionOk="0" h="9239" w="8859">
                <a:moveTo>
                  <a:pt x="0" y="4191"/>
                </a:moveTo>
                <a:lnTo>
                  <a:pt x="3810" y="0"/>
                </a:lnTo>
                <a:lnTo>
                  <a:pt x="6001" y="9239"/>
                </a:lnTo>
                <a:lnTo>
                  <a:pt x="8859" y="542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17" name="Google Shape;517;p47"/>
          <p:cNvGrpSpPr/>
          <p:nvPr/>
        </p:nvGrpSpPr>
        <p:grpSpPr>
          <a:xfrm>
            <a:off x="3039475" y="2514600"/>
            <a:ext cx="3015000" cy="533292"/>
            <a:chOff x="3039475" y="2514600"/>
            <a:chExt cx="3015000" cy="533292"/>
          </a:xfrm>
        </p:grpSpPr>
        <p:cxnSp>
          <p:nvCxnSpPr>
            <p:cNvPr id="518" name="Google Shape;518;p47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9" name="Google Shape;519;p47"/>
            <p:cNvSpPr txBox="1"/>
            <p:nvPr/>
          </p:nvSpPr>
          <p:spPr>
            <a:xfrm rot="-510472">
              <a:off x="4344095" y="2729532"/>
              <a:ext cx="48261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nack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48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5" name="Google Shape;525;p48"/>
          <p:cNvGrpSpPr/>
          <p:nvPr/>
        </p:nvGrpSpPr>
        <p:grpSpPr>
          <a:xfrm>
            <a:off x="3039475" y="3733800"/>
            <a:ext cx="3015000" cy="530546"/>
            <a:chOff x="3039475" y="2514600"/>
            <a:chExt cx="3015000" cy="530546"/>
          </a:xfrm>
        </p:grpSpPr>
        <p:cxnSp>
          <p:nvCxnSpPr>
            <p:cNvPr id="526" name="Google Shape;526;p48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7" name="Google Shape;527;p48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8" name="Google Shape;52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2/5: Corrupted Packets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9" name="Google Shape;529;p48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 2: When you get a corrupt packet, ignore it (don't send the ack).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Sender times out and resends.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solutions work. TCP uses this one (no nacks).</a:t>
            </a:r>
            <a:endParaRPr/>
          </a:p>
        </p:txBody>
      </p:sp>
      <p:cxnSp>
        <p:nvCxnSpPr>
          <p:cNvPr id="530" name="Google Shape;530;p48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8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2" name="Google Shape;532;p48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8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48"/>
          <p:cNvCxnSpPr/>
          <p:nvPr/>
        </p:nvCxnSpPr>
        <p:spPr>
          <a:xfrm>
            <a:off x="3039500" y="326152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48"/>
          <p:cNvSpPr txBox="1"/>
          <p:nvPr/>
        </p:nvSpPr>
        <p:spPr>
          <a:xfrm>
            <a:off x="6128475" y="2300850"/>
            <a:ext cx="167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    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Bad checksum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8"/>
          <p:cNvSpPr/>
          <p:nvPr/>
        </p:nvSpPr>
        <p:spPr>
          <a:xfrm rot="501261">
            <a:off x="4407757" y="2094519"/>
            <a:ext cx="216801" cy="28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8"/>
          <p:cNvSpPr/>
          <p:nvPr/>
        </p:nvSpPr>
        <p:spPr>
          <a:xfrm>
            <a:off x="4399475" y="2114967"/>
            <a:ext cx="233457" cy="239152"/>
          </a:xfrm>
          <a:custGeom>
            <a:rect b="b" l="l" r="r" t="t"/>
            <a:pathLst>
              <a:path extrusionOk="0" h="9239" w="8859">
                <a:moveTo>
                  <a:pt x="0" y="4191"/>
                </a:moveTo>
                <a:lnTo>
                  <a:pt x="3810" y="0"/>
                </a:lnTo>
                <a:lnTo>
                  <a:pt x="6001" y="9239"/>
                </a:lnTo>
                <a:lnTo>
                  <a:pt x="8859" y="5429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Google Shape;538;p48"/>
          <p:cNvSpPr txBox="1"/>
          <p:nvPr/>
        </p:nvSpPr>
        <p:spPr>
          <a:xfrm>
            <a:off x="1794175" y="3126525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9" name="Google Shape;539;p48"/>
          <p:cNvCxnSpPr>
            <a:stCxn id="538" idx="3"/>
          </p:cNvCxnSpPr>
          <p:nvPr/>
        </p:nvCxnSpPr>
        <p:spPr>
          <a:xfrm>
            <a:off x="2722375" y="32619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49"/>
          <p:cNvCxnSpPr/>
          <p:nvPr/>
        </p:nvCxnSpPr>
        <p:spPr>
          <a:xfrm>
            <a:off x="4478400" y="2402700"/>
            <a:ext cx="1568700" cy="21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5" name="Google Shape;545;p49"/>
          <p:cNvGrpSpPr/>
          <p:nvPr/>
        </p:nvGrpSpPr>
        <p:grpSpPr>
          <a:xfrm>
            <a:off x="3039475" y="2667000"/>
            <a:ext cx="3015000" cy="530546"/>
            <a:chOff x="3039475" y="2514600"/>
            <a:chExt cx="3015000" cy="530546"/>
          </a:xfrm>
        </p:grpSpPr>
        <p:cxnSp>
          <p:nvCxnSpPr>
            <p:cNvPr id="546" name="Google Shape;546;p49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7" name="Google Shape;547;p49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8" name="Google Shape;54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3/5: Delayed Packets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9" name="Google Shape;549;p49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Minor delay: No problem. The ack still arrives before the timeout.</a:t>
            </a:r>
            <a:endParaRPr/>
          </a:p>
        </p:txBody>
      </p:sp>
      <p:cxnSp>
        <p:nvCxnSpPr>
          <p:cNvPr id="550" name="Google Shape;550;p49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9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2" name="Google Shape;552;p49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49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49"/>
          <p:cNvCxnSpPr/>
          <p:nvPr/>
        </p:nvCxnSpPr>
        <p:spPr>
          <a:xfrm>
            <a:off x="3039500" y="2023274"/>
            <a:ext cx="14400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9"/>
          <p:cNvCxnSpPr/>
          <p:nvPr/>
        </p:nvCxnSpPr>
        <p:spPr>
          <a:xfrm>
            <a:off x="4470931" y="2241312"/>
            <a:ext cx="0" cy="17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3/5</a:t>
            </a:r>
            <a:r>
              <a:rPr lang="en">
                <a:solidFill>
                  <a:schemeClr val="accent3"/>
                </a:solidFill>
              </a:rPr>
              <a:t>: Delayed Packets</a:t>
            </a:r>
            <a:endParaRPr/>
          </a:p>
        </p:txBody>
      </p:sp>
      <p:cxnSp>
        <p:nvCxnSpPr>
          <p:cNvPr id="561" name="Google Shape;561;p50"/>
          <p:cNvCxnSpPr/>
          <p:nvPr/>
        </p:nvCxnSpPr>
        <p:spPr>
          <a:xfrm>
            <a:off x="4478400" y="3012300"/>
            <a:ext cx="1568700" cy="21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50"/>
          <p:cNvGrpSpPr/>
          <p:nvPr/>
        </p:nvGrpSpPr>
        <p:grpSpPr>
          <a:xfrm>
            <a:off x="3039475" y="3276600"/>
            <a:ext cx="3015000" cy="530546"/>
            <a:chOff x="3039475" y="2514600"/>
            <a:chExt cx="3015000" cy="530546"/>
          </a:xfrm>
        </p:grpSpPr>
        <p:cxnSp>
          <p:nvCxnSpPr>
            <p:cNvPr id="563" name="Google Shape;563;p50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4" name="Google Shape;564;p50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5" name="Google Shape;565;p50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delay: Sender times out and resends.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receives two acks. That's fine.</a:t>
            </a:r>
            <a:endParaRPr/>
          </a:p>
        </p:txBody>
      </p:sp>
      <p:cxnSp>
        <p:nvCxnSpPr>
          <p:cNvPr id="566" name="Google Shape;566;p50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50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50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50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0" name="Google Shape;570;p50"/>
          <p:cNvCxnSpPr/>
          <p:nvPr/>
        </p:nvCxnSpPr>
        <p:spPr>
          <a:xfrm>
            <a:off x="3039500" y="2023274"/>
            <a:ext cx="14400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50"/>
          <p:cNvCxnSpPr/>
          <p:nvPr/>
        </p:nvCxnSpPr>
        <p:spPr>
          <a:xfrm>
            <a:off x="4470931" y="2241312"/>
            <a:ext cx="0" cy="7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50"/>
          <p:cNvSpPr txBox="1"/>
          <p:nvPr/>
        </p:nvSpPr>
        <p:spPr>
          <a:xfrm>
            <a:off x="1794175" y="3050325"/>
            <a:ext cx="92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3" name="Google Shape;573;p50"/>
          <p:cNvCxnSpPr>
            <a:stCxn id="572" idx="3"/>
          </p:cNvCxnSpPr>
          <p:nvPr/>
        </p:nvCxnSpPr>
        <p:spPr>
          <a:xfrm>
            <a:off x="2722375" y="3185775"/>
            <a:ext cx="27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50"/>
          <p:cNvCxnSpPr/>
          <p:nvPr/>
        </p:nvCxnSpPr>
        <p:spPr>
          <a:xfrm>
            <a:off x="3039500" y="318532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5" name="Google Shape;575;p50"/>
          <p:cNvGrpSpPr/>
          <p:nvPr/>
        </p:nvGrpSpPr>
        <p:grpSpPr>
          <a:xfrm>
            <a:off x="3039475" y="3690466"/>
            <a:ext cx="3015000" cy="530546"/>
            <a:chOff x="3039475" y="2514600"/>
            <a:chExt cx="3015000" cy="530546"/>
          </a:xfrm>
        </p:grpSpPr>
        <p:cxnSp>
          <p:nvCxnSpPr>
            <p:cNvPr id="576" name="Google Shape;576;p50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7" name="Google Shape;577;p50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4/5</a:t>
            </a:r>
            <a:r>
              <a:rPr lang="en">
                <a:solidFill>
                  <a:schemeClr val="accent3"/>
                </a:solidFill>
              </a:rPr>
              <a:t>: Duplicated Packets</a:t>
            </a:r>
            <a:endParaRPr/>
          </a:p>
        </p:txBody>
      </p:sp>
      <p:grpSp>
        <p:nvGrpSpPr>
          <p:cNvPr id="583" name="Google Shape;583;p51"/>
          <p:cNvGrpSpPr/>
          <p:nvPr/>
        </p:nvGrpSpPr>
        <p:grpSpPr>
          <a:xfrm>
            <a:off x="3039475" y="2514600"/>
            <a:ext cx="3015000" cy="530546"/>
            <a:chOff x="3039475" y="2514600"/>
            <a:chExt cx="3015000" cy="530546"/>
          </a:xfrm>
        </p:grpSpPr>
        <p:cxnSp>
          <p:nvCxnSpPr>
            <p:cNvPr id="584" name="Google Shape;584;p51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5" name="Google Shape;585;p51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6" name="Google Shape;586;p51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recipient gets the packet twice, and the sender receives two acks. That's fine.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would the network even duplicate a packet?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Usually, because of link-level reliability gone wrong (very rare).</a:t>
            </a:r>
            <a:endParaRPr/>
          </a:p>
        </p:txBody>
      </p:sp>
      <p:cxnSp>
        <p:nvCxnSpPr>
          <p:cNvPr id="587" name="Google Shape;587;p51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51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51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51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1" name="Google Shape;591;p51"/>
          <p:cNvGrpSpPr/>
          <p:nvPr/>
        </p:nvGrpSpPr>
        <p:grpSpPr>
          <a:xfrm>
            <a:off x="3039475" y="2852266"/>
            <a:ext cx="3015000" cy="530546"/>
            <a:chOff x="3039475" y="2514600"/>
            <a:chExt cx="3015000" cy="530546"/>
          </a:xfrm>
        </p:grpSpPr>
        <p:cxnSp>
          <p:nvCxnSpPr>
            <p:cNvPr id="592" name="Google Shape;592;p51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3" name="Google Shape;593;p51"/>
            <p:cNvSpPr txBox="1"/>
            <p:nvPr/>
          </p:nvSpPr>
          <p:spPr>
            <a:xfrm rot="-510186">
              <a:off x="4362736" y="2730686"/>
              <a:ext cx="430128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94" name="Google Shape;594;p51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51"/>
          <p:cNvCxnSpPr/>
          <p:nvPr/>
        </p:nvCxnSpPr>
        <p:spPr>
          <a:xfrm>
            <a:off x="4478400" y="2594039"/>
            <a:ext cx="1568700" cy="21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51"/>
          <p:cNvCxnSpPr/>
          <p:nvPr/>
        </p:nvCxnSpPr>
        <p:spPr>
          <a:xfrm>
            <a:off x="4484350" y="2235120"/>
            <a:ext cx="0" cy="36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Reliability for a Single Packet</a:t>
            </a:r>
            <a:endParaRPr/>
          </a:p>
        </p:txBody>
      </p:sp>
      <p:sp>
        <p:nvSpPr>
          <p:cNvPr id="602" name="Google Shape;602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packet, and start a timer.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ack doesn't arrive before the </a:t>
            </a:r>
            <a:r>
              <a:rPr lang="en"/>
              <a:t>timer goes off, resend packet and reset timer.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ack arrives, reset timer.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Recipient: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receive the packet, send the 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solved all </a:t>
            </a:r>
            <a:r>
              <a:rPr lang="en"/>
              <a:t>5 problems from the best-effort service model: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dropped. </a:t>
            </a:r>
            <a:r>
              <a:rPr lang="en" sz="1400">
                <a:solidFill>
                  <a:schemeClr val="accent3"/>
                </a:solidFill>
              </a:rPr>
              <a:t>(timeout and resend)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corrupted. </a:t>
            </a:r>
            <a:r>
              <a:rPr lang="en" sz="1400">
                <a:solidFill>
                  <a:schemeClr val="accent3"/>
                </a:solidFill>
              </a:rPr>
              <a:t>(nack, or timeout and resend)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delayed. </a:t>
            </a:r>
            <a:r>
              <a:rPr lang="en" sz="1400">
                <a:solidFill>
                  <a:schemeClr val="accent3"/>
                </a:solidFill>
              </a:rPr>
              <a:t>(data received multiple 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duplicated. </a:t>
            </a:r>
            <a:r>
              <a:rPr lang="en" sz="1400">
                <a:solidFill>
                  <a:schemeClr val="accent3"/>
                </a:solidFill>
              </a:rPr>
              <a:t>(data received multiple times)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Packets can be reordered. </a:t>
            </a:r>
            <a:r>
              <a:rPr lang="en" sz="1400">
                <a:solidFill>
                  <a:schemeClr val="accent3"/>
                </a:solidFill>
              </a:rPr>
              <a:t>(not relevant in single-packet case)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3 (IP) gave us the ability to send packets anywhere in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level: Packets individually sent through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IP offers best-effort delivery.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Packets can be lost, corrupted, reordered, delayed, or duplicated.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Applications don't want to think about packets and best-effort.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Programmers want to think in terms of a more convenient abstraction.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4 (Transport) builds extra features on top of Layer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TCP</a:t>
            </a:r>
            <a:r>
              <a:rPr lang="en"/>
              <a:t> (Transmission Control Protocol): Adds </a:t>
            </a:r>
            <a:r>
              <a:rPr i="1" lang="en"/>
              <a:t>de-multiplexing</a:t>
            </a:r>
            <a:r>
              <a:rPr lang="en"/>
              <a:t> and </a:t>
            </a:r>
            <a:r>
              <a:rPr i="1" lang="en"/>
              <a:t>reliability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UDP</a:t>
            </a:r>
            <a:r>
              <a:rPr lang="en"/>
              <a:t> (User Datagram Protocol): Adds </a:t>
            </a:r>
            <a:r>
              <a:rPr i="1" lang="en"/>
              <a:t>de-multiplexing</a:t>
            </a:r>
            <a:r>
              <a:rPr lang="en"/>
              <a:t>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protocols provide a more useful abstraction to programmers.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check out each of these features.</a:t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Protocols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Reliability for a Single Packet</a:t>
            </a:r>
            <a:endParaRPr/>
          </a:p>
        </p:txBody>
      </p:sp>
      <p:sp>
        <p:nvSpPr>
          <p:cNvPr id="608" name="Google Shape;608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did we learn from this protocol?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Checksums</a:t>
            </a:r>
            <a:r>
              <a:rPr lang="en"/>
              <a:t> help detect corruption.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recipient should send </a:t>
            </a:r>
            <a:r>
              <a:rPr i="1" lang="en"/>
              <a:t>feedback</a:t>
            </a:r>
            <a:r>
              <a:rPr lang="en"/>
              <a:t>: ack (positive), possibly also nack (negative).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</a:t>
            </a:r>
            <a:r>
              <a:rPr i="1" lang="en"/>
              <a:t>retransmits</a:t>
            </a:r>
            <a:r>
              <a:rPr lang="en"/>
              <a:t> lost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</a:t>
            </a:r>
            <a:r>
              <a:rPr i="1" lang="en"/>
              <a:t>timeout</a:t>
            </a:r>
            <a:r>
              <a:rPr lang="en"/>
              <a:t> to decide when to resend a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At-least-once</a:t>
            </a:r>
            <a:r>
              <a:rPr lang="en"/>
              <a:t> delivery </a:t>
            </a:r>
            <a:r>
              <a:rPr lang="en"/>
              <a:t>simplifies</a:t>
            </a:r>
            <a:r>
              <a:rPr lang="en"/>
              <a:t> our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 can receive the same packet more than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can see the same ack/nack more than once.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</a:t>
            </a:r>
            <a:r>
              <a:rPr i="1" lang="en"/>
              <a:t>exactly-once</a:t>
            </a:r>
            <a:r>
              <a:rPr lang="en"/>
              <a:t> delivery, recipient simply discards duplicates.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Packets (Windows)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14" name="Google Shape;614;p5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Packets, Windows</a:t>
            </a:r>
            <a:endParaRPr/>
          </a:p>
        </p:txBody>
      </p:sp>
      <p:sp>
        <p:nvSpPr>
          <p:cNvPr id="615" name="Google Shape;615;p5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Designing Reliability for Multiple Packets</a:t>
            </a:r>
            <a:endParaRPr/>
          </a:p>
        </p:txBody>
      </p:sp>
      <p:sp>
        <p:nvSpPr>
          <p:cNvPr id="621" name="Google Shape;621;p55"/>
          <p:cNvSpPr txBox="1"/>
          <p:nvPr>
            <p:ph idx="1" type="body"/>
          </p:nvPr>
        </p:nvSpPr>
        <p:spPr>
          <a:xfrm>
            <a:off x="107050" y="402200"/>
            <a:ext cx="89097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the single-packet solution repeatedly to support sending multiple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extra design component: </a:t>
            </a:r>
            <a:r>
              <a:rPr b="1" lang="en"/>
              <a:t>sequence numbers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each packet with a unique, increasing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each ack with which numbered packet is being acked.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 reordering – use numbers to reorder packets.</a:t>
            </a:r>
            <a:endParaRPr/>
          </a:p>
        </p:txBody>
      </p:sp>
      <p:sp>
        <p:nvSpPr>
          <p:cNvPr id="622" name="Google Shape;622;p55"/>
          <p:cNvSpPr/>
          <p:nvPr/>
        </p:nvSpPr>
        <p:spPr>
          <a:xfrm>
            <a:off x="8975" y="2970147"/>
            <a:ext cx="1286400" cy="190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7858225" y="2947600"/>
            <a:ext cx="1286400" cy="190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1707550" y="320920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55"/>
          <p:cNvSpPr/>
          <p:nvPr/>
        </p:nvSpPr>
        <p:spPr>
          <a:xfrm>
            <a:off x="4133005" y="3561975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onion to 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5"/>
          <p:cNvSpPr/>
          <p:nvPr/>
        </p:nvSpPr>
        <p:spPr>
          <a:xfrm>
            <a:off x="3174477" y="4043175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belt, which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5"/>
          <p:cNvSpPr/>
          <p:nvPr/>
        </p:nvSpPr>
        <p:spPr>
          <a:xfrm>
            <a:off x="5054294" y="437890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was the style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55"/>
          <p:cNvSpPr/>
          <p:nvPr/>
        </p:nvSpPr>
        <p:spPr>
          <a:xfrm>
            <a:off x="5966553" y="366960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at the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5"/>
          <p:cNvSpPr/>
          <p:nvPr/>
        </p:nvSpPr>
        <p:spPr>
          <a:xfrm>
            <a:off x="1707550" y="453085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55"/>
          <p:cNvSpPr txBox="1"/>
          <p:nvPr/>
        </p:nvSpPr>
        <p:spPr>
          <a:xfrm>
            <a:off x="1872700" y="3754125"/>
            <a:ext cx="1115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Duplicates. Same number.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55"/>
          <p:cNvCxnSpPr>
            <a:stCxn id="630" idx="0"/>
            <a:endCxn id="624" idx="2"/>
          </p:cNvCxnSpPr>
          <p:nvPr/>
        </p:nvCxnSpPr>
        <p:spPr>
          <a:xfrm rot="10800000">
            <a:off x="2430250" y="3513225"/>
            <a:ext cx="0" cy="24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55"/>
          <p:cNvSpPr txBox="1"/>
          <p:nvPr/>
        </p:nvSpPr>
        <p:spPr>
          <a:xfrm>
            <a:off x="3387625" y="2642800"/>
            <a:ext cx="101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 of order. Use numbers to rearrange.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3" name="Google Shape;633;p55"/>
          <p:cNvCxnSpPr>
            <a:stCxn id="632" idx="2"/>
            <a:endCxn id="626" idx="0"/>
          </p:cNvCxnSpPr>
          <p:nvPr/>
        </p:nvCxnSpPr>
        <p:spPr>
          <a:xfrm>
            <a:off x="3897175" y="3252400"/>
            <a:ext cx="0" cy="79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55"/>
          <p:cNvCxnSpPr>
            <a:stCxn id="632" idx="3"/>
            <a:endCxn id="625" idx="0"/>
          </p:cNvCxnSpPr>
          <p:nvPr/>
        </p:nvCxnSpPr>
        <p:spPr>
          <a:xfrm>
            <a:off x="4406725" y="2947600"/>
            <a:ext cx="449100" cy="61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55"/>
          <p:cNvCxnSpPr>
            <a:stCxn id="630" idx="2"/>
            <a:endCxn id="629" idx="0"/>
          </p:cNvCxnSpPr>
          <p:nvPr/>
        </p:nvCxnSpPr>
        <p:spPr>
          <a:xfrm>
            <a:off x="2430250" y="4178925"/>
            <a:ext cx="0" cy="35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Sequence Numbers</a:t>
            </a:r>
            <a:endParaRPr/>
          </a:p>
        </p:txBody>
      </p:sp>
      <p:sp>
        <p:nvSpPr>
          <p:cNvPr id="641" name="Google Shape;641;p56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packet has a unique, increasing sequence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Acks indicate which packet is being acked.</a:t>
            </a:r>
            <a:endParaRPr/>
          </a:p>
        </p:txBody>
      </p:sp>
      <p:grpSp>
        <p:nvGrpSpPr>
          <p:cNvPr id="642" name="Google Shape;642;p56"/>
          <p:cNvGrpSpPr/>
          <p:nvPr/>
        </p:nvGrpSpPr>
        <p:grpSpPr>
          <a:xfrm>
            <a:off x="3039475" y="2514600"/>
            <a:ext cx="3015000" cy="556273"/>
            <a:chOff x="3039475" y="2514600"/>
            <a:chExt cx="3015000" cy="556273"/>
          </a:xfrm>
        </p:grpSpPr>
        <p:cxnSp>
          <p:nvCxnSpPr>
            <p:cNvPr id="643" name="Google Shape;643;p56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4" name="Google Shape;644;p56"/>
            <p:cNvSpPr txBox="1"/>
            <p:nvPr/>
          </p:nvSpPr>
          <p:spPr>
            <a:xfrm rot="-510881">
              <a:off x="4189074" y="2733463"/>
              <a:ext cx="7395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(1)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45" name="Google Shape;645;p56"/>
          <p:cNvCxnSpPr/>
          <p:nvPr/>
        </p:nvCxnSpPr>
        <p:spPr>
          <a:xfrm>
            <a:off x="3039500" y="20232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6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56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56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56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0" name="Google Shape;650;p56"/>
          <p:cNvGrpSpPr/>
          <p:nvPr/>
        </p:nvGrpSpPr>
        <p:grpSpPr>
          <a:xfrm>
            <a:off x="3039475" y="3505200"/>
            <a:ext cx="3015000" cy="556273"/>
            <a:chOff x="3039475" y="2514600"/>
            <a:chExt cx="3015000" cy="556273"/>
          </a:xfrm>
        </p:grpSpPr>
        <p:cxnSp>
          <p:nvCxnSpPr>
            <p:cNvPr id="651" name="Google Shape;651;p56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2" name="Google Shape;652;p56"/>
            <p:cNvSpPr txBox="1"/>
            <p:nvPr/>
          </p:nvSpPr>
          <p:spPr>
            <a:xfrm rot="-510881">
              <a:off x="4189074" y="2733463"/>
              <a:ext cx="7395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(2)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3" name="Google Shape;653;p56"/>
          <p:cNvCxnSpPr/>
          <p:nvPr/>
        </p:nvCxnSpPr>
        <p:spPr>
          <a:xfrm>
            <a:off x="3039500" y="3013874"/>
            <a:ext cx="30078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Stop-and-Wait Protocol</a:t>
            </a:r>
            <a:endParaRPr/>
          </a:p>
        </p:txBody>
      </p:sp>
      <p:sp>
        <p:nvSpPr>
          <p:cNvPr id="659" name="Google Shape;659;p57"/>
          <p:cNvSpPr txBox="1"/>
          <p:nvPr>
            <p:ph idx="1" type="body"/>
          </p:nvPr>
        </p:nvSpPr>
        <p:spPr>
          <a:xfrm>
            <a:off x="107050" y="402200"/>
            <a:ext cx="30087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approach: Wait for packet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to be acked before sending packet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i+1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correct, but really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Throughput: One packet per RTT.</a:t>
            </a:r>
            <a:endParaRPr/>
          </a:p>
        </p:txBody>
      </p:sp>
      <p:cxnSp>
        <p:nvCxnSpPr>
          <p:cNvPr id="660" name="Google Shape;660;p57"/>
          <p:cNvCxnSpPr/>
          <p:nvPr/>
        </p:nvCxnSpPr>
        <p:spPr>
          <a:xfrm>
            <a:off x="3951925" y="740450"/>
            <a:ext cx="0" cy="40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57"/>
          <p:cNvSpPr txBox="1"/>
          <p:nvPr/>
        </p:nvSpPr>
        <p:spPr>
          <a:xfrm>
            <a:off x="33994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2" name="Google Shape;662;p57"/>
          <p:cNvCxnSpPr/>
          <p:nvPr/>
        </p:nvCxnSpPr>
        <p:spPr>
          <a:xfrm>
            <a:off x="6973325" y="740450"/>
            <a:ext cx="0" cy="40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57"/>
          <p:cNvSpPr txBox="1"/>
          <p:nvPr/>
        </p:nvSpPr>
        <p:spPr>
          <a:xfrm>
            <a:off x="63733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4" name="Google Shape;664;p57"/>
          <p:cNvGrpSpPr/>
          <p:nvPr/>
        </p:nvGrpSpPr>
        <p:grpSpPr>
          <a:xfrm>
            <a:off x="3953900" y="801875"/>
            <a:ext cx="3008700" cy="524199"/>
            <a:chOff x="3039500" y="1868675"/>
            <a:chExt cx="3008700" cy="524199"/>
          </a:xfrm>
        </p:grpSpPr>
        <p:cxnSp>
          <p:nvCxnSpPr>
            <p:cNvPr id="665" name="Google Shape;665;p57"/>
            <p:cNvCxnSpPr/>
            <p:nvPr/>
          </p:nvCxnSpPr>
          <p:spPr>
            <a:xfrm>
              <a:off x="3039500" y="20232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6" name="Google Shape;666;p57"/>
            <p:cNvSpPr txBox="1"/>
            <p:nvPr/>
          </p:nvSpPr>
          <p:spPr>
            <a:xfrm rot="420251">
              <a:off x="3985312" y="1936474"/>
              <a:ext cx="1129227" cy="284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Google Shape;667;p57"/>
          <p:cNvGrpSpPr/>
          <p:nvPr/>
        </p:nvGrpSpPr>
        <p:grpSpPr>
          <a:xfrm>
            <a:off x="3953900" y="1244246"/>
            <a:ext cx="3008700" cy="539028"/>
            <a:chOff x="3039500" y="2311046"/>
            <a:chExt cx="3008700" cy="539028"/>
          </a:xfrm>
        </p:grpSpPr>
        <p:cxnSp>
          <p:nvCxnSpPr>
            <p:cNvPr id="668" name="Google Shape;668;p57"/>
            <p:cNvCxnSpPr/>
            <p:nvPr/>
          </p:nvCxnSpPr>
          <p:spPr>
            <a:xfrm flipH="1">
              <a:off x="3039500" y="24804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9" name="Google Shape;669;p57"/>
            <p:cNvSpPr txBox="1"/>
            <p:nvPr/>
          </p:nvSpPr>
          <p:spPr>
            <a:xfrm rot="-422970">
              <a:off x="3985209" y="2379276"/>
              <a:ext cx="1129337" cy="284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(1)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0" name="Google Shape;670;p57"/>
          <p:cNvGrpSpPr/>
          <p:nvPr/>
        </p:nvGrpSpPr>
        <p:grpSpPr>
          <a:xfrm>
            <a:off x="3953900" y="1716275"/>
            <a:ext cx="3008700" cy="524199"/>
            <a:chOff x="3039500" y="1868675"/>
            <a:chExt cx="3008700" cy="524199"/>
          </a:xfrm>
        </p:grpSpPr>
        <p:cxnSp>
          <p:nvCxnSpPr>
            <p:cNvPr id="671" name="Google Shape;671;p57"/>
            <p:cNvCxnSpPr/>
            <p:nvPr/>
          </p:nvCxnSpPr>
          <p:spPr>
            <a:xfrm>
              <a:off x="3039500" y="20232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2" name="Google Shape;672;p57"/>
            <p:cNvSpPr txBox="1"/>
            <p:nvPr/>
          </p:nvSpPr>
          <p:spPr>
            <a:xfrm rot="420251">
              <a:off x="3985312" y="1936474"/>
              <a:ext cx="1129227" cy="284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3" name="Google Shape;673;p57"/>
          <p:cNvGrpSpPr/>
          <p:nvPr/>
        </p:nvGrpSpPr>
        <p:grpSpPr>
          <a:xfrm>
            <a:off x="3953900" y="2158646"/>
            <a:ext cx="3008700" cy="539028"/>
            <a:chOff x="3039500" y="2311046"/>
            <a:chExt cx="3008700" cy="539028"/>
          </a:xfrm>
        </p:grpSpPr>
        <p:cxnSp>
          <p:nvCxnSpPr>
            <p:cNvPr id="674" name="Google Shape;674;p57"/>
            <p:cNvCxnSpPr/>
            <p:nvPr/>
          </p:nvCxnSpPr>
          <p:spPr>
            <a:xfrm flipH="1">
              <a:off x="3039500" y="24804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5" name="Google Shape;675;p57"/>
            <p:cNvSpPr txBox="1"/>
            <p:nvPr/>
          </p:nvSpPr>
          <p:spPr>
            <a:xfrm rot="-422970">
              <a:off x="3985209" y="2379276"/>
              <a:ext cx="1129337" cy="284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(2)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6" name="Google Shape;676;p57"/>
          <p:cNvGrpSpPr/>
          <p:nvPr/>
        </p:nvGrpSpPr>
        <p:grpSpPr>
          <a:xfrm>
            <a:off x="3953900" y="2783075"/>
            <a:ext cx="3008700" cy="524199"/>
            <a:chOff x="3039500" y="1868675"/>
            <a:chExt cx="3008700" cy="524199"/>
          </a:xfrm>
        </p:grpSpPr>
        <p:cxnSp>
          <p:nvCxnSpPr>
            <p:cNvPr id="677" name="Google Shape;677;p57"/>
            <p:cNvCxnSpPr/>
            <p:nvPr/>
          </p:nvCxnSpPr>
          <p:spPr>
            <a:xfrm>
              <a:off x="3039500" y="20232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8" name="Google Shape;678;p57"/>
            <p:cNvSpPr txBox="1"/>
            <p:nvPr/>
          </p:nvSpPr>
          <p:spPr>
            <a:xfrm rot="420251">
              <a:off x="3985312" y="1936474"/>
              <a:ext cx="1129227" cy="284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9" name="Google Shape;679;p57"/>
          <p:cNvGrpSpPr/>
          <p:nvPr/>
        </p:nvGrpSpPr>
        <p:grpSpPr>
          <a:xfrm>
            <a:off x="3953900" y="3225446"/>
            <a:ext cx="3008700" cy="539028"/>
            <a:chOff x="3039500" y="2311046"/>
            <a:chExt cx="3008700" cy="539028"/>
          </a:xfrm>
        </p:grpSpPr>
        <p:cxnSp>
          <p:nvCxnSpPr>
            <p:cNvPr id="680" name="Google Shape;680;p57"/>
            <p:cNvCxnSpPr/>
            <p:nvPr/>
          </p:nvCxnSpPr>
          <p:spPr>
            <a:xfrm flipH="1">
              <a:off x="3039500" y="24804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1" name="Google Shape;681;p57"/>
            <p:cNvSpPr txBox="1"/>
            <p:nvPr/>
          </p:nvSpPr>
          <p:spPr>
            <a:xfrm rot="-422970">
              <a:off x="3985209" y="2379276"/>
              <a:ext cx="1129337" cy="284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(3)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2" name="Google Shape;682;p57"/>
          <p:cNvGrpSpPr/>
          <p:nvPr/>
        </p:nvGrpSpPr>
        <p:grpSpPr>
          <a:xfrm>
            <a:off x="3953900" y="3697475"/>
            <a:ext cx="3008700" cy="524199"/>
            <a:chOff x="3039500" y="1868675"/>
            <a:chExt cx="3008700" cy="524199"/>
          </a:xfrm>
        </p:grpSpPr>
        <p:cxnSp>
          <p:nvCxnSpPr>
            <p:cNvPr id="683" name="Google Shape;683;p57"/>
            <p:cNvCxnSpPr/>
            <p:nvPr/>
          </p:nvCxnSpPr>
          <p:spPr>
            <a:xfrm>
              <a:off x="3039500" y="20232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57"/>
            <p:cNvSpPr txBox="1"/>
            <p:nvPr/>
          </p:nvSpPr>
          <p:spPr>
            <a:xfrm rot="420251">
              <a:off x="3985312" y="1936474"/>
              <a:ext cx="1129227" cy="284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5" name="Google Shape;685;p57"/>
          <p:cNvGrpSpPr/>
          <p:nvPr/>
        </p:nvGrpSpPr>
        <p:grpSpPr>
          <a:xfrm>
            <a:off x="3953900" y="4139846"/>
            <a:ext cx="3008700" cy="539028"/>
            <a:chOff x="3039500" y="2311046"/>
            <a:chExt cx="3008700" cy="539028"/>
          </a:xfrm>
        </p:grpSpPr>
        <p:cxnSp>
          <p:nvCxnSpPr>
            <p:cNvPr id="686" name="Google Shape;686;p57"/>
            <p:cNvCxnSpPr/>
            <p:nvPr/>
          </p:nvCxnSpPr>
          <p:spPr>
            <a:xfrm flipH="1">
              <a:off x="3039500" y="2480474"/>
              <a:ext cx="3008700" cy="3696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7" name="Google Shape;687;p57"/>
            <p:cNvSpPr txBox="1"/>
            <p:nvPr/>
          </p:nvSpPr>
          <p:spPr>
            <a:xfrm rot="-422970">
              <a:off x="3985209" y="2379276"/>
              <a:ext cx="1129337" cy="284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ack (4)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8" name="Google Shape;688;p57"/>
          <p:cNvGrpSpPr/>
          <p:nvPr/>
        </p:nvGrpSpPr>
        <p:grpSpPr>
          <a:xfrm>
            <a:off x="7820900" y="931855"/>
            <a:ext cx="192000" cy="3747004"/>
            <a:chOff x="2715500" y="931825"/>
            <a:chExt cx="192000" cy="1556000"/>
          </a:xfrm>
        </p:grpSpPr>
        <p:cxnSp>
          <p:nvCxnSpPr>
            <p:cNvPr id="689" name="Google Shape;689;p57"/>
            <p:cNvCxnSpPr/>
            <p:nvPr/>
          </p:nvCxnSpPr>
          <p:spPr>
            <a:xfrm>
              <a:off x="2811500" y="933519"/>
              <a:ext cx="0" cy="1554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57"/>
            <p:cNvCxnSpPr/>
            <p:nvPr/>
          </p:nvCxnSpPr>
          <p:spPr>
            <a:xfrm>
              <a:off x="271550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57"/>
            <p:cNvCxnSpPr/>
            <p:nvPr/>
          </p:nvCxnSpPr>
          <p:spPr>
            <a:xfrm>
              <a:off x="2715500" y="2487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2" name="Google Shape;692;p57"/>
          <p:cNvSpPr txBox="1"/>
          <p:nvPr/>
        </p:nvSpPr>
        <p:spPr>
          <a:xfrm>
            <a:off x="7949949" y="2343200"/>
            <a:ext cx="10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Total time to send 4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Window-Based Algorithms</a:t>
            </a:r>
            <a:endParaRPr/>
          </a:p>
        </p:txBody>
      </p:sp>
      <p:sp>
        <p:nvSpPr>
          <p:cNvPr id="698" name="Google Shape;698;p58"/>
          <p:cNvSpPr txBox="1"/>
          <p:nvPr>
            <p:ph idx="1" type="body"/>
          </p:nvPr>
        </p:nvSpPr>
        <p:spPr>
          <a:xfrm>
            <a:off x="107050" y="402200"/>
            <a:ext cx="3105600" cy="4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approach: Send more packets while waiting for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Have multiple packets </a:t>
            </a:r>
            <a:r>
              <a:rPr b="1" lang="en"/>
              <a:t>in flight</a:t>
            </a:r>
            <a:r>
              <a:rPr lang="en"/>
              <a:t> simultaneously.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flight: Packet has been sent, but has not been acked yet.</a:t>
            </a:r>
            <a:endParaRPr/>
          </a:p>
        </p:txBody>
      </p:sp>
      <p:sp>
        <p:nvSpPr>
          <p:cNvPr id="699" name="Google Shape;699;p58"/>
          <p:cNvSpPr txBox="1"/>
          <p:nvPr/>
        </p:nvSpPr>
        <p:spPr>
          <a:xfrm>
            <a:off x="33994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63733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58"/>
          <p:cNvCxnSpPr/>
          <p:nvPr/>
        </p:nvCxnSpPr>
        <p:spPr>
          <a:xfrm flipH="1">
            <a:off x="3959032" y="13662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58"/>
          <p:cNvCxnSpPr/>
          <p:nvPr/>
        </p:nvCxnSpPr>
        <p:spPr>
          <a:xfrm>
            <a:off x="3953900" y="9564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8"/>
          <p:cNvCxnSpPr/>
          <p:nvPr/>
        </p:nvCxnSpPr>
        <p:spPr>
          <a:xfrm>
            <a:off x="3953900" y="11088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8"/>
          <p:cNvCxnSpPr/>
          <p:nvPr/>
        </p:nvCxnSpPr>
        <p:spPr>
          <a:xfrm>
            <a:off x="3953900" y="1261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8"/>
          <p:cNvCxnSpPr/>
          <p:nvPr/>
        </p:nvCxnSpPr>
        <p:spPr>
          <a:xfrm>
            <a:off x="3953900" y="14136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58"/>
          <p:cNvCxnSpPr/>
          <p:nvPr/>
        </p:nvCxnSpPr>
        <p:spPr>
          <a:xfrm flipH="1">
            <a:off x="3959032" y="15186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8"/>
          <p:cNvCxnSpPr/>
          <p:nvPr/>
        </p:nvCxnSpPr>
        <p:spPr>
          <a:xfrm flipH="1">
            <a:off x="3959032" y="1671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58"/>
          <p:cNvCxnSpPr/>
          <p:nvPr/>
        </p:nvCxnSpPr>
        <p:spPr>
          <a:xfrm flipH="1">
            <a:off x="3959032" y="18234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58"/>
          <p:cNvSpPr txBox="1"/>
          <p:nvPr/>
        </p:nvSpPr>
        <p:spPr>
          <a:xfrm>
            <a:off x="3736386" y="783661"/>
            <a:ext cx="2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8"/>
          <p:cNvSpPr txBox="1"/>
          <p:nvPr/>
        </p:nvSpPr>
        <p:spPr>
          <a:xfrm>
            <a:off x="6936779" y="1177993"/>
            <a:ext cx="66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ack(1)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ack(2)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ack(3)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ack(4)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1" name="Google Shape;711;p58"/>
          <p:cNvCxnSpPr/>
          <p:nvPr/>
        </p:nvCxnSpPr>
        <p:spPr>
          <a:xfrm>
            <a:off x="6973325" y="740450"/>
            <a:ext cx="0" cy="40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58"/>
          <p:cNvCxnSpPr/>
          <p:nvPr/>
        </p:nvCxnSpPr>
        <p:spPr>
          <a:xfrm>
            <a:off x="3951925" y="740450"/>
            <a:ext cx="0" cy="403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3" name="Google Shape;713;p58"/>
          <p:cNvGrpSpPr/>
          <p:nvPr/>
        </p:nvGrpSpPr>
        <p:grpSpPr>
          <a:xfrm>
            <a:off x="7820900" y="931886"/>
            <a:ext cx="192000" cy="1261138"/>
            <a:chOff x="2715500" y="931825"/>
            <a:chExt cx="192000" cy="1556000"/>
          </a:xfrm>
        </p:grpSpPr>
        <p:cxnSp>
          <p:nvCxnSpPr>
            <p:cNvPr id="714" name="Google Shape;714;p58"/>
            <p:cNvCxnSpPr/>
            <p:nvPr/>
          </p:nvCxnSpPr>
          <p:spPr>
            <a:xfrm>
              <a:off x="2811500" y="933519"/>
              <a:ext cx="0" cy="1554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58"/>
            <p:cNvCxnSpPr/>
            <p:nvPr/>
          </p:nvCxnSpPr>
          <p:spPr>
            <a:xfrm>
              <a:off x="271550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58"/>
            <p:cNvCxnSpPr/>
            <p:nvPr/>
          </p:nvCxnSpPr>
          <p:spPr>
            <a:xfrm>
              <a:off x="2715500" y="2487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58"/>
          <p:cNvSpPr txBox="1"/>
          <p:nvPr/>
        </p:nvSpPr>
        <p:spPr>
          <a:xfrm>
            <a:off x="7949950" y="1135375"/>
            <a:ext cx="10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Total time to send 4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Window-Based Algorithms</a:t>
            </a:r>
            <a:endParaRPr/>
          </a:p>
        </p:txBody>
      </p:sp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Have multiple packets in flight simultaneously.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we send all the packets at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No, limited by bandwidth (at sender, router, and destination).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Window-based algorithms: Limit the amount of packets in flight.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</a:t>
            </a:r>
            <a:r>
              <a:rPr i="1" lang="en"/>
              <a:t>W</a:t>
            </a:r>
            <a:r>
              <a:rPr lang="en"/>
              <a:t> packets can be in-flight (sent, but not acked) at any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is the size of the </a:t>
            </a:r>
            <a:r>
              <a:rPr b="1" lang="en"/>
              <a:t>window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stay inside the window limit: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Start: Send </a:t>
            </a:r>
            <a:r>
              <a:rPr i="1" lang="en"/>
              <a:t>W</a:t>
            </a:r>
            <a:r>
              <a:rPr lang="en"/>
              <a:t>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a packet gets acked, send the next packet in line.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 isn't necessary for correctness, but is added for efficiency (performance).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Window-Based Algorithms</a:t>
            </a:r>
            <a:endParaRPr/>
          </a:p>
        </p:txBody>
      </p:sp>
      <p:sp>
        <p:nvSpPr>
          <p:cNvPr id="729" name="Google Shape;729;p60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Start: Send </a:t>
            </a:r>
            <a:r>
              <a:rPr i="1" lang="en"/>
              <a:t>W</a:t>
            </a:r>
            <a:r>
              <a:rPr lang="en"/>
              <a:t> = 4 packets.			In-flight packets: {1, 2, 3, 4}.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ack(1) arrives: Send 5.		In-flight packets: {2, 3, 4, 5}.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ack(2) arrives: Send 6.		In-flight packets: {3, 4, 5, 6}.</a:t>
            </a:r>
            <a:endParaRPr/>
          </a:p>
        </p:txBody>
      </p:sp>
      <p:cxnSp>
        <p:nvCxnSpPr>
          <p:cNvPr id="730" name="Google Shape;730;p60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60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60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60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60"/>
          <p:cNvCxnSpPr/>
          <p:nvPr/>
        </p:nvCxnSpPr>
        <p:spPr>
          <a:xfrm flipH="1">
            <a:off x="3044632" y="2433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60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60"/>
          <p:cNvCxnSpPr/>
          <p:nvPr/>
        </p:nvCxnSpPr>
        <p:spPr>
          <a:xfrm>
            <a:off x="3039500" y="21756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60"/>
          <p:cNvCxnSpPr/>
          <p:nvPr/>
        </p:nvCxnSpPr>
        <p:spPr>
          <a:xfrm>
            <a:off x="3039500" y="23280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60"/>
          <p:cNvCxnSpPr/>
          <p:nvPr/>
        </p:nvCxnSpPr>
        <p:spPr>
          <a:xfrm>
            <a:off x="3039500" y="24804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60"/>
          <p:cNvCxnSpPr/>
          <p:nvPr/>
        </p:nvCxnSpPr>
        <p:spPr>
          <a:xfrm flipH="1">
            <a:off x="3044632" y="25854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60"/>
          <p:cNvSpPr txBox="1"/>
          <p:nvPr/>
        </p:nvSpPr>
        <p:spPr>
          <a:xfrm>
            <a:off x="2821986" y="1850461"/>
            <a:ext cx="2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6022379" y="2244793"/>
            <a:ext cx="66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ack(1)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ack(2)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2" name="Google Shape;742;p60"/>
          <p:cNvCxnSpPr/>
          <p:nvPr/>
        </p:nvCxnSpPr>
        <p:spPr>
          <a:xfrm>
            <a:off x="3039500" y="28614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60"/>
          <p:cNvCxnSpPr/>
          <p:nvPr/>
        </p:nvCxnSpPr>
        <p:spPr>
          <a:xfrm>
            <a:off x="3039500" y="30138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60"/>
          <p:cNvSpPr txBox="1"/>
          <p:nvPr/>
        </p:nvSpPr>
        <p:spPr>
          <a:xfrm>
            <a:off x="2821986" y="2688661"/>
            <a:ext cx="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0"/>
          <p:cNvSpPr txBox="1"/>
          <p:nvPr/>
        </p:nvSpPr>
        <p:spPr>
          <a:xfrm>
            <a:off x="4110225" y="4315625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Window Size</a:t>
            </a:r>
            <a:endParaRPr/>
          </a:p>
        </p:txBody>
      </p:sp>
      <p:sp>
        <p:nvSpPr>
          <p:cNvPr id="751" name="Google Shape;751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big should the window be?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Pick window size </a:t>
            </a:r>
            <a:r>
              <a:rPr i="1" lang="en"/>
              <a:t>W</a:t>
            </a:r>
            <a:r>
              <a:rPr lang="en"/>
              <a:t> to balance three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advantage of network capacity ("fill the pipe")...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...but don't overload </a:t>
            </a:r>
            <a:r>
              <a:rPr lang="en"/>
              <a:t>the recipient (flow control)...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...and don't overload </a:t>
            </a:r>
            <a:r>
              <a:rPr lang="en"/>
              <a:t>links (congestion control)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endParaRPr/>
          </a:p>
        </p:txBody>
      </p:sp>
      <p:sp>
        <p:nvSpPr>
          <p:cNvPr id="757" name="Google Shape;757;p62"/>
          <p:cNvSpPr txBox="1"/>
          <p:nvPr>
            <p:ph idx="1" type="body"/>
          </p:nvPr>
        </p:nvSpPr>
        <p:spPr>
          <a:xfrm>
            <a:off x="107050" y="402200"/>
            <a:ext cx="89097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goal: </a:t>
            </a:r>
            <a:r>
              <a:rPr lang="en"/>
              <a:t>Take advantage of network capacity ("fill the pipe").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should never be sitting idle.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</a:t>
            </a:r>
            <a:r>
              <a:rPr i="1" lang="en"/>
              <a:t>W</a:t>
            </a:r>
            <a:r>
              <a:rPr lang="en"/>
              <a:t> large enough to keep the sender constantly busy.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compute this </a:t>
            </a:r>
            <a:r>
              <a:rPr i="1" lang="en"/>
              <a:t>W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RTT = 5 seconds, and bandwidth = 10 packets per second.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focus on the very first RTT.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first 5 seconds, no acks arrive.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the sender to be constantly busy for all 5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packets can be sent in 5 seconds?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(5 seconds) × (10 packets per second) = 50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</a:t>
            </a:r>
            <a:r>
              <a:rPr i="1" lang="en"/>
              <a:t>W</a:t>
            </a:r>
            <a:r>
              <a:rPr lang="en"/>
              <a:t> = 50 packets keeps the sender busy.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&lt; 50 means the sender reaches the limit before any acks, and has to sit idle.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generally: </a:t>
            </a:r>
            <a:r>
              <a:rPr i="1" lang="en"/>
              <a:t>W</a:t>
            </a:r>
            <a:r>
              <a:rPr lang="en"/>
              <a:t> = RTT ×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2370450" y="2929400"/>
            <a:ext cx="3779700" cy="141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Feature: De-Multiplexing with Ports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Protocol field in IP Header (L3) supports de-multiplexing between L4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 pass this packet to the TCP code or the UDP code?</a:t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3096300" y="4585400"/>
            <a:ext cx="23280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8746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32884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4608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874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047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2702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1529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391850" y="2502200"/>
            <a:ext cx="1548300" cy="468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7391850" y="2970200"/>
            <a:ext cx="1548300" cy="1615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(TCP? UDP?)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7"/>
          <p:cNvCxnSpPr>
            <a:stCxn id="167" idx="0"/>
            <a:endCxn id="168" idx="2"/>
          </p:cNvCxnSpPr>
          <p:nvPr/>
        </p:nvCxnSpPr>
        <p:spPr>
          <a:xfrm rot="10800000">
            <a:off x="3674100" y="3498200"/>
            <a:ext cx="5862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>
            <a:stCxn id="167" idx="0"/>
            <a:endCxn id="169" idx="2"/>
          </p:cNvCxnSpPr>
          <p:nvPr/>
        </p:nvCxnSpPr>
        <p:spPr>
          <a:xfrm flipH="1" rot="10800000">
            <a:off x="4260300" y="3498200"/>
            <a:ext cx="5862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endParaRPr/>
          </a:p>
        </p:txBody>
      </p:sp>
      <p:sp>
        <p:nvSpPr>
          <p:cNvPr id="763" name="Google Shape;763;p63"/>
          <p:cNvSpPr txBox="1"/>
          <p:nvPr>
            <p:ph idx="1" type="body"/>
          </p:nvPr>
        </p:nvSpPr>
        <p:spPr>
          <a:xfrm>
            <a:off x="107050" y="402200"/>
            <a:ext cx="89097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sending the maximum </a:t>
            </a:r>
            <a:r>
              <a:rPr i="1" lang="en"/>
              <a:t>W</a:t>
            </a:r>
            <a:r>
              <a:rPr lang="en"/>
              <a:t> = 4 packets, the sender sits idle, waiting for ack(1).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window size is too small to fill the pipe.</a:t>
            </a:r>
            <a:endParaRPr/>
          </a:p>
        </p:txBody>
      </p:sp>
      <p:cxnSp>
        <p:nvCxnSpPr>
          <p:cNvPr id="764" name="Google Shape;764;p63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63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63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63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63"/>
          <p:cNvCxnSpPr/>
          <p:nvPr/>
        </p:nvCxnSpPr>
        <p:spPr>
          <a:xfrm flipH="1">
            <a:off x="3044632" y="2433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63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63"/>
          <p:cNvSpPr txBox="1"/>
          <p:nvPr/>
        </p:nvSpPr>
        <p:spPr>
          <a:xfrm>
            <a:off x="6022379" y="2244793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ack(1)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3"/>
          <p:cNvSpPr txBox="1"/>
          <p:nvPr/>
        </p:nvSpPr>
        <p:spPr>
          <a:xfrm>
            <a:off x="2821986" y="2690200"/>
            <a:ext cx="26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63"/>
          <p:cNvSpPr txBox="1"/>
          <p:nvPr/>
        </p:nvSpPr>
        <p:spPr>
          <a:xfrm>
            <a:off x="4110225" y="4315625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3" name="Google Shape;773;p63"/>
          <p:cNvGrpSpPr/>
          <p:nvPr/>
        </p:nvGrpSpPr>
        <p:grpSpPr>
          <a:xfrm>
            <a:off x="2553775" y="2023264"/>
            <a:ext cx="192000" cy="779400"/>
            <a:chOff x="2715500" y="931825"/>
            <a:chExt cx="192000" cy="1556000"/>
          </a:xfrm>
        </p:grpSpPr>
        <p:cxnSp>
          <p:nvCxnSpPr>
            <p:cNvPr id="774" name="Google Shape;774;p63"/>
            <p:cNvCxnSpPr/>
            <p:nvPr/>
          </p:nvCxnSpPr>
          <p:spPr>
            <a:xfrm>
              <a:off x="2811500" y="933519"/>
              <a:ext cx="0" cy="1554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63"/>
            <p:cNvCxnSpPr/>
            <p:nvPr/>
          </p:nvCxnSpPr>
          <p:spPr>
            <a:xfrm>
              <a:off x="271550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63"/>
            <p:cNvCxnSpPr/>
            <p:nvPr/>
          </p:nvCxnSpPr>
          <p:spPr>
            <a:xfrm>
              <a:off x="2715500" y="2487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7" name="Google Shape;777;p63"/>
          <p:cNvSpPr txBox="1"/>
          <p:nvPr/>
        </p:nvSpPr>
        <p:spPr>
          <a:xfrm>
            <a:off x="1180950" y="221287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first RTT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8" name="Google Shape;778;p63"/>
          <p:cNvCxnSpPr/>
          <p:nvPr/>
        </p:nvCxnSpPr>
        <p:spPr>
          <a:xfrm>
            <a:off x="3039500" y="216968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63"/>
          <p:cNvCxnSpPr/>
          <p:nvPr/>
        </p:nvCxnSpPr>
        <p:spPr>
          <a:xfrm>
            <a:off x="3039500" y="231609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63"/>
          <p:cNvCxnSpPr/>
          <p:nvPr/>
        </p:nvCxnSpPr>
        <p:spPr>
          <a:xfrm>
            <a:off x="3039500" y="246250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63"/>
          <p:cNvSpPr txBox="1"/>
          <p:nvPr/>
        </p:nvSpPr>
        <p:spPr>
          <a:xfrm>
            <a:off x="2821986" y="1868433"/>
            <a:ext cx="26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63"/>
          <p:cNvCxnSpPr/>
          <p:nvPr/>
        </p:nvCxnSpPr>
        <p:spPr>
          <a:xfrm>
            <a:off x="3039500" y="284350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endParaRPr/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107050" y="402200"/>
            <a:ext cx="89097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 is busy the entire RTT sending </a:t>
            </a:r>
            <a:r>
              <a:rPr i="1" lang="en"/>
              <a:t>W</a:t>
            </a:r>
            <a:r>
              <a:rPr lang="en"/>
              <a:t> = 6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ack(1) arrives just as the last of the 6 packets leaves.</a:t>
            </a:r>
            <a:endParaRPr/>
          </a:p>
        </p:txBody>
      </p:sp>
      <p:cxnSp>
        <p:nvCxnSpPr>
          <p:cNvPr id="789" name="Google Shape;789;p64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64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1" name="Google Shape;791;p64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64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3" name="Google Shape;793;p64"/>
          <p:cNvCxnSpPr/>
          <p:nvPr/>
        </p:nvCxnSpPr>
        <p:spPr>
          <a:xfrm flipH="1">
            <a:off x="3044632" y="2433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4"/>
          <p:cNvCxnSpPr/>
          <p:nvPr/>
        </p:nvCxnSpPr>
        <p:spPr>
          <a:xfrm>
            <a:off x="3039500" y="216968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4"/>
          <p:cNvCxnSpPr/>
          <p:nvPr/>
        </p:nvCxnSpPr>
        <p:spPr>
          <a:xfrm>
            <a:off x="3039500" y="231609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64"/>
          <p:cNvCxnSpPr/>
          <p:nvPr/>
        </p:nvCxnSpPr>
        <p:spPr>
          <a:xfrm>
            <a:off x="3039500" y="246250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64"/>
          <p:cNvSpPr txBox="1"/>
          <p:nvPr/>
        </p:nvSpPr>
        <p:spPr>
          <a:xfrm>
            <a:off x="2821986" y="1868433"/>
            <a:ext cx="26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5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6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7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64"/>
          <p:cNvSpPr txBox="1"/>
          <p:nvPr/>
        </p:nvSpPr>
        <p:spPr>
          <a:xfrm>
            <a:off x="6022379" y="2244793"/>
            <a:ext cx="6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ack(1)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64"/>
          <p:cNvCxnSpPr/>
          <p:nvPr/>
        </p:nvCxnSpPr>
        <p:spPr>
          <a:xfrm>
            <a:off x="3039500" y="2843503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64"/>
          <p:cNvSpPr txBox="1"/>
          <p:nvPr/>
        </p:nvSpPr>
        <p:spPr>
          <a:xfrm>
            <a:off x="4110225" y="4315625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2" name="Google Shape;802;p64"/>
          <p:cNvGrpSpPr/>
          <p:nvPr/>
        </p:nvGrpSpPr>
        <p:grpSpPr>
          <a:xfrm>
            <a:off x="2553775" y="2023264"/>
            <a:ext cx="192000" cy="779400"/>
            <a:chOff x="2715500" y="931825"/>
            <a:chExt cx="192000" cy="1556000"/>
          </a:xfrm>
        </p:grpSpPr>
        <p:cxnSp>
          <p:nvCxnSpPr>
            <p:cNvPr id="803" name="Google Shape;803;p64"/>
            <p:cNvCxnSpPr/>
            <p:nvPr/>
          </p:nvCxnSpPr>
          <p:spPr>
            <a:xfrm>
              <a:off x="2811500" y="933519"/>
              <a:ext cx="0" cy="1554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64"/>
            <p:cNvCxnSpPr/>
            <p:nvPr/>
          </p:nvCxnSpPr>
          <p:spPr>
            <a:xfrm>
              <a:off x="2715500" y="931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64"/>
            <p:cNvCxnSpPr/>
            <p:nvPr/>
          </p:nvCxnSpPr>
          <p:spPr>
            <a:xfrm>
              <a:off x="2715500" y="2487825"/>
              <a:ext cx="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6" name="Google Shape;806;p64"/>
          <p:cNvSpPr txBox="1"/>
          <p:nvPr/>
        </p:nvSpPr>
        <p:spPr>
          <a:xfrm>
            <a:off x="1180950" y="221287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first RTT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64"/>
          <p:cNvCxnSpPr/>
          <p:nvPr/>
        </p:nvCxnSpPr>
        <p:spPr>
          <a:xfrm>
            <a:off x="3039500" y="2590940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64"/>
          <p:cNvCxnSpPr/>
          <p:nvPr/>
        </p:nvCxnSpPr>
        <p:spPr>
          <a:xfrm>
            <a:off x="3039500" y="2713388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endParaRPr/>
          </a:p>
        </p:txBody>
      </p:sp>
      <p:sp>
        <p:nvSpPr>
          <p:cNvPr id="814" name="Google Shape;814;p6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fill the pipe: </a:t>
            </a:r>
            <a:r>
              <a:rPr i="1" lang="en"/>
              <a:t>W</a:t>
            </a:r>
            <a:r>
              <a:rPr lang="en"/>
              <a:t> = RTT ×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exactly is the bandwidth?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minimum ("bottleneck") link bandwidth along the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tells us how fast packets can be sent (without clogging the network).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rewrite this in terms of bytes, not packets.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× (packet size) = RTT ×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window size, in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now measured in bits/second, not packets/second.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gives us an </a:t>
            </a:r>
            <a:r>
              <a:rPr i="1" lang="en"/>
              <a:t>upper bound</a:t>
            </a:r>
            <a:r>
              <a:rPr lang="en"/>
              <a:t> on the desired size of </a:t>
            </a:r>
            <a:r>
              <a:rPr i="1" lang="en"/>
              <a:t>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two conditions (don't overload recipient and network) might impose stricter limits and decrease </a:t>
            </a:r>
            <a:r>
              <a:rPr i="1" lang="en"/>
              <a:t>W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4671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4671775" y="3509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66"/>
          <p:cNvSpPr/>
          <p:nvPr/>
        </p:nvSpPr>
        <p:spPr>
          <a:xfrm>
            <a:off x="99775" y="3509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66"/>
          <p:cNvSpPr/>
          <p:nvPr/>
        </p:nvSpPr>
        <p:spPr>
          <a:xfrm>
            <a:off x="99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66"/>
          <p:cNvSpPr/>
          <p:nvPr/>
        </p:nvSpPr>
        <p:spPr>
          <a:xfrm rot="-5400000">
            <a:off x="1840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66"/>
          <p:cNvSpPr/>
          <p:nvPr/>
        </p:nvSpPr>
        <p:spPr>
          <a:xfrm rot="-5400000">
            <a:off x="6412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66"/>
          <p:cNvSpPr/>
          <p:nvPr/>
        </p:nvSpPr>
        <p:spPr>
          <a:xfrm rot="-5400000">
            <a:off x="6412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6"/>
          <p:cNvSpPr/>
          <p:nvPr/>
        </p:nvSpPr>
        <p:spPr>
          <a:xfrm>
            <a:off x="175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66"/>
          <p:cNvSpPr/>
          <p:nvPr/>
        </p:nvSpPr>
        <p:spPr>
          <a:xfrm>
            <a:off x="252175" y="1071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6"/>
          <p:cNvSpPr/>
          <p:nvPr/>
        </p:nvSpPr>
        <p:spPr>
          <a:xfrm>
            <a:off x="328375" y="995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6"/>
          <p:cNvSpPr/>
          <p:nvPr/>
        </p:nvSpPr>
        <p:spPr>
          <a:xfrm>
            <a:off x="404575" y="918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6"/>
          <p:cNvSpPr/>
          <p:nvPr/>
        </p:nvSpPr>
        <p:spPr>
          <a:xfrm>
            <a:off x="480775" y="842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66"/>
          <p:cNvSpPr/>
          <p:nvPr/>
        </p:nvSpPr>
        <p:spPr>
          <a:xfrm>
            <a:off x="556975" y="766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 (</a:t>
            </a:r>
            <a:r>
              <a:rPr i="1" lang="en">
                <a:solidFill>
                  <a:schemeClr val="accent3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 = 6)</a:t>
            </a:r>
            <a:endParaRPr/>
          </a:p>
        </p:txBody>
      </p:sp>
      <p:sp>
        <p:nvSpPr>
          <p:cNvPr id="833" name="Google Shape;833;p66"/>
          <p:cNvSpPr/>
          <p:nvPr/>
        </p:nvSpPr>
        <p:spPr>
          <a:xfrm rot="-5400000">
            <a:off x="1840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66"/>
          <p:cNvCxnSpPr/>
          <p:nvPr/>
        </p:nvCxnSpPr>
        <p:spPr>
          <a:xfrm>
            <a:off x="4572000" y="393600"/>
            <a:ext cx="0" cy="47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66"/>
          <p:cNvCxnSpPr/>
          <p:nvPr/>
        </p:nvCxnSpPr>
        <p:spPr>
          <a:xfrm>
            <a:off x="400" y="2763350"/>
            <a:ext cx="91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66"/>
          <p:cNvCxnSpPr/>
          <p:nvPr/>
        </p:nvCxnSpPr>
        <p:spPr>
          <a:xfrm flipH="1" rot="10800000">
            <a:off x="3078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7" name="Google Shape;837;p66"/>
          <p:cNvSpPr/>
          <p:nvPr/>
        </p:nvSpPr>
        <p:spPr>
          <a:xfrm rot="5400000">
            <a:off x="1840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8" name="Google Shape;838;p66"/>
          <p:cNvCxnSpPr/>
          <p:nvPr/>
        </p:nvCxnSpPr>
        <p:spPr>
          <a:xfrm>
            <a:off x="1463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66"/>
          <p:cNvCxnSpPr/>
          <p:nvPr/>
        </p:nvCxnSpPr>
        <p:spPr>
          <a:xfrm>
            <a:off x="1463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0" name="Google Shape;840;p66"/>
          <p:cNvSpPr txBox="1"/>
          <p:nvPr/>
        </p:nvSpPr>
        <p:spPr>
          <a:xfrm>
            <a:off x="287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6"/>
          <p:cNvSpPr txBox="1"/>
          <p:nvPr/>
        </p:nvSpPr>
        <p:spPr>
          <a:xfrm>
            <a:off x="3602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66"/>
          <p:cNvSpPr txBox="1"/>
          <p:nvPr/>
        </p:nvSpPr>
        <p:spPr>
          <a:xfrm>
            <a:off x="1817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6"/>
          <p:cNvSpPr/>
          <p:nvPr/>
        </p:nvSpPr>
        <p:spPr>
          <a:xfrm>
            <a:off x="4747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6"/>
          <p:cNvSpPr/>
          <p:nvPr/>
        </p:nvSpPr>
        <p:spPr>
          <a:xfrm>
            <a:off x="4824175" y="1071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66"/>
          <p:cNvSpPr/>
          <p:nvPr/>
        </p:nvSpPr>
        <p:spPr>
          <a:xfrm>
            <a:off x="4900375" y="995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66"/>
          <p:cNvSpPr/>
          <p:nvPr/>
        </p:nvSpPr>
        <p:spPr>
          <a:xfrm>
            <a:off x="4976575" y="918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66"/>
          <p:cNvSpPr/>
          <p:nvPr/>
        </p:nvSpPr>
        <p:spPr>
          <a:xfrm>
            <a:off x="5052775" y="842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66"/>
          <p:cNvSpPr/>
          <p:nvPr/>
        </p:nvSpPr>
        <p:spPr>
          <a:xfrm>
            <a:off x="6065050" y="715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9" name="Google Shape;849;p66"/>
          <p:cNvCxnSpPr/>
          <p:nvPr/>
        </p:nvCxnSpPr>
        <p:spPr>
          <a:xfrm flipH="1" rot="10800000">
            <a:off x="7650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66"/>
          <p:cNvSpPr/>
          <p:nvPr/>
        </p:nvSpPr>
        <p:spPr>
          <a:xfrm rot="5400000">
            <a:off x="6412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1" name="Google Shape;851;p66"/>
          <p:cNvCxnSpPr/>
          <p:nvPr/>
        </p:nvCxnSpPr>
        <p:spPr>
          <a:xfrm>
            <a:off x="6035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6"/>
          <p:cNvCxnSpPr/>
          <p:nvPr/>
        </p:nvCxnSpPr>
        <p:spPr>
          <a:xfrm>
            <a:off x="6035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3" name="Google Shape;853;p66"/>
          <p:cNvSpPr txBox="1"/>
          <p:nvPr/>
        </p:nvSpPr>
        <p:spPr>
          <a:xfrm>
            <a:off x="4859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66"/>
          <p:cNvSpPr txBox="1"/>
          <p:nvPr/>
        </p:nvSpPr>
        <p:spPr>
          <a:xfrm>
            <a:off x="8174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66"/>
          <p:cNvSpPr txBox="1"/>
          <p:nvPr/>
        </p:nvSpPr>
        <p:spPr>
          <a:xfrm>
            <a:off x="6389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66"/>
          <p:cNvSpPr/>
          <p:nvPr/>
        </p:nvSpPr>
        <p:spPr>
          <a:xfrm>
            <a:off x="175975" y="3433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6"/>
          <p:cNvSpPr/>
          <p:nvPr/>
        </p:nvSpPr>
        <p:spPr>
          <a:xfrm>
            <a:off x="252175" y="3357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6"/>
          <p:cNvSpPr/>
          <p:nvPr/>
        </p:nvSpPr>
        <p:spPr>
          <a:xfrm>
            <a:off x="328375" y="3281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6"/>
          <p:cNvSpPr/>
          <p:nvPr/>
        </p:nvSpPr>
        <p:spPr>
          <a:xfrm>
            <a:off x="404575" y="3204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6"/>
          <p:cNvSpPr/>
          <p:nvPr/>
        </p:nvSpPr>
        <p:spPr>
          <a:xfrm>
            <a:off x="1943350" y="3001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1" name="Google Shape;861;p66"/>
          <p:cNvCxnSpPr/>
          <p:nvPr/>
        </p:nvCxnSpPr>
        <p:spPr>
          <a:xfrm flipH="1" rot="10800000">
            <a:off x="3078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2" name="Google Shape;862;p66"/>
          <p:cNvSpPr/>
          <p:nvPr/>
        </p:nvSpPr>
        <p:spPr>
          <a:xfrm rot="5400000">
            <a:off x="1840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3" name="Google Shape;863;p66"/>
          <p:cNvCxnSpPr/>
          <p:nvPr/>
        </p:nvCxnSpPr>
        <p:spPr>
          <a:xfrm>
            <a:off x="1463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66"/>
          <p:cNvCxnSpPr/>
          <p:nvPr/>
        </p:nvCxnSpPr>
        <p:spPr>
          <a:xfrm>
            <a:off x="1463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5" name="Google Shape;865;p66"/>
          <p:cNvSpPr txBox="1"/>
          <p:nvPr/>
        </p:nvSpPr>
        <p:spPr>
          <a:xfrm>
            <a:off x="287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66"/>
          <p:cNvSpPr txBox="1"/>
          <p:nvPr/>
        </p:nvSpPr>
        <p:spPr>
          <a:xfrm>
            <a:off x="3602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66"/>
          <p:cNvSpPr txBox="1"/>
          <p:nvPr/>
        </p:nvSpPr>
        <p:spPr>
          <a:xfrm>
            <a:off x="1817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6"/>
          <p:cNvSpPr/>
          <p:nvPr/>
        </p:nvSpPr>
        <p:spPr>
          <a:xfrm>
            <a:off x="4747975" y="3433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6"/>
          <p:cNvSpPr/>
          <p:nvPr/>
        </p:nvSpPr>
        <p:spPr>
          <a:xfrm>
            <a:off x="4824175" y="3357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66"/>
          <p:cNvSpPr/>
          <p:nvPr/>
        </p:nvSpPr>
        <p:spPr>
          <a:xfrm>
            <a:off x="4900375" y="3281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66"/>
          <p:cNvSpPr/>
          <p:nvPr/>
        </p:nvSpPr>
        <p:spPr>
          <a:xfrm>
            <a:off x="69656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66"/>
          <p:cNvSpPr/>
          <p:nvPr/>
        </p:nvSpPr>
        <p:spPr>
          <a:xfrm>
            <a:off x="60650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66"/>
          <p:cNvCxnSpPr/>
          <p:nvPr/>
        </p:nvCxnSpPr>
        <p:spPr>
          <a:xfrm flipH="1" rot="10800000">
            <a:off x="7650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4" name="Google Shape;874;p66"/>
          <p:cNvSpPr/>
          <p:nvPr/>
        </p:nvSpPr>
        <p:spPr>
          <a:xfrm rot="5400000">
            <a:off x="6412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5" name="Google Shape;875;p66"/>
          <p:cNvCxnSpPr/>
          <p:nvPr/>
        </p:nvCxnSpPr>
        <p:spPr>
          <a:xfrm>
            <a:off x="6035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p66"/>
          <p:cNvCxnSpPr/>
          <p:nvPr/>
        </p:nvCxnSpPr>
        <p:spPr>
          <a:xfrm>
            <a:off x="6035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7" name="Google Shape;877;p66"/>
          <p:cNvSpPr txBox="1"/>
          <p:nvPr/>
        </p:nvSpPr>
        <p:spPr>
          <a:xfrm>
            <a:off x="4859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6"/>
          <p:cNvSpPr txBox="1"/>
          <p:nvPr/>
        </p:nvSpPr>
        <p:spPr>
          <a:xfrm>
            <a:off x="8174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6"/>
          <p:cNvSpPr txBox="1"/>
          <p:nvPr/>
        </p:nvSpPr>
        <p:spPr>
          <a:xfrm>
            <a:off x="6389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66"/>
          <p:cNvSpPr/>
          <p:nvPr/>
        </p:nvSpPr>
        <p:spPr>
          <a:xfrm>
            <a:off x="14930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66"/>
          <p:cNvSpPr/>
          <p:nvPr/>
        </p:nvSpPr>
        <p:spPr>
          <a:xfrm>
            <a:off x="6515350" y="3001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6"/>
          <p:cNvSpPr txBox="1"/>
          <p:nvPr/>
        </p:nvSpPr>
        <p:spPr>
          <a:xfrm>
            <a:off x="372981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66"/>
          <p:cNvSpPr txBox="1"/>
          <p:nvPr/>
        </p:nvSpPr>
        <p:spPr>
          <a:xfrm>
            <a:off x="817406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6"/>
          <p:cNvSpPr txBox="1"/>
          <p:nvPr/>
        </p:nvSpPr>
        <p:spPr>
          <a:xfrm>
            <a:off x="372981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66"/>
          <p:cNvSpPr txBox="1"/>
          <p:nvPr/>
        </p:nvSpPr>
        <p:spPr>
          <a:xfrm>
            <a:off x="817406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7"/>
          <p:cNvSpPr/>
          <p:nvPr/>
        </p:nvSpPr>
        <p:spPr>
          <a:xfrm>
            <a:off x="99775" y="3509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67"/>
          <p:cNvSpPr/>
          <p:nvPr/>
        </p:nvSpPr>
        <p:spPr>
          <a:xfrm>
            <a:off x="99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67"/>
          <p:cNvSpPr/>
          <p:nvPr/>
        </p:nvSpPr>
        <p:spPr>
          <a:xfrm>
            <a:off x="4671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7"/>
          <p:cNvSpPr/>
          <p:nvPr/>
        </p:nvSpPr>
        <p:spPr>
          <a:xfrm rot="-5400000">
            <a:off x="1840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7"/>
          <p:cNvSpPr/>
          <p:nvPr/>
        </p:nvSpPr>
        <p:spPr>
          <a:xfrm rot="-5400000">
            <a:off x="6412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7"/>
          <p:cNvSpPr/>
          <p:nvPr/>
        </p:nvSpPr>
        <p:spPr>
          <a:xfrm rot="-5400000">
            <a:off x="6412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7"/>
          <p:cNvSpPr/>
          <p:nvPr/>
        </p:nvSpPr>
        <p:spPr>
          <a:xfrm>
            <a:off x="175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67"/>
          <p:cNvSpPr/>
          <p:nvPr/>
        </p:nvSpPr>
        <p:spPr>
          <a:xfrm>
            <a:off x="252175" y="1071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r>
              <a:rPr lang="en">
                <a:solidFill>
                  <a:schemeClr val="accent3"/>
                </a:solidFill>
              </a:rPr>
              <a:t> (</a:t>
            </a:r>
            <a:r>
              <a:rPr i="1" lang="en">
                <a:solidFill>
                  <a:schemeClr val="accent3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 = 6)</a:t>
            </a:r>
            <a:endParaRPr/>
          </a:p>
        </p:txBody>
      </p:sp>
      <p:sp>
        <p:nvSpPr>
          <p:cNvPr id="899" name="Google Shape;899;p67"/>
          <p:cNvSpPr/>
          <p:nvPr/>
        </p:nvSpPr>
        <p:spPr>
          <a:xfrm rot="-5400000">
            <a:off x="1840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0" name="Google Shape;900;p67"/>
          <p:cNvCxnSpPr/>
          <p:nvPr/>
        </p:nvCxnSpPr>
        <p:spPr>
          <a:xfrm>
            <a:off x="4572000" y="393600"/>
            <a:ext cx="0" cy="47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67"/>
          <p:cNvCxnSpPr/>
          <p:nvPr/>
        </p:nvCxnSpPr>
        <p:spPr>
          <a:xfrm>
            <a:off x="400" y="2763350"/>
            <a:ext cx="91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67"/>
          <p:cNvCxnSpPr/>
          <p:nvPr/>
        </p:nvCxnSpPr>
        <p:spPr>
          <a:xfrm flipH="1" rot="10800000">
            <a:off x="3078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3" name="Google Shape;903;p67"/>
          <p:cNvSpPr/>
          <p:nvPr/>
        </p:nvSpPr>
        <p:spPr>
          <a:xfrm rot="5400000">
            <a:off x="1840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4" name="Google Shape;904;p67"/>
          <p:cNvCxnSpPr/>
          <p:nvPr/>
        </p:nvCxnSpPr>
        <p:spPr>
          <a:xfrm>
            <a:off x="1463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67"/>
          <p:cNvCxnSpPr/>
          <p:nvPr/>
        </p:nvCxnSpPr>
        <p:spPr>
          <a:xfrm>
            <a:off x="1463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6" name="Google Shape;906;p67"/>
          <p:cNvSpPr txBox="1"/>
          <p:nvPr/>
        </p:nvSpPr>
        <p:spPr>
          <a:xfrm>
            <a:off x="287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7"/>
          <p:cNvSpPr txBox="1"/>
          <p:nvPr/>
        </p:nvSpPr>
        <p:spPr>
          <a:xfrm>
            <a:off x="3602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7"/>
          <p:cNvSpPr txBox="1"/>
          <p:nvPr/>
        </p:nvSpPr>
        <p:spPr>
          <a:xfrm>
            <a:off x="1817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67"/>
          <p:cNvSpPr/>
          <p:nvPr/>
        </p:nvSpPr>
        <p:spPr>
          <a:xfrm>
            <a:off x="4747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0" name="Google Shape;910;p67"/>
          <p:cNvCxnSpPr/>
          <p:nvPr/>
        </p:nvCxnSpPr>
        <p:spPr>
          <a:xfrm flipH="1" rot="10800000">
            <a:off x="7650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1" name="Google Shape;911;p67"/>
          <p:cNvSpPr/>
          <p:nvPr/>
        </p:nvSpPr>
        <p:spPr>
          <a:xfrm rot="5400000">
            <a:off x="6412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67"/>
          <p:cNvCxnSpPr/>
          <p:nvPr/>
        </p:nvCxnSpPr>
        <p:spPr>
          <a:xfrm>
            <a:off x="6035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7"/>
          <p:cNvCxnSpPr/>
          <p:nvPr/>
        </p:nvCxnSpPr>
        <p:spPr>
          <a:xfrm>
            <a:off x="6035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4" name="Google Shape;914;p67"/>
          <p:cNvSpPr txBox="1"/>
          <p:nvPr/>
        </p:nvSpPr>
        <p:spPr>
          <a:xfrm>
            <a:off x="4859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7"/>
          <p:cNvSpPr txBox="1"/>
          <p:nvPr/>
        </p:nvSpPr>
        <p:spPr>
          <a:xfrm>
            <a:off x="8174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67"/>
          <p:cNvSpPr txBox="1"/>
          <p:nvPr/>
        </p:nvSpPr>
        <p:spPr>
          <a:xfrm>
            <a:off x="6389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67"/>
          <p:cNvSpPr/>
          <p:nvPr/>
        </p:nvSpPr>
        <p:spPr>
          <a:xfrm>
            <a:off x="1943350" y="3001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8" name="Google Shape;918;p67"/>
          <p:cNvCxnSpPr/>
          <p:nvPr/>
        </p:nvCxnSpPr>
        <p:spPr>
          <a:xfrm flipH="1" rot="10800000">
            <a:off x="3078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9" name="Google Shape;919;p67"/>
          <p:cNvSpPr/>
          <p:nvPr/>
        </p:nvSpPr>
        <p:spPr>
          <a:xfrm rot="5400000">
            <a:off x="1840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0" name="Google Shape;920;p67"/>
          <p:cNvCxnSpPr/>
          <p:nvPr/>
        </p:nvCxnSpPr>
        <p:spPr>
          <a:xfrm>
            <a:off x="1463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67"/>
          <p:cNvCxnSpPr/>
          <p:nvPr/>
        </p:nvCxnSpPr>
        <p:spPr>
          <a:xfrm>
            <a:off x="1463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2" name="Google Shape;922;p67"/>
          <p:cNvSpPr txBox="1"/>
          <p:nvPr/>
        </p:nvSpPr>
        <p:spPr>
          <a:xfrm>
            <a:off x="287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7"/>
          <p:cNvSpPr txBox="1"/>
          <p:nvPr/>
        </p:nvSpPr>
        <p:spPr>
          <a:xfrm>
            <a:off x="3602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67"/>
          <p:cNvSpPr txBox="1"/>
          <p:nvPr/>
        </p:nvSpPr>
        <p:spPr>
          <a:xfrm>
            <a:off x="1817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67"/>
          <p:cNvSpPr/>
          <p:nvPr/>
        </p:nvSpPr>
        <p:spPr>
          <a:xfrm>
            <a:off x="69656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67"/>
          <p:cNvSpPr/>
          <p:nvPr/>
        </p:nvSpPr>
        <p:spPr>
          <a:xfrm>
            <a:off x="60650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7" name="Google Shape;927;p67"/>
          <p:cNvCxnSpPr/>
          <p:nvPr/>
        </p:nvCxnSpPr>
        <p:spPr>
          <a:xfrm flipH="1" rot="10800000">
            <a:off x="7650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8" name="Google Shape;928;p67"/>
          <p:cNvSpPr/>
          <p:nvPr/>
        </p:nvSpPr>
        <p:spPr>
          <a:xfrm rot="5400000">
            <a:off x="6412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9" name="Google Shape;929;p67"/>
          <p:cNvCxnSpPr/>
          <p:nvPr/>
        </p:nvCxnSpPr>
        <p:spPr>
          <a:xfrm>
            <a:off x="6035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7"/>
          <p:cNvCxnSpPr/>
          <p:nvPr/>
        </p:nvCxnSpPr>
        <p:spPr>
          <a:xfrm>
            <a:off x="6035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1" name="Google Shape;931;p67"/>
          <p:cNvSpPr txBox="1"/>
          <p:nvPr/>
        </p:nvSpPr>
        <p:spPr>
          <a:xfrm>
            <a:off x="4859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67"/>
          <p:cNvSpPr txBox="1"/>
          <p:nvPr/>
        </p:nvSpPr>
        <p:spPr>
          <a:xfrm>
            <a:off x="8174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67"/>
          <p:cNvSpPr txBox="1"/>
          <p:nvPr/>
        </p:nvSpPr>
        <p:spPr>
          <a:xfrm>
            <a:off x="6389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67"/>
          <p:cNvSpPr/>
          <p:nvPr/>
        </p:nvSpPr>
        <p:spPr>
          <a:xfrm>
            <a:off x="14930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67"/>
          <p:cNvSpPr/>
          <p:nvPr/>
        </p:nvSpPr>
        <p:spPr>
          <a:xfrm>
            <a:off x="6515350" y="3001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7"/>
          <p:cNvSpPr/>
          <p:nvPr/>
        </p:nvSpPr>
        <p:spPr>
          <a:xfrm>
            <a:off x="6965650" y="715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67"/>
          <p:cNvSpPr/>
          <p:nvPr/>
        </p:nvSpPr>
        <p:spPr>
          <a:xfrm>
            <a:off x="6065050" y="715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7"/>
          <p:cNvSpPr/>
          <p:nvPr/>
        </p:nvSpPr>
        <p:spPr>
          <a:xfrm>
            <a:off x="6515350" y="715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7"/>
          <p:cNvSpPr/>
          <p:nvPr/>
        </p:nvSpPr>
        <p:spPr>
          <a:xfrm>
            <a:off x="2393650" y="3001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7"/>
          <p:cNvSpPr/>
          <p:nvPr/>
        </p:nvSpPr>
        <p:spPr>
          <a:xfrm>
            <a:off x="1943350" y="715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67"/>
          <p:cNvSpPr/>
          <p:nvPr/>
        </p:nvSpPr>
        <p:spPr>
          <a:xfrm>
            <a:off x="1493050" y="715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7"/>
          <p:cNvSpPr/>
          <p:nvPr/>
        </p:nvSpPr>
        <p:spPr>
          <a:xfrm>
            <a:off x="2393650" y="715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7"/>
          <p:cNvSpPr/>
          <p:nvPr/>
        </p:nvSpPr>
        <p:spPr>
          <a:xfrm rot="-5400000">
            <a:off x="2340525" y="1811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67"/>
          <p:cNvSpPr/>
          <p:nvPr/>
        </p:nvSpPr>
        <p:spPr>
          <a:xfrm rot="-5400000">
            <a:off x="6912525" y="1811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7"/>
          <p:cNvSpPr/>
          <p:nvPr/>
        </p:nvSpPr>
        <p:spPr>
          <a:xfrm rot="-5400000">
            <a:off x="6443800" y="1810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67"/>
          <p:cNvSpPr/>
          <p:nvPr/>
        </p:nvSpPr>
        <p:spPr>
          <a:xfrm rot="-5400000">
            <a:off x="2340525" y="4097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ack(3)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7"/>
          <p:cNvSpPr/>
          <p:nvPr/>
        </p:nvSpPr>
        <p:spPr>
          <a:xfrm rot="-5400000">
            <a:off x="1871800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67"/>
          <p:cNvSpPr/>
          <p:nvPr/>
        </p:nvSpPr>
        <p:spPr>
          <a:xfrm rot="-5400000">
            <a:off x="1403075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67"/>
          <p:cNvSpPr/>
          <p:nvPr/>
        </p:nvSpPr>
        <p:spPr>
          <a:xfrm rot="-5400000">
            <a:off x="6912525" y="4097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ack(4)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67"/>
          <p:cNvSpPr/>
          <p:nvPr/>
        </p:nvSpPr>
        <p:spPr>
          <a:xfrm rot="-5400000">
            <a:off x="6443800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ack(3)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67"/>
          <p:cNvSpPr/>
          <p:nvPr/>
        </p:nvSpPr>
        <p:spPr>
          <a:xfrm rot="-5400000">
            <a:off x="5975075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7"/>
          <p:cNvSpPr/>
          <p:nvPr/>
        </p:nvSpPr>
        <p:spPr>
          <a:xfrm>
            <a:off x="3681175" y="1452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8253175" y="1452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36811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82531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8329375" y="1376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67"/>
          <p:cNvSpPr/>
          <p:nvPr/>
        </p:nvSpPr>
        <p:spPr>
          <a:xfrm>
            <a:off x="37573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67"/>
          <p:cNvSpPr/>
          <p:nvPr/>
        </p:nvSpPr>
        <p:spPr>
          <a:xfrm>
            <a:off x="38335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67"/>
          <p:cNvSpPr/>
          <p:nvPr/>
        </p:nvSpPr>
        <p:spPr>
          <a:xfrm>
            <a:off x="83293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67"/>
          <p:cNvSpPr/>
          <p:nvPr/>
        </p:nvSpPr>
        <p:spPr>
          <a:xfrm>
            <a:off x="84055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67"/>
          <p:cNvSpPr/>
          <p:nvPr/>
        </p:nvSpPr>
        <p:spPr>
          <a:xfrm>
            <a:off x="8481775" y="3509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7"/>
          <p:cNvSpPr/>
          <p:nvPr/>
        </p:nvSpPr>
        <p:spPr>
          <a:xfrm>
            <a:off x="5232375" y="4392138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67"/>
          <p:cNvSpPr txBox="1"/>
          <p:nvPr/>
        </p:nvSpPr>
        <p:spPr>
          <a:xfrm>
            <a:off x="372981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7"/>
          <p:cNvSpPr txBox="1"/>
          <p:nvPr/>
        </p:nvSpPr>
        <p:spPr>
          <a:xfrm>
            <a:off x="817406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67"/>
          <p:cNvSpPr txBox="1"/>
          <p:nvPr/>
        </p:nvSpPr>
        <p:spPr>
          <a:xfrm>
            <a:off x="372981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67"/>
          <p:cNvSpPr txBox="1"/>
          <p:nvPr/>
        </p:nvSpPr>
        <p:spPr>
          <a:xfrm>
            <a:off x="817406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8"/>
          <p:cNvSpPr/>
          <p:nvPr/>
        </p:nvSpPr>
        <p:spPr>
          <a:xfrm>
            <a:off x="997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68"/>
          <p:cNvSpPr/>
          <p:nvPr/>
        </p:nvSpPr>
        <p:spPr>
          <a:xfrm>
            <a:off x="99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68"/>
          <p:cNvSpPr/>
          <p:nvPr/>
        </p:nvSpPr>
        <p:spPr>
          <a:xfrm>
            <a:off x="4671775" y="1223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8"/>
          <p:cNvSpPr/>
          <p:nvPr/>
        </p:nvSpPr>
        <p:spPr>
          <a:xfrm rot="-5400000">
            <a:off x="1840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8"/>
          <p:cNvSpPr/>
          <p:nvPr/>
        </p:nvSpPr>
        <p:spPr>
          <a:xfrm rot="-5400000">
            <a:off x="6412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8"/>
          <p:cNvSpPr/>
          <p:nvPr/>
        </p:nvSpPr>
        <p:spPr>
          <a:xfrm rot="-5400000">
            <a:off x="6412375" y="2503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68"/>
          <p:cNvSpPr/>
          <p:nvPr/>
        </p:nvSpPr>
        <p:spPr>
          <a:xfrm>
            <a:off x="175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68"/>
          <p:cNvSpPr/>
          <p:nvPr/>
        </p:nvSpPr>
        <p:spPr>
          <a:xfrm>
            <a:off x="252175" y="1071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Setting Window Size (1/3): Filling the Pipe</a:t>
            </a:r>
            <a:r>
              <a:rPr lang="en">
                <a:solidFill>
                  <a:schemeClr val="accent3"/>
                </a:solidFill>
              </a:rPr>
              <a:t> (</a:t>
            </a:r>
            <a:r>
              <a:rPr i="1" lang="en">
                <a:solidFill>
                  <a:schemeClr val="accent3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 = 3)</a:t>
            </a:r>
            <a:endParaRPr/>
          </a:p>
        </p:txBody>
      </p:sp>
      <p:sp>
        <p:nvSpPr>
          <p:cNvPr id="980" name="Google Shape;980;p68"/>
          <p:cNvSpPr/>
          <p:nvPr/>
        </p:nvSpPr>
        <p:spPr>
          <a:xfrm rot="-5400000">
            <a:off x="1840375" y="217248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68"/>
          <p:cNvCxnSpPr/>
          <p:nvPr/>
        </p:nvCxnSpPr>
        <p:spPr>
          <a:xfrm>
            <a:off x="4572000" y="393600"/>
            <a:ext cx="0" cy="47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68"/>
          <p:cNvCxnSpPr/>
          <p:nvPr/>
        </p:nvCxnSpPr>
        <p:spPr>
          <a:xfrm>
            <a:off x="400" y="2763350"/>
            <a:ext cx="91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68"/>
          <p:cNvCxnSpPr/>
          <p:nvPr/>
        </p:nvCxnSpPr>
        <p:spPr>
          <a:xfrm flipH="1" rot="10800000">
            <a:off x="3078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4" name="Google Shape;984;p68"/>
          <p:cNvSpPr/>
          <p:nvPr/>
        </p:nvSpPr>
        <p:spPr>
          <a:xfrm rot="5400000">
            <a:off x="1840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68"/>
          <p:cNvCxnSpPr/>
          <p:nvPr/>
        </p:nvCxnSpPr>
        <p:spPr>
          <a:xfrm>
            <a:off x="1463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68"/>
          <p:cNvCxnSpPr/>
          <p:nvPr/>
        </p:nvCxnSpPr>
        <p:spPr>
          <a:xfrm>
            <a:off x="1463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7" name="Google Shape;987;p68"/>
          <p:cNvSpPr txBox="1"/>
          <p:nvPr/>
        </p:nvSpPr>
        <p:spPr>
          <a:xfrm>
            <a:off x="287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8"/>
          <p:cNvSpPr txBox="1"/>
          <p:nvPr/>
        </p:nvSpPr>
        <p:spPr>
          <a:xfrm>
            <a:off x="3602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68"/>
          <p:cNvSpPr txBox="1"/>
          <p:nvPr/>
        </p:nvSpPr>
        <p:spPr>
          <a:xfrm>
            <a:off x="1817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68"/>
          <p:cNvSpPr/>
          <p:nvPr/>
        </p:nvSpPr>
        <p:spPr>
          <a:xfrm>
            <a:off x="4747975" y="11474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1" name="Google Shape;991;p68"/>
          <p:cNvCxnSpPr/>
          <p:nvPr/>
        </p:nvCxnSpPr>
        <p:spPr>
          <a:xfrm flipH="1" rot="10800000">
            <a:off x="7650141" y="899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2" name="Google Shape;992;p68"/>
          <p:cNvSpPr/>
          <p:nvPr/>
        </p:nvSpPr>
        <p:spPr>
          <a:xfrm rot="5400000">
            <a:off x="6412375" y="1158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3" name="Google Shape;993;p68"/>
          <p:cNvCxnSpPr/>
          <p:nvPr/>
        </p:nvCxnSpPr>
        <p:spPr>
          <a:xfrm>
            <a:off x="6035732" y="610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68"/>
          <p:cNvCxnSpPr/>
          <p:nvPr/>
        </p:nvCxnSpPr>
        <p:spPr>
          <a:xfrm>
            <a:off x="6035732" y="2391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5" name="Google Shape;995;p68"/>
          <p:cNvSpPr txBox="1"/>
          <p:nvPr/>
        </p:nvSpPr>
        <p:spPr>
          <a:xfrm>
            <a:off x="4859866" y="2471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68"/>
          <p:cNvSpPr txBox="1"/>
          <p:nvPr/>
        </p:nvSpPr>
        <p:spPr>
          <a:xfrm>
            <a:off x="8174066" y="2471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68"/>
          <p:cNvSpPr txBox="1"/>
          <p:nvPr/>
        </p:nvSpPr>
        <p:spPr>
          <a:xfrm>
            <a:off x="6389266" y="1363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68"/>
          <p:cNvCxnSpPr/>
          <p:nvPr/>
        </p:nvCxnSpPr>
        <p:spPr>
          <a:xfrm flipH="1" rot="10800000">
            <a:off x="3078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9" name="Google Shape;999;p68"/>
          <p:cNvSpPr/>
          <p:nvPr/>
        </p:nvSpPr>
        <p:spPr>
          <a:xfrm rot="5400000">
            <a:off x="1840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0" name="Google Shape;1000;p68"/>
          <p:cNvCxnSpPr/>
          <p:nvPr/>
        </p:nvCxnSpPr>
        <p:spPr>
          <a:xfrm>
            <a:off x="1463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8"/>
          <p:cNvCxnSpPr/>
          <p:nvPr/>
        </p:nvCxnSpPr>
        <p:spPr>
          <a:xfrm>
            <a:off x="1463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2" name="Google Shape;1002;p68"/>
          <p:cNvSpPr txBox="1"/>
          <p:nvPr/>
        </p:nvSpPr>
        <p:spPr>
          <a:xfrm>
            <a:off x="287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68"/>
          <p:cNvSpPr txBox="1"/>
          <p:nvPr/>
        </p:nvSpPr>
        <p:spPr>
          <a:xfrm>
            <a:off x="3602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68"/>
          <p:cNvSpPr txBox="1"/>
          <p:nvPr/>
        </p:nvSpPr>
        <p:spPr>
          <a:xfrm>
            <a:off x="1817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68"/>
          <p:cNvSpPr/>
          <p:nvPr/>
        </p:nvSpPr>
        <p:spPr>
          <a:xfrm>
            <a:off x="6065050" y="3001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6" name="Google Shape;1006;p68"/>
          <p:cNvCxnSpPr/>
          <p:nvPr/>
        </p:nvCxnSpPr>
        <p:spPr>
          <a:xfrm flipH="1" rot="10800000">
            <a:off x="7650141" y="3185925"/>
            <a:ext cx="600" cy="1096200"/>
          </a:xfrm>
          <a:prstGeom prst="curvedConnector3">
            <a:avLst>
              <a:gd fmla="val 750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7" name="Google Shape;1007;p68"/>
          <p:cNvSpPr/>
          <p:nvPr/>
        </p:nvSpPr>
        <p:spPr>
          <a:xfrm rot="5400000">
            <a:off x="6412375" y="3444114"/>
            <a:ext cx="595500" cy="1591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8" name="Google Shape;1008;p68"/>
          <p:cNvCxnSpPr/>
          <p:nvPr/>
        </p:nvCxnSpPr>
        <p:spPr>
          <a:xfrm>
            <a:off x="6035732" y="2896075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68"/>
          <p:cNvCxnSpPr/>
          <p:nvPr/>
        </p:nvCxnSpPr>
        <p:spPr>
          <a:xfrm>
            <a:off x="6035732" y="4677450"/>
            <a:ext cx="13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0" name="Google Shape;1010;p68"/>
          <p:cNvSpPr txBox="1"/>
          <p:nvPr/>
        </p:nvSpPr>
        <p:spPr>
          <a:xfrm>
            <a:off x="4859866" y="4757025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68"/>
          <p:cNvSpPr txBox="1"/>
          <p:nvPr/>
        </p:nvSpPr>
        <p:spPr>
          <a:xfrm>
            <a:off x="8174066" y="475702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68"/>
          <p:cNvSpPr txBox="1"/>
          <p:nvPr/>
        </p:nvSpPr>
        <p:spPr>
          <a:xfrm>
            <a:off x="6389266" y="3649288"/>
            <a:ext cx="607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68"/>
          <p:cNvSpPr/>
          <p:nvPr/>
        </p:nvSpPr>
        <p:spPr>
          <a:xfrm>
            <a:off x="6965650" y="715125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68"/>
          <p:cNvSpPr/>
          <p:nvPr/>
        </p:nvSpPr>
        <p:spPr>
          <a:xfrm>
            <a:off x="1943350" y="715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68"/>
          <p:cNvSpPr/>
          <p:nvPr/>
        </p:nvSpPr>
        <p:spPr>
          <a:xfrm>
            <a:off x="2393650" y="715113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68"/>
          <p:cNvSpPr/>
          <p:nvPr/>
        </p:nvSpPr>
        <p:spPr>
          <a:xfrm rot="-5400000">
            <a:off x="2340525" y="1811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68"/>
          <p:cNvSpPr/>
          <p:nvPr/>
        </p:nvSpPr>
        <p:spPr>
          <a:xfrm rot="-5400000">
            <a:off x="6912525" y="1811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6443800" y="1810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68"/>
          <p:cNvSpPr/>
          <p:nvPr/>
        </p:nvSpPr>
        <p:spPr>
          <a:xfrm rot="-5400000">
            <a:off x="2340525" y="4097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ack(3)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68"/>
          <p:cNvSpPr/>
          <p:nvPr/>
        </p:nvSpPr>
        <p:spPr>
          <a:xfrm rot="-5400000">
            <a:off x="1871800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8"/>
          <p:cNvSpPr/>
          <p:nvPr/>
        </p:nvSpPr>
        <p:spPr>
          <a:xfrm rot="-5400000">
            <a:off x="1403075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68"/>
          <p:cNvSpPr/>
          <p:nvPr/>
        </p:nvSpPr>
        <p:spPr>
          <a:xfrm rot="-5400000">
            <a:off x="6912525" y="409777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ack(4)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68"/>
          <p:cNvSpPr/>
          <p:nvPr/>
        </p:nvSpPr>
        <p:spPr>
          <a:xfrm rot="-5400000">
            <a:off x="6443800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ack(3)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8"/>
          <p:cNvSpPr/>
          <p:nvPr/>
        </p:nvSpPr>
        <p:spPr>
          <a:xfrm rot="-5400000">
            <a:off x="5975075" y="4096025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ack(2)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68"/>
          <p:cNvSpPr/>
          <p:nvPr/>
        </p:nvSpPr>
        <p:spPr>
          <a:xfrm>
            <a:off x="5232375" y="4392138"/>
            <a:ext cx="593400" cy="2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ack(1)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68"/>
          <p:cNvSpPr/>
          <p:nvPr/>
        </p:nvSpPr>
        <p:spPr>
          <a:xfrm>
            <a:off x="3681175" y="1452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8"/>
          <p:cNvSpPr/>
          <p:nvPr/>
        </p:nvSpPr>
        <p:spPr>
          <a:xfrm>
            <a:off x="8253175" y="1452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68"/>
          <p:cNvSpPr/>
          <p:nvPr/>
        </p:nvSpPr>
        <p:spPr>
          <a:xfrm>
            <a:off x="36811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68"/>
          <p:cNvSpPr/>
          <p:nvPr/>
        </p:nvSpPr>
        <p:spPr>
          <a:xfrm>
            <a:off x="82531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68"/>
          <p:cNvSpPr/>
          <p:nvPr/>
        </p:nvSpPr>
        <p:spPr>
          <a:xfrm>
            <a:off x="8329375" y="1376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8"/>
          <p:cNvSpPr/>
          <p:nvPr/>
        </p:nvSpPr>
        <p:spPr>
          <a:xfrm>
            <a:off x="37573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68"/>
          <p:cNvSpPr/>
          <p:nvPr/>
        </p:nvSpPr>
        <p:spPr>
          <a:xfrm>
            <a:off x="38335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68"/>
          <p:cNvSpPr/>
          <p:nvPr/>
        </p:nvSpPr>
        <p:spPr>
          <a:xfrm>
            <a:off x="83293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68"/>
          <p:cNvSpPr/>
          <p:nvPr/>
        </p:nvSpPr>
        <p:spPr>
          <a:xfrm>
            <a:off x="84055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8"/>
          <p:cNvSpPr/>
          <p:nvPr/>
        </p:nvSpPr>
        <p:spPr>
          <a:xfrm>
            <a:off x="328375" y="995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68"/>
          <p:cNvSpPr/>
          <p:nvPr/>
        </p:nvSpPr>
        <p:spPr>
          <a:xfrm>
            <a:off x="4824175" y="1071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68"/>
          <p:cNvSpPr/>
          <p:nvPr/>
        </p:nvSpPr>
        <p:spPr>
          <a:xfrm>
            <a:off x="4900375" y="995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68"/>
          <p:cNvSpPr/>
          <p:nvPr/>
        </p:nvSpPr>
        <p:spPr>
          <a:xfrm>
            <a:off x="1759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68"/>
          <p:cNvSpPr/>
          <p:nvPr/>
        </p:nvSpPr>
        <p:spPr>
          <a:xfrm>
            <a:off x="2521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68"/>
          <p:cNvSpPr/>
          <p:nvPr/>
        </p:nvSpPr>
        <p:spPr>
          <a:xfrm>
            <a:off x="328375" y="35096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8"/>
          <p:cNvSpPr/>
          <p:nvPr/>
        </p:nvSpPr>
        <p:spPr>
          <a:xfrm>
            <a:off x="4671775" y="37382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68"/>
          <p:cNvSpPr/>
          <p:nvPr/>
        </p:nvSpPr>
        <p:spPr>
          <a:xfrm>
            <a:off x="4747975" y="36620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8"/>
          <p:cNvSpPr/>
          <p:nvPr/>
        </p:nvSpPr>
        <p:spPr>
          <a:xfrm>
            <a:off x="4824175" y="3585850"/>
            <a:ext cx="450300" cy="59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68"/>
          <p:cNvSpPr txBox="1"/>
          <p:nvPr/>
        </p:nvSpPr>
        <p:spPr>
          <a:xfrm>
            <a:off x="372981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8"/>
          <p:cNvSpPr txBox="1"/>
          <p:nvPr/>
        </p:nvSpPr>
        <p:spPr>
          <a:xfrm>
            <a:off x="8174066" y="490075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68"/>
          <p:cNvSpPr txBox="1"/>
          <p:nvPr/>
        </p:nvSpPr>
        <p:spPr>
          <a:xfrm>
            <a:off x="372981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68"/>
          <p:cNvSpPr txBox="1"/>
          <p:nvPr/>
        </p:nvSpPr>
        <p:spPr>
          <a:xfrm>
            <a:off x="8174066" y="2879176"/>
            <a:ext cx="783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flight: 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Avoiding Overload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(Flow and Congestion Control)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53" name="Google Shape;105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Avoiding Overload: Flow Control and Congestion Control</a:t>
            </a:r>
            <a:endParaRPr sz="3200"/>
          </a:p>
        </p:txBody>
      </p:sp>
      <p:sp>
        <p:nvSpPr>
          <p:cNvPr id="1054" name="Google Shape;105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Window Size</a:t>
            </a:r>
            <a:endParaRPr/>
          </a:p>
        </p:txBody>
      </p:sp>
      <p:sp>
        <p:nvSpPr>
          <p:cNvPr id="1060" name="Google Shape;1060;p7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big should the window be?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Pick window size </a:t>
            </a:r>
            <a:r>
              <a:rPr i="1" lang="en"/>
              <a:t>W</a:t>
            </a:r>
            <a:r>
              <a:rPr lang="en"/>
              <a:t> to balance three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advantage of network capacity ("fill the pipe")... </a:t>
            </a:r>
            <a:r>
              <a:rPr lang="en" sz="1400">
                <a:solidFill>
                  <a:schemeClr val="accent3"/>
                </a:solidFill>
              </a:rPr>
              <a:t>(set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1400">
                <a:solidFill>
                  <a:schemeClr val="accent3"/>
                </a:solidFill>
              </a:rPr>
              <a:t> = RTT × bandwidth)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...but don't overload the recipient (flow control)...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...and don't overload links (congestion control).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1"/>
          <p:cNvSpPr txBox="1"/>
          <p:nvPr>
            <p:ph idx="1" type="body"/>
          </p:nvPr>
        </p:nvSpPr>
        <p:spPr>
          <a:xfrm>
            <a:off x="107050" y="402200"/>
            <a:ext cx="89097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recipient: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might receive packets out-of-order, but can only deliver packets to the application in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recipient must </a:t>
            </a:r>
            <a:r>
              <a:rPr i="1" lang="en"/>
              <a:t>buffer</a:t>
            </a:r>
            <a:r>
              <a:rPr lang="en"/>
              <a:t> incoming packets that are out of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stay in the buffer until all "missing" packets arrive.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make sure the recipient doesn't run out of buffer space.</a:t>
            </a:r>
            <a:endParaRPr/>
          </a:p>
        </p:txBody>
      </p:sp>
      <p:sp>
        <p:nvSpPr>
          <p:cNvPr id="1066" name="Google Shape;1066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Window Size (</a:t>
            </a:r>
            <a:r>
              <a:rPr lang="en"/>
              <a:t>2/3</a:t>
            </a:r>
            <a:r>
              <a:rPr lang="en"/>
              <a:t>): Don't Overload Recipient (Flow Control)</a:t>
            </a:r>
            <a:endParaRPr/>
          </a:p>
        </p:txBody>
      </p:sp>
      <p:sp>
        <p:nvSpPr>
          <p:cNvPr id="1067" name="Google Shape;1067;p71"/>
          <p:cNvSpPr/>
          <p:nvPr/>
        </p:nvSpPr>
        <p:spPr>
          <a:xfrm>
            <a:off x="5656125" y="3264475"/>
            <a:ext cx="2933400" cy="1217700"/>
          </a:xfrm>
          <a:prstGeom prst="wedgeRoundRectCallout">
            <a:avLst>
              <a:gd fmla="val -59537" name="adj1"/>
              <a:gd fmla="val -4467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application expects 3 next, but the sender gave me 4 and 5.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I'll hold on to 4 and 5 while waiting for 3 to arrive.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71"/>
          <p:cNvSpPr/>
          <p:nvPr/>
        </p:nvSpPr>
        <p:spPr>
          <a:xfrm>
            <a:off x="3197625" y="2986625"/>
            <a:ext cx="2102700" cy="19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 OS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(running 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71"/>
          <p:cNvSpPr/>
          <p:nvPr/>
        </p:nvSpPr>
        <p:spPr>
          <a:xfrm>
            <a:off x="554475" y="2986625"/>
            <a:ext cx="2102700" cy="19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71"/>
          <p:cNvSpPr/>
          <p:nvPr/>
        </p:nvSpPr>
        <p:spPr>
          <a:xfrm>
            <a:off x="883125" y="365075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71"/>
          <p:cNvSpPr/>
          <p:nvPr/>
        </p:nvSpPr>
        <p:spPr>
          <a:xfrm>
            <a:off x="883130" y="4054125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onion to 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71"/>
          <p:cNvSpPr/>
          <p:nvPr/>
        </p:nvSpPr>
        <p:spPr>
          <a:xfrm>
            <a:off x="3526269" y="3650738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was the style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71"/>
          <p:cNvSpPr/>
          <p:nvPr/>
        </p:nvSpPr>
        <p:spPr>
          <a:xfrm>
            <a:off x="3526278" y="4054113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5. at the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2"/>
          <p:cNvSpPr txBox="1"/>
          <p:nvPr>
            <p:ph idx="1" type="body"/>
          </p:nvPr>
        </p:nvSpPr>
        <p:spPr>
          <a:xfrm>
            <a:off x="107050" y="402200"/>
            <a:ext cx="89097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Flow control</a:t>
            </a:r>
            <a:r>
              <a:rPr lang="en"/>
              <a:t> ensures the recipient has enough buffer space for out-of-order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Recipient tells the sender how much space it has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size of remaining space is called the </a:t>
            </a:r>
            <a:r>
              <a:rPr b="1" lang="en"/>
              <a:t>advertised window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value is carried in ack messages.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Sender adjusts its window accordingly.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packets in flight must be less than the recipient's advertised window.</a:t>
            </a:r>
            <a:endParaRPr/>
          </a:p>
        </p:txBody>
      </p:sp>
      <p:sp>
        <p:nvSpPr>
          <p:cNvPr id="1079" name="Google Shape;1079;p72"/>
          <p:cNvSpPr/>
          <p:nvPr/>
        </p:nvSpPr>
        <p:spPr>
          <a:xfrm>
            <a:off x="3197625" y="2986625"/>
            <a:ext cx="2102700" cy="19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 OS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(running 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(2/3): Don't Overload Recipient (Flow Control)</a:t>
            </a:r>
            <a:endParaRPr/>
          </a:p>
        </p:txBody>
      </p:sp>
      <p:sp>
        <p:nvSpPr>
          <p:cNvPr id="1081" name="Google Shape;1081;p72"/>
          <p:cNvSpPr/>
          <p:nvPr/>
        </p:nvSpPr>
        <p:spPr>
          <a:xfrm>
            <a:off x="554475" y="2986625"/>
            <a:ext cx="2102700" cy="19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72"/>
          <p:cNvSpPr/>
          <p:nvPr/>
        </p:nvSpPr>
        <p:spPr>
          <a:xfrm>
            <a:off x="883125" y="3650750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So I tied 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72"/>
          <p:cNvSpPr/>
          <p:nvPr/>
        </p:nvSpPr>
        <p:spPr>
          <a:xfrm>
            <a:off x="883130" y="4054125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onion to 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72"/>
          <p:cNvSpPr/>
          <p:nvPr/>
        </p:nvSpPr>
        <p:spPr>
          <a:xfrm>
            <a:off x="3526269" y="3650738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was the style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72"/>
          <p:cNvSpPr/>
          <p:nvPr/>
        </p:nvSpPr>
        <p:spPr>
          <a:xfrm>
            <a:off x="3526278" y="4054113"/>
            <a:ext cx="1445400" cy="3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5. at the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72"/>
          <p:cNvSpPr/>
          <p:nvPr/>
        </p:nvSpPr>
        <p:spPr>
          <a:xfrm>
            <a:off x="5656125" y="3264475"/>
            <a:ext cx="2933400" cy="1217700"/>
          </a:xfrm>
          <a:prstGeom prst="wedgeRoundRectCallout">
            <a:avLst>
              <a:gd fmla="val -59537" name="adj1"/>
              <a:gd fmla="val -4467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the way, I only have enough space for 2 more packets.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72"/>
          <p:cNvCxnSpPr/>
          <p:nvPr/>
        </p:nvCxnSpPr>
        <p:spPr>
          <a:xfrm>
            <a:off x="5750625" y="4655975"/>
            <a:ext cx="27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2"/>
          <p:cNvSpPr txBox="1"/>
          <p:nvPr/>
        </p:nvSpPr>
        <p:spPr>
          <a:xfrm>
            <a:off x="5750625" y="4694800"/>
            <a:ext cx="2745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7391850" y="2970200"/>
            <a:ext cx="1548300" cy="46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7391850" y="3438200"/>
            <a:ext cx="1548300" cy="1147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(Slack? Email?)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2370450" y="2929400"/>
            <a:ext cx="3779700" cy="141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Feature: De-Multiplexing with Ports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 field in TCP header</a:t>
            </a:r>
            <a:r>
              <a:rPr lang="en"/>
              <a:t> (L4) supports de-multiplexing between L7 applications.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application should I pass this packet to?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3096300" y="4585400"/>
            <a:ext cx="23280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8746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32884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4608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3874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047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2702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1529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8"/>
          <p:cNvCxnSpPr>
            <a:stCxn id="194" idx="0"/>
            <a:endCxn id="199" idx="2"/>
          </p:cNvCxnSpPr>
          <p:nvPr/>
        </p:nvCxnSpPr>
        <p:spPr>
          <a:xfrm rot="10800000">
            <a:off x="1915500" y="2517800"/>
            <a:ext cx="1758600" cy="5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194" idx="0"/>
            <a:endCxn id="198" idx="2"/>
          </p:cNvCxnSpPr>
          <p:nvPr/>
        </p:nvCxnSpPr>
        <p:spPr>
          <a:xfrm rot="10800000">
            <a:off x="3087900" y="2517800"/>
            <a:ext cx="586200" cy="5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194" idx="0"/>
            <a:endCxn id="196" idx="2"/>
          </p:cNvCxnSpPr>
          <p:nvPr/>
        </p:nvCxnSpPr>
        <p:spPr>
          <a:xfrm flipH="1" rot="10800000">
            <a:off x="3674100" y="2517800"/>
            <a:ext cx="586200" cy="5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3" name="Google Shape;1093;p73"/>
          <p:cNvCxnSpPr/>
          <p:nvPr/>
        </p:nvCxnSpPr>
        <p:spPr>
          <a:xfrm>
            <a:off x="1213150" y="3911425"/>
            <a:ext cx="43068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4" name="Google Shape;1094;p73"/>
          <p:cNvSpPr/>
          <p:nvPr/>
        </p:nvSpPr>
        <p:spPr>
          <a:xfrm>
            <a:off x="1685450" y="3995425"/>
            <a:ext cx="3464022" cy="865998"/>
          </a:xfrm>
          <a:custGeom>
            <a:rect b="b" l="l" r="r" t="t"/>
            <a:pathLst>
              <a:path extrusionOk="0" h="42919" w="131064">
                <a:moveTo>
                  <a:pt x="0" y="41776"/>
                </a:moveTo>
                <a:cubicBezTo>
                  <a:pt x="4847" y="35680"/>
                  <a:pt x="13272" y="11444"/>
                  <a:pt x="29083" y="5200"/>
                </a:cubicBezTo>
                <a:cubicBezTo>
                  <a:pt x="44895" y="-1044"/>
                  <a:pt x="77872" y="-1975"/>
                  <a:pt x="94869" y="4311"/>
                </a:cubicBezTo>
                <a:cubicBezTo>
                  <a:pt x="111866" y="10598"/>
                  <a:pt x="125032" y="36484"/>
                  <a:pt x="131064" y="42919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095" name="Google Shape;109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Setting Window Size (3/3): Don't Overload Network (Congestion Control)</a:t>
            </a:r>
            <a:endParaRPr/>
          </a:p>
        </p:txBody>
      </p:sp>
      <p:sp>
        <p:nvSpPr>
          <p:cNvPr id="1096" name="Google Shape;1096;p73"/>
          <p:cNvSpPr txBox="1"/>
          <p:nvPr>
            <p:ph idx="1" type="body"/>
          </p:nvPr>
        </p:nvSpPr>
        <p:spPr>
          <a:xfrm>
            <a:off x="107050" y="402200"/>
            <a:ext cx="8909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Previously, we set </a:t>
            </a:r>
            <a:r>
              <a:rPr i="1" lang="en"/>
              <a:t>W</a:t>
            </a:r>
            <a:r>
              <a:rPr lang="en"/>
              <a:t> to fully </a:t>
            </a:r>
            <a:r>
              <a:rPr lang="en"/>
              <a:t>consume the bottleneck link bandwidth.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S–D would set </a:t>
            </a:r>
            <a:r>
              <a:rPr i="1" lang="en"/>
              <a:t>W</a:t>
            </a:r>
            <a:r>
              <a:rPr lang="en"/>
              <a:t> to send data at 1 Gbps.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the bottleneck is shared with other flows.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With the red flow, S–D should only send at 0.5 Gbps.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sender should only consume </a:t>
            </a:r>
            <a:r>
              <a:rPr i="1" lang="en"/>
              <a:t>its share</a:t>
            </a:r>
            <a:r>
              <a:rPr lang="en"/>
              <a:t> of the bandwidth.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how do we compute this share?</a:t>
            </a:r>
            <a:endParaRPr/>
          </a:p>
        </p:txBody>
      </p:sp>
      <p:sp>
        <p:nvSpPr>
          <p:cNvPr id="1097" name="Google Shape;1097;p73"/>
          <p:cNvSpPr/>
          <p:nvPr/>
        </p:nvSpPr>
        <p:spPr>
          <a:xfrm>
            <a:off x="2460378" y="3827675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73"/>
          <p:cNvCxnSpPr>
            <a:stCxn id="1099" idx="6"/>
            <a:endCxn id="1097" idx="1"/>
          </p:cNvCxnSpPr>
          <p:nvPr/>
        </p:nvCxnSpPr>
        <p:spPr>
          <a:xfrm>
            <a:off x="1215288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73"/>
          <p:cNvSpPr/>
          <p:nvPr/>
        </p:nvSpPr>
        <p:spPr>
          <a:xfrm>
            <a:off x="930288" y="3827675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73"/>
          <p:cNvSpPr/>
          <p:nvPr/>
        </p:nvSpPr>
        <p:spPr>
          <a:xfrm>
            <a:off x="3990453" y="3827675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73"/>
          <p:cNvCxnSpPr>
            <a:stCxn id="1097" idx="3"/>
            <a:endCxn id="1100" idx="1"/>
          </p:cNvCxnSpPr>
          <p:nvPr/>
        </p:nvCxnSpPr>
        <p:spPr>
          <a:xfrm>
            <a:off x="2745378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73"/>
          <p:cNvSpPr/>
          <p:nvPr/>
        </p:nvSpPr>
        <p:spPr>
          <a:xfrm>
            <a:off x="5520513" y="3827675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73"/>
          <p:cNvCxnSpPr>
            <a:stCxn id="1100" idx="3"/>
            <a:endCxn id="1102" idx="2"/>
          </p:cNvCxnSpPr>
          <p:nvPr/>
        </p:nvCxnSpPr>
        <p:spPr>
          <a:xfrm>
            <a:off x="4275453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73"/>
          <p:cNvSpPr txBox="1"/>
          <p:nvPr/>
        </p:nvSpPr>
        <p:spPr>
          <a:xfrm>
            <a:off x="1230225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73"/>
          <p:cNvSpPr txBox="1"/>
          <p:nvPr/>
        </p:nvSpPr>
        <p:spPr>
          <a:xfrm>
            <a:off x="2760450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73"/>
          <p:cNvSpPr txBox="1"/>
          <p:nvPr/>
        </p:nvSpPr>
        <p:spPr>
          <a:xfrm>
            <a:off x="4275525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73"/>
          <p:cNvSpPr txBox="1"/>
          <p:nvPr/>
        </p:nvSpPr>
        <p:spPr>
          <a:xfrm>
            <a:off x="6724125" y="4112675"/>
            <a:ext cx="2220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RTT × bandwidth.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bandwidth are proportional (roughly speaking).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73"/>
          <p:cNvSpPr txBox="1"/>
          <p:nvPr/>
        </p:nvSpPr>
        <p:spPr>
          <a:xfrm>
            <a:off x="1811925" y="4569575"/>
            <a:ext cx="948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0.5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73"/>
          <p:cNvSpPr txBox="1"/>
          <p:nvPr/>
        </p:nvSpPr>
        <p:spPr>
          <a:xfrm>
            <a:off x="1086225" y="4028400"/>
            <a:ext cx="948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0.5 Gbps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Setting Window Size (3/3): Don't Overload Network (Congestion Control)</a:t>
            </a:r>
            <a:endParaRPr/>
          </a:p>
        </p:txBody>
      </p:sp>
      <p:sp>
        <p:nvSpPr>
          <p:cNvPr id="1115" name="Google Shape;1115;p74"/>
          <p:cNvSpPr txBox="1"/>
          <p:nvPr>
            <p:ph idx="1" type="body"/>
          </p:nvPr>
        </p:nvSpPr>
        <p:spPr>
          <a:xfrm>
            <a:off x="107050" y="402200"/>
            <a:ext cx="89097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sender's TCP code implements a </a:t>
            </a:r>
            <a:r>
              <a:rPr b="1" lang="en"/>
              <a:t>congestion control algorithm</a:t>
            </a:r>
            <a:r>
              <a:rPr lang="en"/>
              <a:t> that dynamically computes the sender's share of bandwidth.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the algorithm is a </a:t>
            </a:r>
            <a:r>
              <a:rPr b="1" lang="en"/>
              <a:t>congestion window</a:t>
            </a:r>
            <a:r>
              <a:rPr lang="en"/>
              <a:t> (cwnd).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balances a few goals (e.g. performance, avoid overload, fairness).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about the algorithms later.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today: The sender runs magic algorithm and outputs a congestion window.</a:t>
            </a:r>
            <a:endParaRPr/>
          </a:p>
        </p:txBody>
      </p:sp>
      <p:sp>
        <p:nvSpPr>
          <p:cNvPr id="1116" name="Google Shape;1116;p74"/>
          <p:cNvSpPr txBox="1"/>
          <p:nvPr/>
        </p:nvSpPr>
        <p:spPr>
          <a:xfrm>
            <a:off x="6724125" y="4112675"/>
            <a:ext cx="2220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RTT × bandwidth.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bandwidth are proportional (roughly speaking).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74"/>
          <p:cNvSpPr/>
          <p:nvPr/>
        </p:nvSpPr>
        <p:spPr>
          <a:xfrm>
            <a:off x="610725" y="2934400"/>
            <a:ext cx="3160800" cy="636900"/>
          </a:xfrm>
          <a:prstGeom prst="wedgeRoundRectCallout">
            <a:avLst>
              <a:gd fmla="val -35419" name="adj1"/>
              <a:gd fmla="val 82423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have magically decided that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7 avoids overloading the network.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74"/>
          <p:cNvCxnSpPr/>
          <p:nvPr/>
        </p:nvCxnSpPr>
        <p:spPr>
          <a:xfrm>
            <a:off x="1213150" y="3911425"/>
            <a:ext cx="4306800" cy="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9" name="Google Shape;1119;p74"/>
          <p:cNvSpPr/>
          <p:nvPr/>
        </p:nvSpPr>
        <p:spPr>
          <a:xfrm>
            <a:off x="1685450" y="3995425"/>
            <a:ext cx="3464022" cy="865998"/>
          </a:xfrm>
          <a:custGeom>
            <a:rect b="b" l="l" r="r" t="t"/>
            <a:pathLst>
              <a:path extrusionOk="0" h="42919" w="131064">
                <a:moveTo>
                  <a:pt x="0" y="41776"/>
                </a:moveTo>
                <a:cubicBezTo>
                  <a:pt x="4847" y="35680"/>
                  <a:pt x="13272" y="11444"/>
                  <a:pt x="29083" y="5200"/>
                </a:cubicBezTo>
                <a:cubicBezTo>
                  <a:pt x="44895" y="-1044"/>
                  <a:pt x="77872" y="-1975"/>
                  <a:pt x="94869" y="4311"/>
                </a:cubicBezTo>
                <a:cubicBezTo>
                  <a:pt x="111866" y="10598"/>
                  <a:pt x="125032" y="36484"/>
                  <a:pt x="131064" y="42919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120" name="Google Shape;1120;p74"/>
          <p:cNvSpPr/>
          <p:nvPr/>
        </p:nvSpPr>
        <p:spPr>
          <a:xfrm>
            <a:off x="2460378" y="3827675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1" name="Google Shape;1121;p74"/>
          <p:cNvCxnSpPr>
            <a:stCxn id="1122" idx="6"/>
            <a:endCxn id="1120" idx="1"/>
          </p:cNvCxnSpPr>
          <p:nvPr/>
        </p:nvCxnSpPr>
        <p:spPr>
          <a:xfrm>
            <a:off x="1215288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74"/>
          <p:cNvSpPr/>
          <p:nvPr/>
        </p:nvSpPr>
        <p:spPr>
          <a:xfrm>
            <a:off x="930288" y="3827675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74"/>
          <p:cNvSpPr/>
          <p:nvPr/>
        </p:nvSpPr>
        <p:spPr>
          <a:xfrm>
            <a:off x="3990453" y="3827675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4" name="Google Shape;1124;p74"/>
          <p:cNvCxnSpPr>
            <a:stCxn id="1120" idx="3"/>
            <a:endCxn id="1123" idx="1"/>
          </p:cNvCxnSpPr>
          <p:nvPr/>
        </p:nvCxnSpPr>
        <p:spPr>
          <a:xfrm>
            <a:off x="2745378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74"/>
          <p:cNvSpPr/>
          <p:nvPr/>
        </p:nvSpPr>
        <p:spPr>
          <a:xfrm>
            <a:off x="5520513" y="3827675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6" name="Google Shape;1126;p74"/>
          <p:cNvCxnSpPr>
            <a:stCxn id="1123" idx="3"/>
            <a:endCxn id="1125" idx="2"/>
          </p:cNvCxnSpPr>
          <p:nvPr/>
        </p:nvCxnSpPr>
        <p:spPr>
          <a:xfrm>
            <a:off x="4275453" y="3970175"/>
            <a:ext cx="124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74"/>
          <p:cNvSpPr txBox="1"/>
          <p:nvPr/>
        </p:nvSpPr>
        <p:spPr>
          <a:xfrm>
            <a:off x="1230225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74"/>
          <p:cNvSpPr txBox="1"/>
          <p:nvPr/>
        </p:nvSpPr>
        <p:spPr>
          <a:xfrm>
            <a:off x="2760450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74"/>
          <p:cNvSpPr txBox="1"/>
          <p:nvPr/>
        </p:nvSpPr>
        <p:spPr>
          <a:xfrm>
            <a:off x="4275525" y="3626947"/>
            <a:ext cx="1230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74"/>
          <p:cNvSpPr txBox="1"/>
          <p:nvPr/>
        </p:nvSpPr>
        <p:spPr>
          <a:xfrm>
            <a:off x="1811925" y="4569575"/>
            <a:ext cx="948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0.5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74"/>
          <p:cNvSpPr txBox="1"/>
          <p:nvPr/>
        </p:nvSpPr>
        <p:spPr>
          <a:xfrm>
            <a:off x="1086225" y="4028400"/>
            <a:ext cx="948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0.5 Gbps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Window Size</a:t>
            </a:r>
            <a:endParaRPr/>
          </a:p>
        </p:txBody>
      </p:sp>
      <p:sp>
        <p:nvSpPr>
          <p:cNvPr id="1137" name="Google Shape;1137;p7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big should the window be?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Pick window size </a:t>
            </a:r>
            <a:r>
              <a:rPr i="1" lang="en"/>
              <a:t>W</a:t>
            </a:r>
            <a:r>
              <a:rPr lang="en"/>
              <a:t> to balance three 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advantage of network capacity ("fill the pipe")... </a:t>
            </a:r>
            <a:r>
              <a:rPr lang="en" sz="1400">
                <a:solidFill>
                  <a:schemeClr val="accent3"/>
                </a:solidFill>
              </a:rPr>
              <a:t>(set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1400">
                <a:solidFill>
                  <a:schemeClr val="accent3"/>
                </a:solidFill>
              </a:rPr>
              <a:t> = RTT × bandwidth)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...but don't overload the recipient (flow control).</a:t>
            </a:r>
            <a:r>
              <a:rPr lang="en"/>
              <a:t>.. </a:t>
            </a:r>
            <a:r>
              <a:rPr lang="en" sz="1400">
                <a:solidFill>
                  <a:schemeClr val="accent3"/>
                </a:solidFill>
              </a:rPr>
              <a:t>(set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1400">
                <a:solidFill>
                  <a:schemeClr val="accent3"/>
                </a:solidFill>
              </a:rPr>
              <a:t> = recipient's advertised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...and don't overload links (congestion control). </a:t>
            </a:r>
            <a:r>
              <a:rPr lang="en" sz="1400">
                <a:solidFill>
                  <a:schemeClr val="accent3"/>
                </a:solidFill>
              </a:rPr>
              <a:t>(set </a:t>
            </a:r>
            <a:r>
              <a:rPr i="1" lang="en" sz="1400">
                <a:solidFill>
                  <a:schemeClr val="accent3"/>
                </a:solidFill>
              </a:rPr>
              <a:t>W</a:t>
            </a:r>
            <a:r>
              <a:rPr lang="en" sz="1400">
                <a:solidFill>
                  <a:schemeClr val="accent3"/>
                </a:solidFill>
              </a:rPr>
              <a:t> = sender's congestion window)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Ideally: </a:t>
            </a:r>
            <a:r>
              <a:rPr i="1"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 is set to the minimum of the 3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practice: </a:t>
            </a:r>
            <a:r>
              <a:rPr i="1"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 is the minimum of advertised window (2) and congestion window (3).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Congestion window ≤ pipe-filling window.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Equal if we're the only connection, less than if sharing bandwidth with others.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It's hard for the sender to discover the bottleneck bandwidth and calculate (1).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Smarter Acknowledgments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43" name="Google Shape;1143;p7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Smarter Acknowledgments</a:t>
            </a:r>
            <a:endParaRPr/>
          </a:p>
        </p:txBody>
      </p:sp>
      <p:sp>
        <p:nvSpPr>
          <p:cNvPr id="1144" name="Google Shape;1144;p7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Ack Strategy (</a:t>
            </a:r>
            <a:r>
              <a:rPr lang="en">
                <a:solidFill>
                  <a:schemeClr val="accent3"/>
                </a:solidFill>
              </a:rPr>
              <a:t>1/3</a:t>
            </a:r>
            <a:r>
              <a:rPr lang="en">
                <a:solidFill>
                  <a:schemeClr val="accent3"/>
                </a:solidFill>
              </a:rPr>
              <a:t>): Individual Packet Acks</a:t>
            </a:r>
            <a:endParaRPr/>
          </a:p>
        </p:txBody>
      </p:sp>
      <p:sp>
        <p:nvSpPr>
          <p:cNvPr id="1150" name="Google Shape;1150;p77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design so far</a:t>
            </a:r>
            <a:r>
              <a:rPr lang="en"/>
              <a:t>: </a:t>
            </a:r>
            <a:r>
              <a:rPr b="1" lang="en"/>
              <a:t>Individual packet acks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receive packet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, send ack(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).</a:t>
            </a:r>
            <a:endParaRPr/>
          </a:p>
        </p:txBody>
      </p:sp>
      <p:cxnSp>
        <p:nvCxnSpPr>
          <p:cNvPr id="1151" name="Google Shape;1151;p77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77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77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flipH="1">
            <a:off x="3044632" y="2433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77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77"/>
          <p:cNvCxnSpPr/>
          <p:nvPr/>
        </p:nvCxnSpPr>
        <p:spPr>
          <a:xfrm>
            <a:off x="3039500" y="21756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77"/>
          <p:cNvCxnSpPr/>
          <p:nvPr/>
        </p:nvCxnSpPr>
        <p:spPr>
          <a:xfrm>
            <a:off x="3039500" y="23280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77"/>
          <p:cNvCxnSpPr/>
          <p:nvPr/>
        </p:nvCxnSpPr>
        <p:spPr>
          <a:xfrm>
            <a:off x="3039500" y="24804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77"/>
          <p:cNvCxnSpPr/>
          <p:nvPr/>
        </p:nvCxnSpPr>
        <p:spPr>
          <a:xfrm flipH="1">
            <a:off x="3044632" y="27378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77"/>
          <p:cNvSpPr txBox="1"/>
          <p:nvPr/>
        </p:nvSpPr>
        <p:spPr>
          <a:xfrm>
            <a:off x="2821986" y="1850461"/>
            <a:ext cx="2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77"/>
          <p:cNvSpPr txBox="1"/>
          <p:nvPr/>
        </p:nvSpPr>
        <p:spPr>
          <a:xfrm>
            <a:off x="6022375" y="2244804"/>
            <a:ext cx="66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ack(1)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ack(2)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ack(3)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ack(4)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3" name="Google Shape;1163;p77"/>
          <p:cNvCxnSpPr/>
          <p:nvPr/>
        </p:nvCxnSpPr>
        <p:spPr>
          <a:xfrm flipH="1">
            <a:off x="3044632" y="28902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77"/>
          <p:cNvCxnSpPr/>
          <p:nvPr/>
        </p:nvCxnSpPr>
        <p:spPr>
          <a:xfrm flipH="1">
            <a:off x="4097032" y="2585414"/>
            <a:ext cx="1956300" cy="240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77"/>
          <p:cNvSpPr txBox="1"/>
          <p:nvPr/>
        </p:nvSpPr>
        <p:spPr>
          <a:xfrm>
            <a:off x="3917749" y="2689935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6" name="Google Shape;1166;p77"/>
          <p:cNvCxnSpPr/>
          <p:nvPr/>
        </p:nvCxnSpPr>
        <p:spPr>
          <a:xfrm>
            <a:off x="3039500" y="33948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77"/>
          <p:cNvSpPr txBox="1"/>
          <p:nvPr/>
        </p:nvSpPr>
        <p:spPr>
          <a:xfrm>
            <a:off x="2821986" y="3222061"/>
            <a:ext cx="26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77"/>
          <p:cNvSpPr txBox="1"/>
          <p:nvPr/>
        </p:nvSpPr>
        <p:spPr>
          <a:xfrm>
            <a:off x="6118100" y="3625600"/>
            <a:ext cx="1459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Unnecessary and avoidable retransmission!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Ack Strategy (2/3): Full Information </a:t>
            </a:r>
            <a:r>
              <a:rPr lang="en">
                <a:solidFill>
                  <a:schemeClr val="accent3"/>
                </a:solidFill>
              </a:rPr>
              <a:t>Acks</a:t>
            </a:r>
            <a:endParaRPr/>
          </a:p>
        </p:txBody>
      </p:sp>
      <p:sp>
        <p:nvSpPr>
          <p:cNvPr id="1174" name="Google Shape;1174;p78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Smarter idea: </a:t>
            </a:r>
            <a:r>
              <a:rPr b="1" lang="en"/>
              <a:t>F</a:t>
            </a:r>
            <a:r>
              <a:rPr b="1" lang="en"/>
              <a:t>ull information acks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receive a packet, send an ack listing </a:t>
            </a:r>
            <a:r>
              <a:rPr i="1" lang="en"/>
              <a:t>every packet received</a:t>
            </a:r>
            <a:r>
              <a:rPr lang="en"/>
              <a:t>.</a:t>
            </a:r>
            <a:endParaRPr/>
          </a:p>
        </p:txBody>
      </p:sp>
      <p:cxnSp>
        <p:nvCxnSpPr>
          <p:cNvPr id="1175" name="Google Shape;1175;p78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78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7" name="Google Shape;1177;p78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8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9" name="Google Shape;1179;p78"/>
          <p:cNvCxnSpPr/>
          <p:nvPr/>
        </p:nvCxnSpPr>
        <p:spPr>
          <a:xfrm flipH="1">
            <a:off x="3044632" y="24330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78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78"/>
          <p:cNvCxnSpPr/>
          <p:nvPr/>
        </p:nvCxnSpPr>
        <p:spPr>
          <a:xfrm>
            <a:off x="3039500" y="21756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78"/>
          <p:cNvCxnSpPr/>
          <p:nvPr/>
        </p:nvCxnSpPr>
        <p:spPr>
          <a:xfrm>
            <a:off x="3039500" y="23280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78"/>
          <p:cNvCxnSpPr/>
          <p:nvPr/>
        </p:nvCxnSpPr>
        <p:spPr>
          <a:xfrm>
            <a:off x="3039500" y="24804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78"/>
          <p:cNvCxnSpPr/>
          <p:nvPr/>
        </p:nvCxnSpPr>
        <p:spPr>
          <a:xfrm flipH="1">
            <a:off x="3044632" y="27378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78"/>
          <p:cNvSpPr txBox="1"/>
          <p:nvPr/>
        </p:nvSpPr>
        <p:spPr>
          <a:xfrm>
            <a:off x="2821986" y="1850461"/>
            <a:ext cx="2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8"/>
          <p:cNvSpPr txBox="1"/>
          <p:nvPr/>
        </p:nvSpPr>
        <p:spPr>
          <a:xfrm>
            <a:off x="6022375" y="2244800"/>
            <a:ext cx="155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1.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1, 2.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1, </a:t>
            </a:r>
            <a:r>
              <a:rPr b="1"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, 3.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1, </a:t>
            </a:r>
            <a:r>
              <a:rPr b="1"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, 3, 4.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7" name="Google Shape;1187;p78"/>
          <p:cNvCxnSpPr/>
          <p:nvPr/>
        </p:nvCxnSpPr>
        <p:spPr>
          <a:xfrm flipH="1">
            <a:off x="3044632" y="289021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8"/>
          <p:cNvCxnSpPr/>
          <p:nvPr/>
        </p:nvCxnSpPr>
        <p:spPr>
          <a:xfrm flipH="1">
            <a:off x="4097032" y="2585414"/>
            <a:ext cx="1956300" cy="240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78"/>
          <p:cNvSpPr txBox="1"/>
          <p:nvPr/>
        </p:nvSpPr>
        <p:spPr>
          <a:xfrm>
            <a:off x="3917749" y="2689935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78"/>
          <p:cNvSpPr txBox="1"/>
          <p:nvPr/>
        </p:nvSpPr>
        <p:spPr>
          <a:xfrm>
            <a:off x="1349825" y="2963904"/>
            <a:ext cx="168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Sender learns that 2 was received.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5" name="Google Shape;1195;p79"/>
          <p:cNvCxnSpPr/>
          <p:nvPr/>
        </p:nvCxnSpPr>
        <p:spPr>
          <a:xfrm flipH="1">
            <a:off x="3044632" y="345218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6" name="Google Shape;1196;p79"/>
          <p:cNvCxnSpPr/>
          <p:nvPr/>
        </p:nvCxnSpPr>
        <p:spPr>
          <a:xfrm flipH="1">
            <a:off x="3044632" y="312833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p79"/>
          <p:cNvCxnSpPr/>
          <p:nvPr/>
        </p:nvCxnSpPr>
        <p:spPr>
          <a:xfrm flipH="1">
            <a:off x="3044632" y="278543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Ack Strategy (2/3): Full Information Acks</a:t>
            </a:r>
            <a:endParaRPr/>
          </a:p>
        </p:txBody>
      </p:sp>
      <p:sp>
        <p:nvSpPr>
          <p:cNvPr id="1199" name="Google Shape;1199;p79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information ack format: "All packets 1~</a:t>
            </a:r>
            <a:r>
              <a:rPr i="1" lang="en"/>
              <a:t>n</a:t>
            </a:r>
            <a:r>
              <a:rPr lang="en"/>
              <a:t>, plus [</a:t>
            </a:r>
            <a:r>
              <a:rPr i="1" lang="en"/>
              <a:t>list out all other packets</a:t>
            </a:r>
            <a:r>
              <a:rPr lang="en"/>
              <a:t>]."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"I received all packets up to 12, plus 14, 15, 16."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The list can get long.</a:t>
            </a:r>
            <a:endParaRPr/>
          </a:p>
        </p:txBody>
      </p:sp>
      <p:sp>
        <p:nvSpPr>
          <p:cNvPr id="1200" name="Google Shape;1200;p79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1" name="Google Shape;1201;p79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79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3" name="Google Shape;1203;p79"/>
          <p:cNvCxnSpPr/>
          <p:nvPr/>
        </p:nvCxnSpPr>
        <p:spPr>
          <a:xfrm flipH="1">
            <a:off x="3044632" y="2437776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79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79"/>
          <p:cNvCxnSpPr/>
          <p:nvPr/>
        </p:nvCxnSpPr>
        <p:spPr>
          <a:xfrm>
            <a:off x="3039500" y="234712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79"/>
          <p:cNvSpPr txBox="1"/>
          <p:nvPr/>
        </p:nvSpPr>
        <p:spPr>
          <a:xfrm>
            <a:off x="2821986" y="1850461"/>
            <a:ext cx="264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79"/>
          <p:cNvSpPr txBox="1"/>
          <p:nvPr/>
        </p:nvSpPr>
        <p:spPr>
          <a:xfrm>
            <a:off x="6022375" y="2273375"/>
            <a:ext cx="2308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plus [3].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plus [3, 5].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plus [3, 5, 7].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79"/>
          <p:cNvSpPr txBox="1"/>
          <p:nvPr/>
        </p:nvSpPr>
        <p:spPr>
          <a:xfrm>
            <a:off x="4645224" y="2259060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9" name="Google Shape;1209;p79"/>
          <p:cNvCxnSpPr/>
          <p:nvPr/>
        </p:nvCxnSpPr>
        <p:spPr>
          <a:xfrm>
            <a:off x="3039500" y="2185199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79"/>
          <p:cNvCxnSpPr/>
          <p:nvPr/>
        </p:nvCxnSpPr>
        <p:spPr>
          <a:xfrm>
            <a:off x="3039500" y="2687277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79"/>
          <p:cNvCxnSpPr/>
          <p:nvPr/>
        </p:nvCxnSpPr>
        <p:spPr>
          <a:xfrm>
            <a:off x="3039500" y="299482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79"/>
          <p:cNvSpPr txBox="1"/>
          <p:nvPr/>
        </p:nvSpPr>
        <p:spPr>
          <a:xfrm>
            <a:off x="293450" y="2291575"/>
            <a:ext cx="206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every even-numbered packet is dropped: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"Received all up to 1, plus [3, 5, 7, ..., 999]."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79"/>
          <p:cNvSpPr/>
          <p:nvPr/>
        </p:nvSpPr>
        <p:spPr>
          <a:xfrm rot="-5400000">
            <a:off x="1270875" y="3015450"/>
            <a:ext cx="138600" cy="1090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79"/>
          <p:cNvSpPr txBox="1"/>
          <p:nvPr/>
        </p:nvSpPr>
        <p:spPr>
          <a:xfrm>
            <a:off x="795075" y="3593276"/>
            <a:ext cx="1090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5" name="Google Shape;1215;p79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79"/>
          <p:cNvSpPr txBox="1"/>
          <p:nvPr/>
        </p:nvSpPr>
        <p:spPr>
          <a:xfrm>
            <a:off x="4645224" y="2590848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7" name="Google Shape;1217;p79"/>
          <p:cNvCxnSpPr/>
          <p:nvPr/>
        </p:nvCxnSpPr>
        <p:spPr>
          <a:xfrm>
            <a:off x="3039500" y="2516987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79"/>
          <p:cNvSpPr txBox="1"/>
          <p:nvPr/>
        </p:nvSpPr>
        <p:spPr>
          <a:xfrm>
            <a:off x="4645224" y="2933748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79"/>
          <p:cNvCxnSpPr/>
          <p:nvPr/>
        </p:nvCxnSpPr>
        <p:spPr>
          <a:xfrm>
            <a:off x="3039500" y="2859887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Ack Strategy (3/3): Cumulative Acks</a:t>
            </a:r>
            <a:endParaRPr/>
          </a:p>
        </p:txBody>
      </p:sp>
      <p:sp>
        <p:nvSpPr>
          <p:cNvPr id="1225" name="Google Shape;1225;p80"/>
          <p:cNvSpPr txBox="1"/>
          <p:nvPr>
            <p:ph idx="1" type="body"/>
          </p:nvPr>
        </p:nvSpPr>
        <p:spPr>
          <a:xfrm>
            <a:off x="107050" y="402200"/>
            <a:ext cx="8909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TCP actually uses</a:t>
            </a:r>
            <a:r>
              <a:rPr lang="en"/>
              <a:t>: </a:t>
            </a:r>
            <a:r>
              <a:rPr b="1" lang="en"/>
              <a:t>Cumulative acks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"I received all packets up to 12, </a:t>
            </a:r>
            <a:r>
              <a:rPr lang="en" strike="sngStrike"/>
              <a:t>plus 14, 15, 16</a:t>
            </a:r>
            <a:r>
              <a:rPr lang="en"/>
              <a:t>." (Full info, minus the list.)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Ack the highest sequence number for which all previous packets have been received.</a:t>
            </a:r>
            <a:endParaRPr/>
          </a:p>
        </p:txBody>
      </p:sp>
      <p:cxnSp>
        <p:nvCxnSpPr>
          <p:cNvPr id="1226" name="Google Shape;1226;p80"/>
          <p:cNvCxnSpPr/>
          <p:nvPr/>
        </p:nvCxnSpPr>
        <p:spPr>
          <a:xfrm flipH="1">
            <a:off x="3044632" y="345218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80"/>
          <p:cNvCxnSpPr/>
          <p:nvPr/>
        </p:nvCxnSpPr>
        <p:spPr>
          <a:xfrm flipH="1">
            <a:off x="3044632" y="312833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0"/>
          <p:cNvCxnSpPr/>
          <p:nvPr/>
        </p:nvCxnSpPr>
        <p:spPr>
          <a:xfrm flipH="1">
            <a:off x="3044632" y="2785439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80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0" name="Google Shape;1230;p80"/>
          <p:cNvCxnSpPr/>
          <p:nvPr/>
        </p:nvCxnSpPr>
        <p:spPr>
          <a:xfrm>
            <a:off x="60589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80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2" name="Google Shape;1232;p80"/>
          <p:cNvCxnSpPr/>
          <p:nvPr/>
        </p:nvCxnSpPr>
        <p:spPr>
          <a:xfrm flipH="1">
            <a:off x="3044632" y="2437776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0"/>
          <p:cNvCxnSpPr/>
          <p:nvPr/>
        </p:nvCxnSpPr>
        <p:spPr>
          <a:xfrm>
            <a:off x="3039500" y="202327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0"/>
          <p:cNvCxnSpPr/>
          <p:nvPr/>
        </p:nvCxnSpPr>
        <p:spPr>
          <a:xfrm>
            <a:off x="3039500" y="234712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5" name="Google Shape;1235;p80"/>
          <p:cNvSpPr txBox="1"/>
          <p:nvPr/>
        </p:nvSpPr>
        <p:spPr>
          <a:xfrm>
            <a:off x="2821986" y="1850461"/>
            <a:ext cx="264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80"/>
          <p:cNvSpPr txBox="1"/>
          <p:nvPr/>
        </p:nvSpPr>
        <p:spPr>
          <a:xfrm>
            <a:off x="6022375" y="2273375"/>
            <a:ext cx="2308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</a:t>
            </a:r>
            <a:r>
              <a:rPr lang="en" sz="1100" strike="sng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plus [3]</a:t>
            </a: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</a:t>
            </a:r>
            <a:r>
              <a:rPr lang="en" sz="1100" strike="sng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plus [3, 5]</a:t>
            </a: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Received all up to 1, </a:t>
            </a:r>
            <a:r>
              <a:rPr lang="en" sz="1100" strike="sng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plus [3, 5, 7]</a:t>
            </a:r>
            <a:r>
              <a:rPr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80"/>
          <p:cNvSpPr txBox="1"/>
          <p:nvPr/>
        </p:nvSpPr>
        <p:spPr>
          <a:xfrm>
            <a:off x="4645224" y="2259060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8" name="Google Shape;1238;p80"/>
          <p:cNvCxnSpPr/>
          <p:nvPr/>
        </p:nvCxnSpPr>
        <p:spPr>
          <a:xfrm>
            <a:off x="3039500" y="2185199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9" name="Google Shape;1239;p80"/>
          <p:cNvCxnSpPr/>
          <p:nvPr/>
        </p:nvCxnSpPr>
        <p:spPr>
          <a:xfrm>
            <a:off x="3039500" y="2687277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0" name="Google Shape;1240;p80"/>
          <p:cNvCxnSpPr/>
          <p:nvPr/>
        </p:nvCxnSpPr>
        <p:spPr>
          <a:xfrm>
            <a:off x="3039500" y="2994824"/>
            <a:ext cx="3008700" cy="3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80"/>
          <p:cNvSpPr txBox="1"/>
          <p:nvPr/>
        </p:nvSpPr>
        <p:spPr>
          <a:xfrm>
            <a:off x="293450" y="2291575"/>
            <a:ext cx="206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every even-numbered packet is dropped: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"Received all up to 1, </a:t>
            </a:r>
            <a:r>
              <a:rPr lang="en" strike="sng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plus [3, 5, 7, ..., 999]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Shorter, but more ambiguous.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2" name="Google Shape;1242;p80"/>
          <p:cNvCxnSpPr/>
          <p:nvPr/>
        </p:nvCxnSpPr>
        <p:spPr>
          <a:xfrm>
            <a:off x="3037525" y="1834024"/>
            <a:ext cx="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80"/>
          <p:cNvSpPr txBox="1"/>
          <p:nvPr/>
        </p:nvSpPr>
        <p:spPr>
          <a:xfrm>
            <a:off x="4645224" y="2590848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4" name="Google Shape;1244;p80"/>
          <p:cNvCxnSpPr/>
          <p:nvPr/>
        </p:nvCxnSpPr>
        <p:spPr>
          <a:xfrm>
            <a:off x="3039500" y="2516987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80"/>
          <p:cNvSpPr txBox="1"/>
          <p:nvPr/>
        </p:nvSpPr>
        <p:spPr>
          <a:xfrm>
            <a:off x="4645224" y="2933748"/>
            <a:ext cx="20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6" name="Google Shape;1246;p80"/>
          <p:cNvCxnSpPr/>
          <p:nvPr/>
        </p:nvCxnSpPr>
        <p:spPr>
          <a:xfrm>
            <a:off x="3039500" y="2859887"/>
            <a:ext cx="1624200" cy="1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 Strategies</a:t>
            </a:r>
            <a:endParaRPr/>
          </a:p>
        </p:txBody>
      </p:sp>
      <p:sp>
        <p:nvSpPr>
          <p:cNvPr id="1252" name="Google Shape;1252;p8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Individual packet acks: Each ack corresponds to one packet.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 Compact, simple.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Loss of ack packet always requires retransmission.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information acks: Each ack lists all packets received.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 Complete information on data packets. More resilient to ack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Could require sizable overhead in bad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Cumulative</a:t>
            </a:r>
            <a:r>
              <a:rPr lang="en"/>
              <a:t> acks: Each ack says, "all packets up to </a:t>
            </a:r>
            <a:r>
              <a:rPr i="1" lang="en"/>
              <a:t>n</a:t>
            </a:r>
            <a:r>
              <a:rPr lang="en"/>
              <a:t> received."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 Compact. More resilient to ack loss </a:t>
            </a:r>
            <a:r>
              <a:rPr lang="en"/>
              <a:t>(than individual acks)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Incomplete information on which packets arrived.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uses cumulative acks.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Detecting Loss Early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Alternate Designs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58" name="Google Shape;1258;p8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Loss Early</a:t>
            </a:r>
            <a:endParaRPr/>
          </a:p>
        </p:txBody>
      </p:sp>
      <p:sp>
        <p:nvSpPr>
          <p:cNvPr id="1259" name="Google Shape;1259;p8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7391850" y="2970200"/>
            <a:ext cx="1548300" cy="468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7391850" y="3438200"/>
            <a:ext cx="1548300" cy="1147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Payload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(Slack? Email?)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2370450" y="2929400"/>
            <a:ext cx="3779700" cy="141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Feature: De-Multiplexing with Ports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07050" y="402200"/>
            <a:ext cx="89097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Protocol (L3) and port (L4) together allow us to de-multiplex arriving packets.</a:t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3096300" y="4585400"/>
            <a:ext cx="23280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38746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32884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44608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874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047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2702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1529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899450" y="2517800"/>
            <a:ext cx="2164875" cy="2155142"/>
          </a:xfrm>
          <a:custGeom>
            <a:rect b="b" l="l" r="r" t="t"/>
            <a:pathLst>
              <a:path extrusionOk="0" h="85905" w="86595">
                <a:moveTo>
                  <a:pt x="85905" y="85905"/>
                </a:moveTo>
                <a:cubicBezTo>
                  <a:pt x="85606" y="81352"/>
                  <a:pt x="88541" y="67364"/>
                  <a:pt x="84108" y="58588"/>
                </a:cubicBezTo>
                <a:cubicBezTo>
                  <a:pt x="79675" y="49812"/>
                  <a:pt x="71827" y="40527"/>
                  <a:pt x="59307" y="33248"/>
                </a:cubicBezTo>
                <a:cubicBezTo>
                  <a:pt x="46787" y="25969"/>
                  <a:pt x="18871" y="20457"/>
                  <a:pt x="8986" y="14916"/>
                </a:cubicBezTo>
                <a:cubicBezTo>
                  <a:pt x="-898" y="9375"/>
                  <a:pt x="1498" y="2486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1" name="Google Shape;231;p29"/>
          <p:cNvSpPr/>
          <p:nvPr/>
        </p:nvSpPr>
        <p:spPr>
          <a:xfrm>
            <a:off x="3096300" y="2521725"/>
            <a:ext cx="1091476" cy="2147626"/>
          </a:xfrm>
          <a:custGeom>
            <a:rect b="b" l="l" r="r" t="t"/>
            <a:pathLst>
              <a:path extrusionOk="0" h="85725" w="43729">
                <a:moveTo>
                  <a:pt x="43132" y="85725"/>
                </a:moveTo>
                <a:cubicBezTo>
                  <a:pt x="42982" y="80543"/>
                  <a:pt x="44990" y="65747"/>
                  <a:pt x="42234" y="54634"/>
                </a:cubicBezTo>
                <a:cubicBezTo>
                  <a:pt x="39478" y="43522"/>
                  <a:pt x="33068" y="26568"/>
                  <a:pt x="26598" y="19050"/>
                </a:cubicBezTo>
                <a:cubicBezTo>
                  <a:pt x="20128" y="11532"/>
                  <a:pt x="7848" y="12700"/>
                  <a:pt x="3415" y="9525"/>
                </a:cubicBezTo>
                <a:cubicBezTo>
                  <a:pt x="-1018" y="6350"/>
                  <a:pt x="569" y="1588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2" name="Google Shape;232;p29"/>
          <p:cNvSpPr/>
          <p:nvPr/>
        </p:nvSpPr>
        <p:spPr>
          <a:xfrm>
            <a:off x="4528375" y="2526450"/>
            <a:ext cx="895885" cy="2147625"/>
          </a:xfrm>
          <a:custGeom>
            <a:rect b="b" l="l" r="r" t="t"/>
            <a:pathLst>
              <a:path extrusionOk="0" h="85905" w="37897">
                <a:moveTo>
                  <a:pt x="337" y="85905"/>
                </a:moveTo>
                <a:cubicBezTo>
                  <a:pt x="337" y="80783"/>
                  <a:pt x="-382" y="66196"/>
                  <a:pt x="337" y="55173"/>
                </a:cubicBezTo>
                <a:cubicBezTo>
                  <a:pt x="1056" y="44150"/>
                  <a:pt x="-891" y="26928"/>
                  <a:pt x="4650" y="19769"/>
                </a:cubicBezTo>
                <a:cubicBezTo>
                  <a:pt x="10191" y="12610"/>
                  <a:pt x="28044" y="15516"/>
                  <a:pt x="33585" y="12221"/>
                </a:cubicBezTo>
                <a:cubicBezTo>
                  <a:pt x="39126" y="8926"/>
                  <a:pt x="37179" y="2037"/>
                  <a:pt x="37898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29"/>
          <p:cNvSpPr/>
          <p:nvPr/>
        </p:nvSpPr>
        <p:spPr>
          <a:xfrm>
            <a:off x="7391850" y="2502200"/>
            <a:ext cx="1548300" cy="468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Smarter Loss Detection</a:t>
            </a:r>
            <a:endParaRPr/>
          </a:p>
        </p:txBody>
      </p:sp>
      <p:sp>
        <p:nvSpPr>
          <p:cNvPr id="1265" name="Google Shape;1265;p83"/>
          <p:cNvSpPr txBox="1"/>
          <p:nvPr>
            <p:ph idx="1" type="body"/>
          </p:nvPr>
        </p:nvSpPr>
        <p:spPr>
          <a:xfrm>
            <a:off x="107050" y="402200"/>
            <a:ext cx="89097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 detect loss by waiting for a timeout.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 length is roughly RTT (a few milliseconds).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Detect loss when acks for subsequent packets arrive.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receive acks for 1, 2, 3, 4, 6, 7, 8, 9, we probably lost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a packet lost if </a:t>
            </a:r>
            <a:r>
              <a:rPr i="1" lang="en"/>
              <a:t>k</a:t>
            </a:r>
            <a:r>
              <a:rPr lang="en"/>
              <a:t> subsequent packets are acked.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k</a:t>
            </a:r>
            <a:r>
              <a:rPr lang="en"/>
              <a:t> = 3 is common.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arrive every few nanoseconds, so this approach usually detects loss way earlier.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Implementing ack-based loss detection depends on the type of ack we're using.</a:t>
            </a:r>
            <a:endParaRPr/>
          </a:p>
        </p:txBody>
      </p:sp>
      <p:sp>
        <p:nvSpPr>
          <p:cNvPr id="1266" name="Google Shape;1266;p83"/>
          <p:cNvSpPr txBox="1"/>
          <p:nvPr/>
        </p:nvSpPr>
        <p:spPr>
          <a:xfrm>
            <a:off x="6076750" y="4659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millisecond = 1,000,000 nanoseconds.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Ack-Based Loss Detection: Individual Acks</a:t>
            </a:r>
            <a:endParaRPr/>
          </a:p>
        </p:txBody>
      </p:sp>
      <p:sp>
        <p:nvSpPr>
          <p:cNvPr id="1272" name="Google Shape;1272;p84"/>
          <p:cNvSpPr txBox="1"/>
          <p:nvPr>
            <p:ph idx="1" type="body"/>
          </p:nvPr>
        </p:nvSpPr>
        <p:spPr>
          <a:xfrm>
            <a:off x="107050" y="402200"/>
            <a:ext cx="89097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Individual</a:t>
            </a:r>
            <a:r>
              <a:rPr lang="en"/>
              <a:t> acks: Declare a packet lost if </a:t>
            </a:r>
            <a:r>
              <a:rPr i="1" lang="en"/>
              <a:t>k</a:t>
            </a:r>
            <a:r>
              <a:rPr lang="en"/>
              <a:t> subsequent packets are acked.</a:t>
            </a:r>
            <a:endParaRPr/>
          </a:p>
        </p:txBody>
      </p:sp>
      <p:sp>
        <p:nvSpPr>
          <p:cNvPr id="1273" name="Google Shape;1273;p84"/>
          <p:cNvSpPr/>
          <p:nvPr/>
        </p:nvSpPr>
        <p:spPr>
          <a:xfrm>
            <a:off x="287400" y="2199950"/>
            <a:ext cx="4848000" cy="19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(running 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84"/>
          <p:cNvSpPr/>
          <p:nvPr/>
        </p:nvSpPr>
        <p:spPr>
          <a:xfrm>
            <a:off x="484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84"/>
          <p:cNvSpPr/>
          <p:nvPr/>
        </p:nvSpPr>
        <p:spPr>
          <a:xfrm>
            <a:off x="1648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84"/>
          <p:cNvSpPr/>
          <p:nvPr/>
        </p:nvSpPr>
        <p:spPr>
          <a:xfrm>
            <a:off x="2812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84"/>
          <p:cNvSpPr/>
          <p:nvPr/>
        </p:nvSpPr>
        <p:spPr>
          <a:xfrm>
            <a:off x="3976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84"/>
          <p:cNvSpPr/>
          <p:nvPr/>
        </p:nvSpPr>
        <p:spPr>
          <a:xfrm>
            <a:off x="1648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84"/>
          <p:cNvSpPr/>
          <p:nvPr/>
        </p:nvSpPr>
        <p:spPr>
          <a:xfrm>
            <a:off x="2812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ack(7)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84"/>
          <p:cNvSpPr/>
          <p:nvPr/>
        </p:nvSpPr>
        <p:spPr>
          <a:xfrm>
            <a:off x="3976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ack(8)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84"/>
          <p:cNvSpPr/>
          <p:nvPr/>
        </p:nvSpPr>
        <p:spPr>
          <a:xfrm>
            <a:off x="5572200" y="2495550"/>
            <a:ext cx="3235800" cy="1010400"/>
          </a:xfrm>
          <a:prstGeom prst="wedgeRoundRectCallout">
            <a:avLst>
              <a:gd fmla="val -59537" name="adj1"/>
              <a:gd fmla="val -4467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received ack(6), ack(7), and ack(8).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I'll assume 5 is lost and resend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Ack-Based Loss Detection: Full-Information Acks</a:t>
            </a:r>
            <a:endParaRPr/>
          </a:p>
        </p:txBody>
      </p:sp>
      <p:sp>
        <p:nvSpPr>
          <p:cNvPr id="1287" name="Google Shape;1287;p85"/>
          <p:cNvSpPr txBox="1"/>
          <p:nvPr>
            <p:ph idx="1" type="body"/>
          </p:nvPr>
        </p:nvSpPr>
        <p:spPr>
          <a:xfrm>
            <a:off x="107050" y="402200"/>
            <a:ext cx="89097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Full-information </a:t>
            </a:r>
            <a:r>
              <a:rPr lang="en"/>
              <a:t>acks: Declare a packet lost if </a:t>
            </a:r>
            <a:r>
              <a:rPr i="1" lang="en"/>
              <a:t>k</a:t>
            </a:r>
            <a:r>
              <a:rPr lang="en"/>
              <a:t> subsequent packets are acked.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see the gap in packets: "up to 4, plus 6, 7, 8" → 5 is missing.</a:t>
            </a:r>
            <a:endParaRPr/>
          </a:p>
        </p:txBody>
      </p:sp>
      <p:sp>
        <p:nvSpPr>
          <p:cNvPr id="1288" name="Google Shape;1288;p85"/>
          <p:cNvSpPr/>
          <p:nvPr/>
        </p:nvSpPr>
        <p:spPr>
          <a:xfrm>
            <a:off x="287400" y="2199950"/>
            <a:ext cx="5736600" cy="19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 OS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(running 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85"/>
          <p:cNvSpPr/>
          <p:nvPr/>
        </p:nvSpPr>
        <p:spPr>
          <a:xfrm>
            <a:off x="512000" y="2925650"/>
            <a:ext cx="114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85"/>
          <p:cNvSpPr/>
          <p:nvPr/>
        </p:nvSpPr>
        <p:spPr>
          <a:xfrm>
            <a:off x="1893864" y="2925650"/>
            <a:ext cx="114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85"/>
          <p:cNvSpPr/>
          <p:nvPr/>
        </p:nvSpPr>
        <p:spPr>
          <a:xfrm>
            <a:off x="3275729" y="2925650"/>
            <a:ext cx="114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85"/>
          <p:cNvSpPr/>
          <p:nvPr/>
        </p:nvSpPr>
        <p:spPr>
          <a:xfrm>
            <a:off x="4657593" y="2925650"/>
            <a:ext cx="114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85"/>
          <p:cNvSpPr/>
          <p:nvPr/>
        </p:nvSpPr>
        <p:spPr>
          <a:xfrm>
            <a:off x="1893875" y="3452000"/>
            <a:ext cx="1141800" cy="4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plus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85"/>
          <p:cNvSpPr/>
          <p:nvPr/>
        </p:nvSpPr>
        <p:spPr>
          <a:xfrm>
            <a:off x="3275738" y="3452000"/>
            <a:ext cx="1141800" cy="4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plus 6,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85"/>
          <p:cNvSpPr/>
          <p:nvPr/>
        </p:nvSpPr>
        <p:spPr>
          <a:xfrm>
            <a:off x="4657600" y="3452000"/>
            <a:ext cx="1141800" cy="49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4, plus 6, 7,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85"/>
          <p:cNvSpPr/>
          <p:nvPr/>
        </p:nvSpPr>
        <p:spPr>
          <a:xfrm>
            <a:off x="6500400" y="2495550"/>
            <a:ext cx="2352000" cy="1244400"/>
          </a:xfrm>
          <a:prstGeom prst="wedgeRoundRectCallout">
            <a:avLst>
              <a:gd fmla="val -59537" name="adj1"/>
              <a:gd fmla="val -4467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received acks for 6, 7, 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I'll assume 5 is lost and resend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Ack-Based Loss Detection: </a:t>
            </a:r>
            <a:r>
              <a:rPr lang="en"/>
              <a:t>Cumulative</a:t>
            </a:r>
            <a:r>
              <a:rPr lang="en"/>
              <a:t> Acks</a:t>
            </a:r>
            <a:endParaRPr/>
          </a:p>
        </p:txBody>
      </p:sp>
      <p:sp>
        <p:nvSpPr>
          <p:cNvPr id="1302" name="Google Shape;1302;p86"/>
          <p:cNvSpPr txBox="1"/>
          <p:nvPr>
            <p:ph idx="1" type="body"/>
          </p:nvPr>
        </p:nvSpPr>
        <p:spPr>
          <a:xfrm>
            <a:off x="107050" y="402200"/>
            <a:ext cx="89097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Cumulative acks: Declare loss if </a:t>
            </a:r>
            <a:r>
              <a:rPr i="1" lang="en"/>
              <a:t>k</a:t>
            </a:r>
            <a:r>
              <a:rPr lang="en"/>
              <a:t> </a:t>
            </a:r>
            <a:r>
              <a:rPr b="1" lang="en"/>
              <a:t>duplicate acks</a:t>
            </a:r>
            <a:r>
              <a:rPr lang="en"/>
              <a:t> are received.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Duplicate acks: Later packets (6, 7, 8) received, but there's a gap, so the "up to 4" cumulative ack cannot increase.</a:t>
            </a:r>
            <a:endParaRPr/>
          </a:p>
        </p:txBody>
      </p:sp>
      <p:sp>
        <p:nvSpPr>
          <p:cNvPr id="1303" name="Google Shape;1303;p86"/>
          <p:cNvSpPr/>
          <p:nvPr/>
        </p:nvSpPr>
        <p:spPr>
          <a:xfrm>
            <a:off x="287400" y="2199950"/>
            <a:ext cx="4848000" cy="19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 OS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(running 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86"/>
          <p:cNvSpPr/>
          <p:nvPr/>
        </p:nvSpPr>
        <p:spPr>
          <a:xfrm>
            <a:off x="484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86"/>
          <p:cNvSpPr/>
          <p:nvPr/>
        </p:nvSpPr>
        <p:spPr>
          <a:xfrm>
            <a:off x="1648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86"/>
          <p:cNvSpPr/>
          <p:nvPr/>
        </p:nvSpPr>
        <p:spPr>
          <a:xfrm>
            <a:off x="2812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86"/>
          <p:cNvSpPr/>
          <p:nvPr/>
        </p:nvSpPr>
        <p:spPr>
          <a:xfrm>
            <a:off x="3976501" y="30780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86"/>
          <p:cNvSpPr/>
          <p:nvPr/>
        </p:nvSpPr>
        <p:spPr>
          <a:xfrm>
            <a:off x="1648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86"/>
          <p:cNvSpPr/>
          <p:nvPr/>
        </p:nvSpPr>
        <p:spPr>
          <a:xfrm>
            <a:off x="2812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86"/>
          <p:cNvSpPr/>
          <p:nvPr/>
        </p:nvSpPr>
        <p:spPr>
          <a:xfrm>
            <a:off x="3976501" y="3611450"/>
            <a:ext cx="961800" cy="33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 to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86"/>
          <p:cNvSpPr/>
          <p:nvPr/>
        </p:nvSpPr>
        <p:spPr>
          <a:xfrm>
            <a:off x="5572200" y="2495550"/>
            <a:ext cx="3235800" cy="1907100"/>
          </a:xfrm>
          <a:prstGeom prst="wedgeRoundRectCallout">
            <a:avLst>
              <a:gd fmla="val -59537" name="adj1"/>
              <a:gd fmla="val -4467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received 3 copies of "up to 4" (plus the original).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That means 3 extra packets were received (and none of them are 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I'll assume 5 is lost and resend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86"/>
          <p:cNvSpPr txBox="1"/>
          <p:nvPr/>
        </p:nvSpPr>
        <p:spPr>
          <a:xfrm>
            <a:off x="1753500" y="4295513"/>
            <a:ext cx="751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 for 6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 #1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3" name="Google Shape;1313;p86"/>
          <p:cNvCxnSpPr>
            <a:stCxn id="1312" idx="0"/>
            <a:endCxn id="1308" idx="2"/>
          </p:cNvCxnSpPr>
          <p:nvPr/>
        </p:nvCxnSpPr>
        <p:spPr>
          <a:xfrm rot="10800000">
            <a:off x="2129400" y="3946313"/>
            <a:ext cx="0" cy="34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86"/>
          <p:cNvSpPr txBox="1"/>
          <p:nvPr/>
        </p:nvSpPr>
        <p:spPr>
          <a:xfrm>
            <a:off x="2917500" y="4295513"/>
            <a:ext cx="751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 for 7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 #2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5" name="Google Shape;1315;p86"/>
          <p:cNvCxnSpPr>
            <a:stCxn id="1314" idx="0"/>
            <a:endCxn id="1309" idx="2"/>
          </p:cNvCxnSpPr>
          <p:nvPr/>
        </p:nvCxnSpPr>
        <p:spPr>
          <a:xfrm rot="10800000">
            <a:off x="3293400" y="3946313"/>
            <a:ext cx="0" cy="34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Google Shape;1316;p86"/>
          <p:cNvSpPr txBox="1"/>
          <p:nvPr/>
        </p:nvSpPr>
        <p:spPr>
          <a:xfrm>
            <a:off x="4081500" y="4295438"/>
            <a:ext cx="751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 for 8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 #3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7" name="Google Shape;1317;p86"/>
          <p:cNvCxnSpPr>
            <a:stCxn id="1316" idx="0"/>
            <a:endCxn id="1310" idx="2"/>
          </p:cNvCxnSpPr>
          <p:nvPr/>
        </p:nvCxnSpPr>
        <p:spPr>
          <a:xfrm rot="10800000">
            <a:off x="4457400" y="3946238"/>
            <a:ext cx="0" cy="34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Responding to Loss</a:t>
            </a:r>
            <a:endParaRPr/>
          </a:p>
        </p:txBody>
      </p:sp>
      <p:sp>
        <p:nvSpPr>
          <p:cNvPr id="1323" name="Google Shape;1323;p8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Timeouts: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keep a separate timer for each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timer expires, resend the corresponding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Subsequent acks: </a:t>
            </a:r>
            <a:r>
              <a:rPr i="1" lang="en" sz="1400">
                <a:solidFill>
                  <a:schemeClr val="accent3"/>
                </a:solidFill>
              </a:rPr>
              <a:t>(This strategy is sometimes called "fast retransmit.")</a:t>
            </a:r>
            <a:endParaRPr i="1"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Resend the un-acked packet. But which packet is that?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ambiguity with individual and full-information 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ambiguity</a:t>
            </a:r>
            <a:r>
              <a:rPr lang="en"/>
              <a:t> with cumulative acks and a single packet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ambiguous with </a:t>
            </a:r>
            <a:r>
              <a:rPr i="1" lang="en"/>
              <a:t>cumulative acks</a:t>
            </a:r>
            <a:r>
              <a:rPr lang="en"/>
              <a:t> and </a:t>
            </a:r>
            <a:r>
              <a:rPr i="1" lang="en"/>
              <a:t>multiple losses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29" name="Google Shape;1329;p88"/>
          <p:cNvSpPr txBox="1"/>
          <p:nvPr>
            <p:ph idx="1" type="body"/>
          </p:nvPr>
        </p:nvSpPr>
        <p:spPr>
          <a:xfrm>
            <a:off x="107050" y="402200"/>
            <a:ext cx="568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</a:t>
            </a:r>
            <a:endParaRPr/>
          </a:p>
        </p:txBody>
      </p:sp>
      <p:sp>
        <p:nvSpPr>
          <p:cNvPr id="1330" name="Google Shape;1330;p88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36" name="Google Shape;1336;p89"/>
          <p:cNvSpPr txBox="1"/>
          <p:nvPr>
            <p:ph idx="1" type="body"/>
          </p:nvPr>
        </p:nvSpPr>
        <p:spPr>
          <a:xfrm>
            <a:off x="107050" y="402200"/>
            <a:ext cx="568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</a:t>
            </a:r>
            <a:r>
              <a:rPr lang="en" sz="2800">
                <a:solidFill>
                  <a:srgbClr val="6AA84F"/>
                </a:solidFill>
              </a:rPr>
              <a:t>4</a:t>
            </a:r>
            <a:r>
              <a:rPr lang="en" sz="2800">
                <a:solidFill>
                  <a:schemeClr val="accent2"/>
                </a:solidFill>
              </a:rPr>
              <a:t>  5  6  7  8  9</a:t>
            </a:r>
            <a:endParaRPr sz="2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4 arrives → Send 9</a:t>
            </a:r>
            <a:endParaRPr/>
          </a:p>
        </p:txBody>
      </p:sp>
      <p:sp>
        <p:nvSpPr>
          <p:cNvPr id="1337" name="Google Shape;1337;p89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43" name="Google Shape;1343;p90"/>
          <p:cNvSpPr txBox="1"/>
          <p:nvPr>
            <p:ph idx="1" type="body"/>
          </p:nvPr>
        </p:nvSpPr>
        <p:spPr>
          <a:xfrm>
            <a:off x="107050" y="402200"/>
            <a:ext cx="568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</a:t>
            </a:r>
            <a:r>
              <a:rPr lang="en" sz="2800">
                <a:solidFill>
                  <a:srgbClr val="6AA84F"/>
                </a:solidFill>
              </a:rPr>
              <a:t>4</a:t>
            </a:r>
            <a:r>
              <a:rPr lang="en" sz="2800">
                <a:solidFill>
                  <a:schemeClr val="accent2"/>
                </a:solidFill>
              </a:rPr>
              <a:t>  5  </a:t>
            </a:r>
            <a:r>
              <a:rPr lang="en" sz="2800">
                <a:solidFill>
                  <a:srgbClr val="6AA84F"/>
                </a:solidFill>
              </a:rPr>
              <a:t>6</a:t>
            </a:r>
            <a:r>
              <a:rPr lang="en" sz="2800">
                <a:solidFill>
                  <a:schemeClr val="accent2"/>
                </a:solidFill>
              </a:rPr>
              <a:t>  7  8  9  10</a:t>
            </a:r>
            <a:endParaRPr sz="2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4 arrives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6 arrives → Send 10</a:t>
            </a:r>
            <a:endParaRPr/>
          </a:p>
        </p:txBody>
      </p:sp>
      <p:sp>
        <p:nvSpPr>
          <p:cNvPr id="1344" name="Google Shape;1344;p90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50" name="Google Shape;1350;p91"/>
          <p:cNvSpPr txBox="1"/>
          <p:nvPr>
            <p:ph idx="1" type="body"/>
          </p:nvPr>
        </p:nvSpPr>
        <p:spPr>
          <a:xfrm>
            <a:off x="107050" y="402200"/>
            <a:ext cx="568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</a:t>
            </a:r>
            <a:r>
              <a:rPr lang="en" sz="2800">
                <a:solidFill>
                  <a:srgbClr val="6AA84F"/>
                </a:solidFill>
              </a:rPr>
              <a:t>4</a:t>
            </a:r>
            <a:r>
              <a:rPr lang="en" sz="2800">
                <a:solidFill>
                  <a:schemeClr val="accent2"/>
                </a:solidFill>
              </a:rPr>
              <a:t>  5  </a:t>
            </a:r>
            <a:r>
              <a:rPr lang="en" sz="2800">
                <a:solidFill>
                  <a:srgbClr val="6AA84F"/>
                </a:solidFill>
              </a:rPr>
              <a:t>6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7</a:t>
            </a:r>
            <a:r>
              <a:rPr lang="en" sz="2800">
                <a:solidFill>
                  <a:schemeClr val="accent2"/>
                </a:solidFill>
              </a:rPr>
              <a:t>  8  9  10  11</a:t>
            </a:r>
            <a:endParaRPr sz="2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4 arrives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6 arrives → Send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7 arrives → Send 11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k</a:t>
            </a:r>
            <a:r>
              <a:rPr lang="en"/>
              <a:t> subsequent acks. </a:t>
            </a:r>
            <a:r>
              <a:rPr b="1" lang="en"/>
              <a:t>Resend 3.</a:t>
            </a:r>
            <a:endParaRPr b="1"/>
          </a:p>
        </p:txBody>
      </p:sp>
      <p:sp>
        <p:nvSpPr>
          <p:cNvPr id="1351" name="Google Shape;1351;p91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57" name="Google Shape;1357;p92"/>
          <p:cNvSpPr txBox="1"/>
          <p:nvPr>
            <p:ph idx="1" type="body"/>
          </p:nvPr>
        </p:nvSpPr>
        <p:spPr>
          <a:xfrm>
            <a:off x="107050" y="402200"/>
            <a:ext cx="568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</a:t>
            </a:r>
            <a:r>
              <a:rPr lang="en" sz="2800">
                <a:solidFill>
                  <a:srgbClr val="6AA84F"/>
                </a:solidFill>
              </a:rPr>
              <a:t>4</a:t>
            </a:r>
            <a:r>
              <a:rPr lang="en" sz="2800">
                <a:solidFill>
                  <a:schemeClr val="accent2"/>
                </a:solidFill>
              </a:rPr>
              <a:t>  5  </a:t>
            </a:r>
            <a:r>
              <a:rPr lang="en" sz="2800">
                <a:solidFill>
                  <a:srgbClr val="6AA84F"/>
                </a:solidFill>
              </a:rPr>
              <a:t>6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7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8</a:t>
            </a:r>
            <a:r>
              <a:rPr lang="en" sz="2800">
                <a:solidFill>
                  <a:schemeClr val="accent2"/>
                </a:solidFill>
              </a:rPr>
              <a:t>  9  10  11  12</a:t>
            </a:r>
            <a:endParaRPr sz="2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4 arrives → Send 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6 arrives → Send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7 arrives → Send 11.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[4, 6, 7] acked → Declare 3 lost. </a:t>
            </a:r>
            <a:r>
              <a:rPr b="1" lang="en"/>
              <a:t>Resend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8 arrives → Send 12.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[6, 7, 8] acked → Declare 5 lost. </a:t>
            </a:r>
            <a:r>
              <a:rPr b="1" lang="en"/>
              <a:t>Resend 5.</a:t>
            </a:r>
            <a:endParaRPr/>
          </a:p>
        </p:txBody>
      </p:sp>
      <p:sp>
        <p:nvSpPr>
          <p:cNvPr id="1358" name="Google Shape;1358;p92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2370450" y="2929400"/>
            <a:ext cx="3779700" cy="141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Feature: De-Multiplexing with Ports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Ports identify the attachment point between the application and the 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Ports allow data to pass between the </a:t>
            </a:r>
            <a:r>
              <a:rPr lang="en"/>
              <a:t>application</a:t>
            </a:r>
            <a:r>
              <a:rPr lang="en"/>
              <a:t> and the OS, without mixing up data between applications.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096300" y="4585400"/>
            <a:ext cx="23280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3874650" y="3777800"/>
            <a:ext cx="7713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3288450" y="3104600"/>
            <a:ext cx="7713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4460850" y="3104600"/>
            <a:ext cx="7713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3874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5047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2702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529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0"/>
          <p:cNvCxnSpPr>
            <a:stCxn id="248" idx="2"/>
          </p:cNvCxnSpPr>
          <p:nvPr/>
        </p:nvCxnSpPr>
        <p:spPr>
          <a:xfrm>
            <a:off x="1915500" y="2517800"/>
            <a:ext cx="5349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5" name="Google Shape;255;p30"/>
          <p:cNvCxnSpPr>
            <a:stCxn id="247" idx="2"/>
          </p:cNvCxnSpPr>
          <p:nvPr/>
        </p:nvCxnSpPr>
        <p:spPr>
          <a:xfrm>
            <a:off x="3087900" y="2517800"/>
            <a:ext cx="4722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6" name="Google Shape;256;p30"/>
          <p:cNvCxnSpPr>
            <a:stCxn id="245" idx="2"/>
            <a:endCxn id="238" idx="0"/>
          </p:cNvCxnSpPr>
          <p:nvPr/>
        </p:nvCxnSpPr>
        <p:spPr>
          <a:xfrm>
            <a:off x="4260300" y="251780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7" name="Google Shape;257;p30"/>
          <p:cNvCxnSpPr>
            <a:stCxn id="246" idx="2"/>
          </p:cNvCxnSpPr>
          <p:nvPr/>
        </p:nvCxnSpPr>
        <p:spPr>
          <a:xfrm flipH="1">
            <a:off x="5127300" y="2517800"/>
            <a:ext cx="3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8" name="Google Shape;258;p30"/>
          <p:cNvCxnSpPr>
            <a:stCxn id="249" idx="2"/>
          </p:cNvCxnSpPr>
          <p:nvPr/>
        </p:nvCxnSpPr>
        <p:spPr>
          <a:xfrm flipH="1">
            <a:off x="6100200" y="2517800"/>
            <a:ext cx="504900" cy="4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6427550" y="3501800"/>
            <a:ext cx="2531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Warning: Naming conflict.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33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Logical ports: L4 header field (what you're looking at now).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33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ports: On a router, the place you plug in a link.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often called "ports."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Individual Acks, Multiple Losses</a:t>
            </a:r>
            <a:endParaRPr/>
          </a:p>
        </p:txBody>
      </p:sp>
      <p:sp>
        <p:nvSpPr>
          <p:cNvPr id="1364" name="Google Shape;1364;p93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</a:t>
            </a:r>
            <a:r>
              <a:rPr lang="en" sz="2800">
                <a:solidFill>
                  <a:srgbClr val="6AA84F"/>
                </a:solidFill>
              </a:rPr>
              <a:t>4</a:t>
            </a:r>
            <a:r>
              <a:rPr lang="en" sz="2800">
                <a:solidFill>
                  <a:schemeClr val="accent2"/>
                </a:solidFill>
              </a:rPr>
              <a:t>  5  </a:t>
            </a:r>
            <a:r>
              <a:rPr lang="en" sz="2800">
                <a:solidFill>
                  <a:srgbClr val="6AA84F"/>
                </a:solidFill>
              </a:rPr>
              <a:t>6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7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8</a:t>
            </a:r>
            <a:r>
              <a:rPr lang="en" sz="2800">
                <a:solidFill>
                  <a:schemeClr val="accent2"/>
                </a:solidFill>
              </a:rPr>
              <a:t>  </a:t>
            </a:r>
            <a:r>
              <a:rPr lang="en" sz="2800">
                <a:solidFill>
                  <a:srgbClr val="6AA84F"/>
                </a:solidFill>
              </a:rPr>
              <a:t>9</a:t>
            </a:r>
            <a:r>
              <a:rPr lang="en" sz="2800">
                <a:solidFill>
                  <a:schemeClr val="accent2"/>
                </a:solidFill>
              </a:rPr>
              <a:t>  10  11  12  13</a:t>
            </a:r>
            <a:endParaRPr sz="2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4 arrives → Send 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6 arrives → Send 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7 arrives → Send 11.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[4, 6, 7] acked → Declare 3 lost. </a:t>
            </a:r>
            <a:r>
              <a:rPr b="1" lang="en"/>
              <a:t>Resend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8 arrives → Send 12.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[6, 7, 8] acked → Declare 5 lost. </a:t>
            </a:r>
            <a:r>
              <a:rPr b="1" lang="en"/>
              <a:t>Resend 5.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9 arrives → Send 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(etc.)</a:t>
            </a:r>
            <a:endParaRPr/>
          </a:p>
        </p:txBody>
      </p:sp>
      <p:sp>
        <p:nvSpPr>
          <p:cNvPr id="1365" name="Google Shape;1365;p93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371" name="Google Shape;1371;p94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0</a:t>
            </a:r>
            <a:endParaRPr/>
          </a:p>
        </p:txBody>
      </p:sp>
      <p:sp>
        <p:nvSpPr>
          <p:cNvPr id="1372" name="Google Shape;1372;p94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378" name="Google Shape;1378;p95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</p:txBody>
      </p:sp>
      <p:sp>
        <p:nvSpPr>
          <p:cNvPr id="1379" name="Google Shape;1379;p95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0" name="Google Shape;1380;p95"/>
          <p:cNvSpPr txBox="1"/>
          <p:nvPr/>
        </p:nvSpPr>
        <p:spPr>
          <a:xfrm>
            <a:off x="107050" y="4101500"/>
            <a:ext cx="48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It might look like there's 7 packets in flight.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the duplicate ACK 2 tells us one of them was received.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just don't know which one, so we can't mark it.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386" name="Google Shape;1386;p96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3  4  5  6  7  8  9  10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2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6)</a:t>
            </a:r>
            <a:r>
              <a:rPr lang="en"/>
              <a:t> ACK 2 → Send 10</a:t>
            </a:r>
            <a:endParaRPr/>
          </a:p>
        </p:txBody>
      </p:sp>
      <p:sp>
        <p:nvSpPr>
          <p:cNvPr id="1387" name="Google Shape;1387;p96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393" name="Google Shape;1393;p97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3  4  5  6  7  8  9  10 11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3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6)</a:t>
            </a:r>
            <a:r>
              <a:rPr lang="en"/>
              <a:t> ACK 2 → Send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7)</a:t>
            </a:r>
            <a:r>
              <a:rPr lang="en"/>
              <a:t> ACK 2 → Send 11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ACK 2 duplicated 3 times. </a:t>
            </a:r>
            <a:r>
              <a:rPr b="1" lang="en"/>
              <a:t>Resend 3.</a:t>
            </a:r>
            <a:endParaRPr/>
          </a:p>
        </p:txBody>
      </p:sp>
      <p:sp>
        <p:nvSpPr>
          <p:cNvPr id="1394" name="Google Shape;1394;p97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400" name="Google Shape;1400;p98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3  4  5  6  7  8  9  10 11 12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4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6)</a:t>
            </a:r>
            <a:r>
              <a:rPr lang="en"/>
              <a:t> ACK 2 → Send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7)</a:t>
            </a:r>
            <a:r>
              <a:rPr lang="en"/>
              <a:t> ACK 2 → Send 11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ACK 2 duplicated 3 times. </a:t>
            </a:r>
            <a:r>
              <a:rPr b="1" lang="en"/>
              <a:t>Resend 3.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8)</a:t>
            </a:r>
            <a:r>
              <a:rPr lang="en"/>
              <a:t> ACK 2 → Send 12</a:t>
            </a:r>
            <a:endParaRPr/>
          </a:p>
        </p:txBody>
      </p:sp>
      <p:sp>
        <p:nvSpPr>
          <p:cNvPr id="1401" name="Google Shape;1401;p98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407" name="Google Shape;1407;p99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3  4  5  6  7  8  9  10 11 12 13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5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6)</a:t>
            </a:r>
            <a:r>
              <a:rPr lang="en"/>
              <a:t> ACK 2 → Send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7)</a:t>
            </a:r>
            <a:r>
              <a:rPr lang="en"/>
              <a:t> ACK 2 → Send 11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ACK 2 duplicated 3 times. </a:t>
            </a:r>
            <a:r>
              <a:rPr b="1" lang="en"/>
              <a:t>Resend 3.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8)</a:t>
            </a:r>
            <a:r>
              <a:rPr lang="en"/>
              <a:t> ACK 2 → Send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9)</a:t>
            </a:r>
            <a:r>
              <a:rPr lang="en"/>
              <a:t> ACK 2 → Send 13</a:t>
            </a:r>
            <a:endParaRPr/>
          </a:p>
        </p:txBody>
      </p:sp>
      <p:sp>
        <p:nvSpPr>
          <p:cNvPr id="1408" name="Google Shape;1408;p99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414" name="Google Shape;1414;p100"/>
          <p:cNvSpPr txBox="1"/>
          <p:nvPr>
            <p:ph idx="1" type="body"/>
          </p:nvPr>
        </p:nvSpPr>
        <p:spPr>
          <a:xfrm>
            <a:off x="107050" y="402200"/>
            <a:ext cx="592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1  2</a:t>
            </a:r>
            <a:r>
              <a:rPr lang="en" sz="2800"/>
              <a:t>  </a:t>
            </a:r>
            <a:r>
              <a:rPr lang="en" sz="2800">
                <a:solidFill>
                  <a:schemeClr val="accent2"/>
                </a:solidFill>
              </a:rPr>
              <a:t>3  4  5  6  7  8  9  10 11 12 13 14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 duplicate acks = 6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4)</a:t>
            </a:r>
            <a:r>
              <a:rPr lang="en"/>
              <a:t> ACK 2 → Send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6)</a:t>
            </a:r>
            <a:r>
              <a:rPr lang="en"/>
              <a:t> ACK 2 → Send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7)</a:t>
            </a:r>
            <a:r>
              <a:rPr lang="en"/>
              <a:t> ACK 2 → Send 11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ACK 2 duplicated 3 times. </a:t>
            </a:r>
            <a:r>
              <a:rPr b="1" lang="en"/>
              <a:t>Resend 3.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8)</a:t>
            </a:r>
            <a:r>
              <a:rPr lang="en"/>
              <a:t> ACK 2 → Send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9)</a:t>
            </a:r>
            <a:r>
              <a:rPr lang="en"/>
              <a:t> ACK 2 → Send 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(for packet 10)</a:t>
            </a:r>
            <a:r>
              <a:rPr lang="en"/>
              <a:t> ACK 2 → Send 14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ACK 2 duplicated 6 times.</a:t>
            </a:r>
            <a:br>
              <a:rPr lang="en"/>
            </a:br>
            <a:r>
              <a:rPr lang="en"/>
              <a:t>Resend 3? Resend 4? Resend 5?</a:t>
            </a:r>
            <a:endParaRPr/>
          </a:p>
        </p:txBody>
      </p:sp>
      <p:sp>
        <p:nvSpPr>
          <p:cNvPr id="1415" name="Google Shape;1415;p100"/>
          <p:cNvSpPr txBox="1"/>
          <p:nvPr>
            <p:ph idx="1" type="body"/>
          </p:nvPr>
        </p:nvSpPr>
        <p:spPr>
          <a:xfrm>
            <a:off x="6036000" y="402200"/>
            <a:ext cx="2940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= 3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lost after 3 later acks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</a:t>
            </a:r>
            <a:r>
              <a:rPr lang="en"/>
              <a:t> = 6</a:t>
            </a:r>
            <a:br>
              <a:rPr lang="en"/>
            </a:b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6 packets in flight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red = in flight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green = acked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/>
              <a:t>ackets 3 and 5 are lost (but sender doesn't know).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 already acked.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Responding to Loss: Cumulative Acks, Multiple Losses</a:t>
            </a:r>
            <a:endParaRPr/>
          </a:p>
        </p:txBody>
      </p:sp>
      <p:sp>
        <p:nvSpPr>
          <p:cNvPr id="1421" name="Google Shape;1421;p10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Cumulative acks don't tell the sender exactly which packets were received.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copies of ACK 6 means: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received everything up to 6.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received 3 more packets after that (none are 7), but I didn't say which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tell us </a:t>
            </a:r>
            <a:r>
              <a:rPr i="1" lang="en"/>
              <a:t>how many</a:t>
            </a:r>
            <a:r>
              <a:rPr lang="en"/>
              <a:t> packets to send.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we have 6 packets in-flight, 3 were received, so we can send 3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this doesn't tell us </a:t>
            </a:r>
            <a:r>
              <a:rPr i="1" lang="en"/>
              <a:t>which</a:t>
            </a:r>
            <a:r>
              <a:rPr lang="en"/>
              <a:t> packets to resend.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Ambiguity leads to ad-hoc heuristics.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Unfortunately, TCP uses cumulative acks, so we have to deal with this ambiguity.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0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Transport Layer Design Goals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Single Packet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Packets (Windows)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Avoiding Overload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(Flow and Congestion Control)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Smarter Acknowledgments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Detecting Loss Early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Alternate Designs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10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Designs</a:t>
            </a:r>
            <a:endParaRPr/>
          </a:p>
        </p:txBody>
      </p:sp>
      <p:sp>
        <p:nvSpPr>
          <p:cNvPr id="1428" name="Google Shape;1428;p10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Transport Layer Feature: De-Multiplexing with Ports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107050" y="402200"/>
            <a:ext cx="8909700" cy="4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Ports are like room numbers in a house/building.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address is the same, but the room number specifies one person in the house.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numbers can be anything in private </a:t>
            </a:r>
            <a:r>
              <a:rPr lang="en"/>
              <a:t>houses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numbers should be well-known and constant in public buildings.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Ports identify applications on a specific machine.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numbers are 16 bits long.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private computers, ports can be anything.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"Ephemeral" port numbers: 1024–65535.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Applications can pick a random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public services, ports should be well-known and public.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Examples: SSH (22), HTTP (80).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Services can listen for requests on a well-known port.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Users know the appropriate port number to contact.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Designs</a:t>
            </a:r>
            <a:r>
              <a:rPr lang="en"/>
              <a:t> to Implementing Reliability</a:t>
            </a:r>
            <a:endParaRPr/>
          </a:p>
        </p:txBody>
      </p:sp>
      <p:sp>
        <p:nvSpPr>
          <p:cNvPr id="1434" name="Google Shape;1434;p10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implemented reliability by re-sending lost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possible approach: Sender </a:t>
            </a:r>
            <a:r>
              <a:rPr b="1" lang="en"/>
              <a:t>encodes</a:t>
            </a:r>
            <a:r>
              <a:rPr lang="en"/>
              <a:t> the data to be resilient to loss.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idea: Add some redundancy to the data itself.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</a:t>
            </a:r>
            <a:r>
              <a:rPr i="1" lang="en"/>
              <a:t>k</a:t>
            </a:r>
            <a:r>
              <a:rPr lang="en"/>
              <a:t> = 5 packets to send.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encode them into </a:t>
            </a:r>
            <a:r>
              <a:rPr i="1" lang="en"/>
              <a:t>n</a:t>
            </a:r>
            <a:r>
              <a:rPr lang="en"/>
              <a:t> = 20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packets can be recovered if you receive any </a:t>
            </a:r>
            <a:r>
              <a:rPr i="1" lang="en"/>
              <a:t>k</a:t>
            </a:r>
            <a:r>
              <a:rPr lang="en"/>
              <a:t>' = 10 encoded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</a:t>
            </a:r>
            <a:r>
              <a:rPr lang="en"/>
              <a:t> &gt; </a:t>
            </a:r>
            <a:r>
              <a:rPr i="1" lang="en"/>
              <a:t>k</a:t>
            </a:r>
            <a:r>
              <a:rPr lang="en"/>
              <a:t>' &gt; </a:t>
            </a:r>
            <a:r>
              <a:rPr i="1" lang="en"/>
              <a:t>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depends on </a:t>
            </a:r>
            <a:r>
              <a:rPr i="1" lang="en"/>
              <a:t>k</a:t>
            </a:r>
            <a:r>
              <a:rPr lang="en"/>
              <a:t>' / </a:t>
            </a:r>
            <a:r>
              <a:rPr i="1" lang="en"/>
              <a:t>k</a:t>
            </a:r>
            <a:r>
              <a:rPr lang="en"/>
              <a:t>. (How many encoded packets needed to recover.)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Vast literature exists on coding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Fountain codes, raptor codes.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Historically, not used very much, but that could change... (e.g. video streaming).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Design Choices</a:t>
            </a:r>
            <a:endParaRPr/>
          </a:p>
        </p:txBody>
      </p:sp>
      <p:sp>
        <p:nvSpPr>
          <p:cNvPr id="1440" name="Google Shape;1440;p10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We've covered all the basic building blocks of TCP.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Acknowledgments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Retransmissions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Along the way, we sometimes had to pick one design out of </a:t>
            </a:r>
            <a:r>
              <a:rPr lang="en"/>
              <a:t>several alternatives.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send a nack if the packet is corrupted?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TCP: No.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use individual, full-information, or cumulative acks?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TCP: Cumulative.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detect loss with timeouts, subsequent acks, or both?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TCP: Both.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Design Choices</a:t>
            </a:r>
            <a:endParaRPr/>
          </a:p>
        </p:txBody>
      </p:sp>
      <p:sp>
        <p:nvSpPr>
          <p:cNvPr id="1446" name="Google Shape;1446;p10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made specific design choices (e.g. we chose cumulative acks).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make different choices, you'll get different reliability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Stop-and-wait: Set </a:t>
            </a:r>
            <a:r>
              <a:rPr i="1" lang="en"/>
              <a:t>W</a:t>
            </a:r>
            <a:r>
              <a:rPr lang="en"/>
              <a:t> =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Go-Back-N is another reliability protocol.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Understanding how to design and evaluate a reliability protocol is more important than memorizing the details of any specific implementation!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07050" y="402200"/>
            <a:ext cx="89097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</a:t>
            </a:r>
            <a:r>
              <a:rPr lang="en"/>
              <a:t>application</a:t>
            </a:r>
            <a:r>
              <a:rPr lang="en"/>
              <a:t> semantics involve reliable delivery.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File transfer.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Implemented by TCP, but not UDP.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Building a reliable service (L4) on top of unreliable packet delivery (L3).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spend most of today and next time building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Transport Layer Feature: Reliability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