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oboto Medium"/>
      <p:regular r:id="rId39"/>
      <p:bold r:id="rId40"/>
      <p:italic r:id="rId41"/>
      <p:boldItalic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Roboto Light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CF7D1A-C7A0-4B4B-BD3F-3CEAAF8846DA}">
  <a:tblStyle styleId="{39CF7D1A-C7A0-4B4B-BD3F-3CEAAF8846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.fntdata"/><Relationship Id="rId42" Type="http://schemas.openxmlformats.org/officeDocument/2006/relationships/font" Target="fonts/RobotoMedium-boldItalic.fntdata"/><Relationship Id="rId41" Type="http://schemas.openxmlformats.org/officeDocument/2006/relationships/font" Target="fonts/RobotoMedium-italic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Light-bold.fntdata"/><Relationship Id="rId47" Type="http://schemas.openxmlformats.org/officeDocument/2006/relationships/font" Target="fonts/RobotoLight-regular.fntdata"/><Relationship Id="rId49" Type="http://schemas.openxmlformats.org/officeDocument/2006/relationships/font" Target="fonts/Roboto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Medium-regular.fntdata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Roboto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691bae8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a691bae8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ea7889d45f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2ea7889d45f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ea7889d45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ea7889d45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76b9ae8b0f_0_4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76b9ae8b0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76b9ae8b0f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76b9ae8b0f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6b9ae8b0f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76b9ae8b0f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76b9ae8b0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76b9ae8b0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76b9ae8b0f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76b9ae8b0f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76b9ae8b0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76b9ae8b0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76b9ae8b0f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76b9ae8b0f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76b9ae8b0f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76b9ae8b0f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a691bae84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a691bae8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276b9ae8b0f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276b9ae8b0f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7a17e49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7a17e49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ea7889d45f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ea7889d4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ea7889d4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ea7889d4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ea7889d4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ea7889d4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ea7889d45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ea7889d45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ea7889d45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ea7889d45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2ea7889d45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2ea7889d45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ea7889d45f_0_5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ea7889d45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2ea7889d45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2ea7889d45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a691bae84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a691bae84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ea7889d45f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ea7889d45f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ea7889d45f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ea7889d45f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ea7889d45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2ea7889d45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a691bae8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a691bae8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a691bae8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a691bae8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6b9ae8b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76b9ae8b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6b9ae8b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6b9ae8b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76b9ae8b0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76b9ae8b0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76b9ae8b0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76b9ae8b0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Fall 2024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TCP Implementation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X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Sequence and Ack Numbers</a:t>
            </a:r>
            <a:endParaRPr/>
          </a:p>
        </p:txBody>
      </p:sp>
      <p:sp>
        <p:nvSpPr>
          <p:cNvPr id="660" name="Google Shape;660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sequence number of a segment is the number of the </a:t>
            </a:r>
            <a:r>
              <a:rPr i="1" lang="en"/>
              <a:t>first byte</a:t>
            </a:r>
            <a:r>
              <a:rPr lang="en"/>
              <a:t> in the segment.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sends a packet with sequence number </a:t>
            </a:r>
            <a:r>
              <a:rPr i="1" lang="en"/>
              <a:t>j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packet contains </a:t>
            </a:r>
            <a:r>
              <a:rPr i="1" lang="en"/>
              <a:t>B</a:t>
            </a:r>
            <a:r>
              <a:rPr lang="en"/>
              <a:t>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Bytes in the packet are numbered: </a:t>
            </a:r>
            <a:r>
              <a:rPr i="1" lang="en"/>
              <a:t>j</a:t>
            </a:r>
            <a:r>
              <a:rPr lang="en"/>
              <a:t>,  </a:t>
            </a:r>
            <a:r>
              <a:rPr i="1" lang="en"/>
              <a:t>j</a:t>
            </a:r>
            <a:r>
              <a:rPr lang="en"/>
              <a:t>+1,  </a:t>
            </a:r>
            <a:r>
              <a:rPr i="1" lang="en"/>
              <a:t>j</a:t>
            </a:r>
            <a:r>
              <a:rPr lang="en"/>
              <a:t>+2,  </a:t>
            </a:r>
            <a:r>
              <a:rPr i="1" lang="en"/>
              <a:t>j</a:t>
            </a:r>
            <a:r>
              <a:rPr lang="en"/>
              <a:t>+3, ..., ,  </a:t>
            </a:r>
            <a:r>
              <a:rPr i="1" lang="en"/>
              <a:t>j</a:t>
            </a:r>
            <a:r>
              <a:rPr lang="en"/>
              <a:t>+</a:t>
            </a:r>
            <a:r>
              <a:rPr i="1" lang="en"/>
              <a:t>B</a:t>
            </a:r>
            <a:r>
              <a:rPr lang="en"/>
              <a:t>–1.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Recipient sends a cumulative ack (number of highest byte received, plus one).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all prior data is received, ack number is </a:t>
            </a:r>
            <a:r>
              <a:rPr i="1" lang="en"/>
              <a:t>j</a:t>
            </a:r>
            <a:r>
              <a:rPr lang="en"/>
              <a:t>+</a:t>
            </a:r>
            <a:r>
              <a:rPr i="1" lang="en"/>
              <a:t>B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of this as the next expected byte, or the first unreceived byte.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earlier data before this packet is missing, the ack number will be lower.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Sequence and Ack Numbers</a:t>
            </a:r>
            <a:endParaRPr/>
          </a:p>
        </p:txBody>
      </p:sp>
      <p:sp>
        <p:nvSpPr>
          <p:cNvPr id="666" name="Google Shape;666;p34"/>
          <p:cNvSpPr txBox="1"/>
          <p:nvPr>
            <p:ph idx="1" type="body"/>
          </p:nvPr>
        </p:nvSpPr>
        <p:spPr>
          <a:xfrm>
            <a:off x="107050" y="402200"/>
            <a:ext cx="89097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Assuming only one packet in flight, all packets length </a:t>
            </a:r>
            <a:r>
              <a:rPr i="1" lang="en"/>
              <a:t>B</a:t>
            </a:r>
            <a:r>
              <a:rPr lang="en"/>
              <a:t>, and no loss: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last ack number is equal to the next sequence number.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"I expect </a:t>
            </a:r>
            <a:r>
              <a:rPr i="1" lang="en"/>
              <a:t>j</a:t>
            </a:r>
            <a:r>
              <a:rPr lang="en"/>
              <a:t> + </a:t>
            </a:r>
            <a:r>
              <a:rPr i="1" lang="en"/>
              <a:t>B</a:t>
            </a:r>
            <a:r>
              <a:rPr lang="en"/>
              <a:t> next." → "I'm sending </a:t>
            </a:r>
            <a:r>
              <a:rPr i="1" lang="en"/>
              <a:t>j</a:t>
            </a:r>
            <a:r>
              <a:rPr lang="en"/>
              <a:t> + </a:t>
            </a:r>
            <a:r>
              <a:rPr i="1" lang="en"/>
              <a:t>B</a:t>
            </a:r>
            <a:r>
              <a:rPr lang="en"/>
              <a:t>."</a:t>
            </a:r>
            <a:endParaRPr/>
          </a:p>
        </p:txBody>
      </p:sp>
      <p:cxnSp>
        <p:nvCxnSpPr>
          <p:cNvPr id="667" name="Google Shape;667;p34"/>
          <p:cNvCxnSpPr/>
          <p:nvPr/>
        </p:nvCxnSpPr>
        <p:spPr>
          <a:xfrm>
            <a:off x="3037525" y="1791725"/>
            <a:ext cx="0" cy="2985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34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34"/>
          <p:cNvCxnSpPr/>
          <p:nvPr/>
        </p:nvCxnSpPr>
        <p:spPr>
          <a:xfrm>
            <a:off x="6058925" y="1791725"/>
            <a:ext cx="0" cy="2985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34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1" name="Google Shape;671;p34"/>
          <p:cNvGrpSpPr/>
          <p:nvPr/>
        </p:nvGrpSpPr>
        <p:grpSpPr>
          <a:xfrm>
            <a:off x="3039475" y="2235652"/>
            <a:ext cx="3019775" cy="728348"/>
            <a:chOff x="3039475" y="1702252"/>
            <a:chExt cx="3019775" cy="728348"/>
          </a:xfrm>
        </p:grpSpPr>
        <p:cxnSp>
          <p:nvCxnSpPr>
            <p:cNvPr id="672" name="Google Shape;672;p34"/>
            <p:cNvCxnSpPr/>
            <p:nvPr/>
          </p:nvCxnSpPr>
          <p:spPr>
            <a:xfrm flipH="1">
              <a:off x="3039475" y="19812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3" name="Google Shape;673;p34"/>
            <p:cNvSpPr txBox="1"/>
            <p:nvPr/>
          </p:nvSpPr>
          <p:spPr>
            <a:xfrm rot="-511693">
              <a:off x="3050742" y="1923442"/>
              <a:ext cx="3004117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ack = 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j 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+ 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3039500" y="1791725"/>
            <a:ext cx="3007800" cy="597249"/>
            <a:chOff x="3039500" y="3010925"/>
            <a:chExt cx="3007800" cy="597249"/>
          </a:xfrm>
        </p:grpSpPr>
        <p:cxnSp>
          <p:nvCxnSpPr>
            <p:cNvPr id="675" name="Google Shape;675;p34"/>
            <p:cNvCxnSpPr/>
            <p:nvPr/>
          </p:nvCxnSpPr>
          <p:spPr>
            <a:xfrm>
              <a:off x="3039500" y="31662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6" name="Google Shape;676;p34"/>
            <p:cNvSpPr txBox="1"/>
            <p:nvPr/>
          </p:nvSpPr>
          <p:spPr>
            <a:xfrm rot="509539">
              <a:off x="3957694" y="3092615"/>
              <a:ext cx="1127462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seq = 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7" name="Google Shape;677;p34"/>
          <p:cNvGrpSpPr/>
          <p:nvPr/>
        </p:nvGrpSpPr>
        <p:grpSpPr>
          <a:xfrm>
            <a:off x="3039500" y="2932525"/>
            <a:ext cx="3007800" cy="599449"/>
            <a:chOff x="3039500" y="3999325"/>
            <a:chExt cx="3007800" cy="599449"/>
          </a:xfrm>
        </p:grpSpPr>
        <p:cxnSp>
          <p:nvCxnSpPr>
            <p:cNvPr id="678" name="Google Shape;678;p34"/>
            <p:cNvCxnSpPr/>
            <p:nvPr/>
          </p:nvCxnSpPr>
          <p:spPr>
            <a:xfrm>
              <a:off x="3039500" y="4156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9" name="Google Shape;679;p34"/>
            <p:cNvSpPr txBox="1"/>
            <p:nvPr/>
          </p:nvSpPr>
          <p:spPr>
            <a:xfrm rot="509640">
              <a:off x="3942862" y="4083115"/>
              <a:ext cx="1155676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seq = 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+ 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0" name="Google Shape;680;p34"/>
          <p:cNvGrpSpPr/>
          <p:nvPr/>
        </p:nvGrpSpPr>
        <p:grpSpPr>
          <a:xfrm>
            <a:off x="3039475" y="3378652"/>
            <a:ext cx="3019775" cy="728348"/>
            <a:chOff x="3039475" y="1702252"/>
            <a:chExt cx="3019775" cy="728348"/>
          </a:xfrm>
        </p:grpSpPr>
        <p:cxnSp>
          <p:nvCxnSpPr>
            <p:cNvPr id="681" name="Google Shape;681;p34"/>
            <p:cNvCxnSpPr/>
            <p:nvPr/>
          </p:nvCxnSpPr>
          <p:spPr>
            <a:xfrm flipH="1">
              <a:off x="3039475" y="19812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2" name="Google Shape;682;p34"/>
            <p:cNvSpPr txBox="1"/>
            <p:nvPr/>
          </p:nvSpPr>
          <p:spPr>
            <a:xfrm rot="-511693">
              <a:off x="3050742" y="1923442"/>
              <a:ext cx="3004117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ack = 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j 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+ 2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3" name="Google Shape;683;p34"/>
          <p:cNvGrpSpPr/>
          <p:nvPr/>
        </p:nvGrpSpPr>
        <p:grpSpPr>
          <a:xfrm>
            <a:off x="3039500" y="4075525"/>
            <a:ext cx="3007800" cy="599449"/>
            <a:chOff x="3039500" y="3999325"/>
            <a:chExt cx="3007800" cy="599449"/>
          </a:xfrm>
        </p:grpSpPr>
        <p:cxnSp>
          <p:nvCxnSpPr>
            <p:cNvPr id="684" name="Google Shape;684;p34"/>
            <p:cNvCxnSpPr/>
            <p:nvPr/>
          </p:nvCxnSpPr>
          <p:spPr>
            <a:xfrm>
              <a:off x="3039500" y="4156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5" name="Google Shape;685;p34"/>
            <p:cNvSpPr txBox="1"/>
            <p:nvPr/>
          </p:nvSpPr>
          <p:spPr>
            <a:xfrm rot="509640">
              <a:off x="3942862" y="4083115"/>
              <a:ext cx="1155676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seq = 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 + 2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5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TCP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Byte Notation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(Segments, Sequence Numbers)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Maintaining State (Full Duplex, Connection Setup and Teardown)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Sliding Window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91" name="Google Shape;691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Maintaining State (Full Duplex)</a:t>
            </a:r>
            <a:endParaRPr/>
          </a:p>
        </p:txBody>
      </p:sp>
      <p:sp>
        <p:nvSpPr>
          <p:cNvPr id="692" name="Google Shape;692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State</a:t>
            </a:r>
            <a:endParaRPr/>
          </a:p>
        </p:txBody>
      </p:sp>
      <p:sp>
        <p:nvSpPr>
          <p:cNvPr id="698" name="Google Shape;698;p3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Reliability requires maintaining </a:t>
            </a:r>
            <a:r>
              <a:rPr i="1" lang="en"/>
              <a:t>state</a:t>
            </a:r>
            <a:r>
              <a:rPr lang="en"/>
              <a:t> at the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has to remember: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Which packets have been sent and not acked?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much longer on the timer before I resend a packet?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has to buffer the out-of-order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 is maintained at the end hosts, not in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each separate connection, both end hosts need to maintain state.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is Full-Duplex</a:t>
            </a:r>
            <a:endParaRPr/>
          </a:p>
        </p:txBody>
      </p:sp>
      <p:sp>
        <p:nvSpPr>
          <p:cNvPr id="704" name="Google Shape;704;p37"/>
          <p:cNvSpPr txBox="1"/>
          <p:nvPr>
            <p:ph idx="1" type="body"/>
          </p:nvPr>
        </p:nvSpPr>
        <p:spPr>
          <a:xfrm>
            <a:off x="107050" y="402200"/>
            <a:ext cx="89097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 defined a sender and a recipient in every connection.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Connections in TCP are </a:t>
            </a:r>
            <a:r>
              <a:rPr b="1" lang="en"/>
              <a:t>full-duplex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hosts can send data, and both hosts can receive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 send to B, and B can send to A, simultaneously, in the same connection.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support full-duplex connections: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sets of sequence numbers: One for A→B bytes, and one for B→A bytes.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carries both data and ack information.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"Here are some bytes starting at 15..."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"...Also, I ack receiving all your bytes up to (not including) 84."</a:t>
            </a:r>
            <a:endParaRPr/>
          </a:p>
        </p:txBody>
      </p:sp>
      <p:graphicFrame>
        <p:nvGraphicFramePr>
          <p:cNvPr id="705" name="Google Shape;705;p37"/>
          <p:cNvGraphicFramePr/>
          <p:nvPr/>
        </p:nvGraphicFramePr>
        <p:xfrm>
          <a:off x="604025" y="396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{39CF7D1A-C7A0-4B4B-BD3F-3CEAAF8846DA}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</a:tr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graphicFrame>
        <p:nvGraphicFramePr>
          <p:cNvPr id="706" name="Google Shape;706;p37"/>
          <p:cNvGraphicFramePr/>
          <p:nvPr/>
        </p:nvGraphicFramePr>
        <p:xfrm>
          <a:off x="4920425" y="396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{39CF7D1A-C7A0-4B4B-BD3F-3CEAAF8846DA}</a:tableStyleId>
              </a:tblPr>
              <a:tblGrid>
                <a:gridCol w="517075"/>
                <a:gridCol w="517075"/>
                <a:gridCol w="517075"/>
                <a:gridCol w="517075"/>
                <a:gridCol w="517075"/>
                <a:gridCol w="517075"/>
                <a:gridCol w="517075"/>
              </a:tblGrid>
              <a:tr h="23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77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78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79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80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81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82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83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</a:tr>
              <a:tr h="23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 sz="16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707" name="Google Shape;707;p37"/>
          <p:cNvSpPr txBox="1"/>
          <p:nvPr/>
        </p:nvSpPr>
        <p:spPr>
          <a:xfrm>
            <a:off x="604025" y="4631850"/>
            <a:ext cx="2273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to B bytestream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37"/>
          <p:cNvSpPr txBox="1"/>
          <p:nvPr/>
        </p:nvSpPr>
        <p:spPr>
          <a:xfrm>
            <a:off x="4920425" y="4631850"/>
            <a:ext cx="2273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to A bytestream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 Setup: Three-Way Handshake</a:t>
            </a:r>
            <a:endParaRPr/>
          </a:p>
        </p:txBody>
      </p:sp>
      <p:sp>
        <p:nvSpPr>
          <p:cNvPr id="714" name="Google Shape;714;p38"/>
          <p:cNvSpPr txBox="1"/>
          <p:nvPr>
            <p:ph idx="1" type="body"/>
          </p:nvPr>
        </p:nvSpPr>
        <p:spPr>
          <a:xfrm>
            <a:off x="107050" y="402200"/>
            <a:ext cx="8909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Each host tells its ISN to the other host.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SYN.</a:t>
            </a:r>
            <a:r>
              <a:rPr lang="en"/>
              <a:t> Client says: "Here's my ISN."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SYN-ACK.</a:t>
            </a:r>
            <a:r>
              <a:rPr lang="en"/>
              <a:t> Server says: "I received your ISN. Also, here's my ISN."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ACK</a:t>
            </a:r>
            <a:r>
              <a:rPr lang="en"/>
              <a:t>. Client says: "I received your ISN."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the three-way handshake, both sides can start sending data.</a:t>
            </a:r>
            <a:endParaRPr/>
          </a:p>
        </p:txBody>
      </p:sp>
      <p:grpSp>
        <p:nvGrpSpPr>
          <p:cNvPr id="715" name="Google Shape;715;p38"/>
          <p:cNvGrpSpPr/>
          <p:nvPr/>
        </p:nvGrpSpPr>
        <p:grpSpPr>
          <a:xfrm>
            <a:off x="3039475" y="3472899"/>
            <a:ext cx="3015000" cy="557901"/>
            <a:chOff x="3039475" y="2406099"/>
            <a:chExt cx="3015000" cy="557901"/>
          </a:xfrm>
        </p:grpSpPr>
        <p:cxnSp>
          <p:nvCxnSpPr>
            <p:cNvPr id="716" name="Google Shape;716;p38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7" name="Google Shape;717;p38"/>
            <p:cNvSpPr txBox="1"/>
            <p:nvPr/>
          </p:nvSpPr>
          <p:spPr>
            <a:xfrm rot="-511328">
              <a:off x="4119553" y="2462889"/>
              <a:ext cx="787495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SYN-ACK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18" name="Google Shape;718;p38"/>
          <p:cNvCxnSpPr/>
          <p:nvPr/>
        </p:nvCxnSpPr>
        <p:spPr>
          <a:xfrm>
            <a:off x="3037525" y="2846575"/>
            <a:ext cx="0" cy="1930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38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38"/>
          <p:cNvCxnSpPr/>
          <p:nvPr/>
        </p:nvCxnSpPr>
        <p:spPr>
          <a:xfrm>
            <a:off x="6058925" y="2846575"/>
            <a:ext cx="0" cy="193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38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22" name="Google Shape;722;p38"/>
          <p:cNvGrpSpPr/>
          <p:nvPr/>
        </p:nvGrpSpPr>
        <p:grpSpPr>
          <a:xfrm>
            <a:off x="3039500" y="2887667"/>
            <a:ext cx="3007800" cy="568107"/>
            <a:chOff x="3039500" y="1897067"/>
            <a:chExt cx="3007800" cy="568107"/>
          </a:xfrm>
        </p:grpSpPr>
        <p:cxnSp>
          <p:nvCxnSpPr>
            <p:cNvPr id="723" name="Google Shape;723;p38"/>
            <p:cNvCxnSpPr/>
            <p:nvPr/>
          </p:nvCxnSpPr>
          <p:spPr>
            <a:xfrm>
              <a:off x="3039500" y="20232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4" name="Google Shape;724;p38"/>
            <p:cNvSpPr txBox="1"/>
            <p:nvPr/>
          </p:nvSpPr>
          <p:spPr>
            <a:xfrm rot="510033">
              <a:off x="4154499" y="19537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SYN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3039500" y="4030667"/>
            <a:ext cx="3007800" cy="568107"/>
            <a:chOff x="3039500" y="2887667"/>
            <a:chExt cx="3007800" cy="568107"/>
          </a:xfrm>
        </p:grpSpPr>
        <p:cxnSp>
          <p:nvCxnSpPr>
            <p:cNvPr id="726" name="Google Shape;726;p38"/>
            <p:cNvCxnSpPr/>
            <p:nvPr/>
          </p:nvCxnSpPr>
          <p:spPr>
            <a:xfrm>
              <a:off x="3039500" y="3013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27" name="Google Shape;727;p38"/>
            <p:cNvSpPr txBox="1"/>
            <p:nvPr/>
          </p:nvSpPr>
          <p:spPr>
            <a:xfrm rot="510033">
              <a:off x="4154499" y="29443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 Setup: Three-Way Handshake</a:t>
            </a:r>
            <a:endParaRPr/>
          </a:p>
        </p:txBody>
      </p:sp>
      <p:sp>
        <p:nvSpPr>
          <p:cNvPr id="733" name="Google Shape;733;p39"/>
          <p:cNvSpPr txBox="1"/>
          <p:nvPr>
            <p:ph idx="1" type="body"/>
          </p:nvPr>
        </p:nvSpPr>
        <p:spPr>
          <a:xfrm>
            <a:off x="107050" y="402200"/>
            <a:ext cx="8909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Each host tells its ISN to the other host.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SYN.</a:t>
            </a:r>
            <a:r>
              <a:rPr lang="en"/>
              <a:t> Client says: "My ISN is </a:t>
            </a:r>
            <a:r>
              <a:rPr i="1" lang="en"/>
              <a:t>x</a:t>
            </a:r>
            <a:r>
              <a:rPr lang="en"/>
              <a:t>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SYN-ACK.</a:t>
            </a:r>
            <a:r>
              <a:rPr lang="en"/>
              <a:t> Server says: "I received </a:t>
            </a:r>
            <a:r>
              <a:rPr i="1" lang="en"/>
              <a:t>x</a:t>
            </a:r>
            <a:r>
              <a:rPr lang="en"/>
              <a:t> (expecting </a:t>
            </a:r>
            <a:r>
              <a:rPr i="1" lang="en"/>
              <a:t>x</a:t>
            </a:r>
            <a:r>
              <a:rPr lang="en"/>
              <a:t>+1 next). Also, my ISN is </a:t>
            </a:r>
            <a:r>
              <a:rPr i="1" lang="en"/>
              <a:t>y</a:t>
            </a:r>
            <a:r>
              <a:rPr lang="en"/>
              <a:t>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FF"/>
                </a:solidFill>
              </a:rPr>
              <a:t>ACK</a:t>
            </a:r>
            <a:r>
              <a:rPr lang="en"/>
              <a:t>. Client says: "I received </a:t>
            </a:r>
            <a:r>
              <a:rPr i="1" lang="en"/>
              <a:t>y</a:t>
            </a:r>
            <a:r>
              <a:rPr lang="en"/>
              <a:t> (expecting </a:t>
            </a:r>
            <a:r>
              <a:rPr i="1" lang="en"/>
              <a:t>y</a:t>
            </a:r>
            <a:r>
              <a:rPr lang="en"/>
              <a:t>+1 next)."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the three-way handshake, both sides can start sending data.</a:t>
            </a:r>
            <a:endParaRPr/>
          </a:p>
        </p:txBody>
      </p:sp>
      <p:grpSp>
        <p:nvGrpSpPr>
          <p:cNvPr id="734" name="Google Shape;734;p39"/>
          <p:cNvGrpSpPr/>
          <p:nvPr/>
        </p:nvGrpSpPr>
        <p:grpSpPr>
          <a:xfrm>
            <a:off x="3039475" y="3322547"/>
            <a:ext cx="3015000" cy="708253"/>
            <a:chOff x="3039475" y="3322547"/>
            <a:chExt cx="3015000" cy="708253"/>
          </a:xfrm>
        </p:grpSpPr>
        <p:cxnSp>
          <p:nvCxnSpPr>
            <p:cNvPr id="735" name="Google Shape;735;p39"/>
            <p:cNvCxnSpPr/>
            <p:nvPr/>
          </p:nvCxnSpPr>
          <p:spPr>
            <a:xfrm flipH="1">
              <a:off x="3039475" y="35814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6" name="Google Shape;736;p39"/>
            <p:cNvSpPr txBox="1"/>
            <p:nvPr/>
          </p:nvSpPr>
          <p:spPr>
            <a:xfrm rot="-511597">
              <a:off x="3051494" y="3533687"/>
              <a:ext cx="2869112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SYN-ACK. seq=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, ack=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+1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37" name="Google Shape;737;p39"/>
          <p:cNvCxnSpPr/>
          <p:nvPr/>
        </p:nvCxnSpPr>
        <p:spPr>
          <a:xfrm>
            <a:off x="3037525" y="2846575"/>
            <a:ext cx="0" cy="1930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39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39"/>
          <p:cNvCxnSpPr/>
          <p:nvPr/>
        </p:nvCxnSpPr>
        <p:spPr>
          <a:xfrm>
            <a:off x="6058925" y="2846575"/>
            <a:ext cx="0" cy="1930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9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41" name="Google Shape;741;p39"/>
          <p:cNvGrpSpPr/>
          <p:nvPr/>
        </p:nvGrpSpPr>
        <p:grpSpPr>
          <a:xfrm>
            <a:off x="3039500" y="2858525"/>
            <a:ext cx="3007800" cy="597249"/>
            <a:chOff x="3039500" y="3010925"/>
            <a:chExt cx="3007800" cy="597249"/>
          </a:xfrm>
        </p:grpSpPr>
        <p:cxnSp>
          <p:nvCxnSpPr>
            <p:cNvPr id="742" name="Google Shape;742;p39"/>
            <p:cNvCxnSpPr/>
            <p:nvPr/>
          </p:nvCxnSpPr>
          <p:spPr>
            <a:xfrm>
              <a:off x="3039500" y="31662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3" name="Google Shape;743;p39"/>
            <p:cNvSpPr txBox="1"/>
            <p:nvPr/>
          </p:nvSpPr>
          <p:spPr>
            <a:xfrm rot="509539">
              <a:off x="3957694" y="3092615"/>
              <a:ext cx="1127462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SYN. seq=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i="1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4" name="Google Shape;744;p39"/>
          <p:cNvGrpSpPr/>
          <p:nvPr/>
        </p:nvGrpSpPr>
        <p:grpSpPr>
          <a:xfrm>
            <a:off x="3039500" y="3999325"/>
            <a:ext cx="3007800" cy="599449"/>
            <a:chOff x="3039500" y="3999325"/>
            <a:chExt cx="3007800" cy="599449"/>
          </a:xfrm>
        </p:grpSpPr>
        <p:cxnSp>
          <p:nvCxnSpPr>
            <p:cNvPr id="745" name="Google Shape;745;p39"/>
            <p:cNvCxnSpPr/>
            <p:nvPr/>
          </p:nvCxnSpPr>
          <p:spPr>
            <a:xfrm>
              <a:off x="3039500" y="4156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6" name="Google Shape;746;p39"/>
            <p:cNvSpPr txBox="1"/>
            <p:nvPr/>
          </p:nvSpPr>
          <p:spPr>
            <a:xfrm rot="509640">
              <a:off x="3942862" y="4083115"/>
              <a:ext cx="1155676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ACK. ack=</a:t>
              </a:r>
              <a:r>
                <a:rPr i="1"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+1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0"/>
          <p:cNvSpPr txBox="1"/>
          <p:nvPr>
            <p:ph idx="1" type="body"/>
          </p:nvPr>
        </p:nvSpPr>
        <p:spPr>
          <a:xfrm>
            <a:off x="107050" y="402200"/>
            <a:ext cx="8909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Normal termination: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/>
              <a:t>side </a:t>
            </a:r>
            <a:r>
              <a:rPr lang="en"/>
              <a:t>sends a FIN packet to say: "I'm done sending, but will keep receiving."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 packets must be acked, just like any other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only one side has sent FIN, the connection is </a:t>
            </a:r>
            <a:r>
              <a:rPr i="1" lang="en"/>
              <a:t>half-closed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both sides have sent FIN (both done sending), the connection is closed.</a:t>
            </a:r>
            <a:endParaRPr/>
          </a:p>
        </p:txBody>
      </p:sp>
      <p:sp>
        <p:nvSpPr>
          <p:cNvPr id="752" name="Google Shape;752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 Teardown</a:t>
            </a:r>
            <a:endParaRPr/>
          </a:p>
        </p:txBody>
      </p:sp>
      <p:grpSp>
        <p:nvGrpSpPr>
          <p:cNvPr id="753" name="Google Shape;753;p40"/>
          <p:cNvGrpSpPr/>
          <p:nvPr/>
        </p:nvGrpSpPr>
        <p:grpSpPr>
          <a:xfrm>
            <a:off x="3039475" y="3222015"/>
            <a:ext cx="3015000" cy="557901"/>
            <a:chOff x="3039475" y="2406099"/>
            <a:chExt cx="3015000" cy="557901"/>
          </a:xfrm>
        </p:grpSpPr>
        <p:cxnSp>
          <p:nvCxnSpPr>
            <p:cNvPr id="754" name="Google Shape;754;p40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5" name="Google Shape;755;p40"/>
            <p:cNvSpPr txBox="1"/>
            <p:nvPr/>
          </p:nvSpPr>
          <p:spPr>
            <a:xfrm rot="-511328">
              <a:off x="4119553" y="2462889"/>
              <a:ext cx="787495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56" name="Google Shape;756;p40"/>
          <p:cNvCxnSpPr/>
          <p:nvPr/>
        </p:nvCxnSpPr>
        <p:spPr>
          <a:xfrm>
            <a:off x="3037525" y="2612475"/>
            <a:ext cx="0" cy="2164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40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40"/>
          <p:cNvCxnSpPr/>
          <p:nvPr/>
        </p:nvCxnSpPr>
        <p:spPr>
          <a:xfrm>
            <a:off x="6058925" y="2612475"/>
            <a:ext cx="0" cy="216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40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0" name="Google Shape;760;p40"/>
          <p:cNvGrpSpPr/>
          <p:nvPr/>
        </p:nvGrpSpPr>
        <p:grpSpPr>
          <a:xfrm>
            <a:off x="3039500" y="2712982"/>
            <a:ext cx="3007800" cy="568107"/>
            <a:chOff x="3039500" y="1897067"/>
            <a:chExt cx="3007800" cy="568107"/>
          </a:xfrm>
        </p:grpSpPr>
        <p:cxnSp>
          <p:nvCxnSpPr>
            <p:cNvPr id="761" name="Google Shape;761;p40"/>
            <p:cNvCxnSpPr/>
            <p:nvPr/>
          </p:nvCxnSpPr>
          <p:spPr>
            <a:xfrm>
              <a:off x="3039500" y="20232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2" name="Google Shape;762;p40"/>
            <p:cNvSpPr txBox="1"/>
            <p:nvPr/>
          </p:nvSpPr>
          <p:spPr>
            <a:xfrm rot="510033">
              <a:off x="4154499" y="19537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FIN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3" name="Google Shape;763;p40"/>
          <p:cNvGrpSpPr/>
          <p:nvPr/>
        </p:nvGrpSpPr>
        <p:grpSpPr>
          <a:xfrm>
            <a:off x="3039500" y="4084582"/>
            <a:ext cx="3007800" cy="568107"/>
            <a:chOff x="3039500" y="2887667"/>
            <a:chExt cx="3007800" cy="568107"/>
          </a:xfrm>
        </p:grpSpPr>
        <p:cxnSp>
          <p:nvCxnSpPr>
            <p:cNvPr id="764" name="Google Shape;764;p40"/>
            <p:cNvCxnSpPr/>
            <p:nvPr/>
          </p:nvCxnSpPr>
          <p:spPr>
            <a:xfrm>
              <a:off x="3039500" y="3013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5" name="Google Shape;765;p40"/>
            <p:cNvSpPr txBox="1"/>
            <p:nvPr/>
          </p:nvSpPr>
          <p:spPr>
            <a:xfrm rot="510033">
              <a:off x="4154499" y="29443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ACK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6" name="Google Shape;766;p40"/>
          <p:cNvGrpSpPr/>
          <p:nvPr/>
        </p:nvGrpSpPr>
        <p:grpSpPr>
          <a:xfrm>
            <a:off x="3039475" y="3603015"/>
            <a:ext cx="3015000" cy="557901"/>
            <a:chOff x="3039475" y="2406099"/>
            <a:chExt cx="3015000" cy="557901"/>
          </a:xfrm>
        </p:grpSpPr>
        <p:cxnSp>
          <p:nvCxnSpPr>
            <p:cNvPr id="767" name="Google Shape;767;p40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68" name="Google Shape;768;p40"/>
            <p:cNvSpPr txBox="1"/>
            <p:nvPr/>
          </p:nvSpPr>
          <p:spPr>
            <a:xfrm rot="-511328">
              <a:off x="4119553" y="2462889"/>
              <a:ext cx="787495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FIN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1"/>
          <p:cNvSpPr txBox="1"/>
          <p:nvPr>
            <p:ph idx="1" type="body"/>
          </p:nvPr>
        </p:nvSpPr>
        <p:spPr>
          <a:xfrm>
            <a:off x="107050" y="402200"/>
            <a:ext cx="8909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Abrupt termination can be used instead (e.g. in case of error).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 RST (reset) to say: "I will no longer send or receive data."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 packets do not need to be acked.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data in flight is lost.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RST sender receives more data later, send another RST.</a:t>
            </a:r>
            <a:endParaRPr/>
          </a:p>
        </p:txBody>
      </p:sp>
      <p:sp>
        <p:nvSpPr>
          <p:cNvPr id="774" name="Google Shape;77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 Teardown</a:t>
            </a:r>
            <a:endParaRPr/>
          </a:p>
        </p:txBody>
      </p:sp>
      <p:cxnSp>
        <p:nvCxnSpPr>
          <p:cNvPr id="775" name="Google Shape;775;p41"/>
          <p:cNvCxnSpPr/>
          <p:nvPr/>
        </p:nvCxnSpPr>
        <p:spPr>
          <a:xfrm>
            <a:off x="3037525" y="2612475"/>
            <a:ext cx="0" cy="2164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41"/>
          <p:cNvSpPr txBox="1"/>
          <p:nvPr/>
        </p:nvSpPr>
        <p:spPr>
          <a:xfrm>
            <a:off x="2485075" y="4777424"/>
            <a:ext cx="1104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41"/>
          <p:cNvCxnSpPr/>
          <p:nvPr/>
        </p:nvCxnSpPr>
        <p:spPr>
          <a:xfrm>
            <a:off x="6058925" y="2612475"/>
            <a:ext cx="0" cy="2164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41"/>
          <p:cNvSpPr txBox="1"/>
          <p:nvPr/>
        </p:nvSpPr>
        <p:spPr>
          <a:xfrm>
            <a:off x="5458934" y="4777424"/>
            <a:ext cx="12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91425" spcFirstLastPara="1" rIns="91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9" name="Google Shape;779;p41"/>
          <p:cNvGrpSpPr/>
          <p:nvPr/>
        </p:nvGrpSpPr>
        <p:grpSpPr>
          <a:xfrm>
            <a:off x="3039500" y="2712982"/>
            <a:ext cx="3007800" cy="568107"/>
            <a:chOff x="3039500" y="1897067"/>
            <a:chExt cx="3007800" cy="568107"/>
          </a:xfrm>
        </p:grpSpPr>
        <p:cxnSp>
          <p:nvCxnSpPr>
            <p:cNvPr id="780" name="Google Shape;780;p41"/>
            <p:cNvCxnSpPr/>
            <p:nvPr/>
          </p:nvCxnSpPr>
          <p:spPr>
            <a:xfrm>
              <a:off x="3039500" y="20232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1" name="Google Shape;781;p41"/>
            <p:cNvSpPr txBox="1"/>
            <p:nvPr/>
          </p:nvSpPr>
          <p:spPr>
            <a:xfrm rot="510033">
              <a:off x="4154499" y="19537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RST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2" name="Google Shape;782;p41"/>
          <p:cNvGrpSpPr/>
          <p:nvPr/>
        </p:nvGrpSpPr>
        <p:grpSpPr>
          <a:xfrm>
            <a:off x="3039475" y="3603015"/>
            <a:ext cx="3015000" cy="557901"/>
            <a:chOff x="3039475" y="2406099"/>
            <a:chExt cx="3015000" cy="557901"/>
          </a:xfrm>
        </p:grpSpPr>
        <p:cxnSp>
          <p:nvCxnSpPr>
            <p:cNvPr id="783" name="Google Shape;783;p41"/>
            <p:cNvCxnSpPr/>
            <p:nvPr/>
          </p:nvCxnSpPr>
          <p:spPr>
            <a:xfrm flipH="1">
              <a:off x="3039475" y="2514600"/>
              <a:ext cx="3015000" cy="4494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4" name="Google Shape;784;p41"/>
            <p:cNvSpPr txBox="1"/>
            <p:nvPr/>
          </p:nvSpPr>
          <p:spPr>
            <a:xfrm rot="-511328">
              <a:off x="4119553" y="2462889"/>
              <a:ext cx="787495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5" name="Google Shape;785;p41"/>
          <p:cNvGrpSpPr/>
          <p:nvPr/>
        </p:nvGrpSpPr>
        <p:grpSpPr>
          <a:xfrm>
            <a:off x="3039500" y="4084582"/>
            <a:ext cx="3007800" cy="568107"/>
            <a:chOff x="3039500" y="2887667"/>
            <a:chExt cx="3007800" cy="568107"/>
          </a:xfrm>
        </p:grpSpPr>
        <p:cxnSp>
          <p:nvCxnSpPr>
            <p:cNvPr id="786" name="Google Shape;786;p41"/>
            <p:cNvCxnSpPr/>
            <p:nvPr/>
          </p:nvCxnSpPr>
          <p:spPr>
            <a:xfrm>
              <a:off x="3039500" y="3013874"/>
              <a:ext cx="3007800" cy="4419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7" name="Google Shape;787;p41"/>
            <p:cNvSpPr txBox="1"/>
            <p:nvPr/>
          </p:nvSpPr>
          <p:spPr>
            <a:xfrm rot="510033">
              <a:off x="4154499" y="2944307"/>
              <a:ext cx="787451" cy="284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Roboto"/>
                  <a:ea typeface="Roboto"/>
                  <a:cs typeface="Roboto"/>
                  <a:sym typeface="Roboto"/>
                </a:rPr>
                <a:t>RST</a:t>
              </a:r>
              <a:endParaRPr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Setup/Teardown Transition Diagram</a:t>
            </a:r>
            <a:endParaRPr/>
          </a:p>
        </p:txBody>
      </p:sp>
      <p:sp>
        <p:nvSpPr>
          <p:cNvPr id="793" name="Google Shape;793;p42"/>
          <p:cNvSpPr/>
          <p:nvPr/>
        </p:nvSpPr>
        <p:spPr>
          <a:xfrm>
            <a:off x="3620000" y="2861700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ESTABLISHED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4" name="Google Shape;794;p42"/>
          <p:cNvSpPr/>
          <p:nvPr/>
        </p:nvSpPr>
        <p:spPr>
          <a:xfrm>
            <a:off x="5479725" y="3407250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CLOSE_WAIT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42"/>
          <p:cNvSpPr/>
          <p:nvPr/>
        </p:nvSpPr>
        <p:spPr>
          <a:xfrm>
            <a:off x="5479725" y="40269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LAST_ACK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42"/>
          <p:cNvSpPr/>
          <p:nvPr/>
        </p:nvSpPr>
        <p:spPr>
          <a:xfrm>
            <a:off x="5479725" y="4543250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42"/>
          <p:cNvSpPr/>
          <p:nvPr/>
        </p:nvSpPr>
        <p:spPr>
          <a:xfrm>
            <a:off x="3727125" y="4543250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TIME_WAIT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8" name="Google Shape;798;p42"/>
          <p:cNvSpPr/>
          <p:nvPr/>
        </p:nvSpPr>
        <p:spPr>
          <a:xfrm>
            <a:off x="3727125" y="40374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CLOSING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9" name="Google Shape;799;p42"/>
          <p:cNvSpPr/>
          <p:nvPr/>
        </p:nvSpPr>
        <p:spPr>
          <a:xfrm>
            <a:off x="1790300" y="40269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FIN_WAIT_2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0" name="Google Shape;800;p42"/>
          <p:cNvSpPr/>
          <p:nvPr/>
        </p:nvSpPr>
        <p:spPr>
          <a:xfrm>
            <a:off x="1790300" y="342677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FIN_WAIT_1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42"/>
          <p:cNvSpPr/>
          <p:nvPr/>
        </p:nvSpPr>
        <p:spPr>
          <a:xfrm>
            <a:off x="1790300" y="21549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SYN_RCVD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42"/>
          <p:cNvSpPr/>
          <p:nvPr/>
        </p:nvSpPr>
        <p:spPr>
          <a:xfrm>
            <a:off x="3620000" y="1464900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LISTEN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42"/>
          <p:cNvSpPr/>
          <p:nvPr/>
        </p:nvSpPr>
        <p:spPr>
          <a:xfrm>
            <a:off x="3620000" y="5794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42"/>
          <p:cNvSpPr/>
          <p:nvPr/>
        </p:nvSpPr>
        <p:spPr>
          <a:xfrm>
            <a:off x="5479725" y="2154925"/>
            <a:ext cx="1067100" cy="279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SYN_SENT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42"/>
          <p:cNvSpPr/>
          <p:nvPr/>
        </p:nvSpPr>
        <p:spPr>
          <a:xfrm>
            <a:off x="4690000" y="801750"/>
            <a:ext cx="973200" cy="1354225"/>
          </a:xfrm>
          <a:custGeom>
            <a:rect b="b" l="l" r="r" t="t"/>
            <a:pathLst>
              <a:path extrusionOk="0" h="54169" w="38928">
                <a:moveTo>
                  <a:pt x="38928" y="54169"/>
                </a:moveTo>
                <a:cubicBezTo>
                  <a:pt x="38293" y="50359"/>
                  <a:pt x="38100" y="38764"/>
                  <a:pt x="35118" y="31309"/>
                </a:cubicBezTo>
                <a:cubicBezTo>
                  <a:pt x="32136" y="23855"/>
                  <a:pt x="26891" y="14660"/>
                  <a:pt x="21038" y="9442"/>
                </a:cubicBezTo>
                <a:cubicBezTo>
                  <a:pt x="15185" y="4224"/>
                  <a:pt x="3506" y="1574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6" name="Google Shape;806;p42"/>
          <p:cNvSpPr/>
          <p:nvPr/>
        </p:nvSpPr>
        <p:spPr>
          <a:xfrm>
            <a:off x="4271725" y="1750125"/>
            <a:ext cx="1207997" cy="497800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7" name="Google Shape;807;p42"/>
          <p:cNvSpPr/>
          <p:nvPr/>
        </p:nvSpPr>
        <p:spPr>
          <a:xfrm flipH="1" rot="10800000">
            <a:off x="4271725" y="2359725"/>
            <a:ext cx="1207997" cy="497800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08" name="Google Shape;808;p42"/>
          <p:cNvSpPr/>
          <p:nvPr/>
        </p:nvSpPr>
        <p:spPr>
          <a:xfrm flipH="1">
            <a:off x="2857420" y="1750125"/>
            <a:ext cx="1160855" cy="478983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09" name="Google Shape;809;p42"/>
          <p:cNvSpPr/>
          <p:nvPr/>
        </p:nvSpPr>
        <p:spPr>
          <a:xfrm rot="10800000">
            <a:off x="2859109" y="2359725"/>
            <a:ext cx="1167441" cy="497800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10" name="Google Shape;810;p42"/>
          <p:cNvSpPr/>
          <p:nvPr/>
        </p:nvSpPr>
        <p:spPr>
          <a:xfrm>
            <a:off x="4271725" y="3140700"/>
            <a:ext cx="1207997" cy="393610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1" name="Google Shape;811;p42"/>
          <p:cNvSpPr/>
          <p:nvPr/>
        </p:nvSpPr>
        <p:spPr>
          <a:xfrm flipH="1">
            <a:off x="2862851" y="3140700"/>
            <a:ext cx="1155425" cy="393610"/>
          </a:xfrm>
          <a:custGeom>
            <a:rect b="b" l="l" r="r" t="t"/>
            <a:pathLst>
              <a:path extrusionOk="0" h="19912" w="46217">
                <a:moveTo>
                  <a:pt x="0" y="0"/>
                </a:moveTo>
                <a:cubicBezTo>
                  <a:pt x="1353" y="2292"/>
                  <a:pt x="3976" y="10547"/>
                  <a:pt x="8117" y="13749"/>
                </a:cubicBezTo>
                <a:cubicBezTo>
                  <a:pt x="12258" y="16952"/>
                  <a:pt x="18498" y="18194"/>
                  <a:pt x="24848" y="19215"/>
                </a:cubicBezTo>
                <a:cubicBezTo>
                  <a:pt x="31198" y="20237"/>
                  <a:pt x="42656" y="19768"/>
                  <a:pt x="46217" y="19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12" name="Google Shape;812;p42"/>
          <p:cNvSpPr/>
          <p:nvPr/>
        </p:nvSpPr>
        <p:spPr>
          <a:xfrm>
            <a:off x="2323850" y="4309775"/>
            <a:ext cx="1403858" cy="391225"/>
          </a:xfrm>
          <a:custGeom>
            <a:rect b="b" l="l" r="r" t="t"/>
            <a:pathLst>
              <a:path extrusionOk="0" h="15649" w="52014">
                <a:moveTo>
                  <a:pt x="0" y="0"/>
                </a:moveTo>
                <a:cubicBezTo>
                  <a:pt x="387" y="1905"/>
                  <a:pt x="-221" y="8890"/>
                  <a:pt x="2319" y="11430"/>
                </a:cubicBezTo>
                <a:cubicBezTo>
                  <a:pt x="4859" y="13970"/>
                  <a:pt x="6958" y="14550"/>
                  <a:pt x="15240" y="15240"/>
                </a:cubicBezTo>
                <a:cubicBezTo>
                  <a:pt x="23523" y="15930"/>
                  <a:pt x="45885" y="15517"/>
                  <a:pt x="52014" y="155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813" name="Google Shape;813;p42"/>
          <p:cNvCxnSpPr/>
          <p:nvPr/>
        </p:nvCxnSpPr>
        <p:spPr>
          <a:xfrm>
            <a:off x="4022500" y="863875"/>
            <a:ext cx="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42"/>
          <p:cNvCxnSpPr/>
          <p:nvPr/>
        </p:nvCxnSpPr>
        <p:spPr>
          <a:xfrm>
            <a:off x="4275948" y="863875"/>
            <a:ext cx="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42"/>
          <p:cNvCxnSpPr>
            <a:stCxn id="801" idx="2"/>
            <a:endCxn id="800" idx="0"/>
          </p:cNvCxnSpPr>
          <p:nvPr/>
        </p:nvCxnSpPr>
        <p:spPr>
          <a:xfrm>
            <a:off x="2323850" y="2433925"/>
            <a:ext cx="0" cy="99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42"/>
          <p:cNvCxnSpPr>
            <a:stCxn id="800" idx="2"/>
            <a:endCxn id="799" idx="0"/>
          </p:cNvCxnSpPr>
          <p:nvPr/>
        </p:nvCxnSpPr>
        <p:spPr>
          <a:xfrm>
            <a:off x="2323850" y="3705775"/>
            <a:ext cx="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42"/>
          <p:cNvCxnSpPr/>
          <p:nvPr/>
        </p:nvCxnSpPr>
        <p:spPr>
          <a:xfrm>
            <a:off x="2811625" y="3704300"/>
            <a:ext cx="912600" cy="9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" name="Google Shape;818;p42"/>
          <p:cNvCxnSpPr>
            <a:stCxn id="798" idx="2"/>
            <a:endCxn id="797" idx="0"/>
          </p:cNvCxnSpPr>
          <p:nvPr/>
        </p:nvCxnSpPr>
        <p:spPr>
          <a:xfrm>
            <a:off x="4260675" y="4316425"/>
            <a:ext cx="0" cy="22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42"/>
          <p:cNvCxnSpPr>
            <a:endCxn id="795" idx="0"/>
          </p:cNvCxnSpPr>
          <p:nvPr/>
        </p:nvCxnSpPr>
        <p:spPr>
          <a:xfrm>
            <a:off x="6013275" y="3686125"/>
            <a:ext cx="0" cy="3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0" name="Google Shape;820;p42"/>
          <p:cNvCxnSpPr>
            <a:stCxn id="795" idx="2"/>
            <a:endCxn id="796" idx="0"/>
          </p:cNvCxnSpPr>
          <p:nvPr/>
        </p:nvCxnSpPr>
        <p:spPr>
          <a:xfrm>
            <a:off x="6013275" y="4305925"/>
            <a:ext cx="0" cy="23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" name="Google Shape;821;p42"/>
          <p:cNvCxnSpPr>
            <a:endCxn id="796" idx="1"/>
          </p:cNvCxnSpPr>
          <p:nvPr/>
        </p:nvCxnSpPr>
        <p:spPr>
          <a:xfrm>
            <a:off x="4794225" y="4682750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2" name="Google Shape;822;p42"/>
          <p:cNvSpPr txBox="1"/>
          <p:nvPr/>
        </p:nvSpPr>
        <p:spPr>
          <a:xfrm>
            <a:off x="2791625" y="4546250"/>
            <a:ext cx="6162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FIN/ACK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42"/>
          <p:cNvSpPr txBox="1"/>
          <p:nvPr/>
        </p:nvSpPr>
        <p:spPr>
          <a:xfrm rot="2700000">
            <a:off x="2763772" y="4006124"/>
            <a:ext cx="1104784" cy="154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ACK + FIN/ACK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42"/>
          <p:cNvSpPr txBox="1"/>
          <p:nvPr/>
        </p:nvSpPr>
        <p:spPr>
          <a:xfrm>
            <a:off x="3849550" y="4352888"/>
            <a:ext cx="34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42"/>
          <p:cNvSpPr txBox="1"/>
          <p:nvPr/>
        </p:nvSpPr>
        <p:spPr>
          <a:xfrm>
            <a:off x="4828875" y="4026925"/>
            <a:ext cx="61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Timeout after 2 segment lifetimes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42"/>
          <p:cNvSpPr txBox="1"/>
          <p:nvPr/>
        </p:nvSpPr>
        <p:spPr>
          <a:xfrm>
            <a:off x="6075900" y="4347638"/>
            <a:ext cx="34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2"/>
          <p:cNvSpPr txBox="1"/>
          <p:nvPr/>
        </p:nvSpPr>
        <p:spPr>
          <a:xfrm>
            <a:off x="6041950" y="3757838"/>
            <a:ext cx="58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Close/FIN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2"/>
          <p:cNvSpPr txBox="1"/>
          <p:nvPr/>
        </p:nvSpPr>
        <p:spPr>
          <a:xfrm>
            <a:off x="3166225" y="3664013"/>
            <a:ext cx="58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FIN/ACK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2"/>
          <p:cNvSpPr txBox="1"/>
          <p:nvPr/>
        </p:nvSpPr>
        <p:spPr>
          <a:xfrm>
            <a:off x="1977938" y="3747013"/>
            <a:ext cx="34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42"/>
          <p:cNvSpPr txBox="1"/>
          <p:nvPr/>
        </p:nvSpPr>
        <p:spPr>
          <a:xfrm>
            <a:off x="3147763" y="3312425"/>
            <a:ext cx="58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Close/FIN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42"/>
          <p:cNvSpPr txBox="1"/>
          <p:nvPr/>
        </p:nvSpPr>
        <p:spPr>
          <a:xfrm>
            <a:off x="2424538" y="2922163"/>
            <a:ext cx="58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Close/FIN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2"/>
          <p:cNvSpPr txBox="1"/>
          <p:nvPr/>
        </p:nvSpPr>
        <p:spPr>
          <a:xfrm>
            <a:off x="3370113" y="2433913"/>
            <a:ext cx="345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2"/>
          <p:cNvSpPr txBox="1"/>
          <p:nvPr/>
        </p:nvSpPr>
        <p:spPr>
          <a:xfrm>
            <a:off x="4709275" y="3341888"/>
            <a:ext cx="5856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FIN/ACK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42"/>
          <p:cNvSpPr txBox="1"/>
          <p:nvPr/>
        </p:nvSpPr>
        <p:spPr>
          <a:xfrm>
            <a:off x="4498900" y="2477863"/>
            <a:ext cx="94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SYN+ACK/ACK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42"/>
          <p:cNvSpPr txBox="1"/>
          <p:nvPr/>
        </p:nvSpPr>
        <p:spPr>
          <a:xfrm>
            <a:off x="3646675" y="2154838"/>
            <a:ext cx="94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SYN/SYN+ACK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42"/>
          <p:cNvSpPr txBox="1"/>
          <p:nvPr/>
        </p:nvSpPr>
        <p:spPr>
          <a:xfrm>
            <a:off x="2804900" y="1974850"/>
            <a:ext cx="948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SYN/SYN+ACK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42"/>
          <p:cNvSpPr txBox="1"/>
          <p:nvPr/>
        </p:nvSpPr>
        <p:spPr>
          <a:xfrm>
            <a:off x="4527925" y="1990868"/>
            <a:ext cx="719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Send/SYN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42"/>
          <p:cNvSpPr txBox="1"/>
          <p:nvPr/>
        </p:nvSpPr>
        <p:spPr>
          <a:xfrm>
            <a:off x="5040625" y="1215625"/>
            <a:ext cx="36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42"/>
          <p:cNvSpPr txBox="1"/>
          <p:nvPr/>
        </p:nvSpPr>
        <p:spPr>
          <a:xfrm>
            <a:off x="4300425" y="1064025"/>
            <a:ext cx="36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Close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42"/>
          <p:cNvSpPr txBox="1"/>
          <p:nvPr/>
        </p:nvSpPr>
        <p:spPr>
          <a:xfrm>
            <a:off x="3147775" y="1064025"/>
            <a:ext cx="8658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Passive open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1" name="Google Shape;841;p42"/>
          <p:cNvSpPr txBox="1"/>
          <p:nvPr/>
        </p:nvSpPr>
        <p:spPr>
          <a:xfrm>
            <a:off x="5354700" y="727663"/>
            <a:ext cx="1067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Active open/SYN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2" name="Google Shape;842;p42"/>
          <p:cNvCxnSpPr/>
          <p:nvPr/>
        </p:nvCxnSpPr>
        <p:spPr>
          <a:xfrm rot="10800000">
            <a:off x="2857425" y="2308713"/>
            <a:ext cx="2622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42"/>
          <p:cNvSpPr/>
          <p:nvPr/>
        </p:nvSpPr>
        <p:spPr>
          <a:xfrm>
            <a:off x="2861675" y="3639075"/>
            <a:ext cx="1255725" cy="393700"/>
          </a:xfrm>
          <a:custGeom>
            <a:rect b="b" l="l" r="r" t="t"/>
            <a:pathLst>
              <a:path extrusionOk="0" h="15748" w="50229">
                <a:moveTo>
                  <a:pt x="0" y="0"/>
                </a:moveTo>
                <a:cubicBezTo>
                  <a:pt x="6583" y="434"/>
                  <a:pt x="31126" y="-21"/>
                  <a:pt x="39497" y="2604"/>
                </a:cubicBezTo>
                <a:cubicBezTo>
                  <a:pt x="47869" y="5229"/>
                  <a:pt x="48440" y="13557"/>
                  <a:pt x="50229" y="1574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44" name="Google Shape;844;p42"/>
          <p:cNvSpPr txBox="1"/>
          <p:nvPr/>
        </p:nvSpPr>
        <p:spPr>
          <a:xfrm>
            <a:off x="6730300" y="2514775"/>
            <a:ext cx="198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ESTABLISHED state is where all data is sent and acked.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5" name="Google Shape;845;p42"/>
          <p:cNvSpPr/>
          <p:nvPr/>
        </p:nvSpPr>
        <p:spPr>
          <a:xfrm>
            <a:off x="4692275" y="693750"/>
            <a:ext cx="1413050" cy="1469550"/>
          </a:xfrm>
          <a:custGeom>
            <a:rect b="b" l="l" r="r" t="t"/>
            <a:pathLst>
              <a:path extrusionOk="0" h="58782" w="56522">
                <a:moveTo>
                  <a:pt x="0" y="0"/>
                </a:moveTo>
                <a:cubicBezTo>
                  <a:pt x="7590" y="2692"/>
                  <a:pt x="36120" y="6352"/>
                  <a:pt x="45540" y="16149"/>
                </a:cubicBezTo>
                <a:cubicBezTo>
                  <a:pt x="54960" y="25946"/>
                  <a:pt x="54692" y="51677"/>
                  <a:pt x="56522" y="5878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TCP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Byte Notation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(Segments, Sequence Numbers)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State (Full Duplex, Connection Setup and Teardown)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Sliding Window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Implementing TCP: Byte Notation (Segments, Sequence Numbers)</a:t>
            </a:r>
            <a:endParaRPr sz="3200"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TCP Setup/Teardown Transition Diagram (Simplified)</a:t>
            </a:r>
            <a:endParaRPr/>
          </a:p>
        </p:txBody>
      </p:sp>
      <p:sp>
        <p:nvSpPr>
          <p:cNvPr id="851" name="Google Shape;851;p43"/>
          <p:cNvSpPr/>
          <p:nvPr/>
        </p:nvSpPr>
        <p:spPr>
          <a:xfrm>
            <a:off x="3583966" y="4139275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FIN_WAIT1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3"/>
          <p:cNvSpPr/>
          <p:nvPr/>
        </p:nvSpPr>
        <p:spPr>
          <a:xfrm>
            <a:off x="1405975" y="2996263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FIN_WAIT2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43"/>
          <p:cNvSpPr/>
          <p:nvPr/>
        </p:nvSpPr>
        <p:spPr>
          <a:xfrm>
            <a:off x="5761929" y="2996263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ESTABLISHED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43"/>
          <p:cNvSpPr/>
          <p:nvPr/>
        </p:nvSpPr>
        <p:spPr>
          <a:xfrm>
            <a:off x="3583966" y="710275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CLOSED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43"/>
          <p:cNvSpPr/>
          <p:nvPr/>
        </p:nvSpPr>
        <p:spPr>
          <a:xfrm>
            <a:off x="1405975" y="1853263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TIME_WAIT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3"/>
          <p:cNvSpPr/>
          <p:nvPr/>
        </p:nvSpPr>
        <p:spPr>
          <a:xfrm>
            <a:off x="5761929" y="1853263"/>
            <a:ext cx="13527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SYN_SENT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43"/>
          <p:cNvCxnSpPr>
            <a:stCxn id="854" idx="1"/>
            <a:endCxn id="855" idx="0"/>
          </p:cNvCxnSpPr>
          <p:nvPr/>
        </p:nvCxnSpPr>
        <p:spPr>
          <a:xfrm flipH="1">
            <a:off x="2082466" y="930925"/>
            <a:ext cx="1501500" cy="9222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8" name="Google Shape;858;p43"/>
          <p:cNvCxnSpPr>
            <a:stCxn id="854" idx="3"/>
            <a:endCxn id="856" idx="0"/>
          </p:cNvCxnSpPr>
          <p:nvPr/>
        </p:nvCxnSpPr>
        <p:spPr>
          <a:xfrm>
            <a:off x="4936666" y="930925"/>
            <a:ext cx="1501500" cy="922200"/>
          </a:xfrm>
          <a:prstGeom prst="curvedConnector2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43"/>
          <p:cNvCxnSpPr>
            <a:stCxn id="852" idx="2"/>
            <a:endCxn id="851" idx="1"/>
          </p:cNvCxnSpPr>
          <p:nvPr/>
        </p:nvCxnSpPr>
        <p:spPr>
          <a:xfrm flipH="1" rot="-5400000">
            <a:off x="2371825" y="3148063"/>
            <a:ext cx="922500" cy="15015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0" name="Google Shape;860;p43"/>
          <p:cNvCxnSpPr>
            <a:stCxn id="851" idx="3"/>
            <a:endCxn id="853" idx="2"/>
          </p:cNvCxnSpPr>
          <p:nvPr/>
        </p:nvCxnSpPr>
        <p:spPr>
          <a:xfrm flipH="1" rot="10800000">
            <a:off x="4936666" y="3437425"/>
            <a:ext cx="1501500" cy="922500"/>
          </a:xfrm>
          <a:prstGeom prst="curvedConnector2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1" name="Google Shape;861;p43"/>
          <p:cNvCxnSpPr>
            <a:endCxn id="853" idx="0"/>
          </p:cNvCxnSpPr>
          <p:nvPr/>
        </p:nvCxnSpPr>
        <p:spPr>
          <a:xfrm>
            <a:off x="6438279" y="2294563"/>
            <a:ext cx="0" cy="701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2" name="Google Shape;862;p43"/>
          <p:cNvCxnSpPr>
            <a:stCxn id="855" idx="2"/>
            <a:endCxn id="852" idx="0"/>
          </p:cNvCxnSpPr>
          <p:nvPr/>
        </p:nvCxnSpPr>
        <p:spPr>
          <a:xfrm>
            <a:off x="2082325" y="2294563"/>
            <a:ext cx="0" cy="70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3" name="Google Shape;863;p43"/>
          <p:cNvSpPr txBox="1"/>
          <p:nvPr/>
        </p:nvSpPr>
        <p:spPr>
          <a:xfrm>
            <a:off x="5914325" y="886375"/>
            <a:ext cx="86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 SYN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43"/>
          <p:cNvSpPr txBox="1"/>
          <p:nvPr/>
        </p:nvSpPr>
        <p:spPr>
          <a:xfrm>
            <a:off x="6584275" y="2429875"/>
            <a:ext cx="150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Receive SYN+ACK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Send ACK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5914325" y="4239175"/>
            <a:ext cx="86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 FIN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1580875" y="4239175"/>
            <a:ext cx="10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 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428425" y="2429875"/>
            <a:ext cx="150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Receive FIN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Send ACK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1445625" y="936175"/>
            <a:ext cx="108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Wait a while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43"/>
          <p:cNvSpPr txBox="1"/>
          <p:nvPr/>
        </p:nvSpPr>
        <p:spPr>
          <a:xfrm>
            <a:off x="4645275" y="1966225"/>
            <a:ext cx="51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Setup</a:t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43"/>
          <p:cNvSpPr txBox="1"/>
          <p:nvPr/>
        </p:nvSpPr>
        <p:spPr>
          <a:xfrm>
            <a:off x="3166600" y="3109225"/>
            <a:ext cx="830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Teardown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Piggybacking</a:t>
            </a:r>
            <a:endParaRPr/>
          </a:p>
        </p:txBody>
      </p:sp>
      <p:sp>
        <p:nvSpPr>
          <p:cNvPr id="876" name="Google Shape;876;p4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full-duplex, if we get a packet but have no data to send, we have two choices: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the ack, with no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Piggybacking</a:t>
            </a:r>
            <a:r>
              <a:rPr lang="en"/>
              <a:t>: </a:t>
            </a:r>
            <a:r>
              <a:rPr lang="en"/>
              <a:t>Wait for some data, and send the ack with the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Piggybacking can be tricky because TCP is in the OS, separate from the application.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 doesn't know when application will have more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isn't thinking about packets and acks.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SYN-ACKs are always </a:t>
            </a:r>
            <a:r>
              <a:rPr lang="en"/>
              <a:t>piggybacked.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 and initial sequence number are sent together.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tricky, because OS is doing the handshake, not the application.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TCP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Byte Notation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(Segments, Sequence Numbers)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State (Full Duplex, Connection Setup and Teardown)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Sliding Window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82" name="Google Shape;882;p4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Sliding Window</a:t>
            </a:r>
            <a:endParaRPr/>
          </a:p>
        </p:txBody>
      </p:sp>
      <p:sp>
        <p:nvSpPr>
          <p:cNvPr id="883" name="Google Shape;883;p4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/>
          <p:nvPr/>
        </p:nvSpPr>
        <p:spPr>
          <a:xfrm rot="5400000">
            <a:off x="7533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46"/>
          <p:cNvSpPr/>
          <p:nvPr/>
        </p:nvSpPr>
        <p:spPr>
          <a:xfrm rot="5400000">
            <a:off x="887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Sliding Window</a:t>
            </a:r>
            <a:endParaRPr/>
          </a:p>
        </p:txBody>
      </p:sp>
      <p:sp>
        <p:nvSpPr>
          <p:cNvPr id="891" name="Google Shape;891;p46"/>
          <p:cNvSpPr/>
          <p:nvPr/>
        </p:nvSpPr>
        <p:spPr>
          <a:xfrm rot="5400000">
            <a:off x="17622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46"/>
          <p:cNvSpPr/>
          <p:nvPr/>
        </p:nvSpPr>
        <p:spPr>
          <a:xfrm rot="5400000">
            <a:off x="19371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46"/>
          <p:cNvSpPr/>
          <p:nvPr/>
        </p:nvSpPr>
        <p:spPr>
          <a:xfrm rot="5400000">
            <a:off x="21120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46"/>
          <p:cNvSpPr/>
          <p:nvPr/>
        </p:nvSpPr>
        <p:spPr>
          <a:xfrm rot="5400000">
            <a:off x="2286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46"/>
          <p:cNvSpPr/>
          <p:nvPr/>
        </p:nvSpPr>
        <p:spPr>
          <a:xfrm rot="5400000">
            <a:off x="2461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46"/>
          <p:cNvSpPr/>
          <p:nvPr/>
        </p:nvSpPr>
        <p:spPr>
          <a:xfrm rot="5400000">
            <a:off x="2636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46"/>
          <p:cNvSpPr/>
          <p:nvPr/>
        </p:nvSpPr>
        <p:spPr>
          <a:xfrm rot="5400000">
            <a:off x="2811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6"/>
          <p:cNvSpPr/>
          <p:nvPr/>
        </p:nvSpPr>
        <p:spPr>
          <a:xfrm rot="5400000">
            <a:off x="2986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9" name="Google Shape;899;p46"/>
          <p:cNvSpPr/>
          <p:nvPr/>
        </p:nvSpPr>
        <p:spPr>
          <a:xfrm rot="5400000">
            <a:off x="3161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46"/>
          <p:cNvSpPr/>
          <p:nvPr/>
        </p:nvSpPr>
        <p:spPr>
          <a:xfrm rot="5400000">
            <a:off x="33363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46"/>
          <p:cNvSpPr/>
          <p:nvPr/>
        </p:nvSpPr>
        <p:spPr>
          <a:xfrm rot="5400000">
            <a:off x="35112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46"/>
          <p:cNvSpPr/>
          <p:nvPr/>
        </p:nvSpPr>
        <p:spPr>
          <a:xfrm rot="5400000">
            <a:off x="36861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6"/>
          <p:cNvSpPr/>
          <p:nvPr/>
        </p:nvSpPr>
        <p:spPr>
          <a:xfrm rot="5400000">
            <a:off x="38610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46"/>
          <p:cNvSpPr/>
          <p:nvPr/>
        </p:nvSpPr>
        <p:spPr>
          <a:xfrm rot="5400000">
            <a:off x="40359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46"/>
          <p:cNvSpPr/>
          <p:nvPr/>
        </p:nvSpPr>
        <p:spPr>
          <a:xfrm rot="5400000">
            <a:off x="42108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46"/>
          <p:cNvSpPr/>
          <p:nvPr/>
        </p:nvSpPr>
        <p:spPr>
          <a:xfrm rot="5400000">
            <a:off x="43857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6"/>
          <p:cNvSpPr/>
          <p:nvPr/>
        </p:nvSpPr>
        <p:spPr>
          <a:xfrm rot="5400000">
            <a:off x="45606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6"/>
          <p:cNvSpPr/>
          <p:nvPr/>
        </p:nvSpPr>
        <p:spPr>
          <a:xfrm rot="5400000">
            <a:off x="4735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46"/>
          <p:cNvSpPr/>
          <p:nvPr/>
        </p:nvSpPr>
        <p:spPr>
          <a:xfrm rot="5400000">
            <a:off x="4910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46"/>
          <p:cNvSpPr/>
          <p:nvPr/>
        </p:nvSpPr>
        <p:spPr>
          <a:xfrm rot="5400000">
            <a:off x="5085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6"/>
          <p:cNvSpPr/>
          <p:nvPr/>
        </p:nvSpPr>
        <p:spPr>
          <a:xfrm rot="5400000">
            <a:off x="5260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46"/>
          <p:cNvSpPr/>
          <p:nvPr/>
        </p:nvSpPr>
        <p:spPr>
          <a:xfrm rot="5400000">
            <a:off x="5435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46"/>
          <p:cNvSpPr/>
          <p:nvPr/>
        </p:nvSpPr>
        <p:spPr>
          <a:xfrm rot="5400000">
            <a:off x="5610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46"/>
          <p:cNvSpPr/>
          <p:nvPr/>
        </p:nvSpPr>
        <p:spPr>
          <a:xfrm rot="5400000">
            <a:off x="5784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6"/>
          <p:cNvSpPr/>
          <p:nvPr/>
        </p:nvSpPr>
        <p:spPr>
          <a:xfrm rot="5400000">
            <a:off x="5959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6"/>
          <p:cNvSpPr/>
          <p:nvPr/>
        </p:nvSpPr>
        <p:spPr>
          <a:xfrm rot="5400000">
            <a:off x="6134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7" name="Google Shape;917;p46"/>
          <p:cNvSpPr/>
          <p:nvPr/>
        </p:nvSpPr>
        <p:spPr>
          <a:xfrm rot="5400000">
            <a:off x="63096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8" name="Google Shape;918;p46"/>
          <p:cNvSpPr/>
          <p:nvPr/>
        </p:nvSpPr>
        <p:spPr>
          <a:xfrm rot="5400000">
            <a:off x="64845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46"/>
          <p:cNvSpPr/>
          <p:nvPr/>
        </p:nvSpPr>
        <p:spPr>
          <a:xfrm rot="5400000">
            <a:off x="66594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46"/>
          <p:cNvSpPr/>
          <p:nvPr/>
        </p:nvSpPr>
        <p:spPr>
          <a:xfrm rot="5400000">
            <a:off x="6834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46"/>
          <p:cNvSpPr/>
          <p:nvPr/>
        </p:nvSpPr>
        <p:spPr>
          <a:xfrm rot="5400000">
            <a:off x="7009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46"/>
          <p:cNvSpPr/>
          <p:nvPr/>
        </p:nvSpPr>
        <p:spPr>
          <a:xfrm rot="5400000">
            <a:off x="7184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46"/>
          <p:cNvSpPr/>
          <p:nvPr/>
        </p:nvSpPr>
        <p:spPr>
          <a:xfrm rot="5400000">
            <a:off x="7359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46"/>
          <p:cNvSpPr/>
          <p:nvPr/>
        </p:nvSpPr>
        <p:spPr>
          <a:xfrm rot="5400000">
            <a:off x="7708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46"/>
          <p:cNvSpPr/>
          <p:nvPr/>
        </p:nvSpPr>
        <p:spPr>
          <a:xfrm rot="5400000">
            <a:off x="7883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46"/>
          <p:cNvSpPr/>
          <p:nvPr/>
        </p:nvSpPr>
        <p:spPr>
          <a:xfrm rot="5400000">
            <a:off x="537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46"/>
          <p:cNvSpPr/>
          <p:nvPr/>
        </p:nvSpPr>
        <p:spPr>
          <a:xfrm rot="5400000">
            <a:off x="712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46"/>
          <p:cNvSpPr/>
          <p:nvPr/>
        </p:nvSpPr>
        <p:spPr>
          <a:xfrm rot="5400000">
            <a:off x="3948538" y="2927550"/>
            <a:ext cx="722100" cy="209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46"/>
          <p:cNvSpPr/>
          <p:nvPr/>
        </p:nvSpPr>
        <p:spPr>
          <a:xfrm rot="5400000">
            <a:off x="1062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46"/>
          <p:cNvSpPr/>
          <p:nvPr/>
        </p:nvSpPr>
        <p:spPr>
          <a:xfrm rot="5400000">
            <a:off x="12375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1" name="Google Shape;931;p46"/>
          <p:cNvGrpSpPr/>
          <p:nvPr/>
        </p:nvGrpSpPr>
        <p:grpSpPr>
          <a:xfrm>
            <a:off x="811588" y="4486300"/>
            <a:ext cx="2393100" cy="261300"/>
            <a:chOff x="451750" y="1912600"/>
            <a:chExt cx="2393100" cy="261300"/>
          </a:xfrm>
        </p:grpSpPr>
        <p:cxnSp>
          <p:nvCxnSpPr>
            <p:cNvPr id="932" name="Google Shape;932;p46"/>
            <p:cNvCxnSpPr/>
            <p:nvPr/>
          </p:nvCxnSpPr>
          <p:spPr>
            <a:xfrm>
              <a:off x="451750" y="2043250"/>
              <a:ext cx="2393100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33" name="Google Shape;933;p46"/>
            <p:cNvSpPr txBox="1"/>
            <p:nvPr/>
          </p:nvSpPr>
          <p:spPr>
            <a:xfrm>
              <a:off x="1007800" y="1912600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34" name="Google Shape;934;p46"/>
          <p:cNvSpPr/>
          <p:nvPr/>
        </p:nvSpPr>
        <p:spPr>
          <a:xfrm rot="5400000">
            <a:off x="14124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5" name="Google Shape;935;p46"/>
          <p:cNvSpPr/>
          <p:nvPr/>
        </p:nvSpPr>
        <p:spPr>
          <a:xfrm rot="5400000">
            <a:off x="15873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6" name="Google Shape;936;p46"/>
          <p:cNvGrpSpPr/>
          <p:nvPr/>
        </p:nvGrpSpPr>
        <p:grpSpPr>
          <a:xfrm>
            <a:off x="5413495" y="4486300"/>
            <a:ext cx="2919162" cy="261300"/>
            <a:chOff x="4996875" y="1912600"/>
            <a:chExt cx="2975700" cy="261300"/>
          </a:xfrm>
        </p:grpSpPr>
        <p:cxnSp>
          <p:nvCxnSpPr>
            <p:cNvPr id="937" name="Google Shape;937;p46"/>
            <p:cNvCxnSpPr/>
            <p:nvPr/>
          </p:nvCxnSpPr>
          <p:spPr>
            <a:xfrm>
              <a:off x="4996875" y="2043250"/>
              <a:ext cx="29757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38" name="Google Shape;938;p46"/>
            <p:cNvSpPr txBox="1"/>
            <p:nvPr/>
          </p:nvSpPr>
          <p:spPr>
            <a:xfrm>
              <a:off x="5955972" y="1912600"/>
              <a:ext cx="10575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9" name="Google Shape;939;p46"/>
          <p:cNvGrpSpPr/>
          <p:nvPr/>
        </p:nvGrpSpPr>
        <p:grpSpPr>
          <a:xfrm>
            <a:off x="3261268" y="4369100"/>
            <a:ext cx="2095500" cy="493800"/>
            <a:chOff x="3261268" y="4292900"/>
            <a:chExt cx="2095500" cy="493800"/>
          </a:xfrm>
        </p:grpSpPr>
        <p:cxnSp>
          <p:nvCxnSpPr>
            <p:cNvPr id="940" name="Google Shape;940;p46"/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41" name="Google Shape;941;p46"/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42" name="Google Shape;942;p46"/>
          <p:cNvCxnSpPr>
            <a:stCxn id="898" idx="1"/>
            <a:endCxn id="943" idx="2"/>
          </p:cNvCxnSpPr>
          <p:nvPr/>
        </p:nvCxnSpPr>
        <p:spPr>
          <a:xfrm rot="10800000">
            <a:off x="3347638" y="339315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43" name="Google Shape;943;p46"/>
          <p:cNvSpPr txBox="1"/>
          <p:nvPr/>
        </p:nvSpPr>
        <p:spPr>
          <a:xfrm>
            <a:off x="2595100" y="3131722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46"/>
          <p:cNvSpPr txBox="1"/>
          <p:nvPr>
            <p:ph idx="1" type="body"/>
          </p:nvPr>
        </p:nvSpPr>
        <p:spPr>
          <a:xfrm>
            <a:off x="107050" y="402200"/>
            <a:ext cx="8909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measured in packets, </a:t>
            </a:r>
            <a:r>
              <a:rPr i="1" lang="en"/>
              <a:t>W</a:t>
            </a:r>
            <a:r>
              <a:rPr lang="en"/>
              <a:t> was the maximum number of packets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measure in bytes, </a:t>
            </a:r>
            <a:r>
              <a:rPr i="1" lang="en"/>
              <a:t>W</a:t>
            </a:r>
            <a:r>
              <a:rPr lang="en"/>
              <a:t> is the maximum number of </a:t>
            </a:r>
            <a:r>
              <a:rPr i="1" lang="en"/>
              <a:t>contiguous</a:t>
            </a:r>
            <a:r>
              <a:rPr lang="en"/>
              <a:t> bytes in flight.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window is a range of </a:t>
            </a:r>
            <a:r>
              <a:rPr i="1" lang="en"/>
              <a:t>W</a:t>
            </a:r>
            <a:r>
              <a:rPr lang="en"/>
              <a:t> contiguous bytes, starting at the first unacked byte.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these </a:t>
            </a:r>
            <a:r>
              <a:rPr i="1" lang="en"/>
              <a:t>W</a:t>
            </a:r>
            <a:r>
              <a:rPr lang="en"/>
              <a:t> bytes are allowed to be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window slides right if and only if its </a:t>
            </a:r>
            <a:r>
              <a:rPr i="1" lang="en"/>
              <a:t>leftmost</a:t>
            </a:r>
            <a:r>
              <a:rPr lang="en"/>
              <a:t> bytes are 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When 15–18 arrive, we can send 27–30.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7"/>
          <p:cNvSpPr/>
          <p:nvPr/>
        </p:nvSpPr>
        <p:spPr>
          <a:xfrm rot="5400000">
            <a:off x="7533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47"/>
          <p:cNvSpPr/>
          <p:nvPr/>
        </p:nvSpPr>
        <p:spPr>
          <a:xfrm rot="5400000">
            <a:off x="887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Sliding Window</a:t>
            </a:r>
            <a:endParaRPr/>
          </a:p>
        </p:txBody>
      </p:sp>
      <p:sp>
        <p:nvSpPr>
          <p:cNvPr id="952" name="Google Shape;952;p47"/>
          <p:cNvSpPr txBox="1"/>
          <p:nvPr>
            <p:ph idx="1" type="body"/>
          </p:nvPr>
        </p:nvSpPr>
        <p:spPr>
          <a:xfrm>
            <a:off x="107050" y="402200"/>
            <a:ext cx="8909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measured in packets, </a:t>
            </a:r>
            <a:r>
              <a:rPr i="1" lang="en"/>
              <a:t>W</a:t>
            </a:r>
            <a:r>
              <a:rPr lang="en"/>
              <a:t> was the maximum number of packets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we measure in bytes, </a:t>
            </a:r>
            <a:r>
              <a:rPr i="1" lang="en"/>
              <a:t>W</a:t>
            </a:r>
            <a:r>
              <a:rPr lang="en"/>
              <a:t> is the maximum number of </a:t>
            </a:r>
            <a:r>
              <a:rPr i="1" lang="en"/>
              <a:t>contiguous</a:t>
            </a:r>
            <a:r>
              <a:rPr lang="en"/>
              <a:t> bytes in flight.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window is a range of </a:t>
            </a:r>
            <a:r>
              <a:rPr i="1" lang="en"/>
              <a:t>W</a:t>
            </a:r>
            <a:r>
              <a:rPr lang="en"/>
              <a:t> contiguous bytes, starting at the first unacked byte.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these </a:t>
            </a:r>
            <a:r>
              <a:rPr i="1" lang="en"/>
              <a:t>W</a:t>
            </a:r>
            <a:r>
              <a:rPr lang="en"/>
              <a:t> bytes are allowed to be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window slides right if and only if its </a:t>
            </a:r>
            <a:r>
              <a:rPr i="1" lang="en"/>
              <a:t>leftmost</a:t>
            </a:r>
            <a:r>
              <a:rPr lang="en"/>
              <a:t> bytes are 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When 15–18 arrive, we can send 27–30.</a:t>
            </a:r>
            <a:endParaRPr/>
          </a:p>
        </p:txBody>
      </p:sp>
      <p:sp>
        <p:nvSpPr>
          <p:cNvPr id="953" name="Google Shape;953;p47"/>
          <p:cNvSpPr/>
          <p:nvPr/>
        </p:nvSpPr>
        <p:spPr>
          <a:xfrm rot="5400000">
            <a:off x="17622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47"/>
          <p:cNvSpPr/>
          <p:nvPr/>
        </p:nvSpPr>
        <p:spPr>
          <a:xfrm rot="5400000">
            <a:off x="19371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47"/>
          <p:cNvSpPr/>
          <p:nvPr/>
        </p:nvSpPr>
        <p:spPr>
          <a:xfrm rot="5400000">
            <a:off x="21120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47"/>
          <p:cNvSpPr/>
          <p:nvPr/>
        </p:nvSpPr>
        <p:spPr>
          <a:xfrm rot="5400000">
            <a:off x="2286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47"/>
          <p:cNvSpPr/>
          <p:nvPr/>
        </p:nvSpPr>
        <p:spPr>
          <a:xfrm rot="5400000">
            <a:off x="2461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8" name="Google Shape;958;p47"/>
          <p:cNvSpPr/>
          <p:nvPr/>
        </p:nvSpPr>
        <p:spPr>
          <a:xfrm rot="5400000">
            <a:off x="2636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47"/>
          <p:cNvSpPr/>
          <p:nvPr/>
        </p:nvSpPr>
        <p:spPr>
          <a:xfrm rot="5400000">
            <a:off x="2811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47"/>
          <p:cNvSpPr/>
          <p:nvPr/>
        </p:nvSpPr>
        <p:spPr>
          <a:xfrm rot="5400000">
            <a:off x="29865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1" name="Google Shape;961;p47"/>
          <p:cNvSpPr/>
          <p:nvPr/>
        </p:nvSpPr>
        <p:spPr>
          <a:xfrm rot="5400000">
            <a:off x="31614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47"/>
          <p:cNvSpPr/>
          <p:nvPr/>
        </p:nvSpPr>
        <p:spPr>
          <a:xfrm rot="5400000">
            <a:off x="33363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47"/>
          <p:cNvSpPr/>
          <p:nvPr/>
        </p:nvSpPr>
        <p:spPr>
          <a:xfrm rot="5400000">
            <a:off x="35112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47"/>
          <p:cNvSpPr/>
          <p:nvPr/>
        </p:nvSpPr>
        <p:spPr>
          <a:xfrm rot="5400000">
            <a:off x="36861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47"/>
          <p:cNvSpPr/>
          <p:nvPr/>
        </p:nvSpPr>
        <p:spPr>
          <a:xfrm rot="5400000">
            <a:off x="38610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47"/>
          <p:cNvSpPr/>
          <p:nvPr/>
        </p:nvSpPr>
        <p:spPr>
          <a:xfrm rot="5400000">
            <a:off x="40359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47"/>
          <p:cNvSpPr/>
          <p:nvPr/>
        </p:nvSpPr>
        <p:spPr>
          <a:xfrm rot="5400000">
            <a:off x="42108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47"/>
          <p:cNvSpPr/>
          <p:nvPr/>
        </p:nvSpPr>
        <p:spPr>
          <a:xfrm rot="5400000">
            <a:off x="43857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9" name="Google Shape;969;p47"/>
          <p:cNvSpPr/>
          <p:nvPr/>
        </p:nvSpPr>
        <p:spPr>
          <a:xfrm rot="5400000">
            <a:off x="45606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47"/>
          <p:cNvSpPr/>
          <p:nvPr/>
        </p:nvSpPr>
        <p:spPr>
          <a:xfrm rot="5400000">
            <a:off x="4735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47"/>
          <p:cNvSpPr/>
          <p:nvPr/>
        </p:nvSpPr>
        <p:spPr>
          <a:xfrm rot="5400000">
            <a:off x="4910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47"/>
          <p:cNvSpPr/>
          <p:nvPr/>
        </p:nvSpPr>
        <p:spPr>
          <a:xfrm rot="5400000">
            <a:off x="5085388" y="3887850"/>
            <a:ext cx="722100" cy="1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47"/>
          <p:cNvSpPr/>
          <p:nvPr/>
        </p:nvSpPr>
        <p:spPr>
          <a:xfrm rot="5400000">
            <a:off x="5260288" y="3887850"/>
            <a:ext cx="722100" cy="1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47"/>
          <p:cNvSpPr/>
          <p:nvPr/>
        </p:nvSpPr>
        <p:spPr>
          <a:xfrm rot="5400000">
            <a:off x="5435188" y="3887850"/>
            <a:ext cx="722100" cy="1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47"/>
          <p:cNvSpPr/>
          <p:nvPr/>
        </p:nvSpPr>
        <p:spPr>
          <a:xfrm rot="5400000">
            <a:off x="5610088" y="3887850"/>
            <a:ext cx="722100" cy="174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47"/>
          <p:cNvSpPr/>
          <p:nvPr/>
        </p:nvSpPr>
        <p:spPr>
          <a:xfrm rot="5400000">
            <a:off x="5784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47"/>
          <p:cNvSpPr/>
          <p:nvPr/>
        </p:nvSpPr>
        <p:spPr>
          <a:xfrm rot="5400000">
            <a:off x="5959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47"/>
          <p:cNvSpPr/>
          <p:nvPr/>
        </p:nvSpPr>
        <p:spPr>
          <a:xfrm rot="5400000">
            <a:off x="6134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9" name="Google Shape;979;p47"/>
          <p:cNvSpPr/>
          <p:nvPr/>
        </p:nvSpPr>
        <p:spPr>
          <a:xfrm rot="5400000">
            <a:off x="63096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0" name="Google Shape;980;p47"/>
          <p:cNvSpPr/>
          <p:nvPr/>
        </p:nvSpPr>
        <p:spPr>
          <a:xfrm rot="5400000">
            <a:off x="64845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p47"/>
          <p:cNvSpPr/>
          <p:nvPr/>
        </p:nvSpPr>
        <p:spPr>
          <a:xfrm rot="5400000">
            <a:off x="66594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47"/>
          <p:cNvSpPr/>
          <p:nvPr/>
        </p:nvSpPr>
        <p:spPr>
          <a:xfrm rot="5400000">
            <a:off x="6834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3" name="Google Shape;983;p47"/>
          <p:cNvSpPr/>
          <p:nvPr/>
        </p:nvSpPr>
        <p:spPr>
          <a:xfrm rot="5400000">
            <a:off x="7009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p47"/>
          <p:cNvSpPr/>
          <p:nvPr/>
        </p:nvSpPr>
        <p:spPr>
          <a:xfrm rot="5400000">
            <a:off x="7184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47"/>
          <p:cNvSpPr/>
          <p:nvPr/>
        </p:nvSpPr>
        <p:spPr>
          <a:xfrm rot="5400000">
            <a:off x="7359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6" name="Google Shape;986;p47"/>
          <p:cNvSpPr/>
          <p:nvPr/>
        </p:nvSpPr>
        <p:spPr>
          <a:xfrm rot="5400000">
            <a:off x="7708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47"/>
          <p:cNvSpPr/>
          <p:nvPr/>
        </p:nvSpPr>
        <p:spPr>
          <a:xfrm rot="5400000">
            <a:off x="7883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47"/>
          <p:cNvSpPr/>
          <p:nvPr/>
        </p:nvSpPr>
        <p:spPr>
          <a:xfrm rot="5400000">
            <a:off x="537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47"/>
          <p:cNvSpPr/>
          <p:nvPr/>
        </p:nvSpPr>
        <p:spPr>
          <a:xfrm rot="5400000">
            <a:off x="712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47"/>
          <p:cNvSpPr/>
          <p:nvPr/>
        </p:nvSpPr>
        <p:spPr>
          <a:xfrm rot="5400000">
            <a:off x="4648138" y="2927550"/>
            <a:ext cx="722100" cy="209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1" name="Google Shape;991;p47"/>
          <p:cNvGrpSpPr/>
          <p:nvPr/>
        </p:nvGrpSpPr>
        <p:grpSpPr>
          <a:xfrm>
            <a:off x="811586" y="4486300"/>
            <a:ext cx="3148123" cy="261300"/>
            <a:chOff x="811586" y="4486300"/>
            <a:chExt cx="3148123" cy="261300"/>
          </a:xfrm>
        </p:grpSpPr>
        <p:cxnSp>
          <p:nvCxnSpPr>
            <p:cNvPr id="992" name="Google Shape;992;p47"/>
            <p:cNvCxnSpPr/>
            <p:nvPr/>
          </p:nvCxnSpPr>
          <p:spPr>
            <a:xfrm>
              <a:off x="811586" y="4616950"/>
              <a:ext cx="3148123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993" name="Google Shape;993;p47"/>
            <p:cNvSpPr txBox="1"/>
            <p:nvPr/>
          </p:nvSpPr>
          <p:spPr>
            <a:xfrm>
              <a:off x="1636750" y="4486300"/>
              <a:ext cx="1323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4" name="Google Shape;994;p47"/>
          <p:cNvSpPr/>
          <p:nvPr/>
        </p:nvSpPr>
        <p:spPr>
          <a:xfrm rot="5400000">
            <a:off x="1062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5" name="Google Shape;995;p47"/>
          <p:cNvSpPr/>
          <p:nvPr/>
        </p:nvSpPr>
        <p:spPr>
          <a:xfrm rot="5400000">
            <a:off x="12375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47"/>
          <p:cNvSpPr/>
          <p:nvPr/>
        </p:nvSpPr>
        <p:spPr>
          <a:xfrm rot="5400000">
            <a:off x="14124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47"/>
          <p:cNvSpPr/>
          <p:nvPr/>
        </p:nvSpPr>
        <p:spPr>
          <a:xfrm rot="5400000">
            <a:off x="15873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8" name="Google Shape;998;p47"/>
          <p:cNvGrpSpPr/>
          <p:nvPr/>
        </p:nvGrpSpPr>
        <p:grpSpPr>
          <a:xfrm>
            <a:off x="6058568" y="4486300"/>
            <a:ext cx="2274030" cy="261300"/>
            <a:chOff x="6058568" y="4486300"/>
            <a:chExt cx="2274030" cy="261300"/>
          </a:xfrm>
        </p:grpSpPr>
        <p:cxnSp>
          <p:nvCxnSpPr>
            <p:cNvPr id="999" name="Google Shape;999;p47"/>
            <p:cNvCxnSpPr/>
            <p:nvPr/>
          </p:nvCxnSpPr>
          <p:spPr>
            <a:xfrm>
              <a:off x="6058568" y="4616950"/>
              <a:ext cx="227403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00" name="Google Shape;1000;p47"/>
            <p:cNvSpPr txBox="1"/>
            <p:nvPr/>
          </p:nvSpPr>
          <p:spPr>
            <a:xfrm>
              <a:off x="6687397" y="4486300"/>
              <a:ext cx="10161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1" name="Google Shape;1001;p47"/>
          <p:cNvGrpSpPr/>
          <p:nvPr/>
        </p:nvGrpSpPr>
        <p:grpSpPr>
          <a:xfrm>
            <a:off x="3961443" y="4370050"/>
            <a:ext cx="2095500" cy="493800"/>
            <a:chOff x="3261268" y="4292900"/>
            <a:chExt cx="2095500" cy="493800"/>
          </a:xfrm>
        </p:grpSpPr>
        <p:cxnSp>
          <p:nvCxnSpPr>
            <p:cNvPr id="1002" name="Google Shape;1002;p47"/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03" name="Google Shape;1003;p47"/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04" name="Google Shape;1004;p47"/>
          <p:cNvCxnSpPr>
            <a:stCxn id="964" idx="1"/>
            <a:endCxn id="1005" idx="2"/>
          </p:cNvCxnSpPr>
          <p:nvPr/>
        </p:nvCxnSpPr>
        <p:spPr>
          <a:xfrm rot="10800000">
            <a:off x="4047238" y="339315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5" name="Google Shape;1005;p47"/>
          <p:cNvSpPr txBox="1"/>
          <p:nvPr/>
        </p:nvSpPr>
        <p:spPr>
          <a:xfrm>
            <a:off x="3294700" y="3131722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8"/>
          <p:cNvSpPr/>
          <p:nvPr/>
        </p:nvSpPr>
        <p:spPr>
          <a:xfrm rot="5400000">
            <a:off x="7533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48"/>
          <p:cNvSpPr/>
          <p:nvPr/>
        </p:nvSpPr>
        <p:spPr>
          <a:xfrm rot="5400000">
            <a:off x="887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2" name="Google Shape;1012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Sliding Window</a:t>
            </a:r>
            <a:endParaRPr/>
          </a:p>
        </p:txBody>
      </p:sp>
      <p:sp>
        <p:nvSpPr>
          <p:cNvPr id="1013" name="Google Shape;1013;p48"/>
          <p:cNvSpPr txBox="1"/>
          <p:nvPr>
            <p:ph idx="1" type="body"/>
          </p:nvPr>
        </p:nvSpPr>
        <p:spPr>
          <a:xfrm>
            <a:off x="107050" y="402200"/>
            <a:ext cx="8909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measured in packets, </a:t>
            </a:r>
            <a:r>
              <a:rPr i="1" lang="en"/>
              <a:t>W</a:t>
            </a:r>
            <a:r>
              <a:rPr lang="en"/>
              <a:t> was the maximum number of packets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measure in bytes, </a:t>
            </a:r>
            <a:r>
              <a:rPr i="1" lang="en"/>
              <a:t>W</a:t>
            </a:r>
            <a:r>
              <a:rPr lang="en"/>
              <a:t> is the maximum number of </a:t>
            </a:r>
            <a:r>
              <a:rPr i="1" lang="en"/>
              <a:t>contiguous</a:t>
            </a:r>
            <a:r>
              <a:rPr lang="en"/>
              <a:t> bytes in flight.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window is a range of </a:t>
            </a:r>
            <a:r>
              <a:rPr i="1" lang="en"/>
              <a:t>W</a:t>
            </a:r>
            <a:r>
              <a:rPr lang="en"/>
              <a:t> contiguous bytes, starting at the first unacked byte.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these </a:t>
            </a:r>
            <a:r>
              <a:rPr i="1" lang="en"/>
              <a:t>W</a:t>
            </a:r>
            <a:r>
              <a:rPr lang="en"/>
              <a:t> bytes are allowed to be in flight.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window slides right if and only if its </a:t>
            </a:r>
            <a:r>
              <a:rPr i="1" lang="en"/>
              <a:t>leftmost</a:t>
            </a:r>
            <a:r>
              <a:rPr lang="en"/>
              <a:t> bytes are acked.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Acking non-leftmost bytes in the window </a:t>
            </a:r>
            <a:r>
              <a:rPr lang="en"/>
              <a:t>(e.g. 19–22) </a:t>
            </a:r>
            <a:r>
              <a:rPr lang="en"/>
              <a:t>does not slide the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window is determined by the first unacked byte (e.g. still 15).</a:t>
            </a:r>
            <a:endParaRPr baseline="30000"/>
          </a:p>
        </p:txBody>
      </p:sp>
      <p:sp>
        <p:nvSpPr>
          <p:cNvPr id="1014" name="Google Shape;1014;p48"/>
          <p:cNvSpPr/>
          <p:nvPr/>
        </p:nvSpPr>
        <p:spPr>
          <a:xfrm rot="5400000">
            <a:off x="17622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48"/>
          <p:cNvSpPr/>
          <p:nvPr/>
        </p:nvSpPr>
        <p:spPr>
          <a:xfrm rot="5400000">
            <a:off x="19371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48"/>
          <p:cNvSpPr/>
          <p:nvPr/>
        </p:nvSpPr>
        <p:spPr>
          <a:xfrm rot="5400000">
            <a:off x="21120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48"/>
          <p:cNvSpPr/>
          <p:nvPr/>
        </p:nvSpPr>
        <p:spPr>
          <a:xfrm rot="5400000">
            <a:off x="2286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48"/>
          <p:cNvSpPr/>
          <p:nvPr/>
        </p:nvSpPr>
        <p:spPr>
          <a:xfrm rot="5400000">
            <a:off x="2461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48"/>
          <p:cNvSpPr/>
          <p:nvPr/>
        </p:nvSpPr>
        <p:spPr>
          <a:xfrm rot="5400000">
            <a:off x="2636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48"/>
          <p:cNvSpPr/>
          <p:nvPr/>
        </p:nvSpPr>
        <p:spPr>
          <a:xfrm rot="5400000">
            <a:off x="2811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48"/>
          <p:cNvSpPr/>
          <p:nvPr/>
        </p:nvSpPr>
        <p:spPr>
          <a:xfrm rot="5400000">
            <a:off x="2986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2" name="Google Shape;1022;p48"/>
          <p:cNvSpPr/>
          <p:nvPr/>
        </p:nvSpPr>
        <p:spPr>
          <a:xfrm rot="5400000">
            <a:off x="3161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48"/>
          <p:cNvSpPr/>
          <p:nvPr/>
        </p:nvSpPr>
        <p:spPr>
          <a:xfrm rot="5400000">
            <a:off x="33363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48"/>
          <p:cNvSpPr/>
          <p:nvPr/>
        </p:nvSpPr>
        <p:spPr>
          <a:xfrm rot="5400000">
            <a:off x="35112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48"/>
          <p:cNvSpPr/>
          <p:nvPr/>
        </p:nvSpPr>
        <p:spPr>
          <a:xfrm rot="5400000">
            <a:off x="36861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6" name="Google Shape;1026;p48"/>
          <p:cNvSpPr/>
          <p:nvPr/>
        </p:nvSpPr>
        <p:spPr>
          <a:xfrm rot="5400000">
            <a:off x="38610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48"/>
          <p:cNvSpPr/>
          <p:nvPr/>
        </p:nvSpPr>
        <p:spPr>
          <a:xfrm rot="5400000">
            <a:off x="40359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8" name="Google Shape;1028;p48"/>
          <p:cNvSpPr/>
          <p:nvPr/>
        </p:nvSpPr>
        <p:spPr>
          <a:xfrm rot="5400000">
            <a:off x="4210888" y="3887850"/>
            <a:ext cx="722100" cy="174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48"/>
          <p:cNvSpPr/>
          <p:nvPr/>
        </p:nvSpPr>
        <p:spPr>
          <a:xfrm rot="5400000">
            <a:off x="43857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48"/>
          <p:cNvSpPr/>
          <p:nvPr/>
        </p:nvSpPr>
        <p:spPr>
          <a:xfrm rot="5400000">
            <a:off x="45606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48"/>
          <p:cNvSpPr/>
          <p:nvPr/>
        </p:nvSpPr>
        <p:spPr>
          <a:xfrm rot="5400000">
            <a:off x="4735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48"/>
          <p:cNvSpPr/>
          <p:nvPr/>
        </p:nvSpPr>
        <p:spPr>
          <a:xfrm rot="5400000">
            <a:off x="4910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48"/>
          <p:cNvSpPr/>
          <p:nvPr/>
        </p:nvSpPr>
        <p:spPr>
          <a:xfrm rot="5400000">
            <a:off x="5085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48"/>
          <p:cNvSpPr/>
          <p:nvPr/>
        </p:nvSpPr>
        <p:spPr>
          <a:xfrm rot="5400000">
            <a:off x="5260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48"/>
          <p:cNvSpPr/>
          <p:nvPr/>
        </p:nvSpPr>
        <p:spPr>
          <a:xfrm rot="5400000">
            <a:off x="5435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6" name="Google Shape;1036;p48"/>
          <p:cNvSpPr/>
          <p:nvPr/>
        </p:nvSpPr>
        <p:spPr>
          <a:xfrm rot="5400000">
            <a:off x="5610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7" name="Google Shape;1037;p48"/>
          <p:cNvSpPr/>
          <p:nvPr/>
        </p:nvSpPr>
        <p:spPr>
          <a:xfrm rot="5400000">
            <a:off x="5784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8" name="Google Shape;1038;p48"/>
          <p:cNvSpPr/>
          <p:nvPr/>
        </p:nvSpPr>
        <p:spPr>
          <a:xfrm rot="5400000">
            <a:off x="5959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48"/>
          <p:cNvSpPr/>
          <p:nvPr/>
        </p:nvSpPr>
        <p:spPr>
          <a:xfrm rot="5400000">
            <a:off x="6134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48"/>
          <p:cNvSpPr/>
          <p:nvPr/>
        </p:nvSpPr>
        <p:spPr>
          <a:xfrm rot="5400000">
            <a:off x="63096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48"/>
          <p:cNvSpPr/>
          <p:nvPr/>
        </p:nvSpPr>
        <p:spPr>
          <a:xfrm rot="5400000">
            <a:off x="64845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48"/>
          <p:cNvSpPr/>
          <p:nvPr/>
        </p:nvSpPr>
        <p:spPr>
          <a:xfrm rot="5400000">
            <a:off x="66594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48"/>
          <p:cNvSpPr/>
          <p:nvPr/>
        </p:nvSpPr>
        <p:spPr>
          <a:xfrm rot="5400000">
            <a:off x="6834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48"/>
          <p:cNvSpPr/>
          <p:nvPr/>
        </p:nvSpPr>
        <p:spPr>
          <a:xfrm rot="5400000">
            <a:off x="7009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48"/>
          <p:cNvSpPr/>
          <p:nvPr/>
        </p:nvSpPr>
        <p:spPr>
          <a:xfrm rot="5400000">
            <a:off x="7184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48"/>
          <p:cNvSpPr/>
          <p:nvPr/>
        </p:nvSpPr>
        <p:spPr>
          <a:xfrm rot="5400000">
            <a:off x="7359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48"/>
          <p:cNvSpPr/>
          <p:nvPr/>
        </p:nvSpPr>
        <p:spPr>
          <a:xfrm rot="5400000">
            <a:off x="7708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48"/>
          <p:cNvSpPr/>
          <p:nvPr/>
        </p:nvSpPr>
        <p:spPr>
          <a:xfrm rot="5400000">
            <a:off x="7883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48"/>
          <p:cNvSpPr/>
          <p:nvPr/>
        </p:nvSpPr>
        <p:spPr>
          <a:xfrm rot="5400000">
            <a:off x="537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48"/>
          <p:cNvSpPr/>
          <p:nvPr/>
        </p:nvSpPr>
        <p:spPr>
          <a:xfrm rot="5400000">
            <a:off x="712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48"/>
          <p:cNvSpPr/>
          <p:nvPr/>
        </p:nvSpPr>
        <p:spPr>
          <a:xfrm rot="5400000">
            <a:off x="3948538" y="2927550"/>
            <a:ext cx="722100" cy="209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2" name="Google Shape;1052;p48"/>
          <p:cNvGrpSpPr/>
          <p:nvPr/>
        </p:nvGrpSpPr>
        <p:grpSpPr>
          <a:xfrm>
            <a:off x="811588" y="4486300"/>
            <a:ext cx="2393100" cy="261300"/>
            <a:chOff x="451750" y="1912600"/>
            <a:chExt cx="2393100" cy="261300"/>
          </a:xfrm>
        </p:grpSpPr>
        <p:cxnSp>
          <p:nvCxnSpPr>
            <p:cNvPr id="1053" name="Google Shape;1053;p48"/>
            <p:cNvCxnSpPr/>
            <p:nvPr/>
          </p:nvCxnSpPr>
          <p:spPr>
            <a:xfrm>
              <a:off x="451750" y="2043250"/>
              <a:ext cx="2393100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54" name="Google Shape;1054;p48"/>
            <p:cNvSpPr txBox="1"/>
            <p:nvPr/>
          </p:nvSpPr>
          <p:spPr>
            <a:xfrm>
              <a:off x="1007800" y="1912600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55" name="Google Shape;1055;p48"/>
          <p:cNvSpPr/>
          <p:nvPr/>
        </p:nvSpPr>
        <p:spPr>
          <a:xfrm rot="5400000">
            <a:off x="1062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48"/>
          <p:cNvSpPr/>
          <p:nvPr/>
        </p:nvSpPr>
        <p:spPr>
          <a:xfrm rot="5400000">
            <a:off x="12375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48"/>
          <p:cNvSpPr/>
          <p:nvPr/>
        </p:nvSpPr>
        <p:spPr>
          <a:xfrm rot="5400000">
            <a:off x="14124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48"/>
          <p:cNvSpPr/>
          <p:nvPr/>
        </p:nvSpPr>
        <p:spPr>
          <a:xfrm rot="5400000">
            <a:off x="15873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59" name="Google Shape;1059;p48"/>
          <p:cNvGrpSpPr/>
          <p:nvPr/>
        </p:nvGrpSpPr>
        <p:grpSpPr>
          <a:xfrm>
            <a:off x="5413495" y="4486300"/>
            <a:ext cx="2919162" cy="261300"/>
            <a:chOff x="4996875" y="1912600"/>
            <a:chExt cx="2975700" cy="261300"/>
          </a:xfrm>
        </p:grpSpPr>
        <p:cxnSp>
          <p:nvCxnSpPr>
            <p:cNvPr id="1060" name="Google Shape;1060;p48"/>
            <p:cNvCxnSpPr/>
            <p:nvPr/>
          </p:nvCxnSpPr>
          <p:spPr>
            <a:xfrm>
              <a:off x="4996875" y="2043250"/>
              <a:ext cx="29757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61" name="Google Shape;1061;p48"/>
            <p:cNvSpPr txBox="1"/>
            <p:nvPr/>
          </p:nvSpPr>
          <p:spPr>
            <a:xfrm>
              <a:off x="5955972" y="1912600"/>
              <a:ext cx="10575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>
            <a:off x="3261268" y="4369100"/>
            <a:ext cx="2095500" cy="493800"/>
            <a:chOff x="3261268" y="4292900"/>
            <a:chExt cx="2095500" cy="493800"/>
          </a:xfrm>
        </p:grpSpPr>
        <p:cxnSp>
          <p:nvCxnSpPr>
            <p:cNvPr id="1063" name="Google Shape;1063;p48"/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064" name="Google Shape;1064;p48"/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065" name="Google Shape;1065;p48"/>
          <p:cNvCxnSpPr>
            <a:stCxn id="1021" idx="1"/>
            <a:endCxn id="1066" idx="2"/>
          </p:cNvCxnSpPr>
          <p:nvPr/>
        </p:nvCxnSpPr>
        <p:spPr>
          <a:xfrm rot="10800000">
            <a:off x="3347638" y="339315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66" name="Google Shape;1066;p48"/>
          <p:cNvSpPr txBox="1"/>
          <p:nvPr/>
        </p:nvSpPr>
        <p:spPr>
          <a:xfrm>
            <a:off x="2595100" y="3131722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Sliding Window</a:t>
            </a:r>
            <a:endParaRPr/>
          </a:p>
        </p:txBody>
      </p:sp>
      <p:sp>
        <p:nvSpPr>
          <p:cNvPr id="1072" name="Google Shape;1072;p49"/>
          <p:cNvSpPr txBox="1"/>
          <p:nvPr>
            <p:ph idx="1" type="body"/>
          </p:nvPr>
        </p:nvSpPr>
        <p:spPr>
          <a:xfrm>
            <a:off x="107050" y="402200"/>
            <a:ext cx="8909700" cy="26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uses cumulative acks and a sliding window.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Cumulative ack: "I have received everything up to (not including) 15."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Thus, first unacked byte is 15, and the sliding window is [15, 15 + </a:t>
            </a:r>
            <a:r>
              <a:rPr i="1" lang="en"/>
              <a:t>W</a:t>
            </a:r>
            <a:r>
              <a:rPr lang="en"/>
              <a:t>].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</a:t>
            </a:r>
            <a:r>
              <a:rPr lang="en"/>
              <a:t> is set as the minimum of two values: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Advertised</a:t>
            </a:r>
            <a:r>
              <a:rPr lang="en"/>
              <a:t> window (recipient reports their remaining buffer space).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window (sender magically finds value to avoid network overload).</a:t>
            </a:r>
            <a:endParaRPr/>
          </a:p>
        </p:txBody>
      </p:sp>
      <p:sp>
        <p:nvSpPr>
          <p:cNvPr id="1073" name="Google Shape;1073;p49"/>
          <p:cNvSpPr/>
          <p:nvPr/>
        </p:nvSpPr>
        <p:spPr>
          <a:xfrm rot="5400000">
            <a:off x="7533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49"/>
          <p:cNvSpPr/>
          <p:nvPr/>
        </p:nvSpPr>
        <p:spPr>
          <a:xfrm rot="5400000">
            <a:off x="887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49"/>
          <p:cNvSpPr/>
          <p:nvPr/>
        </p:nvSpPr>
        <p:spPr>
          <a:xfrm rot="5400000">
            <a:off x="17622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49"/>
          <p:cNvSpPr/>
          <p:nvPr/>
        </p:nvSpPr>
        <p:spPr>
          <a:xfrm rot="5400000">
            <a:off x="19371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49"/>
          <p:cNvSpPr/>
          <p:nvPr/>
        </p:nvSpPr>
        <p:spPr>
          <a:xfrm rot="5400000">
            <a:off x="21120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49"/>
          <p:cNvSpPr/>
          <p:nvPr/>
        </p:nvSpPr>
        <p:spPr>
          <a:xfrm rot="5400000">
            <a:off x="2286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49"/>
          <p:cNvSpPr/>
          <p:nvPr/>
        </p:nvSpPr>
        <p:spPr>
          <a:xfrm rot="5400000">
            <a:off x="2461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49"/>
          <p:cNvSpPr/>
          <p:nvPr/>
        </p:nvSpPr>
        <p:spPr>
          <a:xfrm rot="5400000">
            <a:off x="2636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49"/>
          <p:cNvSpPr/>
          <p:nvPr/>
        </p:nvSpPr>
        <p:spPr>
          <a:xfrm rot="5400000">
            <a:off x="2811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2" name="Google Shape;1082;p49"/>
          <p:cNvSpPr/>
          <p:nvPr/>
        </p:nvSpPr>
        <p:spPr>
          <a:xfrm rot="5400000">
            <a:off x="2986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3" name="Google Shape;1083;p49"/>
          <p:cNvSpPr/>
          <p:nvPr/>
        </p:nvSpPr>
        <p:spPr>
          <a:xfrm rot="5400000">
            <a:off x="3161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49"/>
          <p:cNvSpPr/>
          <p:nvPr/>
        </p:nvSpPr>
        <p:spPr>
          <a:xfrm rot="5400000">
            <a:off x="33363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49"/>
          <p:cNvSpPr/>
          <p:nvPr/>
        </p:nvSpPr>
        <p:spPr>
          <a:xfrm rot="5400000">
            <a:off x="35112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49"/>
          <p:cNvSpPr/>
          <p:nvPr/>
        </p:nvSpPr>
        <p:spPr>
          <a:xfrm rot="5400000">
            <a:off x="36861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49"/>
          <p:cNvSpPr/>
          <p:nvPr/>
        </p:nvSpPr>
        <p:spPr>
          <a:xfrm rot="5400000">
            <a:off x="38610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49"/>
          <p:cNvSpPr/>
          <p:nvPr/>
        </p:nvSpPr>
        <p:spPr>
          <a:xfrm rot="5400000">
            <a:off x="40359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49"/>
          <p:cNvSpPr/>
          <p:nvPr/>
        </p:nvSpPr>
        <p:spPr>
          <a:xfrm rot="5400000">
            <a:off x="42108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49"/>
          <p:cNvSpPr/>
          <p:nvPr/>
        </p:nvSpPr>
        <p:spPr>
          <a:xfrm rot="5400000">
            <a:off x="43857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49"/>
          <p:cNvSpPr/>
          <p:nvPr/>
        </p:nvSpPr>
        <p:spPr>
          <a:xfrm rot="5400000">
            <a:off x="45606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49"/>
          <p:cNvSpPr/>
          <p:nvPr/>
        </p:nvSpPr>
        <p:spPr>
          <a:xfrm rot="5400000">
            <a:off x="4735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49"/>
          <p:cNvSpPr/>
          <p:nvPr/>
        </p:nvSpPr>
        <p:spPr>
          <a:xfrm rot="5400000">
            <a:off x="4910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49"/>
          <p:cNvSpPr/>
          <p:nvPr/>
        </p:nvSpPr>
        <p:spPr>
          <a:xfrm rot="5400000">
            <a:off x="5085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49"/>
          <p:cNvSpPr/>
          <p:nvPr/>
        </p:nvSpPr>
        <p:spPr>
          <a:xfrm rot="5400000">
            <a:off x="5260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49"/>
          <p:cNvSpPr/>
          <p:nvPr/>
        </p:nvSpPr>
        <p:spPr>
          <a:xfrm rot="5400000">
            <a:off x="5435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49"/>
          <p:cNvSpPr/>
          <p:nvPr/>
        </p:nvSpPr>
        <p:spPr>
          <a:xfrm rot="5400000">
            <a:off x="5610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49"/>
          <p:cNvSpPr/>
          <p:nvPr/>
        </p:nvSpPr>
        <p:spPr>
          <a:xfrm rot="5400000">
            <a:off x="5784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49"/>
          <p:cNvSpPr/>
          <p:nvPr/>
        </p:nvSpPr>
        <p:spPr>
          <a:xfrm rot="5400000">
            <a:off x="5959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49"/>
          <p:cNvSpPr/>
          <p:nvPr/>
        </p:nvSpPr>
        <p:spPr>
          <a:xfrm rot="5400000">
            <a:off x="6134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49"/>
          <p:cNvSpPr/>
          <p:nvPr/>
        </p:nvSpPr>
        <p:spPr>
          <a:xfrm rot="5400000">
            <a:off x="63096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2" name="Google Shape;1102;p49"/>
          <p:cNvSpPr/>
          <p:nvPr/>
        </p:nvSpPr>
        <p:spPr>
          <a:xfrm rot="5400000">
            <a:off x="64845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3" name="Google Shape;1103;p49"/>
          <p:cNvSpPr/>
          <p:nvPr/>
        </p:nvSpPr>
        <p:spPr>
          <a:xfrm rot="5400000">
            <a:off x="66594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49"/>
          <p:cNvSpPr/>
          <p:nvPr/>
        </p:nvSpPr>
        <p:spPr>
          <a:xfrm rot="5400000">
            <a:off x="6834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49"/>
          <p:cNvSpPr/>
          <p:nvPr/>
        </p:nvSpPr>
        <p:spPr>
          <a:xfrm rot="5400000">
            <a:off x="7009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49"/>
          <p:cNvSpPr/>
          <p:nvPr/>
        </p:nvSpPr>
        <p:spPr>
          <a:xfrm rot="5400000">
            <a:off x="7184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49"/>
          <p:cNvSpPr/>
          <p:nvPr/>
        </p:nvSpPr>
        <p:spPr>
          <a:xfrm rot="5400000">
            <a:off x="7359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49"/>
          <p:cNvSpPr/>
          <p:nvPr/>
        </p:nvSpPr>
        <p:spPr>
          <a:xfrm rot="5400000">
            <a:off x="7708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49"/>
          <p:cNvSpPr/>
          <p:nvPr/>
        </p:nvSpPr>
        <p:spPr>
          <a:xfrm rot="5400000">
            <a:off x="7883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49"/>
          <p:cNvSpPr/>
          <p:nvPr/>
        </p:nvSpPr>
        <p:spPr>
          <a:xfrm rot="5400000">
            <a:off x="537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1" name="Google Shape;1111;p49"/>
          <p:cNvSpPr/>
          <p:nvPr/>
        </p:nvSpPr>
        <p:spPr>
          <a:xfrm rot="5400000">
            <a:off x="712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49"/>
          <p:cNvSpPr/>
          <p:nvPr/>
        </p:nvSpPr>
        <p:spPr>
          <a:xfrm rot="5400000">
            <a:off x="3948538" y="2927550"/>
            <a:ext cx="722100" cy="209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49"/>
          <p:cNvSpPr/>
          <p:nvPr/>
        </p:nvSpPr>
        <p:spPr>
          <a:xfrm rot="5400000">
            <a:off x="1062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49"/>
          <p:cNvSpPr/>
          <p:nvPr/>
        </p:nvSpPr>
        <p:spPr>
          <a:xfrm rot="5400000">
            <a:off x="12375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5" name="Google Shape;1115;p49"/>
          <p:cNvGrpSpPr/>
          <p:nvPr/>
        </p:nvGrpSpPr>
        <p:grpSpPr>
          <a:xfrm>
            <a:off x="811588" y="4486300"/>
            <a:ext cx="2393100" cy="261300"/>
            <a:chOff x="451750" y="1912600"/>
            <a:chExt cx="2393100" cy="261300"/>
          </a:xfrm>
        </p:grpSpPr>
        <p:cxnSp>
          <p:nvCxnSpPr>
            <p:cNvPr id="1116" name="Google Shape;1116;p49"/>
            <p:cNvCxnSpPr/>
            <p:nvPr/>
          </p:nvCxnSpPr>
          <p:spPr>
            <a:xfrm>
              <a:off x="451750" y="2043250"/>
              <a:ext cx="2393100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17" name="Google Shape;1117;p49"/>
            <p:cNvSpPr txBox="1"/>
            <p:nvPr/>
          </p:nvSpPr>
          <p:spPr>
            <a:xfrm>
              <a:off x="1007800" y="1912600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8" name="Google Shape;1118;p49"/>
          <p:cNvSpPr/>
          <p:nvPr/>
        </p:nvSpPr>
        <p:spPr>
          <a:xfrm rot="5400000">
            <a:off x="14124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49"/>
          <p:cNvSpPr/>
          <p:nvPr/>
        </p:nvSpPr>
        <p:spPr>
          <a:xfrm rot="5400000">
            <a:off x="15873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0" name="Google Shape;1120;p49"/>
          <p:cNvGrpSpPr/>
          <p:nvPr/>
        </p:nvGrpSpPr>
        <p:grpSpPr>
          <a:xfrm>
            <a:off x="5413495" y="4486300"/>
            <a:ext cx="2919162" cy="261300"/>
            <a:chOff x="4996875" y="1912600"/>
            <a:chExt cx="2975700" cy="261300"/>
          </a:xfrm>
        </p:grpSpPr>
        <p:cxnSp>
          <p:nvCxnSpPr>
            <p:cNvPr id="1121" name="Google Shape;1121;p49"/>
            <p:cNvCxnSpPr/>
            <p:nvPr/>
          </p:nvCxnSpPr>
          <p:spPr>
            <a:xfrm>
              <a:off x="4996875" y="2043250"/>
              <a:ext cx="29757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22" name="Google Shape;1122;p49"/>
            <p:cNvSpPr txBox="1"/>
            <p:nvPr/>
          </p:nvSpPr>
          <p:spPr>
            <a:xfrm>
              <a:off x="5955972" y="1912600"/>
              <a:ext cx="10575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3261268" y="4369100"/>
            <a:ext cx="2095500" cy="493800"/>
            <a:chOff x="3261268" y="4292900"/>
            <a:chExt cx="2095500" cy="493800"/>
          </a:xfrm>
        </p:grpSpPr>
        <p:cxnSp>
          <p:nvCxnSpPr>
            <p:cNvPr id="1124" name="Google Shape;1124;p49"/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25" name="Google Shape;1125;p49"/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26" name="Google Shape;1126;p49"/>
          <p:cNvCxnSpPr>
            <a:stCxn id="1082" idx="1"/>
            <a:endCxn id="1127" idx="2"/>
          </p:cNvCxnSpPr>
          <p:nvPr/>
        </p:nvCxnSpPr>
        <p:spPr>
          <a:xfrm rot="10800000">
            <a:off x="3347638" y="3393150"/>
            <a:ext cx="0" cy="221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7" name="Google Shape;1127;p49"/>
          <p:cNvSpPr txBox="1"/>
          <p:nvPr/>
        </p:nvSpPr>
        <p:spPr>
          <a:xfrm>
            <a:off x="2595100" y="3131722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Loss</a:t>
            </a:r>
            <a:endParaRPr/>
          </a:p>
        </p:txBody>
      </p:sp>
      <p:sp>
        <p:nvSpPr>
          <p:cNvPr id="1133" name="Google Shape;1133;p50"/>
          <p:cNvSpPr txBox="1"/>
          <p:nvPr>
            <p:ph idx="1" type="body"/>
          </p:nvPr>
        </p:nvSpPr>
        <p:spPr>
          <a:xfrm>
            <a:off x="107050" y="402200"/>
            <a:ext cx="89097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detect loss and resend. We resend if either condition is true.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both cases, we always resend the </a:t>
            </a:r>
            <a:r>
              <a:rPr i="1" lang="en"/>
              <a:t>first unacked packet</a:t>
            </a:r>
            <a:r>
              <a:rPr lang="en"/>
              <a:t> (leftmost part of window).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Ack-based: If 3 duplicate acks are received, resend.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Timer-based: Keep a single timer. If the timer expires, resend.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Different from packet-based TCP, where we kept one timer per packet.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Set timer by estimating RTT (e.g. measure times between packets and acks, and take a moving average).</a:t>
            </a:r>
            <a:endParaRPr/>
          </a:p>
        </p:txBody>
      </p:sp>
      <p:sp>
        <p:nvSpPr>
          <p:cNvPr id="1134" name="Google Shape;1134;p50"/>
          <p:cNvSpPr/>
          <p:nvPr/>
        </p:nvSpPr>
        <p:spPr>
          <a:xfrm rot="5400000">
            <a:off x="7533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50"/>
          <p:cNvSpPr/>
          <p:nvPr/>
        </p:nvSpPr>
        <p:spPr>
          <a:xfrm rot="5400000">
            <a:off x="887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50"/>
          <p:cNvSpPr/>
          <p:nvPr/>
        </p:nvSpPr>
        <p:spPr>
          <a:xfrm rot="5400000">
            <a:off x="17622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50"/>
          <p:cNvSpPr/>
          <p:nvPr/>
        </p:nvSpPr>
        <p:spPr>
          <a:xfrm rot="5400000">
            <a:off x="19371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50"/>
          <p:cNvSpPr/>
          <p:nvPr/>
        </p:nvSpPr>
        <p:spPr>
          <a:xfrm rot="5400000">
            <a:off x="21120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50"/>
          <p:cNvSpPr/>
          <p:nvPr/>
        </p:nvSpPr>
        <p:spPr>
          <a:xfrm rot="5400000">
            <a:off x="2286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50"/>
          <p:cNvSpPr/>
          <p:nvPr/>
        </p:nvSpPr>
        <p:spPr>
          <a:xfrm rot="5400000">
            <a:off x="2461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50"/>
          <p:cNvSpPr/>
          <p:nvPr/>
        </p:nvSpPr>
        <p:spPr>
          <a:xfrm rot="5400000">
            <a:off x="26367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50"/>
          <p:cNvSpPr/>
          <p:nvPr/>
        </p:nvSpPr>
        <p:spPr>
          <a:xfrm rot="5400000">
            <a:off x="2811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50"/>
          <p:cNvSpPr/>
          <p:nvPr/>
        </p:nvSpPr>
        <p:spPr>
          <a:xfrm rot="5400000">
            <a:off x="2986588" y="3887850"/>
            <a:ext cx="722100" cy="17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50"/>
          <p:cNvSpPr/>
          <p:nvPr/>
        </p:nvSpPr>
        <p:spPr>
          <a:xfrm rot="5400000">
            <a:off x="3161488" y="3887850"/>
            <a:ext cx="722100" cy="17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50"/>
          <p:cNvSpPr/>
          <p:nvPr/>
        </p:nvSpPr>
        <p:spPr>
          <a:xfrm rot="5400000">
            <a:off x="3336388" y="3887850"/>
            <a:ext cx="722100" cy="17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50"/>
          <p:cNvSpPr/>
          <p:nvPr/>
        </p:nvSpPr>
        <p:spPr>
          <a:xfrm rot="5400000">
            <a:off x="3511288" y="3887850"/>
            <a:ext cx="722100" cy="174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50"/>
          <p:cNvSpPr/>
          <p:nvPr/>
        </p:nvSpPr>
        <p:spPr>
          <a:xfrm rot="5400000">
            <a:off x="36861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50"/>
          <p:cNvSpPr/>
          <p:nvPr/>
        </p:nvSpPr>
        <p:spPr>
          <a:xfrm rot="5400000">
            <a:off x="38610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9" name="Google Shape;1149;p50"/>
          <p:cNvSpPr/>
          <p:nvPr/>
        </p:nvSpPr>
        <p:spPr>
          <a:xfrm rot="5400000">
            <a:off x="40359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50"/>
          <p:cNvSpPr/>
          <p:nvPr/>
        </p:nvSpPr>
        <p:spPr>
          <a:xfrm rot="5400000">
            <a:off x="42108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50"/>
          <p:cNvSpPr/>
          <p:nvPr/>
        </p:nvSpPr>
        <p:spPr>
          <a:xfrm rot="5400000">
            <a:off x="43857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50"/>
          <p:cNvSpPr/>
          <p:nvPr/>
        </p:nvSpPr>
        <p:spPr>
          <a:xfrm rot="5400000">
            <a:off x="45606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50"/>
          <p:cNvSpPr/>
          <p:nvPr/>
        </p:nvSpPr>
        <p:spPr>
          <a:xfrm rot="5400000">
            <a:off x="47355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4" name="Google Shape;1154;p50"/>
          <p:cNvSpPr/>
          <p:nvPr/>
        </p:nvSpPr>
        <p:spPr>
          <a:xfrm rot="5400000">
            <a:off x="4910488" y="3887850"/>
            <a:ext cx="722100" cy="1749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5" name="Google Shape;1155;p50"/>
          <p:cNvSpPr/>
          <p:nvPr/>
        </p:nvSpPr>
        <p:spPr>
          <a:xfrm rot="5400000">
            <a:off x="5085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6" name="Google Shape;1156;p50"/>
          <p:cNvSpPr/>
          <p:nvPr/>
        </p:nvSpPr>
        <p:spPr>
          <a:xfrm rot="5400000">
            <a:off x="5260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7" name="Google Shape;1157;p50"/>
          <p:cNvSpPr/>
          <p:nvPr/>
        </p:nvSpPr>
        <p:spPr>
          <a:xfrm rot="5400000">
            <a:off x="5435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50"/>
          <p:cNvSpPr/>
          <p:nvPr/>
        </p:nvSpPr>
        <p:spPr>
          <a:xfrm rot="5400000">
            <a:off x="5610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50"/>
          <p:cNvSpPr/>
          <p:nvPr/>
        </p:nvSpPr>
        <p:spPr>
          <a:xfrm rot="5400000">
            <a:off x="57849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50"/>
          <p:cNvSpPr/>
          <p:nvPr/>
        </p:nvSpPr>
        <p:spPr>
          <a:xfrm rot="5400000">
            <a:off x="5959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50"/>
          <p:cNvSpPr/>
          <p:nvPr/>
        </p:nvSpPr>
        <p:spPr>
          <a:xfrm rot="5400000">
            <a:off x="6134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50"/>
          <p:cNvSpPr/>
          <p:nvPr/>
        </p:nvSpPr>
        <p:spPr>
          <a:xfrm rot="5400000">
            <a:off x="63096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50"/>
          <p:cNvSpPr/>
          <p:nvPr/>
        </p:nvSpPr>
        <p:spPr>
          <a:xfrm rot="5400000">
            <a:off x="64845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50"/>
          <p:cNvSpPr/>
          <p:nvPr/>
        </p:nvSpPr>
        <p:spPr>
          <a:xfrm rot="5400000">
            <a:off x="66594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50"/>
          <p:cNvSpPr/>
          <p:nvPr/>
        </p:nvSpPr>
        <p:spPr>
          <a:xfrm rot="5400000">
            <a:off x="68343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50"/>
          <p:cNvSpPr/>
          <p:nvPr/>
        </p:nvSpPr>
        <p:spPr>
          <a:xfrm rot="5400000">
            <a:off x="70092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50"/>
          <p:cNvSpPr/>
          <p:nvPr/>
        </p:nvSpPr>
        <p:spPr>
          <a:xfrm rot="5400000">
            <a:off x="71841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50"/>
          <p:cNvSpPr/>
          <p:nvPr/>
        </p:nvSpPr>
        <p:spPr>
          <a:xfrm rot="5400000">
            <a:off x="73590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50"/>
          <p:cNvSpPr/>
          <p:nvPr/>
        </p:nvSpPr>
        <p:spPr>
          <a:xfrm rot="5400000">
            <a:off x="77088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50"/>
          <p:cNvSpPr/>
          <p:nvPr/>
        </p:nvSpPr>
        <p:spPr>
          <a:xfrm rot="5400000">
            <a:off x="7883788" y="3887850"/>
            <a:ext cx="722100" cy="17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B7B7B7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50"/>
          <p:cNvSpPr/>
          <p:nvPr/>
        </p:nvSpPr>
        <p:spPr>
          <a:xfrm rot="5400000">
            <a:off x="5379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50"/>
          <p:cNvSpPr/>
          <p:nvPr/>
        </p:nvSpPr>
        <p:spPr>
          <a:xfrm rot="5400000">
            <a:off x="7128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50"/>
          <p:cNvSpPr/>
          <p:nvPr/>
        </p:nvSpPr>
        <p:spPr>
          <a:xfrm rot="5400000">
            <a:off x="3948538" y="2927550"/>
            <a:ext cx="722100" cy="2095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50"/>
          <p:cNvSpPr/>
          <p:nvPr/>
        </p:nvSpPr>
        <p:spPr>
          <a:xfrm rot="5400000">
            <a:off x="10626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50"/>
          <p:cNvSpPr/>
          <p:nvPr/>
        </p:nvSpPr>
        <p:spPr>
          <a:xfrm rot="5400000">
            <a:off x="12375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76" name="Google Shape;1176;p50"/>
          <p:cNvGrpSpPr/>
          <p:nvPr/>
        </p:nvGrpSpPr>
        <p:grpSpPr>
          <a:xfrm>
            <a:off x="811588" y="4486300"/>
            <a:ext cx="2393100" cy="261300"/>
            <a:chOff x="451750" y="1912600"/>
            <a:chExt cx="2393100" cy="261300"/>
          </a:xfrm>
        </p:grpSpPr>
        <p:cxnSp>
          <p:nvCxnSpPr>
            <p:cNvPr id="1177" name="Google Shape;1177;p50"/>
            <p:cNvCxnSpPr/>
            <p:nvPr/>
          </p:nvCxnSpPr>
          <p:spPr>
            <a:xfrm>
              <a:off x="451750" y="2043250"/>
              <a:ext cx="2393100" cy="0"/>
            </a:xfrm>
            <a:prstGeom prst="straightConnector1">
              <a:avLst/>
            </a:prstGeom>
            <a:noFill/>
            <a:ln cap="flat" cmpd="sng" w="9525">
              <a:solidFill>
                <a:srgbClr val="6AA84F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78" name="Google Shape;1178;p50"/>
            <p:cNvSpPr txBox="1"/>
            <p:nvPr/>
          </p:nvSpPr>
          <p:spPr>
            <a:xfrm>
              <a:off x="1007800" y="1912600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9" name="Google Shape;1179;p50"/>
          <p:cNvSpPr/>
          <p:nvPr/>
        </p:nvSpPr>
        <p:spPr>
          <a:xfrm rot="5400000">
            <a:off x="14124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50"/>
          <p:cNvSpPr/>
          <p:nvPr/>
        </p:nvSpPr>
        <p:spPr>
          <a:xfrm rot="5400000">
            <a:off x="1587388" y="3887850"/>
            <a:ext cx="722100" cy="174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1" name="Google Shape;1181;p50"/>
          <p:cNvGrpSpPr/>
          <p:nvPr/>
        </p:nvGrpSpPr>
        <p:grpSpPr>
          <a:xfrm>
            <a:off x="5413495" y="4486300"/>
            <a:ext cx="2919162" cy="261300"/>
            <a:chOff x="4996875" y="1912600"/>
            <a:chExt cx="2975700" cy="261300"/>
          </a:xfrm>
        </p:grpSpPr>
        <p:cxnSp>
          <p:nvCxnSpPr>
            <p:cNvPr id="1182" name="Google Shape;1182;p50"/>
            <p:cNvCxnSpPr/>
            <p:nvPr/>
          </p:nvCxnSpPr>
          <p:spPr>
            <a:xfrm>
              <a:off x="4996875" y="2043250"/>
              <a:ext cx="2975700" cy="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83" name="Google Shape;1183;p50"/>
            <p:cNvSpPr txBox="1"/>
            <p:nvPr/>
          </p:nvSpPr>
          <p:spPr>
            <a:xfrm>
              <a:off x="5955972" y="1912600"/>
              <a:ext cx="10575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50"/>
          <p:cNvGrpSpPr/>
          <p:nvPr/>
        </p:nvGrpSpPr>
        <p:grpSpPr>
          <a:xfrm>
            <a:off x="3261268" y="4369100"/>
            <a:ext cx="2095500" cy="493800"/>
            <a:chOff x="3261268" y="4292900"/>
            <a:chExt cx="2095500" cy="493800"/>
          </a:xfrm>
        </p:grpSpPr>
        <p:cxnSp>
          <p:nvCxnSpPr>
            <p:cNvPr id="1185" name="Google Shape;1185;p50"/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186" name="Google Shape;1186;p50"/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87" name="Google Shape;1187;p50"/>
          <p:cNvSpPr txBox="1"/>
          <p:nvPr/>
        </p:nvSpPr>
        <p:spPr>
          <a:xfrm>
            <a:off x="3239950" y="3023375"/>
            <a:ext cx="2692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Resend 15–18 if timer expires,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or if 3 copies of ack(15) received.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51"/>
          <p:cNvSpPr txBox="1"/>
          <p:nvPr>
            <p:ph idx="1" type="body"/>
          </p:nvPr>
        </p:nvSpPr>
        <p:spPr>
          <a:xfrm>
            <a:off x="4812375" y="402200"/>
            <a:ext cx="415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Implementing TCP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Byte Notation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(Segments, Sequence Numbers)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Maintaining State (Full Duplex, Connection Setup and Teardown)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Sliding Window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93" name="Google Shape;1193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Header</a:t>
            </a:r>
            <a:endParaRPr/>
          </a:p>
        </p:txBody>
      </p:sp>
      <p:sp>
        <p:nvSpPr>
          <p:cNvPr id="1194" name="Google Shape;1194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X, CS 168, Fall 2024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Header</a:t>
            </a:r>
            <a:endParaRPr/>
          </a:p>
        </p:txBody>
      </p:sp>
      <p:sp>
        <p:nvSpPr>
          <p:cNvPr id="1200" name="Google Shape;1200;p52"/>
          <p:cNvSpPr txBox="1"/>
          <p:nvPr>
            <p:ph idx="1" type="body"/>
          </p:nvPr>
        </p:nvSpPr>
        <p:spPr>
          <a:xfrm>
            <a:off x="107050" y="402200"/>
            <a:ext cx="89097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functions does TCP implement?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4CCCC"/>
                </a:highlight>
              </a:rPr>
              <a:t>Demultiplexing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p</a:t>
            </a:r>
            <a:r>
              <a:rPr i="1" lang="en" sz="1400">
                <a:solidFill>
                  <a:schemeClr val="accent3"/>
                </a:solidFill>
              </a:rPr>
              <a:t>orts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FCE5CD"/>
                </a:highlight>
              </a:rPr>
              <a:t>Reliability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c</a:t>
            </a:r>
            <a:r>
              <a:rPr i="1" lang="en" sz="1400">
                <a:solidFill>
                  <a:schemeClr val="accent3"/>
                </a:solidFill>
              </a:rPr>
              <a:t>hecksum, sequence and ack numbers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D9EAD3"/>
                </a:highlight>
              </a:rPr>
              <a:t>Connection setup and teardown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f</a:t>
            </a:r>
            <a:r>
              <a:rPr i="1" lang="en" sz="1400">
                <a:solidFill>
                  <a:schemeClr val="accent3"/>
                </a:solidFill>
              </a:rPr>
              <a:t>lags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rgbClr val="CFE2F3"/>
                </a:highlight>
              </a:rPr>
              <a:t>Flow control</a:t>
            </a:r>
            <a:r>
              <a:rPr lang="en"/>
              <a:t>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a</a:t>
            </a:r>
            <a:r>
              <a:rPr i="1" lang="en" sz="1400">
                <a:solidFill>
                  <a:schemeClr val="accent3"/>
                </a:solidFill>
              </a:rPr>
              <a:t>dvertised window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  <p:graphicFrame>
        <p:nvGraphicFramePr>
          <p:cNvPr id="1201" name="Google Shape;1201;p52"/>
          <p:cNvGraphicFramePr/>
          <p:nvPr/>
        </p:nvGraphicFramePr>
        <p:xfrm>
          <a:off x="1257300" y="30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{39CF7D1A-C7A0-4B4B-BD3F-3CEAAF8846DA}</a:tableStyleId>
              </a:tblPr>
              <a:tblGrid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</a:tblGrid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4CCCC"/>
                    </a:solidFill>
                  </a:tcPr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Sequence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Acknowledgment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Advertised Window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CFE2F3"/>
                    </a:solidFill>
                  </a:tcPr>
                </a:tc>
                <a:tc hMerge="1"/>
                <a:tc hMerge="1"/>
                <a:tc hMerge="1"/>
              </a:tr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FCE5CD"/>
                    </a:solidFill>
                  </a:tcPr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 Pointer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(variable-length)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Notation Change: Bytes vs. Packets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we've used </a:t>
            </a:r>
            <a:r>
              <a:rPr i="1" lang="en"/>
              <a:t>packets</a:t>
            </a:r>
            <a:r>
              <a:rPr lang="en"/>
              <a:t> as the primary unit of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has a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Acks reference packet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size expressed in terms of number of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is implemented with </a:t>
            </a:r>
            <a:r>
              <a:rPr i="1" lang="en"/>
              <a:t>bytes</a:t>
            </a:r>
            <a:r>
              <a:rPr lang="en"/>
              <a:t> as the primary unit of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byte has a number.</a:t>
            </a:r>
            <a:br>
              <a:rPr lang="en"/>
            </a:br>
            <a:r>
              <a:rPr lang="en"/>
              <a:t>Packets are defined by the number of the first byte inside.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ACKs reference byte numbers.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 size expressed in terms of number of bytes.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should be prepared to reason in terms of either.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Header</a:t>
            </a:r>
            <a:endParaRPr/>
          </a:p>
        </p:txBody>
      </p:sp>
      <p:sp>
        <p:nvSpPr>
          <p:cNvPr id="1207" name="Google Shape;1207;p53"/>
          <p:cNvSpPr txBox="1"/>
          <p:nvPr>
            <p:ph idx="1" type="body"/>
          </p:nvPr>
        </p:nvSpPr>
        <p:spPr>
          <a:xfrm>
            <a:off x="107050" y="402200"/>
            <a:ext cx="89097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8 flags that can be set in TCP. We care about 4 of them: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SYN: I'm sending my initial sequence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ACK: I'm </a:t>
            </a:r>
            <a:r>
              <a:rPr lang="en"/>
              <a:t>acking</a:t>
            </a:r>
            <a:r>
              <a:rPr lang="en"/>
              <a:t> data (please look at the ack number).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FIN: I'm done sending data, but will keep receiving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RST: I'm done sending and receiving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won't look at the other four: CWR, ECE, URG, PSH.</a:t>
            </a:r>
            <a:endParaRPr/>
          </a:p>
        </p:txBody>
      </p:sp>
      <p:graphicFrame>
        <p:nvGraphicFramePr>
          <p:cNvPr id="1208" name="Google Shape;1208;p53"/>
          <p:cNvGraphicFramePr/>
          <p:nvPr/>
        </p:nvGraphicFramePr>
        <p:xfrm>
          <a:off x="1257300" y="30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{39CF7D1A-C7A0-4B4B-BD3F-3CEAAF8846DA}</a:tableStyleId>
              </a:tblPr>
              <a:tblGrid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</a:tblGrid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Sequence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Acknowledgment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7425" marB="27425" marR="27425" marL="27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EAD3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Advertised Window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 Pointer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(variable-length)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Header</a:t>
            </a:r>
            <a:endParaRPr/>
          </a:p>
        </p:txBody>
      </p:sp>
      <p:sp>
        <p:nvSpPr>
          <p:cNvPr id="1214" name="Google Shape;1214;p54"/>
          <p:cNvSpPr txBox="1"/>
          <p:nvPr>
            <p:ph idx="1" type="body"/>
          </p:nvPr>
        </p:nvSpPr>
        <p:spPr>
          <a:xfrm>
            <a:off x="107050" y="402200"/>
            <a:ext cx="8909700" cy="24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Remaining fields: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 length: Measured in 4-byte words.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no options, this is 5 (header is 20 bytes long).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/>
              <a:t>: Reserved bits (always set to 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Urgent pointer: Used with the URG flag to indicate urgent data. Won't discuss.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Options: Extra functionality.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SACK uses the options field to implement full-information acks.</a:t>
            </a:r>
            <a:endParaRPr/>
          </a:p>
        </p:txBody>
      </p:sp>
      <p:graphicFrame>
        <p:nvGraphicFramePr>
          <p:cNvPr id="1215" name="Google Shape;1215;p54"/>
          <p:cNvGraphicFramePr/>
          <p:nvPr/>
        </p:nvGraphicFramePr>
        <p:xfrm>
          <a:off x="1257300" y="30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{39CF7D1A-C7A0-4B4B-BD3F-3CEAAF8846DA}</a:tableStyleId>
              </a:tblPr>
              <a:tblGrid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  <a:gridCol w="826150"/>
              </a:tblGrid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Source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 Port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Sequence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Acknowledgment Number (32)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Hdr Len (4)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0000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Flags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Advertised Window (16)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</a:tr>
              <a:tr h="2056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Checksum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Urgent Pointer (8)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Options (variable-length)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>
                    <a:solidFill>
                      <a:srgbClr val="D9D9D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5675"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Payload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27425" marB="27425" marR="27425" marL="274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TCP: Summary</a:t>
            </a:r>
            <a:endParaRPr/>
          </a:p>
        </p:txBody>
      </p:sp>
      <p:sp>
        <p:nvSpPr>
          <p:cNvPr id="1221" name="Google Shape;1221;p55"/>
          <p:cNvSpPr txBox="1"/>
          <p:nvPr>
            <p:ph idx="1" type="body"/>
          </p:nvPr>
        </p:nvSpPr>
        <p:spPr>
          <a:xfrm>
            <a:off x="107050" y="402200"/>
            <a:ext cx="8909700" cy="29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 elegant (though not perfect) piece of engineering that has stood the test of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Thought experiment: Will TCP continue to be a good solution?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Plenty of evolution in individual pieces: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control was added after-the-fact.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acknowledgments, ISN selection, timer estimation,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the core architectural decisions and abstractions remain: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Bytestreams, connection-oriented, windows, etc.</a:t>
            </a:r>
            <a:endParaRPr/>
          </a:p>
        </p:txBody>
      </p:sp>
      <p:pic>
        <p:nvPicPr>
          <p:cNvPr id="1222" name="Google Shape;122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613" y="3472999"/>
            <a:ext cx="1078100" cy="12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13" y="3473000"/>
            <a:ext cx="125952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55"/>
          <p:cNvSpPr txBox="1"/>
          <p:nvPr/>
        </p:nvSpPr>
        <p:spPr>
          <a:xfrm>
            <a:off x="4300200" y="3794963"/>
            <a:ext cx="361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Vint Cerf and Bob Kahn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have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won basically every award ever for their work on TCP.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Segments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07050" y="402200"/>
            <a:ext cx="890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TCP provides a reliable, in-order bytestream.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have to split this bytestream into packets.</a:t>
            </a:r>
            <a:endParaRPr/>
          </a:p>
        </p:txBody>
      </p:sp>
      <p:sp>
        <p:nvSpPr>
          <p:cNvPr id="165" name="Google Shape;165;p27"/>
          <p:cNvSpPr/>
          <p:nvPr/>
        </p:nvSpPr>
        <p:spPr>
          <a:xfrm rot="5400000">
            <a:off x="1282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/>
          <p:nvPr/>
        </p:nvSpPr>
        <p:spPr>
          <a:xfrm rot="5400000">
            <a:off x="1457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7"/>
          <p:cNvSpPr/>
          <p:nvPr/>
        </p:nvSpPr>
        <p:spPr>
          <a:xfrm rot="5400000">
            <a:off x="1632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7"/>
          <p:cNvSpPr/>
          <p:nvPr/>
        </p:nvSpPr>
        <p:spPr>
          <a:xfrm rot="5400000">
            <a:off x="1806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rot="5400000">
            <a:off x="1981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7"/>
          <p:cNvSpPr/>
          <p:nvPr/>
        </p:nvSpPr>
        <p:spPr>
          <a:xfrm rot="5400000">
            <a:off x="2156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/>
          <p:nvPr/>
        </p:nvSpPr>
        <p:spPr>
          <a:xfrm rot="5400000">
            <a:off x="2331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7"/>
          <p:cNvSpPr/>
          <p:nvPr/>
        </p:nvSpPr>
        <p:spPr>
          <a:xfrm rot="5400000">
            <a:off x="2506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2681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7"/>
          <p:cNvSpPr/>
          <p:nvPr/>
        </p:nvSpPr>
        <p:spPr>
          <a:xfrm rot="5400000">
            <a:off x="2856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7"/>
          <p:cNvSpPr/>
          <p:nvPr/>
        </p:nvSpPr>
        <p:spPr>
          <a:xfrm rot="5400000">
            <a:off x="3031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7"/>
          <p:cNvSpPr/>
          <p:nvPr/>
        </p:nvSpPr>
        <p:spPr>
          <a:xfrm rot="5400000">
            <a:off x="3206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/>
          <p:nvPr/>
        </p:nvSpPr>
        <p:spPr>
          <a:xfrm rot="5400000">
            <a:off x="3381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/>
          <p:nvPr/>
        </p:nvSpPr>
        <p:spPr>
          <a:xfrm rot="5400000">
            <a:off x="3555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/>
          <p:nvPr/>
        </p:nvSpPr>
        <p:spPr>
          <a:xfrm rot="5400000">
            <a:off x="3730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7"/>
          <p:cNvSpPr/>
          <p:nvPr/>
        </p:nvSpPr>
        <p:spPr>
          <a:xfrm rot="5400000">
            <a:off x="3905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7"/>
          <p:cNvSpPr/>
          <p:nvPr/>
        </p:nvSpPr>
        <p:spPr>
          <a:xfrm rot="5400000">
            <a:off x="4080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/>
          <p:nvPr/>
        </p:nvSpPr>
        <p:spPr>
          <a:xfrm rot="5400000">
            <a:off x="4255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7"/>
          <p:cNvSpPr/>
          <p:nvPr/>
        </p:nvSpPr>
        <p:spPr>
          <a:xfrm rot="5400000">
            <a:off x="4430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/>
          <p:nvPr/>
        </p:nvSpPr>
        <p:spPr>
          <a:xfrm rot="5400000">
            <a:off x="4605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/>
          <p:nvPr/>
        </p:nvSpPr>
        <p:spPr>
          <a:xfrm rot="5400000">
            <a:off x="4780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/>
          <p:nvPr/>
        </p:nvSpPr>
        <p:spPr>
          <a:xfrm rot="5400000">
            <a:off x="4955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7"/>
          <p:cNvSpPr/>
          <p:nvPr/>
        </p:nvSpPr>
        <p:spPr>
          <a:xfrm rot="5400000">
            <a:off x="5130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7"/>
          <p:cNvSpPr/>
          <p:nvPr/>
        </p:nvSpPr>
        <p:spPr>
          <a:xfrm rot="5400000">
            <a:off x="5304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7"/>
          <p:cNvSpPr/>
          <p:nvPr/>
        </p:nvSpPr>
        <p:spPr>
          <a:xfrm rot="5400000">
            <a:off x="5479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7"/>
          <p:cNvSpPr/>
          <p:nvPr/>
        </p:nvSpPr>
        <p:spPr>
          <a:xfrm rot="5400000">
            <a:off x="5654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7"/>
          <p:cNvSpPr/>
          <p:nvPr/>
        </p:nvSpPr>
        <p:spPr>
          <a:xfrm rot="5400000">
            <a:off x="5829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7"/>
          <p:cNvSpPr/>
          <p:nvPr/>
        </p:nvSpPr>
        <p:spPr>
          <a:xfrm rot="5400000">
            <a:off x="6004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7"/>
          <p:cNvSpPr/>
          <p:nvPr/>
        </p:nvSpPr>
        <p:spPr>
          <a:xfrm rot="5400000">
            <a:off x="6179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/>
          <p:nvPr/>
        </p:nvSpPr>
        <p:spPr>
          <a:xfrm rot="5400000">
            <a:off x="6354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/>
          <p:nvPr/>
        </p:nvSpPr>
        <p:spPr>
          <a:xfrm rot="5400000">
            <a:off x="6529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 rot="5400000">
            <a:off x="6704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/>
          <p:nvPr/>
        </p:nvSpPr>
        <p:spPr>
          <a:xfrm rot="5400000">
            <a:off x="6879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7"/>
          <p:cNvSpPr/>
          <p:nvPr/>
        </p:nvSpPr>
        <p:spPr>
          <a:xfrm rot="5400000">
            <a:off x="7053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/>
          <p:nvPr/>
        </p:nvSpPr>
        <p:spPr>
          <a:xfrm rot="5400000">
            <a:off x="7228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/>
          <p:nvPr/>
        </p:nvSpPr>
        <p:spPr>
          <a:xfrm rot="5400000">
            <a:off x="7403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555850" y="14864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7"/>
          <p:cNvSpPr/>
          <p:nvPr/>
        </p:nvSpPr>
        <p:spPr>
          <a:xfrm rot="5400000">
            <a:off x="1600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7"/>
          <p:cNvSpPr/>
          <p:nvPr/>
        </p:nvSpPr>
        <p:spPr>
          <a:xfrm rot="5400000">
            <a:off x="1775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/>
          <p:nvPr/>
        </p:nvSpPr>
        <p:spPr>
          <a:xfrm rot="5400000">
            <a:off x="1950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/>
          <p:nvPr/>
        </p:nvSpPr>
        <p:spPr>
          <a:xfrm rot="5400000">
            <a:off x="2125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/>
          <p:nvPr/>
        </p:nvSpPr>
        <p:spPr>
          <a:xfrm rot="5400000">
            <a:off x="2300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/>
          <p:nvPr/>
        </p:nvSpPr>
        <p:spPr>
          <a:xfrm rot="5400000">
            <a:off x="2475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 rot="5400000">
            <a:off x="2650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/>
          <p:nvPr/>
        </p:nvSpPr>
        <p:spPr>
          <a:xfrm rot="5400000">
            <a:off x="2825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/>
          <p:nvPr/>
        </p:nvSpPr>
        <p:spPr>
          <a:xfrm rot="5400000">
            <a:off x="3000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7"/>
          <p:cNvSpPr/>
          <p:nvPr/>
        </p:nvSpPr>
        <p:spPr>
          <a:xfrm rot="5400000">
            <a:off x="3174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7"/>
          <p:cNvSpPr/>
          <p:nvPr/>
        </p:nvSpPr>
        <p:spPr>
          <a:xfrm rot="5400000">
            <a:off x="3349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/>
          <p:nvPr/>
        </p:nvSpPr>
        <p:spPr>
          <a:xfrm rot="5400000">
            <a:off x="3524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 rot="5400000">
            <a:off x="3699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/>
          <p:nvPr/>
        </p:nvSpPr>
        <p:spPr>
          <a:xfrm rot="5400000">
            <a:off x="3874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 rot="5400000">
            <a:off x="4049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/>
          <p:nvPr/>
        </p:nvSpPr>
        <p:spPr>
          <a:xfrm rot="5400000">
            <a:off x="4224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/>
          <p:nvPr/>
        </p:nvSpPr>
        <p:spPr>
          <a:xfrm rot="5400000">
            <a:off x="4399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7"/>
          <p:cNvSpPr/>
          <p:nvPr/>
        </p:nvSpPr>
        <p:spPr>
          <a:xfrm rot="5400000">
            <a:off x="4574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/>
          <p:nvPr/>
        </p:nvSpPr>
        <p:spPr>
          <a:xfrm rot="5400000">
            <a:off x="4749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 rot="5400000">
            <a:off x="4923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/>
          <p:nvPr/>
        </p:nvSpPr>
        <p:spPr>
          <a:xfrm rot="5400000">
            <a:off x="5098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 rot="5400000">
            <a:off x="5273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/>
          <p:nvPr/>
        </p:nvSpPr>
        <p:spPr>
          <a:xfrm rot="5400000">
            <a:off x="5448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/>
          <p:nvPr/>
        </p:nvSpPr>
        <p:spPr>
          <a:xfrm rot="5400000">
            <a:off x="5623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 rot="5400000">
            <a:off x="5798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 rot="5400000">
            <a:off x="5973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 rot="5400000">
            <a:off x="6148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 rot="5400000">
            <a:off x="6323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 rot="5400000">
            <a:off x="6498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 rot="5400000">
            <a:off x="6672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 rot="5400000">
            <a:off x="6847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 rot="5400000">
            <a:off x="7022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/>
          <p:nvPr/>
        </p:nvSpPr>
        <p:spPr>
          <a:xfrm rot="5400000">
            <a:off x="7197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7"/>
          <p:cNvSpPr/>
          <p:nvPr/>
        </p:nvSpPr>
        <p:spPr>
          <a:xfrm rot="5400000">
            <a:off x="7372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/>
          <p:nvPr/>
        </p:nvSpPr>
        <p:spPr>
          <a:xfrm rot="5400000">
            <a:off x="7547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/>
          <p:nvPr/>
        </p:nvSpPr>
        <p:spPr>
          <a:xfrm rot="5400000">
            <a:off x="7722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1874450" y="47255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7"/>
          <p:cNvCxnSpPr>
            <a:stCxn id="167" idx="3"/>
            <a:endCxn id="204" idx="1"/>
          </p:cNvCxnSpPr>
          <p:nvPr/>
        </p:nvCxnSpPr>
        <p:spPr>
          <a:xfrm>
            <a:off x="19931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7"/>
          <p:cNvCxnSpPr>
            <a:endCxn id="209" idx="1"/>
          </p:cNvCxnSpPr>
          <p:nvPr/>
        </p:nvCxnSpPr>
        <p:spPr>
          <a:xfrm>
            <a:off x="28676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7"/>
          <p:cNvCxnSpPr>
            <a:stCxn id="177" idx="3"/>
            <a:endCxn id="214" idx="1"/>
          </p:cNvCxnSpPr>
          <p:nvPr/>
        </p:nvCxnSpPr>
        <p:spPr>
          <a:xfrm>
            <a:off x="37421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7"/>
          <p:cNvCxnSpPr>
            <a:stCxn id="182" idx="3"/>
            <a:endCxn id="219" idx="1"/>
          </p:cNvCxnSpPr>
          <p:nvPr/>
        </p:nvCxnSpPr>
        <p:spPr>
          <a:xfrm>
            <a:off x="46166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7"/>
          <p:cNvCxnSpPr>
            <a:stCxn id="187" idx="3"/>
            <a:endCxn id="224" idx="1"/>
          </p:cNvCxnSpPr>
          <p:nvPr/>
        </p:nvCxnSpPr>
        <p:spPr>
          <a:xfrm>
            <a:off x="54911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stCxn id="192" idx="3"/>
            <a:endCxn id="229" idx="1"/>
          </p:cNvCxnSpPr>
          <p:nvPr/>
        </p:nvCxnSpPr>
        <p:spPr>
          <a:xfrm>
            <a:off x="63656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>
            <a:stCxn id="197" idx="3"/>
            <a:endCxn id="234" idx="1"/>
          </p:cNvCxnSpPr>
          <p:nvPr/>
        </p:nvCxnSpPr>
        <p:spPr>
          <a:xfrm>
            <a:off x="7240100" y="2479475"/>
            <a:ext cx="318600" cy="15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1874450" y="33881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8"/>
          <p:cNvCxnSpPr>
            <a:endCxn id="252" idx="1"/>
          </p:cNvCxnSpPr>
          <p:nvPr/>
        </p:nvCxnSpPr>
        <p:spPr>
          <a:xfrm>
            <a:off x="26615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28"/>
          <p:cNvCxnSpPr>
            <a:endCxn id="254" idx="1"/>
          </p:cNvCxnSpPr>
          <p:nvPr/>
        </p:nvCxnSpPr>
        <p:spPr>
          <a:xfrm>
            <a:off x="28364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8"/>
          <p:cNvCxnSpPr>
            <a:endCxn id="256" idx="1"/>
          </p:cNvCxnSpPr>
          <p:nvPr/>
        </p:nvCxnSpPr>
        <p:spPr>
          <a:xfrm>
            <a:off x="30113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8"/>
          <p:cNvCxnSpPr>
            <a:endCxn id="258" idx="1"/>
          </p:cNvCxnSpPr>
          <p:nvPr/>
        </p:nvCxnSpPr>
        <p:spPr>
          <a:xfrm>
            <a:off x="31862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8"/>
          <p:cNvCxnSpPr>
            <a:endCxn id="260" idx="1"/>
          </p:cNvCxnSpPr>
          <p:nvPr/>
        </p:nvCxnSpPr>
        <p:spPr>
          <a:xfrm>
            <a:off x="33611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>
            <a:endCxn id="262" idx="1"/>
          </p:cNvCxnSpPr>
          <p:nvPr/>
        </p:nvCxnSpPr>
        <p:spPr>
          <a:xfrm>
            <a:off x="24866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>
            <a:endCxn id="264" idx="1"/>
          </p:cNvCxnSpPr>
          <p:nvPr/>
        </p:nvCxnSpPr>
        <p:spPr>
          <a:xfrm>
            <a:off x="23117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8"/>
          <p:cNvCxnSpPr>
            <a:endCxn id="266" idx="1"/>
          </p:cNvCxnSpPr>
          <p:nvPr/>
        </p:nvCxnSpPr>
        <p:spPr>
          <a:xfrm>
            <a:off x="21368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>
            <a:endCxn id="268" idx="1"/>
          </p:cNvCxnSpPr>
          <p:nvPr/>
        </p:nvCxnSpPr>
        <p:spPr>
          <a:xfrm>
            <a:off x="19619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Segments</a:t>
            </a:r>
            <a:endParaRPr/>
          </a:p>
        </p:txBody>
      </p:sp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107050" y="402200"/>
            <a:ext cx="890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segment is sent when the segment is full (max segment size),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when the segment is not full, but times out waiting for more data.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 rot="5400000">
            <a:off x="1282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 rot="5400000">
            <a:off x="1457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8"/>
          <p:cNvSpPr/>
          <p:nvPr/>
        </p:nvSpPr>
        <p:spPr>
          <a:xfrm rot="5400000">
            <a:off x="1632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/>
          <p:nvPr/>
        </p:nvSpPr>
        <p:spPr>
          <a:xfrm rot="5400000">
            <a:off x="1806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8"/>
          <p:cNvSpPr/>
          <p:nvPr/>
        </p:nvSpPr>
        <p:spPr>
          <a:xfrm rot="5400000">
            <a:off x="1981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 rot="5400000">
            <a:off x="2156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/>
          <p:nvPr/>
        </p:nvSpPr>
        <p:spPr>
          <a:xfrm rot="5400000">
            <a:off x="2331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 rot="5400000">
            <a:off x="2506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 rot="5400000">
            <a:off x="2681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/>
          <p:nvPr/>
        </p:nvSpPr>
        <p:spPr>
          <a:xfrm rot="5400000">
            <a:off x="2856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 rot="5400000">
            <a:off x="3031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8"/>
          <p:cNvSpPr/>
          <p:nvPr/>
        </p:nvSpPr>
        <p:spPr>
          <a:xfrm rot="5400000">
            <a:off x="3206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 rot="5400000">
            <a:off x="3381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8"/>
          <p:cNvSpPr/>
          <p:nvPr/>
        </p:nvSpPr>
        <p:spPr>
          <a:xfrm rot="5400000">
            <a:off x="3555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8"/>
          <p:cNvSpPr/>
          <p:nvPr/>
        </p:nvSpPr>
        <p:spPr>
          <a:xfrm rot="5400000">
            <a:off x="3730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/>
          <p:nvPr/>
        </p:nvSpPr>
        <p:spPr>
          <a:xfrm rot="5400000">
            <a:off x="3905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/>
          <p:nvPr/>
        </p:nvSpPr>
        <p:spPr>
          <a:xfrm rot="5400000">
            <a:off x="4080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/>
          <p:nvPr/>
        </p:nvSpPr>
        <p:spPr>
          <a:xfrm rot="5400000">
            <a:off x="4255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 rot="5400000">
            <a:off x="4430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 rot="5400000">
            <a:off x="4605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8"/>
          <p:cNvSpPr/>
          <p:nvPr/>
        </p:nvSpPr>
        <p:spPr>
          <a:xfrm rot="5400000">
            <a:off x="4780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 rot="5400000">
            <a:off x="4955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 rot="5400000">
            <a:off x="5130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8"/>
          <p:cNvSpPr/>
          <p:nvPr/>
        </p:nvSpPr>
        <p:spPr>
          <a:xfrm rot="5400000">
            <a:off x="5304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28"/>
          <p:cNvSpPr/>
          <p:nvPr/>
        </p:nvSpPr>
        <p:spPr>
          <a:xfrm rot="5400000">
            <a:off x="5479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/>
          <p:nvPr/>
        </p:nvSpPr>
        <p:spPr>
          <a:xfrm rot="5400000">
            <a:off x="5654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 rot="5400000">
            <a:off x="5829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 rot="5400000">
            <a:off x="6004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 rot="5400000">
            <a:off x="6179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 rot="5400000">
            <a:off x="6354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 rot="5400000">
            <a:off x="6529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 rot="5400000">
            <a:off x="6704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 rot="5400000">
            <a:off x="6879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 rot="5400000">
            <a:off x="7053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 rot="5400000">
            <a:off x="7228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 rot="5400000">
            <a:off x="7403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1555850" y="14864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1555850" y="27842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/>
          <p:nvPr/>
        </p:nvSpPr>
        <p:spPr>
          <a:xfrm rot="5400000">
            <a:off x="1600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/>
          <p:nvPr/>
        </p:nvSpPr>
        <p:spPr>
          <a:xfrm rot="5400000">
            <a:off x="1775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8"/>
          <p:cNvSpPr/>
          <p:nvPr/>
        </p:nvSpPr>
        <p:spPr>
          <a:xfrm rot="5400000">
            <a:off x="1950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/>
          <p:nvPr/>
        </p:nvSpPr>
        <p:spPr>
          <a:xfrm rot="5400000">
            <a:off x="2125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/>
          <p:nvPr/>
        </p:nvSpPr>
        <p:spPr>
          <a:xfrm rot="5400000">
            <a:off x="2300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8"/>
          <p:cNvSpPr/>
          <p:nvPr/>
        </p:nvSpPr>
        <p:spPr>
          <a:xfrm rot="5400000">
            <a:off x="2475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 rot="5400000">
            <a:off x="2650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8"/>
          <p:cNvSpPr/>
          <p:nvPr/>
        </p:nvSpPr>
        <p:spPr>
          <a:xfrm rot="5400000">
            <a:off x="2825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 rot="5400000">
            <a:off x="3000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Byte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 rot="5400000">
            <a:off x="3174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 rot="5400000">
            <a:off x="3349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 rot="5400000">
            <a:off x="3524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 rot="5400000">
            <a:off x="3699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 rot="5400000">
            <a:off x="3874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 rot="5400000">
            <a:off x="4049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 rot="5400000">
            <a:off x="4224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 rot="5400000">
            <a:off x="4399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/>
          <p:nvPr/>
        </p:nvSpPr>
        <p:spPr>
          <a:xfrm rot="5400000">
            <a:off x="4574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/>
          <p:nvPr/>
        </p:nvSpPr>
        <p:spPr>
          <a:xfrm rot="5400000">
            <a:off x="4749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8"/>
          <p:cNvSpPr/>
          <p:nvPr/>
        </p:nvSpPr>
        <p:spPr>
          <a:xfrm rot="5400000">
            <a:off x="4923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8"/>
          <p:cNvSpPr/>
          <p:nvPr/>
        </p:nvSpPr>
        <p:spPr>
          <a:xfrm rot="5400000">
            <a:off x="5098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8"/>
          <p:cNvSpPr/>
          <p:nvPr/>
        </p:nvSpPr>
        <p:spPr>
          <a:xfrm rot="5400000">
            <a:off x="5273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8"/>
          <p:cNvSpPr/>
          <p:nvPr/>
        </p:nvSpPr>
        <p:spPr>
          <a:xfrm rot="5400000">
            <a:off x="5448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8"/>
          <p:cNvSpPr/>
          <p:nvPr/>
        </p:nvSpPr>
        <p:spPr>
          <a:xfrm rot="5400000">
            <a:off x="5623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8"/>
          <p:cNvSpPr/>
          <p:nvPr/>
        </p:nvSpPr>
        <p:spPr>
          <a:xfrm rot="5400000">
            <a:off x="5798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8"/>
          <p:cNvSpPr/>
          <p:nvPr/>
        </p:nvSpPr>
        <p:spPr>
          <a:xfrm rot="5400000">
            <a:off x="5973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8"/>
          <p:cNvSpPr/>
          <p:nvPr/>
        </p:nvSpPr>
        <p:spPr>
          <a:xfrm rot="5400000">
            <a:off x="6148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8"/>
          <p:cNvSpPr/>
          <p:nvPr/>
        </p:nvSpPr>
        <p:spPr>
          <a:xfrm rot="5400000">
            <a:off x="6323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8"/>
          <p:cNvSpPr/>
          <p:nvPr/>
        </p:nvSpPr>
        <p:spPr>
          <a:xfrm rot="5400000">
            <a:off x="6498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8"/>
          <p:cNvSpPr/>
          <p:nvPr/>
        </p:nvSpPr>
        <p:spPr>
          <a:xfrm rot="5400000">
            <a:off x="6672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8"/>
          <p:cNvSpPr/>
          <p:nvPr/>
        </p:nvSpPr>
        <p:spPr>
          <a:xfrm rot="5400000">
            <a:off x="6847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8"/>
          <p:cNvSpPr/>
          <p:nvPr/>
        </p:nvSpPr>
        <p:spPr>
          <a:xfrm rot="5400000">
            <a:off x="7022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8"/>
          <p:cNvSpPr/>
          <p:nvPr/>
        </p:nvSpPr>
        <p:spPr>
          <a:xfrm rot="5400000">
            <a:off x="7197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8"/>
          <p:cNvSpPr/>
          <p:nvPr/>
        </p:nvSpPr>
        <p:spPr>
          <a:xfrm rot="5400000">
            <a:off x="7372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8"/>
          <p:cNvSpPr/>
          <p:nvPr/>
        </p:nvSpPr>
        <p:spPr>
          <a:xfrm rot="5400000">
            <a:off x="7547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8"/>
          <p:cNvSpPr/>
          <p:nvPr/>
        </p:nvSpPr>
        <p:spPr>
          <a:xfrm rot="5400000">
            <a:off x="7722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1874450" y="47255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7" name="Google Shape;337;p28"/>
          <p:cNvCxnSpPr>
            <a:stCxn id="275" idx="3"/>
            <a:endCxn id="308" idx="0"/>
          </p:cNvCxnSpPr>
          <p:nvPr/>
        </p:nvCxnSpPr>
        <p:spPr>
          <a:xfrm>
            <a:off x="23429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8"/>
          <p:cNvCxnSpPr>
            <a:stCxn id="276" idx="3"/>
          </p:cNvCxnSpPr>
          <p:nvPr/>
        </p:nvCxnSpPr>
        <p:spPr>
          <a:xfrm>
            <a:off x="25178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8"/>
          <p:cNvCxnSpPr>
            <a:stCxn id="277" idx="3"/>
          </p:cNvCxnSpPr>
          <p:nvPr/>
        </p:nvCxnSpPr>
        <p:spPr>
          <a:xfrm>
            <a:off x="26927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8"/>
          <p:cNvCxnSpPr>
            <a:stCxn id="278" idx="3"/>
          </p:cNvCxnSpPr>
          <p:nvPr/>
        </p:nvCxnSpPr>
        <p:spPr>
          <a:xfrm>
            <a:off x="28676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8"/>
          <p:cNvCxnSpPr>
            <a:stCxn id="279" idx="3"/>
          </p:cNvCxnSpPr>
          <p:nvPr/>
        </p:nvCxnSpPr>
        <p:spPr>
          <a:xfrm>
            <a:off x="30425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8"/>
          <p:cNvCxnSpPr>
            <a:stCxn id="274" idx="3"/>
          </p:cNvCxnSpPr>
          <p:nvPr/>
        </p:nvCxnSpPr>
        <p:spPr>
          <a:xfrm>
            <a:off x="21680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8"/>
          <p:cNvCxnSpPr>
            <a:stCxn id="273" idx="3"/>
          </p:cNvCxnSpPr>
          <p:nvPr/>
        </p:nvCxnSpPr>
        <p:spPr>
          <a:xfrm>
            <a:off x="19931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28"/>
          <p:cNvCxnSpPr>
            <a:stCxn id="272" idx="3"/>
          </p:cNvCxnSpPr>
          <p:nvPr/>
        </p:nvCxnSpPr>
        <p:spPr>
          <a:xfrm>
            <a:off x="18182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28"/>
          <p:cNvCxnSpPr>
            <a:stCxn id="271" idx="3"/>
          </p:cNvCxnSpPr>
          <p:nvPr/>
        </p:nvCxnSpPr>
        <p:spPr>
          <a:xfrm>
            <a:off x="16433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6" name="Google Shape;346;p28"/>
          <p:cNvCxnSpPr>
            <a:stCxn id="308" idx="2"/>
            <a:endCxn id="250" idx="0"/>
          </p:cNvCxnSpPr>
          <p:nvPr/>
        </p:nvCxnSpPr>
        <p:spPr>
          <a:xfrm>
            <a:off x="2342900" y="3094769"/>
            <a:ext cx="3186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7" name="Google Shape;347;p28"/>
          <p:cNvSpPr/>
          <p:nvPr/>
        </p:nvSpPr>
        <p:spPr>
          <a:xfrm>
            <a:off x="1122650" y="27842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1441250" y="33881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3654650" y="2825825"/>
            <a:ext cx="269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TCP header carries a sequence number indicating where in the bytestream this segment fits.</a:t>
            </a:r>
            <a:endParaRPr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Segments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107050" y="402200"/>
            <a:ext cx="8909700" cy="22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TCP/IP packet</a:t>
            </a:r>
            <a:r>
              <a:rPr lang="en"/>
              <a:t>: IP packet with TCP header and TCP data </a:t>
            </a:r>
            <a:r>
              <a:rPr lang="en"/>
              <a:t>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Size limits: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packet: Maximum transmission unit (MTU).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segment: Maximum segment size (MSS).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MSS = MTU – (IP header) – (TCP header).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3241750" y="3656050"/>
            <a:ext cx="1152000" cy="739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9"/>
          <p:cNvSpPr/>
          <p:nvPr/>
        </p:nvSpPr>
        <p:spPr>
          <a:xfrm>
            <a:off x="4393750" y="3656050"/>
            <a:ext cx="2640300" cy="739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Payload (Segment)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9"/>
          <p:cNvSpPr/>
          <p:nvPr/>
        </p:nvSpPr>
        <p:spPr>
          <a:xfrm>
            <a:off x="2089750" y="3656050"/>
            <a:ext cx="1152000" cy="7392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59" name="Google Shape;359;p29"/>
          <p:cNvGrpSpPr/>
          <p:nvPr/>
        </p:nvGrpSpPr>
        <p:grpSpPr>
          <a:xfrm>
            <a:off x="3241750" y="4504600"/>
            <a:ext cx="3792300" cy="261300"/>
            <a:chOff x="3241750" y="4504600"/>
            <a:chExt cx="3792300" cy="261300"/>
          </a:xfrm>
        </p:grpSpPr>
        <p:cxnSp>
          <p:nvCxnSpPr>
            <p:cNvPr id="360" name="Google Shape;360;p29"/>
            <p:cNvCxnSpPr/>
            <p:nvPr/>
          </p:nvCxnSpPr>
          <p:spPr>
            <a:xfrm>
              <a:off x="3241750" y="4635250"/>
              <a:ext cx="3792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1" name="Google Shape;361;p29"/>
            <p:cNvSpPr txBox="1"/>
            <p:nvPr/>
          </p:nvSpPr>
          <p:spPr>
            <a:xfrm>
              <a:off x="4681600" y="4504600"/>
              <a:ext cx="9126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IP Payload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2" name="Google Shape;362;p29"/>
          <p:cNvGrpSpPr/>
          <p:nvPr/>
        </p:nvGrpSpPr>
        <p:grpSpPr>
          <a:xfrm>
            <a:off x="2089750" y="2980600"/>
            <a:ext cx="4944300" cy="261300"/>
            <a:chOff x="2089750" y="2980600"/>
            <a:chExt cx="4944300" cy="261300"/>
          </a:xfrm>
        </p:grpSpPr>
        <p:cxnSp>
          <p:nvCxnSpPr>
            <p:cNvPr id="363" name="Google Shape;363;p29"/>
            <p:cNvCxnSpPr/>
            <p:nvPr/>
          </p:nvCxnSpPr>
          <p:spPr>
            <a:xfrm>
              <a:off x="2089750" y="3111250"/>
              <a:ext cx="4944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4" name="Google Shape;364;p29"/>
            <p:cNvSpPr txBox="1"/>
            <p:nvPr/>
          </p:nvSpPr>
          <p:spPr>
            <a:xfrm>
              <a:off x="3891002" y="2980600"/>
              <a:ext cx="1362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Limit 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MTU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5" name="Google Shape;365;p29"/>
          <p:cNvGrpSpPr/>
          <p:nvPr/>
        </p:nvGrpSpPr>
        <p:grpSpPr>
          <a:xfrm>
            <a:off x="4393750" y="3285400"/>
            <a:ext cx="2640300" cy="261300"/>
            <a:chOff x="4393750" y="3285400"/>
            <a:chExt cx="2640300" cy="261300"/>
          </a:xfrm>
        </p:grpSpPr>
        <p:cxnSp>
          <p:nvCxnSpPr>
            <p:cNvPr id="366" name="Google Shape;366;p29"/>
            <p:cNvCxnSpPr/>
            <p:nvPr/>
          </p:nvCxnSpPr>
          <p:spPr>
            <a:xfrm>
              <a:off x="4393750" y="3416050"/>
              <a:ext cx="26403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367" name="Google Shape;367;p29"/>
            <p:cNvSpPr txBox="1"/>
            <p:nvPr/>
          </p:nvSpPr>
          <p:spPr>
            <a:xfrm>
              <a:off x="5032902" y="3285400"/>
              <a:ext cx="1362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27425" lIns="27425" spcFirstLastPara="1" rIns="27425" wrap="square" tIns="27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Limit </a:t>
              </a:r>
              <a:r>
                <a:rPr i="1"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MSS</a:t>
              </a:r>
              <a:r>
                <a:rPr lang="en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Sequence Numbers</a:t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107050" y="402200"/>
            <a:ext cx="8909700" cy="1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Numbering starts at a randomly-generated </a:t>
            </a:r>
            <a:r>
              <a:rPr b="1" lang="en"/>
              <a:t>Initial Sequence Number</a:t>
            </a:r>
            <a:r>
              <a:rPr lang="en"/>
              <a:t> (ISN).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byte is </a:t>
            </a:r>
            <a:r>
              <a:rPr i="1" lang="en"/>
              <a:t>ISN</a:t>
            </a:r>
            <a:r>
              <a:rPr lang="en"/>
              <a:t>+1, then </a:t>
            </a:r>
            <a:r>
              <a:rPr i="1" lang="en"/>
              <a:t>ISN</a:t>
            </a:r>
            <a:r>
              <a:rPr lang="en"/>
              <a:t>+2,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at a randomly-chosen ISN is very important for security!</a:t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 rot="5400000">
            <a:off x="1282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0"/>
          <p:cNvSpPr/>
          <p:nvPr/>
        </p:nvSpPr>
        <p:spPr>
          <a:xfrm rot="5400000">
            <a:off x="1457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/>
          <p:nvPr/>
        </p:nvSpPr>
        <p:spPr>
          <a:xfrm rot="5400000">
            <a:off x="1632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0"/>
          <p:cNvSpPr/>
          <p:nvPr/>
        </p:nvSpPr>
        <p:spPr>
          <a:xfrm rot="5400000">
            <a:off x="1806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0"/>
          <p:cNvSpPr/>
          <p:nvPr/>
        </p:nvSpPr>
        <p:spPr>
          <a:xfrm rot="5400000">
            <a:off x="1981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0"/>
          <p:cNvSpPr/>
          <p:nvPr/>
        </p:nvSpPr>
        <p:spPr>
          <a:xfrm rot="5400000">
            <a:off x="2156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0"/>
          <p:cNvSpPr/>
          <p:nvPr/>
        </p:nvSpPr>
        <p:spPr>
          <a:xfrm rot="5400000">
            <a:off x="2331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0"/>
          <p:cNvSpPr/>
          <p:nvPr/>
        </p:nvSpPr>
        <p:spPr>
          <a:xfrm rot="5400000">
            <a:off x="2506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0"/>
          <p:cNvSpPr/>
          <p:nvPr/>
        </p:nvSpPr>
        <p:spPr>
          <a:xfrm rot="5400000">
            <a:off x="2681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0"/>
          <p:cNvSpPr/>
          <p:nvPr/>
        </p:nvSpPr>
        <p:spPr>
          <a:xfrm rot="5400000">
            <a:off x="2856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0"/>
          <p:cNvSpPr/>
          <p:nvPr/>
        </p:nvSpPr>
        <p:spPr>
          <a:xfrm rot="5400000">
            <a:off x="3031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0"/>
          <p:cNvSpPr/>
          <p:nvPr/>
        </p:nvSpPr>
        <p:spPr>
          <a:xfrm rot="5400000">
            <a:off x="3206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0"/>
          <p:cNvSpPr/>
          <p:nvPr/>
        </p:nvSpPr>
        <p:spPr>
          <a:xfrm rot="5400000">
            <a:off x="3381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0"/>
          <p:cNvSpPr/>
          <p:nvPr/>
        </p:nvSpPr>
        <p:spPr>
          <a:xfrm rot="5400000">
            <a:off x="3555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0"/>
          <p:cNvSpPr/>
          <p:nvPr/>
        </p:nvSpPr>
        <p:spPr>
          <a:xfrm rot="5400000">
            <a:off x="3730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0"/>
          <p:cNvSpPr/>
          <p:nvPr/>
        </p:nvSpPr>
        <p:spPr>
          <a:xfrm rot="5400000">
            <a:off x="3905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0"/>
          <p:cNvSpPr/>
          <p:nvPr/>
        </p:nvSpPr>
        <p:spPr>
          <a:xfrm rot="5400000">
            <a:off x="4080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/>
          <p:nvPr/>
        </p:nvSpPr>
        <p:spPr>
          <a:xfrm rot="5400000">
            <a:off x="4255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0"/>
          <p:cNvSpPr/>
          <p:nvPr/>
        </p:nvSpPr>
        <p:spPr>
          <a:xfrm rot="5400000">
            <a:off x="4430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0"/>
          <p:cNvSpPr/>
          <p:nvPr/>
        </p:nvSpPr>
        <p:spPr>
          <a:xfrm rot="5400000">
            <a:off x="4605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0"/>
          <p:cNvSpPr/>
          <p:nvPr/>
        </p:nvSpPr>
        <p:spPr>
          <a:xfrm rot="5400000">
            <a:off x="4780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0"/>
          <p:cNvSpPr/>
          <p:nvPr/>
        </p:nvSpPr>
        <p:spPr>
          <a:xfrm rot="5400000">
            <a:off x="4955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0"/>
          <p:cNvSpPr/>
          <p:nvPr/>
        </p:nvSpPr>
        <p:spPr>
          <a:xfrm rot="5400000">
            <a:off x="5130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0"/>
          <p:cNvSpPr/>
          <p:nvPr/>
        </p:nvSpPr>
        <p:spPr>
          <a:xfrm rot="5400000">
            <a:off x="5304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/>
          <p:nvPr/>
        </p:nvSpPr>
        <p:spPr>
          <a:xfrm rot="5400000">
            <a:off x="5479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0"/>
          <p:cNvSpPr/>
          <p:nvPr/>
        </p:nvSpPr>
        <p:spPr>
          <a:xfrm rot="5400000">
            <a:off x="5654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0"/>
          <p:cNvSpPr/>
          <p:nvPr/>
        </p:nvSpPr>
        <p:spPr>
          <a:xfrm rot="5400000">
            <a:off x="5829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0"/>
          <p:cNvSpPr/>
          <p:nvPr/>
        </p:nvSpPr>
        <p:spPr>
          <a:xfrm rot="5400000">
            <a:off x="6004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/>
          <p:nvPr/>
        </p:nvSpPr>
        <p:spPr>
          <a:xfrm rot="5400000">
            <a:off x="6179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0"/>
          <p:cNvSpPr/>
          <p:nvPr/>
        </p:nvSpPr>
        <p:spPr>
          <a:xfrm rot="5400000">
            <a:off x="6354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0"/>
          <p:cNvSpPr/>
          <p:nvPr/>
        </p:nvSpPr>
        <p:spPr>
          <a:xfrm rot="5400000">
            <a:off x="6529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0"/>
          <p:cNvSpPr/>
          <p:nvPr/>
        </p:nvSpPr>
        <p:spPr>
          <a:xfrm rot="5400000">
            <a:off x="6704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0"/>
          <p:cNvSpPr/>
          <p:nvPr/>
        </p:nvSpPr>
        <p:spPr>
          <a:xfrm rot="5400000">
            <a:off x="6879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0"/>
          <p:cNvSpPr/>
          <p:nvPr/>
        </p:nvSpPr>
        <p:spPr>
          <a:xfrm rot="5400000">
            <a:off x="7053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0"/>
          <p:cNvSpPr/>
          <p:nvPr/>
        </p:nvSpPr>
        <p:spPr>
          <a:xfrm rot="5400000">
            <a:off x="7228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0"/>
          <p:cNvSpPr/>
          <p:nvPr/>
        </p:nvSpPr>
        <p:spPr>
          <a:xfrm rot="5400000">
            <a:off x="7403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0"/>
          <p:cNvSpPr/>
          <p:nvPr/>
        </p:nvSpPr>
        <p:spPr>
          <a:xfrm rot="5400000">
            <a:off x="1600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0"/>
          <p:cNvSpPr/>
          <p:nvPr/>
        </p:nvSpPr>
        <p:spPr>
          <a:xfrm rot="5400000">
            <a:off x="1775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0"/>
          <p:cNvSpPr/>
          <p:nvPr/>
        </p:nvSpPr>
        <p:spPr>
          <a:xfrm rot="5400000">
            <a:off x="1950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0"/>
          <p:cNvSpPr/>
          <p:nvPr/>
        </p:nvSpPr>
        <p:spPr>
          <a:xfrm rot="5400000">
            <a:off x="2125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0"/>
          <p:cNvSpPr/>
          <p:nvPr/>
        </p:nvSpPr>
        <p:spPr>
          <a:xfrm rot="5400000">
            <a:off x="2300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0"/>
          <p:cNvSpPr/>
          <p:nvPr/>
        </p:nvSpPr>
        <p:spPr>
          <a:xfrm rot="5400000">
            <a:off x="2475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0"/>
          <p:cNvSpPr/>
          <p:nvPr/>
        </p:nvSpPr>
        <p:spPr>
          <a:xfrm rot="5400000">
            <a:off x="2650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0"/>
          <p:cNvSpPr/>
          <p:nvPr/>
        </p:nvSpPr>
        <p:spPr>
          <a:xfrm rot="5400000">
            <a:off x="2825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0"/>
          <p:cNvSpPr/>
          <p:nvPr/>
        </p:nvSpPr>
        <p:spPr>
          <a:xfrm rot="5400000">
            <a:off x="3000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0"/>
          <p:cNvSpPr/>
          <p:nvPr/>
        </p:nvSpPr>
        <p:spPr>
          <a:xfrm rot="5400000">
            <a:off x="3174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0"/>
          <p:cNvSpPr/>
          <p:nvPr/>
        </p:nvSpPr>
        <p:spPr>
          <a:xfrm rot="5400000">
            <a:off x="3349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0"/>
          <p:cNvSpPr/>
          <p:nvPr/>
        </p:nvSpPr>
        <p:spPr>
          <a:xfrm rot="5400000">
            <a:off x="3524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30"/>
          <p:cNvSpPr/>
          <p:nvPr/>
        </p:nvSpPr>
        <p:spPr>
          <a:xfrm rot="5400000">
            <a:off x="3699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0"/>
          <p:cNvSpPr/>
          <p:nvPr/>
        </p:nvSpPr>
        <p:spPr>
          <a:xfrm rot="5400000">
            <a:off x="3874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0"/>
          <p:cNvSpPr/>
          <p:nvPr/>
        </p:nvSpPr>
        <p:spPr>
          <a:xfrm rot="5400000">
            <a:off x="4049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0"/>
          <p:cNvSpPr/>
          <p:nvPr/>
        </p:nvSpPr>
        <p:spPr>
          <a:xfrm rot="5400000">
            <a:off x="4224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0"/>
          <p:cNvSpPr/>
          <p:nvPr/>
        </p:nvSpPr>
        <p:spPr>
          <a:xfrm rot="5400000">
            <a:off x="4399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0"/>
          <p:cNvSpPr/>
          <p:nvPr/>
        </p:nvSpPr>
        <p:spPr>
          <a:xfrm rot="5400000">
            <a:off x="4574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0"/>
          <p:cNvSpPr/>
          <p:nvPr/>
        </p:nvSpPr>
        <p:spPr>
          <a:xfrm rot="5400000">
            <a:off x="4749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0"/>
          <p:cNvSpPr/>
          <p:nvPr/>
        </p:nvSpPr>
        <p:spPr>
          <a:xfrm rot="5400000">
            <a:off x="4923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0"/>
          <p:cNvSpPr/>
          <p:nvPr/>
        </p:nvSpPr>
        <p:spPr>
          <a:xfrm rot="5400000">
            <a:off x="5098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0"/>
          <p:cNvSpPr/>
          <p:nvPr/>
        </p:nvSpPr>
        <p:spPr>
          <a:xfrm rot="5400000">
            <a:off x="5273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0"/>
          <p:cNvSpPr/>
          <p:nvPr/>
        </p:nvSpPr>
        <p:spPr>
          <a:xfrm rot="5400000">
            <a:off x="5448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0"/>
          <p:cNvSpPr/>
          <p:nvPr/>
        </p:nvSpPr>
        <p:spPr>
          <a:xfrm rot="5400000">
            <a:off x="5623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0"/>
          <p:cNvSpPr/>
          <p:nvPr/>
        </p:nvSpPr>
        <p:spPr>
          <a:xfrm rot="5400000">
            <a:off x="5798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0"/>
          <p:cNvSpPr/>
          <p:nvPr/>
        </p:nvSpPr>
        <p:spPr>
          <a:xfrm rot="5400000">
            <a:off x="5973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0"/>
          <p:cNvSpPr/>
          <p:nvPr/>
        </p:nvSpPr>
        <p:spPr>
          <a:xfrm rot="5400000">
            <a:off x="6148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0"/>
          <p:cNvSpPr/>
          <p:nvPr/>
        </p:nvSpPr>
        <p:spPr>
          <a:xfrm rot="5400000">
            <a:off x="6323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0"/>
          <p:cNvSpPr/>
          <p:nvPr/>
        </p:nvSpPr>
        <p:spPr>
          <a:xfrm rot="5400000">
            <a:off x="6498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0"/>
          <p:cNvSpPr/>
          <p:nvPr/>
        </p:nvSpPr>
        <p:spPr>
          <a:xfrm rot="5400000">
            <a:off x="6672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0"/>
          <p:cNvSpPr/>
          <p:nvPr/>
        </p:nvSpPr>
        <p:spPr>
          <a:xfrm rot="5400000">
            <a:off x="6847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0"/>
          <p:cNvSpPr/>
          <p:nvPr/>
        </p:nvSpPr>
        <p:spPr>
          <a:xfrm rot="5400000">
            <a:off x="7022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0"/>
          <p:cNvSpPr/>
          <p:nvPr/>
        </p:nvSpPr>
        <p:spPr>
          <a:xfrm rot="5400000">
            <a:off x="7197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0"/>
          <p:cNvSpPr/>
          <p:nvPr/>
        </p:nvSpPr>
        <p:spPr>
          <a:xfrm rot="5400000">
            <a:off x="7372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0"/>
          <p:cNvSpPr/>
          <p:nvPr/>
        </p:nvSpPr>
        <p:spPr>
          <a:xfrm rot="5400000">
            <a:off x="7547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0"/>
          <p:cNvSpPr/>
          <p:nvPr/>
        </p:nvSpPr>
        <p:spPr>
          <a:xfrm rot="5400000">
            <a:off x="7722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0"/>
          <p:cNvSpPr txBox="1"/>
          <p:nvPr/>
        </p:nvSpPr>
        <p:spPr>
          <a:xfrm>
            <a:off x="1874450" y="47255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0"/>
          <p:cNvSpPr txBox="1"/>
          <p:nvPr/>
        </p:nvSpPr>
        <p:spPr>
          <a:xfrm>
            <a:off x="1555850" y="249642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/>
          <p:nvPr/>
        </p:nvSpPr>
        <p:spPr>
          <a:xfrm>
            <a:off x="4672850" y="33881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31"/>
          <p:cNvCxnSpPr>
            <a:endCxn id="454" idx="1"/>
          </p:cNvCxnSpPr>
          <p:nvPr/>
        </p:nvCxnSpPr>
        <p:spPr>
          <a:xfrm>
            <a:off x="54599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31"/>
          <p:cNvCxnSpPr>
            <a:endCxn id="456" idx="1"/>
          </p:cNvCxnSpPr>
          <p:nvPr/>
        </p:nvCxnSpPr>
        <p:spPr>
          <a:xfrm>
            <a:off x="56348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1"/>
          <p:cNvCxnSpPr>
            <a:endCxn id="458" idx="1"/>
          </p:cNvCxnSpPr>
          <p:nvPr/>
        </p:nvCxnSpPr>
        <p:spPr>
          <a:xfrm>
            <a:off x="58097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1"/>
          <p:cNvCxnSpPr>
            <a:endCxn id="460" idx="1"/>
          </p:cNvCxnSpPr>
          <p:nvPr/>
        </p:nvCxnSpPr>
        <p:spPr>
          <a:xfrm>
            <a:off x="59846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1"/>
          <p:cNvCxnSpPr>
            <a:endCxn id="462" idx="1"/>
          </p:cNvCxnSpPr>
          <p:nvPr/>
        </p:nvCxnSpPr>
        <p:spPr>
          <a:xfrm>
            <a:off x="61595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1"/>
          <p:cNvCxnSpPr>
            <a:endCxn id="464" idx="1"/>
          </p:cNvCxnSpPr>
          <p:nvPr/>
        </p:nvCxnSpPr>
        <p:spPr>
          <a:xfrm>
            <a:off x="52850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5" name="Google Shape;465;p31"/>
          <p:cNvCxnSpPr>
            <a:endCxn id="466" idx="1"/>
          </p:cNvCxnSpPr>
          <p:nvPr/>
        </p:nvCxnSpPr>
        <p:spPr>
          <a:xfrm>
            <a:off x="51101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1"/>
          <p:cNvCxnSpPr>
            <a:endCxn id="468" idx="1"/>
          </p:cNvCxnSpPr>
          <p:nvPr/>
        </p:nvCxnSpPr>
        <p:spPr>
          <a:xfrm>
            <a:off x="49352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31"/>
          <p:cNvCxnSpPr>
            <a:endCxn id="470" idx="1"/>
          </p:cNvCxnSpPr>
          <p:nvPr/>
        </p:nvCxnSpPr>
        <p:spPr>
          <a:xfrm>
            <a:off x="47603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Sequence Numbers</a:t>
            </a:r>
            <a:endParaRPr/>
          </a:p>
        </p:txBody>
      </p:sp>
      <p:sp>
        <p:nvSpPr>
          <p:cNvPr id="472" name="Google Shape;472;p31"/>
          <p:cNvSpPr txBox="1"/>
          <p:nvPr>
            <p:ph idx="1" type="body"/>
          </p:nvPr>
        </p:nvSpPr>
        <p:spPr>
          <a:xfrm>
            <a:off x="107050" y="402200"/>
            <a:ext cx="8909700" cy="10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sequence number of a segment is the number of the </a:t>
            </a:r>
            <a:r>
              <a:rPr i="1" lang="en"/>
              <a:t>first byte</a:t>
            </a:r>
            <a:r>
              <a:rPr lang="en"/>
              <a:t> in the segment.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In the segment below, the sequence number is </a:t>
            </a:r>
            <a:r>
              <a:rPr i="1" lang="en">
                <a:solidFill>
                  <a:schemeClr val="accent2"/>
                </a:solidFill>
              </a:rPr>
              <a:t>ISN</a:t>
            </a:r>
            <a:r>
              <a:rPr lang="en">
                <a:solidFill>
                  <a:schemeClr val="accent2"/>
                </a:solidFill>
              </a:rPr>
              <a:t> + 140</a:t>
            </a:r>
            <a:r>
              <a:rPr lang="en"/>
              <a:t>.</a:t>
            </a:r>
            <a:endParaRPr/>
          </a:p>
        </p:txBody>
      </p:sp>
      <p:sp>
        <p:nvSpPr>
          <p:cNvPr id="473" name="Google Shape;473;p31"/>
          <p:cNvSpPr/>
          <p:nvPr/>
        </p:nvSpPr>
        <p:spPr>
          <a:xfrm rot="5400000">
            <a:off x="1282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1"/>
          <p:cNvSpPr/>
          <p:nvPr/>
        </p:nvSpPr>
        <p:spPr>
          <a:xfrm rot="5400000">
            <a:off x="1457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1"/>
          <p:cNvSpPr/>
          <p:nvPr/>
        </p:nvSpPr>
        <p:spPr>
          <a:xfrm rot="5400000">
            <a:off x="1632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1"/>
          <p:cNvSpPr/>
          <p:nvPr/>
        </p:nvSpPr>
        <p:spPr>
          <a:xfrm rot="5400000">
            <a:off x="1806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1"/>
          <p:cNvSpPr/>
          <p:nvPr/>
        </p:nvSpPr>
        <p:spPr>
          <a:xfrm rot="5400000">
            <a:off x="1981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1"/>
          <p:cNvSpPr/>
          <p:nvPr/>
        </p:nvSpPr>
        <p:spPr>
          <a:xfrm rot="5400000">
            <a:off x="2156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1"/>
          <p:cNvSpPr/>
          <p:nvPr/>
        </p:nvSpPr>
        <p:spPr>
          <a:xfrm rot="5400000">
            <a:off x="2331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1"/>
          <p:cNvSpPr/>
          <p:nvPr/>
        </p:nvSpPr>
        <p:spPr>
          <a:xfrm rot="5400000">
            <a:off x="2506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1"/>
          <p:cNvSpPr/>
          <p:nvPr/>
        </p:nvSpPr>
        <p:spPr>
          <a:xfrm rot="5400000">
            <a:off x="2681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1"/>
          <p:cNvSpPr/>
          <p:nvPr/>
        </p:nvSpPr>
        <p:spPr>
          <a:xfrm rot="5400000">
            <a:off x="2856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1"/>
          <p:cNvSpPr/>
          <p:nvPr/>
        </p:nvSpPr>
        <p:spPr>
          <a:xfrm rot="5400000">
            <a:off x="3031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1"/>
          <p:cNvSpPr/>
          <p:nvPr/>
        </p:nvSpPr>
        <p:spPr>
          <a:xfrm rot="5400000">
            <a:off x="3206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1"/>
          <p:cNvSpPr/>
          <p:nvPr/>
        </p:nvSpPr>
        <p:spPr>
          <a:xfrm rot="5400000">
            <a:off x="3381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1"/>
          <p:cNvSpPr/>
          <p:nvPr/>
        </p:nvSpPr>
        <p:spPr>
          <a:xfrm rot="5400000">
            <a:off x="3555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1"/>
          <p:cNvSpPr/>
          <p:nvPr/>
        </p:nvSpPr>
        <p:spPr>
          <a:xfrm rot="5400000">
            <a:off x="3730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1"/>
          <p:cNvSpPr/>
          <p:nvPr/>
        </p:nvSpPr>
        <p:spPr>
          <a:xfrm rot="5400000">
            <a:off x="3905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1"/>
          <p:cNvSpPr/>
          <p:nvPr/>
        </p:nvSpPr>
        <p:spPr>
          <a:xfrm rot="5400000">
            <a:off x="4080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ISN+140</a:t>
            </a:r>
            <a:endParaRPr sz="1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1"/>
          <p:cNvSpPr/>
          <p:nvPr/>
        </p:nvSpPr>
        <p:spPr>
          <a:xfrm rot="5400000">
            <a:off x="4255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1"/>
          <p:cNvSpPr/>
          <p:nvPr/>
        </p:nvSpPr>
        <p:spPr>
          <a:xfrm rot="5400000">
            <a:off x="4430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1"/>
          <p:cNvSpPr/>
          <p:nvPr/>
        </p:nvSpPr>
        <p:spPr>
          <a:xfrm rot="5400000">
            <a:off x="4605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1"/>
          <p:cNvSpPr/>
          <p:nvPr/>
        </p:nvSpPr>
        <p:spPr>
          <a:xfrm rot="5400000">
            <a:off x="4780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1"/>
          <p:cNvSpPr/>
          <p:nvPr/>
        </p:nvSpPr>
        <p:spPr>
          <a:xfrm rot="5400000">
            <a:off x="4955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1"/>
          <p:cNvSpPr/>
          <p:nvPr/>
        </p:nvSpPr>
        <p:spPr>
          <a:xfrm rot="5400000">
            <a:off x="5130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31"/>
          <p:cNvSpPr/>
          <p:nvPr/>
        </p:nvSpPr>
        <p:spPr>
          <a:xfrm rot="5400000">
            <a:off x="5304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1"/>
          <p:cNvSpPr/>
          <p:nvPr/>
        </p:nvSpPr>
        <p:spPr>
          <a:xfrm rot="5400000">
            <a:off x="5479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ISN+219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31"/>
          <p:cNvSpPr/>
          <p:nvPr/>
        </p:nvSpPr>
        <p:spPr>
          <a:xfrm rot="5400000">
            <a:off x="5654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31"/>
          <p:cNvSpPr/>
          <p:nvPr/>
        </p:nvSpPr>
        <p:spPr>
          <a:xfrm rot="5400000">
            <a:off x="5829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31"/>
          <p:cNvSpPr/>
          <p:nvPr/>
        </p:nvSpPr>
        <p:spPr>
          <a:xfrm rot="5400000">
            <a:off x="6004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31"/>
          <p:cNvSpPr/>
          <p:nvPr/>
        </p:nvSpPr>
        <p:spPr>
          <a:xfrm rot="5400000">
            <a:off x="6179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1"/>
          <p:cNvSpPr/>
          <p:nvPr/>
        </p:nvSpPr>
        <p:spPr>
          <a:xfrm rot="5400000">
            <a:off x="6354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1"/>
          <p:cNvSpPr/>
          <p:nvPr/>
        </p:nvSpPr>
        <p:spPr>
          <a:xfrm rot="5400000">
            <a:off x="6529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31"/>
          <p:cNvSpPr/>
          <p:nvPr/>
        </p:nvSpPr>
        <p:spPr>
          <a:xfrm rot="5400000">
            <a:off x="6704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31"/>
          <p:cNvSpPr/>
          <p:nvPr/>
        </p:nvSpPr>
        <p:spPr>
          <a:xfrm rot="5400000">
            <a:off x="6879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31"/>
          <p:cNvSpPr/>
          <p:nvPr/>
        </p:nvSpPr>
        <p:spPr>
          <a:xfrm rot="5400000">
            <a:off x="7053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31"/>
          <p:cNvSpPr/>
          <p:nvPr/>
        </p:nvSpPr>
        <p:spPr>
          <a:xfrm rot="5400000">
            <a:off x="7228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31"/>
          <p:cNvSpPr/>
          <p:nvPr/>
        </p:nvSpPr>
        <p:spPr>
          <a:xfrm rot="5400000">
            <a:off x="7403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31"/>
          <p:cNvSpPr/>
          <p:nvPr/>
        </p:nvSpPr>
        <p:spPr>
          <a:xfrm>
            <a:off x="4354250" y="27842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31"/>
          <p:cNvSpPr/>
          <p:nvPr/>
        </p:nvSpPr>
        <p:spPr>
          <a:xfrm rot="5400000">
            <a:off x="1600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31"/>
          <p:cNvSpPr/>
          <p:nvPr/>
        </p:nvSpPr>
        <p:spPr>
          <a:xfrm rot="5400000">
            <a:off x="1775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1"/>
          <p:cNvSpPr/>
          <p:nvPr/>
        </p:nvSpPr>
        <p:spPr>
          <a:xfrm rot="5400000">
            <a:off x="1950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1"/>
          <p:cNvSpPr/>
          <p:nvPr/>
        </p:nvSpPr>
        <p:spPr>
          <a:xfrm rot="5400000">
            <a:off x="2125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31"/>
          <p:cNvSpPr/>
          <p:nvPr/>
        </p:nvSpPr>
        <p:spPr>
          <a:xfrm rot="5400000">
            <a:off x="2300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31"/>
          <p:cNvSpPr/>
          <p:nvPr/>
        </p:nvSpPr>
        <p:spPr>
          <a:xfrm rot="5400000">
            <a:off x="2475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31"/>
          <p:cNvSpPr/>
          <p:nvPr/>
        </p:nvSpPr>
        <p:spPr>
          <a:xfrm rot="5400000">
            <a:off x="2650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31"/>
          <p:cNvSpPr/>
          <p:nvPr/>
        </p:nvSpPr>
        <p:spPr>
          <a:xfrm rot="5400000">
            <a:off x="2825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31"/>
          <p:cNvSpPr/>
          <p:nvPr/>
        </p:nvSpPr>
        <p:spPr>
          <a:xfrm rot="5400000">
            <a:off x="3000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9" name="Google Shape;519;p31"/>
          <p:cNvSpPr/>
          <p:nvPr/>
        </p:nvSpPr>
        <p:spPr>
          <a:xfrm rot="5400000">
            <a:off x="3174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31"/>
          <p:cNvSpPr/>
          <p:nvPr/>
        </p:nvSpPr>
        <p:spPr>
          <a:xfrm rot="5400000">
            <a:off x="3349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31"/>
          <p:cNvSpPr/>
          <p:nvPr/>
        </p:nvSpPr>
        <p:spPr>
          <a:xfrm rot="5400000">
            <a:off x="3524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31"/>
          <p:cNvSpPr/>
          <p:nvPr/>
        </p:nvSpPr>
        <p:spPr>
          <a:xfrm rot="5400000">
            <a:off x="3699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31"/>
          <p:cNvSpPr/>
          <p:nvPr/>
        </p:nvSpPr>
        <p:spPr>
          <a:xfrm rot="5400000">
            <a:off x="3874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31"/>
          <p:cNvSpPr/>
          <p:nvPr/>
        </p:nvSpPr>
        <p:spPr>
          <a:xfrm rot="5400000">
            <a:off x="4049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31"/>
          <p:cNvSpPr/>
          <p:nvPr/>
        </p:nvSpPr>
        <p:spPr>
          <a:xfrm rot="5400000">
            <a:off x="4224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1"/>
          <p:cNvSpPr/>
          <p:nvPr/>
        </p:nvSpPr>
        <p:spPr>
          <a:xfrm rot="5400000">
            <a:off x="4399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ISN+140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1"/>
          <p:cNvSpPr/>
          <p:nvPr/>
        </p:nvSpPr>
        <p:spPr>
          <a:xfrm rot="5400000">
            <a:off x="4574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1"/>
          <p:cNvSpPr/>
          <p:nvPr/>
        </p:nvSpPr>
        <p:spPr>
          <a:xfrm rot="5400000">
            <a:off x="4749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1"/>
          <p:cNvSpPr/>
          <p:nvPr/>
        </p:nvSpPr>
        <p:spPr>
          <a:xfrm rot="5400000">
            <a:off x="4923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1"/>
          <p:cNvSpPr/>
          <p:nvPr/>
        </p:nvSpPr>
        <p:spPr>
          <a:xfrm rot="5400000">
            <a:off x="5098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1"/>
          <p:cNvSpPr/>
          <p:nvPr/>
        </p:nvSpPr>
        <p:spPr>
          <a:xfrm rot="5400000">
            <a:off x="5273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1"/>
          <p:cNvSpPr/>
          <p:nvPr/>
        </p:nvSpPr>
        <p:spPr>
          <a:xfrm rot="5400000">
            <a:off x="5448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1"/>
          <p:cNvSpPr/>
          <p:nvPr/>
        </p:nvSpPr>
        <p:spPr>
          <a:xfrm rot="5400000">
            <a:off x="5623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1"/>
          <p:cNvSpPr/>
          <p:nvPr/>
        </p:nvSpPr>
        <p:spPr>
          <a:xfrm rot="5400000">
            <a:off x="5798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31"/>
          <p:cNvSpPr/>
          <p:nvPr/>
        </p:nvSpPr>
        <p:spPr>
          <a:xfrm rot="5400000">
            <a:off x="5973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1"/>
          <p:cNvSpPr/>
          <p:nvPr/>
        </p:nvSpPr>
        <p:spPr>
          <a:xfrm rot="5400000">
            <a:off x="6148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1"/>
          <p:cNvSpPr/>
          <p:nvPr/>
        </p:nvSpPr>
        <p:spPr>
          <a:xfrm rot="5400000">
            <a:off x="6323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1"/>
          <p:cNvSpPr/>
          <p:nvPr/>
        </p:nvSpPr>
        <p:spPr>
          <a:xfrm rot="5400000">
            <a:off x="6498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1"/>
          <p:cNvSpPr/>
          <p:nvPr/>
        </p:nvSpPr>
        <p:spPr>
          <a:xfrm rot="5400000">
            <a:off x="6672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1"/>
          <p:cNvSpPr/>
          <p:nvPr/>
        </p:nvSpPr>
        <p:spPr>
          <a:xfrm rot="5400000">
            <a:off x="6847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1"/>
          <p:cNvSpPr/>
          <p:nvPr/>
        </p:nvSpPr>
        <p:spPr>
          <a:xfrm rot="5400000">
            <a:off x="7022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1"/>
          <p:cNvSpPr/>
          <p:nvPr/>
        </p:nvSpPr>
        <p:spPr>
          <a:xfrm rot="5400000">
            <a:off x="7197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1"/>
          <p:cNvSpPr/>
          <p:nvPr/>
        </p:nvSpPr>
        <p:spPr>
          <a:xfrm rot="5400000">
            <a:off x="7372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1"/>
          <p:cNvSpPr/>
          <p:nvPr/>
        </p:nvSpPr>
        <p:spPr>
          <a:xfrm rot="5400000">
            <a:off x="7547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1"/>
          <p:cNvSpPr/>
          <p:nvPr/>
        </p:nvSpPr>
        <p:spPr>
          <a:xfrm rot="5400000">
            <a:off x="7722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1"/>
          <p:cNvSpPr txBox="1"/>
          <p:nvPr/>
        </p:nvSpPr>
        <p:spPr>
          <a:xfrm>
            <a:off x="1874450" y="47255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8" name="Google Shape;538;p31"/>
          <p:cNvCxnSpPr>
            <a:endCxn id="509" idx="0"/>
          </p:cNvCxnSpPr>
          <p:nvPr/>
        </p:nvCxnSpPr>
        <p:spPr>
          <a:xfrm>
            <a:off x="5131400" y="2476469"/>
            <a:ext cx="99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1"/>
          <p:cNvCxnSpPr>
            <a:stCxn id="494" idx="3"/>
          </p:cNvCxnSpPr>
          <p:nvPr/>
        </p:nvCxnSpPr>
        <p:spPr>
          <a:xfrm>
            <a:off x="53162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31"/>
          <p:cNvCxnSpPr>
            <a:stCxn id="495" idx="3"/>
          </p:cNvCxnSpPr>
          <p:nvPr/>
        </p:nvCxnSpPr>
        <p:spPr>
          <a:xfrm>
            <a:off x="54911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31"/>
          <p:cNvCxnSpPr>
            <a:stCxn id="496" idx="3"/>
          </p:cNvCxnSpPr>
          <p:nvPr/>
        </p:nvCxnSpPr>
        <p:spPr>
          <a:xfrm>
            <a:off x="56660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1"/>
          <p:cNvCxnSpPr>
            <a:stCxn id="497" idx="3"/>
          </p:cNvCxnSpPr>
          <p:nvPr/>
        </p:nvCxnSpPr>
        <p:spPr>
          <a:xfrm>
            <a:off x="58409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1"/>
          <p:cNvCxnSpPr>
            <a:stCxn id="492" idx="3"/>
          </p:cNvCxnSpPr>
          <p:nvPr/>
        </p:nvCxnSpPr>
        <p:spPr>
          <a:xfrm>
            <a:off x="49664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31"/>
          <p:cNvCxnSpPr>
            <a:stCxn id="491" idx="3"/>
          </p:cNvCxnSpPr>
          <p:nvPr/>
        </p:nvCxnSpPr>
        <p:spPr>
          <a:xfrm>
            <a:off x="47915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1"/>
          <p:cNvCxnSpPr>
            <a:stCxn id="490" idx="3"/>
          </p:cNvCxnSpPr>
          <p:nvPr/>
        </p:nvCxnSpPr>
        <p:spPr>
          <a:xfrm>
            <a:off x="46166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31"/>
          <p:cNvCxnSpPr>
            <a:stCxn id="489" idx="3"/>
          </p:cNvCxnSpPr>
          <p:nvPr/>
        </p:nvCxnSpPr>
        <p:spPr>
          <a:xfrm>
            <a:off x="44417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1"/>
          <p:cNvCxnSpPr>
            <a:stCxn id="509" idx="2"/>
            <a:endCxn id="452" idx="0"/>
          </p:cNvCxnSpPr>
          <p:nvPr/>
        </p:nvCxnSpPr>
        <p:spPr>
          <a:xfrm>
            <a:off x="5141300" y="3094769"/>
            <a:ext cx="3186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1"/>
          <p:cNvSpPr/>
          <p:nvPr/>
        </p:nvSpPr>
        <p:spPr>
          <a:xfrm>
            <a:off x="3921050" y="27842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4239650" y="33881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1555850" y="249642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4672850" y="33881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32"/>
          <p:cNvCxnSpPr>
            <a:endCxn id="557" idx="1"/>
          </p:cNvCxnSpPr>
          <p:nvPr/>
        </p:nvCxnSpPr>
        <p:spPr>
          <a:xfrm>
            <a:off x="54599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32"/>
          <p:cNvCxnSpPr>
            <a:endCxn id="559" idx="1"/>
          </p:cNvCxnSpPr>
          <p:nvPr/>
        </p:nvCxnSpPr>
        <p:spPr>
          <a:xfrm>
            <a:off x="56348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32"/>
          <p:cNvCxnSpPr>
            <a:endCxn id="561" idx="1"/>
          </p:cNvCxnSpPr>
          <p:nvPr/>
        </p:nvCxnSpPr>
        <p:spPr>
          <a:xfrm>
            <a:off x="58097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2" name="Google Shape;562;p32"/>
          <p:cNvCxnSpPr>
            <a:endCxn id="563" idx="1"/>
          </p:cNvCxnSpPr>
          <p:nvPr/>
        </p:nvCxnSpPr>
        <p:spPr>
          <a:xfrm>
            <a:off x="59846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32"/>
          <p:cNvCxnSpPr>
            <a:endCxn id="565" idx="1"/>
          </p:cNvCxnSpPr>
          <p:nvPr/>
        </p:nvCxnSpPr>
        <p:spPr>
          <a:xfrm>
            <a:off x="61595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32"/>
          <p:cNvCxnSpPr>
            <a:endCxn id="567" idx="1"/>
          </p:cNvCxnSpPr>
          <p:nvPr/>
        </p:nvCxnSpPr>
        <p:spPr>
          <a:xfrm>
            <a:off x="52850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8" name="Google Shape;568;p32"/>
          <p:cNvCxnSpPr>
            <a:endCxn id="569" idx="1"/>
          </p:cNvCxnSpPr>
          <p:nvPr/>
        </p:nvCxnSpPr>
        <p:spPr>
          <a:xfrm>
            <a:off x="51101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2"/>
          <p:cNvCxnSpPr>
            <a:endCxn id="571" idx="1"/>
          </p:cNvCxnSpPr>
          <p:nvPr/>
        </p:nvCxnSpPr>
        <p:spPr>
          <a:xfrm>
            <a:off x="49352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2" name="Google Shape;572;p32"/>
          <p:cNvCxnSpPr>
            <a:endCxn id="573" idx="1"/>
          </p:cNvCxnSpPr>
          <p:nvPr/>
        </p:nvCxnSpPr>
        <p:spPr>
          <a:xfrm>
            <a:off x="4760300" y="3697475"/>
            <a:ext cx="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Ack Numbers</a:t>
            </a:r>
            <a:endParaRPr/>
          </a:p>
        </p:txBody>
      </p:sp>
      <p:sp>
        <p:nvSpPr>
          <p:cNvPr id="575" name="Google Shape;575;p32"/>
          <p:cNvSpPr txBox="1"/>
          <p:nvPr>
            <p:ph idx="1" type="body"/>
          </p:nvPr>
        </p:nvSpPr>
        <p:spPr>
          <a:xfrm>
            <a:off x="107050" y="402200"/>
            <a:ext cx="8909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ack number indicates the next expected byte (i.e. the first unreceived byte).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All bytes up to (and including) </a:t>
            </a:r>
            <a:r>
              <a:rPr i="1" lang="en"/>
              <a:t>ISN</a:t>
            </a:r>
            <a:r>
              <a:rPr lang="en"/>
              <a:t> </a:t>
            </a:r>
            <a:r>
              <a:rPr lang="en"/>
              <a:t>+</a:t>
            </a:r>
            <a:r>
              <a:rPr lang="en"/>
              <a:t> </a:t>
            </a:r>
            <a:r>
              <a:rPr lang="en"/>
              <a:t>219 have been received, so the next unreceived byte is </a:t>
            </a:r>
            <a:r>
              <a:rPr i="1" lang="en">
                <a:solidFill>
                  <a:schemeClr val="accent2"/>
                </a:solidFill>
              </a:rPr>
              <a:t>ISN</a:t>
            </a:r>
            <a:r>
              <a:rPr lang="en">
                <a:solidFill>
                  <a:schemeClr val="accent2"/>
                </a:solidFill>
              </a:rPr>
              <a:t> + 220</a:t>
            </a:r>
            <a:r>
              <a:rPr lang="en"/>
              <a:t>.</a:t>
            </a:r>
            <a:endParaRPr/>
          </a:p>
        </p:txBody>
      </p:sp>
      <p:sp>
        <p:nvSpPr>
          <p:cNvPr id="576" name="Google Shape;576;p32"/>
          <p:cNvSpPr/>
          <p:nvPr/>
        </p:nvSpPr>
        <p:spPr>
          <a:xfrm rot="5400000">
            <a:off x="1282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32"/>
          <p:cNvSpPr/>
          <p:nvPr/>
        </p:nvSpPr>
        <p:spPr>
          <a:xfrm rot="5400000">
            <a:off x="1457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32"/>
          <p:cNvSpPr/>
          <p:nvPr/>
        </p:nvSpPr>
        <p:spPr>
          <a:xfrm rot="5400000">
            <a:off x="1632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32"/>
          <p:cNvSpPr/>
          <p:nvPr/>
        </p:nvSpPr>
        <p:spPr>
          <a:xfrm rot="5400000">
            <a:off x="1806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32"/>
          <p:cNvSpPr/>
          <p:nvPr/>
        </p:nvSpPr>
        <p:spPr>
          <a:xfrm rot="5400000">
            <a:off x="1981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32"/>
          <p:cNvSpPr/>
          <p:nvPr/>
        </p:nvSpPr>
        <p:spPr>
          <a:xfrm rot="5400000">
            <a:off x="2156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32"/>
          <p:cNvSpPr/>
          <p:nvPr/>
        </p:nvSpPr>
        <p:spPr>
          <a:xfrm rot="5400000">
            <a:off x="2331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32"/>
          <p:cNvSpPr/>
          <p:nvPr/>
        </p:nvSpPr>
        <p:spPr>
          <a:xfrm rot="5400000">
            <a:off x="2506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32"/>
          <p:cNvSpPr/>
          <p:nvPr/>
        </p:nvSpPr>
        <p:spPr>
          <a:xfrm rot="5400000">
            <a:off x="2681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32"/>
          <p:cNvSpPr/>
          <p:nvPr/>
        </p:nvSpPr>
        <p:spPr>
          <a:xfrm rot="5400000">
            <a:off x="2856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32"/>
          <p:cNvSpPr/>
          <p:nvPr/>
        </p:nvSpPr>
        <p:spPr>
          <a:xfrm rot="5400000">
            <a:off x="3031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32"/>
          <p:cNvSpPr/>
          <p:nvPr/>
        </p:nvSpPr>
        <p:spPr>
          <a:xfrm rot="5400000">
            <a:off x="3206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32"/>
          <p:cNvSpPr/>
          <p:nvPr/>
        </p:nvSpPr>
        <p:spPr>
          <a:xfrm rot="5400000">
            <a:off x="3381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32"/>
          <p:cNvSpPr/>
          <p:nvPr/>
        </p:nvSpPr>
        <p:spPr>
          <a:xfrm rot="5400000">
            <a:off x="3555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32"/>
          <p:cNvSpPr/>
          <p:nvPr/>
        </p:nvSpPr>
        <p:spPr>
          <a:xfrm rot="5400000">
            <a:off x="3730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32"/>
          <p:cNvSpPr/>
          <p:nvPr/>
        </p:nvSpPr>
        <p:spPr>
          <a:xfrm rot="5400000">
            <a:off x="3905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32"/>
          <p:cNvSpPr/>
          <p:nvPr/>
        </p:nvSpPr>
        <p:spPr>
          <a:xfrm rot="5400000">
            <a:off x="4080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32"/>
          <p:cNvSpPr/>
          <p:nvPr/>
        </p:nvSpPr>
        <p:spPr>
          <a:xfrm rot="5400000">
            <a:off x="4255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32"/>
          <p:cNvSpPr/>
          <p:nvPr/>
        </p:nvSpPr>
        <p:spPr>
          <a:xfrm rot="5400000">
            <a:off x="4430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32"/>
          <p:cNvSpPr/>
          <p:nvPr/>
        </p:nvSpPr>
        <p:spPr>
          <a:xfrm rot="5400000">
            <a:off x="4605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32"/>
          <p:cNvSpPr/>
          <p:nvPr/>
        </p:nvSpPr>
        <p:spPr>
          <a:xfrm rot="5400000">
            <a:off x="4780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32"/>
          <p:cNvSpPr/>
          <p:nvPr/>
        </p:nvSpPr>
        <p:spPr>
          <a:xfrm rot="5400000">
            <a:off x="4955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32"/>
          <p:cNvSpPr/>
          <p:nvPr/>
        </p:nvSpPr>
        <p:spPr>
          <a:xfrm rot="5400000">
            <a:off x="5130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32"/>
          <p:cNvSpPr/>
          <p:nvPr/>
        </p:nvSpPr>
        <p:spPr>
          <a:xfrm rot="5400000">
            <a:off x="5304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32"/>
          <p:cNvSpPr/>
          <p:nvPr/>
        </p:nvSpPr>
        <p:spPr>
          <a:xfrm rot="5400000">
            <a:off x="5479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ISN+219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32"/>
          <p:cNvSpPr/>
          <p:nvPr/>
        </p:nvSpPr>
        <p:spPr>
          <a:xfrm rot="5400000">
            <a:off x="5654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2"/>
          <p:cNvSpPr/>
          <p:nvPr/>
        </p:nvSpPr>
        <p:spPr>
          <a:xfrm rot="5400000">
            <a:off x="58296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2"/>
          <p:cNvSpPr/>
          <p:nvPr/>
        </p:nvSpPr>
        <p:spPr>
          <a:xfrm rot="5400000">
            <a:off x="60045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2"/>
          <p:cNvSpPr/>
          <p:nvPr/>
        </p:nvSpPr>
        <p:spPr>
          <a:xfrm rot="5400000">
            <a:off x="61794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2"/>
          <p:cNvSpPr/>
          <p:nvPr/>
        </p:nvSpPr>
        <p:spPr>
          <a:xfrm rot="5400000">
            <a:off x="63543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2"/>
          <p:cNvSpPr/>
          <p:nvPr/>
        </p:nvSpPr>
        <p:spPr>
          <a:xfrm rot="5400000">
            <a:off x="65292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2"/>
          <p:cNvSpPr/>
          <p:nvPr/>
        </p:nvSpPr>
        <p:spPr>
          <a:xfrm rot="5400000">
            <a:off x="67041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2"/>
          <p:cNvSpPr/>
          <p:nvPr/>
        </p:nvSpPr>
        <p:spPr>
          <a:xfrm rot="5400000">
            <a:off x="68790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2"/>
          <p:cNvSpPr/>
          <p:nvPr/>
        </p:nvSpPr>
        <p:spPr>
          <a:xfrm rot="5400000">
            <a:off x="70539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2"/>
          <p:cNvSpPr/>
          <p:nvPr/>
        </p:nvSpPr>
        <p:spPr>
          <a:xfrm rot="5400000">
            <a:off x="72288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2"/>
          <p:cNvSpPr/>
          <p:nvPr/>
        </p:nvSpPr>
        <p:spPr>
          <a:xfrm rot="5400000">
            <a:off x="7403750" y="20309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2"/>
          <p:cNvSpPr txBox="1"/>
          <p:nvPr/>
        </p:nvSpPr>
        <p:spPr>
          <a:xfrm>
            <a:off x="1555850" y="249642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Sender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2"/>
          <p:cNvSpPr/>
          <p:nvPr/>
        </p:nvSpPr>
        <p:spPr>
          <a:xfrm>
            <a:off x="4354250" y="2784269"/>
            <a:ext cx="1574100" cy="3105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 Segment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2"/>
          <p:cNvSpPr/>
          <p:nvPr/>
        </p:nvSpPr>
        <p:spPr>
          <a:xfrm rot="5400000">
            <a:off x="1600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2"/>
          <p:cNvSpPr/>
          <p:nvPr/>
        </p:nvSpPr>
        <p:spPr>
          <a:xfrm rot="5400000">
            <a:off x="1775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2"/>
          <p:cNvSpPr/>
          <p:nvPr/>
        </p:nvSpPr>
        <p:spPr>
          <a:xfrm rot="5400000">
            <a:off x="1950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2"/>
          <p:cNvSpPr/>
          <p:nvPr/>
        </p:nvSpPr>
        <p:spPr>
          <a:xfrm rot="5400000">
            <a:off x="2125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2"/>
          <p:cNvSpPr/>
          <p:nvPr/>
        </p:nvSpPr>
        <p:spPr>
          <a:xfrm rot="5400000">
            <a:off x="2300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2"/>
          <p:cNvSpPr/>
          <p:nvPr/>
        </p:nvSpPr>
        <p:spPr>
          <a:xfrm rot="5400000">
            <a:off x="2475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2"/>
          <p:cNvSpPr/>
          <p:nvPr/>
        </p:nvSpPr>
        <p:spPr>
          <a:xfrm rot="5400000">
            <a:off x="2650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32"/>
          <p:cNvSpPr/>
          <p:nvPr/>
        </p:nvSpPr>
        <p:spPr>
          <a:xfrm rot="5400000">
            <a:off x="2825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+ 79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32"/>
          <p:cNvSpPr/>
          <p:nvPr/>
        </p:nvSpPr>
        <p:spPr>
          <a:xfrm rot="5400000">
            <a:off x="3000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 + 80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32"/>
          <p:cNvSpPr/>
          <p:nvPr/>
        </p:nvSpPr>
        <p:spPr>
          <a:xfrm rot="5400000">
            <a:off x="3174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32"/>
          <p:cNvSpPr/>
          <p:nvPr/>
        </p:nvSpPr>
        <p:spPr>
          <a:xfrm rot="5400000">
            <a:off x="3349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32"/>
          <p:cNvSpPr/>
          <p:nvPr/>
        </p:nvSpPr>
        <p:spPr>
          <a:xfrm rot="5400000">
            <a:off x="3524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32"/>
          <p:cNvSpPr/>
          <p:nvPr/>
        </p:nvSpPr>
        <p:spPr>
          <a:xfrm rot="5400000">
            <a:off x="3699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32"/>
          <p:cNvSpPr/>
          <p:nvPr/>
        </p:nvSpPr>
        <p:spPr>
          <a:xfrm rot="5400000">
            <a:off x="3874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2"/>
          <p:cNvSpPr/>
          <p:nvPr/>
        </p:nvSpPr>
        <p:spPr>
          <a:xfrm rot="5400000">
            <a:off x="4049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2"/>
          <p:cNvSpPr/>
          <p:nvPr/>
        </p:nvSpPr>
        <p:spPr>
          <a:xfrm rot="5400000">
            <a:off x="4224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32"/>
          <p:cNvSpPr/>
          <p:nvPr/>
        </p:nvSpPr>
        <p:spPr>
          <a:xfrm rot="5400000">
            <a:off x="4399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32"/>
          <p:cNvSpPr/>
          <p:nvPr/>
        </p:nvSpPr>
        <p:spPr>
          <a:xfrm rot="5400000">
            <a:off x="4574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ISN+141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32"/>
          <p:cNvSpPr/>
          <p:nvPr/>
        </p:nvSpPr>
        <p:spPr>
          <a:xfrm rot="5400000">
            <a:off x="4749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2"/>
          <p:cNvSpPr/>
          <p:nvPr/>
        </p:nvSpPr>
        <p:spPr>
          <a:xfrm rot="5400000">
            <a:off x="4923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ISN+143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2"/>
          <p:cNvSpPr/>
          <p:nvPr/>
        </p:nvSpPr>
        <p:spPr>
          <a:xfrm rot="5400000">
            <a:off x="5098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2"/>
          <p:cNvSpPr/>
          <p:nvPr/>
        </p:nvSpPr>
        <p:spPr>
          <a:xfrm rot="5400000">
            <a:off x="5273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2"/>
          <p:cNvSpPr/>
          <p:nvPr/>
        </p:nvSpPr>
        <p:spPr>
          <a:xfrm rot="5400000">
            <a:off x="5448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2"/>
          <p:cNvSpPr/>
          <p:nvPr/>
        </p:nvSpPr>
        <p:spPr>
          <a:xfrm rot="5400000">
            <a:off x="5623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2"/>
          <p:cNvSpPr/>
          <p:nvPr/>
        </p:nvSpPr>
        <p:spPr>
          <a:xfrm rot="5400000">
            <a:off x="5798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ISN+219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32"/>
          <p:cNvSpPr/>
          <p:nvPr/>
        </p:nvSpPr>
        <p:spPr>
          <a:xfrm rot="5400000">
            <a:off x="5973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32"/>
          <p:cNvSpPr/>
          <p:nvPr/>
        </p:nvSpPr>
        <p:spPr>
          <a:xfrm rot="5400000">
            <a:off x="61482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32"/>
          <p:cNvSpPr/>
          <p:nvPr/>
        </p:nvSpPr>
        <p:spPr>
          <a:xfrm rot="5400000">
            <a:off x="63231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32"/>
          <p:cNvSpPr/>
          <p:nvPr/>
        </p:nvSpPr>
        <p:spPr>
          <a:xfrm rot="5400000">
            <a:off x="64980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32"/>
          <p:cNvSpPr/>
          <p:nvPr/>
        </p:nvSpPr>
        <p:spPr>
          <a:xfrm rot="5400000">
            <a:off x="66729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32"/>
          <p:cNvSpPr/>
          <p:nvPr/>
        </p:nvSpPr>
        <p:spPr>
          <a:xfrm rot="5400000">
            <a:off x="68478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32"/>
          <p:cNvSpPr/>
          <p:nvPr/>
        </p:nvSpPr>
        <p:spPr>
          <a:xfrm rot="5400000">
            <a:off x="70227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32"/>
          <p:cNvSpPr/>
          <p:nvPr/>
        </p:nvSpPr>
        <p:spPr>
          <a:xfrm rot="5400000">
            <a:off x="71976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32"/>
          <p:cNvSpPr/>
          <p:nvPr/>
        </p:nvSpPr>
        <p:spPr>
          <a:xfrm rot="5400000">
            <a:off x="73725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32"/>
          <p:cNvSpPr/>
          <p:nvPr/>
        </p:nvSpPr>
        <p:spPr>
          <a:xfrm rot="5400000">
            <a:off x="75474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32"/>
          <p:cNvSpPr/>
          <p:nvPr/>
        </p:nvSpPr>
        <p:spPr>
          <a:xfrm rot="5400000">
            <a:off x="7722350" y="4277075"/>
            <a:ext cx="722100" cy="1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32"/>
          <p:cNvSpPr txBox="1"/>
          <p:nvPr/>
        </p:nvSpPr>
        <p:spPr>
          <a:xfrm>
            <a:off x="1874450" y="4725575"/>
            <a:ext cx="2273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Recipient Application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2" name="Google Shape;642;p32"/>
          <p:cNvCxnSpPr>
            <a:stCxn id="597" idx="3"/>
          </p:cNvCxnSpPr>
          <p:nvPr/>
        </p:nvCxnSpPr>
        <p:spPr>
          <a:xfrm>
            <a:off x="53162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32"/>
          <p:cNvCxnSpPr>
            <a:stCxn id="598" idx="3"/>
          </p:cNvCxnSpPr>
          <p:nvPr/>
        </p:nvCxnSpPr>
        <p:spPr>
          <a:xfrm>
            <a:off x="54911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4" name="Google Shape;644;p32"/>
          <p:cNvCxnSpPr>
            <a:stCxn id="599" idx="3"/>
          </p:cNvCxnSpPr>
          <p:nvPr/>
        </p:nvCxnSpPr>
        <p:spPr>
          <a:xfrm>
            <a:off x="56660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32"/>
          <p:cNvCxnSpPr>
            <a:stCxn id="600" idx="3"/>
          </p:cNvCxnSpPr>
          <p:nvPr/>
        </p:nvCxnSpPr>
        <p:spPr>
          <a:xfrm>
            <a:off x="58409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32"/>
          <p:cNvCxnSpPr>
            <a:stCxn id="595" idx="3"/>
          </p:cNvCxnSpPr>
          <p:nvPr/>
        </p:nvCxnSpPr>
        <p:spPr>
          <a:xfrm>
            <a:off x="49664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32"/>
          <p:cNvCxnSpPr>
            <a:stCxn id="594" idx="3"/>
          </p:cNvCxnSpPr>
          <p:nvPr/>
        </p:nvCxnSpPr>
        <p:spPr>
          <a:xfrm>
            <a:off x="47915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32"/>
          <p:cNvCxnSpPr>
            <a:stCxn id="593" idx="3"/>
          </p:cNvCxnSpPr>
          <p:nvPr/>
        </p:nvCxnSpPr>
        <p:spPr>
          <a:xfrm>
            <a:off x="46166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32"/>
          <p:cNvCxnSpPr>
            <a:stCxn id="592" idx="3"/>
          </p:cNvCxnSpPr>
          <p:nvPr/>
        </p:nvCxnSpPr>
        <p:spPr>
          <a:xfrm>
            <a:off x="44417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0" name="Google Shape;650;p32"/>
          <p:cNvCxnSpPr>
            <a:stCxn id="613" idx="2"/>
            <a:endCxn id="555" idx="0"/>
          </p:cNvCxnSpPr>
          <p:nvPr/>
        </p:nvCxnSpPr>
        <p:spPr>
          <a:xfrm>
            <a:off x="5141300" y="3094769"/>
            <a:ext cx="318600" cy="29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32"/>
          <p:cNvSpPr/>
          <p:nvPr/>
        </p:nvSpPr>
        <p:spPr>
          <a:xfrm>
            <a:off x="3921050" y="27842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4239650" y="3388175"/>
            <a:ext cx="433200" cy="3105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TCP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HDR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3" name="Google Shape;653;p32"/>
          <p:cNvCxnSpPr>
            <a:stCxn id="596" idx="3"/>
            <a:endCxn id="613" idx="0"/>
          </p:cNvCxnSpPr>
          <p:nvPr/>
        </p:nvCxnSpPr>
        <p:spPr>
          <a:xfrm>
            <a:off x="5141300" y="2479475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4" name="Google Shape;654;p32"/>
          <p:cNvSpPr/>
          <p:nvPr/>
        </p:nvSpPr>
        <p:spPr>
          <a:xfrm>
            <a:off x="6362300" y="3094775"/>
            <a:ext cx="1693200" cy="393600"/>
          </a:xfrm>
          <a:prstGeom prst="wedgeRoundRectCallout">
            <a:avLst>
              <a:gd fmla="val -51553" name="adj1"/>
              <a:gd fmla="val 170179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Ack: ISN + 220.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