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Roboto Medium"/>
      <p:regular r:id="rId72"/>
      <p:bold r:id="rId73"/>
      <p:italic r:id="rId74"/>
      <p:boldItalic r:id="rId75"/>
    </p:embeddedFont>
    <p:embeddedFont>
      <p:font typeface="Roboto"/>
      <p:regular r:id="rId76"/>
      <p:bold r:id="rId77"/>
      <p:italic r:id="rId78"/>
      <p:boldItalic r:id="rId79"/>
    </p:embeddedFont>
    <p:embeddedFont>
      <p:font typeface="Roboto Light"/>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B9C157-8EC8-4753-8574-07DD11CBC816}">
  <a:tblStyle styleId="{20B9C157-8EC8-4753-8574-07DD11CBC8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RobotoLight-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Light-regular.fntdata"/><Relationship Id="rId82" Type="http://schemas.openxmlformats.org/officeDocument/2006/relationships/font" Target="fonts/RobotoLight-italic.fntdata"/><Relationship Id="rId81" Type="http://schemas.openxmlformats.org/officeDocument/2006/relationships/font" Target="fonts/Roboto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Medium-bold.fntdata"/><Relationship Id="rId72" Type="http://schemas.openxmlformats.org/officeDocument/2006/relationships/font" Target="fonts/RobotoMedium-regular.fntdata"/><Relationship Id="rId31" Type="http://schemas.openxmlformats.org/officeDocument/2006/relationships/slide" Target="slides/slide26.xml"/><Relationship Id="rId75" Type="http://schemas.openxmlformats.org/officeDocument/2006/relationships/font" Target="fonts/RobotoMedium-boldItalic.fntdata"/><Relationship Id="rId30" Type="http://schemas.openxmlformats.org/officeDocument/2006/relationships/slide" Target="slides/slide25.xml"/><Relationship Id="rId74" Type="http://schemas.openxmlformats.org/officeDocument/2006/relationships/font" Target="fonts/RobotoMedium-italic.fntdata"/><Relationship Id="rId33" Type="http://schemas.openxmlformats.org/officeDocument/2006/relationships/slide" Target="slides/slide28.xml"/><Relationship Id="rId77" Type="http://schemas.openxmlformats.org/officeDocument/2006/relationships/font" Target="fonts/Roboto-bold.fntdata"/><Relationship Id="rId32" Type="http://schemas.openxmlformats.org/officeDocument/2006/relationships/slide" Target="slides/slide27.xml"/><Relationship Id="rId76" Type="http://schemas.openxmlformats.org/officeDocument/2006/relationships/font" Target="fonts/Roboto-regular.fntdata"/><Relationship Id="rId35" Type="http://schemas.openxmlformats.org/officeDocument/2006/relationships/slide" Target="slides/slide30.xml"/><Relationship Id="rId79" Type="http://schemas.openxmlformats.org/officeDocument/2006/relationships/font" Target="fonts/Roboto-boldItalic.fntdata"/><Relationship Id="rId34" Type="http://schemas.openxmlformats.org/officeDocument/2006/relationships/slide" Target="slides/slide29.xml"/><Relationship Id="rId78" Type="http://schemas.openxmlformats.org/officeDocument/2006/relationships/font" Target="fonts/Roboto-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a6721766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a6721766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Slides template credit: Josh Hug, Lisa Yan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a67217662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a67217662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ea67217662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ea67217662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ea67217662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ea67217662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ea6721766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ea6721766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ea67217662_0_6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ea67217662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ea67217662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ea67217662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ea67217662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ea67217662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ea67217662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ea67217662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ea67217662_0_6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ea67217662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ea76ad9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ea76ad9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a67217662_0_1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a6721766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ea76ad914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ea76ad914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ea76ad914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ea76ad914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ea76ad914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ea76ad914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ea76ad914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ea76ad914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ea76ad914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ea76ad914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ea76ad914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ea76ad914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ea76ad9140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ea76ad9140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ea76ad914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ea76ad914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ea98c467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ea98c467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ea98c467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ea98c467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a6721766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a6721766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ea98c46726_0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ea98c4672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ea98c4672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ea98c4672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ea98c4672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ea98c4672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ea98c4672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ea98c4672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ea98c4672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2ea98c4672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ea98c4672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2ea98c4672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ea98c4672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ea98c4672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ea98c4672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ea98c4672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ea98c4672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ea98c4672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ea98c46726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ea98c4672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a6721766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a6721766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ea98c4672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ea98c4672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2ea98c4672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2ea98c4672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ea98c46726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ea98c46726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ea98c46726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2ea98c46726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2ea98c46726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2ea98c46726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ea98c4672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2ea98c4672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2ea98c46726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2ea98c46726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ea98c4672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2ea98c4672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2ea98c4672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2ea98c4672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 all the zig-zags were measured to go through the origin or be at 45 degrees, I don't know why I bothered to do this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ea98c4672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2ea98c4672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a67217662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a67217662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ea98c46726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ea98c46726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ea98c46726_0_6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2ea98c46726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2ea98c46726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2ea98c4672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2ea98c46726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2ea98c46726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2ea98c46726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2ea98c46726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2ea98c46726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2ea98c46726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ea98c4672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ea98c4672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2eadfa325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2eadfa3250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2eadfa3250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2eadfa3250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2eadfa3250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2eadfa3250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a67217662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a6721766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2157c73999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2157c73999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2157c73999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2157c73999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2157c73999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2157c73999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2eb3fef33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2eb3fef33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2eb3fef33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2eb3fef33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2eb3fef33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2eb3fef33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2eb3fef333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2eb3fef333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a67217662_0_3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a6721766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a67217662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a67217662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a67217662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a67217662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1" name="Google Shape;11;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6" name="Google Shape;7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7" name="Google Shape;77;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78" name="Google Shape;78;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2" name="Google Shape;82;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6" name="Shape 86"/>
        <p:cNvGrpSpPr/>
        <p:nvPr/>
      </p:nvGrpSpPr>
      <p:grpSpPr>
        <a:xfrm>
          <a:off x="0" y="0"/>
          <a:ext cx="0" cy="0"/>
          <a:chOff x="0" y="0"/>
          <a:chExt cx="0" cy="0"/>
        </a:xfrm>
      </p:grpSpPr>
      <p:sp>
        <p:nvSpPr>
          <p:cNvPr id="87" name="Google Shape;87;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9" name="Google Shape;89;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0" name="Google Shape;9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5"/>
          <p:cNvSpPr txBox="1"/>
          <p:nvPr>
            <p:ph type="title"/>
          </p:nvPr>
        </p:nvSpPr>
        <p:spPr>
          <a:xfrm>
            <a:off x="95425" y="4288400"/>
            <a:ext cx="8658900" cy="768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Font typeface="Roboto"/>
              <a:buNone/>
              <a:defRPr sz="1800">
                <a:solidFill>
                  <a:schemeClr val="dk1"/>
                </a:solidFill>
                <a:latin typeface="Roboto"/>
                <a:ea typeface="Roboto"/>
                <a:cs typeface="Roboto"/>
                <a:sym typeface="Roboto"/>
              </a:defRPr>
            </a:lvl1pPr>
            <a:lvl2pPr lvl="1" rtl="0">
              <a:spcBef>
                <a:spcPts val="0"/>
              </a:spcBef>
              <a:spcAft>
                <a:spcPts val="0"/>
              </a:spcAft>
              <a:buSzPts val="2400"/>
              <a:buFont typeface="Roboto"/>
              <a:buNone/>
              <a:defRPr sz="2400">
                <a:latin typeface="Roboto"/>
                <a:ea typeface="Roboto"/>
                <a:cs typeface="Roboto"/>
                <a:sym typeface="Roboto"/>
              </a:defRPr>
            </a:lvl2pPr>
            <a:lvl3pPr lvl="2" rtl="0">
              <a:spcBef>
                <a:spcPts val="0"/>
              </a:spcBef>
              <a:spcAft>
                <a:spcPts val="0"/>
              </a:spcAft>
              <a:buSzPts val="2400"/>
              <a:buFont typeface="Roboto"/>
              <a:buNone/>
              <a:defRPr sz="2400">
                <a:latin typeface="Roboto"/>
                <a:ea typeface="Roboto"/>
                <a:cs typeface="Roboto"/>
                <a:sym typeface="Roboto"/>
              </a:defRPr>
            </a:lvl3pPr>
            <a:lvl4pPr lvl="3" rtl="0">
              <a:spcBef>
                <a:spcPts val="0"/>
              </a:spcBef>
              <a:spcAft>
                <a:spcPts val="0"/>
              </a:spcAft>
              <a:buSzPts val="2400"/>
              <a:buFont typeface="Roboto"/>
              <a:buNone/>
              <a:defRPr sz="2400">
                <a:latin typeface="Roboto"/>
                <a:ea typeface="Roboto"/>
                <a:cs typeface="Roboto"/>
                <a:sym typeface="Roboto"/>
              </a:defRPr>
            </a:lvl4pPr>
            <a:lvl5pPr lvl="4" rtl="0">
              <a:spcBef>
                <a:spcPts val="0"/>
              </a:spcBef>
              <a:spcAft>
                <a:spcPts val="0"/>
              </a:spcAft>
              <a:buSzPts val="2400"/>
              <a:buFont typeface="Roboto"/>
              <a:buNone/>
              <a:defRPr sz="2400">
                <a:latin typeface="Roboto"/>
                <a:ea typeface="Roboto"/>
                <a:cs typeface="Roboto"/>
                <a:sym typeface="Roboto"/>
              </a:defRPr>
            </a:lvl5pPr>
            <a:lvl6pPr lvl="5" rtl="0">
              <a:spcBef>
                <a:spcPts val="0"/>
              </a:spcBef>
              <a:spcAft>
                <a:spcPts val="0"/>
              </a:spcAft>
              <a:buSzPts val="2400"/>
              <a:buFont typeface="Roboto"/>
              <a:buNone/>
              <a:defRPr sz="2400">
                <a:latin typeface="Roboto"/>
                <a:ea typeface="Roboto"/>
                <a:cs typeface="Roboto"/>
                <a:sym typeface="Roboto"/>
              </a:defRPr>
            </a:lvl6pPr>
            <a:lvl7pPr lvl="6" rtl="0">
              <a:spcBef>
                <a:spcPts val="0"/>
              </a:spcBef>
              <a:spcAft>
                <a:spcPts val="0"/>
              </a:spcAft>
              <a:buSzPts val="2400"/>
              <a:buFont typeface="Roboto"/>
              <a:buNone/>
              <a:defRPr sz="2400">
                <a:latin typeface="Roboto"/>
                <a:ea typeface="Roboto"/>
                <a:cs typeface="Roboto"/>
                <a:sym typeface="Roboto"/>
              </a:defRPr>
            </a:lvl7pPr>
            <a:lvl8pPr lvl="7" rtl="0">
              <a:spcBef>
                <a:spcPts val="0"/>
              </a:spcBef>
              <a:spcAft>
                <a:spcPts val="0"/>
              </a:spcAft>
              <a:buSzPts val="2400"/>
              <a:buFont typeface="Roboto"/>
              <a:buNone/>
              <a:defRPr sz="2400">
                <a:latin typeface="Roboto"/>
                <a:ea typeface="Roboto"/>
                <a:cs typeface="Roboto"/>
                <a:sym typeface="Roboto"/>
              </a:defRPr>
            </a:lvl8pPr>
            <a:lvl9pPr lvl="8" rtl="0">
              <a:spcBef>
                <a:spcPts val="0"/>
              </a:spcBef>
              <a:spcAft>
                <a:spcPts val="0"/>
              </a:spcAft>
              <a:buSzPts val="2400"/>
              <a:buFont typeface="Roboto"/>
              <a:buNone/>
              <a:defRPr sz="2400">
                <a:latin typeface="Roboto"/>
                <a:ea typeface="Roboto"/>
                <a:cs typeface="Roboto"/>
                <a:sym typeface="Roboto"/>
              </a:defRPr>
            </a:lvl9pPr>
          </a:lstStyle>
          <a:p/>
        </p:txBody>
      </p:sp>
      <p:cxnSp>
        <p:nvCxnSpPr>
          <p:cNvPr id="95" name="Google Shape;95;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98" name="Shape 98"/>
        <p:cNvGrpSpPr/>
        <p:nvPr/>
      </p:nvGrpSpPr>
      <p:grpSpPr>
        <a:xfrm>
          <a:off x="0" y="0"/>
          <a:ext cx="0" cy="0"/>
          <a:chOff x="0" y="0"/>
          <a:chExt cx="0" cy="0"/>
        </a:xfrm>
      </p:grpSpPr>
      <p:sp>
        <p:nvSpPr>
          <p:cNvPr id="99" name="Google Shape;9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0" name="Shape 100"/>
        <p:cNvGrpSpPr/>
        <p:nvPr/>
      </p:nvGrpSpPr>
      <p:grpSpPr>
        <a:xfrm>
          <a:off x="0" y="0"/>
          <a:ext cx="0" cy="0"/>
          <a:chOff x="0" y="0"/>
          <a:chExt cx="0" cy="0"/>
        </a:xfrm>
      </p:grpSpPr>
      <p:sp>
        <p:nvSpPr>
          <p:cNvPr id="101" name="Google Shape;101;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4" name="Google Shape;104;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5" name="Google Shape;105;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6" name="Google Shape;106;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7" name="Google Shape;107;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08" name="Shape 108"/>
        <p:cNvGrpSpPr/>
        <p:nvPr/>
      </p:nvGrpSpPr>
      <p:grpSpPr>
        <a:xfrm>
          <a:off x="0" y="0"/>
          <a:ext cx="0" cy="0"/>
          <a:chOff x="0" y="0"/>
          <a:chExt cx="0" cy="0"/>
        </a:xfrm>
      </p:grpSpPr>
      <p:sp>
        <p:nvSpPr>
          <p:cNvPr id="109" name="Google Shape;109;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1" name="Google Shape;111;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2" name="Google Shape;112;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4" name="Shape 114"/>
        <p:cNvGrpSpPr/>
        <p:nvPr/>
      </p:nvGrpSpPr>
      <p:grpSpPr>
        <a:xfrm>
          <a:off x="0" y="0"/>
          <a:ext cx="0" cy="0"/>
          <a:chOff x="0" y="0"/>
          <a:chExt cx="0" cy="0"/>
        </a:xfrm>
      </p:grpSpPr>
      <p:sp>
        <p:nvSpPr>
          <p:cNvPr id="115" name="Google Shape;115;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8" name="Google Shape;118;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9" name="Google Shape;119;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0" name="Google Shape;120;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1" name="Shape 121"/>
        <p:cNvGrpSpPr/>
        <p:nvPr/>
      </p:nvGrpSpPr>
      <p:grpSpPr>
        <a:xfrm>
          <a:off x="0" y="0"/>
          <a:ext cx="0" cy="0"/>
          <a:chOff x="0" y="0"/>
          <a:chExt cx="0" cy="0"/>
        </a:xfrm>
      </p:grpSpPr>
      <p:sp>
        <p:nvSpPr>
          <p:cNvPr id="122" name="Google Shape;122;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5" name="Google Shape;125;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6" name="Google Shape;126;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7" name="Google Shape;127;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28" name="Google Shape;128;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2" name="Shape 132"/>
        <p:cNvGrpSpPr/>
        <p:nvPr/>
      </p:nvGrpSpPr>
      <p:grpSpPr>
        <a:xfrm>
          <a:off x="0" y="0"/>
          <a:ext cx="0" cy="0"/>
          <a:chOff x="0" y="0"/>
          <a:chExt cx="0" cy="0"/>
        </a:xfrm>
      </p:grpSpPr>
      <p:sp>
        <p:nvSpPr>
          <p:cNvPr id="133" name="Google Shape;133;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6" name="Google Shape;136;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7" name="Google Shape;137;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1" name="Google Shape;21;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2" name="Shape 22"/>
        <p:cNvGrpSpPr/>
        <p:nvPr/>
      </p:nvGrpSpPr>
      <p:grpSpPr>
        <a:xfrm>
          <a:off x="0" y="0"/>
          <a:ext cx="0" cy="0"/>
          <a:chOff x="0" y="0"/>
          <a:chExt cx="0" cy="0"/>
        </a:xfrm>
      </p:grpSpPr>
      <p:sp>
        <p:nvSpPr>
          <p:cNvPr id="23" name="Google Shape;23;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sp>
        <p:nvSpPr>
          <p:cNvPr id="26" name="Google Shape;26;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7" name="Google Shape;27;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28" name="Google Shape;28;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29" name="Shape 29"/>
        <p:cNvGrpSpPr/>
        <p:nvPr/>
      </p:nvGrpSpPr>
      <p:grpSpPr>
        <a:xfrm>
          <a:off x="0" y="0"/>
          <a:ext cx="0" cy="0"/>
          <a:chOff x="0" y="0"/>
          <a:chExt cx="0" cy="0"/>
        </a:xfrm>
      </p:grpSpPr>
      <p:sp>
        <p:nvSpPr>
          <p:cNvPr id="30" name="Google Shape;30;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4" name="Google Shape;34;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5" name="Google Shape;35;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6" name="Google Shape;36;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7" name="Shape 37"/>
        <p:cNvGrpSpPr/>
        <p:nvPr/>
      </p:nvGrpSpPr>
      <p:grpSpPr>
        <a:xfrm>
          <a:off x="0" y="0"/>
          <a:ext cx="0" cy="0"/>
          <a:chOff x="0" y="0"/>
          <a:chExt cx="0" cy="0"/>
        </a:xfrm>
      </p:grpSpPr>
      <p:sp>
        <p:nvSpPr>
          <p:cNvPr id="38" name="Google Shape;38;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0" name="Google Shape;40;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1" name="Google Shape;41;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2" name="Google Shape;42;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3" name="Google Shape;43;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4" name="Google Shape;44;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5" name="Google Shape;4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6" name="Shape 46"/>
        <p:cNvGrpSpPr/>
        <p:nvPr/>
      </p:nvGrpSpPr>
      <p:grpSpPr>
        <a:xfrm>
          <a:off x="0" y="0"/>
          <a:ext cx="0" cy="0"/>
          <a:chOff x="0" y="0"/>
          <a:chExt cx="0" cy="0"/>
        </a:xfrm>
      </p:grpSpPr>
      <p:sp>
        <p:nvSpPr>
          <p:cNvPr id="47" name="Google Shape;47;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9" name="Google Shape;49;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0" name="Google Shape;50;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1" name="Google Shape;51;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2" name="Google Shape;52;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3" name="Google Shape;5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5" name="Shape 55"/>
        <p:cNvGrpSpPr/>
        <p:nvPr/>
      </p:nvGrpSpPr>
      <p:grpSpPr>
        <a:xfrm>
          <a:off x="0" y="0"/>
          <a:ext cx="0" cy="0"/>
          <a:chOff x="0" y="0"/>
          <a:chExt cx="0" cy="0"/>
        </a:xfrm>
      </p:grpSpPr>
      <p:sp>
        <p:nvSpPr>
          <p:cNvPr id="56" name="Google Shape;56;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8" name="Google Shape;58;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59" name="Google Shape;59;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0" name="Google Shape;60;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1" name="Google Shape;61;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2" name="Google Shape;62;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3" name="Google Shape;6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4" name="Shape 64"/>
        <p:cNvGrpSpPr/>
        <p:nvPr/>
      </p:nvGrpSpPr>
      <p:grpSpPr>
        <a:xfrm>
          <a:off x="0" y="0"/>
          <a:ext cx="0" cy="0"/>
          <a:chOff x="0" y="0"/>
          <a:chExt cx="0" cy="0"/>
        </a:xfrm>
      </p:grpSpPr>
      <p:sp>
        <p:nvSpPr>
          <p:cNvPr id="65" name="Google Shape;65;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7" name="Google Shape;67;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68" name="Google Shape;68;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9" name="Google Shape;69;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0" name="Google Shape;70;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1" name="Google Shape;71;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2" name="Google Shape;7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15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15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15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15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15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15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15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15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 168, Fall 2024 </a:t>
            </a:r>
            <a:r>
              <a:rPr lang="en" sz="1600">
                <a:solidFill>
                  <a:srgbClr val="000000"/>
                </a:solidFill>
                <a:latin typeface="Roboto Medium"/>
                <a:ea typeface="Roboto Medium"/>
                <a:cs typeface="Roboto Medium"/>
                <a:sym typeface="Roboto Medium"/>
              </a:rPr>
              <a:t>@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Sylvia Ratnasamy, Rob Shakir, Peyrin Kao</a:t>
            </a:r>
            <a:endParaRPr sz="1600">
              <a:solidFill>
                <a:srgbClr val="000000"/>
              </a:solidFill>
              <a:latin typeface="Roboto Light"/>
              <a:ea typeface="Roboto Light"/>
              <a:cs typeface="Roboto Light"/>
              <a:sym typeface="Roboto Light"/>
            </a:endParaRPr>
          </a:p>
        </p:txBody>
      </p:sp>
      <p:sp>
        <p:nvSpPr>
          <p:cNvPr id="144" name="Google Shape;144;p24"/>
          <p:cNvSpPr txBox="1"/>
          <p:nvPr/>
        </p:nvSpPr>
        <p:spPr>
          <a:xfrm>
            <a:off x="311700" y="1658975"/>
            <a:ext cx="8709600" cy="205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0B5394"/>
                </a:solidFill>
                <a:latin typeface="Roboto Medium"/>
                <a:ea typeface="Roboto Medium"/>
                <a:cs typeface="Roboto Medium"/>
                <a:sym typeface="Roboto Medium"/>
              </a:rPr>
              <a:t>Congestion Control, Part 1</a:t>
            </a:r>
            <a:endParaRPr sz="3600">
              <a:solidFill>
                <a:srgbClr val="0B5394"/>
              </a:solidFill>
              <a:latin typeface="Roboto Medium"/>
              <a:ea typeface="Roboto Medium"/>
              <a:cs typeface="Roboto Medium"/>
              <a:sym typeface="Roboto Medium"/>
            </a:endParaRPr>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X</a:t>
            </a:r>
            <a:endParaRPr sz="1200">
              <a:solidFill>
                <a:srgbClr val="BF9000"/>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p:nvPr/>
        </p:nvSpPr>
        <p:spPr>
          <a:xfrm>
            <a:off x="4106650" y="2238925"/>
            <a:ext cx="4108650" cy="1188500"/>
          </a:xfrm>
          <a:custGeom>
            <a:rect b="b" l="l" r="r" t="t"/>
            <a:pathLst>
              <a:path extrusionOk="0" h="47540" w="164346">
                <a:moveTo>
                  <a:pt x="0" y="24539"/>
                </a:moveTo>
                <a:cubicBezTo>
                  <a:pt x="4144" y="28306"/>
                  <a:pt x="18028" y="44988"/>
                  <a:pt x="24862" y="47140"/>
                </a:cubicBezTo>
                <a:cubicBezTo>
                  <a:pt x="31696" y="49293"/>
                  <a:pt x="34522" y="42217"/>
                  <a:pt x="41006" y="37454"/>
                </a:cubicBezTo>
                <a:cubicBezTo>
                  <a:pt x="47491" y="32692"/>
                  <a:pt x="56531" y="23005"/>
                  <a:pt x="63769" y="18565"/>
                </a:cubicBezTo>
                <a:cubicBezTo>
                  <a:pt x="71007" y="14125"/>
                  <a:pt x="73670" y="12807"/>
                  <a:pt x="84433" y="10816"/>
                </a:cubicBezTo>
                <a:cubicBezTo>
                  <a:pt x="95196" y="8825"/>
                  <a:pt x="115026" y="8422"/>
                  <a:pt x="128345" y="6619"/>
                </a:cubicBezTo>
                <a:cubicBezTo>
                  <a:pt x="141664" y="4816"/>
                  <a:pt x="158346" y="1103"/>
                  <a:pt x="164346" y="0"/>
                </a:cubicBezTo>
              </a:path>
            </a:pathLst>
          </a:custGeom>
          <a:noFill/>
          <a:ln cap="flat" cmpd="sng" w="28575">
            <a:solidFill>
              <a:srgbClr val="F1C232"/>
            </a:solidFill>
            <a:prstDash val="solid"/>
            <a:round/>
            <a:headEnd len="med" w="med" type="none"/>
            <a:tailEnd len="med" w="med" type="triangle"/>
          </a:ln>
        </p:spPr>
      </p:sp>
      <p:sp>
        <p:nvSpPr>
          <p:cNvPr id="313" name="Google Shape;313;p33"/>
          <p:cNvSpPr/>
          <p:nvPr/>
        </p:nvSpPr>
        <p:spPr>
          <a:xfrm>
            <a:off x="3683800" y="2706750"/>
            <a:ext cx="4766571" cy="854100"/>
          </a:xfrm>
          <a:custGeom>
            <a:rect b="b" l="l" r="r" t="t"/>
            <a:pathLst>
              <a:path extrusionOk="0" h="34164" w="188402">
                <a:moveTo>
                  <a:pt x="0" y="34002"/>
                </a:moveTo>
                <a:cubicBezTo>
                  <a:pt x="7480" y="33760"/>
                  <a:pt x="35356" y="34056"/>
                  <a:pt x="44881" y="32549"/>
                </a:cubicBezTo>
                <a:cubicBezTo>
                  <a:pt x="54406" y="31042"/>
                  <a:pt x="50666" y="30316"/>
                  <a:pt x="57150" y="24962"/>
                </a:cubicBezTo>
                <a:cubicBezTo>
                  <a:pt x="63635" y="19608"/>
                  <a:pt x="77438" y="2818"/>
                  <a:pt x="83788" y="423"/>
                </a:cubicBezTo>
                <a:cubicBezTo>
                  <a:pt x="90138" y="-1972"/>
                  <a:pt x="91483" y="6853"/>
                  <a:pt x="95250" y="10593"/>
                </a:cubicBezTo>
                <a:cubicBezTo>
                  <a:pt x="99017" y="14333"/>
                  <a:pt x="102758" y="20710"/>
                  <a:pt x="106390" y="22863"/>
                </a:cubicBezTo>
                <a:cubicBezTo>
                  <a:pt x="110023" y="25016"/>
                  <a:pt x="103376" y="21626"/>
                  <a:pt x="117045" y="23509"/>
                </a:cubicBezTo>
                <a:cubicBezTo>
                  <a:pt x="130714" y="25393"/>
                  <a:pt x="176509" y="32388"/>
                  <a:pt x="188402" y="34164"/>
                </a:cubicBezTo>
              </a:path>
            </a:pathLst>
          </a:custGeom>
          <a:noFill/>
          <a:ln cap="flat" cmpd="sng" w="28575">
            <a:solidFill>
              <a:srgbClr val="FF00FF"/>
            </a:solidFill>
            <a:prstDash val="solid"/>
            <a:round/>
            <a:headEnd len="med" w="med" type="none"/>
            <a:tailEnd len="med" w="med" type="triangle"/>
          </a:ln>
        </p:spPr>
      </p:sp>
      <p:sp>
        <p:nvSpPr>
          <p:cNvPr id="314" name="Google Shape;314;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Congestion Control Challenges: Depends on Competing Flows</a:t>
            </a:r>
            <a:endParaRPr/>
          </a:p>
        </p:txBody>
      </p:sp>
      <p:sp>
        <p:nvSpPr>
          <p:cNvPr id="315" name="Google Shape;315;p33"/>
          <p:cNvSpPr txBox="1"/>
          <p:nvPr>
            <p:ph idx="1" type="body"/>
          </p:nvPr>
        </p:nvSpPr>
        <p:spPr>
          <a:xfrm>
            <a:off x="107050" y="402200"/>
            <a:ext cx="8909700" cy="208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 what rate should A → F send traffic?</a:t>
            </a:r>
            <a:endParaRPr/>
          </a:p>
          <a:p>
            <a:pPr indent="0" lvl="0" marL="0" rtl="0" algn="l">
              <a:spcBef>
                <a:spcPts val="600"/>
              </a:spcBef>
              <a:spcAft>
                <a:spcPts val="0"/>
              </a:spcAft>
              <a:buNone/>
            </a:pPr>
            <a:r>
              <a:rPr lang="en"/>
              <a:t>It depends on others using the network.</a:t>
            </a:r>
            <a:endParaRPr/>
          </a:p>
          <a:p>
            <a:pPr indent="-342900" lvl="0" marL="457200" rtl="0" algn="l">
              <a:spcBef>
                <a:spcPts val="600"/>
              </a:spcBef>
              <a:spcAft>
                <a:spcPts val="0"/>
              </a:spcAft>
              <a:buSzPts val="1800"/>
              <a:buChar char="●"/>
            </a:pPr>
            <a:r>
              <a:rPr lang="en">
                <a:solidFill>
                  <a:srgbClr val="BF9000"/>
                </a:solidFill>
              </a:rPr>
              <a:t>A → F</a:t>
            </a:r>
            <a:r>
              <a:rPr lang="en"/>
              <a:t> and </a:t>
            </a:r>
            <a:r>
              <a:rPr lang="en">
                <a:solidFill>
                  <a:srgbClr val="FF00FF"/>
                </a:solidFill>
              </a:rPr>
              <a:t>B → E</a:t>
            </a:r>
            <a:r>
              <a:rPr lang="en"/>
              <a:t> share a link.</a:t>
            </a:r>
            <a:endParaRPr/>
          </a:p>
          <a:p>
            <a:pPr indent="-342900" lvl="0" marL="457200" rtl="0" algn="l">
              <a:spcBef>
                <a:spcPts val="0"/>
              </a:spcBef>
              <a:spcAft>
                <a:spcPts val="0"/>
              </a:spcAft>
              <a:buSzPts val="1800"/>
              <a:buChar char="●"/>
            </a:pPr>
            <a:r>
              <a:rPr lang="en">
                <a:solidFill>
                  <a:srgbClr val="FF00FF"/>
                </a:solidFill>
              </a:rPr>
              <a:t>B → E</a:t>
            </a:r>
            <a:r>
              <a:rPr lang="en"/>
              <a:t> can send at 1 Gbps.</a:t>
            </a:r>
            <a:endParaRPr/>
          </a:p>
          <a:p>
            <a:pPr indent="-342900" lvl="0" marL="457200" rtl="0" algn="l">
              <a:spcBef>
                <a:spcPts val="0"/>
              </a:spcBef>
              <a:spcAft>
                <a:spcPts val="0"/>
              </a:spcAft>
              <a:buSzPts val="1800"/>
              <a:buChar char="●"/>
            </a:pPr>
            <a:r>
              <a:rPr lang="en">
                <a:solidFill>
                  <a:srgbClr val="BF9000"/>
                </a:solidFill>
              </a:rPr>
              <a:t>A → F</a:t>
            </a:r>
            <a:r>
              <a:rPr lang="en"/>
              <a:t> can send at 1 Gbps.</a:t>
            </a:r>
            <a:endParaRPr/>
          </a:p>
        </p:txBody>
      </p:sp>
      <p:sp>
        <p:nvSpPr>
          <p:cNvPr id="316" name="Google Shape;316;p33"/>
          <p:cNvSpPr/>
          <p:nvPr/>
        </p:nvSpPr>
        <p:spPr>
          <a:xfrm>
            <a:off x="3897375" y="2713714"/>
            <a:ext cx="285000" cy="285000"/>
          </a:xfrm>
          <a:prstGeom prst="ellipse">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317" name="Google Shape;317;p33"/>
          <p:cNvSpPr/>
          <p:nvPr/>
        </p:nvSpPr>
        <p:spPr>
          <a:xfrm>
            <a:off x="3499850" y="3362139"/>
            <a:ext cx="285000" cy="285000"/>
          </a:xfrm>
          <a:prstGeom prst="ellipse">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318" name="Google Shape;318;p33"/>
          <p:cNvSpPr/>
          <p:nvPr/>
        </p:nvSpPr>
        <p:spPr>
          <a:xfrm>
            <a:off x="4614678" y="3288464"/>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R1</a:t>
            </a:r>
            <a:endParaRPr>
              <a:latin typeface="Roboto"/>
              <a:ea typeface="Roboto"/>
              <a:cs typeface="Roboto"/>
              <a:sym typeface="Roboto"/>
            </a:endParaRPr>
          </a:p>
        </p:txBody>
      </p:sp>
      <p:cxnSp>
        <p:nvCxnSpPr>
          <p:cNvPr id="319" name="Google Shape;319;p33"/>
          <p:cNvCxnSpPr>
            <a:stCxn id="316" idx="5"/>
            <a:endCxn id="318" idx="1"/>
          </p:cNvCxnSpPr>
          <p:nvPr/>
        </p:nvCxnSpPr>
        <p:spPr>
          <a:xfrm>
            <a:off x="4140638" y="2956977"/>
            <a:ext cx="474000" cy="474000"/>
          </a:xfrm>
          <a:prstGeom prst="straightConnector1">
            <a:avLst/>
          </a:prstGeom>
          <a:noFill/>
          <a:ln cap="flat" cmpd="sng" w="19050">
            <a:solidFill>
              <a:srgbClr val="000000"/>
            </a:solidFill>
            <a:prstDash val="solid"/>
            <a:round/>
            <a:headEnd len="med" w="med" type="none"/>
            <a:tailEnd len="med" w="med" type="none"/>
          </a:ln>
        </p:spPr>
      </p:cxnSp>
      <p:cxnSp>
        <p:nvCxnSpPr>
          <p:cNvPr id="320" name="Google Shape;320;p33"/>
          <p:cNvCxnSpPr>
            <a:stCxn id="317" idx="6"/>
            <a:endCxn id="318" idx="1"/>
          </p:cNvCxnSpPr>
          <p:nvPr/>
        </p:nvCxnSpPr>
        <p:spPr>
          <a:xfrm flipH="1" rot="10800000">
            <a:off x="3784850" y="3430839"/>
            <a:ext cx="829800" cy="73800"/>
          </a:xfrm>
          <a:prstGeom prst="straightConnector1">
            <a:avLst/>
          </a:prstGeom>
          <a:noFill/>
          <a:ln cap="flat" cmpd="sng" w="19050">
            <a:solidFill>
              <a:srgbClr val="000000"/>
            </a:solidFill>
            <a:prstDash val="solid"/>
            <a:round/>
            <a:headEnd len="med" w="med" type="none"/>
            <a:tailEnd len="med" w="med" type="none"/>
          </a:ln>
        </p:spPr>
      </p:cxnSp>
      <p:sp>
        <p:nvSpPr>
          <p:cNvPr id="321" name="Google Shape;321;p33"/>
          <p:cNvSpPr/>
          <p:nvPr/>
        </p:nvSpPr>
        <p:spPr>
          <a:xfrm>
            <a:off x="5446403" y="3861414"/>
            <a:ext cx="285000" cy="285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R3</a:t>
            </a:r>
            <a:endParaRPr>
              <a:latin typeface="Roboto"/>
              <a:ea typeface="Roboto"/>
              <a:cs typeface="Roboto"/>
              <a:sym typeface="Roboto"/>
            </a:endParaRPr>
          </a:p>
        </p:txBody>
      </p:sp>
      <p:cxnSp>
        <p:nvCxnSpPr>
          <p:cNvPr id="322" name="Google Shape;322;p33"/>
          <p:cNvCxnSpPr>
            <a:stCxn id="318" idx="2"/>
            <a:endCxn id="321" idx="1"/>
          </p:cNvCxnSpPr>
          <p:nvPr/>
        </p:nvCxnSpPr>
        <p:spPr>
          <a:xfrm>
            <a:off x="4757178" y="3573464"/>
            <a:ext cx="689100" cy="430500"/>
          </a:xfrm>
          <a:prstGeom prst="straightConnector1">
            <a:avLst/>
          </a:prstGeom>
          <a:noFill/>
          <a:ln cap="flat" cmpd="sng" w="19050">
            <a:solidFill>
              <a:srgbClr val="000000"/>
            </a:solidFill>
            <a:prstDash val="solid"/>
            <a:round/>
            <a:headEnd len="med" w="med" type="none"/>
            <a:tailEnd len="med" w="med" type="none"/>
          </a:ln>
        </p:spPr>
      </p:cxnSp>
      <p:sp>
        <p:nvSpPr>
          <p:cNvPr id="323" name="Google Shape;323;p33"/>
          <p:cNvSpPr/>
          <p:nvPr/>
        </p:nvSpPr>
        <p:spPr>
          <a:xfrm>
            <a:off x="6633953" y="4089289"/>
            <a:ext cx="285000" cy="285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R7</a:t>
            </a:r>
            <a:endParaRPr>
              <a:latin typeface="Roboto"/>
              <a:ea typeface="Roboto"/>
              <a:cs typeface="Roboto"/>
              <a:sym typeface="Roboto"/>
            </a:endParaRPr>
          </a:p>
        </p:txBody>
      </p:sp>
      <p:cxnSp>
        <p:nvCxnSpPr>
          <p:cNvPr id="324" name="Google Shape;324;p33"/>
          <p:cNvCxnSpPr>
            <a:stCxn id="321" idx="3"/>
            <a:endCxn id="323" idx="1"/>
          </p:cNvCxnSpPr>
          <p:nvPr/>
        </p:nvCxnSpPr>
        <p:spPr>
          <a:xfrm>
            <a:off x="5731403" y="4003914"/>
            <a:ext cx="902700" cy="228000"/>
          </a:xfrm>
          <a:prstGeom prst="straightConnector1">
            <a:avLst/>
          </a:prstGeom>
          <a:noFill/>
          <a:ln cap="flat" cmpd="sng" w="19050">
            <a:solidFill>
              <a:srgbClr val="000000"/>
            </a:solidFill>
            <a:prstDash val="solid"/>
            <a:round/>
            <a:headEnd len="med" w="med" type="none"/>
            <a:tailEnd len="med" w="med" type="none"/>
          </a:ln>
        </p:spPr>
      </p:cxnSp>
      <p:sp>
        <p:nvSpPr>
          <p:cNvPr id="325" name="Google Shape;325;p33"/>
          <p:cNvSpPr/>
          <p:nvPr/>
        </p:nvSpPr>
        <p:spPr>
          <a:xfrm>
            <a:off x="6225253" y="321963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R4</a:t>
            </a:r>
            <a:endParaRPr>
              <a:latin typeface="Roboto"/>
              <a:ea typeface="Roboto"/>
              <a:cs typeface="Roboto"/>
              <a:sym typeface="Roboto"/>
            </a:endParaRPr>
          </a:p>
        </p:txBody>
      </p:sp>
      <p:cxnSp>
        <p:nvCxnSpPr>
          <p:cNvPr id="326" name="Google Shape;326;p33"/>
          <p:cNvCxnSpPr>
            <a:stCxn id="325" idx="1"/>
            <a:endCxn id="321" idx="0"/>
          </p:cNvCxnSpPr>
          <p:nvPr/>
        </p:nvCxnSpPr>
        <p:spPr>
          <a:xfrm flipH="1">
            <a:off x="5588953" y="3362139"/>
            <a:ext cx="636300" cy="499200"/>
          </a:xfrm>
          <a:prstGeom prst="straightConnector1">
            <a:avLst/>
          </a:prstGeom>
          <a:noFill/>
          <a:ln cap="flat" cmpd="sng" w="19050">
            <a:solidFill>
              <a:srgbClr val="000000"/>
            </a:solidFill>
            <a:prstDash val="solid"/>
            <a:round/>
            <a:headEnd len="med" w="med" type="none"/>
            <a:tailEnd len="med" w="med" type="none"/>
          </a:ln>
        </p:spPr>
      </p:cxnSp>
      <p:cxnSp>
        <p:nvCxnSpPr>
          <p:cNvPr id="327" name="Google Shape;327;p33"/>
          <p:cNvCxnSpPr>
            <a:stCxn id="325" idx="3"/>
            <a:endCxn id="323" idx="0"/>
          </p:cNvCxnSpPr>
          <p:nvPr/>
        </p:nvCxnSpPr>
        <p:spPr>
          <a:xfrm>
            <a:off x="6510253" y="3362139"/>
            <a:ext cx="266100" cy="727200"/>
          </a:xfrm>
          <a:prstGeom prst="straightConnector1">
            <a:avLst/>
          </a:prstGeom>
          <a:noFill/>
          <a:ln cap="flat" cmpd="sng" w="19050">
            <a:solidFill>
              <a:srgbClr val="000000"/>
            </a:solidFill>
            <a:prstDash val="solid"/>
            <a:round/>
            <a:headEnd len="med" w="med" type="none"/>
            <a:tailEnd len="med" w="med" type="none"/>
          </a:ln>
        </p:spPr>
      </p:cxnSp>
      <p:sp>
        <p:nvSpPr>
          <p:cNvPr id="328" name="Google Shape;328;p33"/>
          <p:cNvSpPr/>
          <p:nvPr/>
        </p:nvSpPr>
        <p:spPr>
          <a:xfrm>
            <a:off x="5588953" y="24894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R2</a:t>
            </a:r>
            <a:endParaRPr>
              <a:latin typeface="Roboto"/>
              <a:ea typeface="Roboto"/>
              <a:cs typeface="Roboto"/>
              <a:sym typeface="Roboto"/>
            </a:endParaRPr>
          </a:p>
        </p:txBody>
      </p:sp>
      <p:cxnSp>
        <p:nvCxnSpPr>
          <p:cNvPr id="329" name="Google Shape;329;p33"/>
          <p:cNvCxnSpPr>
            <a:stCxn id="328" idx="1"/>
            <a:endCxn id="318" idx="0"/>
          </p:cNvCxnSpPr>
          <p:nvPr/>
        </p:nvCxnSpPr>
        <p:spPr>
          <a:xfrm flipH="1">
            <a:off x="4757053" y="2631989"/>
            <a:ext cx="831900" cy="656400"/>
          </a:xfrm>
          <a:prstGeom prst="straightConnector1">
            <a:avLst/>
          </a:prstGeom>
          <a:noFill/>
          <a:ln cap="flat" cmpd="sng" w="19050">
            <a:solidFill>
              <a:srgbClr val="000000"/>
            </a:solidFill>
            <a:prstDash val="solid"/>
            <a:round/>
            <a:headEnd len="med" w="med" type="none"/>
            <a:tailEnd len="med" w="med" type="none"/>
          </a:ln>
        </p:spPr>
      </p:cxnSp>
      <p:cxnSp>
        <p:nvCxnSpPr>
          <p:cNvPr id="330" name="Google Shape;330;p33"/>
          <p:cNvCxnSpPr>
            <a:stCxn id="328" idx="3"/>
            <a:endCxn id="325" idx="0"/>
          </p:cNvCxnSpPr>
          <p:nvPr/>
        </p:nvCxnSpPr>
        <p:spPr>
          <a:xfrm>
            <a:off x="5873953" y="2631989"/>
            <a:ext cx="493800" cy="587700"/>
          </a:xfrm>
          <a:prstGeom prst="straightConnector1">
            <a:avLst/>
          </a:prstGeom>
          <a:noFill/>
          <a:ln cap="flat" cmpd="sng" w="19050">
            <a:solidFill>
              <a:srgbClr val="000000"/>
            </a:solidFill>
            <a:prstDash val="solid"/>
            <a:round/>
            <a:headEnd len="med" w="med" type="none"/>
            <a:tailEnd len="med" w="med" type="none"/>
          </a:ln>
        </p:spPr>
      </p:cxnSp>
      <p:cxnSp>
        <p:nvCxnSpPr>
          <p:cNvPr id="331" name="Google Shape;331;p33"/>
          <p:cNvCxnSpPr>
            <a:stCxn id="328" idx="3"/>
            <a:endCxn id="332" idx="1"/>
          </p:cNvCxnSpPr>
          <p:nvPr/>
        </p:nvCxnSpPr>
        <p:spPr>
          <a:xfrm flipH="1" rot="10800000">
            <a:off x="5873953" y="2489489"/>
            <a:ext cx="1314900" cy="142500"/>
          </a:xfrm>
          <a:prstGeom prst="straightConnector1">
            <a:avLst/>
          </a:prstGeom>
          <a:noFill/>
          <a:ln cap="flat" cmpd="sng" w="19050">
            <a:solidFill>
              <a:srgbClr val="000000"/>
            </a:solidFill>
            <a:prstDash val="solid"/>
            <a:round/>
            <a:headEnd len="med" w="med" type="none"/>
            <a:tailEnd len="med" w="med" type="none"/>
          </a:ln>
        </p:spPr>
      </p:cxnSp>
      <p:sp>
        <p:nvSpPr>
          <p:cNvPr id="332" name="Google Shape;332;p33"/>
          <p:cNvSpPr/>
          <p:nvPr/>
        </p:nvSpPr>
        <p:spPr>
          <a:xfrm>
            <a:off x="7188953" y="23469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R5</a:t>
            </a:r>
            <a:endParaRPr>
              <a:latin typeface="Roboto"/>
              <a:ea typeface="Roboto"/>
              <a:cs typeface="Roboto"/>
              <a:sym typeface="Roboto"/>
            </a:endParaRPr>
          </a:p>
        </p:txBody>
      </p:sp>
      <p:sp>
        <p:nvSpPr>
          <p:cNvPr id="333" name="Google Shape;333;p33"/>
          <p:cNvSpPr/>
          <p:nvPr/>
        </p:nvSpPr>
        <p:spPr>
          <a:xfrm>
            <a:off x="7473953" y="336213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R6</a:t>
            </a:r>
            <a:endParaRPr>
              <a:latin typeface="Roboto"/>
              <a:ea typeface="Roboto"/>
              <a:cs typeface="Roboto"/>
              <a:sym typeface="Roboto"/>
            </a:endParaRPr>
          </a:p>
        </p:txBody>
      </p:sp>
      <p:cxnSp>
        <p:nvCxnSpPr>
          <p:cNvPr id="334" name="Google Shape;334;p33"/>
          <p:cNvCxnSpPr>
            <a:stCxn id="333" idx="0"/>
            <a:endCxn id="332" idx="2"/>
          </p:cNvCxnSpPr>
          <p:nvPr/>
        </p:nvCxnSpPr>
        <p:spPr>
          <a:xfrm rot="10800000">
            <a:off x="7331453" y="2631939"/>
            <a:ext cx="285000" cy="730200"/>
          </a:xfrm>
          <a:prstGeom prst="straightConnector1">
            <a:avLst/>
          </a:prstGeom>
          <a:noFill/>
          <a:ln cap="flat" cmpd="sng" w="19050">
            <a:solidFill>
              <a:srgbClr val="000000"/>
            </a:solidFill>
            <a:prstDash val="solid"/>
            <a:round/>
            <a:headEnd len="med" w="med" type="none"/>
            <a:tailEnd len="med" w="med" type="none"/>
          </a:ln>
        </p:spPr>
      </p:cxnSp>
      <p:cxnSp>
        <p:nvCxnSpPr>
          <p:cNvPr id="335" name="Google Shape;335;p33"/>
          <p:cNvCxnSpPr>
            <a:stCxn id="333" idx="1"/>
            <a:endCxn id="325" idx="3"/>
          </p:cNvCxnSpPr>
          <p:nvPr/>
        </p:nvCxnSpPr>
        <p:spPr>
          <a:xfrm rot="10800000">
            <a:off x="6510353" y="3362139"/>
            <a:ext cx="963600" cy="142500"/>
          </a:xfrm>
          <a:prstGeom prst="straightConnector1">
            <a:avLst/>
          </a:prstGeom>
          <a:noFill/>
          <a:ln cap="flat" cmpd="sng" w="19050">
            <a:solidFill>
              <a:srgbClr val="000000"/>
            </a:solidFill>
            <a:prstDash val="solid"/>
            <a:round/>
            <a:headEnd len="med" w="med" type="none"/>
            <a:tailEnd len="med" w="med" type="none"/>
          </a:ln>
        </p:spPr>
      </p:cxnSp>
      <p:cxnSp>
        <p:nvCxnSpPr>
          <p:cNvPr id="336" name="Google Shape;336;p33"/>
          <p:cNvCxnSpPr>
            <a:stCxn id="333" idx="2"/>
            <a:endCxn id="323" idx="3"/>
          </p:cNvCxnSpPr>
          <p:nvPr/>
        </p:nvCxnSpPr>
        <p:spPr>
          <a:xfrm flipH="1">
            <a:off x="6918953" y="3647139"/>
            <a:ext cx="697500" cy="584700"/>
          </a:xfrm>
          <a:prstGeom prst="straightConnector1">
            <a:avLst/>
          </a:prstGeom>
          <a:noFill/>
          <a:ln cap="flat" cmpd="sng" w="19050">
            <a:solidFill>
              <a:srgbClr val="000000"/>
            </a:solidFill>
            <a:prstDash val="solid"/>
            <a:round/>
            <a:headEnd len="med" w="med" type="none"/>
            <a:tailEnd len="med" w="med" type="none"/>
          </a:ln>
        </p:spPr>
      </p:cxnSp>
      <p:sp>
        <p:nvSpPr>
          <p:cNvPr id="337" name="Google Shape;337;p33"/>
          <p:cNvSpPr/>
          <p:nvPr/>
        </p:nvSpPr>
        <p:spPr>
          <a:xfrm>
            <a:off x="5588950" y="1920714"/>
            <a:ext cx="285000" cy="285000"/>
          </a:xfrm>
          <a:prstGeom prst="ellipse">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cxnSp>
        <p:nvCxnSpPr>
          <p:cNvPr id="338" name="Google Shape;338;p33"/>
          <p:cNvCxnSpPr>
            <a:stCxn id="337" idx="4"/>
            <a:endCxn id="328" idx="0"/>
          </p:cNvCxnSpPr>
          <p:nvPr/>
        </p:nvCxnSpPr>
        <p:spPr>
          <a:xfrm>
            <a:off x="5731450" y="2205714"/>
            <a:ext cx="0" cy="283800"/>
          </a:xfrm>
          <a:prstGeom prst="straightConnector1">
            <a:avLst/>
          </a:prstGeom>
          <a:noFill/>
          <a:ln cap="flat" cmpd="sng" w="19050">
            <a:solidFill>
              <a:srgbClr val="000000"/>
            </a:solidFill>
            <a:prstDash val="solid"/>
            <a:round/>
            <a:headEnd len="med" w="med" type="none"/>
            <a:tailEnd len="med" w="med" type="none"/>
          </a:ln>
        </p:spPr>
      </p:cxnSp>
      <p:sp>
        <p:nvSpPr>
          <p:cNvPr id="339" name="Google Shape;339;p33"/>
          <p:cNvSpPr/>
          <p:nvPr/>
        </p:nvSpPr>
        <p:spPr>
          <a:xfrm>
            <a:off x="8087600" y="2157489"/>
            <a:ext cx="285000" cy="285000"/>
          </a:xfrm>
          <a:prstGeom prst="ellipse">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cxnSp>
        <p:nvCxnSpPr>
          <p:cNvPr id="340" name="Google Shape;340;p33"/>
          <p:cNvCxnSpPr>
            <a:stCxn id="339" idx="2"/>
            <a:endCxn id="332" idx="3"/>
          </p:cNvCxnSpPr>
          <p:nvPr/>
        </p:nvCxnSpPr>
        <p:spPr>
          <a:xfrm flipH="1">
            <a:off x="7474100" y="2299989"/>
            <a:ext cx="613500" cy="189600"/>
          </a:xfrm>
          <a:prstGeom prst="straightConnector1">
            <a:avLst/>
          </a:prstGeom>
          <a:noFill/>
          <a:ln cap="flat" cmpd="sng" w="19050">
            <a:solidFill>
              <a:srgbClr val="000000"/>
            </a:solidFill>
            <a:prstDash val="solid"/>
            <a:round/>
            <a:headEnd len="med" w="med" type="none"/>
            <a:tailEnd len="med" w="med" type="none"/>
          </a:ln>
        </p:spPr>
      </p:cxnSp>
      <p:sp>
        <p:nvSpPr>
          <p:cNvPr id="341" name="Google Shape;341;p33"/>
          <p:cNvSpPr/>
          <p:nvPr/>
        </p:nvSpPr>
        <p:spPr>
          <a:xfrm>
            <a:off x="8386925" y="3469239"/>
            <a:ext cx="285000" cy="285000"/>
          </a:xfrm>
          <a:prstGeom prst="ellipse">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cxnSp>
        <p:nvCxnSpPr>
          <p:cNvPr id="342" name="Google Shape;342;p33"/>
          <p:cNvCxnSpPr>
            <a:stCxn id="341" idx="2"/>
            <a:endCxn id="333" idx="3"/>
          </p:cNvCxnSpPr>
          <p:nvPr/>
        </p:nvCxnSpPr>
        <p:spPr>
          <a:xfrm rot="10800000">
            <a:off x="7759025" y="3504639"/>
            <a:ext cx="627900" cy="107100"/>
          </a:xfrm>
          <a:prstGeom prst="straightConnector1">
            <a:avLst/>
          </a:prstGeom>
          <a:noFill/>
          <a:ln cap="flat" cmpd="sng" w="19050">
            <a:solidFill>
              <a:srgbClr val="000000"/>
            </a:solidFill>
            <a:prstDash val="solid"/>
            <a:round/>
            <a:headEnd len="med" w="med" type="none"/>
            <a:tailEnd len="med" w="med" type="none"/>
          </a:ln>
        </p:spPr>
      </p:cxnSp>
      <p:cxnSp>
        <p:nvCxnSpPr>
          <p:cNvPr id="343" name="Google Shape;343;p33"/>
          <p:cNvCxnSpPr>
            <a:stCxn id="344" idx="0"/>
            <a:endCxn id="323" idx="2"/>
          </p:cNvCxnSpPr>
          <p:nvPr/>
        </p:nvCxnSpPr>
        <p:spPr>
          <a:xfrm rot="10800000">
            <a:off x="6776450" y="4374189"/>
            <a:ext cx="0" cy="280800"/>
          </a:xfrm>
          <a:prstGeom prst="straightConnector1">
            <a:avLst/>
          </a:prstGeom>
          <a:noFill/>
          <a:ln cap="flat" cmpd="sng" w="19050">
            <a:solidFill>
              <a:srgbClr val="000000"/>
            </a:solidFill>
            <a:prstDash val="solid"/>
            <a:round/>
            <a:headEnd len="med" w="med" type="none"/>
            <a:tailEnd len="med" w="med" type="none"/>
          </a:ln>
        </p:spPr>
      </p:cxnSp>
      <p:sp>
        <p:nvSpPr>
          <p:cNvPr id="344" name="Google Shape;344;p33"/>
          <p:cNvSpPr/>
          <p:nvPr/>
        </p:nvSpPr>
        <p:spPr>
          <a:xfrm>
            <a:off x="6633950" y="46549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cxnSp>
        <p:nvCxnSpPr>
          <p:cNvPr id="345" name="Google Shape;345;p33"/>
          <p:cNvCxnSpPr>
            <a:stCxn id="346" idx="0"/>
            <a:endCxn id="321" idx="2"/>
          </p:cNvCxnSpPr>
          <p:nvPr/>
        </p:nvCxnSpPr>
        <p:spPr>
          <a:xfrm rot="10800000">
            <a:off x="5588900" y="4146489"/>
            <a:ext cx="0" cy="280800"/>
          </a:xfrm>
          <a:prstGeom prst="straightConnector1">
            <a:avLst/>
          </a:prstGeom>
          <a:noFill/>
          <a:ln cap="flat" cmpd="sng" w="19050">
            <a:solidFill>
              <a:srgbClr val="000000"/>
            </a:solidFill>
            <a:prstDash val="solid"/>
            <a:round/>
            <a:headEnd len="med" w="med" type="none"/>
            <a:tailEnd len="med" w="med" type="none"/>
          </a:ln>
        </p:spPr>
      </p:cxnSp>
      <p:sp>
        <p:nvSpPr>
          <p:cNvPr id="346" name="Google Shape;346;p33"/>
          <p:cNvSpPr/>
          <p:nvPr/>
        </p:nvSpPr>
        <p:spPr>
          <a:xfrm>
            <a:off x="5446400" y="44272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347" name="Google Shape;347;p33"/>
          <p:cNvSpPr txBox="1"/>
          <p:nvPr/>
        </p:nvSpPr>
        <p:spPr>
          <a:xfrm>
            <a:off x="4863363" y="379461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348" name="Google Shape;348;p33"/>
          <p:cNvSpPr txBox="1"/>
          <p:nvPr/>
        </p:nvSpPr>
        <p:spPr>
          <a:xfrm>
            <a:off x="4929288" y="27207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2</a:t>
            </a:r>
            <a:endParaRPr>
              <a:solidFill>
                <a:schemeClr val="dk1"/>
              </a:solidFill>
              <a:latin typeface="Roboto"/>
              <a:ea typeface="Roboto"/>
              <a:cs typeface="Roboto"/>
              <a:sym typeface="Roboto"/>
            </a:endParaRPr>
          </a:p>
        </p:txBody>
      </p:sp>
      <p:sp>
        <p:nvSpPr>
          <p:cNvPr id="349" name="Google Shape;349;p33"/>
          <p:cNvSpPr txBox="1"/>
          <p:nvPr/>
        </p:nvSpPr>
        <p:spPr>
          <a:xfrm>
            <a:off x="6130375" y="27601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350" name="Google Shape;350;p33"/>
          <p:cNvSpPr txBox="1"/>
          <p:nvPr/>
        </p:nvSpPr>
        <p:spPr>
          <a:xfrm>
            <a:off x="6388950" y="23042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351" name="Google Shape;351;p33"/>
          <p:cNvSpPr txBox="1"/>
          <p:nvPr/>
        </p:nvSpPr>
        <p:spPr>
          <a:xfrm>
            <a:off x="7452425" y="2811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352" name="Google Shape;352;p33"/>
          <p:cNvSpPr txBox="1"/>
          <p:nvPr/>
        </p:nvSpPr>
        <p:spPr>
          <a:xfrm>
            <a:off x="6878325" y="31843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353" name="Google Shape;353;p33"/>
          <p:cNvSpPr txBox="1"/>
          <p:nvPr/>
        </p:nvSpPr>
        <p:spPr>
          <a:xfrm>
            <a:off x="7251375" y="38684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354" name="Google Shape;354;p33"/>
          <p:cNvSpPr txBox="1"/>
          <p:nvPr/>
        </p:nvSpPr>
        <p:spPr>
          <a:xfrm>
            <a:off x="6643300" y="36117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355" name="Google Shape;355;p33"/>
          <p:cNvSpPr txBox="1"/>
          <p:nvPr/>
        </p:nvSpPr>
        <p:spPr>
          <a:xfrm>
            <a:off x="6063850" y="41034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
        <p:nvSpPr>
          <p:cNvPr id="356" name="Google Shape;356;p33"/>
          <p:cNvSpPr txBox="1"/>
          <p:nvPr/>
        </p:nvSpPr>
        <p:spPr>
          <a:xfrm>
            <a:off x="5603988" y="3432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Congestion Control Challenges: Depends on Indirect Competition</a:t>
            </a:r>
            <a:endParaRPr/>
          </a:p>
        </p:txBody>
      </p:sp>
      <p:sp>
        <p:nvSpPr>
          <p:cNvPr id="362" name="Google Shape;362;p34"/>
          <p:cNvSpPr txBox="1"/>
          <p:nvPr>
            <p:ph idx="1" type="body"/>
          </p:nvPr>
        </p:nvSpPr>
        <p:spPr>
          <a:xfrm>
            <a:off x="107050" y="402200"/>
            <a:ext cx="8909700" cy="208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if </a:t>
            </a:r>
            <a:r>
              <a:rPr lang="en">
                <a:solidFill>
                  <a:srgbClr val="0000FF"/>
                </a:solidFill>
              </a:rPr>
              <a:t>G → D</a:t>
            </a:r>
            <a:r>
              <a:rPr lang="en"/>
              <a:t> starts sending traffic?</a:t>
            </a:r>
            <a:endParaRPr/>
          </a:p>
          <a:p>
            <a:pPr indent="-342900" lvl="0" marL="457200" rtl="0" algn="l">
              <a:spcBef>
                <a:spcPts val="600"/>
              </a:spcBef>
              <a:spcAft>
                <a:spcPts val="0"/>
              </a:spcAft>
              <a:buSzPts val="1800"/>
              <a:buChar char="●"/>
            </a:pPr>
            <a:r>
              <a:rPr lang="en"/>
              <a:t>Maybe </a:t>
            </a:r>
            <a:r>
              <a:rPr lang="en">
                <a:solidFill>
                  <a:srgbClr val="FF00FF"/>
                </a:solidFill>
              </a:rPr>
              <a:t>B → E</a:t>
            </a:r>
            <a:r>
              <a:rPr lang="en"/>
              <a:t> should slow to 0.5 Gbps.</a:t>
            </a:r>
            <a:endParaRPr/>
          </a:p>
          <a:p>
            <a:pPr indent="-342900" lvl="0" marL="457200" rtl="0" algn="l">
              <a:spcBef>
                <a:spcPts val="0"/>
              </a:spcBef>
              <a:spcAft>
                <a:spcPts val="0"/>
              </a:spcAft>
              <a:buSzPts val="1800"/>
              <a:buChar char="●"/>
            </a:pPr>
            <a:r>
              <a:rPr lang="en"/>
              <a:t>Then </a:t>
            </a:r>
            <a:r>
              <a:rPr lang="en">
                <a:solidFill>
                  <a:srgbClr val="BF9000"/>
                </a:solidFill>
              </a:rPr>
              <a:t>A → F</a:t>
            </a:r>
            <a:r>
              <a:rPr lang="en"/>
              <a:t> could increase to 1.5 Gbps.</a:t>
            </a:r>
            <a:endParaRPr/>
          </a:p>
          <a:p>
            <a:pPr indent="0" lvl="0" marL="0" rtl="0" algn="l">
              <a:spcBef>
                <a:spcPts val="600"/>
              </a:spcBef>
              <a:spcAft>
                <a:spcPts val="0"/>
              </a:spcAft>
              <a:buNone/>
            </a:pPr>
            <a:r>
              <a:rPr lang="en">
                <a:solidFill>
                  <a:srgbClr val="0000FF"/>
                </a:solidFill>
              </a:rPr>
              <a:t>G → D</a:t>
            </a:r>
            <a:r>
              <a:rPr lang="en"/>
              <a:t> and </a:t>
            </a:r>
            <a:r>
              <a:rPr lang="en">
                <a:solidFill>
                  <a:srgbClr val="BF9000"/>
                </a:solidFill>
              </a:rPr>
              <a:t>A → F</a:t>
            </a:r>
            <a:r>
              <a:rPr lang="en"/>
              <a:t> share no links, but they</a:t>
            </a:r>
            <a:br>
              <a:rPr lang="en"/>
            </a:br>
            <a:r>
              <a:rPr lang="en"/>
              <a:t>still affected each other's bandwidth.</a:t>
            </a:r>
            <a:endParaRPr/>
          </a:p>
        </p:txBody>
      </p:sp>
      <p:sp>
        <p:nvSpPr>
          <p:cNvPr id="363" name="Google Shape;363;p34"/>
          <p:cNvSpPr/>
          <p:nvPr/>
        </p:nvSpPr>
        <p:spPr>
          <a:xfrm>
            <a:off x="3897375" y="2713714"/>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364" name="Google Shape;364;p34"/>
          <p:cNvSpPr/>
          <p:nvPr/>
        </p:nvSpPr>
        <p:spPr>
          <a:xfrm>
            <a:off x="3499850" y="336213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cxnSp>
        <p:nvCxnSpPr>
          <p:cNvPr id="365" name="Google Shape;365;p34"/>
          <p:cNvCxnSpPr>
            <a:stCxn id="363" idx="5"/>
            <a:endCxn id="366" idx="1"/>
          </p:cNvCxnSpPr>
          <p:nvPr/>
        </p:nvCxnSpPr>
        <p:spPr>
          <a:xfrm>
            <a:off x="4140638" y="2956977"/>
            <a:ext cx="474000" cy="474000"/>
          </a:xfrm>
          <a:prstGeom prst="straightConnector1">
            <a:avLst/>
          </a:prstGeom>
          <a:noFill/>
          <a:ln cap="flat" cmpd="sng" w="19050">
            <a:solidFill>
              <a:srgbClr val="000000"/>
            </a:solidFill>
            <a:prstDash val="solid"/>
            <a:round/>
            <a:headEnd len="med" w="med" type="none"/>
            <a:tailEnd len="med" w="med" type="none"/>
          </a:ln>
        </p:spPr>
      </p:cxnSp>
      <p:cxnSp>
        <p:nvCxnSpPr>
          <p:cNvPr id="367" name="Google Shape;367;p34"/>
          <p:cNvCxnSpPr>
            <a:stCxn id="364" idx="6"/>
            <a:endCxn id="366" idx="1"/>
          </p:cNvCxnSpPr>
          <p:nvPr/>
        </p:nvCxnSpPr>
        <p:spPr>
          <a:xfrm flipH="1" rot="10800000">
            <a:off x="3784850" y="3430839"/>
            <a:ext cx="829800" cy="73800"/>
          </a:xfrm>
          <a:prstGeom prst="straightConnector1">
            <a:avLst/>
          </a:prstGeom>
          <a:noFill/>
          <a:ln cap="flat" cmpd="sng" w="19050">
            <a:solidFill>
              <a:srgbClr val="000000"/>
            </a:solidFill>
            <a:prstDash val="solid"/>
            <a:round/>
            <a:headEnd len="med" w="med" type="none"/>
            <a:tailEnd len="med" w="med" type="none"/>
          </a:ln>
        </p:spPr>
      </p:cxnSp>
      <p:cxnSp>
        <p:nvCxnSpPr>
          <p:cNvPr id="368" name="Google Shape;368;p34"/>
          <p:cNvCxnSpPr>
            <a:stCxn id="366" idx="2"/>
            <a:endCxn id="369" idx="1"/>
          </p:cNvCxnSpPr>
          <p:nvPr/>
        </p:nvCxnSpPr>
        <p:spPr>
          <a:xfrm>
            <a:off x="4757178" y="3573464"/>
            <a:ext cx="689100" cy="430500"/>
          </a:xfrm>
          <a:prstGeom prst="straightConnector1">
            <a:avLst/>
          </a:prstGeom>
          <a:noFill/>
          <a:ln cap="flat" cmpd="sng" w="19050">
            <a:solidFill>
              <a:srgbClr val="000000"/>
            </a:solidFill>
            <a:prstDash val="solid"/>
            <a:round/>
            <a:headEnd len="med" w="med" type="none"/>
            <a:tailEnd len="med" w="med" type="none"/>
          </a:ln>
        </p:spPr>
      </p:cxnSp>
      <p:cxnSp>
        <p:nvCxnSpPr>
          <p:cNvPr id="370" name="Google Shape;370;p34"/>
          <p:cNvCxnSpPr>
            <a:stCxn id="369" idx="3"/>
            <a:endCxn id="371" idx="1"/>
          </p:cNvCxnSpPr>
          <p:nvPr/>
        </p:nvCxnSpPr>
        <p:spPr>
          <a:xfrm>
            <a:off x="5731403" y="4003914"/>
            <a:ext cx="902700" cy="228000"/>
          </a:xfrm>
          <a:prstGeom prst="straightConnector1">
            <a:avLst/>
          </a:prstGeom>
          <a:noFill/>
          <a:ln cap="flat" cmpd="sng" w="19050">
            <a:solidFill>
              <a:srgbClr val="000000"/>
            </a:solidFill>
            <a:prstDash val="solid"/>
            <a:round/>
            <a:headEnd len="med" w="med" type="none"/>
            <a:tailEnd len="med" w="med" type="none"/>
          </a:ln>
        </p:spPr>
      </p:cxnSp>
      <p:cxnSp>
        <p:nvCxnSpPr>
          <p:cNvPr id="372" name="Google Shape;372;p34"/>
          <p:cNvCxnSpPr>
            <a:stCxn id="373" idx="1"/>
            <a:endCxn id="369" idx="0"/>
          </p:cNvCxnSpPr>
          <p:nvPr/>
        </p:nvCxnSpPr>
        <p:spPr>
          <a:xfrm flipH="1">
            <a:off x="5588953" y="3362139"/>
            <a:ext cx="636300" cy="499200"/>
          </a:xfrm>
          <a:prstGeom prst="straightConnector1">
            <a:avLst/>
          </a:prstGeom>
          <a:noFill/>
          <a:ln cap="flat" cmpd="sng" w="19050">
            <a:solidFill>
              <a:srgbClr val="000000"/>
            </a:solidFill>
            <a:prstDash val="solid"/>
            <a:round/>
            <a:headEnd len="med" w="med" type="none"/>
            <a:tailEnd len="med" w="med" type="none"/>
          </a:ln>
        </p:spPr>
      </p:cxnSp>
      <p:cxnSp>
        <p:nvCxnSpPr>
          <p:cNvPr id="374" name="Google Shape;374;p34"/>
          <p:cNvCxnSpPr>
            <a:stCxn id="373" idx="3"/>
            <a:endCxn id="371" idx="0"/>
          </p:cNvCxnSpPr>
          <p:nvPr/>
        </p:nvCxnSpPr>
        <p:spPr>
          <a:xfrm>
            <a:off x="6510253" y="3362139"/>
            <a:ext cx="266100" cy="727200"/>
          </a:xfrm>
          <a:prstGeom prst="straightConnector1">
            <a:avLst/>
          </a:prstGeom>
          <a:noFill/>
          <a:ln cap="flat" cmpd="sng" w="19050">
            <a:solidFill>
              <a:srgbClr val="000000"/>
            </a:solidFill>
            <a:prstDash val="solid"/>
            <a:round/>
            <a:headEnd len="med" w="med" type="none"/>
            <a:tailEnd len="med" w="med" type="none"/>
          </a:ln>
        </p:spPr>
      </p:cxnSp>
      <p:cxnSp>
        <p:nvCxnSpPr>
          <p:cNvPr id="375" name="Google Shape;375;p34"/>
          <p:cNvCxnSpPr>
            <a:stCxn id="376" idx="1"/>
            <a:endCxn id="366" idx="0"/>
          </p:cNvCxnSpPr>
          <p:nvPr/>
        </p:nvCxnSpPr>
        <p:spPr>
          <a:xfrm flipH="1">
            <a:off x="4757053" y="2631989"/>
            <a:ext cx="831900" cy="656400"/>
          </a:xfrm>
          <a:prstGeom prst="straightConnector1">
            <a:avLst/>
          </a:prstGeom>
          <a:noFill/>
          <a:ln cap="flat" cmpd="sng" w="19050">
            <a:solidFill>
              <a:srgbClr val="000000"/>
            </a:solidFill>
            <a:prstDash val="solid"/>
            <a:round/>
            <a:headEnd len="med" w="med" type="none"/>
            <a:tailEnd len="med" w="med" type="none"/>
          </a:ln>
        </p:spPr>
      </p:cxnSp>
      <p:cxnSp>
        <p:nvCxnSpPr>
          <p:cNvPr id="377" name="Google Shape;377;p34"/>
          <p:cNvCxnSpPr>
            <a:stCxn id="376" idx="3"/>
            <a:endCxn id="373" idx="0"/>
          </p:cNvCxnSpPr>
          <p:nvPr/>
        </p:nvCxnSpPr>
        <p:spPr>
          <a:xfrm>
            <a:off x="5873953" y="2631989"/>
            <a:ext cx="493800" cy="587700"/>
          </a:xfrm>
          <a:prstGeom prst="straightConnector1">
            <a:avLst/>
          </a:prstGeom>
          <a:noFill/>
          <a:ln cap="flat" cmpd="sng" w="19050">
            <a:solidFill>
              <a:srgbClr val="000000"/>
            </a:solidFill>
            <a:prstDash val="solid"/>
            <a:round/>
            <a:headEnd len="med" w="med" type="none"/>
            <a:tailEnd len="med" w="med" type="none"/>
          </a:ln>
        </p:spPr>
      </p:cxnSp>
      <p:cxnSp>
        <p:nvCxnSpPr>
          <p:cNvPr id="378" name="Google Shape;378;p34"/>
          <p:cNvCxnSpPr>
            <a:stCxn id="376" idx="3"/>
            <a:endCxn id="379" idx="1"/>
          </p:cNvCxnSpPr>
          <p:nvPr/>
        </p:nvCxnSpPr>
        <p:spPr>
          <a:xfrm flipH="1" rot="10800000">
            <a:off x="5873953" y="2489489"/>
            <a:ext cx="1314900" cy="142500"/>
          </a:xfrm>
          <a:prstGeom prst="straightConnector1">
            <a:avLst/>
          </a:prstGeom>
          <a:noFill/>
          <a:ln cap="flat" cmpd="sng" w="19050">
            <a:solidFill>
              <a:srgbClr val="000000"/>
            </a:solidFill>
            <a:prstDash val="solid"/>
            <a:round/>
            <a:headEnd len="med" w="med" type="none"/>
            <a:tailEnd len="med" w="med" type="none"/>
          </a:ln>
        </p:spPr>
      </p:cxnSp>
      <p:cxnSp>
        <p:nvCxnSpPr>
          <p:cNvPr id="380" name="Google Shape;380;p34"/>
          <p:cNvCxnSpPr>
            <a:stCxn id="381" idx="0"/>
            <a:endCxn id="379" idx="2"/>
          </p:cNvCxnSpPr>
          <p:nvPr/>
        </p:nvCxnSpPr>
        <p:spPr>
          <a:xfrm rot="10800000">
            <a:off x="7331453" y="2631939"/>
            <a:ext cx="285000" cy="730200"/>
          </a:xfrm>
          <a:prstGeom prst="straightConnector1">
            <a:avLst/>
          </a:prstGeom>
          <a:noFill/>
          <a:ln cap="flat" cmpd="sng" w="19050">
            <a:solidFill>
              <a:srgbClr val="000000"/>
            </a:solidFill>
            <a:prstDash val="solid"/>
            <a:round/>
            <a:headEnd len="med" w="med" type="none"/>
            <a:tailEnd len="med" w="med" type="none"/>
          </a:ln>
        </p:spPr>
      </p:cxnSp>
      <p:cxnSp>
        <p:nvCxnSpPr>
          <p:cNvPr id="382" name="Google Shape;382;p34"/>
          <p:cNvCxnSpPr>
            <a:stCxn id="381" idx="1"/>
            <a:endCxn id="373" idx="3"/>
          </p:cNvCxnSpPr>
          <p:nvPr/>
        </p:nvCxnSpPr>
        <p:spPr>
          <a:xfrm rot="10800000">
            <a:off x="6510353" y="3362139"/>
            <a:ext cx="963600" cy="142500"/>
          </a:xfrm>
          <a:prstGeom prst="straightConnector1">
            <a:avLst/>
          </a:prstGeom>
          <a:noFill/>
          <a:ln cap="flat" cmpd="sng" w="19050">
            <a:solidFill>
              <a:srgbClr val="000000"/>
            </a:solidFill>
            <a:prstDash val="solid"/>
            <a:round/>
            <a:headEnd len="med" w="med" type="none"/>
            <a:tailEnd len="med" w="med" type="none"/>
          </a:ln>
        </p:spPr>
      </p:cxnSp>
      <p:cxnSp>
        <p:nvCxnSpPr>
          <p:cNvPr id="383" name="Google Shape;383;p34"/>
          <p:cNvCxnSpPr>
            <a:stCxn id="381" idx="2"/>
            <a:endCxn id="371" idx="3"/>
          </p:cNvCxnSpPr>
          <p:nvPr/>
        </p:nvCxnSpPr>
        <p:spPr>
          <a:xfrm flipH="1">
            <a:off x="6918953" y="3647139"/>
            <a:ext cx="697500" cy="584700"/>
          </a:xfrm>
          <a:prstGeom prst="straightConnector1">
            <a:avLst/>
          </a:prstGeom>
          <a:noFill/>
          <a:ln cap="flat" cmpd="sng" w="19050">
            <a:solidFill>
              <a:srgbClr val="000000"/>
            </a:solidFill>
            <a:prstDash val="solid"/>
            <a:round/>
            <a:headEnd len="med" w="med" type="none"/>
            <a:tailEnd len="med" w="med" type="none"/>
          </a:ln>
        </p:spPr>
      </p:cxnSp>
      <p:sp>
        <p:nvSpPr>
          <p:cNvPr id="384" name="Google Shape;384;p34"/>
          <p:cNvSpPr/>
          <p:nvPr/>
        </p:nvSpPr>
        <p:spPr>
          <a:xfrm>
            <a:off x="5588950" y="1920714"/>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cxnSp>
        <p:nvCxnSpPr>
          <p:cNvPr id="385" name="Google Shape;385;p34"/>
          <p:cNvCxnSpPr>
            <a:stCxn id="384" idx="4"/>
            <a:endCxn id="376" idx="0"/>
          </p:cNvCxnSpPr>
          <p:nvPr/>
        </p:nvCxnSpPr>
        <p:spPr>
          <a:xfrm>
            <a:off x="5731450" y="2205714"/>
            <a:ext cx="0" cy="283800"/>
          </a:xfrm>
          <a:prstGeom prst="straightConnector1">
            <a:avLst/>
          </a:prstGeom>
          <a:noFill/>
          <a:ln cap="flat" cmpd="sng" w="19050">
            <a:solidFill>
              <a:srgbClr val="000000"/>
            </a:solidFill>
            <a:prstDash val="solid"/>
            <a:round/>
            <a:headEnd len="med" w="med" type="none"/>
            <a:tailEnd len="med" w="med" type="none"/>
          </a:ln>
        </p:spPr>
      </p:cxnSp>
      <p:sp>
        <p:nvSpPr>
          <p:cNvPr id="386" name="Google Shape;386;p34"/>
          <p:cNvSpPr/>
          <p:nvPr/>
        </p:nvSpPr>
        <p:spPr>
          <a:xfrm>
            <a:off x="8087600" y="21574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cxnSp>
        <p:nvCxnSpPr>
          <p:cNvPr id="387" name="Google Shape;387;p34"/>
          <p:cNvCxnSpPr>
            <a:stCxn id="386" idx="2"/>
            <a:endCxn id="379" idx="3"/>
          </p:cNvCxnSpPr>
          <p:nvPr/>
        </p:nvCxnSpPr>
        <p:spPr>
          <a:xfrm flipH="1">
            <a:off x="7474100" y="2299989"/>
            <a:ext cx="613500" cy="189600"/>
          </a:xfrm>
          <a:prstGeom prst="straightConnector1">
            <a:avLst/>
          </a:prstGeom>
          <a:noFill/>
          <a:ln cap="flat" cmpd="sng" w="19050">
            <a:solidFill>
              <a:srgbClr val="000000"/>
            </a:solidFill>
            <a:prstDash val="solid"/>
            <a:round/>
            <a:headEnd len="med" w="med" type="none"/>
            <a:tailEnd len="med" w="med" type="none"/>
          </a:ln>
        </p:spPr>
      </p:cxnSp>
      <p:sp>
        <p:nvSpPr>
          <p:cNvPr id="388" name="Google Shape;388;p34"/>
          <p:cNvSpPr/>
          <p:nvPr/>
        </p:nvSpPr>
        <p:spPr>
          <a:xfrm>
            <a:off x="8386925" y="346923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cxnSp>
        <p:nvCxnSpPr>
          <p:cNvPr id="389" name="Google Shape;389;p34"/>
          <p:cNvCxnSpPr>
            <a:stCxn id="388" idx="2"/>
            <a:endCxn id="381" idx="3"/>
          </p:cNvCxnSpPr>
          <p:nvPr/>
        </p:nvCxnSpPr>
        <p:spPr>
          <a:xfrm rot="10800000">
            <a:off x="7759025" y="3504639"/>
            <a:ext cx="627900" cy="107100"/>
          </a:xfrm>
          <a:prstGeom prst="straightConnector1">
            <a:avLst/>
          </a:prstGeom>
          <a:noFill/>
          <a:ln cap="flat" cmpd="sng" w="19050">
            <a:solidFill>
              <a:srgbClr val="000000"/>
            </a:solidFill>
            <a:prstDash val="solid"/>
            <a:round/>
            <a:headEnd len="med" w="med" type="none"/>
            <a:tailEnd len="med" w="med" type="none"/>
          </a:ln>
        </p:spPr>
      </p:cxnSp>
      <p:cxnSp>
        <p:nvCxnSpPr>
          <p:cNvPr id="390" name="Google Shape;390;p34"/>
          <p:cNvCxnSpPr>
            <a:stCxn id="391" idx="0"/>
            <a:endCxn id="371" idx="2"/>
          </p:cNvCxnSpPr>
          <p:nvPr/>
        </p:nvCxnSpPr>
        <p:spPr>
          <a:xfrm rot="10800000">
            <a:off x="6776450" y="4374189"/>
            <a:ext cx="0" cy="280800"/>
          </a:xfrm>
          <a:prstGeom prst="straightConnector1">
            <a:avLst/>
          </a:prstGeom>
          <a:noFill/>
          <a:ln cap="flat" cmpd="sng" w="19050">
            <a:solidFill>
              <a:srgbClr val="000000"/>
            </a:solidFill>
            <a:prstDash val="solid"/>
            <a:round/>
            <a:headEnd len="med" w="med" type="none"/>
            <a:tailEnd len="med" w="med" type="none"/>
          </a:ln>
        </p:spPr>
      </p:cxnSp>
      <p:sp>
        <p:nvSpPr>
          <p:cNvPr id="391" name="Google Shape;391;p34"/>
          <p:cNvSpPr/>
          <p:nvPr/>
        </p:nvSpPr>
        <p:spPr>
          <a:xfrm>
            <a:off x="6633950" y="46549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cxnSp>
        <p:nvCxnSpPr>
          <p:cNvPr id="392" name="Google Shape;392;p34"/>
          <p:cNvCxnSpPr>
            <a:stCxn id="393" idx="0"/>
            <a:endCxn id="369" idx="2"/>
          </p:cNvCxnSpPr>
          <p:nvPr/>
        </p:nvCxnSpPr>
        <p:spPr>
          <a:xfrm rot="10800000">
            <a:off x="5588900" y="4146489"/>
            <a:ext cx="0" cy="280800"/>
          </a:xfrm>
          <a:prstGeom prst="straightConnector1">
            <a:avLst/>
          </a:prstGeom>
          <a:noFill/>
          <a:ln cap="flat" cmpd="sng" w="19050">
            <a:solidFill>
              <a:srgbClr val="000000"/>
            </a:solidFill>
            <a:prstDash val="solid"/>
            <a:round/>
            <a:headEnd len="med" w="med" type="none"/>
            <a:tailEnd len="med" w="med" type="none"/>
          </a:ln>
        </p:spPr>
      </p:cxnSp>
      <p:sp>
        <p:nvSpPr>
          <p:cNvPr id="393" name="Google Shape;393;p34"/>
          <p:cNvSpPr/>
          <p:nvPr/>
        </p:nvSpPr>
        <p:spPr>
          <a:xfrm>
            <a:off x="5446400" y="44272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394" name="Google Shape;394;p34"/>
          <p:cNvSpPr txBox="1"/>
          <p:nvPr/>
        </p:nvSpPr>
        <p:spPr>
          <a:xfrm>
            <a:off x="4863363" y="379461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395" name="Google Shape;395;p34"/>
          <p:cNvSpPr txBox="1"/>
          <p:nvPr/>
        </p:nvSpPr>
        <p:spPr>
          <a:xfrm>
            <a:off x="4929288" y="27207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2</a:t>
            </a:r>
            <a:endParaRPr>
              <a:solidFill>
                <a:schemeClr val="dk1"/>
              </a:solidFill>
              <a:latin typeface="Roboto"/>
              <a:ea typeface="Roboto"/>
              <a:cs typeface="Roboto"/>
              <a:sym typeface="Roboto"/>
            </a:endParaRPr>
          </a:p>
        </p:txBody>
      </p:sp>
      <p:sp>
        <p:nvSpPr>
          <p:cNvPr id="396" name="Google Shape;396;p34"/>
          <p:cNvSpPr txBox="1"/>
          <p:nvPr/>
        </p:nvSpPr>
        <p:spPr>
          <a:xfrm>
            <a:off x="6130375" y="27601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397" name="Google Shape;397;p34"/>
          <p:cNvSpPr txBox="1"/>
          <p:nvPr/>
        </p:nvSpPr>
        <p:spPr>
          <a:xfrm>
            <a:off x="6388950" y="23042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398" name="Google Shape;398;p34"/>
          <p:cNvSpPr txBox="1"/>
          <p:nvPr/>
        </p:nvSpPr>
        <p:spPr>
          <a:xfrm>
            <a:off x="7452425" y="2811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399" name="Google Shape;399;p34"/>
          <p:cNvSpPr txBox="1"/>
          <p:nvPr/>
        </p:nvSpPr>
        <p:spPr>
          <a:xfrm>
            <a:off x="6878325" y="31843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400" name="Google Shape;400;p34"/>
          <p:cNvSpPr txBox="1"/>
          <p:nvPr/>
        </p:nvSpPr>
        <p:spPr>
          <a:xfrm>
            <a:off x="7251375" y="38684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401" name="Google Shape;401;p34"/>
          <p:cNvSpPr txBox="1"/>
          <p:nvPr/>
        </p:nvSpPr>
        <p:spPr>
          <a:xfrm>
            <a:off x="6643300" y="36117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402" name="Google Shape;402;p34"/>
          <p:cNvSpPr txBox="1"/>
          <p:nvPr/>
        </p:nvSpPr>
        <p:spPr>
          <a:xfrm>
            <a:off x="6063850" y="41034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
        <p:nvSpPr>
          <p:cNvPr id="403" name="Google Shape;403;p34"/>
          <p:cNvSpPr txBox="1"/>
          <p:nvPr/>
        </p:nvSpPr>
        <p:spPr>
          <a:xfrm>
            <a:off x="5603988" y="3432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404" name="Google Shape;404;p34"/>
          <p:cNvSpPr/>
          <p:nvPr/>
        </p:nvSpPr>
        <p:spPr>
          <a:xfrm>
            <a:off x="4106650" y="2238925"/>
            <a:ext cx="4108650" cy="1188500"/>
          </a:xfrm>
          <a:custGeom>
            <a:rect b="b" l="l" r="r" t="t"/>
            <a:pathLst>
              <a:path extrusionOk="0" h="47540" w="164346">
                <a:moveTo>
                  <a:pt x="0" y="24539"/>
                </a:moveTo>
                <a:cubicBezTo>
                  <a:pt x="4144" y="28306"/>
                  <a:pt x="18028" y="44988"/>
                  <a:pt x="24862" y="47140"/>
                </a:cubicBezTo>
                <a:cubicBezTo>
                  <a:pt x="31696" y="49293"/>
                  <a:pt x="34522" y="42217"/>
                  <a:pt x="41006" y="37454"/>
                </a:cubicBezTo>
                <a:cubicBezTo>
                  <a:pt x="47491" y="32692"/>
                  <a:pt x="56531" y="23005"/>
                  <a:pt x="63769" y="18565"/>
                </a:cubicBezTo>
                <a:cubicBezTo>
                  <a:pt x="71007" y="14125"/>
                  <a:pt x="73670" y="12807"/>
                  <a:pt x="84433" y="10816"/>
                </a:cubicBezTo>
                <a:cubicBezTo>
                  <a:pt x="95196" y="8825"/>
                  <a:pt x="115026" y="8422"/>
                  <a:pt x="128345" y="6619"/>
                </a:cubicBezTo>
                <a:cubicBezTo>
                  <a:pt x="141664" y="4816"/>
                  <a:pt x="158346" y="1103"/>
                  <a:pt x="164346" y="0"/>
                </a:cubicBezTo>
              </a:path>
            </a:pathLst>
          </a:custGeom>
          <a:noFill/>
          <a:ln cap="flat" cmpd="sng" w="28575">
            <a:solidFill>
              <a:srgbClr val="F1C232"/>
            </a:solidFill>
            <a:prstDash val="solid"/>
            <a:round/>
            <a:headEnd len="med" w="med" type="none"/>
            <a:tailEnd len="med" w="med" type="triangle"/>
          </a:ln>
        </p:spPr>
      </p:sp>
      <p:sp>
        <p:nvSpPr>
          <p:cNvPr id="405" name="Google Shape;405;p34"/>
          <p:cNvSpPr/>
          <p:nvPr/>
        </p:nvSpPr>
        <p:spPr>
          <a:xfrm>
            <a:off x="3683800" y="2706750"/>
            <a:ext cx="4766571" cy="854100"/>
          </a:xfrm>
          <a:custGeom>
            <a:rect b="b" l="l" r="r" t="t"/>
            <a:pathLst>
              <a:path extrusionOk="0" h="34164" w="188402">
                <a:moveTo>
                  <a:pt x="0" y="34002"/>
                </a:moveTo>
                <a:cubicBezTo>
                  <a:pt x="7480" y="33760"/>
                  <a:pt x="35356" y="34056"/>
                  <a:pt x="44881" y="32549"/>
                </a:cubicBezTo>
                <a:cubicBezTo>
                  <a:pt x="54406" y="31042"/>
                  <a:pt x="50666" y="30316"/>
                  <a:pt x="57150" y="24962"/>
                </a:cubicBezTo>
                <a:cubicBezTo>
                  <a:pt x="63635" y="19608"/>
                  <a:pt x="77438" y="2818"/>
                  <a:pt x="83788" y="423"/>
                </a:cubicBezTo>
                <a:cubicBezTo>
                  <a:pt x="90138" y="-1972"/>
                  <a:pt x="91483" y="6853"/>
                  <a:pt x="95250" y="10593"/>
                </a:cubicBezTo>
                <a:cubicBezTo>
                  <a:pt x="99017" y="14333"/>
                  <a:pt x="102758" y="20710"/>
                  <a:pt x="106390" y="22863"/>
                </a:cubicBezTo>
                <a:cubicBezTo>
                  <a:pt x="110023" y="25016"/>
                  <a:pt x="103376" y="21626"/>
                  <a:pt x="117045" y="23509"/>
                </a:cubicBezTo>
                <a:cubicBezTo>
                  <a:pt x="130714" y="25393"/>
                  <a:pt x="176509" y="32388"/>
                  <a:pt x="188402" y="34164"/>
                </a:cubicBezTo>
              </a:path>
            </a:pathLst>
          </a:custGeom>
          <a:noFill/>
          <a:ln cap="flat" cmpd="sng" w="28575">
            <a:solidFill>
              <a:srgbClr val="FF00FF"/>
            </a:solidFill>
            <a:prstDash val="solid"/>
            <a:round/>
            <a:headEnd len="med" w="med" type="none"/>
            <a:tailEnd len="med" w="med" type="triangle"/>
          </a:ln>
        </p:spPr>
      </p:sp>
      <p:sp>
        <p:nvSpPr>
          <p:cNvPr id="406" name="Google Shape;406;p34"/>
          <p:cNvSpPr/>
          <p:nvPr/>
        </p:nvSpPr>
        <p:spPr>
          <a:xfrm>
            <a:off x="5629175" y="2074375"/>
            <a:ext cx="1114750" cy="2643600"/>
          </a:xfrm>
          <a:custGeom>
            <a:rect b="b" l="l" r="r" t="t"/>
            <a:pathLst>
              <a:path extrusionOk="0" h="105744" w="44590">
                <a:moveTo>
                  <a:pt x="0" y="0"/>
                </a:moveTo>
                <a:cubicBezTo>
                  <a:pt x="619" y="3390"/>
                  <a:pt x="-780" y="11893"/>
                  <a:pt x="3713" y="20342"/>
                </a:cubicBezTo>
                <a:cubicBezTo>
                  <a:pt x="8206" y="28791"/>
                  <a:pt x="20502" y="40065"/>
                  <a:pt x="26960" y="50693"/>
                </a:cubicBezTo>
                <a:cubicBezTo>
                  <a:pt x="33418" y="61321"/>
                  <a:pt x="39526" y="74936"/>
                  <a:pt x="42459" y="84111"/>
                </a:cubicBezTo>
                <a:cubicBezTo>
                  <a:pt x="45392" y="93286"/>
                  <a:pt x="44207" y="102139"/>
                  <a:pt x="44557" y="105744"/>
                </a:cubicBezTo>
              </a:path>
            </a:pathLst>
          </a:custGeom>
          <a:noFill/>
          <a:ln cap="flat" cmpd="sng" w="28575">
            <a:solidFill>
              <a:srgbClr val="0000FF"/>
            </a:solidFill>
            <a:prstDash val="solid"/>
            <a:round/>
            <a:headEnd len="med" w="med" type="none"/>
            <a:tailEnd len="med" w="med" type="triangle"/>
          </a:ln>
        </p:spPr>
      </p:sp>
      <p:sp>
        <p:nvSpPr>
          <p:cNvPr id="366" name="Google Shape;366;p34"/>
          <p:cNvSpPr/>
          <p:nvPr/>
        </p:nvSpPr>
        <p:spPr>
          <a:xfrm>
            <a:off x="4614678" y="3288464"/>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R1</a:t>
            </a:r>
            <a:endParaRPr>
              <a:latin typeface="Roboto"/>
              <a:ea typeface="Roboto"/>
              <a:cs typeface="Roboto"/>
              <a:sym typeface="Roboto"/>
            </a:endParaRPr>
          </a:p>
        </p:txBody>
      </p:sp>
      <p:sp>
        <p:nvSpPr>
          <p:cNvPr id="369" name="Google Shape;369;p34"/>
          <p:cNvSpPr/>
          <p:nvPr/>
        </p:nvSpPr>
        <p:spPr>
          <a:xfrm>
            <a:off x="5446403" y="3861414"/>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R3</a:t>
            </a:r>
            <a:endParaRPr>
              <a:latin typeface="Roboto"/>
              <a:ea typeface="Roboto"/>
              <a:cs typeface="Roboto"/>
              <a:sym typeface="Roboto"/>
            </a:endParaRPr>
          </a:p>
        </p:txBody>
      </p:sp>
      <p:sp>
        <p:nvSpPr>
          <p:cNvPr id="371" name="Google Shape;371;p34"/>
          <p:cNvSpPr/>
          <p:nvPr/>
        </p:nvSpPr>
        <p:spPr>
          <a:xfrm>
            <a:off x="6633953" y="40892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R7</a:t>
            </a:r>
            <a:endParaRPr>
              <a:latin typeface="Roboto"/>
              <a:ea typeface="Roboto"/>
              <a:cs typeface="Roboto"/>
              <a:sym typeface="Roboto"/>
            </a:endParaRPr>
          </a:p>
        </p:txBody>
      </p:sp>
      <p:sp>
        <p:nvSpPr>
          <p:cNvPr id="373" name="Google Shape;373;p34"/>
          <p:cNvSpPr/>
          <p:nvPr/>
        </p:nvSpPr>
        <p:spPr>
          <a:xfrm>
            <a:off x="6225253" y="321963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R4</a:t>
            </a:r>
            <a:endParaRPr>
              <a:latin typeface="Roboto"/>
              <a:ea typeface="Roboto"/>
              <a:cs typeface="Roboto"/>
              <a:sym typeface="Roboto"/>
            </a:endParaRPr>
          </a:p>
        </p:txBody>
      </p:sp>
      <p:sp>
        <p:nvSpPr>
          <p:cNvPr id="376" name="Google Shape;376;p34"/>
          <p:cNvSpPr/>
          <p:nvPr/>
        </p:nvSpPr>
        <p:spPr>
          <a:xfrm>
            <a:off x="5588953" y="24894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R2</a:t>
            </a:r>
            <a:endParaRPr>
              <a:latin typeface="Roboto"/>
              <a:ea typeface="Roboto"/>
              <a:cs typeface="Roboto"/>
              <a:sym typeface="Roboto"/>
            </a:endParaRPr>
          </a:p>
        </p:txBody>
      </p:sp>
      <p:sp>
        <p:nvSpPr>
          <p:cNvPr id="379" name="Google Shape;379;p34"/>
          <p:cNvSpPr/>
          <p:nvPr/>
        </p:nvSpPr>
        <p:spPr>
          <a:xfrm>
            <a:off x="7188953" y="23469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R5</a:t>
            </a:r>
            <a:endParaRPr>
              <a:latin typeface="Roboto"/>
              <a:ea typeface="Roboto"/>
              <a:cs typeface="Roboto"/>
              <a:sym typeface="Roboto"/>
            </a:endParaRPr>
          </a:p>
        </p:txBody>
      </p:sp>
      <p:sp>
        <p:nvSpPr>
          <p:cNvPr id="381" name="Google Shape;381;p34"/>
          <p:cNvSpPr/>
          <p:nvPr/>
        </p:nvSpPr>
        <p:spPr>
          <a:xfrm>
            <a:off x="7473953" y="336213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R6</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Congestion Control is a Global Problem</a:t>
            </a:r>
            <a:endParaRPr/>
          </a:p>
        </p:txBody>
      </p:sp>
      <p:sp>
        <p:nvSpPr>
          <p:cNvPr id="412" name="Google Shape;412;p35"/>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sender's optimal rate depends on:</a:t>
            </a:r>
            <a:endParaRPr/>
          </a:p>
          <a:p>
            <a:pPr indent="-342900" lvl="0" marL="457200" rtl="0" algn="l">
              <a:spcBef>
                <a:spcPts val="600"/>
              </a:spcBef>
              <a:spcAft>
                <a:spcPts val="0"/>
              </a:spcAft>
              <a:buSzPts val="1800"/>
              <a:buChar char="●"/>
            </a:pPr>
            <a:r>
              <a:rPr lang="en"/>
              <a:t>The destination.</a:t>
            </a:r>
            <a:endParaRPr/>
          </a:p>
          <a:p>
            <a:pPr indent="-342900" lvl="0" marL="457200" rtl="0" algn="l">
              <a:spcBef>
                <a:spcPts val="0"/>
              </a:spcBef>
              <a:spcAft>
                <a:spcPts val="0"/>
              </a:spcAft>
              <a:buSzPts val="1800"/>
              <a:buChar char="●"/>
            </a:pPr>
            <a:r>
              <a:rPr lang="en"/>
              <a:t>The path to the destination.</a:t>
            </a:r>
            <a:endParaRPr/>
          </a:p>
          <a:p>
            <a:pPr indent="-342900" lvl="0" marL="457200" rtl="0" algn="l">
              <a:spcBef>
                <a:spcPts val="0"/>
              </a:spcBef>
              <a:spcAft>
                <a:spcPts val="0"/>
              </a:spcAft>
              <a:buSzPts val="1800"/>
              <a:buChar char="●"/>
            </a:pPr>
            <a:r>
              <a:rPr lang="en"/>
              <a:t>Other connections sharing links along that path.</a:t>
            </a:r>
            <a:endParaRPr/>
          </a:p>
          <a:p>
            <a:pPr indent="-342900" lvl="0" marL="457200" rtl="0" algn="l">
              <a:spcBef>
                <a:spcPts val="0"/>
              </a:spcBef>
              <a:spcAft>
                <a:spcPts val="0"/>
              </a:spcAft>
              <a:buSzPts val="1800"/>
              <a:buChar char="●"/>
            </a:pPr>
            <a:r>
              <a:rPr lang="en"/>
              <a:t>Connections sharing links with those other connections.</a:t>
            </a:r>
            <a:endParaRPr/>
          </a:p>
          <a:p>
            <a:pPr indent="-342900" lvl="0" marL="457200" rtl="0" algn="l">
              <a:spcBef>
                <a:spcPts val="0"/>
              </a:spcBef>
              <a:spcAft>
                <a:spcPts val="0"/>
              </a:spcAft>
              <a:buSzPts val="1800"/>
              <a:buChar char="●"/>
            </a:pPr>
            <a:r>
              <a:rPr lang="en"/>
              <a:t>And so on...</a:t>
            </a:r>
            <a:endParaRPr/>
          </a:p>
          <a:p>
            <a:pPr indent="0" lvl="0" marL="0" rtl="0" algn="l">
              <a:spcBef>
                <a:spcPts val="600"/>
              </a:spcBef>
              <a:spcAft>
                <a:spcPts val="0"/>
              </a:spcAft>
              <a:buNone/>
            </a:pPr>
            <a:r>
              <a:rPr lang="en"/>
              <a:t>Congestion control is a global problem.</a:t>
            </a:r>
            <a:endParaRPr/>
          </a:p>
          <a:p>
            <a:pPr indent="-342900" lvl="0" marL="457200" rtl="0" algn="l">
              <a:spcBef>
                <a:spcPts val="600"/>
              </a:spcBef>
              <a:spcAft>
                <a:spcPts val="0"/>
              </a:spcAft>
              <a:buSzPts val="1800"/>
              <a:buChar char="●"/>
            </a:pPr>
            <a:r>
              <a:rPr lang="en"/>
              <a:t>Connections in the network are highly interdependent.</a:t>
            </a:r>
            <a:endParaRPr/>
          </a:p>
          <a:p>
            <a:pPr indent="-342900" lvl="0" marL="457200" rtl="0" algn="l">
              <a:spcBef>
                <a:spcPts val="0"/>
              </a:spcBef>
              <a:spcAft>
                <a:spcPts val="0"/>
              </a:spcAft>
              <a:buSzPts val="1800"/>
              <a:buChar char="●"/>
            </a:pPr>
            <a:r>
              <a:rPr lang="en"/>
              <a:t>Solving it optimally requires a global view of the </a:t>
            </a:r>
            <a:r>
              <a:rPr lang="en"/>
              <a:t>network</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Congestion Control as Resource Allocation Problem</a:t>
            </a:r>
            <a:endParaRPr/>
          </a:p>
        </p:txBody>
      </p:sp>
      <p:sp>
        <p:nvSpPr>
          <p:cNvPr id="418" name="Google Shape;418;p36"/>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Fundamentally, congestion control is a </a:t>
            </a:r>
            <a:r>
              <a:rPr i="1" lang="en"/>
              <a:t>resource allocation problem</a:t>
            </a:r>
            <a:r>
              <a:rPr lang="en"/>
              <a:t>.</a:t>
            </a:r>
            <a:endParaRPr/>
          </a:p>
          <a:p>
            <a:pPr indent="-342900" lvl="0" marL="457200" rtl="0" algn="l">
              <a:spcBef>
                <a:spcPts val="600"/>
              </a:spcBef>
              <a:spcAft>
                <a:spcPts val="0"/>
              </a:spcAft>
              <a:buSzPts val="1800"/>
              <a:buChar char="●"/>
            </a:pPr>
            <a:r>
              <a:rPr lang="en"/>
              <a:t>Bandwidth is a limited resource.</a:t>
            </a:r>
            <a:endParaRPr/>
          </a:p>
          <a:p>
            <a:pPr indent="-342900" lvl="0" marL="457200" rtl="0" algn="l">
              <a:spcBef>
                <a:spcPts val="0"/>
              </a:spcBef>
              <a:spcAft>
                <a:spcPts val="0"/>
              </a:spcAft>
              <a:buSzPts val="1800"/>
              <a:buChar char="●"/>
            </a:pPr>
            <a:r>
              <a:rPr lang="en"/>
              <a:t>Each connection demands a certain amount of bandwidth.</a:t>
            </a:r>
            <a:endParaRPr/>
          </a:p>
          <a:p>
            <a:pPr indent="-342900" lvl="0" marL="457200" rtl="0" algn="l">
              <a:spcBef>
                <a:spcPts val="0"/>
              </a:spcBef>
              <a:spcAft>
                <a:spcPts val="0"/>
              </a:spcAft>
              <a:buSzPts val="1800"/>
              <a:buChar char="●"/>
            </a:pPr>
            <a:r>
              <a:rPr lang="en"/>
              <a:t>We decide how much to allocate to each connection.</a:t>
            </a:r>
            <a:endParaRPr/>
          </a:p>
          <a:p>
            <a:pPr indent="0" lvl="0" marL="0" rtl="0" algn="l">
              <a:spcBef>
                <a:spcPts val="600"/>
              </a:spcBef>
              <a:spcAft>
                <a:spcPts val="0"/>
              </a:spcAft>
              <a:buNone/>
            </a:pPr>
            <a:r>
              <a:rPr lang="en"/>
              <a:t>Resource allocation is a classic problem (e.g. CPU scheduling, memory allocation).</a:t>
            </a:r>
            <a:endParaRPr/>
          </a:p>
          <a:p>
            <a:pPr indent="0" lvl="0" marL="0" rtl="0" algn="l">
              <a:spcBef>
                <a:spcPts val="600"/>
              </a:spcBef>
              <a:spcAft>
                <a:spcPts val="0"/>
              </a:spcAft>
              <a:buNone/>
            </a:pPr>
            <a:r>
              <a:rPr lang="en"/>
              <a:t>But, congestion control has additional </a:t>
            </a:r>
            <a:r>
              <a:rPr lang="en"/>
              <a:t>challenges</a:t>
            </a:r>
            <a:r>
              <a:rPr lang="en"/>
              <a:t>.</a:t>
            </a:r>
            <a:endParaRPr/>
          </a:p>
          <a:p>
            <a:pPr indent="-342900" lvl="0" marL="457200" rtl="0" algn="l">
              <a:spcBef>
                <a:spcPts val="600"/>
              </a:spcBef>
              <a:spcAft>
                <a:spcPts val="0"/>
              </a:spcAft>
              <a:buSzPts val="1800"/>
              <a:buChar char="●"/>
            </a:pPr>
            <a:r>
              <a:rPr lang="en"/>
              <a:t>A change in one connection can have a global impact.</a:t>
            </a:r>
            <a:endParaRPr/>
          </a:p>
          <a:p>
            <a:pPr indent="-342900" lvl="0" marL="457200" rtl="0" algn="l">
              <a:spcBef>
                <a:spcPts val="0"/>
              </a:spcBef>
              <a:spcAft>
                <a:spcPts val="0"/>
              </a:spcAft>
              <a:buSzPts val="1800"/>
              <a:buChar char="●"/>
            </a:pPr>
            <a:r>
              <a:rPr lang="en"/>
              <a:t>Network topology is constantly changing.</a:t>
            </a:r>
            <a:endParaRPr/>
          </a:p>
          <a:p>
            <a:pPr indent="-342900" lvl="0" marL="457200" rtl="0" algn="l">
              <a:spcBef>
                <a:spcPts val="0"/>
              </a:spcBef>
              <a:spcAft>
                <a:spcPts val="0"/>
              </a:spcAft>
              <a:buSzPts val="1800"/>
              <a:buChar char="●"/>
            </a:pPr>
            <a:r>
              <a:rPr lang="en"/>
              <a:t>Connections are constantly starting and ending.</a:t>
            </a:r>
            <a:endParaRPr/>
          </a:p>
          <a:p>
            <a:pPr indent="-342900" lvl="0" marL="457200" rtl="0" algn="l">
              <a:spcBef>
                <a:spcPts val="0"/>
              </a:spcBef>
              <a:spcAft>
                <a:spcPts val="0"/>
              </a:spcAft>
              <a:buSzPts val="1800"/>
              <a:buChar char="●"/>
            </a:pPr>
            <a:r>
              <a:rPr lang="en"/>
              <a:t>Everybody must solve it locally. No global view of network.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7"/>
          <p:cNvSpPr txBox="1"/>
          <p:nvPr>
            <p:ph idx="1" type="body"/>
          </p:nvPr>
        </p:nvSpPr>
        <p:spPr>
          <a:xfrm>
            <a:off x="4812375" y="402200"/>
            <a:ext cx="40380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Congestion Control Principles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Why do we need it?</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Why is it hard?</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Design Goals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B7B7B7"/>
                </a:solidFill>
              </a:rPr>
              <a:t>Dynamic Adjustment</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Algorithm Sketch</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Reacting to Congestion (AIMD)</a:t>
            </a:r>
            <a:endParaRPr>
              <a:solidFill>
                <a:srgbClr val="B7B7B7"/>
              </a:solidFill>
            </a:endParaRPr>
          </a:p>
        </p:txBody>
      </p:sp>
      <p:sp>
        <p:nvSpPr>
          <p:cNvPr id="424" name="Google Shape;424;p3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Goals</a:t>
            </a:r>
            <a:endParaRPr/>
          </a:p>
        </p:txBody>
      </p:sp>
      <p:sp>
        <p:nvSpPr>
          <p:cNvPr id="425" name="Google Shape;425;p3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X, CS 168, Fall 2024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Goals</a:t>
            </a:r>
            <a:endParaRPr/>
          </a:p>
        </p:txBody>
      </p:sp>
      <p:sp>
        <p:nvSpPr>
          <p:cNvPr id="431" name="Google Shape;431;p38"/>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Goals for a good congestion control algorithm:</a:t>
            </a:r>
            <a:endParaRPr/>
          </a:p>
          <a:p>
            <a:pPr indent="-342900" lvl="0" marL="457200" rtl="0" algn="l">
              <a:spcBef>
                <a:spcPts val="600"/>
              </a:spcBef>
              <a:spcAft>
                <a:spcPts val="0"/>
              </a:spcAft>
              <a:buSzPts val="1800"/>
              <a:buAutoNum type="arabicPeriod"/>
            </a:pPr>
            <a:r>
              <a:rPr lang="en"/>
              <a:t>Avoid congestion: Minimize packet delay and loss.</a:t>
            </a:r>
            <a:endParaRPr/>
          </a:p>
          <a:p>
            <a:pPr indent="-342900" lvl="0" marL="457200" rtl="0" algn="l">
              <a:spcBef>
                <a:spcPts val="0"/>
              </a:spcBef>
              <a:spcAft>
                <a:spcPts val="0"/>
              </a:spcAft>
              <a:buSzPts val="1800"/>
              <a:buAutoNum type="arabicPeriod"/>
            </a:pPr>
            <a:r>
              <a:rPr lang="en"/>
              <a:t>Efficiency: Maximize link utilization.</a:t>
            </a:r>
            <a:endParaRPr/>
          </a:p>
          <a:p>
            <a:pPr indent="-342900" lvl="0" marL="457200" rtl="0" algn="l">
              <a:spcBef>
                <a:spcPts val="0"/>
              </a:spcBef>
              <a:spcAft>
                <a:spcPts val="0"/>
              </a:spcAft>
              <a:buSzPts val="1800"/>
              <a:buAutoNum type="arabicPeriod"/>
            </a:pPr>
            <a:r>
              <a:rPr lang="en"/>
              <a:t>Fairness: Connections should share the available bandwidth.</a:t>
            </a:r>
            <a:endParaRPr/>
          </a:p>
          <a:p>
            <a:pPr indent="-342900" lvl="0" marL="457200" rtl="0" algn="l">
              <a:spcBef>
                <a:spcPts val="0"/>
              </a:spcBef>
              <a:spcAft>
                <a:spcPts val="0"/>
              </a:spcAft>
              <a:buSzPts val="1800"/>
              <a:buAutoNum type="arabicPeriod"/>
            </a:pPr>
            <a:r>
              <a:rPr lang="en"/>
              <a:t>Practical to implement: Scalable, decentralized, adaptive, etc.</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Our ultimate goal is a good tradeoff between these metrics.</a:t>
            </a:r>
            <a:endParaRPr/>
          </a:p>
          <a:p>
            <a:pPr indent="-342900" lvl="0" marL="457200" rtl="0" algn="l">
              <a:spcBef>
                <a:spcPts val="600"/>
              </a:spcBef>
              <a:spcAft>
                <a:spcPts val="0"/>
              </a:spcAft>
              <a:buSzPts val="1800"/>
              <a:buChar char="●"/>
            </a:pPr>
            <a:r>
              <a:rPr lang="en"/>
              <a:t>Could avoid congestion (1) by sending really slowly.</a:t>
            </a:r>
            <a:endParaRPr/>
          </a:p>
          <a:p>
            <a:pPr indent="-342900" lvl="0" marL="457200" rtl="0" algn="l">
              <a:spcBef>
                <a:spcPts val="0"/>
              </a:spcBef>
              <a:spcAft>
                <a:spcPts val="0"/>
              </a:spcAft>
              <a:buSzPts val="1800"/>
              <a:buChar char="●"/>
            </a:pPr>
            <a:r>
              <a:rPr lang="en"/>
              <a:t>But then we aren't using all the bandwidth on the link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Approaches</a:t>
            </a:r>
            <a:endParaRPr/>
          </a:p>
        </p:txBody>
      </p:sp>
      <p:sp>
        <p:nvSpPr>
          <p:cNvPr id="437" name="Google Shape;437;p39"/>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Reservations:</a:t>
            </a:r>
            <a:endParaRPr/>
          </a:p>
          <a:p>
            <a:pPr indent="-342900" lvl="0" marL="457200" rtl="0" algn="l">
              <a:spcBef>
                <a:spcPts val="600"/>
              </a:spcBef>
              <a:spcAft>
                <a:spcPts val="0"/>
              </a:spcAft>
              <a:buSzPts val="1800"/>
              <a:buChar char="●"/>
            </a:pPr>
            <a:r>
              <a:rPr lang="en"/>
              <a:t>Connections reserve bandwidth at the start, and release bandwidth at the end.</a:t>
            </a:r>
            <a:endParaRPr/>
          </a:p>
          <a:p>
            <a:pPr indent="-342900" lvl="0" marL="457200" rtl="0" algn="l">
              <a:spcBef>
                <a:spcPts val="0"/>
              </a:spcBef>
              <a:spcAft>
                <a:spcPts val="0"/>
              </a:spcAft>
              <a:buSzPts val="1800"/>
              <a:buChar char="●"/>
            </a:pPr>
            <a:r>
              <a:rPr lang="en"/>
              <a:t>Requires connections to know bandwidth ahead of time.</a:t>
            </a:r>
            <a:endParaRPr/>
          </a:p>
          <a:p>
            <a:pPr indent="-342900" lvl="0" marL="457200" rtl="0" algn="l">
              <a:spcBef>
                <a:spcPts val="0"/>
              </a:spcBef>
              <a:spcAft>
                <a:spcPts val="0"/>
              </a:spcAft>
              <a:buSzPts val="1800"/>
              <a:buChar char="●"/>
            </a:pPr>
            <a:r>
              <a:rPr lang="en"/>
              <a:t>Other problems: Hard to implement, inefficient bandwidth usage, etc.</a:t>
            </a:r>
            <a:endParaRPr/>
          </a:p>
          <a:p>
            <a:pPr indent="0" lvl="0" marL="0" rtl="0" algn="l">
              <a:spcBef>
                <a:spcPts val="600"/>
              </a:spcBef>
              <a:spcAft>
                <a:spcPts val="0"/>
              </a:spcAft>
              <a:buNone/>
            </a:pPr>
            <a:r>
              <a:rPr lang="en"/>
              <a:t>Pricing/priorities:</a:t>
            </a:r>
            <a:endParaRPr/>
          </a:p>
          <a:p>
            <a:pPr indent="-342900" lvl="0" marL="457200" rtl="0" algn="l">
              <a:spcBef>
                <a:spcPts val="600"/>
              </a:spcBef>
              <a:spcAft>
                <a:spcPts val="0"/>
              </a:spcAft>
              <a:buSzPts val="1800"/>
              <a:buChar char="●"/>
            </a:pPr>
            <a:r>
              <a:rPr lang="en"/>
              <a:t>Analogy: Express toll lanes on the highway. Price changes depending on traffic.</a:t>
            </a:r>
            <a:endParaRPr/>
          </a:p>
          <a:p>
            <a:pPr indent="-342900" lvl="0" marL="457200" rtl="0" algn="l">
              <a:spcBef>
                <a:spcPts val="0"/>
              </a:spcBef>
              <a:spcAft>
                <a:spcPts val="0"/>
              </a:spcAft>
              <a:buSzPts val="1800"/>
              <a:buChar char="●"/>
            </a:pPr>
            <a:r>
              <a:rPr lang="en"/>
              <a:t>Prioritize traffic from users who pay more.</a:t>
            </a:r>
            <a:endParaRPr/>
          </a:p>
          <a:p>
            <a:pPr indent="-342900" lvl="0" marL="457200" rtl="0" algn="l">
              <a:spcBef>
                <a:spcPts val="0"/>
              </a:spcBef>
              <a:spcAft>
                <a:spcPts val="0"/>
              </a:spcAft>
              <a:buSzPts val="1800"/>
              <a:buChar char="●"/>
            </a:pPr>
            <a:r>
              <a:rPr lang="en"/>
              <a:t>Requires a payment model.</a:t>
            </a:r>
            <a:endParaRPr/>
          </a:p>
          <a:p>
            <a:pPr indent="0" lvl="0" marL="0" rtl="0" algn="l">
              <a:spcBef>
                <a:spcPts val="600"/>
              </a:spcBef>
              <a:spcAft>
                <a:spcPts val="0"/>
              </a:spcAft>
              <a:buNone/>
            </a:pPr>
            <a:r>
              <a:rPr lang="en"/>
              <a:t>Dynamic adjustment:</a:t>
            </a:r>
            <a:endParaRPr/>
          </a:p>
          <a:p>
            <a:pPr indent="-342900" lvl="0" marL="457200" rtl="0" algn="l">
              <a:spcBef>
                <a:spcPts val="600"/>
              </a:spcBef>
              <a:spcAft>
                <a:spcPts val="0"/>
              </a:spcAft>
              <a:buSzPts val="1800"/>
              <a:buChar char="●"/>
            </a:pPr>
            <a:r>
              <a:rPr lang="en"/>
              <a:t>Learn the current congestion level, and adjust your rate accordingly.</a:t>
            </a:r>
            <a:endParaRPr/>
          </a:p>
          <a:p>
            <a:pPr indent="-342900" lvl="0" marL="457200" rtl="0" algn="l">
              <a:spcBef>
                <a:spcPts val="0"/>
              </a:spcBef>
              <a:spcAft>
                <a:spcPts val="0"/>
              </a:spcAft>
              <a:buSzPts val="1800"/>
              <a:buChar char="●"/>
            </a:pPr>
            <a:r>
              <a:rPr lang="en"/>
              <a:t>Requires good citizenship (no cheating).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Possible Approaches</a:t>
            </a:r>
            <a:endParaRPr/>
          </a:p>
        </p:txBody>
      </p:sp>
      <p:sp>
        <p:nvSpPr>
          <p:cNvPr id="443" name="Google Shape;443;p40"/>
          <p:cNvSpPr txBox="1"/>
          <p:nvPr>
            <p:ph idx="1" type="body"/>
          </p:nvPr>
        </p:nvSpPr>
        <p:spPr>
          <a:xfrm>
            <a:off x="107050" y="402200"/>
            <a:ext cx="8909700" cy="28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3 possible approaches: reservations, pricing, and dynamic adjustment.</a:t>
            </a:r>
            <a:endParaRPr/>
          </a:p>
          <a:p>
            <a:pPr indent="0" lvl="0" marL="0" rtl="0" algn="l">
              <a:spcBef>
                <a:spcPts val="600"/>
              </a:spcBef>
              <a:spcAft>
                <a:spcPts val="0"/>
              </a:spcAft>
              <a:buNone/>
            </a:pPr>
            <a:r>
              <a:rPr lang="en"/>
              <a:t>All the algorithms we'll see are based on dynamic adjustment.</a:t>
            </a:r>
            <a:endParaRPr/>
          </a:p>
          <a:p>
            <a:pPr indent="-342900" lvl="0" marL="457200" rtl="0" algn="l">
              <a:spcBef>
                <a:spcPts val="600"/>
              </a:spcBef>
              <a:spcAft>
                <a:spcPts val="0"/>
              </a:spcAft>
              <a:buSzPts val="1800"/>
              <a:buChar char="●"/>
            </a:pPr>
            <a:r>
              <a:rPr lang="en"/>
              <a:t>If we rebuilt the Internet from scratch, another approach might be feasible.</a:t>
            </a:r>
            <a:endParaRPr/>
          </a:p>
          <a:p>
            <a:pPr indent="-342900" lvl="0" marL="457200" rtl="0" algn="l">
              <a:spcBef>
                <a:spcPts val="0"/>
              </a:spcBef>
              <a:spcAft>
                <a:spcPts val="0"/>
              </a:spcAft>
              <a:buSzPts val="1800"/>
              <a:buChar char="●"/>
            </a:pPr>
            <a:r>
              <a:rPr lang="en"/>
              <a:t>But congestion control was invented as a patch on the existing Internet.</a:t>
            </a:r>
            <a:endParaRPr/>
          </a:p>
          <a:p>
            <a:pPr indent="-342900" lvl="0" marL="457200" rtl="0" algn="l">
              <a:spcBef>
                <a:spcPts val="0"/>
              </a:spcBef>
              <a:spcAft>
                <a:spcPts val="0"/>
              </a:spcAft>
              <a:buSzPts val="1800"/>
              <a:buChar char="●"/>
            </a:pPr>
            <a:r>
              <a:rPr lang="en"/>
              <a:t>Dynamic adjustment is the best fit for the existing Internet:</a:t>
            </a:r>
            <a:endParaRPr/>
          </a:p>
          <a:p>
            <a:pPr indent="-342900" lvl="1" marL="914400" rtl="0" algn="l">
              <a:spcBef>
                <a:spcPts val="0"/>
              </a:spcBef>
              <a:spcAft>
                <a:spcPts val="0"/>
              </a:spcAft>
              <a:buSzPts val="1800"/>
              <a:buChar char="○"/>
            </a:pPr>
            <a:r>
              <a:rPr lang="en"/>
              <a:t>Doesn't require knowing bandwidth ahead of time.</a:t>
            </a:r>
            <a:endParaRPr/>
          </a:p>
          <a:p>
            <a:pPr indent="-342900" lvl="1" marL="914400" rtl="0" algn="l">
              <a:spcBef>
                <a:spcPts val="0"/>
              </a:spcBef>
              <a:spcAft>
                <a:spcPts val="0"/>
              </a:spcAft>
              <a:buSzPts val="1800"/>
              <a:buChar char="○"/>
            </a:pPr>
            <a:r>
              <a:rPr lang="en"/>
              <a:t>Doesn't require a payment model.</a:t>
            </a:r>
            <a:endParaRPr/>
          </a:p>
        </p:txBody>
      </p:sp>
      <p:sp>
        <p:nvSpPr>
          <p:cNvPr id="444" name="Google Shape;444;p40"/>
          <p:cNvSpPr txBox="1"/>
          <p:nvPr/>
        </p:nvSpPr>
        <p:spPr>
          <a:xfrm>
            <a:off x="2971950" y="3135750"/>
            <a:ext cx="26931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latin typeface="Roboto"/>
                <a:ea typeface="Roboto"/>
                <a:cs typeface="Roboto"/>
                <a:sym typeface="Roboto"/>
              </a:rPr>
              <a:t>Congestion Control Protocols</a:t>
            </a:r>
            <a:endParaRPr>
              <a:solidFill>
                <a:srgbClr val="000000"/>
              </a:solidFill>
              <a:latin typeface="Roboto"/>
              <a:ea typeface="Roboto"/>
              <a:cs typeface="Roboto"/>
              <a:sym typeface="Roboto"/>
            </a:endParaRPr>
          </a:p>
        </p:txBody>
      </p:sp>
      <p:sp>
        <p:nvSpPr>
          <p:cNvPr id="445" name="Google Shape;445;p40"/>
          <p:cNvSpPr txBox="1"/>
          <p:nvPr/>
        </p:nvSpPr>
        <p:spPr>
          <a:xfrm>
            <a:off x="3677400" y="3909450"/>
            <a:ext cx="12822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Pricing</a:t>
            </a:r>
            <a:endParaRPr>
              <a:solidFill>
                <a:srgbClr val="000000"/>
              </a:solidFill>
              <a:latin typeface="Roboto"/>
              <a:ea typeface="Roboto"/>
              <a:cs typeface="Roboto"/>
              <a:sym typeface="Roboto"/>
            </a:endParaRPr>
          </a:p>
        </p:txBody>
      </p:sp>
      <p:cxnSp>
        <p:nvCxnSpPr>
          <p:cNvPr id="446" name="Google Shape;446;p40"/>
          <p:cNvCxnSpPr>
            <a:stCxn id="444" idx="2"/>
            <a:endCxn id="445" idx="0"/>
          </p:cNvCxnSpPr>
          <p:nvPr/>
        </p:nvCxnSpPr>
        <p:spPr>
          <a:xfrm>
            <a:off x="4318500" y="3406650"/>
            <a:ext cx="0" cy="502800"/>
          </a:xfrm>
          <a:prstGeom prst="straightConnector1">
            <a:avLst/>
          </a:prstGeom>
          <a:noFill/>
          <a:ln cap="flat" cmpd="sng" w="9525">
            <a:solidFill>
              <a:srgbClr val="666666"/>
            </a:solidFill>
            <a:prstDash val="solid"/>
            <a:round/>
            <a:headEnd len="med" w="med" type="none"/>
            <a:tailEnd len="med" w="med" type="none"/>
          </a:ln>
        </p:spPr>
      </p:cxnSp>
      <p:sp>
        <p:nvSpPr>
          <p:cNvPr id="447" name="Google Shape;447;p40"/>
          <p:cNvSpPr txBox="1"/>
          <p:nvPr/>
        </p:nvSpPr>
        <p:spPr>
          <a:xfrm>
            <a:off x="2382000" y="3909450"/>
            <a:ext cx="12822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Reservations</a:t>
            </a:r>
            <a:endParaRPr>
              <a:solidFill>
                <a:srgbClr val="000000"/>
              </a:solidFill>
              <a:latin typeface="Roboto"/>
              <a:ea typeface="Roboto"/>
              <a:cs typeface="Roboto"/>
              <a:sym typeface="Roboto"/>
            </a:endParaRPr>
          </a:p>
        </p:txBody>
      </p:sp>
      <p:cxnSp>
        <p:nvCxnSpPr>
          <p:cNvPr id="448" name="Google Shape;448;p40"/>
          <p:cNvCxnSpPr>
            <a:stCxn id="444" idx="2"/>
            <a:endCxn id="447" idx="0"/>
          </p:cNvCxnSpPr>
          <p:nvPr/>
        </p:nvCxnSpPr>
        <p:spPr>
          <a:xfrm flipH="1">
            <a:off x="3023100" y="3406650"/>
            <a:ext cx="1295400" cy="502800"/>
          </a:xfrm>
          <a:prstGeom prst="straightConnector1">
            <a:avLst/>
          </a:prstGeom>
          <a:noFill/>
          <a:ln cap="flat" cmpd="sng" w="9525">
            <a:solidFill>
              <a:srgbClr val="666666"/>
            </a:solidFill>
            <a:prstDash val="solid"/>
            <a:round/>
            <a:headEnd len="med" w="med" type="none"/>
            <a:tailEnd len="med" w="med" type="none"/>
          </a:ln>
        </p:spPr>
      </p:cxnSp>
      <p:sp>
        <p:nvSpPr>
          <p:cNvPr id="449" name="Google Shape;449;p40"/>
          <p:cNvSpPr txBox="1"/>
          <p:nvPr/>
        </p:nvSpPr>
        <p:spPr>
          <a:xfrm>
            <a:off x="4686900" y="3909450"/>
            <a:ext cx="18540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Dynamic Adjustment</a:t>
            </a:r>
            <a:endParaRPr>
              <a:solidFill>
                <a:srgbClr val="000000"/>
              </a:solidFill>
              <a:latin typeface="Roboto"/>
              <a:ea typeface="Roboto"/>
              <a:cs typeface="Roboto"/>
              <a:sym typeface="Roboto"/>
            </a:endParaRPr>
          </a:p>
        </p:txBody>
      </p:sp>
      <p:cxnSp>
        <p:nvCxnSpPr>
          <p:cNvPr id="450" name="Google Shape;450;p40"/>
          <p:cNvCxnSpPr>
            <a:stCxn id="444" idx="2"/>
            <a:endCxn id="449" idx="0"/>
          </p:cNvCxnSpPr>
          <p:nvPr/>
        </p:nvCxnSpPr>
        <p:spPr>
          <a:xfrm>
            <a:off x="4318500" y="3406650"/>
            <a:ext cx="1295400" cy="5028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1"/>
          <p:cNvSpPr txBox="1"/>
          <p:nvPr>
            <p:ph idx="1" type="body"/>
          </p:nvPr>
        </p:nvSpPr>
        <p:spPr>
          <a:xfrm>
            <a:off x="4812375" y="402200"/>
            <a:ext cx="40380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Congestion Control Principles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do we need it?</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Why is it hard?</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Design Goals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Dynamic Adjustment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Algorithm Sketch</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Reacting to Congestion (AIMD)</a:t>
            </a:r>
            <a:endParaRPr>
              <a:solidFill>
                <a:srgbClr val="B7B7B7"/>
              </a:solidFill>
            </a:endParaRPr>
          </a:p>
        </p:txBody>
      </p:sp>
      <p:sp>
        <p:nvSpPr>
          <p:cNvPr id="456" name="Google Shape;456;p41"/>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Dynamic</a:t>
            </a:r>
            <a:r>
              <a:rPr lang="en"/>
              <a:t> Adjustment: Algorithm Sketch</a:t>
            </a:r>
            <a:endParaRPr/>
          </a:p>
        </p:txBody>
      </p:sp>
      <p:sp>
        <p:nvSpPr>
          <p:cNvPr id="457" name="Google Shape;457;p41"/>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X, CS 168, Fall 2024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Adjustment: Discovery</a:t>
            </a:r>
            <a:endParaRPr/>
          </a:p>
        </p:txBody>
      </p:sp>
      <p:sp>
        <p:nvSpPr>
          <p:cNvPr id="463" name="Google Shape;463;p42"/>
          <p:cNvSpPr txBox="1"/>
          <p:nvPr>
            <p:ph idx="1" type="body"/>
          </p:nvPr>
        </p:nvSpPr>
        <p:spPr>
          <a:xfrm>
            <a:off x="107050" y="402200"/>
            <a:ext cx="8909700" cy="175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Discovery: </a:t>
            </a:r>
            <a:r>
              <a:rPr lang="en"/>
              <a:t>Host </a:t>
            </a:r>
            <a:r>
              <a:rPr lang="en"/>
              <a:t>A discovers it can send data at 10 Gbps.</a:t>
            </a:r>
            <a:endParaRPr/>
          </a:p>
        </p:txBody>
      </p:sp>
      <p:sp>
        <p:nvSpPr>
          <p:cNvPr id="464" name="Google Shape;464;p42"/>
          <p:cNvSpPr/>
          <p:nvPr/>
        </p:nvSpPr>
        <p:spPr>
          <a:xfrm>
            <a:off x="3897375" y="2713714"/>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465" name="Google Shape;465;p42"/>
          <p:cNvSpPr/>
          <p:nvPr/>
        </p:nvSpPr>
        <p:spPr>
          <a:xfrm>
            <a:off x="3499850" y="336213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466" name="Google Shape;466;p42"/>
          <p:cNvSpPr/>
          <p:nvPr/>
        </p:nvSpPr>
        <p:spPr>
          <a:xfrm>
            <a:off x="4614678" y="3288464"/>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R1</a:t>
            </a:r>
            <a:endParaRPr>
              <a:latin typeface="Roboto"/>
              <a:ea typeface="Roboto"/>
              <a:cs typeface="Roboto"/>
              <a:sym typeface="Roboto"/>
            </a:endParaRPr>
          </a:p>
        </p:txBody>
      </p:sp>
      <p:cxnSp>
        <p:nvCxnSpPr>
          <p:cNvPr id="467" name="Google Shape;467;p42"/>
          <p:cNvCxnSpPr>
            <a:stCxn id="464" idx="5"/>
            <a:endCxn id="466" idx="1"/>
          </p:cNvCxnSpPr>
          <p:nvPr/>
        </p:nvCxnSpPr>
        <p:spPr>
          <a:xfrm>
            <a:off x="4140638" y="2956977"/>
            <a:ext cx="474000" cy="474000"/>
          </a:xfrm>
          <a:prstGeom prst="straightConnector1">
            <a:avLst/>
          </a:prstGeom>
          <a:noFill/>
          <a:ln cap="flat" cmpd="sng" w="19050">
            <a:solidFill>
              <a:srgbClr val="000000"/>
            </a:solidFill>
            <a:prstDash val="solid"/>
            <a:round/>
            <a:headEnd len="med" w="med" type="none"/>
            <a:tailEnd len="med" w="med" type="none"/>
          </a:ln>
        </p:spPr>
      </p:cxnSp>
      <p:cxnSp>
        <p:nvCxnSpPr>
          <p:cNvPr id="468" name="Google Shape;468;p42"/>
          <p:cNvCxnSpPr>
            <a:stCxn id="465" idx="6"/>
            <a:endCxn id="466" idx="1"/>
          </p:cNvCxnSpPr>
          <p:nvPr/>
        </p:nvCxnSpPr>
        <p:spPr>
          <a:xfrm flipH="1" rot="10800000">
            <a:off x="3784850" y="3430839"/>
            <a:ext cx="829800" cy="73800"/>
          </a:xfrm>
          <a:prstGeom prst="straightConnector1">
            <a:avLst/>
          </a:prstGeom>
          <a:noFill/>
          <a:ln cap="flat" cmpd="sng" w="19050">
            <a:solidFill>
              <a:srgbClr val="000000"/>
            </a:solidFill>
            <a:prstDash val="solid"/>
            <a:round/>
            <a:headEnd len="med" w="med" type="none"/>
            <a:tailEnd len="med" w="med" type="none"/>
          </a:ln>
        </p:spPr>
      </p:cxnSp>
      <p:sp>
        <p:nvSpPr>
          <p:cNvPr id="469" name="Google Shape;469;p42"/>
          <p:cNvSpPr/>
          <p:nvPr/>
        </p:nvSpPr>
        <p:spPr>
          <a:xfrm>
            <a:off x="5446403" y="3861414"/>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R3</a:t>
            </a:r>
            <a:endParaRPr>
              <a:latin typeface="Roboto"/>
              <a:ea typeface="Roboto"/>
              <a:cs typeface="Roboto"/>
              <a:sym typeface="Roboto"/>
            </a:endParaRPr>
          </a:p>
        </p:txBody>
      </p:sp>
      <p:cxnSp>
        <p:nvCxnSpPr>
          <p:cNvPr id="470" name="Google Shape;470;p42"/>
          <p:cNvCxnSpPr>
            <a:stCxn id="466" idx="2"/>
            <a:endCxn id="469" idx="1"/>
          </p:cNvCxnSpPr>
          <p:nvPr/>
        </p:nvCxnSpPr>
        <p:spPr>
          <a:xfrm>
            <a:off x="4757178" y="3573464"/>
            <a:ext cx="689100" cy="430500"/>
          </a:xfrm>
          <a:prstGeom prst="straightConnector1">
            <a:avLst/>
          </a:prstGeom>
          <a:noFill/>
          <a:ln cap="flat" cmpd="sng" w="19050">
            <a:solidFill>
              <a:srgbClr val="000000"/>
            </a:solidFill>
            <a:prstDash val="solid"/>
            <a:round/>
            <a:headEnd len="med" w="med" type="none"/>
            <a:tailEnd len="med" w="med" type="none"/>
          </a:ln>
        </p:spPr>
      </p:cxnSp>
      <p:sp>
        <p:nvSpPr>
          <p:cNvPr id="471" name="Google Shape;471;p42"/>
          <p:cNvSpPr/>
          <p:nvPr/>
        </p:nvSpPr>
        <p:spPr>
          <a:xfrm>
            <a:off x="6633953" y="40892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R7</a:t>
            </a:r>
            <a:endParaRPr>
              <a:latin typeface="Roboto"/>
              <a:ea typeface="Roboto"/>
              <a:cs typeface="Roboto"/>
              <a:sym typeface="Roboto"/>
            </a:endParaRPr>
          </a:p>
        </p:txBody>
      </p:sp>
      <p:cxnSp>
        <p:nvCxnSpPr>
          <p:cNvPr id="472" name="Google Shape;472;p42"/>
          <p:cNvCxnSpPr>
            <a:stCxn id="469" idx="3"/>
            <a:endCxn id="471" idx="1"/>
          </p:cNvCxnSpPr>
          <p:nvPr/>
        </p:nvCxnSpPr>
        <p:spPr>
          <a:xfrm>
            <a:off x="5731403" y="4003914"/>
            <a:ext cx="902700" cy="228000"/>
          </a:xfrm>
          <a:prstGeom prst="straightConnector1">
            <a:avLst/>
          </a:prstGeom>
          <a:noFill/>
          <a:ln cap="flat" cmpd="sng" w="19050">
            <a:solidFill>
              <a:srgbClr val="000000"/>
            </a:solidFill>
            <a:prstDash val="solid"/>
            <a:round/>
            <a:headEnd len="med" w="med" type="none"/>
            <a:tailEnd len="med" w="med" type="none"/>
          </a:ln>
        </p:spPr>
      </p:cxnSp>
      <p:sp>
        <p:nvSpPr>
          <p:cNvPr id="473" name="Google Shape;473;p42"/>
          <p:cNvSpPr/>
          <p:nvPr/>
        </p:nvSpPr>
        <p:spPr>
          <a:xfrm>
            <a:off x="6225253" y="321963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R4</a:t>
            </a:r>
            <a:endParaRPr>
              <a:latin typeface="Roboto"/>
              <a:ea typeface="Roboto"/>
              <a:cs typeface="Roboto"/>
              <a:sym typeface="Roboto"/>
            </a:endParaRPr>
          </a:p>
        </p:txBody>
      </p:sp>
      <p:cxnSp>
        <p:nvCxnSpPr>
          <p:cNvPr id="474" name="Google Shape;474;p42"/>
          <p:cNvCxnSpPr>
            <a:stCxn id="473" idx="1"/>
            <a:endCxn id="469" idx="0"/>
          </p:cNvCxnSpPr>
          <p:nvPr/>
        </p:nvCxnSpPr>
        <p:spPr>
          <a:xfrm flipH="1">
            <a:off x="5588953" y="3362139"/>
            <a:ext cx="636300" cy="499200"/>
          </a:xfrm>
          <a:prstGeom prst="straightConnector1">
            <a:avLst/>
          </a:prstGeom>
          <a:noFill/>
          <a:ln cap="flat" cmpd="sng" w="19050">
            <a:solidFill>
              <a:srgbClr val="000000"/>
            </a:solidFill>
            <a:prstDash val="solid"/>
            <a:round/>
            <a:headEnd len="med" w="med" type="none"/>
            <a:tailEnd len="med" w="med" type="none"/>
          </a:ln>
        </p:spPr>
      </p:cxnSp>
      <p:cxnSp>
        <p:nvCxnSpPr>
          <p:cNvPr id="475" name="Google Shape;475;p42"/>
          <p:cNvCxnSpPr>
            <a:stCxn id="473" idx="3"/>
            <a:endCxn id="471" idx="0"/>
          </p:cNvCxnSpPr>
          <p:nvPr/>
        </p:nvCxnSpPr>
        <p:spPr>
          <a:xfrm>
            <a:off x="6510253" y="3362139"/>
            <a:ext cx="266100" cy="727200"/>
          </a:xfrm>
          <a:prstGeom prst="straightConnector1">
            <a:avLst/>
          </a:prstGeom>
          <a:noFill/>
          <a:ln cap="flat" cmpd="sng" w="19050">
            <a:solidFill>
              <a:srgbClr val="000000"/>
            </a:solidFill>
            <a:prstDash val="solid"/>
            <a:round/>
            <a:headEnd len="med" w="med" type="none"/>
            <a:tailEnd len="med" w="med" type="none"/>
          </a:ln>
        </p:spPr>
      </p:cxnSp>
      <p:sp>
        <p:nvSpPr>
          <p:cNvPr id="476" name="Google Shape;476;p42"/>
          <p:cNvSpPr/>
          <p:nvPr/>
        </p:nvSpPr>
        <p:spPr>
          <a:xfrm>
            <a:off x="5588953" y="24894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R2</a:t>
            </a:r>
            <a:endParaRPr>
              <a:latin typeface="Roboto"/>
              <a:ea typeface="Roboto"/>
              <a:cs typeface="Roboto"/>
              <a:sym typeface="Roboto"/>
            </a:endParaRPr>
          </a:p>
        </p:txBody>
      </p:sp>
      <p:cxnSp>
        <p:nvCxnSpPr>
          <p:cNvPr id="477" name="Google Shape;477;p42"/>
          <p:cNvCxnSpPr>
            <a:stCxn id="476" idx="1"/>
            <a:endCxn id="466" idx="0"/>
          </p:cNvCxnSpPr>
          <p:nvPr/>
        </p:nvCxnSpPr>
        <p:spPr>
          <a:xfrm flipH="1">
            <a:off x="4757053" y="2631989"/>
            <a:ext cx="831900" cy="656400"/>
          </a:xfrm>
          <a:prstGeom prst="straightConnector1">
            <a:avLst/>
          </a:prstGeom>
          <a:noFill/>
          <a:ln cap="flat" cmpd="sng" w="19050">
            <a:solidFill>
              <a:srgbClr val="000000"/>
            </a:solidFill>
            <a:prstDash val="solid"/>
            <a:round/>
            <a:headEnd len="med" w="med" type="none"/>
            <a:tailEnd len="med" w="med" type="none"/>
          </a:ln>
        </p:spPr>
      </p:cxnSp>
      <p:cxnSp>
        <p:nvCxnSpPr>
          <p:cNvPr id="478" name="Google Shape;478;p42"/>
          <p:cNvCxnSpPr>
            <a:stCxn id="476" idx="3"/>
            <a:endCxn id="473" idx="0"/>
          </p:cNvCxnSpPr>
          <p:nvPr/>
        </p:nvCxnSpPr>
        <p:spPr>
          <a:xfrm>
            <a:off x="5873953" y="2631989"/>
            <a:ext cx="493800" cy="587700"/>
          </a:xfrm>
          <a:prstGeom prst="straightConnector1">
            <a:avLst/>
          </a:prstGeom>
          <a:noFill/>
          <a:ln cap="flat" cmpd="sng" w="19050">
            <a:solidFill>
              <a:srgbClr val="000000"/>
            </a:solidFill>
            <a:prstDash val="solid"/>
            <a:round/>
            <a:headEnd len="med" w="med" type="none"/>
            <a:tailEnd len="med" w="med" type="none"/>
          </a:ln>
        </p:spPr>
      </p:cxnSp>
      <p:cxnSp>
        <p:nvCxnSpPr>
          <p:cNvPr id="479" name="Google Shape;479;p42"/>
          <p:cNvCxnSpPr>
            <a:stCxn id="476" idx="3"/>
            <a:endCxn id="480" idx="1"/>
          </p:cNvCxnSpPr>
          <p:nvPr/>
        </p:nvCxnSpPr>
        <p:spPr>
          <a:xfrm flipH="1" rot="10800000">
            <a:off x="5873953" y="2489489"/>
            <a:ext cx="1314900" cy="142500"/>
          </a:xfrm>
          <a:prstGeom prst="straightConnector1">
            <a:avLst/>
          </a:prstGeom>
          <a:noFill/>
          <a:ln cap="flat" cmpd="sng" w="19050">
            <a:solidFill>
              <a:srgbClr val="000000"/>
            </a:solidFill>
            <a:prstDash val="solid"/>
            <a:round/>
            <a:headEnd len="med" w="med" type="none"/>
            <a:tailEnd len="med" w="med" type="none"/>
          </a:ln>
        </p:spPr>
      </p:cxnSp>
      <p:sp>
        <p:nvSpPr>
          <p:cNvPr id="480" name="Google Shape;480;p42"/>
          <p:cNvSpPr/>
          <p:nvPr/>
        </p:nvSpPr>
        <p:spPr>
          <a:xfrm>
            <a:off x="7188953" y="23469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R5</a:t>
            </a:r>
            <a:endParaRPr>
              <a:latin typeface="Roboto"/>
              <a:ea typeface="Roboto"/>
              <a:cs typeface="Roboto"/>
              <a:sym typeface="Roboto"/>
            </a:endParaRPr>
          </a:p>
        </p:txBody>
      </p:sp>
      <p:sp>
        <p:nvSpPr>
          <p:cNvPr id="481" name="Google Shape;481;p42"/>
          <p:cNvSpPr/>
          <p:nvPr/>
        </p:nvSpPr>
        <p:spPr>
          <a:xfrm>
            <a:off x="7473953" y="336213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R6</a:t>
            </a:r>
            <a:endParaRPr>
              <a:latin typeface="Roboto"/>
              <a:ea typeface="Roboto"/>
              <a:cs typeface="Roboto"/>
              <a:sym typeface="Roboto"/>
            </a:endParaRPr>
          </a:p>
        </p:txBody>
      </p:sp>
      <p:cxnSp>
        <p:nvCxnSpPr>
          <p:cNvPr id="482" name="Google Shape;482;p42"/>
          <p:cNvCxnSpPr>
            <a:stCxn id="481" idx="0"/>
            <a:endCxn id="480" idx="2"/>
          </p:cNvCxnSpPr>
          <p:nvPr/>
        </p:nvCxnSpPr>
        <p:spPr>
          <a:xfrm rot="10800000">
            <a:off x="7331453" y="2631939"/>
            <a:ext cx="285000" cy="730200"/>
          </a:xfrm>
          <a:prstGeom prst="straightConnector1">
            <a:avLst/>
          </a:prstGeom>
          <a:noFill/>
          <a:ln cap="flat" cmpd="sng" w="19050">
            <a:solidFill>
              <a:srgbClr val="000000"/>
            </a:solidFill>
            <a:prstDash val="solid"/>
            <a:round/>
            <a:headEnd len="med" w="med" type="none"/>
            <a:tailEnd len="med" w="med" type="none"/>
          </a:ln>
        </p:spPr>
      </p:cxnSp>
      <p:cxnSp>
        <p:nvCxnSpPr>
          <p:cNvPr id="483" name="Google Shape;483;p42"/>
          <p:cNvCxnSpPr>
            <a:stCxn id="481" idx="1"/>
            <a:endCxn id="473" idx="3"/>
          </p:cNvCxnSpPr>
          <p:nvPr/>
        </p:nvCxnSpPr>
        <p:spPr>
          <a:xfrm rot="10800000">
            <a:off x="6510353" y="3362139"/>
            <a:ext cx="963600" cy="142500"/>
          </a:xfrm>
          <a:prstGeom prst="straightConnector1">
            <a:avLst/>
          </a:prstGeom>
          <a:noFill/>
          <a:ln cap="flat" cmpd="sng" w="19050">
            <a:solidFill>
              <a:srgbClr val="000000"/>
            </a:solidFill>
            <a:prstDash val="solid"/>
            <a:round/>
            <a:headEnd len="med" w="med" type="none"/>
            <a:tailEnd len="med" w="med" type="none"/>
          </a:ln>
        </p:spPr>
      </p:cxnSp>
      <p:cxnSp>
        <p:nvCxnSpPr>
          <p:cNvPr id="484" name="Google Shape;484;p42"/>
          <p:cNvCxnSpPr>
            <a:stCxn id="481" idx="2"/>
            <a:endCxn id="471" idx="3"/>
          </p:cNvCxnSpPr>
          <p:nvPr/>
        </p:nvCxnSpPr>
        <p:spPr>
          <a:xfrm flipH="1">
            <a:off x="6918953" y="3647139"/>
            <a:ext cx="697500" cy="584700"/>
          </a:xfrm>
          <a:prstGeom prst="straightConnector1">
            <a:avLst/>
          </a:prstGeom>
          <a:noFill/>
          <a:ln cap="flat" cmpd="sng" w="19050">
            <a:solidFill>
              <a:srgbClr val="000000"/>
            </a:solidFill>
            <a:prstDash val="solid"/>
            <a:round/>
            <a:headEnd len="med" w="med" type="none"/>
            <a:tailEnd len="med" w="med" type="none"/>
          </a:ln>
        </p:spPr>
      </p:cxnSp>
      <p:sp>
        <p:nvSpPr>
          <p:cNvPr id="485" name="Google Shape;485;p42"/>
          <p:cNvSpPr/>
          <p:nvPr/>
        </p:nvSpPr>
        <p:spPr>
          <a:xfrm>
            <a:off x="5588950" y="1920714"/>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cxnSp>
        <p:nvCxnSpPr>
          <p:cNvPr id="486" name="Google Shape;486;p42"/>
          <p:cNvCxnSpPr>
            <a:stCxn id="485" idx="4"/>
            <a:endCxn id="476" idx="0"/>
          </p:cNvCxnSpPr>
          <p:nvPr/>
        </p:nvCxnSpPr>
        <p:spPr>
          <a:xfrm>
            <a:off x="5731450" y="2205714"/>
            <a:ext cx="0" cy="283800"/>
          </a:xfrm>
          <a:prstGeom prst="straightConnector1">
            <a:avLst/>
          </a:prstGeom>
          <a:noFill/>
          <a:ln cap="flat" cmpd="sng" w="19050">
            <a:solidFill>
              <a:srgbClr val="000000"/>
            </a:solidFill>
            <a:prstDash val="solid"/>
            <a:round/>
            <a:headEnd len="med" w="med" type="none"/>
            <a:tailEnd len="med" w="med" type="none"/>
          </a:ln>
        </p:spPr>
      </p:cxnSp>
      <p:sp>
        <p:nvSpPr>
          <p:cNvPr id="487" name="Google Shape;487;p42"/>
          <p:cNvSpPr/>
          <p:nvPr/>
        </p:nvSpPr>
        <p:spPr>
          <a:xfrm>
            <a:off x="8087600" y="21574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cxnSp>
        <p:nvCxnSpPr>
          <p:cNvPr id="488" name="Google Shape;488;p42"/>
          <p:cNvCxnSpPr>
            <a:stCxn id="487" idx="2"/>
            <a:endCxn id="480" idx="3"/>
          </p:cNvCxnSpPr>
          <p:nvPr/>
        </p:nvCxnSpPr>
        <p:spPr>
          <a:xfrm flipH="1">
            <a:off x="7474100" y="2299989"/>
            <a:ext cx="613500" cy="189600"/>
          </a:xfrm>
          <a:prstGeom prst="straightConnector1">
            <a:avLst/>
          </a:prstGeom>
          <a:noFill/>
          <a:ln cap="flat" cmpd="sng" w="19050">
            <a:solidFill>
              <a:srgbClr val="000000"/>
            </a:solidFill>
            <a:prstDash val="solid"/>
            <a:round/>
            <a:headEnd len="med" w="med" type="none"/>
            <a:tailEnd len="med" w="med" type="none"/>
          </a:ln>
        </p:spPr>
      </p:cxnSp>
      <p:sp>
        <p:nvSpPr>
          <p:cNvPr id="489" name="Google Shape;489;p42"/>
          <p:cNvSpPr/>
          <p:nvPr/>
        </p:nvSpPr>
        <p:spPr>
          <a:xfrm>
            <a:off x="8386925" y="346923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cxnSp>
        <p:nvCxnSpPr>
          <p:cNvPr id="490" name="Google Shape;490;p42"/>
          <p:cNvCxnSpPr>
            <a:stCxn id="489" idx="2"/>
            <a:endCxn id="481" idx="3"/>
          </p:cNvCxnSpPr>
          <p:nvPr/>
        </p:nvCxnSpPr>
        <p:spPr>
          <a:xfrm rot="10800000">
            <a:off x="7759025" y="3504639"/>
            <a:ext cx="627900" cy="107100"/>
          </a:xfrm>
          <a:prstGeom prst="straightConnector1">
            <a:avLst/>
          </a:prstGeom>
          <a:noFill/>
          <a:ln cap="flat" cmpd="sng" w="19050">
            <a:solidFill>
              <a:srgbClr val="000000"/>
            </a:solidFill>
            <a:prstDash val="solid"/>
            <a:round/>
            <a:headEnd len="med" w="med" type="none"/>
            <a:tailEnd len="med" w="med" type="none"/>
          </a:ln>
        </p:spPr>
      </p:cxnSp>
      <p:cxnSp>
        <p:nvCxnSpPr>
          <p:cNvPr id="491" name="Google Shape;491;p42"/>
          <p:cNvCxnSpPr>
            <a:stCxn id="492" idx="0"/>
            <a:endCxn id="471" idx="2"/>
          </p:cNvCxnSpPr>
          <p:nvPr/>
        </p:nvCxnSpPr>
        <p:spPr>
          <a:xfrm rot="10800000">
            <a:off x="6776450" y="4374189"/>
            <a:ext cx="0" cy="280800"/>
          </a:xfrm>
          <a:prstGeom prst="straightConnector1">
            <a:avLst/>
          </a:prstGeom>
          <a:noFill/>
          <a:ln cap="flat" cmpd="sng" w="19050">
            <a:solidFill>
              <a:srgbClr val="000000"/>
            </a:solidFill>
            <a:prstDash val="solid"/>
            <a:round/>
            <a:headEnd len="med" w="med" type="none"/>
            <a:tailEnd len="med" w="med" type="none"/>
          </a:ln>
        </p:spPr>
      </p:cxnSp>
      <p:sp>
        <p:nvSpPr>
          <p:cNvPr id="492" name="Google Shape;492;p42"/>
          <p:cNvSpPr/>
          <p:nvPr/>
        </p:nvSpPr>
        <p:spPr>
          <a:xfrm>
            <a:off x="6633950" y="46549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cxnSp>
        <p:nvCxnSpPr>
          <p:cNvPr id="493" name="Google Shape;493;p42"/>
          <p:cNvCxnSpPr>
            <a:stCxn id="494" idx="0"/>
            <a:endCxn id="469" idx="2"/>
          </p:cNvCxnSpPr>
          <p:nvPr/>
        </p:nvCxnSpPr>
        <p:spPr>
          <a:xfrm rot="10800000">
            <a:off x="5588900" y="4146489"/>
            <a:ext cx="0" cy="280800"/>
          </a:xfrm>
          <a:prstGeom prst="straightConnector1">
            <a:avLst/>
          </a:prstGeom>
          <a:noFill/>
          <a:ln cap="flat" cmpd="sng" w="19050">
            <a:solidFill>
              <a:srgbClr val="000000"/>
            </a:solidFill>
            <a:prstDash val="solid"/>
            <a:round/>
            <a:headEnd len="med" w="med" type="none"/>
            <a:tailEnd len="med" w="med" type="none"/>
          </a:ln>
        </p:spPr>
      </p:cxnSp>
      <p:sp>
        <p:nvSpPr>
          <p:cNvPr id="494" name="Google Shape;494;p42"/>
          <p:cNvSpPr/>
          <p:nvPr/>
        </p:nvSpPr>
        <p:spPr>
          <a:xfrm>
            <a:off x="5446400" y="44272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495" name="Google Shape;495;p42"/>
          <p:cNvSpPr txBox="1"/>
          <p:nvPr/>
        </p:nvSpPr>
        <p:spPr>
          <a:xfrm>
            <a:off x="4863363" y="379461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496" name="Google Shape;496;p42"/>
          <p:cNvSpPr txBox="1"/>
          <p:nvPr/>
        </p:nvSpPr>
        <p:spPr>
          <a:xfrm>
            <a:off x="4929288" y="27207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2</a:t>
            </a:r>
            <a:endParaRPr>
              <a:solidFill>
                <a:schemeClr val="dk1"/>
              </a:solidFill>
              <a:latin typeface="Roboto"/>
              <a:ea typeface="Roboto"/>
              <a:cs typeface="Roboto"/>
              <a:sym typeface="Roboto"/>
            </a:endParaRPr>
          </a:p>
        </p:txBody>
      </p:sp>
      <p:sp>
        <p:nvSpPr>
          <p:cNvPr id="497" name="Google Shape;497;p42"/>
          <p:cNvSpPr txBox="1"/>
          <p:nvPr/>
        </p:nvSpPr>
        <p:spPr>
          <a:xfrm>
            <a:off x="6130375" y="27601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498" name="Google Shape;498;p42"/>
          <p:cNvSpPr txBox="1"/>
          <p:nvPr/>
        </p:nvSpPr>
        <p:spPr>
          <a:xfrm>
            <a:off x="6388950" y="23042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499" name="Google Shape;499;p42"/>
          <p:cNvSpPr txBox="1"/>
          <p:nvPr/>
        </p:nvSpPr>
        <p:spPr>
          <a:xfrm>
            <a:off x="7452425" y="2811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500" name="Google Shape;500;p42"/>
          <p:cNvSpPr txBox="1"/>
          <p:nvPr/>
        </p:nvSpPr>
        <p:spPr>
          <a:xfrm>
            <a:off x="6878325" y="31843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501" name="Google Shape;501;p42"/>
          <p:cNvSpPr txBox="1"/>
          <p:nvPr/>
        </p:nvSpPr>
        <p:spPr>
          <a:xfrm>
            <a:off x="7251375" y="38684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502" name="Google Shape;502;p42"/>
          <p:cNvSpPr txBox="1"/>
          <p:nvPr/>
        </p:nvSpPr>
        <p:spPr>
          <a:xfrm>
            <a:off x="6643300" y="36117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503" name="Google Shape;503;p42"/>
          <p:cNvSpPr txBox="1"/>
          <p:nvPr/>
        </p:nvSpPr>
        <p:spPr>
          <a:xfrm>
            <a:off x="6063850" y="41034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
        <p:nvSpPr>
          <p:cNvPr id="504" name="Google Shape;504;p42"/>
          <p:cNvSpPr txBox="1"/>
          <p:nvPr/>
        </p:nvSpPr>
        <p:spPr>
          <a:xfrm>
            <a:off x="5603988" y="3432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505" name="Google Shape;505;p42"/>
          <p:cNvSpPr/>
          <p:nvPr/>
        </p:nvSpPr>
        <p:spPr>
          <a:xfrm>
            <a:off x="4013350" y="2902425"/>
            <a:ext cx="4475950" cy="1209850"/>
          </a:xfrm>
          <a:custGeom>
            <a:rect b="b" l="l" r="r" t="t"/>
            <a:pathLst>
              <a:path extrusionOk="0" h="48394" w="179038">
                <a:moveTo>
                  <a:pt x="0" y="0"/>
                </a:moveTo>
                <a:cubicBezTo>
                  <a:pt x="4440" y="4332"/>
                  <a:pt x="16575" y="17947"/>
                  <a:pt x="26638" y="25992"/>
                </a:cubicBezTo>
                <a:cubicBezTo>
                  <a:pt x="36701" y="34037"/>
                  <a:pt x="51608" y="46899"/>
                  <a:pt x="60379" y="48271"/>
                </a:cubicBezTo>
                <a:cubicBezTo>
                  <a:pt x="69151" y="49643"/>
                  <a:pt x="73886" y="38612"/>
                  <a:pt x="79267" y="34226"/>
                </a:cubicBezTo>
                <a:cubicBezTo>
                  <a:pt x="84648" y="29840"/>
                  <a:pt x="85402" y="23382"/>
                  <a:pt x="92667" y="21956"/>
                </a:cubicBezTo>
                <a:cubicBezTo>
                  <a:pt x="99932" y="20530"/>
                  <a:pt x="108461" y="24270"/>
                  <a:pt x="122856" y="25669"/>
                </a:cubicBezTo>
                <a:cubicBezTo>
                  <a:pt x="137251" y="27068"/>
                  <a:pt x="169674" y="29571"/>
                  <a:pt x="179038" y="30351"/>
                </a:cubicBezTo>
              </a:path>
            </a:pathLst>
          </a:custGeom>
          <a:noFill/>
          <a:ln cap="flat" cmpd="sng" w="28575">
            <a:solidFill>
              <a:srgbClr val="FF00FF"/>
            </a:solidFill>
            <a:prstDash val="solid"/>
            <a:round/>
            <a:headEnd len="med" w="med" type="none"/>
            <a:tailEnd len="med" w="med" type="triangl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idx="1" type="body"/>
          </p:nvPr>
        </p:nvSpPr>
        <p:spPr>
          <a:xfrm>
            <a:off x="4812375" y="402200"/>
            <a:ext cx="40380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Congestion Control Principles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Why do we need it?</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Why is it hard?</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Design Goals</a:t>
            </a:r>
            <a:endParaRPr>
              <a:solidFill>
                <a:srgbClr val="B7B7B7"/>
              </a:solidFill>
            </a:endParaRPr>
          </a:p>
          <a:p>
            <a:pPr indent="0" lvl="0" marL="0" rtl="0" algn="l">
              <a:spcBef>
                <a:spcPts val="600"/>
              </a:spcBef>
              <a:spcAft>
                <a:spcPts val="0"/>
              </a:spcAft>
              <a:buNone/>
            </a:pPr>
            <a:r>
              <a:rPr lang="en">
                <a:solidFill>
                  <a:srgbClr val="B7B7B7"/>
                </a:solidFill>
              </a:rPr>
              <a:t>Dynamic Adjustment</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Algorithm Sketch</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Reacting to Congestion (AIMD)</a:t>
            </a:r>
            <a:endParaRPr>
              <a:solidFill>
                <a:srgbClr val="B7B7B7"/>
              </a:solidFill>
            </a:endParaRPr>
          </a:p>
        </p:txBody>
      </p:sp>
      <p:sp>
        <p:nvSpPr>
          <p:cNvPr id="151" name="Google Shape;151;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Congestion Control: Why do we need it?</a:t>
            </a:r>
            <a:endParaRPr sz="3200"/>
          </a:p>
        </p:txBody>
      </p:sp>
      <p:sp>
        <p:nvSpPr>
          <p:cNvPr id="152" name="Google Shape;152;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X, CS 168, Fall 2024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Dynamic Adjustment: Detection and Adjustment</a:t>
            </a:r>
            <a:endParaRPr/>
          </a:p>
        </p:txBody>
      </p:sp>
      <p:sp>
        <p:nvSpPr>
          <p:cNvPr id="511" name="Google Shape;511;p43"/>
          <p:cNvSpPr txBox="1"/>
          <p:nvPr>
            <p:ph idx="1" type="body"/>
          </p:nvPr>
        </p:nvSpPr>
        <p:spPr>
          <a:xfrm>
            <a:off x="107050" y="402200"/>
            <a:ext cx="8909700" cy="175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Later, the R1 → R3 link goes down. A's traffic is rerouted.</a:t>
            </a:r>
            <a:endParaRPr/>
          </a:p>
          <a:p>
            <a:pPr indent="0" lvl="0" marL="0" rtl="0" algn="l">
              <a:spcBef>
                <a:spcPts val="600"/>
              </a:spcBef>
              <a:spcAft>
                <a:spcPts val="0"/>
              </a:spcAft>
              <a:buNone/>
            </a:pPr>
            <a:r>
              <a:rPr lang="en"/>
              <a:t>Detection: A notices that 10 Gbps is congesting the network.</a:t>
            </a:r>
            <a:endParaRPr/>
          </a:p>
          <a:p>
            <a:pPr indent="0" lvl="0" marL="0" rtl="0" algn="l">
              <a:spcBef>
                <a:spcPts val="600"/>
              </a:spcBef>
              <a:spcAft>
                <a:spcPts val="0"/>
              </a:spcAft>
              <a:buNone/>
            </a:pPr>
            <a:r>
              <a:rPr lang="en"/>
              <a:t>Adjustment: A decides to slow down to 1 Gbps.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12" name="Google Shape;512;p43"/>
          <p:cNvSpPr/>
          <p:nvPr/>
        </p:nvSpPr>
        <p:spPr>
          <a:xfrm>
            <a:off x="3897375" y="2713714"/>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513" name="Google Shape;513;p43"/>
          <p:cNvSpPr/>
          <p:nvPr/>
        </p:nvSpPr>
        <p:spPr>
          <a:xfrm>
            <a:off x="3499850" y="336213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cxnSp>
        <p:nvCxnSpPr>
          <p:cNvPr id="514" name="Google Shape;514;p43"/>
          <p:cNvCxnSpPr>
            <a:stCxn id="512" idx="5"/>
            <a:endCxn id="515" idx="1"/>
          </p:cNvCxnSpPr>
          <p:nvPr/>
        </p:nvCxnSpPr>
        <p:spPr>
          <a:xfrm>
            <a:off x="4140638" y="2956977"/>
            <a:ext cx="474000" cy="474000"/>
          </a:xfrm>
          <a:prstGeom prst="straightConnector1">
            <a:avLst/>
          </a:prstGeom>
          <a:noFill/>
          <a:ln cap="flat" cmpd="sng" w="19050">
            <a:solidFill>
              <a:srgbClr val="000000"/>
            </a:solidFill>
            <a:prstDash val="solid"/>
            <a:round/>
            <a:headEnd len="med" w="med" type="none"/>
            <a:tailEnd len="med" w="med" type="none"/>
          </a:ln>
        </p:spPr>
      </p:cxnSp>
      <p:cxnSp>
        <p:nvCxnSpPr>
          <p:cNvPr id="516" name="Google Shape;516;p43"/>
          <p:cNvCxnSpPr>
            <a:stCxn id="513" idx="6"/>
            <a:endCxn id="515" idx="1"/>
          </p:cNvCxnSpPr>
          <p:nvPr/>
        </p:nvCxnSpPr>
        <p:spPr>
          <a:xfrm flipH="1" rot="10800000">
            <a:off x="3784850" y="3430839"/>
            <a:ext cx="829800" cy="73800"/>
          </a:xfrm>
          <a:prstGeom prst="straightConnector1">
            <a:avLst/>
          </a:prstGeom>
          <a:noFill/>
          <a:ln cap="flat" cmpd="sng" w="19050">
            <a:solidFill>
              <a:srgbClr val="000000"/>
            </a:solidFill>
            <a:prstDash val="solid"/>
            <a:round/>
            <a:headEnd len="med" w="med" type="none"/>
            <a:tailEnd len="med" w="med" type="none"/>
          </a:ln>
        </p:spPr>
      </p:cxnSp>
      <p:cxnSp>
        <p:nvCxnSpPr>
          <p:cNvPr id="517" name="Google Shape;517;p43"/>
          <p:cNvCxnSpPr>
            <a:stCxn id="518" idx="3"/>
            <a:endCxn id="519" idx="1"/>
          </p:cNvCxnSpPr>
          <p:nvPr/>
        </p:nvCxnSpPr>
        <p:spPr>
          <a:xfrm>
            <a:off x="5731403" y="4003914"/>
            <a:ext cx="902700" cy="228000"/>
          </a:xfrm>
          <a:prstGeom prst="straightConnector1">
            <a:avLst/>
          </a:prstGeom>
          <a:noFill/>
          <a:ln cap="flat" cmpd="sng" w="19050">
            <a:solidFill>
              <a:srgbClr val="000000"/>
            </a:solidFill>
            <a:prstDash val="solid"/>
            <a:round/>
            <a:headEnd len="med" w="med" type="none"/>
            <a:tailEnd len="med" w="med" type="none"/>
          </a:ln>
        </p:spPr>
      </p:cxnSp>
      <p:cxnSp>
        <p:nvCxnSpPr>
          <p:cNvPr id="520" name="Google Shape;520;p43"/>
          <p:cNvCxnSpPr>
            <a:stCxn id="521" idx="1"/>
            <a:endCxn id="518" idx="0"/>
          </p:cNvCxnSpPr>
          <p:nvPr/>
        </p:nvCxnSpPr>
        <p:spPr>
          <a:xfrm flipH="1">
            <a:off x="5588953" y="3362139"/>
            <a:ext cx="636300" cy="499200"/>
          </a:xfrm>
          <a:prstGeom prst="straightConnector1">
            <a:avLst/>
          </a:prstGeom>
          <a:noFill/>
          <a:ln cap="flat" cmpd="sng" w="19050">
            <a:solidFill>
              <a:srgbClr val="000000"/>
            </a:solidFill>
            <a:prstDash val="solid"/>
            <a:round/>
            <a:headEnd len="med" w="med" type="none"/>
            <a:tailEnd len="med" w="med" type="none"/>
          </a:ln>
        </p:spPr>
      </p:cxnSp>
      <p:cxnSp>
        <p:nvCxnSpPr>
          <p:cNvPr id="522" name="Google Shape;522;p43"/>
          <p:cNvCxnSpPr>
            <a:stCxn id="521" idx="3"/>
            <a:endCxn id="519" idx="0"/>
          </p:cNvCxnSpPr>
          <p:nvPr/>
        </p:nvCxnSpPr>
        <p:spPr>
          <a:xfrm>
            <a:off x="6510253" y="3362139"/>
            <a:ext cx="266100" cy="727200"/>
          </a:xfrm>
          <a:prstGeom prst="straightConnector1">
            <a:avLst/>
          </a:prstGeom>
          <a:noFill/>
          <a:ln cap="flat" cmpd="sng" w="19050">
            <a:solidFill>
              <a:srgbClr val="000000"/>
            </a:solidFill>
            <a:prstDash val="solid"/>
            <a:round/>
            <a:headEnd len="med" w="med" type="none"/>
            <a:tailEnd len="med" w="med" type="none"/>
          </a:ln>
        </p:spPr>
      </p:cxnSp>
      <p:cxnSp>
        <p:nvCxnSpPr>
          <p:cNvPr id="523" name="Google Shape;523;p43"/>
          <p:cNvCxnSpPr>
            <a:stCxn id="524" idx="1"/>
            <a:endCxn id="515" idx="0"/>
          </p:cNvCxnSpPr>
          <p:nvPr/>
        </p:nvCxnSpPr>
        <p:spPr>
          <a:xfrm flipH="1">
            <a:off x="4757053" y="2631989"/>
            <a:ext cx="831900" cy="656400"/>
          </a:xfrm>
          <a:prstGeom prst="straightConnector1">
            <a:avLst/>
          </a:prstGeom>
          <a:noFill/>
          <a:ln cap="flat" cmpd="sng" w="19050">
            <a:solidFill>
              <a:srgbClr val="000000"/>
            </a:solidFill>
            <a:prstDash val="solid"/>
            <a:round/>
            <a:headEnd len="med" w="med" type="none"/>
            <a:tailEnd len="med" w="med" type="none"/>
          </a:ln>
        </p:spPr>
      </p:cxnSp>
      <p:cxnSp>
        <p:nvCxnSpPr>
          <p:cNvPr id="525" name="Google Shape;525;p43"/>
          <p:cNvCxnSpPr>
            <a:stCxn id="524" idx="3"/>
            <a:endCxn id="521" idx="0"/>
          </p:cNvCxnSpPr>
          <p:nvPr/>
        </p:nvCxnSpPr>
        <p:spPr>
          <a:xfrm>
            <a:off x="5873953" y="2631989"/>
            <a:ext cx="493800" cy="587700"/>
          </a:xfrm>
          <a:prstGeom prst="straightConnector1">
            <a:avLst/>
          </a:prstGeom>
          <a:noFill/>
          <a:ln cap="flat" cmpd="sng" w="19050">
            <a:solidFill>
              <a:srgbClr val="000000"/>
            </a:solidFill>
            <a:prstDash val="solid"/>
            <a:round/>
            <a:headEnd len="med" w="med" type="none"/>
            <a:tailEnd len="med" w="med" type="none"/>
          </a:ln>
        </p:spPr>
      </p:cxnSp>
      <p:cxnSp>
        <p:nvCxnSpPr>
          <p:cNvPr id="526" name="Google Shape;526;p43"/>
          <p:cNvCxnSpPr>
            <a:stCxn id="524" idx="3"/>
            <a:endCxn id="527" idx="1"/>
          </p:cNvCxnSpPr>
          <p:nvPr/>
        </p:nvCxnSpPr>
        <p:spPr>
          <a:xfrm flipH="1" rot="10800000">
            <a:off x="5873953" y="2489489"/>
            <a:ext cx="1314900" cy="142500"/>
          </a:xfrm>
          <a:prstGeom prst="straightConnector1">
            <a:avLst/>
          </a:prstGeom>
          <a:noFill/>
          <a:ln cap="flat" cmpd="sng" w="19050">
            <a:solidFill>
              <a:srgbClr val="000000"/>
            </a:solidFill>
            <a:prstDash val="solid"/>
            <a:round/>
            <a:headEnd len="med" w="med" type="none"/>
            <a:tailEnd len="med" w="med" type="none"/>
          </a:ln>
        </p:spPr>
      </p:cxnSp>
      <p:cxnSp>
        <p:nvCxnSpPr>
          <p:cNvPr id="528" name="Google Shape;528;p43"/>
          <p:cNvCxnSpPr>
            <a:stCxn id="529" idx="0"/>
            <a:endCxn id="527" idx="2"/>
          </p:cNvCxnSpPr>
          <p:nvPr/>
        </p:nvCxnSpPr>
        <p:spPr>
          <a:xfrm rot="10800000">
            <a:off x="7331453" y="2631939"/>
            <a:ext cx="285000" cy="730200"/>
          </a:xfrm>
          <a:prstGeom prst="straightConnector1">
            <a:avLst/>
          </a:prstGeom>
          <a:noFill/>
          <a:ln cap="flat" cmpd="sng" w="19050">
            <a:solidFill>
              <a:srgbClr val="000000"/>
            </a:solidFill>
            <a:prstDash val="solid"/>
            <a:round/>
            <a:headEnd len="med" w="med" type="none"/>
            <a:tailEnd len="med" w="med" type="none"/>
          </a:ln>
        </p:spPr>
      </p:cxnSp>
      <p:cxnSp>
        <p:nvCxnSpPr>
          <p:cNvPr id="530" name="Google Shape;530;p43"/>
          <p:cNvCxnSpPr>
            <a:stCxn id="529" idx="1"/>
            <a:endCxn id="521" idx="3"/>
          </p:cNvCxnSpPr>
          <p:nvPr/>
        </p:nvCxnSpPr>
        <p:spPr>
          <a:xfrm rot="10800000">
            <a:off x="6510353" y="3362139"/>
            <a:ext cx="963600" cy="142500"/>
          </a:xfrm>
          <a:prstGeom prst="straightConnector1">
            <a:avLst/>
          </a:prstGeom>
          <a:noFill/>
          <a:ln cap="flat" cmpd="sng" w="19050">
            <a:solidFill>
              <a:srgbClr val="000000"/>
            </a:solidFill>
            <a:prstDash val="solid"/>
            <a:round/>
            <a:headEnd len="med" w="med" type="none"/>
            <a:tailEnd len="med" w="med" type="none"/>
          </a:ln>
        </p:spPr>
      </p:cxnSp>
      <p:cxnSp>
        <p:nvCxnSpPr>
          <p:cNvPr id="531" name="Google Shape;531;p43"/>
          <p:cNvCxnSpPr>
            <a:stCxn id="529" idx="2"/>
            <a:endCxn id="519" idx="3"/>
          </p:cNvCxnSpPr>
          <p:nvPr/>
        </p:nvCxnSpPr>
        <p:spPr>
          <a:xfrm flipH="1">
            <a:off x="6918953" y="3647139"/>
            <a:ext cx="697500" cy="584700"/>
          </a:xfrm>
          <a:prstGeom prst="straightConnector1">
            <a:avLst/>
          </a:prstGeom>
          <a:noFill/>
          <a:ln cap="flat" cmpd="sng" w="19050">
            <a:solidFill>
              <a:srgbClr val="000000"/>
            </a:solidFill>
            <a:prstDash val="solid"/>
            <a:round/>
            <a:headEnd len="med" w="med" type="none"/>
            <a:tailEnd len="med" w="med" type="none"/>
          </a:ln>
        </p:spPr>
      </p:cxnSp>
      <p:sp>
        <p:nvSpPr>
          <p:cNvPr id="532" name="Google Shape;532;p43"/>
          <p:cNvSpPr/>
          <p:nvPr/>
        </p:nvSpPr>
        <p:spPr>
          <a:xfrm>
            <a:off x="5588950" y="1920714"/>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cxnSp>
        <p:nvCxnSpPr>
          <p:cNvPr id="533" name="Google Shape;533;p43"/>
          <p:cNvCxnSpPr>
            <a:stCxn id="532" idx="4"/>
            <a:endCxn id="524" idx="0"/>
          </p:cNvCxnSpPr>
          <p:nvPr/>
        </p:nvCxnSpPr>
        <p:spPr>
          <a:xfrm>
            <a:off x="5731450" y="2205714"/>
            <a:ext cx="0" cy="283800"/>
          </a:xfrm>
          <a:prstGeom prst="straightConnector1">
            <a:avLst/>
          </a:prstGeom>
          <a:noFill/>
          <a:ln cap="flat" cmpd="sng" w="19050">
            <a:solidFill>
              <a:srgbClr val="000000"/>
            </a:solidFill>
            <a:prstDash val="solid"/>
            <a:round/>
            <a:headEnd len="med" w="med" type="none"/>
            <a:tailEnd len="med" w="med" type="none"/>
          </a:ln>
        </p:spPr>
      </p:cxnSp>
      <p:sp>
        <p:nvSpPr>
          <p:cNvPr id="534" name="Google Shape;534;p43"/>
          <p:cNvSpPr/>
          <p:nvPr/>
        </p:nvSpPr>
        <p:spPr>
          <a:xfrm>
            <a:off x="8087600" y="21574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cxnSp>
        <p:nvCxnSpPr>
          <p:cNvPr id="535" name="Google Shape;535;p43"/>
          <p:cNvCxnSpPr>
            <a:stCxn id="534" idx="2"/>
            <a:endCxn id="527" idx="3"/>
          </p:cNvCxnSpPr>
          <p:nvPr/>
        </p:nvCxnSpPr>
        <p:spPr>
          <a:xfrm flipH="1">
            <a:off x="7474100" y="2299989"/>
            <a:ext cx="613500" cy="189600"/>
          </a:xfrm>
          <a:prstGeom prst="straightConnector1">
            <a:avLst/>
          </a:prstGeom>
          <a:noFill/>
          <a:ln cap="flat" cmpd="sng" w="19050">
            <a:solidFill>
              <a:srgbClr val="000000"/>
            </a:solidFill>
            <a:prstDash val="solid"/>
            <a:round/>
            <a:headEnd len="med" w="med" type="none"/>
            <a:tailEnd len="med" w="med" type="none"/>
          </a:ln>
        </p:spPr>
      </p:cxnSp>
      <p:sp>
        <p:nvSpPr>
          <p:cNvPr id="536" name="Google Shape;536;p43"/>
          <p:cNvSpPr/>
          <p:nvPr/>
        </p:nvSpPr>
        <p:spPr>
          <a:xfrm>
            <a:off x="8386925" y="346923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cxnSp>
        <p:nvCxnSpPr>
          <p:cNvPr id="537" name="Google Shape;537;p43"/>
          <p:cNvCxnSpPr>
            <a:stCxn id="536" idx="2"/>
            <a:endCxn id="529" idx="3"/>
          </p:cNvCxnSpPr>
          <p:nvPr/>
        </p:nvCxnSpPr>
        <p:spPr>
          <a:xfrm rot="10800000">
            <a:off x="7759025" y="3504639"/>
            <a:ext cx="627900" cy="107100"/>
          </a:xfrm>
          <a:prstGeom prst="straightConnector1">
            <a:avLst/>
          </a:prstGeom>
          <a:noFill/>
          <a:ln cap="flat" cmpd="sng" w="19050">
            <a:solidFill>
              <a:srgbClr val="000000"/>
            </a:solidFill>
            <a:prstDash val="solid"/>
            <a:round/>
            <a:headEnd len="med" w="med" type="none"/>
            <a:tailEnd len="med" w="med" type="none"/>
          </a:ln>
        </p:spPr>
      </p:cxnSp>
      <p:cxnSp>
        <p:nvCxnSpPr>
          <p:cNvPr id="538" name="Google Shape;538;p43"/>
          <p:cNvCxnSpPr>
            <a:stCxn id="539" idx="0"/>
            <a:endCxn id="519" idx="2"/>
          </p:cNvCxnSpPr>
          <p:nvPr/>
        </p:nvCxnSpPr>
        <p:spPr>
          <a:xfrm rot="10800000">
            <a:off x="6776450" y="4374189"/>
            <a:ext cx="0" cy="280800"/>
          </a:xfrm>
          <a:prstGeom prst="straightConnector1">
            <a:avLst/>
          </a:prstGeom>
          <a:noFill/>
          <a:ln cap="flat" cmpd="sng" w="19050">
            <a:solidFill>
              <a:srgbClr val="000000"/>
            </a:solidFill>
            <a:prstDash val="solid"/>
            <a:round/>
            <a:headEnd len="med" w="med" type="none"/>
            <a:tailEnd len="med" w="med" type="none"/>
          </a:ln>
        </p:spPr>
      </p:cxnSp>
      <p:sp>
        <p:nvSpPr>
          <p:cNvPr id="539" name="Google Shape;539;p43"/>
          <p:cNvSpPr/>
          <p:nvPr/>
        </p:nvSpPr>
        <p:spPr>
          <a:xfrm>
            <a:off x="6633950" y="46549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cxnSp>
        <p:nvCxnSpPr>
          <p:cNvPr id="540" name="Google Shape;540;p43"/>
          <p:cNvCxnSpPr>
            <a:stCxn id="541" idx="0"/>
            <a:endCxn id="518" idx="2"/>
          </p:cNvCxnSpPr>
          <p:nvPr/>
        </p:nvCxnSpPr>
        <p:spPr>
          <a:xfrm rot="10800000">
            <a:off x="5588900" y="4146489"/>
            <a:ext cx="0" cy="280800"/>
          </a:xfrm>
          <a:prstGeom prst="straightConnector1">
            <a:avLst/>
          </a:prstGeom>
          <a:noFill/>
          <a:ln cap="flat" cmpd="sng" w="19050">
            <a:solidFill>
              <a:srgbClr val="000000"/>
            </a:solidFill>
            <a:prstDash val="solid"/>
            <a:round/>
            <a:headEnd len="med" w="med" type="none"/>
            <a:tailEnd len="med" w="med" type="none"/>
          </a:ln>
        </p:spPr>
      </p:cxnSp>
      <p:sp>
        <p:nvSpPr>
          <p:cNvPr id="541" name="Google Shape;541;p43"/>
          <p:cNvSpPr/>
          <p:nvPr/>
        </p:nvSpPr>
        <p:spPr>
          <a:xfrm>
            <a:off x="5446400" y="44272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542" name="Google Shape;542;p43"/>
          <p:cNvSpPr txBox="1"/>
          <p:nvPr/>
        </p:nvSpPr>
        <p:spPr>
          <a:xfrm>
            <a:off x="4929288" y="27207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2</a:t>
            </a:r>
            <a:endParaRPr>
              <a:solidFill>
                <a:schemeClr val="dk1"/>
              </a:solidFill>
              <a:latin typeface="Roboto"/>
              <a:ea typeface="Roboto"/>
              <a:cs typeface="Roboto"/>
              <a:sym typeface="Roboto"/>
            </a:endParaRPr>
          </a:p>
        </p:txBody>
      </p:sp>
      <p:sp>
        <p:nvSpPr>
          <p:cNvPr id="543" name="Google Shape;543;p43"/>
          <p:cNvSpPr txBox="1"/>
          <p:nvPr/>
        </p:nvSpPr>
        <p:spPr>
          <a:xfrm>
            <a:off x="6130375" y="27601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544" name="Google Shape;544;p43"/>
          <p:cNvSpPr txBox="1"/>
          <p:nvPr/>
        </p:nvSpPr>
        <p:spPr>
          <a:xfrm>
            <a:off x="6388950" y="23042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545" name="Google Shape;545;p43"/>
          <p:cNvSpPr txBox="1"/>
          <p:nvPr/>
        </p:nvSpPr>
        <p:spPr>
          <a:xfrm>
            <a:off x="7452425" y="2811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546" name="Google Shape;546;p43"/>
          <p:cNvSpPr txBox="1"/>
          <p:nvPr/>
        </p:nvSpPr>
        <p:spPr>
          <a:xfrm>
            <a:off x="6878325" y="31843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547" name="Google Shape;547;p43"/>
          <p:cNvSpPr txBox="1"/>
          <p:nvPr/>
        </p:nvSpPr>
        <p:spPr>
          <a:xfrm>
            <a:off x="7251375" y="38684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548" name="Google Shape;548;p43"/>
          <p:cNvSpPr txBox="1"/>
          <p:nvPr/>
        </p:nvSpPr>
        <p:spPr>
          <a:xfrm>
            <a:off x="6643300" y="36117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549" name="Google Shape;549;p43"/>
          <p:cNvSpPr txBox="1"/>
          <p:nvPr/>
        </p:nvSpPr>
        <p:spPr>
          <a:xfrm>
            <a:off x="6063850" y="41034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
        <p:nvSpPr>
          <p:cNvPr id="550" name="Google Shape;550;p43"/>
          <p:cNvSpPr txBox="1"/>
          <p:nvPr/>
        </p:nvSpPr>
        <p:spPr>
          <a:xfrm>
            <a:off x="5603988" y="3432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551" name="Google Shape;551;p43"/>
          <p:cNvSpPr/>
          <p:nvPr/>
        </p:nvSpPr>
        <p:spPr>
          <a:xfrm>
            <a:off x="4094101" y="2681000"/>
            <a:ext cx="4322575" cy="847550"/>
          </a:xfrm>
          <a:custGeom>
            <a:rect b="b" l="l" r="r" t="t"/>
            <a:pathLst>
              <a:path extrusionOk="0" h="33902" w="172903">
                <a:moveTo>
                  <a:pt x="0" y="6296"/>
                </a:moveTo>
                <a:cubicBezTo>
                  <a:pt x="4144" y="9821"/>
                  <a:pt x="17597" y="25965"/>
                  <a:pt x="24862" y="27445"/>
                </a:cubicBezTo>
                <a:cubicBezTo>
                  <a:pt x="32127" y="28925"/>
                  <a:pt x="37105" y="19749"/>
                  <a:pt x="43589" y="15175"/>
                </a:cubicBezTo>
                <a:cubicBezTo>
                  <a:pt x="50074" y="10601"/>
                  <a:pt x="57796" y="0"/>
                  <a:pt x="63769" y="0"/>
                </a:cubicBezTo>
                <a:cubicBezTo>
                  <a:pt x="69742" y="0"/>
                  <a:pt x="75070" y="11220"/>
                  <a:pt x="79429" y="15175"/>
                </a:cubicBezTo>
                <a:cubicBezTo>
                  <a:pt x="83788" y="19130"/>
                  <a:pt x="84300" y="21848"/>
                  <a:pt x="89923" y="23731"/>
                </a:cubicBezTo>
                <a:cubicBezTo>
                  <a:pt x="95547" y="25615"/>
                  <a:pt x="99340" y="24781"/>
                  <a:pt x="113170" y="26476"/>
                </a:cubicBezTo>
                <a:cubicBezTo>
                  <a:pt x="127000" y="28171"/>
                  <a:pt x="162948" y="32664"/>
                  <a:pt x="172903" y="33902"/>
                </a:cubicBezTo>
              </a:path>
            </a:pathLst>
          </a:custGeom>
          <a:noFill/>
          <a:ln cap="flat" cmpd="sng" w="28575">
            <a:solidFill>
              <a:srgbClr val="F1C232"/>
            </a:solidFill>
            <a:prstDash val="solid"/>
            <a:round/>
            <a:headEnd len="med" w="med" type="none"/>
            <a:tailEnd len="med" w="med" type="triangle"/>
          </a:ln>
        </p:spPr>
      </p:sp>
      <p:sp>
        <p:nvSpPr>
          <p:cNvPr id="515" name="Google Shape;515;p43"/>
          <p:cNvSpPr/>
          <p:nvPr/>
        </p:nvSpPr>
        <p:spPr>
          <a:xfrm>
            <a:off x="4614678" y="3288464"/>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R1</a:t>
            </a:r>
            <a:endParaRPr>
              <a:latin typeface="Roboto"/>
              <a:ea typeface="Roboto"/>
              <a:cs typeface="Roboto"/>
              <a:sym typeface="Roboto"/>
            </a:endParaRPr>
          </a:p>
        </p:txBody>
      </p:sp>
      <p:sp>
        <p:nvSpPr>
          <p:cNvPr id="518" name="Google Shape;518;p43"/>
          <p:cNvSpPr/>
          <p:nvPr/>
        </p:nvSpPr>
        <p:spPr>
          <a:xfrm>
            <a:off x="5446403" y="3861414"/>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R3</a:t>
            </a:r>
            <a:endParaRPr>
              <a:latin typeface="Roboto"/>
              <a:ea typeface="Roboto"/>
              <a:cs typeface="Roboto"/>
              <a:sym typeface="Roboto"/>
            </a:endParaRPr>
          </a:p>
        </p:txBody>
      </p:sp>
      <p:sp>
        <p:nvSpPr>
          <p:cNvPr id="519" name="Google Shape;519;p43"/>
          <p:cNvSpPr/>
          <p:nvPr/>
        </p:nvSpPr>
        <p:spPr>
          <a:xfrm>
            <a:off x="6633953" y="40892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R7</a:t>
            </a:r>
            <a:endParaRPr>
              <a:latin typeface="Roboto"/>
              <a:ea typeface="Roboto"/>
              <a:cs typeface="Roboto"/>
              <a:sym typeface="Roboto"/>
            </a:endParaRPr>
          </a:p>
        </p:txBody>
      </p:sp>
      <p:sp>
        <p:nvSpPr>
          <p:cNvPr id="521" name="Google Shape;521;p43"/>
          <p:cNvSpPr/>
          <p:nvPr/>
        </p:nvSpPr>
        <p:spPr>
          <a:xfrm>
            <a:off x="6225253" y="321963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R4</a:t>
            </a:r>
            <a:endParaRPr>
              <a:latin typeface="Roboto"/>
              <a:ea typeface="Roboto"/>
              <a:cs typeface="Roboto"/>
              <a:sym typeface="Roboto"/>
            </a:endParaRPr>
          </a:p>
        </p:txBody>
      </p:sp>
      <p:sp>
        <p:nvSpPr>
          <p:cNvPr id="524" name="Google Shape;524;p43"/>
          <p:cNvSpPr/>
          <p:nvPr/>
        </p:nvSpPr>
        <p:spPr>
          <a:xfrm>
            <a:off x="5588953" y="24894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R2</a:t>
            </a:r>
            <a:endParaRPr>
              <a:latin typeface="Roboto"/>
              <a:ea typeface="Roboto"/>
              <a:cs typeface="Roboto"/>
              <a:sym typeface="Roboto"/>
            </a:endParaRPr>
          </a:p>
        </p:txBody>
      </p:sp>
      <p:sp>
        <p:nvSpPr>
          <p:cNvPr id="527" name="Google Shape;527;p43"/>
          <p:cNvSpPr/>
          <p:nvPr/>
        </p:nvSpPr>
        <p:spPr>
          <a:xfrm>
            <a:off x="7188953" y="23469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R5</a:t>
            </a:r>
            <a:endParaRPr>
              <a:latin typeface="Roboto"/>
              <a:ea typeface="Roboto"/>
              <a:cs typeface="Roboto"/>
              <a:sym typeface="Roboto"/>
            </a:endParaRPr>
          </a:p>
        </p:txBody>
      </p:sp>
      <p:sp>
        <p:nvSpPr>
          <p:cNvPr id="529" name="Google Shape;529;p43"/>
          <p:cNvSpPr/>
          <p:nvPr/>
        </p:nvSpPr>
        <p:spPr>
          <a:xfrm>
            <a:off x="7473953" y="336213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R6</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Dynamic Adjustment: Detection and Adjustment</a:t>
            </a:r>
            <a:endParaRPr/>
          </a:p>
        </p:txBody>
      </p:sp>
      <p:sp>
        <p:nvSpPr>
          <p:cNvPr id="557" name="Google Shape;557;p44"/>
          <p:cNvSpPr txBox="1"/>
          <p:nvPr>
            <p:ph idx="1" type="body"/>
          </p:nvPr>
        </p:nvSpPr>
        <p:spPr>
          <a:xfrm>
            <a:off x="107050" y="402200"/>
            <a:ext cx="8909700" cy="175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Later, G → D starts sending traffic.</a:t>
            </a:r>
            <a:endParaRPr/>
          </a:p>
          <a:p>
            <a:pPr indent="0" lvl="0" marL="0" rtl="0" algn="l">
              <a:spcBef>
                <a:spcPts val="600"/>
              </a:spcBef>
              <a:spcAft>
                <a:spcPts val="0"/>
              </a:spcAft>
              <a:buNone/>
            </a:pPr>
            <a:r>
              <a:rPr lang="en"/>
              <a:t>Detection: A notices that 1 Gbps is congesting the network.</a:t>
            </a:r>
            <a:endParaRPr/>
          </a:p>
          <a:p>
            <a:pPr indent="0" lvl="0" marL="0" rtl="0" algn="l">
              <a:spcBef>
                <a:spcPts val="600"/>
              </a:spcBef>
              <a:spcAft>
                <a:spcPts val="0"/>
              </a:spcAft>
              <a:buNone/>
            </a:pPr>
            <a:r>
              <a:rPr lang="en"/>
              <a:t>Adjustment: A decides to slow down to 0.5 Gbps.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58" name="Google Shape;558;p44"/>
          <p:cNvSpPr/>
          <p:nvPr/>
        </p:nvSpPr>
        <p:spPr>
          <a:xfrm>
            <a:off x="3897375" y="2713714"/>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559" name="Google Shape;559;p44"/>
          <p:cNvSpPr/>
          <p:nvPr/>
        </p:nvSpPr>
        <p:spPr>
          <a:xfrm>
            <a:off x="3499850" y="336213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cxnSp>
        <p:nvCxnSpPr>
          <p:cNvPr id="560" name="Google Shape;560;p44"/>
          <p:cNvCxnSpPr>
            <a:stCxn id="558" idx="5"/>
            <a:endCxn id="561" idx="1"/>
          </p:cNvCxnSpPr>
          <p:nvPr/>
        </p:nvCxnSpPr>
        <p:spPr>
          <a:xfrm>
            <a:off x="4140638" y="2956977"/>
            <a:ext cx="474000" cy="474000"/>
          </a:xfrm>
          <a:prstGeom prst="straightConnector1">
            <a:avLst/>
          </a:prstGeom>
          <a:noFill/>
          <a:ln cap="flat" cmpd="sng" w="19050">
            <a:solidFill>
              <a:srgbClr val="000000"/>
            </a:solidFill>
            <a:prstDash val="solid"/>
            <a:round/>
            <a:headEnd len="med" w="med" type="none"/>
            <a:tailEnd len="med" w="med" type="none"/>
          </a:ln>
        </p:spPr>
      </p:cxnSp>
      <p:cxnSp>
        <p:nvCxnSpPr>
          <p:cNvPr id="562" name="Google Shape;562;p44"/>
          <p:cNvCxnSpPr>
            <a:stCxn id="559" idx="6"/>
            <a:endCxn id="561" idx="1"/>
          </p:cNvCxnSpPr>
          <p:nvPr/>
        </p:nvCxnSpPr>
        <p:spPr>
          <a:xfrm flipH="1" rot="10800000">
            <a:off x="3784850" y="3430839"/>
            <a:ext cx="829800" cy="73800"/>
          </a:xfrm>
          <a:prstGeom prst="straightConnector1">
            <a:avLst/>
          </a:prstGeom>
          <a:noFill/>
          <a:ln cap="flat" cmpd="sng" w="19050">
            <a:solidFill>
              <a:srgbClr val="000000"/>
            </a:solidFill>
            <a:prstDash val="solid"/>
            <a:round/>
            <a:headEnd len="med" w="med" type="none"/>
            <a:tailEnd len="med" w="med" type="none"/>
          </a:ln>
        </p:spPr>
      </p:cxnSp>
      <p:cxnSp>
        <p:nvCxnSpPr>
          <p:cNvPr id="563" name="Google Shape;563;p44"/>
          <p:cNvCxnSpPr>
            <a:stCxn id="564" idx="3"/>
            <a:endCxn id="565" idx="1"/>
          </p:cNvCxnSpPr>
          <p:nvPr/>
        </p:nvCxnSpPr>
        <p:spPr>
          <a:xfrm>
            <a:off x="5731403" y="4003914"/>
            <a:ext cx="902700" cy="228000"/>
          </a:xfrm>
          <a:prstGeom prst="straightConnector1">
            <a:avLst/>
          </a:prstGeom>
          <a:noFill/>
          <a:ln cap="flat" cmpd="sng" w="19050">
            <a:solidFill>
              <a:srgbClr val="000000"/>
            </a:solidFill>
            <a:prstDash val="solid"/>
            <a:round/>
            <a:headEnd len="med" w="med" type="none"/>
            <a:tailEnd len="med" w="med" type="none"/>
          </a:ln>
        </p:spPr>
      </p:cxnSp>
      <p:cxnSp>
        <p:nvCxnSpPr>
          <p:cNvPr id="566" name="Google Shape;566;p44"/>
          <p:cNvCxnSpPr>
            <a:stCxn id="567" idx="1"/>
            <a:endCxn id="564" idx="0"/>
          </p:cNvCxnSpPr>
          <p:nvPr/>
        </p:nvCxnSpPr>
        <p:spPr>
          <a:xfrm flipH="1">
            <a:off x="5588953" y="3362139"/>
            <a:ext cx="636300" cy="499200"/>
          </a:xfrm>
          <a:prstGeom prst="straightConnector1">
            <a:avLst/>
          </a:prstGeom>
          <a:noFill/>
          <a:ln cap="flat" cmpd="sng" w="19050">
            <a:solidFill>
              <a:srgbClr val="000000"/>
            </a:solidFill>
            <a:prstDash val="solid"/>
            <a:round/>
            <a:headEnd len="med" w="med" type="none"/>
            <a:tailEnd len="med" w="med" type="none"/>
          </a:ln>
        </p:spPr>
      </p:cxnSp>
      <p:cxnSp>
        <p:nvCxnSpPr>
          <p:cNvPr id="568" name="Google Shape;568;p44"/>
          <p:cNvCxnSpPr>
            <a:stCxn id="567" idx="3"/>
            <a:endCxn id="565" idx="0"/>
          </p:cNvCxnSpPr>
          <p:nvPr/>
        </p:nvCxnSpPr>
        <p:spPr>
          <a:xfrm>
            <a:off x="6510253" y="3362139"/>
            <a:ext cx="266100" cy="727200"/>
          </a:xfrm>
          <a:prstGeom prst="straightConnector1">
            <a:avLst/>
          </a:prstGeom>
          <a:noFill/>
          <a:ln cap="flat" cmpd="sng" w="19050">
            <a:solidFill>
              <a:srgbClr val="000000"/>
            </a:solidFill>
            <a:prstDash val="solid"/>
            <a:round/>
            <a:headEnd len="med" w="med" type="none"/>
            <a:tailEnd len="med" w="med" type="none"/>
          </a:ln>
        </p:spPr>
      </p:cxnSp>
      <p:cxnSp>
        <p:nvCxnSpPr>
          <p:cNvPr id="569" name="Google Shape;569;p44"/>
          <p:cNvCxnSpPr>
            <a:stCxn id="570" idx="1"/>
            <a:endCxn id="561" idx="0"/>
          </p:cNvCxnSpPr>
          <p:nvPr/>
        </p:nvCxnSpPr>
        <p:spPr>
          <a:xfrm flipH="1">
            <a:off x="4757053" y="2631989"/>
            <a:ext cx="831900" cy="656400"/>
          </a:xfrm>
          <a:prstGeom prst="straightConnector1">
            <a:avLst/>
          </a:prstGeom>
          <a:noFill/>
          <a:ln cap="flat" cmpd="sng" w="19050">
            <a:solidFill>
              <a:srgbClr val="000000"/>
            </a:solidFill>
            <a:prstDash val="solid"/>
            <a:round/>
            <a:headEnd len="med" w="med" type="none"/>
            <a:tailEnd len="med" w="med" type="none"/>
          </a:ln>
        </p:spPr>
      </p:cxnSp>
      <p:cxnSp>
        <p:nvCxnSpPr>
          <p:cNvPr id="571" name="Google Shape;571;p44"/>
          <p:cNvCxnSpPr>
            <a:stCxn id="570" idx="3"/>
            <a:endCxn id="567" idx="0"/>
          </p:cNvCxnSpPr>
          <p:nvPr/>
        </p:nvCxnSpPr>
        <p:spPr>
          <a:xfrm>
            <a:off x="5873953" y="2631989"/>
            <a:ext cx="493800" cy="587700"/>
          </a:xfrm>
          <a:prstGeom prst="straightConnector1">
            <a:avLst/>
          </a:prstGeom>
          <a:noFill/>
          <a:ln cap="flat" cmpd="sng" w="19050">
            <a:solidFill>
              <a:srgbClr val="000000"/>
            </a:solidFill>
            <a:prstDash val="solid"/>
            <a:round/>
            <a:headEnd len="med" w="med" type="none"/>
            <a:tailEnd len="med" w="med" type="none"/>
          </a:ln>
        </p:spPr>
      </p:cxnSp>
      <p:cxnSp>
        <p:nvCxnSpPr>
          <p:cNvPr id="572" name="Google Shape;572;p44"/>
          <p:cNvCxnSpPr>
            <a:stCxn id="570" idx="3"/>
            <a:endCxn id="573" idx="1"/>
          </p:cNvCxnSpPr>
          <p:nvPr/>
        </p:nvCxnSpPr>
        <p:spPr>
          <a:xfrm flipH="1" rot="10800000">
            <a:off x="5873953" y="2489489"/>
            <a:ext cx="1314900" cy="142500"/>
          </a:xfrm>
          <a:prstGeom prst="straightConnector1">
            <a:avLst/>
          </a:prstGeom>
          <a:noFill/>
          <a:ln cap="flat" cmpd="sng" w="19050">
            <a:solidFill>
              <a:srgbClr val="000000"/>
            </a:solidFill>
            <a:prstDash val="solid"/>
            <a:round/>
            <a:headEnd len="med" w="med" type="none"/>
            <a:tailEnd len="med" w="med" type="none"/>
          </a:ln>
        </p:spPr>
      </p:cxnSp>
      <p:cxnSp>
        <p:nvCxnSpPr>
          <p:cNvPr id="574" name="Google Shape;574;p44"/>
          <p:cNvCxnSpPr>
            <a:stCxn id="575" idx="0"/>
            <a:endCxn id="573" idx="2"/>
          </p:cNvCxnSpPr>
          <p:nvPr/>
        </p:nvCxnSpPr>
        <p:spPr>
          <a:xfrm rot="10800000">
            <a:off x="7331453" y="2631939"/>
            <a:ext cx="285000" cy="730200"/>
          </a:xfrm>
          <a:prstGeom prst="straightConnector1">
            <a:avLst/>
          </a:prstGeom>
          <a:noFill/>
          <a:ln cap="flat" cmpd="sng" w="19050">
            <a:solidFill>
              <a:srgbClr val="000000"/>
            </a:solidFill>
            <a:prstDash val="solid"/>
            <a:round/>
            <a:headEnd len="med" w="med" type="none"/>
            <a:tailEnd len="med" w="med" type="none"/>
          </a:ln>
        </p:spPr>
      </p:cxnSp>
      <p:cxnSp>
        <p:nvCxnSpPr>
          <p:cNvPr id="576" name="Google Shape;576;p44"/>
          <p:cNvCxnSpPr>
            <a:stCxn id="575" idx="1"/>
            <a:endCxn id="567" idx="3"/>
          </p:cNvCxnSpPr>
          <p:nvPr/>
        </p:nvCxnSpPr>
        <p:spPr>
          <a:xfrm rot="10800000">
            <a:off x="6510353" y="3362139"/>
            <a:ext cx="963600" cy="142500"/>
          </a:xfrm>
          <a:prstGeom prst="straightConnector1">
            <a:avLst/>
          </a:prstGeom>
          <a:noFill/>
          <a:ln cap="flat" cmpd="sng" w="19050">
            <a:solidFill>
              <a:srgbClr val="000000"/>
            </a:solidFill>
            <a:prstDash val="solid"/>
            <a:round/>
            <a:headEnd len="med" w="med" type="none"/>
            <a:tailEnd len="med" w="med" type="none"/>
          </a:ln>
        </p:spPr>
      </p:cxnSp>
      <p:cxnSp>
        <p:nvCxnSpPr>
          <p:cNvPr id="577" name="Google Shape;577;p44"/>
          <p:cNvCxnSpPr>
            <a:stCxn id="575" idx="2"/>
            <a:endCxn id="565" idx="3"/>
          </p:cNvCxnSpPr>
          <p:nvPr/>
        </p:nvCxnSpPr>
        <p:spPr>
          <a:xfrm flipH="1">
            <a:off x="6918953" y="3647139"/>
            <a:ext cx="697500" cy="584700"/>
          </a:xfrm>
          <a:prstGeom prst="straightConnector1">
            <a:avLst/>
          </a:prstGeom>
          <a:noFill/>
          <a:ln cap="flat" cmpd="sng" w="19050">
            <a:solidFill>
              <a:srgbClr val="000000"/>
            </a:solidFill>
            <a:prstDash val="solid"/>
            <a:round/>
            <a:headEnd len="med" w="med" type="none"/>
            <a:tailEnd len="med" w="med" type="none"/>
          </a:ln>
        </p:spPr>
      </p:cxnSp>
      <p:sp>
        <p:nvSpPr>
          <p:cNvPr id="578" name="Google Shape;578;p44"/>
          <p:cNvSpPr/>
          <p:nvPr/>
        </p:nvSpPr>
        <p:spPr>
          <a:xfrm>
            <a:off x="5588950" y="1920714"/>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cxnSp>
        <p:nvCxnSpPr>
          <p:cNvPr id="579" name="Google Shape;579;p44"/>
          <p:cNvCxnSpPr>
            <a:stCxn id="578" idx="4"/>
            <a:endCxn id="570" idx="0"/>
          </p:cNvCxnSpPr>
          <p:nvPr/>
        </p:nvCxnSpPr>
        <p:spPr>
          <a:xfrm>
            <a:off x="5731450" y="2205714"/>
            <a:ext cx="0" cy="283800"/>
          </a:xfrm>
          <a:prstGeom prst="straightConnector1">
            <a:avLst/>
          </a:prstGeom>
          <a:noFill/>
          <a:ln cap="flat" cmpd="sng" w="19050">
            <a:solidFill>
              <a:srgbClr val="000000"/>
            </a:solidFill>
            <a:prstDash val="solid"/>
            <a:round/>
            <a:headEnd len="med" w="med" type="none"/>
            <a:tailEnd len="med" w="med" type="none"/>
          </a:ln>
        </p:spPr>
      </p:cxnSp>
      <p:sp>
        <p:nvSpPr>
          <p:cNvPr id="580" name="Google Shape;580;p44"/>
          <p:cNvSpPr/>
          <p:nvPr/>
        </p:nvSpPr>
        <p:spPr>
          <a:xfrm>
            <a:off x="8087600" y="21574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cxnSp>
        <p:nvCxnSpPr>
          <p:cNvPr id="581" name="Google Shape;581;p44"/>
          <p:cNvCxnSpPr>
            <a:stCxn id="580" idx="2"/>
            <a:endCxn id="573" idx="3"/>
          </p:cNvCxnSpPr>
          <p:nvPr/>
        </p:nvCxnSpPr>
        <p:spPr>
          <a:xfrm flipH="1">
            <a:off x="7474100" y="2299989"/>
            <a:ext cx="613500" cy="189600"/>
          </a:xfrm>
          <a:prstGeom prst="straightConnector1">
            <a:avLst/>
          </a:prstGeom>
          <a:noFill/>
          <a:ln cap="flat" cmpd="sng" w="19050">
            <a:solidFill>
              <a:srgbClr val="000000"/>
            </a:solidFill>
            <a:prstDash val="solid"/>
            <a:round/>
            <a:headEnd len="med" w="med" type="none"/>
            <a:tailEnd len="med" w="med" type="none"/>
          </a:ln>
        </p:spPr>
      </p:cxnSp>
      <p:sp>
        <p:nvSpPr>
          <p:cNvPr id="582" name="Google Shape;582;p44"/>
          <p:cNvSpPr/>
          <p:nvPr/>
        </p:nvSpPr>
        <p:spPr>
          <a:xfrm>
            <a:off x="8386925" y="346923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cxnSp>
        <p:nvCxnSpPr>
          <p:cNvPr id="583" name="Google Shape;583;p44"/>
          <p:cNvCxnSpPr>
            <a:stCxn id="582" idx="2"/>
            <a:endCxn id="575" idx="3"/>
          </p:cNvCxnSpPr>
          <p:nvPr/>
        </p:nvCxnSpPr>
        <p:spPr>
          <a:xfrm rot="10800000">
            <a:off x="7759025" y="3504639"/>
            <a:ext cx="627900" cy="107100"/>
          </a:xfrm>
          <a:prstGeom prst="straightConnector1">
            <a:avLst/>
          </a:prstGeom>
          <a:noFill/>
          <a:ln cap="flat" cmpd="sng" w="19050">
            <a:solidFill>
              <a:srgbClr val="000000"/>
            </a:solidFill>
            <a:prstDash val="solid"/>
            <a:round/>
            <a:headEnd len="med" w="med" type="none"/>
            <a:tailEnd len="med" w="med" type="none"/>
          </a:ln>
        </p:spPr>
      </p:cxnSp>
      <p:cxnSp>
        <p:nvCxnSpPr>
          <p:cNvPr id="584" name="Google Shape;584;p44"/>
          <p:cNvCxnSpPr>
            <a:stCxn id="585" idx="0"/>
            <a:endCxn id="565" idx="2"/>
          </p:cNvCxnSpPr>
          <p:nvPr/>
        </p:nvCxnSpPr>
        <p:spPr>
          <a:xfrm rot="10800000">
            <a:off x="6776450" y="4374189"/>
            <a:ext cx="0" cy="280800"/>
          </a:xfrm>
          <a:prstGeom prst="straightConnector1">
            <a:avLst/>
          </a:prstGeom>
          <a:noFill/>
          <a:ln cap="flat" cmpd="sng" w="19050">
            <a:solidFill>
              <a:srgbClr val="000000"/>
            </a:solidFill>
            <a:prstDash val="solid"/>
            <a:round/>
            <a:headEnd len="med" w="med" type="none"/>
            <a:tailEnd len="med" w="med" type="none"/>
          </a:ln>
        </p:spPr>
      </p:cxnSp>
      <p:sp>
        <p:nvSpPr>
          <p:cNvPr id="585" name="Google Shape;585;p44"/>
          <p:cNvSpPr/>
          <p:nvPr/>
        </p:nvSpPr>
        <p:spPr>
          <a:xfrm>
            <a:off x="6633950" y="46549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cxnSp>
        <p:nvCxnSpPr>
          <p:cNvPr id="586" name="Google Shape;586;p44"/>
          <p:cNvCxnSpPr>
            <a:stCxn id="587" idx="0"/>
            <a:endCxn id="564" idx="2"/>
          </p:cNvCxnSpPr>
          <p:nvPr/>
        </p:nvCxnSpPr>
        <p:spPr>
          <a:xfrm rot="10800000">
            <a:off x="5588900" y="4146489"/>
            <a:ext cx="0" cy="280800"/>
          </a:xfrm>
          <a:prstGeom prst="straightConnector1">
            <a:avLst/>
          </a:prstGeom>
          <a:noFill/>
          <a:ln cap="flat" cmpd="sng" w="19050">
            <a:solidFill>
              <a:srgbClr val="000000"/>
            </a:solidFill>
            <a:prstDash val="solid"/>
            <a:round/>
            <a:headEnd len="med" w="med" type="none"/>
            <a:tailEnd len="med" w="med" type="none"/>
          </a:ln>
        </p:spPr>
      </p:cxnSp>
      <p:sp>
        <p:nvSpPr>
          <p:cNvPr id="587" name="Google Shape;587;p44"/>
          <p:cNvSpPr/>
          <p:nvPr/>
        </p:nvSpPr>
        <p:spPr>
          <a:xfrm>
            <a:off x="5446400" y="44272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588" name="Google Shape;588;p44"/>
          <p:cNvSpPr txBox="1"/>
          <p:nvPr/>
        </p:nvSpPr>
        <p:spPr>
          <a:xfrm>
            <a:off x="4929288" y="27207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2</a:t>
            </a:r>
            <a:endParaRPr>
              <a:solidFill>
                <a:schemeClr val="dk1"/>
              </a:solidFill>
              <a:latin typeface="Roboto"/>
              <a:ea typeface="Roboto"/>
              <a:cs typeface="Roboto"/>
              <a:sym typeface="Roboto"/>
            </a:endParaRPr>
          </a:p>
        </p:txBody>
      </p:sp>
      <p:sp>
        <p:nvSpPr>
          <p:cNvPr id="589" name="Google Shape;589;p44"/>
          <p:cNvSpPr txBox="1"/>
          <p:nvPr/>
        </p:nvSpPr>
        <p:spPr>
          <a:xfrm>
            <a:off x="6130375" y="27601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590" name="Google Shape;590;p44"/>
          <p:cNvSpPr txBox="1"/>
          <p:nvPr/>
        </p:nvSpPr>
        <p:spPr>
          <a:xfrm>
            <a:off x="6388950" y="23042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591" name="Google Shape;591;p44"/>
          <p:cNvSpPr txBox="1"/>
          <p:nvPr/>
        </p:nvSpPr>
        <p:spPr>
          <a:xfrm>
            <a:off x="7452425" y="2811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592" name="Google Shape;592;p44"/>
          <p:cNvSpPr txBox="1"/>
          <p:nvPr/>
        </p:nvSpPr>
        <p:spPr>
          <a:xfrm>
            <a:off x="6878325" y="31843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593" name="Google Shape;593;p44"/>
          <p:cNvSpPr txBox="1"/>
          <p:nvPr/>
        </p:nvSpPr>
        <p:spPr>
          <a:xfrm>
            <a:off x="7251375" y="38684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594" name="Google Shape;594;p44"/>
          <p:cNvSpPr txBox="1"/>
          <p:nvPr/>
        </p:nvSpPr>
        <p:spPr>
          <a:xfrm>
            <a:off x="6643300" y="36117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595" name="Google Shape;595;p44"/>
          <p:cNvSpPr txBox="1"/>
          <p:nvPr/>
        </p:nvSpPr>
        <p:spPr>
          <a:xfrm>
            <a:off x="6063850" y="41034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
        <p:nvSpPr>
          <p:cNvPr id="596" name="Google Shape;596;p44"/>
          <p:cNvSpPr txBox="1"/>
          <p:nvPr/>
        </p:nvSpPr>
        <p:spPr>
          <a:xfrm>
            <a:off x="5603988" y="3432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597" name="Google Shape;597;p44"/>
          <p:cNvSpPr/>
          <p:nvPr/>
        </p:nvSpPr>
        <p:spPr>
          <a:xfrm>
            <a:off x="4094101" y="2681000"/>
            <a:ext cx="4322575" cy="847550"/>
          </a:xfrm>
          <a:custGeom>
            <a:rect b="b" l="l" r="r" t="t"/>
            <a:pathLst>
              <a:path extrusionOk="0" h="33902" w="172903">
                <a:moveTo>
                  <a:pt x="0" y="6296"/>
                </a:moveTo>
                <a:cubicBezTo>
                  <a:pt x="4144" y="9821"/>
                  <a:pt x="17597" y="25965"/>
                  <a:pt x="24862" y="27445"/>
                </a:cubicBezTo>
                <a:cubicBezTo>
                  <a:pt x="32127" y="28925"/>
                  <a:pt x="37105" y="19749"/>
                  <a:pt x="43589" y="15175"/>
                </a:cubicBezTo>
                <a:cubicBezTo>
                  <a:pt x="50074" y="10601"/>
                  <a:pt x="57796" y="0"/>
                  <a:pt x="63769" y="0"/>
                </a:cubicBezTo>
                <a:cubicBezTo>
                  <a:pt x="69742" y="0"/>
                  <a:pt x="75070" y="11220"/>
                  <a:pt x="79429" y="15175"/>
                </a:cubicBezTo>
                <a:cubicBezTo>
                  <a:pt x="83788" y="19130"/>
                  <a:pt x="84300" y="21848"/>
                  <a:pt x="89923" y="23731"/>
                </a:cubicBezTo>
                <a:cubicBezTo>
                  <a:pt x="95547" y="25615"/>
                  <a:pt x="99340" y="24781"/>
                  <a:pt x="113170" y="26476"/>
                </a:cubicBezTo>
                <a:cubicBezTo>
                  <a:pt x="127000" y="28171"/>
                  <a:pt x="162948" y="32664"/>
                  <a:pt x="172903" y="33902"/>
                </a:cubicBezTo>
              </a:path>
            </a:pathLst>
          </a:custGeom>
          <a:noFill/>
          <a:ln cap="flat" cmpd="sng" w="28575">
            <a:solidFill>
              <a:srgbClr val="F1C232"/>
            </a:solidFill>
            <a:prstDash val="solid"/>
            <a:round/>
            <a:headEnd len="med" w="med" type="none"/>
            <a:tailEnd len="med" w="med" type="triangle"/>
          </a:ln>
        </p:spPr>
      </p:sp>
      <p:sp>
        <p:nvSpPr>
          <p:cNvPr id="598" name="Google Shape;598;p44"/>
          <p:cNvSpPr/>
          <p:nvPr/>
        </p:nvSpPr>
        <p:spPr>
          <a:xfrm>
            <a:off x="5698298" y="2074375"/>
            <a:ext cx="1114750" cy="2643600"/>
          </a:xfrm>
          <a:custGeom>
            <a:rect b="b" l="l" r="r" t="t"/>
            <a:pathLst>
              <a:path extrusionOk="0" h="105744" w="44590">
                <a:moveTo>
                  <a:pt x="0" y="0"/>
                </a:moveTo>
                <a:cubicBezTo>
                  <a:pt x="619" y="3390"/>
                  <a:pt x="-780" y="11893"/>
                  <a:pt x="3713" y="20342"/>
                </a:cubicBezTo>
                <a:cubicBezTo>
                  <a:pt x="8206" y="28791"/>
                  <a:pt x="20502" y="40065"/>
                  <a:pt x="26960" y="50693"/>
                </a:cubicBezTo>
                <a:cubicBezTo>
                  <a:pt x="33418" y="61321"/>
                  <a:pt x="39526" y="74936"/>
                  <a:pt x="42459" y="84111"/>
                </a:cubicBezTo>
                <a:cubicBezTo>
                  <a:pt x="45392" y="93286"/>
                  <a:pt x="44207" y="102139"/>
                  <a:pt x="44557" y="105744"/>
                </a:cubicBezTo>
              </a:path>
            </a:pathLst>
          </a:custGeom>
          <a:noFill/>
          <a:ln cap="flat" cmpd="sng" w="28575">
            <a:solidFill>
              <a:srgbClr val="0000FF"/>
            </a:solidFill>
            <a:prstDash val="solid"/>
            <a:round/>
            <a:headEnd len="med" w="med" type="none"/>
            <a:tailEnd len="med" w="med" type="triangle"/>
          </a:ln>
        </p:spPr>
      </p:sp>
      <p:sp>
        <p:nvSpPr>
          <p:cNvPr id="561" name="Google Shape;561;p44"/>
          <p:cNvSpPr/>
          <p:nvPr/>
        </p:nvSpPr>
        <p:spPr>
          <a:xfrm>
            <a:off x="4614678" y="3288464"/>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R1</a:t>
            </a:r>
            <a:endParaRPr>
              <a:latin typeface="Roboto"/>
              <a:ea typeface="Roboto"/>
              <a:cs typeface="Roboto"/>
              <a:sym typeface="Roboto"/>
            </a:endParaRPr>
          </a:p>
        </p:txBody>
      </p:sp>
      <p:sp>
        <p:nvSpPr>
          <p:cNvPr id="564" name="Google Shape;564;p44"/>
          <p:cNvSpPr/>
          <p:nvPr/>
        </p:nvSpPr>
        <p:spPr>
          <a:xfrm>
            <a:off x="5446403" y="3861414"/>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R3</a:t>
            </a:r>
            <a:endParaRPr>
              <a:latin typeface="Roboto"/>
              <a:ea typeface="Roboto"/>
              <a:cs typeface="Roboto"/>
              <a:sym typeface="Roboto"/>
            </a:endParaRPr>
          </a:p>
        </p:txBody>
      </p:sp>
      <p:sp>
        <p:nvSpPr>
          <p:cNvPr id="565" name="Google Shape;565;p44"/>
          <p:cNvSpPr/>
          <p:nvPr/>
        </p:nvSpPr>
        <p:spPr>
          <a:xfrm>
            <a:off x="6633953" y="40892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R7</a:t>
            </a:r>
            <a:endParaRPr>
              <a:latin typeface="Roboto"/>
              <a:ea typeface="Roboto"/>
              <a:cs typeface="Roboto"/>
              <a:sym typeface="Roboto"/>
            </a:endParaRPr>
          </a:p>
        </p:txBody>
      </p:sp>
      <p:sp>
        <p:nvSpPr>
          <p:cNvPr id="567" name="Google Shape;567;p44"/>
          <p:cNvSpPr/>
          <p:nvPr/>
        </p:nvSpPr>
        <p:spPr>
          <a:xfrm>
            <a:off x="6225253" y="321963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R4</a:t>
            </a:r>
            <a:endParaRPr>
              <a:latin typeface="Roboto"/>
              <a:ea typeface="Roboto"/>
              <a:cs typeface="Roboto"/>
              <a:sym typeface="Roboto"/>
            </a:endParaRPr>
          </a:p>
        </p:txBody>
      </p:sp>
      <p:sp>
        <p:nvSpPr>
          <p:cNvPr id="570" name="Google Shape;570;p44"/>
          <p:cNvSpPr/>
          <p:nvPr/>
        </p:nvSpPr>
        <p:spPr>
          <a:xfrm>
            <a:off x="5588953" y="24894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R2</a:t>
            </a:r>
            <a:endParaRPr>
              <a:latin typeface="Roboto"/>
              <a:ea typeface="Roboto"/>
              <a:cs typeface="Roboto"/>
              <a:sym typeface="Roboto"/>
            </a:endParaRPr>
          </a:p>
        </p:txBody>
      </p:sp>
      <p:sp>
        <p:nvSpPr>
          <p:cNvPr id="573" name="Google Shape;573;p44"/>
          <p:cNvSpPr/>
          <p:nvPr/>
        </p:nvSpPr>
        <p:spPr>
          <a:xfrm>
            <a:off x="7188953" y="23469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R5</a:t>
            </a:r>
            <a:endParaRPr>
              <a:latin typeface="Roboto"/>
              <a:ea typeface="Roboto"/>
              <a:cs typeface="Roboto"/>
              <a:sym typeface="Roboto"/>
            </a:endParaRPr>
          </a:p>
        </p:txBody>
      </p:sp>
      <p:sp>
        <p:nvSpPr>
          <p:cNvPr id="575" name="Google Shape;575;p44"/>
          <p:cNvSpPr/>
          <p:nvPr/>
        </p:nvSpPr>
        <p:spPr>
          <a:xfrm>
            <a:off x="7473953" y="336213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R6</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Types of Dynamic Adjustment Algorithms</a:t>
            </a:r>
            <a:endParaRPr/>
          </a:p>
        </p:txBody>
      </p:sp>
      <p:sp>
        <p:nvSpPr>
          <p:cNvPr id="604" name="Google Shape;604;p45"/>
          <p:cNvSpPr txBox="1"/>
          <p:nvPr>
            <p:ph idx="1" type="body"/>
          </p:nvPr>
        </p:nvSpPr>
        <p:spPr>
          <a:xfrm>
            <a:off x="107050" y="402200"/>
            <a:ext cx="8909700" cy="266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Solutions can be classified into 2 types, depending on where they're implemented:</a:t>
            </a:r>
            <a:endParaRPr/>
          </a:p>
          <a:p>
            <a:pPr indent="0" lvl="0" marL="0" rtl="0" algn="l">
              <a:spcBef>
                <a:spcPts val="600"/>
              </a:spcBef>
              <a:spcAft>
                <a:spcPts val="0"/>
              </a:spcAft>
              <a:buNone/>
            </a:pPr>
            <a:r>
              <a:rPr b="1" lang="en"/>
              <a:t>Host-based</a:t>
            </a:r>
            <a:r>
              <a:rPr lang="en"/>
              <a:t> congestion control: </a:t>
            </a:r>
            <a:r>
              <a:rPr lang="en" sz="1400">
                <a:solidFill>
                  <a:schemeClr val="accent3"/>
                </a:solidFill>
              </a:rPr>
              <a:t>(</a:t>
            </a:r>
            <a:r>
              <a:rPr i="1" lang="en" sz="1400">
                <a:solidFill>
                  <a:schemeClr val="accent3"/>
                </a:solidFill>
              </a:rPr>
              <a:t>TCP uses this one</a:t>
            </a:r>
            <a:r>
              <a:rPr lang="en" sz="1400">
                <a:solidFill>
                  <a:schemeClr val="accent3"/>
                </a:solidFill>
              </a:rPr>
              <a:t>)</a:t>
            </a:r>
            <a:endParaRPr sz="1400">
              <a:solidFill>
                <a:schemeClr val="accent3"/>
              </a:solidFill>
            </a:endParaRPr>
          </a:p>
          <a:p>
            <a:pPr indent="-342900" lvl="0" marL="457200" rtl="0" algn="l">
              <a:spcBef>
                <a:spcPts val="600"/>
              </a:spcBef>
              <a:spcAft>
                <a:spcPts val="0"/>
              </a:spcAft>
              <a:buSzPts val="1800"/>
              <a:buChar char="●"/>
            </a:pPr>
            <a:r>
              <a:rPr lang="en"/>
              <a:t>Implemented at the end hosts. No special support from routers.</a:t>
            </a:r>
            <a:endParaRPr/>
          </a:p>
          <a:p>
            <a:pPr indent="-342900" lvl="0" marL="457200" rtl="0" algn="l">
              <a:spcBef>
                <a:spcPts val="0"/>
              </a:spcBef>
              <a:spcAft>
                <a:spcPts val="0"/>
              </a:spcAft>
              <a:buSzPts val="1800"/>
              <a:buChar char="●"/>
            </a:pPr>
            <a:r>
              <a:rPr lang="en"/>
              <a:t>Hosts adjust rate based on </a:t>
            </a:r>
            <a:r>
              <a:rPr i="1" lang="en"/>
              <a:t>implicit</a:t>
            </a:r>
            <a:r>
              <a:rPr lang="en"/>
              <a:t> feedback from routers.</a:t>
            </a:r>
            <a:endParaRPr/>
          </a:p>
          <a:p>
            <a:pPr indent="0" lvl="0" marL="0" rtl="0" algn="l">
              <a:spcBef>
                <a:spcPts val="600"/>
              </a:spcBef>
              <a:spcAft>
                <a:spcPts val="0"/>
              </a:spcAft>
              <a:buNone/>
            </a:pPr>
            <a:r>
              <a:rPr b="1" lang="en"/>
              <a:t>Router-assisted</a:t>
            </a:r>
            <a:r>
              <a:rPr lang="en"/>
              <a:t> congestion control:</a:t>
            </a:r>
            <a:endParaRPr/>
          </a:p>
          <a:p>
            <a:pPr indent="-342900" lvl="0" marL="457200" rtl="0" algn="l">
              <a:spcBef>
                <a:spcPts val="600"/>
              </a:spcBef>
              <a:spcAft>
                <a:spcPts val="0"/>
              </a:spcAft>
              <a:buSzPts val="1800"/>
              <a:buChar char="●"/>
            </a:pPr>
            <a:r>
              <a:rPr lang="en"/>
              <a:t>Routers signal congestion back to end hosts.</a:t>
            </a:r>
            <a:endParaRPr/>
          </a:p>
          <a:p>
            <a:pPr indent="-342900" lvl="0" marL="457200" rtl="0" algn="l">
              <a:spcBef>
                <a:spcPts val="0"/>
              </a:spcBef>
              <a:spcAft>
                <a:spcPts val="0"/>
              </a:spcAft>
              <a:buSzPts val="1800"/>
              <a:buChar char="●"/>
            </a:pPr>
            <a:r>
              <a:rPr lang="en"/>
              <a:t>Hosts pick rate based on </a:t>
            </a:r>
            <a:r>
              <a:rPr i="1" lang="en"/>
              <a:t>explicit</a:t>
            </a:r>
            <a:r>
              <a:rPr lang="en"/>
              <a:t> feedback from routers.</a:t>
            </a:r>
            <a:endParaRPr/>
          </a:p>
        </p:txBody>
      </p:sp>
      <p:sp>
        <p:nvSpPr>
          <p:cNvPr id="605" name="Google Shape;605;p45"/>
          <p:cNvSpPr txBox="1"/>
          <p:nvPr/>
        </p:nvSpPr>
        <p:spPr>
          <a:xfrm>
            <a:off x="2971950" y="3211950"/>
            <a:ext cx="26931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latin typeface="Roboto"/>
                <a:ea typeface="Roboto"/>
                <a:cs typeface="Roboto"/>
                <a:sym typeface="Roboto"/>
              </a:rPr>
              <a:t>Congestion Control Protocols</a:t>
            </a:r>
            <a:endParaRPr>
              <a:solidFill>
                <a:srgbClr val="000000"/>
              </a:solidFill>
              <a:latin typeface="Roboto"/>
              <a:ea typeface="Roboto"/>
              <a:cs typeface="Roboto"/>
              <a:sym typeface="Roboto"/>
            </a:endParaRPr>
          </a:p>
        </p:txBody>
      </p:sp>
      <p:sp>
        <p:nvSpPr>
          <p:cNvPr id="606" name="Google Shape;606;p45"/>
          <p:cNvSpPr txBox="1"/>
          <p:nvPr/>
        </p:nvSpPr>
        <p:spPr>
          <a:xfrm>
            <a:off x="3677400" y="3985650"/>
            <a:ext cx="12822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Pricing</a:t>
            </a:r>
            <a:endParaRPr>
              <a:solidFill>
                <a:srgbClr val="000000"/>
              </a:solidFill>
              <a:latin typeface="Roboto"/>
              <a:ea typeface="Roboto"/>
              <a:cs typeface="Roboto"/>
              <a:sym typeface="Roboto"/>
            </a:endParaRPr>
          </a:p>
        </p:txBody>
      </p:sp>
      <p:cxnSp>
        <p:nvCxnSpPr>
          <p:cNvPr id="607" name="Google Shape;607;p45"/>
          <p:cNvCxnSpPr>
            <a:stCxn id="605" idx="2"/>
            <a:endCxn id="606" idx="0"/>
          </p:cNvCxnSpPr>
          <p:nvPr/>
        </p:nvCxnSpPr>
        <p:spPr>
          <a:xfrm>
            <a:off x="4318500" y="3482850"/>
            <a:ext cx="0" cy="502800"/>
          </a:xfrm>
          <a:prstGeom prst="straightConnector1">
            <a:avLst/>
          </a:prstGeom>
          <a:noFill/>
          <a:ln cap="flat" cmpd="sng" w="9525">
            <a:solidFill>
              <a:srgbClr val="666666"/>
            </a:solidFill>
            <a:prstDash val="solid"/>
            <a:round/>
            <a:headEnd len="med" w="med" type="none"/>
            <a:tailEnd len="med" w="med" type="none"/>
          </a:ln>
        </p:spPr>
      </p:cxnSp>
      <p:sp>
        <p:nvSpPr>
          <p:cNvPr id="608" name="Google Shape;608;p45"/>
          <p:cNvSpPr txBox="1"/>
          <p:nvPr/>
        </p:nvSpPr>
        <p:spPr>
          <a:xfrm>
            <a:off x="2382000" y="3985650"/>
            <a:ext cx="12822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Reservations</a:t>
            </a:r>
            <a:endParaRPr>
              <a:solidFill>
                <a:srgbClr val="000000"/>
              </a:solidFill>
              <a:latin typeface="Roboto"/>
              <a:ea typeface="Roboto"/>
              <a:cs typeface="Roboto"/>
              <a:sym typeface="Roboto"/>
            </a:endParaRPr>
          </a:p>
        </p:txBody>
      </p:sp>
      <p:cxnSp>
        <p:nvCxnSpPr>
          <p:cNvPr id="609" name="Google Shape;609;p45"/>
          <p:cNvCxnSpPr>
            <a:stCxn id="605" idx="2"/>
            <a:endCxn id="608" idx="0"/>
          </p:cNvCxnSpPr>
          <p:nvPr/>
        </p:nvCxnSpPr>
        <p:spPr>
          <a:xfrm flipH="1">
            <a:off x="3023100" y="3482850"/>
            <a:ext cx="1295400" cy="502800"/>
          </a:xfrm>
          <a:prstGeom prst="straightConnector1">
            <a:avLst/>
          </a:prstGeom>
          <a:noFill/>
          <a:ln cap="flat" cmpd="sng" w="9525">
            <a:solidFill>
              <a:srgbClr val="666666"/>
            </a:solidFill>
            <a:prstDash val="solid"/>
            <a:round/>
            <a:headEnd len="med" w="med" type="none"/>
            <a:tailEnd len="med" w="med" type="none"/>
          </a:ln>
        </p:spPr>
      </p:cxnSp>
      <p:sp>
        <p:nvSpPr>
          <p:cNvPr id="610" name="Google Shape;610;p45"/>
          <p:cNvSpPr txBox="1"/>
          <p:nvPr/>
        </p:nvSpPr>
        <p:spPr>
          <a:xfrm>
            <a:off x="4686900" y="3985650"/>
            <a:ext cx="18540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Dynamic Adjustment</a:t>
            </a:r>
            <a:endParaRPr>
              <a:solidFill>
                <a:srgbClr val="000000"/>
              </a:solidFill>
              <a:latin typeface="Roboto"/>
              <a:ea typeface="Roboto"/>
              <a:cs typeface="Roboto"/>
              <a:sym typeface="Roboto"/>
            </a:endParaRPr>
          </a:p>
        </p:txBody>
      </p:sp>
      <p:cxnSp>
        <p:nvCxnSpPr>
          <p:cNvPr id="611" name="Google Shape;611;p45"/>
          <p:cNvCxnSpPr>
            <a:stCxn id="605" idx="2"/>
            <a:endCxn id="610" idx="0"/>
          </p:cNvCxnSpPr>
          <p:nvPr/>
        </p:nvCxnSpPr>
        <p:spPr>
          <a:xfrm>
            <a:off x="4318500" y="3482850"/>
            <a:ext cx="1295400" cy="502800"/>
          </a:xfrm>
          <a:prstGeom prst="straightConnector1">
            <a:avLst/>
          </a:prstGeom>
          <a:noFill/>
          <a:ln cap="flat" cmpd="sng" w="9525">
            <a:solidFill>
              <a:srgbClr val="666666"/>
            </a:solidFill>
            <a:prstDash val="solid"/>
            <a:round/>
            <a:headEnd len="med" w="med" type="none"/>
            <a:tailEnd len="med" w="med" type="none"/>
          </a:ln>
        </p:spPr>
      </p:cxnSp>
      <p:sp>
        <p:nvSpPr>
          <p:cNvPr id="612" name="Google Shape;612;p45"/>
          <p:cNvSpPr txBox="1"/>
          <p:nvPr/>
        </p:nvSpPr>
        <p:spPr>
          <a:xfrm>
            <a:off x="6081600" y="4683150"/>
            <a:ext cx="13506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Router-assisted</a:t>
            </a:r>
            <a:endParaRPr>
              <a:solidFill>
                <a:srgbClr val="000000"/>
              </a:solidFill>
              <a:latin typeface="Roboto"/>
              <a:ea typeface="Roboto"/>
              <a:cs typeface="Roboto"/>
              <a:sym typeface="Roboto"/>
            </a:endParaRPr>
          </a:p>
        </p:txBody>
      </p:sp>
      <p:sp>
        <p:nvSpPr>
          <p:cNvPr id="613" name="Google Shape;613;p45"/>
          <p:cNvSpPr txBox="1"/>
          <p:nvPr/>
        </p:nvSpPr>
        <p:spPr>
          <a:xfrm>
            <a:off x="3960025" y="4683150"/>
            <a:ext cx="10512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Host-based</a:t>
            </a:r>
            <a:endParaRPr>
              <a:solidFill>
                <a:srgbClr val="000000"/>
              </a:solidFill>
              <a:latin typeface="Roboto"/>
              <a:ea typeface="Roboto"/>
              <a:cs typeface="Roboto"/>
              <a:sym typeface="Roboto"/>
            </a:endParaRPr>
          </a:p>
        </p:txBody>
      </p:sp>
      <p:cxnSp>
        <p:nvCxnSpPr>
          <p:cNvPr id="614" name="Google Shape;614;p45"/>
          <p:cNvCxnSpPr>
            <a:stCxn id="610" idx="2"/>
            <a:endCxn id="613" idx="0"/>
          </p:cNvCxnSpPr>
          <p:nvPr/>
        </p:nvCxnSpPr>
        <p:spPr>
          <a:xfrm flipH="1">
            <a:off x="4485600" y="4256550"/>
            <a:ext cx="1128300" cy="426600"/>
          </a:xfrm>
          <a:prstGeom prst="straightConnector1">
            <a:avLst/>
          </a:prstGeom>
          <a:noFill/>
          <a:ln cap="flat" cmpd="sng" w="9525">
            <a:solidFill>
              <a:srgbClr val="666666"/>
            </a:solidFill>
            <a:prstDash val="solid"/>
            <a:round/>
            <a:headEnd len="med" w="med" type="none"/>
            <a:tailEnd len="med" w="med" type="none"/>
          </a:ln>
        </p:spPr>
      </p:cxnSp>
      <p:cxnSp>
        <p:nvCxnSpPr>
          <p:cNvPr id="615" name="Google Shape;615;p45"/>
          <p:cNvCxnSpPr>
            <a:stCxn id="610" idx="2"/>
            <a:endCxn id="612" idx="0"/>
          </p:cNvCxnSpPr>
          <p:nvPr/>
        </p:nvCxnSpPr>
        <p:spPr>
          <a:xfrm>
            <a:off x="5613900" y="4256550"/>
            <a:ext cx="1143000" cy="426600"/>
          </a:xfrm>
          <a:prstGeom prst="straightConnector1">
            <a:avLst/>
          </a:prstGeom>
          <a:noFill/>
          <a:ln cap="flat" cmpd="sng" w="9525">
            <a:solidFill>
              <a:srgbClr val="666666"/>
            </a:solidFill>
            <a:prstDash val="solid"/>
            <a:round/>
            <a:headEnd len="med" w="med" type="none"/>
            <a:tailEnd len="med" w="med" type="none"/>
          </a:ln>
        </p:spPr>
      </p:cxnSp>
      <p:sp>
        <p:nvSpPr>
          <p:cNvPr id="616" name="Google Shape;616;p45"/>
          <p:cNvSpPr txBox="1"/>
          <p:nvPr/>
        </p:nvSpPr>
        <p:spPr>
          <a:xfrm>
            <a:off x="3431100" y="4698600"/>
            <a:ext cx="479400" cy="240000"/>
          </a:xfrm>
          <a:prstGeom prst="rect">
            <a:avLst/>
          </a:prstGeom>
          <a:noFill/>
          <a:ln>
            <a:noFill/>
          </a:ln>
        </p:spPr>
        <p:txBody>
          <a:bodyPr anchorCtr="0" anchor="t" bIns="27425" lIns="27425" spcFirstLastPara="1" rIns="27425" wrap="square" tIns="27425">
            <a:spAutoFit/>
          </a:bodyPr>
          <a:lstStyle/>
          <a:p>
            <a:pPr indent="0" lvl="0" marL="0" rtl="0" algn="l">
              <a:spcBef>
                <a:spcPts val="0"/>
              </a:spcBef>
              <a:spcAft>
                <a:spcPts val="0"/>
              </a:spcAft>
              <a:buNone/>
            </a:pPr>
            <a:r>
              <a:rPr lang="en" sz="1200">
                <a:solidFill>
                  <a:srgbClr val="CC4125"/>
                </a:solidFill>
                <a:latin typeface="Roboto"/>
                <a:ea typeface="Roboto"/>
                <a:cs typeface="Roboto"/>
                <a:sym typeface="Roboto"/>
              </a:rPr>
              <a:t>Today</a:t>
            </a:r>
            <a:endParaRPr sz="1200">
              <a:solidFill>
                <a:srgbClr val="CC4125"/>
              </a:solidFill>
              <a:latin typeface="Roboto"/>
              <a:ea typeface="Roboto"/>
              <a:cs typeface="Roboto"/>
              <a:sym typeface="Roboto"/>
            </a:endParaRPr>
          </a:p>
        </p:txBody>
      </p:sp>
      <p:sp>
        <p:nvSpPr>
          <p:cNvPr id="617" name="Google Shape;617;p45"/>
          <p:cNvSpPr/>
          <p:nvPr/>
        </p:nvSpPr>
        <p:spPr>
          <a:xfrm>
            <a:off x="3960125" y="4683150"/>
            <a:ext cx="1051200" cy="263700"/>
          </a:xfrm>
          <a:prstGeom prst="roundRect">
            <a:avLst>
              <a:gd fmla="val 16667" name="adj"/>
            </a:avLst>
          </a:prstGeom>
          <a:no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18" name="Google Shape;618;p45"/>
          <p:cNvSpPr/>
          <p:nvPr/>
        </p:nvSpPr>
        <p:spPr>
          <a:xfrm>
            <a:off x="6081600" y="4683150"/>
            <a:ext cx="1350600" cy="263700"/>
          </a:xfrm>
          <a:prstGeom prst="roundRect">
            <a:avLst>
              <a:gd fmla="val 16667" name="adj"/>
            </a:avLst>
          </a:prstGeom>
          <a:no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19" name="Google Shape;619;p45"/>
          <p:cNvSpPr txBox="1"/>
          <p:nvPr/>
        </p:nvSpPr>
        <p:spPr>
          <a:xfrm>
            <a:off x="7484200" y="4695000"/>
            <a:ext cx="735000" cy="240000"/>
          </a:xfrm>
          <a:prstGeom prst="rect">
            <a:avLst/>
          </a:prstGeom>
          <a:noFill/>
          <a:ln>
            <a:noFill/>
          </a:ln>
        </p:spPr>
        <p:txBody>
          <a:bodyPr anchorCtr="0" anchor="t" bIns="27425" lIns="27425" spcFirstLastPara="1" rIns="27425" wrap="square" tIns="27425">
            <a:spAutoFit/>
          </a:bodyPr>
          <a:lstStyle/>
          <a:p>
            <a:pPr indent="0" lvl="0" marL="0" rtl="0" algn="l">
              <a:spcBef>
                <a:spcPts val="0"/>
              </a:spcBef>
              <a:spcAft>
                <a:spcPts val="0"/>
              </a:spcAft>
              <a:buNone/>
            </a:pPr>
            <a:r>
              <a:rPr lang="en" sz="1200">
                <a:solidFill>
                  <a:srgbClr val="CC4125"/>
                </a:solidFill>
                <a:latin typeface="Roboto"/>
                <a:ea typeface="Roboto"/>
                <a:cs typeface="Roboto"/>
                <a:sym typeface="Roboto"/>
              </a:rPr>
              <a:t>Next time</a:t>
            </a:r>
            <a:endParaRPr sz="1200">
              <a:solidFill>
                <a:srgbClr val="CC4125"/>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6"/>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Every host </a:t>
            </a:r>
            <a:r>
              <a:rPr i="1" lang="en"/>
              <a:t>independently</a:t>
            </a:r>
            <a:r>
              <a:rPr lang="en"/>
              <a:t> runs the same algorithm:</a:t>
            </a:r>
            <a:endParaRPr/>
          </a:p>
          <a:p>
            <a:pPr indent="-228600" lvl="0" marL="914400" rtl="0" algn="l">
              <a:spcBef>
                <a:spcPts val="600"/>
              </a:spcBef>
              <a:spcAft>
                <a:spcPts val="0"/>
              </a:spcAft>
              <a:buSzPts val="1800"/>
              <a:buAutoNum type="arabicPeriod"/>
            </a:pPr>
            <a:r>
              <a:rPr lang="en"/>
              <a:t>Pick an initial rate </a:t>
            </a:r>
            <a:r>
              <a:rPr i="1" lang="en"/>
              <a:t>R</a:t>
            </a:r>
            <a:r>
              <a:rPr lang="en"/>
              <a:t>.</a:t>
            </a:r>
            <a:endParaRPr/>
          </a:p>
          <a:p>
            <a:pPr indent="-228600" lvl="0" marL="914400" rtl="0" algn="l">
              <a:spcBef>
                <a:spcPts val="0"/>
              </a:spcBef>
              <a:spcAft>
                <a:spcPts val="0"/>
              </a:spcAft>
              <a:buSzPts val="1800"/>
              <a:buAutoNum type="arabicPeriod"/>
            </a:pPr>
            <a:r>
              <a:rPr lang="en"/>
              <a:t>Try sending at rate </a:t>
            </a:r>
            <a:r>
              <a:rPr i="1" lang="en"/>
              <a:t>R</a:t>
            </a:r>
            <a:r>
              <a:rPr lang="en"/>
              <a:t> for some period of time.</a:t>
            </a:r>
            <a:endParaRPr/>
          </a:p>
          <a:p>
            <a:pPr indent="-228600" lvl="1" marL="1257300" rtl="0" algn="l">
              <a:spcBef>
                <a:spcPts val="0"/>
              </a:spcBef>
              <a:spcAft>
                <a:spcPts val="0"/>
              </a:spcAft>
              <a:buSzPts val="1800"/>
              <a:buChar char="●"/>
            </a:pPr>
            <a:r>
              <a:rPr lang="en"/>
              <a:t>Did I experience congestion in this time period?</a:t>
            </a:r>
            <a:endParaRPr/>
          </a:p>
          <a:p>
            <a:pPr indent="-228600" lvl="1" marL="1257300" rtl="0" algn="l">
              <a:spcBef>
                <a:spcPts val="0"/>
              </a:spcBef>
              <a:spcAft>
                <a:spcPts val="0"/>
              </a:spcAft>
              <a:buSzPts val="1800"/>
              <a:buChar char="●"/>
            </a:pPr>
            <a:r>
              <a:rPr lang="en"/>
              <a:t>If no, increase </a:t>
            </a:r>
            <a:r>
              <a:rPr i="1" lang="en"/>
              <a:t>R</a:t>
            </a:r>
            <a:r>
              <a:rPr lang="en"/>
              <a:t>.</a:t>
            </a:r>
            <a:endParaRPr/>
          </a:p>
          <a:p>
            <a:pPr indent="-228600" lvl="1" marL="1257300" rtl="0" algn="l">
              <a:spcBef>
                <a:spcPts val="0"/>
              </a:spcBef>
              <a:spcAft>
                <a:spcPts val="0"/>
              </a:spcAft>
              <a:buSzPts val="1800"/>
              <a:buChar char="●"/>
            </a:pPr>
            <a:r>
              <a:rPr lang="en"/>
              <a:t>If yes, reduce </a:t>
            </a:r>
            <a:r>
              <a:rPr i="1" lang="en"/>
              <a:t>R</a:t>
            </a:r>
            <a:r>
              <a:rPr lang="en"/>
              <a:t>.</a:t>
            </a:r>
            <a:endParaRPr/>
          </a:p>
          <a:p>
            <a:pPr indent="-228600" lvl="1" marL="1257300" rtl="0" algn="l">
              <a:spcBef>
                <a:spcPts val="0"/>
              </a:spcBef>
              <a:spcAft>
                <a:spcPts val="0"/>
              </a:spcAft>
              <a:buSzPts val="1800"/>
              <a:buChar char="●"/>
            </a:pPr>
            <a:r>
              <a:rPr lang="en"/>
              <a:t>Repeat.</a:t>
            </a:r>
            <a:endParaRPr/>
          </a:p>
        </p:txBody>
      </p:sp>
      <p:sp>
        <p:nvSpPr>
          <p:cNvPr id="625" name="Google Shape;625;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Host-Based Dynamic Adjustment: Algorithm Sketch</a:t>
            </a:r>
            <a:endParaRPr/>
          </a:p>
        </p:txBody>
      </p:sp>
      <p:grpSp>
        <p:nvGrpSpPr>
          <p:cNvPr id="626" name="Google Shape;626;p46"/>
          <p:cNvGrpSpPr/>
          <p:nvPr/>
        </p:nvGrpSpPr>
        <p:grpSpPr>
          <a:xfrm>
            <a:off x="496925" y="1413450"/>
            <a:ext cx="639300" cy="1277700"/>
            <a:chOff x="496925" y="1413450"/>
            <a:chExt cx="639300" cy="1277700"/>
          </a:xfrm>
        </p:grpSpPr>
        <p:cxnSp>
          <p:nvCxnSpPr>
            <p:cNvPr id="627" name="Google Shape;627;p46"/>
            <p:cNvCxnSpPr/>
            <p:nvPr/>
          </p:nvCxnSpPr>
          <p:spPr>
            <a:xfrm>
              <a:off x="496925" y="2691025"/>
              <a:ext cx="639300" cy="0"/>
            </a:xfrm>
            <a:prstGeom prst="straightConnector1">
              <a:avLst/>
            </a:prstGeom>
            <a:noFill/>
            <a:ln cap="flat" cmpd="sng" w="19050">
              <a:solidFill>
                <a:schemeClr val="dk2"/>
              </a:solidFill>
              <a:prstDash val="solid"/>
              <a:round/>
              <a:headEnd len="med" w="med" type="none"/>
              <a:tailEnd len="med" w="med" type="none"/>
            </a:ln>
          </p:spPr>
        </p:cxnSp>
        <p:cxnSp>
          <p:nvCxnSpPr>
            <p:cNvPr id="628" name="Google Shape;628;p46"/>
            <p:cNvCxnSpPr/>
            <p:nvPr/>
          </p:nvCxnSpPr>
          <p:spPr>
            <a:xfrm>
              <a:off x="496925" y="1413450"/>
              <a:ext cx="275100" cy="0"/>
            </a:xfrm>
            <a:prstGeom prst="straightConnector1">
              <a:avLst/>
            </a:prstGeom>
            <a:noFill/>
            <a:ln cap="flat" cmpd="sng" w="19050">
              <a:solidFill>
                <a:schemeClr val="dk2"/>
              </a:solidFill>
              <a:prstDash val="solid"/>
              <a:round/>
              <a:headEnd len="med" w="med" type="none"/>
              <a:tailEnd len="med" w="med" type="triangle"/>
            </a:ln>
          </p:spPr>
        </p:cxnSp>
        <p:cxnSp>
          <p:nvCxnSpPr>
            <p:cNvPr id="629" name="Google Shape;629;p46"/>
            <p:cNvCxnSpPr/>
            <p:nvPr/>
          </p:nvCxnSpPr>
          <p:spPr>
            <a:xfrm>
              <a:off x="496925" y="1413450"/>
              <a:ext cx="600" cy="1277700"/>
            </a:xfrm>
            <a:prstGeom prst="curvedConnector3">
              <a:avLst>
                <a:gd fmla="val -48812500" name="adj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7"/>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Every host </a:t>
            </a:r>
            <a:r>
              <a:rPr i="1" lang="en"/>
              <a:t>independently</a:t>
            </a:r>
            <a:r>
              <a:rPr lang="en"/>
              <a:t> runs the same algorithm:</a:t>
            </a:r>
            <a:endParaRPr/>
          </a:p>
          <a:p>
            <a:pPr indent="-228600" lvl="0" marL="914400" rtl="0" algn="l">
              <a:spcBef>
                <a:spcPts val="600"/>
              </a:spcBef>
              <a:spcAft>
                <a:spcPts val="0"/>
              </a:spcAft>
              <a:buSzPts val="1800"/>
              <a:buAutoNum type="arabicPeriod"/>
            </a:pPr>
            <a:r>
              <a:rPr lang="en"/>
              <a:t>Pick an initial rate </a:t>
            </a:r>
            <a:r>
              <a:rPr i="1" lang="en"/>
              <a:t>R</a:t>
            </a:r>
            <a:r>
              <a:rPr lang="en"/>
              <a:t>. </a:t>
            </a:r>
            <a:r>
              <a:rPr lang="en" sz="1400">
                <a:solidFill>
                  <a:schemeClr val="accent3"/>
                </a:solidFill>
              </a:rPr>
              <a:t>(</a:t>
            </a:r>
            <a:r>
              <a:rPr i="1" lang="en" sz="1400">
                <a:solidFill>
                  <a:schemeClr val="accent3"/>
                </a:solidFill>
              </a:rPr>
              <a:t>How do we pick the initial rate?</a:t>
            </a:r>
            <a:r>
              <a:rPr lang="en" sz="1400">
                <a:solidFill>
                  <a:schemeClr val="accent3"/>
                </a:solidFill>
              </a:rPr>
              <a:t>)</a:t>
            </a:r>
            <a:endParaRPr sz="1400">
              <a:solidFill>
                <a:schemeClr val="accent3"/>
              </a:solidFill>
            </a:endParaRPr>
          </a:p>
          <a:p>
            <a:pPr indent="-228600" lvl="0" marL="914400" rtl="0" algn="l">
              <a:spcBef>
                <a:spcPts val="0"/>
              </a:spcBef>
              <a:spcAft>
                <a:spcPts val="0"/>
              </a:spcAft>
              <a:buSzPts val="1800"/>
              <a:buAutoNum type="arabicPeriod"/>
            </a:pPr>
            <a:r>
              <a:rPr lang="en"/>
              <a:t>Try sending at rate </a:t>
            </a:r>
            <a:r>
              <a:rPr i="1" lang="en"/>
              <a:t>R</a:t>
            </a:r>
            <a:r>
              <a:rPr lang="en"/>
              <a:t> for some period of time.</a:t>
            </a:r>
            <a:endParaRPr/>
          </a:p>
          <a:p>
            <a:pPr indent="-228600" lvl="1" marL="1257300" rtl="0" algn="l">
              <a:spcBef>
                <a:spcPts val="0"/>
              </a:spcBef>
              <a:spcAft>
                <a:spcPts val="0"/>
              </a:spcAft>
              <a:buSzPts val="1800"/>
              <a:buChar char="●"/>
            </a:pPr>
            <a:r>
              <a:rPr lang="en"/>
              <a:t>Did I experience congestion in this time period? </a:t>
            </a:r>
            <a:r>
              <a:rPr lang="en" sz="1400">
                <a:solidFill>
                  <a:schemeClr val="accent3"/>
                </a:solidFill>
              </a:rPr>
              <a:t>(</a:t>
            </a:r>
            <a:r>
              <a:rPr i="1" lang="en" sz="1400">
                <a:solidFill>
                  <a:schemeClr val="accent3"/>
                </a:solidFill>
              </a:rPr>
              <a:t>How do we detect congestion?</a:t>
            </a:r>
            <a:r>
              <a:rPr lang="en" sz="1400">
                <a:solidFill>
                  <a:schemeClr val="accent3"/>
                </a:solidFill>
              </a:rPr>
              <a:t>)</a:t>
            </a:r>
            <a:endParaRPr/>
          </a:p>
          <a:p>
            <a:pPr indent="-228600" lvl="1" marL="1257300" rtl="0" algn="l">
              <a:spcBef>
                <a:spcPts val="0"/>
              </a:spcBef>
              <a:spcAft>
                <a:spcPts val="0"/>
              </a:spcAft>
              <a:buSzPts val="1800"/>
              <a:buChar char="●"/>
            </a:pPr>
            <a:r>
              <a:rPr lang="en"/>
              <a:t>If no, increase </a:t>
            </a:r>
            <a:r>
              <a:rPr i="1" lang="en"/>
              <a:t>R</a:t>
            </a:r>
            <a:r>
              <a:rPr lang="en"/>
              <a:t>.</a:t>
            </a:r>
            <a:endParaRPr/>
          </a:p>
          <a:p>
            <a:pPr indent="-228600" lvl="1" marL="1257300" rtl="0" algn="l">
              <a:spcBef>
                <a:spcPts val="0"/>
              </a:spcBef>
              <a:spcAft>
                <a:spcPts val="0"/>
              </a:spcAft>
              <a:buSzPts val="1800"/>
              <a:buChar char="●"/>
            </a:pPr>
            <a:r>
              <a:rPr lang="en"/>
              <a:t>If yes, reduce </a:t>
            </a:r>
            <a:r>
              <a:rPr i="1" lang="en"/>
              <a:t>R</a:t>
            </a:r>
            <a:r>
              <a:rPr lang="en"/>
              <a:t>. </a:t>
            </a:r>
            <a:r>
              <a:rPr lang="en" sz="1400">
                <a:solidFill>
                  <a:schemeClr val="accent3"/>
                </a:solidFill>
              </a:rPr>
              <a:t>(</a:t>
            </a:r>
            <a:r>
              <a:rPr i="1" lang="en" sz="1400">
                <a:solidFill>
                  <a:schemeClr val="accent3"/>
                </a:solidFill>
              </a:rPr>
              <a:t>How much do we increase/decrease by?</a:t>
            </a:r>
            <a:r>
              <a:rPr lang="en" sz="1400">
                <a:solidFill>
                  <a:schemeClr val="accent3"/>
                </a:solidFill>
              </a:rPr>
              <a:t>)</a:t>
            </a:r>
            <a:endParaRPr/>
          </a:p>
          <a:p>
            <a:pPr indent="-228600" lvl="1" marL="1257300" rtl="0" algn="l">
              <a:spcBef>
                <a:spcPts val="0"/>
              </a:spcBef>
              <a:spcAft>
                <a:spcPts val="0"/>
              </a:spcAft>
              <a:buSzPts val="1800"/>
              <a:buChar char="●"/>
            </a:pPr>
            <a:r>
              <a:rPr lang="en"/>
              <a:t>Repeat.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Components of a solution:</a:t>
            </a:r>
            <a:endParaRPr/>
          </a:p>
          <a:p>
            <a:pPr indent="-342900" lvl="0" marL="457200" rtl="0" algn="l">
              <a:spcBef>
                <a:spcPts val="600"/>
              </a:spcBef>
              <a:spcAft>
                <a:spcPts val="0"/>
              </a:spcAft>
              <a:buSzPts val="1800"/>
              <a:buChar char="●"/>
            </a:pPr>
            <a:r>
              <a:rPr lang="en"/>
              <a:t>Discovering an initial rate.</a:t>
            </a:r>
            <a:endParaRPr/>
          </a:p>
          <a:p>
            <a:pPr indent="-342900" lvl="0" marL="457200" rtl="0" algn="l">
              <a:spcBef>
                <a:spcPts val="0"/>
              </a:spcBef>
              <a:spcAft>
                <a:spcPts val="0"/>
              </a:spcAft>
              <a:buSzPts val="1800"/>
              <a:buChar char="●"/>
            </a:pPr>
            <a:r>
              <a:rPr lang="en"/>
              <a:t>Detecting congestion.</a:t>
            </a:r>
            <a:endParaRPr/>
          </a:p>
          <a:p>
            <a:pPr indent="-342900" lvl="0" marL="457200" rtl="0" algn="l">
              <a:spcBef>
                <a:spcPts val="0"/>
              </a:spcBef>
              <a:spcAft>
                <a:spcPts val="0"/>
              </a:spcAft>
              <a:buSzPts val="1800"/>
              <a:buChar char="●"/>
            </a:pPr>
            <a:r>
              <a:rPr lang="en"/>
              <a:t>Reacting to congestion (or lack thereof) by increasing/decreasing rate.</a:t>
            </a:r>
            <a:endParaRPr/>
          </a:p>
        </p:txBody>
      </p:sp>
      <p:sp>
        <p:nvSpPr>
          <p:cNvPr id="635" name="Google Shape;635;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Host-Based Dynamic Adjustment: Algorithm Sketch</a:t>
            </a:r>
            <a:endParaRPr/>
          </a:p>
        </p:txBody>
      </p:sp>
      <p:grpSp>
        <p:nvGrpSpPr>
          <p:cNvPr id="636" name="Google Shape;636;p47"/>
          <p:cNvGrpSpPr/>
          <p:nvPr/>
        </p:nvGrpSpPr>
        <p:grpSpPr>
          <a:xfrm>
            <a:off x="496925" y="1413450"/>
            <a:ext cx="639300" cy="1277700"/>
            <a:chOff x="496925" y="1413450"/>
            <a:chExt cx="639300" cy="1277700"/>
          </a:xfrm>
        </p:grpSpPr>
        <p:cxnSp>
          <p:nvCxnSpPr>
            <p:cNvPr id="637" name="Google Shape;637;p47"/>
            <p:cNvCxnSpPr/>
            <p:nvPr/>
          </p:nvCxnSpPr>
          <p:spPr>
            <a:xfrm>
              <a:off x="496925" y="2691025"/>
              <a:ext cx="639300" cy="0"/>
            </a:xfrm>
            <a:prstGeom prst="straightConnector1">
              <a:avLst/>
            </a:prstGeom>
            <a:noFill/>
            <a:ln cap="flat" cmpd="sng" w="19050">
              <a:solidFill>
                <a:schemeClr val="dk2"/>
              </a:solidFill>
              <a:prstDash val="solid"/>
              <a:round/>
              <a:headEnd len="med" w="med" type="none"/>
              <a:tailEnd len="med" w="med" type="none"/>
            </a:ln>
          </p:spPr>
        </p:cxnSp>
        <p:cxnSp>
          <p:nvCxnSpPr>
            <p:cNvPr id="638" name="Google Shape;638;p47"/>
            <p:cNvCxnSpPr/>
            <p:nvPr/>
          </p:nvCxnSpPr>
          <p:spPr>
            <a:xfrm>
              <a:off x="496925" y="1413450"/>
              <a:ext cx="275100" cy="0"/>
            </a:xfrm>
            <a:prstGeom prst="straightConnector1">
              <a:avLst/>
            </a:prstGeom>
            <a:noFill/>
            <a:ln cap="flat" cmpd="sng" w="19050">
              <a:solidFill>
                <a:schemeClr val="dk2"/>
              </a:solidFill>
              <a:prstDash val="solid"/>
              <a:round/>
              <a:headEnd len="med" w="med" type="none"/>
              <a:tailEnd len="med" w="med" type="triangle"/>
            </a:ln>
          </p:spPr>
        </p:cxnSp>
        <p:cxnSp>
          <p:nvCxnSpPr>
            <p:cNvPr id="639" name="Google Shape;639;p47"/>
            <p:cNvCxnSpPr/>
            <p:nvPr/>
          </p:nvCxnSpPr>
          <p:spPr>
            <a:xfrm>
              <a:off x="496925" y="1413450"/>
              <a:ext cx="600" cy="1277700"/>
            </a:xfrm>
            <a:prstGeom prst="curvedConnector3">
              <a:avLst>
                <a:gd fmla="val -48812500" name="adj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Congestion</a:t>
            </a:r>
            <a:endParaRPr/>
          </a:p>
        </p:txBody>
      </p:sp>
      <p:sp>
        <p:nvSpPr>
          <p:cNvPr id="645" name="Google Shape;645;p48"/>
          <p:cNvSpPr txBox="1"/>
          <p:nvPr>
            <p:ph idx="1" type="body"/>
          </p:nvPr>
        </p:nvSpPr>
        <p:spPr>
          <a:xfrm>
            <a:off x="107050" y="402200"/>
            <a:ext cx="8909700" cy="140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are 2 ways for the host to detect congestion.</a:t>
            </a:r>
            <a:endParaRPr/>
          </a:p>
          <a:p>
            <a:pPr indent="0" lvl="0" marL="0" rtl="0" algn="l">
              <a:spcBef>
                <a:spcPts val="600"/>
              </a:spcBef>
              <a:spcAft>
                <a:spcPts val="0"/>
              </a:spcAft>
              <a:buNone/>
            </a:pPr>
            <a:r>
              <a:rPr lang="en"/>
              <a:t>Remember: The host can't see the whole network.</a:t>
            </a:r>
            <a:endParaRPr/>
          </a:p>
        </p:txBody>
      </p:sp>
      <p:sp>
        <p:nvSpPr>
          <p:cNvPr id="646" name="Google Shape;646;p48"/>
          <p:cNvSpPr txBox="1"/>
          <p:nvPr/>
        </p:nvSpPr>
        <p:spPr>
          <a:xfrm>
            <a:off x="2636850" y="2094975"/>
            <a:ext cx="26931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latin typeface="Roboto"/>
                <a:ea typeface="Roboto"/>
                <a:cs typeface="Roboto"/>
                <a:sym typeface="Roboto"/>
              </a:rPr>
              <a:t>Congestion Control Protocols</a:t>
            </a:r>
            <a:endParaRPr>
              <a:solidFill>
                <a:srgbClr val="000000"/>
              </a:solidFill>
              <a:latin typeface="Roboto"/>
              <a:ea typeface="Roboto"/>
              <a:cs typeface="Roboto"/>
              <a:sym typeface="Roboto"/>
            </a:endParaRPr>
          </a:p>
        </p:txBody>
      </p:sp>
      <p:sp>
        <p:nvSpPr>
          <p:cNvPr id="647" name="Google Shape;647;p48"/>
          <p:cNvSpPr txBox="1"/>
          <p:nvPr/>
        </p:nvSpPr>
        <p:spPr>
          <a:xfrm>
            <a:off x="3342300" y="2868675"/>
            <a:ext cx="12822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Pricing</a:t>
            </a:r>
            <a:endParaRPr>
              <a:solidFill>
                <a:srgbClr val="000000"/>
              </a:solidFill>
              <a:latin typeface="Roboto"/>
              <a:ea typeface="Roboto"/>
              <a:cs typeface="Roboto"/>
              <a:sym typeface="Roboto"/>
            </a:endParaRPr>
          </a:p>
        </p:txBody>
      </p:sp>
      <p:cxnSp>
        <p:nvCxnSpPr>
          <p:cNvPr id="648" name="Google Shape;648;p48"/>
          <p:cNvCxnSpPr>
            <a:stCxn id="646" idx="2"/>
            <a:endCxn id="647" idx="0"/>
          </p:cNvCxnSpPr>
          <p:nvPr/>
        </p:nvCxnSpPr>
        <p:spPr>
          <a:xfrm>
            <a:off x="3983400" y="2365875"/>
            <a:ext cx="0" cy="502800"/>
          </a:xfrm>
          <a:prstGeom prst="straightConnector1">
            <a:avLst/>
          </a:prstGeom>
          <a:noFill/>
          <a:ln cap="flat" cmpd="sng" w="9525">
            <a:solidFill>
              <a:srgbClr val="666666"/>
            </a:solidFill>
            <a:prstDash val="solid"/>
            <a:round/>
            <a:headEnd len="med" w="med" type="none"/>
            <a:tailEnd len="med" w="med" type="none"/>
          </a:ln>
        </p:spPr>
      </p:cxnSp>
      <p:sp>
        <p:nvSpPr>
          <p:cNvPr id="649" name="Google Shape;649;p48"/>
          <p:cNvSpPr txBox="1"/>
          <p:nvPr/>
        </p:nvSpPr>
        <p:spPr>
          <a:xfrm>
            <a:off x="2046900" y="2868675"/>
            <a:ext cx="12822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Reservations</a:t>
            </a:r>
            <a:endParaRPr>
              <a:solidFill>
                <a:srgbClr val="000000"/>
              </a:solidFill>
              <a:latin typeface="Roboto"/>
              <a:ea typeface="Roboto"/>
              <a:cs typeface="Roboto"/>
              <a:sym typeface="Roboto"/>
            </a:endParaRPr>
          </a:p>
        </p:txBody>
      </p:sp>
      <p:cxnSp>
        <p:nvCxnSpPr>
          <p:cNvPr id="650" name="Google Shape;650;p48"/>
          <p:cNvCxnSpPr>
            <a:stCxn id="646" idx="2"/>
            <a:endCxn id="649" idx="0"/>
          </p:cNvCxnSpPr>
          <p:nvPr/>
        </p:nvCxnSpPr>
        <p:spPr>
          <a:xfrm flipH="1">
            <a:off x="2688000" y="2365875"/>
            <a:ext cx="1295400" cy="502800"/>
          </a:xfrm>
          <a:prstGeom prst="straightConnector1">
            <a:avLst/>
          </a:prstGeom>
          <a:noFill/>
          <a:ln cap="flat" cmpd="sng" w="9525">
            <a:solidFill>
              <a:srgbClr val="666666"/>
            </a:solidFill>
            <a:prstDash val="solid"/>
            <a:round/>
            <a:headEnd len="med" w="med" type="none"/>
            <a:tailEnd len="med" w="med" type="none"/>
          </a:ln>
        </p:spPr>
      </p:cxnSp>
      <p:sp>
        <p:nvSpPr>
          <p:cNvPr id="651" name="Google Shape;651;p48"/>
          <p:cNvSpPr txBox="1"/>
          <p:nvPr/>
        </p:nvSpPr>
        <p:spPr>
          <a:xfrm>
            <a:off x="4351800" y="2868675"/>
            <a:ext cx="18540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Dynamic Adjustment</a:t>
            </a:r>
            <a:endParaRPr>
              <a:solidFill>
                <a:srgbClr val="000000"/>
              </a:solidFill>
              <a:latin typeface="Roboto"/>
              <a:ea typeface="Roboto"/>
              <a:cs typeface="Roboto"/>
              <a:sym typeface="Roboto"/>
            </a:endParaRPr>
          </a:p>
        </p:txBody>
      </p:sp>
      <p:cxnSp>
        <p:nvCxnSpPr>
          <p:cNvPr id="652" name="Google Shape;652;p48"/>
          <p:cNvCxnSpPr>
            <a:stCxn id="646" idx="2"/>
            <a:endCxn id="651" idx="0"/>
          </p:cNvCxnSpPr>
          <p:nvPr/>
        </p:nvCxnSpPr>
        <p:spPr>
          <a:xfrm>
            <a:off x="3983400" y="2365875"/>
            <a:ext cx="1295400" cy="502800"/>
          </a:xfrm>
          <a:prstGeom prst="straightConnector1">
            <a:avLst/>
          </a:prstGeom>
          <a:noFill/>
          <a:ln cap="flat" cmpd="sng" w="9525">
            <a:solidFill>
              <a:srgbClr val="666666"/>
            </a:solidFill>
            <a:prstDash val="solid"/>
            <a:round/>
            <a:headEnd len="med" w="med" type="none"/>
            <a:tailEnd len="med" w="med" type="none"/>
          </a:ln>
        </p:spPr>
      </p:cxnSp>
      <p:sp>
        <p:nvSpPr>
          <p:cNvPr id="653" name="Google Shape;653;p48"/>
          <p:cNvSpPr txBox="1"/>
          <p:nvPr/>
        </p:nvSpPr>
        <p:spPr>
          <a:xfrm>
            <a:off x="5746500" y="3642375"/>
            <a:ext cx="13506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Router-assisted</a:t>
            </a:r>
            <a:endParaRPr>
              <a:solidFill>
                <a:srgbClr val="000000"/>
              </a:solidFill>
              <a:latin typeface="Roboto"/>
              <a:ea typeface="Roboto"/>
              <a:cs typeface="Roboto"/>
              <a:sym typeface="Roboto"/>
            </a:endParaRPr>
          </a:p>
        </p:txBody>
      </p:sp>
      <p:sp>
        <p:nvSpPr>
          <p:cNvPr id="654" name="Google Shape;654;p48"/>
          <p:cNvSpPr txBox="1"/>
          <p:nvPr/>
        </p:nvSpPr>
        <p:spPr>
          <a:xfrm>
            <a:off x="3624925" y="3642375"/>
            <a:ext cx="10512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Host-based</a:t>
            </a:r>
            <a:endParaRPr>
              <a:solidFill>
                <a:srgbClr val="000000"/>
              </a:solidFill>
              <a:latin typeface="Roboto"/>
              <a:ea typeface="Roboto"/>
              <a:cs typeface="Roboto"/>
              <a:sym typeface="Roboto"/>
            </a:endParaRPr>
          </a:p>
        </p:txBody>
      </p:sp>
      <p:cxnSp>
        <p:nvCxnSpPr>
          <p:cNvPr id="655" name="Google Shape;655;p48"/>
          <p:cNvCxnSpPr>
            <a:stCxn id="651" idx="2"/>
            <a:endCxn id="654" idx="0"/>
          </p:cNvCxnSpPr>
          <p:nvPr/>
        </p:nvCxnSpPr>
        <p:spPr>
          <a:xfrm flipH="1">
            <a:off x="4150500" y="3139575"/>
            <a:ext cx="1128300" cy="502800"/>
          </a:xfrm>
          <a:prstGeom prst="straightConnector1">
            <a:avLst/>
          </a:prstGeom>
          <a:noFill/>
          <a:ln cap="flat" cmpd="sng" w="9525">
            <a:solidFill>
              <a:srgbClr val="666666"/>
            </a:solidFill>
            <a:prstDash val="solid"/>
            <a:round/>
            <a:headEnd len="med" w="med" type="none"/>
            <a:tailEnd len="med" w="med" type="none"/>
          </a:ln>
        </p:spPr>
      </p:cxnSp>
      <p:cxnSp>
        <p:nvCxnSpPr>
          <p:cNvPr id="656" name="Google Shape;656;p48"/>
          <p:cNvCxnSpPr>
            <a:stCxn id="651" idx="2"/>
            <a:endCxn id="653" idx="0"/>
          </p:cNvCxnSpPr>
          <p:nvPr/>
        </p:nvCxnSpPr>
        <p:spPr>
          <a:xfrm>
            <a:off x="5278800" y="3139575"/>
            <a:ext cx="1143000" cy="502800"/>
          </a:xfrm>
          <a:prstGeom prst="straightConnector1">
            <a:avLst/>
          </a:prstGeom>
          <a:noFill/>
          <a:ln cap="flat" cmpd="sng" w="9525">
            <a:solidFill>
              <a:srgbClr val="666666"/>
            </a:solidFill>
            <a:prstDash val="solid"/>
            <a:round/>
            <a:headEnd len="med" w="med" type="none"/>
            <a:tailEnd len="med" w="med" type="none"/>
          </a:ln>
        </p:spPr>
      </p:cxnSp>
      <p:sp>
        <p:nvSpPr>
          <p:cNvPr id="657" name="Google Shape;657;p48"/>
          <p:cNvSpPr txBox="1"/>
          <p:nvPr/>
        </p:nvSpPr>
        <p:spPr>
          <a:xfrm>
            <a:off x="3015325" y="4416075"/>
            <a:ext cx="10512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Loss-based</a:t>
            </a:r>
            <a:endParaRPr>
              <a:solidFill>
                <a:srgbClr val="000000"/>
              </a:solidFill>
              <a:latin typeface="Roboto"/>
              <a:ea typeface="Roboto"/>
              <a:cs typeface="Roboto"/>
              <a:sym typeface="Roboto"/>
            </a:endParaRPr>
          </a:p>
        </p:txBody>
      </p:sp>
      <p:sp>
        <p:nvSpPr>
          <p:cNvPr id="658" name="Google Shape;658;p48"/>
          <p:cNvSpPr txBox="1"/>
          <p:nvPr/>
        </p:nvSpPr>
        <p:spPr>
          <a:xfrm>
            <a:off x="4234525" y="4416075"/>
            <a:ext cx="1051200" cy="270900"/>
          </a:xfrm>
          <a:prstGeom prst="rect">
            <a:avLst/>
          </a:prstGeom>
          <a:noFill/>
          <a:ln>
            <a:noFill/>
          </a:ln>
        </p:spPr>
        <p:txBody>
          <a:bodyPr anchorCtr="0" anchor="t" bIns="27425" lIns="27425" spcFirstLastPara="1" rIns="27425" wrap="square" tIns="27425">
            <a:spAutoFit/>
          </a:bodyPr>
          <a:lstStyle/>
          <a:p>
            <a:pPr indent="0" lvl="0" marL="0" rtl="0" algn="ctr">
              <a:lnSpc>
                <a:spcPct val="115000"/>
              </a:lnSpc>
              <a:spcBef>
                <a:spcPts val="0"/>
              </a:spcBef>
              <a:spcAft>
                <a:spcPts val="0"/>
              </a:spcAft>
              <a:buNone/>
            </a:pPr>
            <a:r>
              <a:rPr lang="en">
                <a:latin typeface="Roboto"/>
                <a:ea typeface="Roboto"/>
                <a:cs typeface="Roboto"/>
                <a:sym typeface="Roboto"/>
              </a:rPr>
              <a:t>Delay-based</a:t>
            </a:r>
            <a:endParaRPr>
              <a:solidFill>
                <a:srgbClr val="000000"/>
              </a:solidFill>
              <a:latin typeface="Roboto"/>
              <a:ea typeface="Roboto"/>
              <a:cs typeface="Roboto"/>
              <a:sym typeface="Roboto"/>
            </a:endParaRPr>
          </a:p>
        </p:txBody>
      </p:sp>
      <p:cxnSp>
        <p:nvCxnSpPr>
          <p:cNvPr id="659" name="Google Shape;659;p48"/>
          <p:cNvCxnSpPr>
            <a:stCxn id="654" idx="2"/>
            <a:endCxn id="657" idx="0"/>
          </p:cNvCxnSpPr>
          <p:nvPr/>
        </p:nvCxnSpPr>
        <p:spPr>
          <a:xfrm flipH="1">
            <a:off x="3540925" y="3913275"/>
            <a:ext cx="609600" cy="502800"/>
          </a:xfrm>
          <a:prstGeom prst="straightConnector1">
            <a:avLst/>
          </a:prstGeom>
          <a:noFill/>
          <a:ln cap="flat" cmpd="sng" w="9525">
            <a:solidFill>
              <a:srgbClr val="666666"/>
            </a:solidFill>
            <a:prstDash val="solid"/>
            <a:round/>
            <a:headEnd len="med" w="med" type="none"/>
            <a:tailEnd len="med" w="med" type="none"/>
          </a:ln>
        </p:spPr>
      </p:cxnSp>
      <p:cxnSp>
        <p:nvCxnSpPr>
          <p:cNvPr id="660" name="Google Shape;660;p48"/>
          <p:cNvCxnSpPr>
            <a:stCxn id="654" idx="2"/>
            <a:endCxn id="658" idx="0"/>
          </p:cNvCxnSpPr>
          <p:nvPr/>
        </p:nvCxnSpPr>
        <p:spPr>
          <a:xfrm>
            <a:off x="4150525" y="3913275"/>
            <a:ext cx="609600" cy="502800"/>
          </a:xfrm>
          <a:prstGeom prst="straightConnector1">
            <a:avLst/>
          </a:prstGeom>
          <a:noFill/>
          <a:ln cap="flat" cmpd="sng" w="9525">
            <a:solidFill>
              <a:srgbClr val="666666"/>
            </a:solidFill>
            <a:prstDash val="solid"/>
            <a:round/>
            <a:headEnd len="med" w="med" type="none"/>
            <a:tailEnd len="med" w="med" type="none"/>
          </a:ln>
        </p:spPr>
      </p:cxnSp>
      <p:sp>
        <p:nvSpPr>
          <p:cNvPr id="661" name="Google Shape;661;p48"/>
          <p:cNvSpPr/>
          <p:nvPr/>
        </p:nvSpPr>
        <p:spPr>
          <a:xfrm>
            <a:off x="3015325" y="4416075"/>
            <a:ext cx="1051200" cy="263700"/>
          </a:xfrm>
          <a:prstGeom prst="roundRect">
            <a:avLst>
              <a:gd fmla="val 16667" name="adj"/>
            </a:avLst>
          </a:prstGeom>
          <a:no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62" name="Google Shape;662;p48"/>
          <p:cNvSpPr/>
          <p:nvPr/>
        </p:nvSpPr>
        <p:spPr>
          <a:xfrm>
            <a:off x="4234525" y="4416075"/>
            <a:ext cx="1051200" cy="263700"/>
          </a:xfrm>
          <a:prstGeom prst="roundRect">
            <a:avLst>
              <a:gd fmla="val 16667" name="adj"/>
            </a:avLst>
          </a:prstGeom>
          <a:no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Congestion</a:t>
            </a:r>
            <a:endParaRPr/>
          </a:p>
        </p:txBody>
      </p:sp>
      <p:sp>
        <p:nvSpPr>
          <p:cNvPr id="668" name="Google Shape;668;p49"/>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Loss-based detection</a:t>
            </a:r>
            <a:r>
              <a:rPr lang="en"/>
              <a:t>: If we lose a packet, declare congestion.</a:t>
            </a:r>
            <a:endParaRPr/>
          </a:p>
          <a:p>
            <a:pPr indent="-342900" lvl="0" marL="457200" rtl="0" algn="l">
              <a:spcBef>
                <a:spcPts val="600"/>
              </a:spcBef>
              <a:spcAft>
                <a:spcPts val="0"/>
              </a:spcAft>
              <a:buSzPts val="1800"/>
              <a:buChar char="●"/>
            </a:pPr>
            <a:r>
              <a:rPr lang="en"/>
              <a:t>This is what TCP uses.</a:t>
            </a:r>
            <a:endParaRPr/>
          </a:p>
          <a:p>
            <a:pPr indent="0" lvl="0" marL="0" rtl="0" algn="l">
              <a:spcBef>
                <a:spcPts val="600"/>
              </a:spcBef>
              <a:spcAft>
                <a:spcPts val="0"/>
              </a:spcAft>
              <a:buNone/>
            </a:pPr>
            <a:r>
              <a:rPr lang="en"/>
              <a:t>Benefits:</a:t>
            </a:r>
            <a:endParaRPr/>
          </a:p>
          <a:p>
            <a:pPr indent="-342900" lvl="0" marL="457200" rtl="0" algn="l">
              <a:spcBef>
                <a:spcPts val="600"/>
              </a:spcBef>
              <a:spcAft>
                <a:spcPts val="0"/>
              </a:spcAft>
              <a:buSzPts val="1800"/>
              <a:buChar char="●"/>
            </a:pPr>
            <a:r>
              <a:rPr lang="en"/>
              <a:t>Unambiguous signal: Every packet is either lost (resent), or not lost.</a:t>
            </a:r>
            <a:endParaRPr/>
          </a:p>
          <a:p>
            <a:pPr indent="-342900" lvl="0" marL="457200" rtl="0" algn="l">
              <a:spcBef>
                <a:spcPts val="0"/>
              </a:spcBef>
              <a:spcAft>
                <a:spcPts val="0"/>
              </a:spcAft>
              <a:buSzPts val="1800"/>
              <a:buChar char="●"/>
            </a:pPr>
            <a:r>
              <a:rPr lang="en"/>
              <a:t>TCP already detects loss for reliability.</a:t>
            </a:r>
            <a:endParaRPr/>
          </a:p>
          <a:p>
            <a:pPr indent="0" lvl="0" marL="0" rtl="0" algn="l">
              <a:spcBef>
                <a:spcPts val="600"/>
              </a:spcBef>
              <a:spcAft>
                <a:spcPts val="0"/>
              </a:spcAft>
              <a:buNone/>
            </a:pPr>
            <a:r>
              <a:rPr lang="en"/>
              <a:t>Cons:</a:t>
            </a:r>
            <a:endParaRPr/>
          </a:p>
          <a:p>
            <a:pPr indent="-342900" lvl="0" marL="457200" rtl="0" algn="l">
              <a:spcBef>
                <a:spcPts val="600"/>
              </a:spcBef>
              <a:spcAft>
                <a:spcPts val="0"/>
              </a:spcAft>
              <a:buSzPts val="1800"/>
              <a:buChar char="●"/>
            </a:pPr>
            <a:r>
              <a:rPr lang="en"/>
              <a:t>Not all loss is caused by congestion. (e.g. checksum error).</a:t>
            </a:r>
            <a:endParaRPr/>
          </a:p>
          <a:p>
            <a:pPr indent="-342900" lvl="0" marL="457200" rtl="0" algn="l">
              <a:spcBef>
                <a:spcPts val="0"/>
              </a:spcBef>
              <a:spcAft>
                <a:spcPts val="0"/>
              </a:spcAft>
              <a:buSzPts val="1800"/>
              <a:buChar char="●"/>
            </a:pPr>
            <a:r>
              <a:rPr lang="en"/>
              <a:t>A delayed packet could be mistakenly declared lost.</a:t>
            </a:r>
            <a:endParaRPr/>
          </a:p>
          <a:p>
            <a:pPr indent="-342900" lvl="0" marL="457200" rtl="0" algn="l">
              <a:spcBef>
                <a:spcPts val="0"/>
              </a:spcBef>
              <a:spcAft>
                <a:spcPts val="0"/>
              </a:spcAft>
              <a:buSzPts val="1800"/>
              <a:buChar char="●"/>
            </a:pPr>
            <a:r>
              <a:rPr lang="en"/>
              <a:t>When we detect loss, the network is already congested (queues are full).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Congestion</a:t>
            </a:r>
            <a:endParaRPr/>
          </a:p>
        </p:txBody>
      </p:sp>
      <p:sp>
        <p:nvSpPr>
          <p:cNvPr id="674" name="Google Shape;674;p50"/>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Delay</a:t>
            </a:r>
            <a:r>
              <a:rPr b="1" lang="en"/>
              <a:t>-based detection</a:t>
            </a:r>
            <a:r>
              <a:rPr lang="en"/>
              <a:t>: If packets are delayed</a:t>
            </a:r>
            <a:r>
              <a:rPr lang="en"/>
              <a:t>, declare congestion.</a:t>
            </a:r>
            <a:endParaRPr/>
          </a:p>
          <a:p>
            <a:pPr indent="-342900" lvl="0" marL="457200" rtl="0" algn="l">
              <a:spcBef>
                <a:spcPts val="600"/>
              </a:spcBef>
              <a:spcAft>
                <a:spcPts val="0"/>
              </a:spcAft>
              <a:buSzPts val="1800"/>
              <a:buChar char="●"/>
            </a:pPr>
            <a:r>
              <a:rPr lang="en"/>
              <a:t>Challenge: Packet delay length varies with queue size and other traffic.</a:t>
            </a:r>
            <a:endParaRPr/>
          </a:p>
          <a:p>
            <a:pPr indent="-342900" lvl="0" marL="457200" rtl="0" algn="l">
              <a:spcBef>
                <a:spcPts val="0"/>
              </a:spcBef>
              <a:spcAft>
                <a:spcPts val="0"/>
              </a:spcAft>
              <a:buSzPts val="1800"/>
              <a:buChar char="●"/>
            </a:pPr>
            <a:r>
              <a:rPr lang="en"/>
              <a:t>Long considered tricky to get right.</a:t>
            </a:r>
            <a:endParaRPr/>
          </a:p>
          <a:p>
            <a:pPr indent="-342900" lvl="0" marL="457200" rtl="0" algn="l">
              <a:spcBef>
                <a:spcPts val="0"/>
              </a:spcBef>
              <a:spcAft>
                <a:spcPts val="0"/>
              </a:spcAft>
              <a:buSzPts val="1800"/>
              <a:buChar char="●"/>
            </a:pPr>
            <a:r>
              <a:rPr lang="en"/>
              <a:t>Google's BBR protocol (2016) is challenging this assumption.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Discovering an Initial Rate</a:t>
            </a:r>
            <a:endParaRPr/>
          </a:p>
        </p:txBody>
      </p:sp>
      <p:sp>
        <p:nvSpPr>
          <p:cNvPr id="680" name="Google Shape;680;p51"/>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Goal for discovering initial rate: Estimate available bandwidth.</a:t>
            </a:r>
            <a:endParaRPr/>
          </a:p>
          <a:p>
            <a:pPr indent="0" lvl="0" marL="0" rtl="0" algn="l">
              <a:spcBef>
                <a:spcPts val="600"/>
              </a:spcBef>
              <a:spcAft>
                <a:spcPts val="0"/>
              </a:spcAft>
              <a:buNone/>
            </a:pPr>
            <a:r>
              <a:rPr lang="en"/>
              <a:t>Start slow for safety.</a:t>
            </a:r>
            <a:endParaRPr/>
          </a:p>
          <a:p>
            <a:pPr indent="-342900" lvl="0" marL="457200" rtl="0" algn="l">
              <a:spcBef>
                <a:spcPts val="600"/>
              </a:spcBef>
              <a:spcAft>
                <a:spcPts val="0"/>
              </a:spcAft>
              <a:buSzPts val="1800"/>
              <a:buChar char="●"/>
            </a:pPr>
            <a:r>
              <a:rPr lang="en"/>
              <a:t>Starting too fast would cause congestion.</a:t>
            </a:r>
            <a:endParaRPr/>
          </a:p>
          <a:p>
            <a:pPr indent="0" lvl="0" marL="0" rtl="0" algn="l">
              <a:spcBef>
                <a:spcPts val="600"/>
              </a:spcBef>
              <a:spcAft>
                <a:spcPts val="0"/>
              </a:spcAft>
              <a:buNone/>
            </a:pPr>
            <a:r>
              <a:rPr lang="en"/>
              <a:t>Ramp up quickly for efficiency.</a:t>
            </a:r>
            <a:endParaRPr/>
          </a:p>
          <a:p>
            <a:pPr indent="-342900" lvl="0" marL="457200" rtl="0" algn="l">
              <a:spcBef>
                <a:spcPts val="600"/>
              </a:spcBef>
              <a:spcAft>
                <a:spcPts val="0"/>
              </a:spcAft>
              <a:buSzPts val="1800"/>
              <a:buChar char="●"/>
            </a:pPr>
            <a:r>
              <a:rPr lang="en"/>
              <a:t>Example of inefficiency: Suppose we added 0.5 Mbps every 0.1 seconds.</a:t>
            </a:r>
            <a:endParaRPr/>
          </a:p>
          <a:p>
            <a:pPr indent="-342900" lvl="0" marL="457200" rtl="0" algn="l">
              <a:spcBef>
                <a:spcPts val="0"/>
              </a:spcBef>
              <a:spcAft>
                <a:spcPts val="0"/>
              </a:spcAft>
              <a:buSzPts val="1800"/>
              <a:buChar char="●"/>
            </a:pPr>
            <a:r>
              <a:rPr lang="en"/>
              <a:t>If 1 Mbps available, we'll reach the target in 0.2 seconds.</a:t>
            </a:r>
            <a:endParaRPr/>
          </a:p>
          <a:p>
            <a:pPr indent="-342900" lvl="0" marL="457200" rtl="0" algn="l">
              <a:spcBef>
                <a:spcPts val="0"/>
              </a:spcBef>
              <a:spcAft>
                <a:spcPts val="0"/>
              </a:spcAft>
              <a:buSzPts val="1800"/>
              <a:buChar char="●"/>
            </a:pPr>
            <a:r>
              <a:rPr lang="en"/>
              <a:t>If 1 Gbps available, we'll reach the target in 200 seconds.</a:t>
            </a:r>
            <a:endParaRPr/>
          </a:p>
          <a:p>
            <a:pPr indent="-342900" lvl="1" marL="914400" rtl="0" algn="l">
              <a:spcBef>
                <a:spcPts val="0"/>
              </a:spcBef>
              <a:spcAft>
                <a:spcPts val="0"/>
              </a:spcAft>
              <a:buSzPts val="1800"/>
              <a:buChar char="○"/>
            </a:pPr>
            <a:r>
              <a:rPr lang="en"/>
              <a:t>Lots of time wasted sending at suboptimal rates.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a:t>
            </a:r>
            <a:r>
              <a:rPr lang="en"/>
              <a:t> kind of </a:t>
            </a:r>
            <a:r>
              <a:rPr lang="en"/>
              <a:t>mathematical function starts slow but ramps up quickly?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Discovering an Initial Rate: Slow Start</a:t>
            </a:r>
            <a:endParaRPr/>
          </a:p>
        </p:txBody>
      </p:sp>
      <p:sp>
        <p:nvSpPr>
          <p:cNvPr id="686" name="Google Shape;686;p52"/>
          <p:cNvSpPr txBox="1"/>
          <p:nvPr>
            <p:ph idx="1" type="body"/>
          </p:nvPr>
        </p:nvSpPr>
        <p:spPr>
          <a:xfrm>
            <a:off x="107050" y="402200"/>
            <a:ext cx="8909700" cy="191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Slow start</a:t>
            </a:r>
            <a:r>
              <a:rPr lang="en"/>
              <a:t> is an algorithm for discovering the initial rate:</a:t>
            </a:r>
            <a:endParaRPr/>
          </a:p>
          <a:p>
            <a:pPr indent="-342900" lvl="0" marL="457200" rtl="0" algn="l">
              <a:spcBef>
                <a:spcPts val="600"/>
              </a:spcBef>
              <a:spcAft>
                <a:spcPts val="0"/>
              </a:spcAft>
              <a:buSzPts val="1800"/>
              <a:buChar char="●"/>
            </a:pPr>
            <a:r>
              <a:rPr lang="en"/>
              <a:t>Start with a small rate (could be much less than actual bandwidth).</a:t>
            </a:r>
            <a:endParaRPr/>
          </a:p>
          <a:p>
            <a:pPr indent="-342900" lvl="0" marL="457200" rtl="0" algn="l">
              <a:spcBef>
                <a:spcPts val="0"/>
              </a:spcBef>
              <a:spcAft>
                <a:spcPts val="0"/>
              </a:spcAft>
              <a:buSzPts val="1800"/>
              <a:buChar char="●"/>
            </a:pPr>
            <a:r>
              <a:rPr lang="en"/>
              <a:t>Increase exponentially (e.g. double rate each time) until we detect loss.</a:t>
            </a:r>
            <a:endParaRPr/>
          </a:p>
          <a:p>
            <a:pPr indent="-342900" lvl="0" marL="457200" rtl="0" algn="l">
              <a:spcBef>
                <a:spcPts val="0"/>
              </a:spcBef>
              <a:spcAft>
                <a:spcPts val="0"/>
              </a:spcAft>
              <a:buSzPts val="1800"/>
              <a:buChar char="●"/>
            </a:pPr>
            <a:r>
              <a:rPr lang="en"/>
              <a:t>A safe rate is the most recent rate before detecting loss.</a:t>
            </a:r>
            <a:endParaRPr/>
          </a:p>
          <a:p>
            <a:pPr indent="-342900" lvl="1" marL="914400" rtl="0" algn="l">
              <a:spcBef>
                <a:spcPts val="0"/>
              </a:spcBef>
              <a:spcAft>
                <a:spcPts val="0"/>
              </a:spcAft>
              <a:buSzPts val="1800"/>
              <a:buChar char="○"/>
            </a:pPr>
            <a:r>
              <a:rPr lang="en"/>
              <a:t>0.5 × rate when loss occurred.</a:t>
            </a:r>
            <a:endParaRPr/>
          </a:p>
        </p:txBody>
      </p:sp>
      <p:grpSp>
        <p:nvGrpSpPr>
          <p:cNvPr id="687" name="Google Shape;687;p52"/>
          <p:cNvGrpSpPr/>
          <p:nvPr/>
        </p:nvGrpSpPr>
        <p:grpSpPr>
          <a:xfrm>
            <a:off x="2377550" y="2542225"/>
            <a:ext cx="3229300" cy="2199625"/>
            <a:chOff x="2377550" y="2542225"/>
            <a:chExt cx="3229300" cy="2199625"/>
          </a:xfrm>
        </p:grpSpPr>
        <p:sp>
          <p:nvSpPr>
            <p:cNvPr id="688" name="Google Shape;688;p52"/>
            <p:cNvSpPr/>
            <p:nvPr/>
          </p:nvSpPr>
          <p:spPr>
            <a:xfrm>
              <a:off x="2377550" y="2542225"/>
              <a:ext cx="3229292" cy="2199625"/>
            </a:xfrm>
            <a:custGeom>
              <a:rect b="b" l="l" r="r" t="t"/>
              <a:pathLst>
                <a:path extrusionOk="0" h="87985" w="152884">
                  <a:moveTo>
                    <a:pt x="0" y="87985"/>
                  </a:moveTo>
                  <a:cubicBezTo>
                    <a:pt x="18727" y="85267"/>
                    <a:pt x="86882" y="86343"/>
                    <a:pt x="112363" y="71679"/>
                  </a:cubicBezTo>
                  <a:cubicBezTo>
                    <a:pt x="137844" y="57015"/>
                    <a:pt x="146131" y="11947"/>
                    <a:pt x="152884" y="0"/>
                  </a:cubicBezTo>
                </a:path>
              </a:pathLst>
            </a:custGeom>
            <a:noFill/>
            <a:ln cap="flat" cmpd="sng" w="28575">
              <a:solidFill>
                <a:srgbClr val="000000"/>
              </a:solidFill>
              <a:prstDash val="solid"/>
              <a:round/>
              <a:headEnd len="med" w="med" type="none"/>
              <a:tailEnd len="med" w="med" type="none"/>
            </a:ln>
          </p:spPr>
        </p:sp>
        <p:cxnSp>
          <p:nvCxnSpPr>
            <p:cNvPr id="689" name="Google Shape;689;p52"/>
            <p:cNvCxnSpPr>
              <a:endCxn id="690" idx="0"/>
            </p:cNvCxnSpPr>
            <p:nvPr/>
          </p:nvCxnSpPr>
          <p:spPr>
            <a:xfrm>
              <a:off x="5606850" y="2564250"/>
              <a:ext cx="0" cy="1143300"/>
            </a:xfrm>
            <a:prstGeom prst="straightConnector1">
              <a:avLst/>
            </a:prstGeom>
            <a:noFill/>
            <a:ln cap="flat" cmpd="sng" w="28575">
              <a:solidFill>
                <a:srgbClr val="000000"/>
              </a:solidFill>
              <a:prstDash val="solid"/>
              <a:round/>
              <a:headEnd len="med" w="med" type="none"/>
              <a:tailEnd len="med" w="med" type="none"/>
            </a:ln>
          </p:spPr>
        </p:cxnSp>
      </p:grpSp>
      <p:sp>
        <p:nvSpPr>
          <p:cNvPr id="691" name="Google Shape;691;p52"/>
          <p:cNvSpPr/>
          <p:nvPr/>
        </p:nvSpPr>
        <p:spPr>
          <a:xfrm>
            <a:off x="2332025" y="4692488"/>
            <a:ext cx="86700" cy="8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2" name="Google Shape;692;p52"/>
          <p:cNvSpPr/>
          <p:nvPr/>
        </p:nvSpPr>
        <p:spPr>
          <a:xfrm>
            <a:off x="2876500" y="4652659"/>
            <a:ext cx="86700" cy="8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3" name="Google Shape;693;p52"/>
          <p:cNvSpPr/>
          <p:nvPr/>
        </p:nvSpPr>
        <p:spPr>
          <a:xfrm>
            <a:off x="3414650" y="4612708"/>
            <a:ext cx="86700" cy="8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4" name="Google Shape;694;p52"/>
          <p:cNvSpPr/>
          <p:nvPr/>
        </p:nvSpPr>
        <p:spPr>
          <a:xfrm>
            <a:off x="3948850" y="4542653"/>
            <a:ext cx="86700" cy="8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5" name="Google Shape;695;p52"/>
          <p:cNvSpPr/>
          <p:nvPr/>
        </p:nvSpPr>
        <p:spPr>
          <a:xfrm>
            <a:off x="4485300" y="4408334"/>
            <a:ext cx="86700" cy="8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6" name="Google Shape;696;p52"/>
          <p:cNvSpPr/>
          <p:nvPr/>
        </p:nvSpPr>
        <p:spPr>
          <a:xfrm>
            <a:off x="5139125" y="3707550"/>
            <a:ext cx="86700" cy="8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0" name="Google Shape;690;p52"/>
          <p:cNvSpPr/>
          <p:nvPr/>
        </p:nvSpPr>
        <p:spPr>
          <a:xfrm>
            <a:off x="5563500" y="3707550"/>
            <a:ext cx="86700" cy="8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7" name="Google Shape;697;p52"/>
          <p:cNvSpPr/>
          <p:nvPr/>
        </p:nvSpPr>
        <p:spPr>
          <a:xfrm>
            <a:off x="5563500" y="2528400"/>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698" name="Google Shape;698;p52"/>
          <p:cNvSpPr txBox="1"/>
          <p:nvPr/>
        </p:nvSpPr>
        <p:spPr>
          <a:xfrm>
            <a:off x="2205875" y="4352150"/>
            <a:ext cx="339000" cy="277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800">
                <a:solidFill>
                  <a:schemeClr val="accent3"/>
                </a:solidFill>
                <a:latin typeface="Roboto"/>
                <a:ea typeface="Roboto"/>
                <a:cs typeface="Roboto"/>
                <a:sym typeface="Roboto"/>
              </a:rPr>
              <a:t>1</a:t>
            </a:r>
            <a:endParaRPr sz="1800">
              <a:solidFill>
                <a:schemeClr val="accent3"/>
              </a:solidFill>
              <a:latin typeface="Roboto"/>
              <a:ea typeface="Roboto"/>
              <a:cs typeface="Roboto"/>
              <a:sym typeface="Roboto"/>
            </a:endParaRPr>
          </a:p>
        </p:txBody>
      </p:sp>
      <p:sp>
        <p:nvSpPr>
          <p:cNvPr id="699" name="Google Shape;699;p52"/>
          <p:cNvSpPr txBox="1"/>
          <p:nvPr/>
        </p:nvSpPr>
        <p:spPr>
          <a:xfrm>
            <a:off x="2759875" y="4335500"/>
            <a:ext cx="339000" cy="277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800">
                <a:solidFill>
                  <a:schemeClr val="accent3"/>
                </a:solidFill>
                <a:latin typeface="Roboto"/>
                <a:ea typeface="Roboto"/>
                <a:cs typeface="Roboto"/>
                <a:sym typeface="Roboto"/>
              </a:rPr>
              <a:t>2</a:t>
            </a:r>
            <a:endParaRPr sz="1800">
              <a:solidFill>
                <a:schemeClr val="accent3"/>
              </a:solidFill>
              <a:latin typeface="Roboto"/>
              <a:ea typeface="Roboto"/>
              <a:cs typeface="Roboto"/>
              <a:sym typeface="Roboto"/>
            </a:endParaRPr>
          </a:p>
        </p:txBody>
      </p:sp>
      <p:sp>
        <p:nvSpPr>
          <p:cNvPr id="700" name="Google Shape;700;p52"/>
          <p:cNvSpPr txBox="1"/>
          <p:nvPr/>
        </p:nvSpPr>
        <p:spPr>
          <a:xfrm>
            <a:off x="3288500" y="4265450"/>
            <a:ext cx="339000" cy="277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800">
                <a:solidFill>
                  <a:schemeClr val="accent3"/>
                </a:solidFill>
                <a:latin typeface="Roboto"/>
                <a:ea typeface="Roboto"/>
                <a:cs typeface="Roboto"/>
                <a:sym typeface="Roboto"/>
              </a:rPr>
              <a:t>4</a:t>
            </a:r>
            <a:endParaRPr sz="1800">
              <a:solidFill>
                <a:schemeClr val="accent3"/>
              </a:solidFill>
              <a:latin typeface="Roboto"/>
              <a:ea typeface="Roboto"/>
              <a:cs typeface="Roboto"/>
              <a:sym typeface="Roboto"/>
            </a:endParaRPr>
          </a:p>
        </p:txBody>
      </p:sp>
      <p:sp>
        <p:nvSpPr>
          <p:cNvPr id="701" name="Google Shape;701;p52"/>
          <p:cNvSpPr txBox="1"/>
          <p:nvPr/>
        </p:nvSpPr>
        <p:spPr>
          <a:xfrm>
            <a:off x="3822700" y="4217825"/>
            <a:ext cx="339000" cy="277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800">
                <a:solidFill>
                  <a:schemeClr val="accent3"/>
                </a:solidFill>
                <a:latin typeface="Roboto"/>
                <a:ea typeface="Roboto"/>
                <a:cs typeface="Roboto"/>
                <a:sym typeface="Roboto"/>
              </a:rPr>
              <a:t>8</a:t>
            </a:r>
            <a:endParaRPr sz="1800">
              <a:solidFill>
                <a:schemeClr val="accent3"/>
              </a:solidFill>
              <a:latin typeface="Roboto"/>
              <a:ea typeface="Roboto"/>
              <a:cs typeface="Roboto"/>
              <a:sym typeface="Roboto"/>
            </a:endParaRPr>
          </a:p>
        </p:txBody>
      </p:sp>
      <p:sp>
        <p:nvSpPr>
          <p:cNvPr id="702" name="Google Shape;702;p52"/>
          <p:cNvSpPr txBox="1"/>
          <p:nvPr/>
        </p:nvSpPr>
        <p:spPr>
          <a:xfrm>
            <a:off x="4359150" y="4074950"/>
            <a:ext cx="339000" cy="277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800">
                <a:solidFill>
                  <a:schemeClr val="accent3"/>
                </a:solidFill>
                <a:latin typeface="Roboto"/>
                <a:ea typeface="Roboto"/>
                <a:cs typeface="Roboto"/>
                <a:sym typeface="Roboto"/>
              </a:rPr>
              <a:t>16</a:t>
            </a:r>
            <a:endParaRPr sz="1800">
              <a:solidFill>
                <a:schemeClr val="accent3"/>
              </a:solidFill>
              <a:latin typeface="Roboto"/>
              <a:ea typeface="Roboto"/>
              <a:cs typeface="Roboto"/>
              <a:sym typeface="Roboto"/>
            </a:endParaRPr>
          </a:p>
        </p:txBody>
      </p:sp>
      <p:sp>
        <p:nvSpPr>
          <p:cNvPr id="703" name="Google Shape;703;p52"/>
          <p:cNvSpPr txBox="1"/>
          <p:nvPr/>
        </p:nvSpPr>
        <p:spPr>
          <a:xfrm>
            <a:off x="4771875" y="3612300"/>
            <a:ext cx="339000" cy="277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800">
                <a:solidFill>
                  <a:schemeClr val="accent3"/>
                </a:solidFill>
                <a:latin typeface="Roboto"/>
                <a:ea typeface="Roboto"/>
                <a:cs typeface="Roboto"/>
                <a:sym typeface="Roboto"/>
              </a:rPr>
              <a:t>32</a:t>
            </a:r>
            <a:endParaRPr sz="1800">
              <a:solidFill>
                <a:schemeClr val="accent3"/>
              </a:solidFill>
              <a:latin typeface="Roboto"/>
              <a:ea typeface="Roboto"/>
              <a:cs typeface="Roboto"/>
              <a:sym typeface="Roboto"/>
            </a:endParaRPr>
          </a:p>
        </p:txBody>
      </p:sp>
      <p:sp>
        <p:nvSpPr>
          <p:cNvPr id="704" name="Google Shape;704;p52"/>
          <p:cNvSpPr txBox="1"/>
          <p:nvPr/>
        </p:nvSpPr>
        <p:spPr>
          <a:xfrm>
            <a:off x="5747125" y="3612300"/>
            <a:ext cx="2646000" cy="277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800">
                <a:solidFill>
                  <a:schemeClr val="accent3"/>
                </a:solidFill>
                <a:latin typeface="Roboto"/>
                <a:ea typeface="Roboto"/>
                <a:cs typeface="Roboto"/>
                <a:sym typeface="Roboto"/>
              </a:rPr>
              <a:t>32 was the last safe rate.</a:t>
            </a:r>
            <a:endParaRPr sz="1800">
              <a:solidFill>
                <a:schemeClr val="accent3"/>
              </a:solidFill>
              <a:latin typeface="Roboto"/>
              <a:ea typeface="Roboto"/>
              <a:cs typeface="Roboto"/>
              <a:sym typeface="Roboto"/>
            </a:endParaRPr>
          </a:p>
        </p:txBody>
      </p:sp>
      <p:sp>
        <p:nvSpPr>
          <p:cNvPr id="705" name="Google Shape;705;p52"/>
          <p:cNvSpPr txBox="1"/>
          <p:nvPr/>
        </p:nvSpPr>
        <p:spPr>
          <a:xfrm>
            <a:off x="5708125" y="2433150"/>
            <a:ext cx="2724000" cy="277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800">
                <a:solidFill>
                  <a:schemeClr val="accent2"/>
                </a:solidFill>
                <a:latin typeface="Roboto"/>
                <a:ea typeface="Roboto"/>
                <a:cs typeface="Roboto"/>
                <a:sym typeface="Roboto"/>
              </a:rPr>
              <a:t>64 – congestion detected!</a:t>
            </a:r>
            <a:endParaRPr sz="1800">
              <a:solidFill>
                <a:schemeClr val="accent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Congestion at Routers</a:t>
            </a:r>
            <a:endParaRPr/>
          </a:p>
        </p:txBody>
      </p:sp>
      <p:sp>
        <p:nvSpPr>
          <p:cNvPr id="158" name="Google Shape;158;p26"/>
          <p:cNvSpPr txBox="1"/>
          <p:nvPr>
            <p:ph idx="1" type="body"/>
          </p:nvPr>
        </p:nvSpPr>
        <p:spPr>
          <a:xfrm>
            <a:off x="107050" y="402200"/>
            <a:ext cx="8909700" cy="252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two packets arrive at the same time, the router will send one, and buffer the other.</a:t>
            </a:r>
            <a:endParaRPr/>
          </a:p>
          <a:p>
            <a:pPr indent="0" lvl="0" marL="0" rtl="0" algn="l">
              <a:spcBef>
                <a:spcPts val="600"/>
              </a:spcBef>
              <a:spcAft>
                <a:spcPts val="0"/>
              </a:spcAft>
              <a:buNone/>
            </a:pPr>
            <a:r>
              <a:rPr lang="en"/>
              <a:t>The router maintains a </a:t>
            </a:r>
            <a:r>
              <a:rPr i="1" lang="en"/>
              <a:t>queue</a:t>
            </a:r>
            <a:r>
              <a:rPr lang="en"/>
              <a:t> of packets that still need to be sent.</a:t>
            </a:r>
            <a:endParaRPr/>
          </a:p>
          <a:p>
            <a:pPr indent="-342900" lvl="0" marL="457200" rtl="0" algn="l">
              <a:spcBef>
                <a:spcPts val="600"/>
              </a:spcBef>
              <a:spcAft>
                <a:spcPts val="0"/>
              </a:spcAft>
              <a:buSzPts val="1800"/>
              <a:buChar char="●"/>
            </a:pPr>
            <a:r>
              <a:rPr lang="en"/>
              <a:t>If the queue is full, and a packet arrives, the packet gets dropped.</a:t>
            </a:r>
            <a:endParaRPr/>
          </a:p>
          <a:p>
            <a:pPr indent="0" lvl="0" marL="0" rtl="0" algn="l">
              <a:spcBef>
                <a:spcPts val="600"/>
              </a:spcBef>
              <a:spcAft>
                <a:spcPts val="0"/>
              </a:spcAft>
              <a:buNone/>
            </a:pPr>
            <a:r>
              <a:rPr lang="en"/>
              <a:t>If too many packets arrive close in time:</a:t>
            </a:r>
            <a:endParaRPr/>
          </a:p>
          <a:p>
            <a:pPr indent="-342900" lvl="0" marL="457200" rtl="0" algn="l">
              <a:spcBef>
                <a:spcPts val="600"/>
              </a:spcBef>
              <a:spcAft>
                <a:spcPts val="0"/>
              </a:spcAft>
              <a:buSzPts val="1800"/>
              <a:buChar char="●"/>
            </a:pPr>
            <a:r>
              <a:rPr lang="en"/>
              <a:t>The router cannot keep up, and gets congested.</a:t>
            </a:r>
            <a:endParaRPr/>
          </a:p>
          <a:p>
            <a:pPr indent="-342900" lvl="0" marL="457200" rtl="0" algn="l">
              <a:spcBef>
                <a:spcPts val="0"/>
              </a:spcBef>
              <a:spcAft>
                <a:spcPts val="0"/>
              </a:spcAft>
              <a:buSzPts val="1800"/>
              <a:buChar char="●"/>
            </a:pPr>
            <a:r>
              <a:rPr lang="en"/>
              <a:t>Packets can be delayed (stuck waiting in queue) or dropped (queue is full).</a:t>
            </a:r>
            <a:endParaRPr/>
          </a:p>
        </p:txBody>
      </p:sp>
      <p:cxnSp>
        <p:nvCxnSpPr>
          <p:cNvPr id="159" name="Google Shape;159;p26"/>
          <p:cNvCxnSpPr/>
          <p:nvPr/>
        </p:nvCxnSpPr>
        <p:spPr>
          <a:xfrm>
            <a:off x="1768888" y="3388902"/>
            <a:ext cx="2040600" cy="546900"/>
          </a:xfrm>
          <a:prstGeom prst="straightConnector1">
            <a:avLst/>
          </a:prstGeom>
          <a:noFill/>
          <a:ln cap="flat" cmpd="sng" w="19050">
            <a:solidFill>
              <a:srgbClr val="000000"/>
            </a:solidFill>
            <a:prstDash val="solid"/>
            <a:round/>
            <a:headEnd len="med" w="med" type="none"/>
            <a:tailEnd len="med" w="med" type="none"/>
          </a:ln>
        </p:spPr>
      </p:cxnSp>
      <p:sp>
        <p:nvSpPr>
          <p:cNvPr id="160" name="Google Shape;160;p26"/>
          <p:cNvSpPr/>
          <p:nvPr/>
        </p:nvSpPr>
        <p:spPr>
          <a:xfrm rot="900021">
            <a:off x="1954085" y="3138673"/>
            <a:ext cx="337294" cy="337294"/>
          </a:xfrm>
          <a:prstGeom prst="rect">
            <a:avLst/>
          </a:prstGeom>
          <a:solidFill>
            <a:srgbClr val="9FC5E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61" name="Google Shape;161;p26"/>
          <p:cNvCxnSpPr/>
          <p:nvPr/>
        </p:nvCxnSpPr>
        <p:spPr>
          <a:xfrm flipH="1" rot="10800000">
            <a:off x="1771588" y="4070527"/>
            <a:ext cx="2043900" cy="547800"/>
          </a:xfrm>
          <a:prstGeom prst="straightConnector1">
            <a:avLst/>
          </a:prstGeom>
          <a:noFill/>
          <a:ln cap="flat" cmpd="sng" w="19050">
            <a:solidFill>
              <a:srgbClr val="000000"/>
            </a:solidFill>
            <a:prstDash val="solid"/>
            <a:round/>
            <a:headEnd len="med" w="med" type="none"/>
            <a:tailEnd len="med" w="med" type="none"/>
          </a:ln>
        </p:spPr>
      </p:cxnSp>
      <p:sp>
        <p:nvSpPr>
          <p:cNvPr id="162" name="Google Shape;162;p26"/>
          <p:cNvSpPr/>
          <p:nvPr/>
        </p:nvSpPr>
        <p:spPr>
          <a:xfrm rot="-900021">
            <a:off x="2139389" y="4479217"/>
            <a:ext cx="337294" cy="337294"/>
          </a:xfrm>
          <a:prstGeom prst="rect">
            <a:avLst/>
          </a:pr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3" name="Google Shape;163;p26"/>
          <p:cNvSpPr/>
          <p:nvPr/>
        </p:nvSpPr>
        <p:spPr>
          <a:xfrm rot="-900021">
            <a:off x="3419807" y="4136935"/>
            <a:ext cx="337294" cy="337294"/>
          </a:xfrm>
          <a:prstGeom prst="rect">
            <a:avLst/>
          </a:pr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164" name="Google Shape;164;p26"/>
          <p:cNvSpPr/>
          <p:nvPr/>
        </p:nvSpPr>
        <p:spPr>
          <a:xfrm rot="900021">
            <a:off x="2701635" y="3341073"/>
            <a:ext cx="337294" cy="337294"/>
          </a:xfrm>
          <a:prstGeom prst="rect">
            <a:avLst/>
          </a:prstGeom>
          <a:solidFill>
            <a:srgbClr val="9FC5E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5" name="Google Shape;165;p26"/>
          <p:cNvSpPr/>
          <p:nvPr/>
        </p:nvSpPr>
        <p:spPr>
          <a:xfrm rot="900021">
            <a:off x="3417796" y="3532162"/>
            <a:ext cx="337294" cy="337294"/>
          </a:xfrm>
          <a:prstGeom prst="rect">
            <a:avLst/>
          </a:prstGeom>
          <a:solidFill>
            <a:srgbClr val="9FC5E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cxnSp>
        <p:nvCxnSpPr>
          <p:cNvPr id="166" name="Google Shape;166;p26"/>
          <p:cNvCxnSpPr/>
          <p:nvPr/>
        </p:nvCxnSpPr>
        <p:spPr>
          <a:xfrm>
            <a:off x="1849988" y="3056702"/>
            <a:ext cx="2040600" cy="546900"/>
          </a:xfrm>
          <a:prstGeom prst="straightConnector1">
            <a:avLst/>
          </a:prstGeom>
          <a:noFill/>
          <a:ln cap="flat" cmpd="sng" w="19050">
            <a:solidFill>
              <a:srgbClr val="000000"/>
            </a:solidFill>
            <a:prstDash val="solid"/>
            <a:round/>
            <a:headEnd len="med" w="med" type="none"/>
            <a:tailEnd len="med" w="med" type="none"/>
          </a:ln>
        </p:spPr>
      </p:cxnSp>
      <p:cxnSp>
        <p:nvCxnSpPr>
          <p:cNvPr id="167" name="Google Shape;167;p26"/>
          <p:cNvCxnSpPr/>
          <p:nvPr/>
        </p:nvCxnSpPr>
        <p:spPr>
          <a:xfrm flipH="1" rot="10800000">
            <a:off x="1855401" y="4395127"/>
            <a:ext cx="2043900" cy="547800"/>
          </a:xfrm>
          <a:prstGeom prst="straightConnector1">
            <a:avLst/>
          </a:prstGeom>
          <a:noFill/>
          <a:ln cap="flat" cmpd="sng" w="19050">
            <a:solidFill>
              <a:srgbClr val="000000"/>
            </a:solidFill>
            <a:prstDash val="solid"/>
            <a:round/>
            <a:headEnd len="med" w="med" type="none"/>
            <a:tailEnd len="med" w="med" type="none"/>
          </a:ln>
        </p:spPr>
      </p:cxnSp>
      <p:sp>
        <p:nvSpPr>
          <p:cNvPr id="168" name="Google Shape;168;p26"/>
          <p:cNvSpPr/>
          <p:nvPr/>
        </p:nvSpPr>
        <p:spPr>
          <a:xfrm>
            <a:off x="3899313" y="3716277"/>
            <a:ext cx="1179000" cy="623400"/>
          </a:xfrm>
          <a:prstGeom prst="roundRect">
            <a:avLst>
              <a:gd fmla="val 16667"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Router</a:t>
            </a:r>
            <a:endParaRPr>
              <a:latin typeface="Roboto"/>
              <a:ea typeface="Roboto"/>
              <a:cs typeface="Roboto"/>
              <a:sym typeface="Roboto"/>
            </a:endParaRPr>
          </a:p>
        </p:txBody>
      </p:sp>
      <p:sp>
        <p:nvSpPr>
          <p:cNvPr id="169" name="Google Shape;169;p26"/>
          <p:cNvSpPr/>
          <p:nvPr/>
        </p:nvSpPr>
        <p:spPr>
          <a:xfrm>
            <a:off x="5746407" y="3859385"/>
            <a:ext cx="337200" cy="337200"/>
          </a:xfrm>
          <a:prstGeom prst="rect">
            <a:avLst/>
          </a:prstGeom>
          <a:solidFill>
            <a:srgbClr val="D9D9D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70" name="Google Shape;170;p26"/>
          <p:cNvCxnSpPr/>
          <p:nvPr/>
        </p:nvCxnSpPr>
        <p:spPr>
          <a:xfrm>
            <a:off x="5078313" y="3859377"/>
            <a:ext cx="1673400" cy="0"/>
          </a:xfrm>
          <a:prstGeom prst="straightConnector1">
            <a:avLst/>
          </a:prstGeom>
          <a:noFill/>
          <a:ln cap="flat" cmpd="sng" w="19050">
            <a:solidFill>
              <a:srgbClr val="000000"/>
            </a:solidFill>
            <a:prstDash val="solid"/>
            <a:round/>
            <a:headEnd len="med" w="med" type="none"/>
            <a:tailEnd len="med" w="med" type="none"/>
          </a:ln>
        </p:spPr>
      </p:cxnSp>
      <p:cxnSp>
        <p:nvCxnSpPr>
          <p:cNvPr id="171" name="Google Shape;171;p26"/>
          <p:cNvCxnSpPr/>
          <p:nvPr/>
        </p:nvCxnSpPr>
        <p:spPr>
          <a:xfrm>
            <a:off x="5078313" y="4196577"/>
            <a:ext cx="1673400" cy="0"/>
          </a:xfrm>
          <a:prstGeom prst="straightConnector1">
            <a:avLst/>
          </a:prstGeom>
          <a:noFill/>
          <a:ln cap="flat" cmpd="sng" w="19050">
            <a:solidFill>
              <a:srgbClr val="000000"/>
            </a:solidFill>
            <a:prstDash val="solid"/>
            <a:round/>
            <a:headEnd len="med" w="med" type="none"/>
            <a:tailEnd len="med" w="med" type="none"/>
          </a:ln>
        </p:spPr>
      </p:cxnSp>
      <p:sp>
        <p:nvSpPr>
          <p:cNvPr id="172" name="Google Shape;172;p26"/>
          <p:cNvSpPr/>
          <p:nvPr/>
        </p:nvSpPr>
        <p:spPr>
          <a:xfrm>
            <a:off x="4650950" y="3018452"/>
            <a:ext cx="3213600" cy="623400"/>
          </a:xfrm>
          <a:prstGeom prst="wedgeRoundRectCallout">
            <a:avLst>
              <a:gd fmla="val -54601" name="adj1"/>
              <a:gd fmla="val 48705"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 cannot send both A and B right now.</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One of them will have to wait.</a:t>
            </a:r>
            <a:endParaRPr>
              <a:latin typeface="Roboto"/>
              <a:ea typeface="Roboto"/>
              <a:cs typeface="Roboto"/>
              <a:sym typeface="Roboto"/>
            </a:endParaRPr>
          </a:p>
        </p:txBody>
      </p:sp>
      <p:cxnSp>
        <p:nvCxnSpPr>
          <p:cNvPr id="173" name="Google Shape;173;p26"/>
          <p:cNvCxnSpPr/>
          <p:nvPr/>
        </p:nvCxnSpPr>
        <p:spPr>
          <a:xfrm>
            <a:off x="2181000" y="2955977"/>
            <a:ext cx="1485900" cy="3981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6"/>
          <p:cNvCxnSpPr/>
          <p:nvPr/>
        </p:nvCxnSpPr>
        <p:spPr>
          <a:xfrm flipH="1" rot="10800000">
            <a:off x="2276027" y="4616279"/>
            <a:ext cx="1476600" cy="3957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6"/>
          <p:cNvCxnSpPr/>
          <p:nvPr/>
        </p:nvCxnSpPr>
        <p:spPr>
          <a:xfrm>
            <a:off x="5272725" y="4395127"/>
            <a:ext cx="1479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3"/>
          <p:cNvSpPr txBox="1"/>
          <p:nvPr>
            <p:ph idx="1" type="body"/>
          </p:nvPr>
        </p:nvSpPr>
        <p:spPr>
          <a:xfrm>
            <a:off x="4812375" y="402200"/>
            <a:ext cx="40380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Congestion Control Principles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do we need it?</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Why is it hard?</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Design Goals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Dynamic Adjustment</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Algorithm Sketch</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Reacting to Congestion (AIMD)</a:t>
            </a:r>
            <a:endParaRPr b="1">
              <a:solidFill>
                <a:schemeClr val="accent3"/>
              </a:solidFill>
              <a:latin typeface="Roboto"/>
              <a:ea typeface="Roboto"/>
              <a:cs typeface="Roboto"/>
              <a:sym typeface="Roboto"/>
            </a:endParaRPr>
          </a:p>
        </p:txBody>
      </p:sp>
      <p:sp>
        <p:nvSpPr>
          <p:cNvPr id="711" name="Google Shape;711;p53"/>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Reacting to Congestion</a:t>
            </a:r>
            <a:endParaRPr/>
          </a:p>
        </p:txBody>
      </p:sp>
      <p:sp>
        <p:nvSpPr>
          <p:cNvPr id="712" name="Google Shape;712;p53"/>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X, CS 168, Fall 2024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4"/>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Every host </a:t>
            </a:r>
            <a:r>
              <a:rPr i="1" lang="en"/>
              <a:t>independently</a:t>
            </a:r>
            <a:r>
              <a:rPr lang="en"/>
              <a:t> runs the same algorithm:</a:t>
            </a:r>
            <a:endParaRPr/>
          </a:p>
          <a:p>
            <a:pPr indent="-228600" lvl="0" marL="914400" rtl="0" algn="l">
              <a:spcBef>
                <a:spcPts val="600"/>
              </a:spcBef>
              <a:spcAft>
                <a:spcPts val="0"/>
              </a:spcAft>
              <a:buSzPts val="1800"/>
              <a:buAutoNum type="arabicPeriod"/>
            </a:pPr>
            <a:r>
              <a:rPr lang="en"/>
              <a:t>Pick an initial rate </a:t>
            </a:r>
            <a:r>
              <a:rPr i="1" lang="en"/>
              <a:t>R</a:t>
            </a:r>
            <a:r>
              <a:rPr lang="en"/>
              <a:t>. </a:t>
            </a:r>
            <a:r>
              <a:rPr lang="en" sz="1400">
                <a:solidFill>
                  <a:schemeClr val="accent3"/>
                </a:solidFill>
              </a:rPr>
              <a:t>(</a:t>
            </a:r>
            <a:r>
              <a:rPr i="1" lang="en" sz="1400">
                <a:solidFill>
                  <a:schemeClr val="accent3"/>
                </a:solidFill>
              </a:rPr>
              <a:t>Slow start.</a:t>
            </a:r>
            <a:r>
              <a:rPr lang="en" sz="1400">
                <a:solidFill>
                  <a:schemeClr val="accent3"/>
                </a:solidFill>
              </a:rPr>
              <a:t>)</a:t>
            </a:r>
            <a:endParaRPr sz="1400">
              <a:solidFill>
                <a:schemeClr val="accent3"/>
              </a:solidFill>
            </a:endParaRPr>
          </a:p>
          <a:p>
            <a:pPr indent="-228600" lvl="0" marL="914400" rtl="0" algn="l">
              <a:spcBef>
                <a:spcPts val="0"/>
              </a:spcBef>
              <a:spcAft>
                <a:spcPts val="0"/>
              </a:spcAft>
              <a:buSzPts val="1800"/>
              <a:buAutoNum type="arabicPeriod"/>
            </a:pPr>
            <a:r>
              <a:rPr lang="en"/>
              <a:t>Try sending at rate </a:t>
            </a:r>
            <a:r>
              <a:rPr i="1" lang="en"/>
              <a:t>R</a:t>
            </a:r>
            <a:r>
              <a:rPr lang="en"/>
              <a:t> for some period of time.</a:t>
            </a:r>
            <a:endParaRPr/>
          </a:p>
          <a:p>
            <a:pPr indent="-228600" lvl="1" marL="1257300" rtl="0" algn="l">
              <a:spcBef>
                <a:spcPts val="0"/>
              </a:spcBef>
              <a:spcAft>
                <a:spcPts val="0"/>
              </a:spcAft>
              <a:buSzPts val="1800"/>
              <a:buChar char="●"/>
            </a:pPr>
            <a:r>
              <a:rPr lang="en"/>
              <a:t>Did I experience congestion in this time period? </a:t>
            </a:r>
            <a:r>
              <a:rPr lang="en" sz="1400">
                <a:solidFill>
                  <a:schemeClr val="accent3"/>
                </a:solidFill>
              </a:rPr>
              <a:t>(</a:t>
            </a:r>
            <a:r>
              <a:rPr i="1" lang="en" sz="1400">
                <a:solidFill>
                  <a:schemeClr val="accent3"/>
                </a:solidFill>
              </a:rPr>
              <a:t>Detect packet loss.</a:t>
            </a:r>
            <a:r>
              <a:rPr lang="en" sz="1400">
                <a:solidFill>
                  <a:schemeClr val="accent3"/>
                </a:solidFill>
              </a:rPr>
              <a:t>)</a:t>
            </a:r>
            <a:endParaRPr/>
          </a:p>
          <a:p>
            <a:pPr indent="-228600" lvl="1" marL="1257300" rtl="0" algn="l">
              <a:spcBef>
                <a:spcPts val="0"/>
              </a:spcBef>
              <a:spcAft>
                <a:spcPts val="0"/>
              </a:spcAft>
              <a:buSzPts val="1800"/>
              <a:buChar char="●"/>
            </a:pPr>
            <a:r>
              <a:rPr lang="en"/>
              <a:t>If no, increase </a:t>
            </a:r>
            <a:r>
              <a:rPr i="1" lang="en"/>
              <a:t>R</a:t>
            </a:r>
            <a:r>
              <a:rPr lang="en"/>
              <a:t>.</a:t>
            </a:r>
            <a:endParaRPr/>
          </a:p>
          <a:p>
            <a:pPr indent="-228600" lvl="1" marL="1257300" rtl="0" algn="l">
              <a:spcBef>
                <a:spcPts val="0"/>
              </a:spcBef>
              <a:spcAft>
                <a:spcPts val="0"/>
              </a:spcAft>
              <a:buSzPts val="1800"/>
              <a:buChar char="●"/>
            </a:pPr>
            <a:r>
              <a:rPr lang="en"/>
              <a:t>If yes, reduce </a:t>
            </a:r>
            <a:r>
              <a:rPr i="1" lang="en"/>
              <a:t>R</a:t>
            </a:r>
            <a:r>
              <a:rPr lang="en"/>
              <a:t>.</a:t>
            </a:r>
            <a:r>
              <a:rPr lang="en"/>
              <a:t> </a:t>
            </a:r>
            <a:r>
              <a:rPr lang="en" sz="1400">
                <a:solidFill>
                  <a:schemeClr val="accent3"/>
                </a:solidFill>
              </a:rPr>
              <a:t>(</a:t>
            </a:r>
            <a:r>
              <a:rPr i="1" lang="en" sz="1400">
                <a:solidFill>
                  <a:schemeClr val="accent3"/>
                </a:solidFill>
              </a:rPr>
              <a:t>How much do we increase/decrease by?</a:t>
            </a:r>
            <a:r>
              <a:rPr lang="en" sz="1400">
                <a:solidFill>
                  <a:schemeClr val="accent3"/>
                </a:solidFill>
              </a:rPr>
              <a:t>)</a:t>
            </a:r>
            <a:endParaRPr/>
          </a:p>
          <a:p>
            <a:pPr indent="-228600" lvl="1" marL="1257300" rtl="0" algn="l">
              <a:spcBef>
                <a:spcPts val="0"/>
              </a:spcBef>
              <a:spcAft>
                <a:spcPts val="0"/>
              </a:spcAft>
              <a:buSzPts val="1800"/>
              <a:buChar char="●"/>
            </a:pPr>
            <a:r>
              <a:rPr lang="en"/>
              <a:t>Repeat.</a:t>
            </a:r>
            <a:endParaRPr/>
          </a:p>
        </p:txBody>
      </p:sp>
      <p:sp>
        <p:nvSpPr>
          <p:cNvPr id="718" name="Google Shape;718;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Host-Based Dynamic Adjustment: Algorithm Sketch</a:t>
            </a:r>
            <a:endParaRPr/>
          </a:p>
        </p:txBody>
      </p:sp>
      <p:grpSp>
        <p:nvGrpSpPr>
          <p:cNvPr id="719" name="Google Shape;719;p54"/>
          <p:cNvGrpSpPr/>
          <p:nvPr/>
        </p:nvGrpSpPr>
        <p:grpSpPr>
          <a:xfrm>
            <a:off x="496925" y="1413450"/>
            <a:ext cx="639300" cy="1277700"/>
            <a:chOff x="496925" y="1413450"/>
            <a:chExt cx="639300" cy="1277700"/>
          </a:xfrm>
        </p:grpSpPr>
        <p:cxnSp>
          <p:nvCxnSpPr>
            <p:cNvPr id="720" name="Google Shape;720;p54"/>
            <p:cNvCxnSpPr/>
            <p:nvPr/>
          </p:nvCxnSpPr>
          <p:spPr>
            <a:xfrm>
              <a:off x="496925" y="2691025"/>
              <a:ext cx="639300" cy="0"/>
            </a:xfrm>
            <a:prstGeom prst="straightConnector1">
              <a:avLst/>
            </a:prstGeom>
            <a:noFill/>
            <a:ln cap="flat" cmpd="sng" w="19050">
              <a:solidFill>
                <a:schemeClr val="dk2"/>
              </a:solidFill>
              <a:prstDash val="solid"/>
              <a:round/>
              <a:headEnd len="med" w="med" type="none"/>
              <a:tailEnd len="med" w="med" type="none"/>
            </a:ln>
          </p:spPr>
        </p:cxnSp>
        <p:cxnSp>
          <p:nvCxnSpPr>
            <p:cNvPr id="721" name="Google Shape;721;p54"/>
            <p:cNvCxnSpPr/>
            <p:nvPr/>
          </p:nvCxnSpPr>
          <p:spPr>
            <a:xfrm>
              <a:off x="496925" y="1413450"/>
              <a:ext cx="275100" cy="0"/>
            </a:xfrm>
            <a:prstGeom prst="straightConnector1">
              <a:avLst/>
            </a:prstGeom>
            <a:noFill/>
            <a:ln cap="flat" cmpd="sng" w="19050">
              <a:solidFill>
                <a:schemeClr val="dk2"/>
              </a:solidFill>
              <a:prstDash val="solid"/>
              <a:round/>
              <a:headEnd len="med" w="med" type="none"/>
              <a:tailEnd len="med" w="med" type="triangle"/>
            </a:ln>
          </p:spPr>
        </p:cxnSp>
        <p:cxnSp>
          <p:nvCxnSpPr>
            <p:cNvPr id="722" name="Google Shape;722;p54"/>
            <p:cNvCxnSpPr/>
            <p:nvPr/>
          </p:nvCxnSpPr>
          <p:spPr>
            <a:xfrm>
              <a:off x="496925" y="1413450"/>
              <a:ext cx="600" cy="1277700"/>
            </a:xfrm>
            <a:prstGeom prst="curvedConnector3">
              <a:avLst>
                <a:gd fmla="val -48812500" name="adj1"/>
              </a:avLst>
            </a:prstGeom>
            <a:noFill/>
            <a:ln cap="flat" cmpd="sng" w="19050">
              <a:solidFill>
                <a:schemeClr val="dk2"/>
              </a:solidFill>
              <a:prstDash val="solid"/>
              <a:round/>
              <a:headEnd len="med" w="med" type="none"/>
              <a:tailEnd len="med" w="med" type="none"/>
            </a:ln>
          </p:spPr>
        </p:cxn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Reacting to Congestion</a:t>
            </a:r>
            <a:endParaRPr/>
          </a:p>
        </p:txBody>
      </p:sp>
      <p:sp>
        <p:nvSpPr>
          <p:cNvPr id="728" name="Google Shape;728;p55"/>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Rate adjustment: How much do we increase/decrease by?</a:t>
            </a:r>
            <a:endParaRPr/>
          </a:p>
          <a:p>
            <a:pPr indent="-342900" lvl="0" marL="457200" rtl="0" algn="l">
              <a:spcBef>
                <a:spcPts val="600"/>
              </a:spcBef>
              <a:spcAft>
                <a:spcPts val="0"/>
              </a:spcAft>
              <a:buSzPts val="1800"/>
              <a:buChar char="●"/>
            </a:pPr>
            <a:r>
              <a:rPr lang="en"/>
              <a:t>Critical part of congestion control design.</a:t>
            </a:r>
            <a:endParaRPr/>
          </a:p>
          <a:p>
            <a:pPr indent="-342900" lvl="0" marL="457200" rtl="0" algn="l">
              <a:spcBef>
                <a:spcPts val="0"/>
              </a:spcBef>
              <a:spcAft>
                <a:spcPts val="0"/>
              </a:spcAft>
              <a:buSzPts val="1800"/>
              <a:buChar char="●"/>
            </a:pPr>
            <a:r>
              <a:rPr lang="en"/>
              <a:t>Determines how quickly a host adapts to changes in available bandwidth.</a:t>
            </a:r>
            <a:endParaRPr/>
          </a:p>
          <a:p>
            <a:pPr indent="-342900" lvl="0" marL="457200" rtl="0" algn="l">
              <a:spcBef>
                <a:spcPts val="0"/>
              </a:spcBef>
              <a:spcAft>
                <a:spcPts val="0"/>
              </a:spcAft>
              <a:buSzPts val="1800"/>
              <a:buChar char="●"/>
            </a:pPr>
            <a:r>
              <a:rPr lang="en"/>
              <a:t>Determines how effectively bandwidth is consumed.</a:t>
            </a:r>
            <a:endParaRPr/>
          </a:p>
          <a:p>
            <a:pPr indent="-342900" lvl="0" marL="457200" rtl="0" algn="l">
              <a:spcBef>
                <a:spcPts val="0"/>
              </a:spcBef>
              <a:spcAft>
                <a:spcPts val="0"/>
              </a:spcAft>
              <a:buSzPts val="1800"/>
              <a:buChar char="●"/>
            </a:pPr>
            <a:r>
              <a:rPr lang="en"/>
              <a:t>Determines how bandwidth is shared (fairness).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Goals for rate adjustment:</a:t>
            </a:r>
            <a:endParaRPr/>
          </a:p>
          <a:p>
            <a:pPr indent="-342900" lvl="0" marL="457200" rtl="0" algn="l">
              <a:spcBef>
                <a:spcPts val="600"/>
              </a:spcBef>
              <a:spcAft>
                <a:spcPts val="0"/>
              </a:spcAft>
              <a:buSzPts val="1800"/>
              <a:buChar char="●"/>
            </a:pPr>
            <a:r>
              <a:rPr lang="en"/>
              <a:t>Efficiency: High utilization of link bandwidth.</a:t>
            </a:r>
            <a:endParaRPr/>
          </a:p>
          <a:p>
            <a:pPr indent="-342900" lvl="0" marL="457200" rtl="0" algn="l">
              <a:spcBef>
                <a:spcPts val="0"/>
              </a:spcBef>
              <a:spcAft>
                <a:spcPts val="0"/>
              </a:spcAft>
              <a:buSzPts val="1800"/>
              <a:buChar char="●"/>
            </a:pPr>
            <a:r>
              <a:rPr lang="en"/>
              <a:t>Fairness: Each flow gets an equal share of bandwidth.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5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Adjust Rate</a:t>
            </a:r>
            <a:endParaRPr/>
          </a:p>
        </p:txBody>
      </p:sp>
      <p:sp>
        <p:nvSpPr>
          <p:cNvPr id="734" name="Google Shape;734;p56"/>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 a high level, we can either adjust quickly or slowly.</a:t>
            </a:r>
            <a:endParaRPr/>
          </a:p>
          <a:p>
            <a:pPr indent="-342900" lvl="0" marL="457200" rtl="0" algn="l">
              <a:spcBef>
                <a:spcPts val="600"/>
              </a:spcBef>
              <a:spcAft>
                <a:spcPts val="0"/>
              </a:spcAft>
              <a:buSzPts val="1800"/>
              <a:buChar char="●"/>
            </a:pPr>
            <a:r>
              <a:rPr lang="en"/>
              <a:t>Fast: </a:t>
            </a:r>
            <a:r>
              <a:rPr b="1" lang="en"/>
              <a:t>M</a:t>
            </a:r>
            <a:r>
              <a:rPr b="1" lang="en"/>
              <a:t>ultiplicative</a:t>
            </a:r>
            <a:r>
              <a:rPr lang="en"/>
              <a:t> changes.</a:t>
            </a:r>
            <a:endParaRPr/>
          </a:p>
          <a:p>
            <a:pPr indent="-342900" lvl="1" marL="914400" rtl="0" algn="l">
              <a:spcBef>
                <a:spcPts val="0"/>
              </a:spcBef>
              <a:spcAft>
                <a:spcPts val="0"/>
              </a:spcAft>
              <a:buSzPts val="1800"/>
              <a:buChar char="○"/>
            </a:pPr>
            <a:r>
              <a:rPr lang="en"/>
              <a:t>Increase by doubling: R → 2R</a:t>
            </a:r>
            <a:endParaRPr/>
          </a:p>
          <a:p>
            <a:pPr indent="-342900" lvl="1" marL="914400" rtl="0" algn="l">
              <a:spcBef>
                <a:spcPts val="0"/>
              </a:spcBef>
              <a:spcAft>
                <a:spcPts val="0"/>
              </a:spcAft>
              <a:buSzPts val="1800"/>
              <a:buChar char="○"/>
            </a:pPr>
            <a:r>
              <a:rPr lang="en"/>
              <a:t>Decrease by halving: R → R/2</a:t>
            </a:r>
            <a:endParaRPr/>
          </a:p>
          <a:p>
            <a:pPr indent="-342900" lvl="0" marL="457200" rtl="0" algn="l">
              <a:spcBef>
                <a:spcPts val="0"/>
              </a:spcBef>
              <a:spcAft>
                <a:spcPts val="0"/>
              </a:spcAft>
              <a:buSzPts val="1800"/>
              <a:buChar char="●"/>
            </a:pPr>
            <a:r>
              <a:rPr lang="en"/>
              <a:t>Slow: </a:t>
            </a:r>
            <a:r>
              <a:rPr b="1" lang="en"/>
              <a:t>A</a:t>
            </a:r>
            <a:r>
              <a:rPr b="1" lang="en"/>
              <a:t>dditive</a:t>
            </a:r>
            <a:r>
              <a:rPr lang="en"/>
              <a:t> changes.</a:t>
            </a:r>
            <a:endParaRPr/>
          </a:p>
          <a:p>
            <a:pPr indent="-342900" lvl="1" marL="914400" rtl="0" algn="l">
              <a:spcBef>
                <a:spcPts val="0"/>
              </a:spcBef>
              <a:spcAft>
                <a:spcPts val="0"/>
              </a:spcAft>
              <a:buSzPts val="1800"/>
              <a:buChar char="○"/>
            </a:pPr>
            <a:r>
              <a:rPr lang="en"/>
              <a:t>Increase by adding: R → R + 1</a:t>
            </a:r>
            <a:endParaRPr/>
          </a:p>
          <a:p>
            <a:pPr indent="-342900" lvl="1" marL="914400" rtl="0" algn="l">
              <a:spcBef>
                <a:spcPts val="0"/>
              </a:spcBef>
              <a:spcAft>
                <a:spcPts val="0"/>
              </a:spcAft>
              <a:buSzPts val="1800"/>
              <a:buChar char="○"/>
            </a:pPr>
            <a:r>
              <a:rPr lang="en"/>
              <a:t>Decrease by subtracting: R → R – 1</a:t>
            </a:r>
            <a:endParaRPr/>
          </a:p>
          <a:p>
            <a:pPr indent="0" lvl="0" marL="0" rtl="0" algn="l">
              <a:spcBef>
                <a:spcPts val="600"/>
              </a:spcBef>
              <a:spcAft>
                <a:spcPts val="0"/>
              </a:spcAft>
              <a:buNone/>
            </a:pPr>
            <a:r>
              <a:rPr lang="en"/>
              <a:t>We can combine these rates in four ways:</a:t>
            </a:r>
            <a:endParaRPr/>
          </a:p>
          <a:p>
            <a:pPr indent="-342900" lvl="0" marL="457200" rtl="0" algn="l">
              <a:spcBef>
                <a:spcPts val="600"/>
              </a:spcBef>
              <a:spcAft>
                <a:spcPts val="0"/>
              </a:spcAft>
              <a:buSzPts val="1800"/>
              <a:buChar char="●"/>
            </a:pPr>
            <a:r>
              <a:rPr lang="en"/>
              <a:t>AIAD:   	Additive Increase, 		Additive Decrease.</a:t>
            </a:r>
            <a:endParaRPr/>
          </a:p>
          <a:p>
            <a:pPr indent="-342900" lvl="0" marL="457200" rtl="0" algn="l">
              <a:spcBef>
                <a:spcPts val="0"/>
              </a:spcBef>
              <a:spcAft>
                <a:spcPts val="0"/>
              </a:spcAft>
              <a:buSzPts val="1800"/>
              <a:buChar char="●"/>
            </a:pPr>
            <a:r>
              <a:rPr lang="en"/>
              <a:t>AIMD:  	Additive Increase,</a:t>
            </a:r>
            <a:r>
              <a:rPr lang="en"/>
              <a:t> </a:t>
            </a:r>
            <a:r>
              <a:rPr lang="en"/>
              <a:t>		Multiplicative Decrease.</a:t>
            </a:r>
            <a:endParaRPr/>
          </a:p>
          <a:p>
            <a:pPr indent="-342900" lvl="0" marL="457200" rtl="0" algn="l">
              <a:spcBef>
                <a:spcPts val="0"/>
              </a:spcBef>
              <a:spcAft>
                <a:spcPts val="0"/>
              </a:spcAft>
              <a:buSzPts val="1800"/>
              <a:buChar char="●"/>
            </a:pPr>
            <a:r>
              <a:rPr lang="en"/>
              <a:t>MIAD: 	Multiplicative Increase</a:t>
            </a:r>
            <a:r>
              <a:rPr lang="en"/>
              <a:t>,</a:t>
            </a:r>
            <a:r>
              <a:rPr lang="en"/>
              <a:t> 	Additive Decrease.</a:t>
            </a:r>
            <a:endParaRPr/>
          </a:p>
          <a:p>
            <a:pPr indent="-342900" lvl="0" marL="457200" rtl="0" algn="l">
              <a:spcBef>
                <a:spcPts val="0"/>
              </a:spcBef>
              <a:spcAft>
                <a:spcPts val="0"/>
              </a:spcAft>
              <a:buSzPts val="1800"/>
              <a:buChar char="●"/>
            </a:pPr>
            <a:r>
              <a:rPr lang="en"/>
              <a:t>MIMD: </a:t>
            </a:r>
            <a:r>
              <a:rPr lang="en"/>
              <a:t>	</a:t>
            </a:r>
            <a:r>
              <a:rPr lang="en"/>
              <a:t>Multiplicative Increas</a:t>
            </a:r>
            <a:r>
              <a:rPr lang="en"/>
              <a:t>e,</a:t>
            </a:r>
            <a:r>
              <a:rPr lang="en"/>
              <a:t> 	Multiplicative Decrease.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cxnSp>
        <p:nvCxnSpPr>
          <p:cNvPr id="739" name="Google Shape;739;p57"/>
          <p:cNvCxnSpPr/>
          <p:nvPr/>
        </p:nvCxnSpPr>
        <p:spPr>
          <a:xfrm>
            <a:off x="1672000" y="3348100"/>
            <a:ext cx="5779800" cy="0"/>
          </a:xfrm>
          <a:prstGeom prst="straightConnector1">
            <a:avLst/>
          </a:prstGeom>
          <a:noFill/>
          <a:ln cap="flat" cmpd="sng" w="9525">
            <a:solidFill>
              <a:srgbClr val="B7B7B7"/>
            </a:solidFill>
            <a:prstDash val="solid"/>
            <a:round/>
            <a:headEnd len="med" w="med" type="none"/>
            <a:tailEnd len="med" w="med" type="none"/>
          </a:ln>
        </p:spPr>
      </p:cxnSp>
      <p:cxnSp>
        <p:nvCxnSpPr>
          <p:cNvPr id="740" name="Google Shape;740;p57"/>
          <p:cNvCxnSpPr/>
          <p:nvPr/>
        </p:nvCxnSpPr>
        <p:spPr>
          <a:xfrm>
            <a:off x="1672000" y="3500500"/>
            <a:ext cx="5779800" cy="0"/>
          </a:xfrm>
          <a:prstGeom prst="straightConnector1">
            <a:avLst/>
          </a:prstGeom>
          <a:noFill/>
          <a:ln cap="flat" cmpd="sng" w="9525">
            <a:solidFill>
              <a:srgbClr val="B7B7B7"/>
            </a:solidFill>
            <a:prstDash val="solid"/>
            <a:round/>
            <a:headEnd len="med" w="med" type="none"/>
            <a:tailEnd len="med" w="med" type="none"/>
          </a:ln>
        </p:spPr>
      </p:cxnSp>
      <p:cxnSp>
        <p:nvCxnSpPr>
          <p:cNvPr id="741" name="Google Shape;741;p57"/>
          <p:cNvCxnSpPr/>
          <p:nvPr/>
        </p:nvCxnSpPr>
        <p:spPr>
          <a:xfrm>
            <a:off x="1672000" y="3652900"/>
            <a:ext cx="5779800" cy="0"/>
          </a:xfrm>
          <a:prstGeom prst="straightConnector1">
            <a:avLst/>
          </a:prstGeom>
          <a:noFill/>
          <a:ln cap="flat" cmpd="sng" w="9525">
            <a:solidFill>
              <a:srgbClr val="B7B7B7"/>
            </a:solidFill>
            <a:prstDash val="solid"/>
            <a:round/>
            <a:headEnd len="med" w="med" type="none"/>
            <a:tailEnd len="med" w="med" type="none"/>
          </a:ln>
        </p:spPr>
      </p:cxnSp>
      <p:cxnSp>
        <p:nvCxnSpPr>
          <p:cNvPr id="742" name="Google Shape;742;p57"/>
          <p:cNvCxnSpPr/>
          <p:nvPr/>
        </p:nvCxnSpPr>
        <p:spPr>
          <a:xfrm>
            <a:off x="1672000" y="3805300"/>
            <a:ext cx="5779800" cy="0"/>
          </a:xfrm>
          <a:prstGeom prst="straightConnector1">
            <a:avLst/>
          </a:prstGeom>
          <a:noFill/>
          <a:ln cap="flat" cmpd="sng" w="9525">
            <a:solidFill>
              <a:srgbClr val="B7B7B7"/>
            </a:solidFill>
            <a:prstDash val="solid"/>
            <a:round/>
            <a:headEnd len="med" w="med" type="none"/>
            <a:tailEnd len="med" w="med" type="none"/>
          </a:ln>
        </p:spPr>
      </p:cxnSp>
      <p:cxnSp>
        <p:nvCxnSpPr>
          <p:cNvPr id="743" name="Google Shape;743;p57"/>
          <p:cNvCxnSpPr/>
          <p:nvPr/>
        </p:nvCxnSpPr>
        <p:spPr>
          <a:xfrm>
            <a:off x="1672000" y="3957700"/>
            <a:ext cx="5779800" cy="0"/>
          </a:xfrm>
          <a:prstGeom prst="straightConnector1">
            <a:avLst/>
          </a:prstGeom>
          <a:noFill/>
          <a:ln cap="flat" cmpd="sng" w="9525">
            <a:solidFill>
              <a:srgbClr val="B7B7B7"/>
            </a:solidFill>
            <a:prstDash val="solid"/>
            <a:round/>
            <a:headEnd len="med" w="med" type="none"/>
            <a:tailEnd len="med" w="med" type="none"/>
          </a:ln>
        </p:spPr>
      </p:cxnSp>
      <p:cxnSp>
        <p:nvCxnSpPr>
          <p:cNvPr id="744" name="Google Shape;744;p57"/>
          <p:cNvCxnSpPr/>
          <p:nvPr/>
        </p:nvCxnSpPr>
        <p:spPr>
          <a:xfrm>
            <a:off x="1672000" y="4110100"/>
            <a:ext cx="5779800" cy="0"/>
          </a:xfrm>
          <a:prstGeom prst="straightConnector1">
            <a:avLst/>
          </a:prstGeom>
          <a:noFill/>
          <a:ln cap="flat" cmpd="sng" w="9525">
            <a:solidFill>
              <a:srgbClr val="B7B7B7"/>
            </a:solidFill>
            <a:prstDash val="solid"/>
            <a:round/>
            <a:headEnd len="med" w="med" type="none"/>
            <a:tailEnd len="med" w="med" type="none"/>
          </a:ln>
        </p:spPr>
      </p:cxnSp>
      <p:cxnSp>
        <p:nvCxnSpPr>
          <p:cNvPr id="745" name="Google Shape;745;p57"/>
          <p:cNvCxnSpPr/>
          <p:nvPr/>
        </p:nvCxnSpPr>
        <p:spPr>
          <a:xfrm>
            <a:off x="1672000" y="4262500"/>
            <a:ext cx="5779800" cy="0"/>
          </a:xfrm>
          <a:prstGeom prst="straightConnector1">
            <a:avLst/>
          </a:prstGeom>
          <a:noFill/>
          <a:ln cap="flat" cmpd="sng" w="9525">
            <a:solidFill>
              <a:srgbClr val="B7B7B7"/>
            </a:solidFill>
            <a:prstDash val="solid"/>
            <a:round/>
            <a:headEnd len="med" w="med" type="none"/>
            <a:tailEnd len="med" w="med" type="none"/>
          </a:ln>
        </p:spPr>
      </p:cxnSp>
      <p:cxnSp>
        <p:nvCxnSpPr>
          <p:cNvPr id="746" name="Google Shape;746;p57"/>
          <p:cNvCxnSpPr/>
          <p:nvPr/>
        </p:nvCxnSpPr>
        <p:spPr>
          <a:xfrm>
            <a:off x="1672000" y="4414900"/>
            <a:ext cx="5779800" cy="0"/>
          </a:xfrm>
          <a:prstGeom prst="straightConnector1">
            <a:avLst/>
          </a:prstGeom>
          <a:noFill/>
          <a:ln cap="flat" cmpd="sng" w="9525">
            <a:solidFill>
              <a:srgbClr val="B7B7B7"/>
            </a:solidFill>
            <a:prstDash val="solid"/>
            <a:round/>
            <a:headEnd len="med" w="med" type="none"/>
            <a:tailEnd len="med" w="med" type="none"/>
          </a:ln>
        </p:spPr>
      </p:cxnSp>
      <p:cxnSp>
        <p:nvCxnSpPr>
          <p:cNvPr id="747" name="Google Shape;747;p57"/>
          <p:cNvCxnSpPr/>
          <p:nvPr/>
        </p:nvCxnSpPr>
        <p:spPr>
          <a:xfrm>
            <a:off x="1672000" y="4567300"/>
            <a:ext cx="5779800" cy="0"/>
          </a:xfrm>
          <a:prstGeom prst="straightConnector1">
            <a:avLst/>
          </a:prstGeom>
          <a:noFill/>
          <a:ln cap="flat" cmpd="sng" w="9525">
            <a:solidFill>
              <a:srgbClr val="B7B7B7"/>
            </a:solidFill>
            <a:prstDash val="solid"/>
            <a:round/>
            <a:headEnd len="med" w="med" type="none"/>
            <a:tailEnd len="med" w="med" type="none"/>
          </a:ln>
        </p:spPr>
      </p:cxnSp>
      <p:cxnSp>
        <p:nvCxnSpPr>
          <p:cNvPr id="748" name="Google Shape;748;p57"/>
          <p:cNvCxnSpPr/>
          <p:nvPr/>
        </p:nvCxnSpPr>
        <p:spPr>
          <a:xfrm>
            <a:off x="1672000" y="4719700"/>
            <a:ext cx="5779800" cy="0"/>
          </a:xfrm>
          <a:prstGeom prst="straightConnector1">
            <a:avLst/>
          </a:prstGeom>
          <a:noFill/>
          <a:ln cap="flat" cmpd="sng" w="9525">
            <a:solidFill>
              <a:srgbClr val="B7B7B7"/>
            </a:solidFill>
            <a:prstDash val="solid"/>
            <a:round/>
            <a:headEnd len="med" w="med" type="none"/>
            <a:tailEnd len="med" w="med" type="none"/>
          </a:ln>
        </p:spPr>
      </p:cxnSp>
      <p:cxnSp>
        <p:nvCxnSpPr>
          <p:cNvPr id="749" name="Google Shape;749;p57"/>
          <p:cNvCxnSpPr/>
          <p:nvPr/>
        </p:nvCxnSpPr>
        <p:spPr>
          <a:xfrm>
            <a:off x="1672000" y="4872100"/>
            <a:ext cx="5779800" cy="0"/>
          </a:xfrm>
          <a:prstGeom prst="straightConnector1">
            <a:avLst/>
          </a:prstGeom>
          <a:noFill/>
          <a:ln cap="flat" cmpd="sng" w="9525">
            <a:solidFill>
              <a:srgbClr val="B7B7B7"/>
            </a:solidFill>
            <a:prstDash val="solid"/>
            <a:round/>
            <a:headEnd len="med" w="med" type="none"/>
            <a:tailEnd len="med" w="med" type="none"/>
          </a:ln>
        </p:spPr>
      </p:cxnSp>
      <p:sp>
        <p:nvSpPr>
          <p:cNvPr id="750" name="Google Shape;750;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AIMD? Intuition</a:t>
            </a:r>
            <a:endParaRPr/>
          </a:p>
        </p:txBody>
      </p:sp>
      <p:sp>
        <p:nvSpPr>
          <p:cNvPr id="751" name="Google Shape;751;p57"/>
          <p:cNvSpPr txBox="1"/>
          <p:nvPr>
            <p:ph idx="1" type="body"/>
          </p:nvPr>
        </p:nvSpPr>
        <p:spPr>
          <a:xfrm>
            <a:off x="107050" y="402200"/>
            <a:ext cx="8909700" cy="286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Non-obvious fact: AIMD (Additive Increase, Multiplicative Decrease) is the best option.</a:t>
            </a:r>
            <a:endParaRPr/>
          </a:p>
          <a:p>
            <a:pPr indent="0" lvl="0" marL="0" rtl="0" algn="l">
              <a:spcBef>
                <a:spcPts val="600"/>
              </a:spcBef>
              <a:spcAft>
                <a:spcPts val="0"/>
              </a:spcAft>
              <a:buNone/>
            </a:pPr>
            <a:r>
              <a:rPr lang="en"/>
              <a:t>Intuition: Sending too much is worse than sending too little.</a:t>
            </a:r>
            <a:endParaRPr/>
          </a:p>
          <a:p>
            <a:pPr indent="-342900" lvl="0" marL="457200" rtl="0" algn="l">
              <a:spcBef>
                <a:spcPts val="600"/>
              </a:spcBef>
              <a:spcAft>
                <a:spcPts val="0"/>
              </a:spcAft>
              <a:buSzPts val="1800"/>
              <a:buChar char="●"/>
            </a:pPr>
            <a:r>
              <a:rPr lang="en"/>
              <a:t>Sending too much: Congestion, packets dropped and retransmitted.</a:t>
            </a:r>
            <a:endParaRPr/>
          </a:p>
          <a:p>
            <a:pPr indent="-342900" lvl="0" marL="457200" rtl="0" algn="l">
              <a:spcBef>
                <a:spcPts val="0"/>
              </a:spcBef>
              <a:spcAft>
                <a:spcPts val="0"/>
              </a:spcAft>
              <a:buSzPts val="1800"/>
              <a:buChar char="●"/>
            </a:pPr>
            <a:r>
              <a:rPr lang="en"/>
              <a:t>Sending too little: Somewhat lower throughput.</a:t>
            </a:r>
            <a:endParaRPr/>
          </a:p>
          <a:p>
            <a:pPr indent="0" lvl="0" marL="0" rtl="0" algn="l">
              <a:spcBef>
                <a:spcPts val="600"/>
              </a:spcBef>
              <a:spcAft>
                <a:spcPts val="0"/>
              </a:spcAft>
              <a:buNone/>
            </a:pPr>
            <a:r>
              <a:rPr lang="en"/>
              <a:t>General approach:</a:t>
            </a:r>
            <a:endParaRPr/>
          </a:p>
          <a:p>
            <a:pPr indent="-342900" lvl="0" marL="457200" rtl="0" algn="l">
              <a:spcBef>
                <a:spcPts val="600"/>
              </a:spcBef>
              <a:spcAft>
                <a:spcPts val="0"/>
              </a:spcAft>
              <a:buSzPts val="1800"/>
              <a:buChar char="●"/>
            </a:pPr>
            <a:r>
              <a:rPr lang="en"/>
              <a:t>Gentle increase when uncongested. (exploration)</a:t>
            </a:r>
            <a:endParaRPr/>
          </a:p>
          <a:p>
            <a:pPr indent="-342900" lvl="0" marL="457200" rtl="0" algn="l">
              <a:spcBef>
                <a:spcPts val="0"/>
              </a:spcBef>
              <a:spcAft>
                <a:spcPts val="0"/>
              </a:spcAft>
              <a:buSzPts val="1800"/>
              <a:buChar char="●"/>
            </a:pPr>
            <a:r>
              <a:rPr lang="en"/>
              <a:t>Rapid decrease when congestion detected.</a:t>
            </a:r>
            <a:endParaRPr/>
          </a:p>
        </p:txBody>
      </p:sp>
      <p:sp>
        <p:nvSpPr>
          <p:cNvPr id="752" name="Google Shape;752;p57"/>
          <p:cNvSpPr/>
          <p:nvPr/>
        </p:nvSpPr>
        <p:spPr>
          <a:xfrm>
            <a:off x="1922425" y="3355100"/>
            <a:ext cx="5291050" cy="1523975"/>
          </a:xfrm>
          <a:custGeom>
            <a:rect b="b" l="l" r="r" t="t"/>
            <a:pathLst>
              <a:path extrusionOk="0" h="60959" w="211642">
                <a:moveTo>
                  <a:pt x="0" y="60959"/>
                </a:moveTo>
                <a:lnTo>
                  <a:pt x="63584" y="24249"/>
                </a:lnTo>
                <a:lnTo>
                  <a:pt x="63584" y="42555"/>
                </a:lnTo>
                <a:lnTo>
                  <a:pt x="116263" y="12141"/>
                </a:lnTo>
                <a:lnTo>
                  <a:pt x="116263" y="36743"/>
                </a:lnTo>
                <a:lnTo>
                  <a:pt x="179904" y="0"/>
                </a:lnTo>
                <a:lnTo>
                  <a:pt x="179904" y="30285"/>
                </a:lnTo>
                <a:lnTo>
                  <a:pt x="211642" y="11961"/>
                </a:lnTo>
                <a:lnTo>
                  <a:pt x="211642" y="36420"/>
                </a:lnTo>
              </a:path>
            </a:pathLst>
          </a:custGeom>
          <a:noFill/>
          <a:ln cap="flat" cmpd="sng" w="28575">
            <a:solidFill>
              <a:srgbClr val="000000"/>
            </a:solidFill>
            <a:prstDash val="solid"/>
            <a:round/>
            <a:headEnd len="med" w="med" type="none"/>
            <a:tailEnd len="med" w="med" type="none"/>
          </a:ln>
        </p:spPr>
      </p:sp>
      <p:sp>
        <p:nvSpPr>
          <p:cNvPr id="753" name="Google Shape;753;p57"/>
          <p:cNvSpPr txBox="1"/>
          <p:nvPr/>
        </p:nvSpPr>
        <p:spPr>
          <a:xfrm rot="-5400000">
            <a:off x="3282475" y="3579000"/>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sp>
        <p:nvSpPr>
          <p:cNvPr id="754" name="Google Shape;754;p57"/>
          <p:cNvSpPr txBox="1"/>
          <p:nvPr/>
        </p:nvSpPr>
        <p:spPr>
          <a:xfrm rot="-5400000">
            <a:off x="4597248" y="3275325"/>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sp>
        <p:nvSpPr>
          <p:cNvPr id="755" name="Google Shape;755;p57"/>
          <p:cNvSpPr txBox="1"/>
          <p:nvPr/>
        </p:nvSpPr>
        <p:spPr>
          <a:xfrm rot="-5400000">
            <a:off x="6186478" y="2971650"/>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sp>
        <p:nvSpPr>
          <p:cNvPr id="756" name="Google Shape;756;p57"/>
          <p:cNvSpPr txBox="1"/>
          <p:nvPr/>
        </p:nvSpPr>
        <p:spPr>
          <a:xfrm rot="-5400000">
            <a:off x="6976575" y="3275325"/>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AIMD? Intuition</a:t>
            </a:r>
            <a:endParaRPr/>
          </a:p>
        </p:txBody>
      </p:sp>
      <p:sp>
        <p:nvSpPr>
          <p:cNvPr id="762" name="Google Shape;762;p58"/>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Non-obvious fact: Of the four options, AIMD is the only one that ensures fairness.</a:t>
            </a:r>
            <a:endParaRPr/>
          </a:p>
          <a:p>
            <a:pPr indent="0" lvl="0" marL="0" rtl="0" algn="l">
              <a:spcBef>
                <a:spcPts val="600"/>
              </a:spcBef>
              <a:spcAft>
                <a:spcPts val="0"/>
              </a:spcAft>
              <a:buNone/>
            </a:pPr>
            <a:r>
              <a:rPr lang="en"/>
              <a:t>To see why, let's build a simple model:</a:t>
            </a:r>
            <a:endParaRPr/>
          </a:p>
          <a:p>
            <a:pPr indent="-342900" lvl="0" marL="457200" rtl="0" algn="l">
              <a:spcBef>
                <a:spcPts val="600"/>
              </a:spcBef>
              <a:spcAft>
                <a:spcPts val="0"/>
              </a:spcAft>
              <a:buSzPts val="1800"/>
              <a:buChar char="●"/>
            </a:pPr>
            <a:r>
              <a:rPr lang="en"/>
              <a:t>Two flows using a single link of fixed capacity </a:t>
            </a:r>
            <a:r>
              <a:rPr i="1" lang="en"/>
              <a:t>C</a:t>
            </a:r>
            <a:r>
              <a:rPr lang="en"/>
              <a:t>.</a:t>
            </a:r>
            <a:endParaRPr sz="1400">
              <a:solidFill>
                <a:schemeClr val="accent3"/>
              </a:solidFill>
            </a:endParaRPr>
          </a:p>
          <a:p>
            <a:pPr indent="-342900" lvl="0" marL="457200" rtl="0" algn="l">
              <a:spcBef>
                <a:spcPts val="0"/>
              </a:spcBef>
              <a:spcAft>
                <a:spcPts val="0"/>
              </a:spcAft>
              <a:buSzPts val="1800"/>
              <a:buChar char="●"/>
            </a:pPr>
            <a:r>
              <a:rPr lang="en"/>
              <a:t>Both flows are </a:t>
            </a:r>
            <a:r>
              <a:rPr i="1" lang="en"/>
              <a:t>independently</a:t>
            </a:r>
            <a:r>
              <a:rPr lang="en"/>
              <a:t> running </a:t>
            </a:r>
            <a:r>
              <a:rPr i="1" lang="en"/>
              <a:t>identical</a:t>
            </a:r>
            <a:r>
              <a:rPr lang="en"/>
              <a:t> dynamic adjustment algorithms.</a:t>
            </a:r>
            <a:endParaRPr/>
          </a:p>
          <a:p>
            <a:pPr indent="-342900" lvl="0" marL="457200" rtl="0" algn="l">
              <a:spcBef>
                <a:spcPts val="0"/>
              </a:spcBef>
              <a:spcAft>
                <a:spcPts val="0"/>
              </a:spcAft>
              <a:buSzPts val="1800"/>
              <a:buChar char="●"/>
            </a:pPr>
            <a:r>
              <a:rPr lang="en"/>
              <a:t>Flows are sending at rates </a:t>
            </a:r>
            <a:r>
              <a:rPr i="1" lang="en"/>
              <a:t>X</a:t>
            </a:r>
            <a:r>
              <a:rPr lang="en"/>
              <a:t> and </a:t>
            </a:r>
            <a:r>
              <a:rPr i="1" lang="en"/>
              <a:t>Y</a:t>
            </a:r>
            <a:r>
              <a:rPr lang="en"/>
              <a:t>.</a:t>
            </a:r>
            <a:endParaRPr/>
          </a:p>
          <a:p>
            <a:pPr indent="-342900" lvl="1" marL="914400" rtl="0" algn="l">
              <a:spcBef>
                <a:spcPts val="0"/>
              </a:spcBef>
              <a:spcAft>
                <a:spcPts val="0"/>
              </a:spcAft>
              <a:buSzPts val="1800"/>
              <a:buChar char="○"/>
            </a:pPr>
            <a:r>
              <a:rPr lang="en"/>
              <a:t>If </a:t>
            </a:r>
            <a:r>
              <a:rPr i="1" lang="en"/>
              <a:t>X</a:t>
            </a:r>
            <a:r>
              <a:rPr lang="en"/>
              <a:t> + </a:t>
            </a:r>
            <a:r>
              <a:rPr i="1" lang="en"/>
              <a:t>Y</a:t>
            </a:r>
            <a:r>
              <a:rPr lang="en"/>
              <a:t> &gt; </a:t>
            </a:r>
            <a:r>
              <a:rPr i="1" lang="en"/>
              <a:t>C</a:t>
            </a:r>
            <a:r>
              <a:rPr lang="en"/>
              <a:t>, the network is congested.</a:t>
            </a:r>
            <a:endParaRPr/>
          </a:p>
          <a:p>
            <a:pPr indent="-342900" lvl="1" marL="914400" rtl="0" algn="l">
              <a:spcBef>
                <a:spcPts val="0"/>
              </a:spcBef>
              <a:spcAft>
                <a:spcPts val="0"/>
              </a:spcAft>
              <a:buSzPts val="1800"/>
              <a:buChar char="○"/>
            </a:pPr>
            <a:r>
              <a:rPr lang="en"/>
              <a:t>If </a:t>
            </a:r>
            <a:r>
              <a:rPr i="1" lang="en"/>
              <a:t>X</a:t>
            </a:r>
            <a:r>
              <a:rPr lang="en"/>
              <a:t> + </a:t>
            </a:r>
            <a:r>
              <a:rPr i="1" lang="en"/>
              <a:t>Y</a:t>
            </a:r>
            <a:r>
              <a:rPr lang="en"/>
              <a:t> &lt; </a:t>
            </a:r>
            <a:r>
              <a:rPr i="1" lang="en"/>
              <a:t>C</a:t>
            </a:r>
            <a:r>
              <a:rPr lang="en"/>
              <a:t>, the network is underloaded.</a:t>
            </a:r>
            <a:endParaRPr/>
          </a:p>
          <a:p>
            <a:pPr indent="-342900" lvl="0" marL="457200" rtl="0" algn="l">
              <a:spcBef>
                <a:spcPts val="0"/>
              </a:spcBef>
              <a:spcAft>
                <a:spcPts val="0"/>
              </a:spcAft>
              <a:buSzPts val="1800"/>
              <a:buChar char="●"/>
            </a:pPr>
            <a:r>
              <a:rPr lang="en"/>
              <a:t>Goals:</a:t>
            </a:r>
            <a:endParaRPr/>
          </a:p>
          <a:p>
            <a:pPr indent="-342900" lvl="1" marL="914400" rtl="0" algn="l">
              <a:spcBef>
                <a:spcPts val="0"/>
              </a:spcBef>
              <a:spcAft>
                <a:spcPts val="0"/>
              </a:spcAft>
              <a:buSzPts val="1800"/>
              <a:buChar char="○"/>
            </a:pPr>
            <a:r>
              <a:rPr lang="en"/>
              <a:t>Full link utilization: </a:t>
            </a:r>
            <a:r>
              <a:rPr i="1" lang="en"/>
              <a:t>X</a:t>
            </a:r>
            <a:r>
              <a:rPr lang="en"/>
              <a:t> + </a:t>
            </a:r>
            <a:r>
              <a:rPr i="1" lang="en"/>
              <a:t>Y</a:t>
            </a:r>
            <a:r>
              <a:rPr lang="en"/>
              <a:t> = </a:t>
            </a:r>
            <a:r>
              <a:rPr i="1" lang="en"/>
              <a:t>C</a:t>
            </a:r>
            <a:r>
              <a:rPr lang="en"/>
              <a:t>.</a:t>
            </a:r>
            <a:endParaRPr/>
          </a:p>
          <a:p>
            <a:pPr indent="-342900" lvl="1" marL="914400" rtl="0" algn="l">
              <a:spcBef>
                <a:spcPts val="0"/>
              </a:spcBef>
              <a:spcAft>
                <a:spcPts val="0"/>
              </a:spcAft>
              <a:buSzPts val="1800"/>
              <a:buChar char="○"/>
            </a:pPr>
            <a:r>
              <a:rPr lang="en"/>
              <a:t>Fair sharing: </a:t>
            </a:r>
            <a:r>
              <a:rPr i="1" lang="en"/>
              <a:t>X</a:t>
            </a:r>
            <a:r>
              <a:rPr lang="en"/>
              <a:t> = </a:t>
            </a:r>
            <a:r>
              <a:rPr i="1" lang="en"/>
              <a:t>Y</a:t>
            </a:r>
            <a:r>
              <a:rPr lang="en"/>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Rate Adjustment Graph</a:t>
            </a:r>
            <a:endParaRPr/>
          </a:p>
        </p:txBody>
      </p:sp>
      <p:sp>
        <p:nvSpPr>
          <p:cNvPr id="768" name="Google Shape;768;p59"/>
          <p:cNvSpPr txBox="1"/>
          <p:nvPr>
            <p:ph idx="1" type="body"/>
          </p:nvPr>
        </p:nvSpPr>
        <p:spPr>
          <a:xfrm>
            <a:off x="107050" y="402200"/>
            <a:ext cx="47295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Assume </a:t>
            </a:r>
            <a:r>
              <a:rPr i="1" lang="en"/>
              <a:t>C</a:t>
            </a:r>
            <a:r>
              <a:rPr lang="en"/>
              <a:t> = 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Efficiency line: </a:t>
            </a:r>
            <a:r>
              <a:rPr i="1" lang="en"/>
              <a:t>X</a:t>
            </a:r>
            <a:r>
              <a:rPr lang="en"/>
              <a:t> + </a:t>
            </a:r>
            <a:r>
              <a:rPr i="1" lang="en"/>
              <a:t>Y</a:t>
            </a:r>
            <a:r>
              <a:rPr lang="en"/>
              <a:t> = 5</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Congestion</a:t>
            </a:r>
            <a:r>
              <a:rPr lang="en"/>
              <a:t>: </a:t>
            </a:r>
            <a:r>
              <a:rPr i="1" lang="en"/>
              <a:t>X</a:t>
            </a:r>
            <a:r>
              <a:rPr lang="en"/>
              <a:t> + </a:t>
            </a:r>
            <a:r>
              <a:rPr i="1" lang="en"/>
              <a:t>Y</a:t>
            </a:r>
            <a:r>
              <a:rPr lang="en"/>
              <a:t> &gt; 5</a:t>
            </a:r>
            <a:endParaRPr/>
          </a:p>
          <a:p>
            <a:pPr indent="0" lvl="0" marL="0" rtl="0" algn="l">
              <a:spcBef>
                <a:spcPts val="600"/>
              </a:spcBef>
              <a:spcAft>
                <a:spcPts val="0"/>
              </a:spcAft>
              <a:buNone/>
            </a:pPr>
            <a:r>
              <a:rPr lang="en"/>
              <a:t>Everything above the efficiency line.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Unused capacity: </a:t>
            </a:r>
            <a:r>
              <a:rPr i="1" lang="en"/>
              <a:t>X</a:t>
            </a:r>
            <a:r>
              <a:rPr lang="en"/>
              <a:t> + </a:t>
            </a:r>
            <a:r>
              <a:rPr i="1" lang="en"/>
              <a:t>Y</a:t>
            </a:r>
            <a:r>
              <a:rPr lang="en"/>
              <a:t> &lt; 5</a:t>
            </a:r>
            <a:endParaRPr/>
          </a:p>
          <a:p>
            <a:pPr indent="0" lvl="0" marL="0" rtl="0" algn="l">
              <a:spcBef>
                <a:spcPts val="600"/>
              </a:spcBef>
              <a:spcAft>
                <a:spcPts val="0"/>
              </a:spcAft>
              <a:buClr>
                <a:schemeClr val="dk1"/>
              </a:buClr>
              <a:buSzPts val="1100"/>
              <a:buFont typeface="Arial"/>
              <a:buNone/>
            </a:pPr>
            <a:r>
              <a:rPr lang="en"/>
              <a:t>Everything below the efficiency line.</a:t>
            </a:r>
            <a:endParaRPr/>
          </a:p>
        </p:txBody>
      </p:sp>
      <p:grpSp>
        <p:nvGrpSpPr>
          <p:cNvPr id="769" name="Google Shape;769;p59"/>
          <p:cNvGrpSpPr/>
          <p:nvPr/>
        </p:nvGrpSpPr>
        <p:grpSpPr>
          <a:xfrm>
            <a:off x="4996201" y="842450"/>
            <a:ext cx="387298" cy="3650100"/>
            <a:chOff x="4138801" y="842450"/>
            <a:chExt cx="387298" cy="3650100"/>
          </a:xfrm>
        </p:grpSpPr>
        <p:cxnSp>
          <p:nvCxnSpPr>
            <p:cNvPr id="770" name="Google Shape;770;p59"/>
            <p:cNvCxnSpPr/>
            <p:nvPr/>
          </p:nvCxnSpPr>
          <p:spPr>
            <a:xfrm>
              <a:off x="4448700" y="842450"/>
              <a:ext cx="0" cy="3650100"/>
            </a:xfrm>
            <a:prstGeom prst="straightConnector1">
              <a:avLst/>
            </a:prstGeom>
            <a:noFill/>
            <a:ln cap="flat" cmpd="sng" w="19050">
              <a:solidFill>
                <a:srgbClr val="000000"/>
              </a:solidFill>
              <a:prstDash val="solid"/>
              <a:round/>
              <a:headEnd len="med" w="med" type="triangle"/>
              <a:tailEnd len="med" w="med" type="none"/>
            </a:ln>
          </p:spPr>
        </p:cxnSp>
        <p:sp>
          <p:nvSpPr>
            <p:cNvPr id="771" name="Google Shape;771;p59"/>
            <p:cNvSpPr txBox="1"/>
            <p:nvPr/>
          </p:nvSpPr>
          <p:spPr>
            <a:xfrm>
              <a:off x="4138801" y="10710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772" name="Google Shape;772;p59"/>
            <p:cNvCxnSpPr/>
            <p:nvPr/>
          </p:nvCxnSpPr>
          <p:spPr>
            <a:xfrm>
              <a:off x="4372500" y="1178750"/>
              <a:ext cx="153600" cy="0"/>
            </a:xfrm>
            <a:prstGeom prst="straightConnector1">
              <a:avLst/>
            </a:prstGeom>
            <a:noFill/>
            <a:ln cap="flat" cmpd="sng" w="19050">
              <a:solidFill>
                <a:srgbClr val="000000"/>
              </a:solidFill>
              <a:prstDash val="solid"/>
              <a:round/>
              <a:headEnd len="med" w="med" type="none"/>
              <a:tailEnd len="med" w="med" type="none"/>
            </a:ln>
          </p:spPr>
        </p:cxnSp>
      </p:grpSp>
      <p:grpSp>
        <p:nvGrpSpPr>
          <p:cNvPr id="773" name="Google Shape;773;p59"/>
          <p:cNvGrpSpPr/>
          <p:nvPr/>
        </p:nvGrpSpPr>
        <p:grpSpPr>
          <a:xfrm>
            <a:off x="5306100" y="4415750"/>
            <a:ext cx="3650100" cy="368400"/>
            <a:chOff x="4448700" y="4415750"/>
            <a:chExt cx="3650100" cy="368400"/>
          </a:xfrm>
        </p:grpSpPr>
        <p:cxnSp>
          <p:nvCxnSpPr>
            <p:cNvPr id="774" name="Google Shape;774;p59"/>
            <p:cNvCxnSpPr/>
            <p:nvPr/>
          </p:nvCxnSpPr>
          <p:spPr>
            <a:xfrm rot="10800000">
              <a:off x="4448700" y="4492550"/>
              <a:ext cx="3650100" cy="0"/>
            </a:xfrm>
            <a:prstGeom prst="straightConnector1">
              <a:avLst/>
            </a:prstGeom>
            <a:noFill/>
            <a:ln cap="flat" cmpd="sng" w="19050">
              <a:solidFill>
                <a:srgbClr val="000000"/>
              </a:solidFill>
              <a:prstDash val="solid"/>
              <a:round/>
              <a:headEnd len="med" w="med" type="triangle"/>
              <a:tailEnd len="med" w="med" type="none"/>
            </a:ln>
          </p:spPr>
        </p:cxnSp>
        <p:sp>
          <p:nvSpPr>
            <p:cNvPr id="775" name="Google Shape;775;p59"/>
            <p:cNvSpPr txBox="1"/>
            <p:nvPr/>
          </p:nvSpPr>
          <p:spPr>
            <a:xfrm>
              <a:off x="7636501" y="45687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776" name="Google Shape;776;p59"/>
            <p:cNvCxnSpPr>
              <a:stCxn id="777" idx="1"/>
              <a:endCxn id="775" idx="0"/>
            </p:cNvCxnSpPr>
            <p:nvPr/>
          </p:nvCxnSpPr>
          <p:spPr>
            <a:xfrm>
              <a:off x="7753351" y="4415750"/>
              <a:ext cx="0" cy="153000"/>
            </a:xfrm>
            <a:prstGeom prst="straightConnector1">
              <a:avLst/>
            </a:prstGeom>
            <a:noFill/>
            <a:ln cap="flat" cmpd="sng" w="19050">
              <a:solidFill>
                <a:srgbClr val="000000"/>
              </a:solidFill>
              <a:prstDash val="solid"/>
              <a:round/>
              <a:headEnd len="med" w="med" type="none"/>
              <a:tailEnd len="med" w="med" type="none"/>
            </a:ln>
          </p:spPr>
        </p:cxnSp>
      </p:grpSp>
      <p:cxnSp>
        <p:nvCxnSpPr>
          <p:cNvPr id="778" name="Google Shape;778;p59"/>
          <p:cNvCxnSpPr>
            <a:stCxn id="779" idx="1"/>
            <a:endCxn id="780" idx="2"/>
          </p:cNvCxnSpPr>
          <p:nvPr/>
        </p:nvCxnSpPr>
        <p:spPr>
          <a:xfrm>
            <a:off x="5306100" y="1179043"/>
            <a:ext cx="3303600" cy="3313500"/>
          </a:xfrm>
          <a:prstGeom prst="straightConnector1">
            <a:avLst/>
          </a:prstGeom>
          <a:noFill/>
          <a:ln cap="flat" cmpd="sng" w="28575">
            <a:solidFill>
              <a:srgbClr val="0000FF"/>
            </a:solidFill>
            <a:prstDash val="solid"/>
            <a:round/>
            <a:headEnd len="med" w="med" type="none"/>
            <a:tailEnd len="med" w="med" type="none"/>
          </a:ln>
        </p:spPr>
      </p:cxnSp>
      <p:sp>
        <p:nvSpPr>
          <p:cNvPr id="781" name="Google Shape;781;p59"/>
          <p:cNvSpPr txBox="1"/>
          <p:nvPr/>
        </p:nvSpPr>
        <p:spPr>
          <a:xfrm>
            <a:off x="5543141" y="747949"/>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0000FF"/>
                </a:solidFill>
                <a:latin typeface="Roboto"/>
                <a:ea typeface="Roboto"/>
                <a:cs typeface="Roboto"/>
                <a:sym typeface="Roboto"/>
              </a:rPr>
              <a:t>Efficiency Line:</a:t>
            </a:r>
            <a:endParaRPr>
              <a:solidFill>
                <a:srgbClr val="0000FF"/>
              </a:solidFill>
              <a:latin typeface="Roboto"/>
              <a:ea typeface="Roboto"/>
              <a:cs typeface="Roboto"/>
              <a:sym typeface="Roboto"/>
            </a:endParaRPr>
          </a:p>
          <a:p>
            <a:pPr indent="0" lvl="0" marL="0" rtl="0" algn="ctr">
              <a:spcBef>
                <a:spcPts val="0"/>
              </a:spcBef>
              <a:spcAft>
                <a:spcPts val="0"/>
              </a:spcAft>
              <a:buNone/>
            </a:pPr>
            <a:r>
              <a:rPr i="1" lang="en">
                <a:solidFill>
                  <a:srgbClr val="0000FF"/>
                </a:solidFill>
                <a:latin typeface="Roboto"/>
                <a:ea typeface="Roboto"/>
                <a:cs typeface="Roboto"/>
                <a:sym typeface="Roboto"/>
              </a:rPr>
              <a:t>X</a:t>
            </a:r>
            <a:r>
              <a:rPr lang="en">
                <a:solidFill>
                  <a:srgbClr val="0000FF"/>
                </a:solidFill>
                <a:latin typeface="Roboto"/>
                <a:ea typeface="Roboto"/>
                <a:cs typeface="Roboto"/>
                <a:sym typeface="Roboto"/>
              </a:rPr>
              <a:t> + </a:t>
            </a:r>
            <a:r>
              <a:rPr i="1" lang="en">
                <a:solidFill>
                  <a:srgbClr val="0000FF"/>
                </a:solidFill>
                <a:latin typeface="Roboto"/>
                <a:ea typeface="Roboto"/>
                <a:cs typeface="Roboto"/>
                <a:sym typeface="Roboto"/>
              </a:rPr>
              <a:t>Y</a:t>
            </a:r>
            <a:r>
              <a:rPr lang="en">
                <a:solidFill>
                  <a:srgbClr val="0000FF"/>
                </a:solidFill>
                <a:latin typeface="Roboto"/>
                <a:ea typeface="Roboto"/>
                <a:cs typeface="Roboto"/>
                <a:sym typeface="Roboto"/>
              </a:rPr>
              <a:t> = 1</a:t>
            </a:r>
            <a:endParaRPr>
              <a:solidFill>
                <a:srgbClr val="0000FF"/>
              </a:solidFill>
              <a:latin typeface="Roboto"/>
              <a:ea typeface="Roboto"/>
              <a:cs typeface="Roboto"/>
              <a:sym typeface="Roboto"/>
            </a:endParaRPr>
          </a:p>
        </p:txBody>
      </p:sp>
      <p:cxnSp>
        <p:nvCxnSpPr>
          <p:cNvPr id="782" name="Google Shape;782;p59"/>
          <p:cNvCxnSpPr/>
          <p:nvPr/>
        </p:nvCxnSpPr>
        <p:spPr>
          <a:xfrm flipH="1" rot="10800000">
            <a:off x="6934800" y="3651443"/>
            <a:ext cx="690900" cy="690900"/>
          </a:xfrm>
          <a:prstGeom prst="straightConnector1">
            <a:avLst/>
          </a:prstGeom>
          <a:noFill/>
          <a:ln cap="flat" cmpd="sng" w="19050">
            <a:solidFill>
              <a:schemeClr val="dk2"/>
            </a:solidFill>
            <a:prstDash val="solid"/>
            <a:round/>
            <a:headEnd len="med" w="med" type="triangle"/>
            <a:tailEnd len="med" w="med" type="none"/>
          </a:ln>
        </p:spPr>
      </p:cxnSp>
      <p:cxnSp>
        <p:nvCxnSpPr>
          <p:cNvPr id="783" name="Google Shape;783;p59"/>
          <p:cNvCxnSpPr/>
          <p:nvPr/>
        </p:nvCxnSpPr>
        <p:spPr>
          <a:xfrm flipH="1" rot="10800000">
            <a:off x="7773000" y="2813243"/>
            <a:ext cx="690900" cy="690900"/>
          </a:xfrm>
          <a:prstGeom prst="straightConnector1">
            <a:avLst/>
          </a:prstGeom>
          <a:noFill/>
          <a:ln cap="flat" cmpd="sng" w="19050">
            <a:solidFill>
              <a:schemeClr val="dk2"/>
            </a:solidFill>
            <a:prstDash val="solid"/>
            <a:round/>
            <a:headEnd len="med" w="med" type="none"/>
            <a:tailEnd len="med" w="med" type="triangle"/>
          </a:ln>
        </p:spPr>
      </p:cxnSp>
      <p:sp>
        <p:nvSpPr>
          <p:cNvPr id="784" name="Google Shape;784;p59"/>
          <p:cNvSpPr txBox="1"/>
          <p:nvPr/>
        </p:nvSpPr>
        <p:spPr>
          <a:xfrm rot="-2700000">
            <a:off x="7545352" y="2972474"/>
            <a:ext cx="908349" cy="21552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latin typeface="Roboto"/>
                <a:ea typeface="Roboto"/>
                <a:cs typeface="Roboto"/>
                <a:sym typeface="Roboto"/>
              </a:rPr>
              <a:t>Congested</a:t>
            </a:r>
            <a:endParaRPr>
              <a:latin typeface="Roboto"/>
              <a:ea typeface="Roboto"/>
              <a:cs typeface="Roboto"/>
              <a:sym typeface="Roboto"/>
            </a:endParaRPr>
          </a:p>
        </p:txBody>
      </p:sp>
      <p:sp>
        <p:nvSpPr>
          <p:cNvPr id="785" name="Google Shape;785;p59"/>
          <p:cNvSpPr txBox="1"/>
          <p:nvPr/>
        </p:nvSpPr>
        <p:spPr>
          <a:xfrm rot="-2700000">
            <a:off x="6817580" y="3740562"/>
            <a:ext cx="827739" cy="21552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latin typeface="Roboto"/>
                <a:ea typeface="Roboto"/>
                <a:cs typeface="Roboto"/>
                <a:sym typeface="Roboto"/>
              </a:rPr>
              <a:t>Inefficient</a:t>
            </a:r>
            <a:endParaRPr>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Rate Adjustment Graph</a:t>
            </a:r>
            <a:endParaRPr/>
          </a:p>
        </p:txBody>
      </p:sp>
      <p:sp>
        <p:nvSpPr>
          <p:cNvPr id="791" name="Google Shape;791;p60"/>
          <p:cNvSpPr txBox="1"/>
          <p:nvPr>
            <p:ph idx="1" type="body"/>
          </p:nvPr>
        </p:nvSpPr>
        <p:spPr>
          <a:xfrm>
            <a:off x="107050" y="402200"/>
            <a:ext cx="47295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Fairness line: </a:t>
            </a:r>
            <a:r>
              <a:rPr i="1" lang="en"/>
              <a:t>X</a:t>
            </a:r>
            <a:r>
              <a:rPr lang="en"/>
              <a:t> = </a:t>
            </a:r>
            <a:r>
              <a:rPr i="1" lang="en"/>
              <a:t>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lines intersect at (0.5, 0.5).</a:t>
            </a:r>
            <a:endParaRPr/>
          </a:p>
          <a:p>
            <a:pPr indent="0" lvl="0" marL="0" rtl="0" algn="l">
              <a:spcBef>
                <a:spcPts val="600"/>
              </a:spcBef>
              <a:spcAft>
                <a:spcPts val="0"/>
              </a:spcAft>
              <a:buNone/>
            </a:pPr>
            <a:r>
              <a:rPr lang="en"/>
              <a:t>This allocation is both fair and efficient.</a:t>
            </a:r>
            <a:endParaRPr/>
          </a:p>
        </p:txBody>
      </p:sp>
      <p:grpSp>
        <p:nvGrpSpPr>
          <p:cNvPr id="792" name="Google Shape;792;p60"/>
          <p:cNvGrpSpPr/>
          <p:nvPr/>
        </p:nvGrpSpPr>
        <p:grpSpPr>
          <a:xfrm>
            <a:off x="4996201" y="842450"/>
            <a:ext cx="387298" cy="3650100"/>
            <a:chOff x="4138801" y="842450"/>
            <a:chExt cx="387298" cy="3650100"/>
          </a:xfrm>
        </p:grpSpPr>
        <p:cxnSp>
          <p:nvCxnSpPr>
            <p:cNvPr id="793" name="Google Shape;793;p60"/>
            <p:cNvCxnSpPr/>
            <p:nvPr/>
          </p:nvCxnSpPr>
          <p:spPr>
            <a:xfrm>
              <a:off x="4448700" y="842450"/>
              <a:ext cx="0" cy="3650100"/>
            </a:xfrm>
            <a:prstGeom prst="straightConnector1">
              <a:avLst/>
            </a:prstGeom>
            <a:noFill/>
            <a:ln cap="flat" cmpd="sng" w="19050">
              <a:solidFill>
                <a:srgbClr val="000000"/>
              </a:solidFill>
              <a:prstDash val="solid"/>
              <a:round/>
              <a:headEnd len="med" w="med" type="triangle"/>
              <a:tailEnd len="med" w="med" type="none"/>
            </a:ln>
          </p:spPr>
        </p:cxnSp>
        <p:sp>
          <p:nvSpPr>
            <p:cNvPr id="794" name="Google Shape;794;p60"/>
            <p:cNvSpPr txBox="1"/>
            <p:nvPr/>
          </p:nvSpPr>
          <p:spPr>
            <a:xfrm>
              <a:off x="4138801" y="10710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795" name="Google Shape;795;p60"/>
            <p:cNvCxnSpPr/>
            <p:nvPr/>
          </p:nvCxnSpPr>
          <p:spPr>
            <a:xfrm>
              <a:off x="4372500" y="1178750"/>
              <a:ext cx="153600" cy="0"/>
            </a:xfrm>
            <a:prstGeom prst="straightConnector1">
              <a:avLst/>
            </a:prstGeom>
            <a:noFill/>
            <a:ln cap="flat" cmpd="sng" w="19050">
              <a:solidFill>
                <a:srgbClr val="000000"/>
              </a:solidFill>
              <a:prstDash val="solid"/>
              <a:round/>
              <a:headEnd len="med" w="med" type="none"/>
              <a:tailEnd len="med" w="med" type="none"/>
            </a:ln>
          </p:spPr>
        </p:cxnSp>
      </p:grpSp>
      <p:grpSp>
        <p:nvGrpSpPr>
          <p:cNvPr id="796" name="Google Shape;796;p60"/>
          <p:cNvGrpSpPr/>
          <p:nvPr/>
        </p:nvGrpSpPr>
        <p:grpSpPr>
          <a:xfrm>
            <a:off x="5306100" y="4415750"/>
            <a:ext cx="3650100" cy="368400"/>
            <a:chOff x="4448700" y="4415750"/>
            <a:chExt cx="3650100" cy="368400"/>
          </a:xfrm>
        </p:grpSpPr>
        <p:cxnSp>
          <p:nvCxnSpPr>
            <p:cNvPr id="797" name="Google Shape;797;p60"/>
            <p:cNvCxnSpPr/>
            <p:nvPr/>
          </p:nvCxnSpPr>
          <p:spPr>
            <a:xfrm rot="10800000">
              <a:off x="4448700" y="4492550"/>
              <a:ext cx="3650100" cy="0"/>
            </a:xfrm>
            <a:prstGeom prst="straightConnector1">
              <a:avLst/>
            </a:prstGeom>
            <a:noFill/>
            <a:ln cap="flat" cmpd="sng" w="19050">
              <a:solidFill>
                <a:srgbClr val="000000"/>
              </a:solidFill>
              <a:prstDash val="solid"/>
              <a:round/>
              <a:headEnd len="med" w="med" type="triangle"/>
              <a:tailEnd len="med" w="med" type="none"/>
            </a:ln>
          </p:spPr>
        </p:cxnSp>
        <p:sp>
          <p:nvSpPr>
            <p:cNvPr id="798" name="Google Shape;798;p60"/>
            <p:cNvSpPr txBox="1"/>
            <p:nvPr/>
          </p:nvSpPr>
          <p:spPr>
            <a:xfrm>
              <a:off x="7636501" y="45687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799" name="Google Shape;799;p60"/>
            <p:cNvCxnSpPr>
              <a:stCxn id="800" idx="1"/>
              <a:endCxn id="798" idx="0"/>
            </p:cNvCxnSpPr>
            <p:nvPr/>
          </p:nvCxnSpPr>
          <p:spPr>
            <a:xfrm>
              <a:off x="7753351" y="4415750"/>
              <a:ext cx="0" cy="153000"/>
            </a:xfrm>
            <a:prstGeom prst="straightConnector1">
              <a:avLst/>
            </a:prstGeom>
            <a:noFill/>
            <a:ln cap="flat" cmpd="sng" w="19050">
              <a:solidFill>
                <a:srgbClr val="000000"/>
              </a:solidFill>
              <a:prstDash val="solid"/>
              <a:round/>
              <a:headEnd len="med" w="med" type="none"/>
              <a:tailEnd len="med" w="med" type="none"/>
            </a:ln>
          </p:spPr>
        </p:cxnSp>
      </p:grpSp>
      <p:cxnSp>
        <p:nvCxnSpPr>
          <p:cNvPr id="801" name="Google Shape;801;p60"/>
          <p:cNvCxnSpPr>
            <a:stCxn id="802" idx="1"/>
            <a:endCxn id="803" idx="2"/>
          </p:cNvCxnSpPr>
          <p:nvPr/>
        </p:nvCxnSpPr>
        <p:spPr>
          <a:xfrm>
            <a:off x="5306100" y="1179043"/>
            <a:ext cx="3303600" cy="3313500"/>
          </a:xfrm>
          <a:prstGeom prst="straightConnector1">
            <a:avLst/>
          </a:prstGeom>
          <a:noFill/>
          <a:ln cap="flat" cmpd="sng" w="28575">
            <a:solidFill>
              <a:srgbClr val="0000FF"/>
            </a:solidFill>
            <a:prstDash val="solid"/>
            <a:round/>
            <a:headEnd len="med" w="med" type="none"/>
            <a:tailEnd len="med" w="med" type="none"/>
          </a:ln>
        </p:spPr>
      </p:cxnSp>
      <p:cxnSp>
        <p:nvCxnSpPr>
          <p:cNvPr id="804" name="Google Shape;804;p60"/>
          <p:cNvCxnSpPr/>
          <p:nvPr/>
        </p:nvCxnSpPr>
        <p:spPr>
          <a:xfrm flipH="1" rot="10800000">
            <a:off x="6934800" y="3651443"/>
            <a:ext cx="690900" cy="690900"/>
          </a:xfrm>
          <a:prstGeom prst="straightConnector1">
            <a:avLst/>
          </a:prstGeom>
          <a:noFill/>
          <a:ln cap="flat" cmpd="sng" w="19050">
            <a:solidFill>
              <a:schemeClr val="dk2"/>
            </a:solidFill>
            <a:prstDash val="solid"/>
            <a:round/>
            <a:headEnd len="med" w="med" type="triangle"/>
            <a:tailEnd len="med" w="med" type="none"/>
          </a:ln>
        </p:spPr>
      </p:cxnSp>
      <p:cxnSp>
        <p:nvCxnSpPr>
          <p:cNvPr id="805" name="Google Shape;805;p60"/>
          <p:cNvCxnSpPr/>
          <p:nvPr/>
        </p:nvCxnSpPr>
        <p:spPr>
          <a:xfrm flipH="1" rot="10800000">
            <a:off x="7773000" y="2813243"/>
            <a:ext cx="690900" cy="690900"/>
          </a:xfrm>
          <a:prstGeom prst="straightConnector1">
            <a:avLst/>
          </a:prstGeom>
          <a:noFill/>
          <a:ln cap="flat" cmpd="sng" w="19050">
            <a:solidFill>
              <a:schemeClr val="dk2"/>
            </a:solidFill>
            <a:prstDash val="solid"/>
            <a:round/>
            <a:headEnd len="med" w="med" type="none"/>
            <a:tailEnd len="med" w="med" type="triangle"/>
          </a:ln>
        </p:spPr>
      </p:cxnSp>
      <p:sp>
        <p:nvSpPr>
          <p:cNvPr id="806" name="Google Shape;806;p60"/>
          <p:cNvSpPr txBox="1"/>
          <p:nvPr/>
        </p:nvSpPr>
        <p:spPr>
          <a:xfrm rot="-2700000">
            <a:off x="7545352" y="2972474"/>
            <a:ext cx="908349" cy="21552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latin typeface="Roboto"/>
                <a:ea typeface="Roboto"/>
                <a:cs typeface="Roboto"/>
                <a:sym typeface="Roboto"/>
              </a:rPr>
              <a:t>Congested</a:t>
            </a:r>
            <a:endParaRPr>
              <a:latin typeface="Roboto"/>
              <a:ea typeface="Roboto"/>
              <a:cs typeface="Roboto"/>
              <a:sym typeface="Roboto"/>
            </a:endParaRPr>
          </a:p>
        </p:txBody>
      </p:sp>
      <p:sp>
        <p:nvSpPr>
          <p:cNvPr id="807" name="Google Shape;807;p60"/>
          <p:cNvSpPr txBox="1"/>
          <p:nvPr/>
        </p:nvSpPr>
        <p:spPr>
          <a:xfrm rot="-2700000">
            <a:off x="6817580" y="3740562"/>
            <a:ext cx="827739" cy="21552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latin typeface="Roboto"/>
                <a:ea typeface="Roboto"/>
                <a:cs typeface="Roboto"/>
                <a:sym typeface="Roboto"/>
              </a:rPr>
              <a:t>Inefficient</a:t>
            </a:r>
            <a:endParaRPr>
              <a:latin typeface="Roboto"/>
              <a:ea typeface="Roboto"/>
              <a:cs typeface="Roboto"/>
              <a:sym typeface="Roboto"/>
            </a:endParaRPr>
          </a:p>
        </p:txBody>
      </p:sp>
      <p:cxnSp>
        <p:nvCxnSpPr>
          <p:cNvPr id="808" name="Google Shape;808;p60"/>
          <p:cNvCxnSpPr/>
          <p:nvPr/>
        </p:nvCxnSpPr>
        <p:spPr>
          <a:xfrm flipH="1" rot="10800000">
            <a:off x="5306100" y="1179650"/>
            <a:ext cx="3312900" cy="3312900"/>
          </a:xfrm>
          <a:prstGeom prst="straightConnector1">
            <a:avLst/>
          </a:prstGeom>
          <a:noFill/>
          <a:ln cap="flat" cmpd="sng" w="28575">
            <a:solidFill>
              <a:srgbClr val="6AA84F"/>
            </a:solidFill>
            <a:prstDash val="solid"/>
            <a:round/>
            <a:headEnd len="med" w="med" type="none"/>
            <a:tailEnd len="med" w="med" type="none"/>
          </a:ln>
        </p:spPr>
      </p:cxnSp>
      <p:sp>
        <p:nvSpPr>
          <p:cNvPr id="809" name="Google Shape;809;p60"/>
          <p:cNvSpPr txBox="1"/>
          <p:nvPr/>
        </p:nvSpPr>
        <p:spPr>
          <a:xfrm>
            <a:off x="7331109" y="747940"/>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6AA84F"/>
                </a:solidFill>
                <a:latin typeface="Roboto"/>
                <a:ea typeface="Roboto"/>
                <a:cs typeface="Roboto"/>
                <a:sym typeface="Roboto"/>
              </a:rPr>
              <a:t>Fairness Line:</a:t>
            </a:r>
            <a:endParaRPr>
              <a:solidFill>
                <a:srgbClr val="6AA84F"/>
              </a:solidFill>
              <a:latin typeface="Roboto"/>
              <a:ea typeface="Roboto"/>
              <a:cs typeface="Roboto"/>
              <a:sym typeface="Roboto"/>
            </a:endParaRPr>
          </a:p>
          <a:p>
            <a:pPr indent="0" lvl="0" marL="0" rtl="0" algn="ctr">
              <a:spcBef>
                <a:spcPts val="0"/>
              </a:spcBef>
              <a:spcAft>
                <a:spcPts val="0"/>
              </a:spcAft>
              <a:buNone/>
            </a:pPr>
            <a:r>
              <a:rPr i="1" lang="en">
                <a:solidFill>
                  <a:srgbClr val="6AA84F"/>
                </a:solidFill>
                <a:latin typeface="Roboto"/>
                <a:ea typeface="Roboto"/>
                <a:cs typeface="Roboto"/>
                <a:sym typeface="Roboto"/>
              </a:rPr>
              <a:t>X</a:t>
            </a:r>
            <a:r>
              <a:rPr lang="en">
                <a:solidFill>
                  <a:srgbClr val="6AA84F"/>
                </a:solidFill>
                <a:latin typeface="Roboto"/>
                <a:ea typeface="Roboto"/>
                <a:cs typeface="Roboto"/>
                <a:sym typeface="Roboto"/>
              </a:rPr>
              <a:t> = </a:t>
            </a:r>
            <a:r>
              <a:rPr i="1" lang="en">
                <a:solidFill>
                  <a:srgbClr val="6AA84F"/>
                </a:solidFill>
                <a:latin typeface="Roboto"/>
                <a:ea typeface="Roboto"/>
                <a:cs typeface="Roboto"/>
                <a:sym typeface="Roboto"/>
              </a:rPr>
              <a:t>Y</a:t>
            </a:r>
            <a:endParaRPr>
              <a:solidFill>
                <a:srgbClr val="6AA84F"/>
              </a:solidFill>
              <a:latin typeface="Roboto"/>
              <a:ea typeface="Roboto"/>
              <a:cs typeface="Roboto"/>
              <a:sym typeface="Roboto"/>
            </a:endParaRPr>
          </a:p>
        </p:txBody>
      </p:sp>
      <p:sp>
        <p:nvSpPr>
          <p:cNvPr id="810" name="Google Shape;810;p60"/>
          <p:cNvSpPr txBox="1"/>
          <p:nvPr/>
        </p:nvSpPr>
        <p:spPr>
          <a:xfrm>
            <a:off x="5543141" y="747949"/>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0000FF"/>
                </a:solidFill>
                <a:latin typeface="Roboto"/>
                <a:ea typeface="Roboto"/>
                <a:cs typeface="Roboto"/>
                <a:sym typeface="Roboto"/>
              </a:rPr>
              <a:t>Efficiency Line:</a:t>
            </a:r>
            <a:endParaRPr>
              <a:solidFill>
                <a:srgbClr val="0000FF"/>
              </a:solidFill>
              <a:latin typeface="Roboto"/>
              <a:ea typeface="Roboto"/>
              <a:cs typeface="Roboto"/>
              <a:sym typeface="Roboto"/>
            </a:endParaRPr>
          </a:p>
          <a:p>
            <a:pPr indent="0" lvl="0" marL="0" rtl="0" algn="ctr">
              <a:spcBef>
                <a:spcPts val="0"/>
              </a:spcBef>
              <a:spcAft>
                <a:spcPts val="0"/>
              </a:spcAft>
              <a:buNone/>
            </a:pPr>
            <a:r>
              <a:rPr i="1" lang="en">
                <a:solidFill>
                  <a:srgbClr val="0000FF"/>
                </a:solidFill>
                <a:latin typeface="Roboto"/>
                <a:ea typeface="Roboto"/>
                <a:cs typeface="Roboto"/>
                <a:sym typeface="Roboto"/>
              </a:rPr>
              <a:t>X</a:t>
            </a:r>
            <a:r>
              <a:rPr lang="en">
                <a:solidFill>
                  <a:srgbClr val="0000FF"/>
                </a:solidFill>
                <a:latin typeface="Roboto"/>
                <a:ea typeface="Roboto"/>
                <a:cs typeface="Roboto"/>
                <a:sym typeface="Roboto"/>
              </a:rPr>
              <a:t> + </a:t>
            </a:r>
            <a:r>
              <a:rPr i="1" lang="en">
                <a:solidFill>
                  <a:srgbClr val="0000FF"/>
                </a:solidFill>
                <a:latin typeface="Roboto"/>
                <a:ea typeface="Roboto"/>
                <a:cs typeface="Roboto"/>
                <a:sym typeface="Roboto"/>
              </a:rPr>
              <a:t>Y</a:t>
            </a:r>
            <a:r>
              <a:rPr lang="en">
                <a:solidFill>
                  <a:srgbClr val="0000FF"/>
                </a:solidFill>
                <a:latin typeface="Roboto"/>
                <a:ea typeface="Roboto"/>
                <a:cs typeface="Roboto"/>
                <a:sym typeface="Roboto"/>
              </a:rPr>
              <a:t> = 1</a:t>
            </a:r>
            <a:endParaRPr>
              <a:solidFill>
                <a:srgbClr val="0000F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Rate Adjustment Graph</a:t>
            </a:r>
            <a:endParaRPr/>
          </a:p>
        </p:txBody>
      </p:sp>
      <p:sp>
        <p:nvSpPr>
          <p:cNvPr id="816" name="Google Shape;816;p61"/>
          <p:cNvSpPr txBox="1"/>
          <p:nvPr>
            <p:ph idx="1" type="body"/>
          </p:nvPr>
        </p:nvSpPr>
        <p:spPr>
          <a:xfrm>
            <a:off x="107050" y="402200"/>
            <a:ext cx="47295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(0.2, 0.5) is inefficient (below blue line).</a:t>
            </a:r>
            <a:endParaRPr/>
          </a:p>
          <a:p>
            <a:pPr indent="0" lvl="0" marL="0" rtl="0" algn="l">
              <a:spcBef>
                <a:spcPts val="600"/>
              </a:spcBef>
              <a:spcAft>
                <a:spcPts val="0"/>
              </a:spcAft>
              <a:buNone/>
            </a:pPr>
            <a:r>
              <a:rPr lang="en"/>
              <a:t>Only 0.7 bandwidth used.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(0.7, 0.5) is inefficient (above blue line).</a:t>
            </a:r>
            <a:endParaRPr/>
          </a:p>
          <a:p>
            <a:pPr indent="0" lvl="0" marL="0" rtl="0" algn="l">
              <a:spcBef>
                <a:spcPts val="600"/>
              </a:spcBef>
              <a:spcAft>
                <a:spcPts val="0"/>
              </a:spcAft>
              <a:buNone/>
            </a:pPr>
            <a:r>
              <a:rPr lang="en"/>
              <a:t>1.2 bandwidth used (capacity is </a:t>
            </a:r>
            <a:r>
              <a:rPr i="1" lang="en"/>
              <a:t>C</a:t>
            </a:r>
            <a:r>
              <a:rPr lang="en"/>
              <a:t> </a:t>
            </a:r>
            <a:r>
              <a:rPr lang="en"/>
              <a:t>= 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(0.7, 0.3) is efficient, but unfair.</a:t>
            </a:r>
            <a:endParaRPr/>
          </a:p>
          <a:p>
            <a:pPr indent="0" lvl="0" marL="0" rtl="0" algn="l">
              <a:spcBef>
                <a:spcPts val="600"/>
              </a:spcBef>
              <a:spcAft>
                <a:spcPts val="0"/>
              </a:spcAft>
              <a:buNone/>
            </a:pPr>
            <a:r>
              <a:rPr lang="en"/>
              <a:t>On blue line, but not on green line.</a:t>
            </a:r>
            <a:endParaRPr/>
          </a:p>
          <a:p>
            <a:pPr indent="0" lvl="0" marL="0" rtl="0" algn="l">
              <a:spcBef>
                <a:spcPts val="600"/>
              </a:spcBef>
              <a:spcAft>
                <a:spcPts val="0"/>
              </a:spcAft>
              <a:buNone/>
            </a:pPr>
            <a:r>
              <a:rPr lang="en"/>
              <a:t>1 bandwidth used, but, 0.7 ≠ 0.3.</a:t>
            </a:r>
            <a:endParaRPr/>
          </a:p>
        </p:txBody>
      </p:sp>
      <p:grpSp>
        <p:nvGrpSpPr>
          <p:cNvPr id="817" name="Google Shape;817;p61"/>
          <p:cNvGrpSpPr/>
          <p:nvPr/>
        </p:nvGrpSpPr>
        <p:grpSpPr>
          <a:xfrm>
            <a:off x="4996201" y="842450"/>
            <a:ext cx="387298" cy="3650100"/>
            <a:chOff x="4138801" y="842450"/>
            <a:chExt cx="387298" cy="3650100"/>
          </a:xfrm>
        </p:grpSpPr>
        <p:cxnSp>
          <p:nvCxnSpPr>
            <p:cNvPr id="818" name="Google Shape;818;p61"/>
            <p:cNvCxnSpPr/>
            <p:nvPr/>
          </p:nvCxnSpPr>
          <p:spPr>
            <a:xfrm>
              <a:off x="4448700" y="842450"/>
              <a:ext cx="0" cy="3650100"/>
            </a:xfrm>
            <a:prstGeom prst="straightConnector1">
              <a:avLst/>
            </a:prstGeom>
            <a:noFill/>
            <a:ln cap="flat" cmpd="sng" w="19050">
              <a:solidFill>
                <a:srgbClr val="000000"/>
              </a:solidFill>
              <a:prstDash val="solid"/>
              <a:round/>
              <a:headEnd len="med" w="med" type="triangle"/>
              <a:tailEnd len="med" w="med" type="none"/>
            </a:ln>
          </p:spPr>
        </p:cxnSp>
        <p:sp>
          <p:nvSpPr>
            <p:cNvPr id="819" name="Google Shape;819;p61"/>
            <p:cNvSpPr txBox="1"/>
            <p:nvPr/>
          </p:nvSpPr>
          <p:spPr>
            <a:xfrm>
              <a:off x="4138801" y="10710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820" name="Google Shape;820;p61"/>
            <p:cNvCxnSpPr/>
            <p:nvPr/>
          </p:nvCxnSpPr>
          <p:spPr>
            <a:xfrm>
              <a:off x="4372500" y="1178750"/>
              <a:ext cx="153600" cy="0"/>
            </a:xfrm>
            <a:prstGeom prst="straightConnector1">
              <a:avLst/>
            </a:prstGeom>
            <a:noFill/>
            <a:ln cap="flat" cmpd="sng" w="19050">
              <a:solidFill>
                <a:srgbClr val="000000"/>
              </a:solidFill>
              <a:prstDash val="solid"/>
              <a:round/>
              <a:headEnd len="med" w="med" type="none"/>
              <a:tailEnd len="med" w="med" type="none"/>
            </a:ln>
          </p:spPr>
        </p:cxnSp>
      </p:grpSp>
      <p:grpSp>
        <p:nvGrpSpPr>
          <p:cNvPr id="821" name="Google Shape;821;p61"/>
          <p:cNvGrpSpPr/>
          <p:nvPr/>
        </p:nvGrpSpPr>
        <p:grpSpPr>
          <a:xfrm>
            <a:off x="5306100" y="4415750"/>
            <a:ext cx="3650100" cy="368400"/>
            <a:chOff x="4448700" y="4415750"/>
            <a:chExt cx="3650100" cy="368400"/>
          </a:xfrm>
        </p:grpSpPr>
        <p:cxnSp>
          <p:nvCxnSpPr>
            <p:cNvPr id="822" name="Google Shape;822;p61"/>
            <p:cNvCxnSpPr/>
            <p:nvPr/>
          </p:nvCxnSpPr>
          <p:spPr>
            <a:xfrm rot="10800000">
              <a:off x="4448700" y="4492550"/>
              <a:ext cx="3650100" cy="0"/>
            </a:xfrm>
            <a:prstGeom prst="straightConnector1">
              <a:avLst/>
            </a:prstGeom>
            <a:noFill/>
            <a:ln cap="flat" cmpd="sng" w="19050">
              <a:solidFill>
                <a:srgbClr val="000000"/>
              </a:solidFill>
              <a:prstDash val="solid"/>
              <a:round/>
              <a:headEnd len="med" w="med" type="triangle"/>
              <a:tailEnd len="med" w="med" type="none"/>
            </a:ln>
          </p:spPr>
        </p:cxnSp>
        <p:sp>
          <p:nvSpPr>
            <p:cNvPr id="823" name="Google Shape;823;p61"/>
            <p:cNvSpPr txBox="1"/>
            <p:nvPr/>
          </p:nvSpPr>
          <p:spPr>
            <a:xfrm>
              <a:off x="7636501" y="45687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824" name="Google Shape;824;p61"/>
            <p:cNvCxnSpPr>
              <a:stCxn id="825" idx="1"/>
              <a:endCxn id="823" idx="0"/>
            </p:cNvCxnSpPr>
            <p:nvPr/>
          </p:nvCxnSpPr>
          <p:spPr>
            <a:xfrm>
              <a:off x="7753351" y="4415750"/>
              <a:ext cx="0" cy="153000"/>
            </a:xfrm>
            <a:prstGeom prst="straightConnector1">
              <a:avLst/>
            </a:prstGeom>
            <a:noFill/>
            <a:ln cap="flat" cmpd="sng" w="19050">
              <a:solidFill>
                <a:srgbClr val="000000"/>
              </a:solidFill>
              <a:prstDash val="solid"/>
              <a:round/>
              <a:headEnd len="med" w="med" type="none"/>
              <a:tailEnd len="med" w="med" type="none"/>
            </a:ln>
          </p:spPr>
        </p:cxnSp>
      </p:grpSp>
      <p:cxnSp>
        <p:nvCxnSpPr>
          <p:cNvPr id="826" name="Google Shape;826;p61"/>
          <p:cNvCxnSpPr>
            <a:stCxn id="827" idx="1"/>
            <a:endCxn id="828" idx="2"/>
          </p:cNvCxnSpPr>
          <p:nvPr/>
        </p:nvCxnSpPr>
        <p:spPr>
          <a:xfrm>
            <a:off x="5306100" y="1179043"/>
            <a:ext cx="3303600" cy="3313500"/>
          </a:xfrm>
          <a:prstGeom prst="straightConnector1">
            <a:avLst/>
          </a:prstGeom>
          <a:noFill/>
          <a:ln cap="flat" cmpd="sng" w="28575">
            <a:solidFill>
              <a:srgbClr val="0000FF"/>
            </a:solidFill>
            <a:prstDash val="solid"/>
            <a:round/>
            <a:headEnd len="med" w="med" type="none"/>
            <a:tailEnd len="med" w="med" type="none"/>
          </a:ln>
        </p:spPr>
      </p:cxnSp>
      <p:cxnSp>
        <p:nvCxnSpPr>
          <p:cNvPr id="829" name="Google Shape;829;p61"/>
          <p:cNvCxnSpPr/>
          <p:nvPr/>
        </p:nvCxnSpPr>
        <p:spPr>
          <a:xfrm flipH="1" rot="10800000">
            <a:off x="5306100" y="1179650"/>
            <a:ext cx="3312900" cy="3312900"/>
          </a:xfrm>
          <a:prstGeom prst="straightConnector1">
            <a:avLst/>
          </a:prstGeom>
          <a:noFill/>
          <a:ln cap="flat" cmpd="sng" w="28575">
            <a:solidFill>
              <a:srgbClr val="6AA84F"/>
            </a:solidFill>
            <a:prstDash val="solid"/>
            <a:round/>
            <a:headEnd len="med" w="med" type="none"/>
            <a:tailEnd len="med" w="med" type="none"/>
          </a:ln>
        </p:spPr>
      </p:cxnSp>
      <p:sp>
        <p:nvSpPr>
          <p:cNvPr id="830" name="Google Shape;830;p61"/>
          <p:cNvSpPr txBox="1"/>
          <p:nvPr/>
        </p:nvSpPr>
        <p:spPr>
          <a:xfrm>
            <a:off x="7331109" y="747940"/>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6AA84F"/>
                </a:solidFill>
                <a:latin typeface="Roboto"/>
                <a:ea typeface="Roboto"/>
                <a:cs typeface="Roboto"/>
                <a:sym typeface="Roboto"/>
              </a:rPr>
              <a:t>Fairness Line:</a:t>
            </a:r>
            <a:endParaRPr>
              <a:solidFill>
                <a:srgbClr val="6AA84F"/>
              </a:solidFill>
              <a:latin typeface="Roboto"/>
              <a:ea typeface="Roboto"/>
              <a:cs typeface="Roboto"/>
              <a:sym typeface="Roboto"/>
            </a:endParaRPr>
          </a:p>
          <a:p>
            <a:pPr indent="0" lvl="0" marL="0" rtl="0" algn="ctr">
              <a:spcBef>
                <a:spcPts val="0"/>
              </a:spcBef>
              <a:spcAft>
                <a:spcPts val="0"/>
              </a:spcAft>
              <a:buNone/>
            </a:pPr>
            <a:r>
              <a:rPr i="1" lang="en">
                <a:solidFill>
                  <a:srgbClr val="6AA84F"/>
                </a:solidFill>
                <a:latin typeface="Roboto"/>
                <a:ea typeface="Roboto"/>
                <a:cs typeface="Roboto"/>
                <a:sym typeface="Roboto"/>
              </a:rPr>
              <a:t>X</a:t>
            </a:r>
            <a:r>
              <a:rPr lang="en">
                <a:solidFill>
                  <a:srgbClr val="6AA84F"/>
                </a:solidFill>
                <a:latin typeface="Roboto"/>
                <a:ea typeface="Roboto"/>
                <a:cs typeface="Roboto"/>
                <a:sym typeface="Roboto"/>
              </a:rPr>
              <a:t> = </a:t>
            </a:r>
            <a:r>
              <a:rPr i="1" lang="en">
                <a:solidFill>
                  <a:srgbClr val="6AA84F"/>
                </a:solidFill>
                <a:latin typeface="Roboto"/>
                <a:ea typeface="Roboto"/>
                <a:cs typeface="Roboto"/>
                <a:sym typeface="Roboto"/>
              </a:rPr>
              <a:t>Y</a:t>
            </a:r>
            <a:endParaRPr>
              <a:solidFill>
                <a:srgbClr val="6AA84F"/>
              </a:solidFill>
              <a:latin typeface="Roboto"/>
              <a:ea typeface="Roboto"/>
              <a:cs typeface="Roboto"/>
              <a:sym typeface="Roboto"/>
            </a:endParaRPr>
          </a:p>
        </p:txBody>
      </p:sp>
      <p:sp>
        <p:nvSpPr>
          <p:cNvPr id="831" name="Google Shape;831;p61"/>
          <p:cNvSpPr txBox="1"/>
          <p:nvPr/>
        </p:nvSpPr>
        <p:spPr>
          <a:xfrm>
            <a:off x="5543141" y="747949"/>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0000FF"/>
                </a:solidFill>
                <a:latin typeface="Roboto"/>
                <a:ea typeface="Roboto"/>
                <a:cs typeface="Roboto"/>
                <a:sym typeface="Roboto"/>
              </a:rPr>
              <a:t>Efficiency Line:</a:t>
            </a:r>
            <a:endParaRPr>
              <a:solidFill>
                <a:srgbClr val="0000FF"/>
              </a:solidFill>
              <a:latin typeface="Roboto"/>
              <a:ea typeface="Roboto"/>
              <a:cs typeface="Roboto"/>
              <a:sym typeface="Roboto"/>
            </a:endParaRPr>
          </a:p>
          <a:p>
            <a:pPr indent="0" lvl="0" marL="0" rtl="0" algn="ctr">
              <a:spcBef>
                <a:spcPts val="0"/>
              </a:spcBef>
              <a:spcAft>
                <a:spcPts val="0"/>
              </a:spcAft>
              <a:buNone/>
            </a:pPr>
            <a:r>
              <a:rPr i="1" lang="en">
                <a:solidFill>
                  <a:srgbClr val="0000FF"/>
                </a:solidFill>
                <a:latin typeface="Roboto"/>
                <a:ea typeface="Roboto"/>
                <a:cs typeface="Roboto"/>
                <a:sym typeface="Roboto"/>
              </a:rPr>
              <a:t>X</a:t>
            </a:r>
            <a:r>
              <a:rPr lang="en">
                <a:solidFill>
                  <a:srgbClr val="0000FF"/>
                </a:solidFill>
                <a:latin typeface="Roboto"/>
                <a:ea typeface="Roboto"/>
                <a:cs typeface="Roboto"/>
                <a:sym typeface="Roboto"/>
              </a:rPr>
              <a:t> + </a:t>
            </a:r>
            <a:r>
              <a:rPr i="1" lang="en">
                <a:solidFill>
                  <a:srgbClr val="0000FF"/>
                </a:solidFill>
                <a:latin typeface="Roboto"/>
                <a:ea typeface="Roboto"/>
                <a:cs typeface="Roboto"/>
                <a:sym typeface="Roboto"/>
              </a:rPr>
              <a:t>Y</a:t>
            </a:r>
            <a:r>
              <a:rPr lang="en">
                <a:solidFill>
                  <a:srgbClr val="0000FF"/>
                </a:solidFill>
                <a:latin typeface="Roboto"/>
                <a:ea typeface="Roboto"/>
                <a:cs typeface="Roboto"/>
                <a:sym typeface="Roboto"/>
              </a:rPr>
              <a:t> = 1</a:t>
            </a:r>
            <a:endParaRPr>
              <a:solidFill>
                <a:srgbClr val="0000FF"/>
              </a:solidFill>
              <a:latin typeface="Roboto"/>
              <a:ea typeface="Roboto"/>
              <a:cs typeface="Roboto"/>
              <a:sym typeface="Roboto"/>
            </a:endParaRPr>
          </a:p>
        </p:txBody>
      </p:sp>
      <p:sp>
        <p:nvSpPr>
          <p:cNvPr id="832" name="Google Shape;832;p61"/>
          <p:cNvSpPr/>
          <p:nvPr/>
        </p:nvSpPr>
        <p:spPr>
          <a:xfrm>
            <a:off x="5707825" y="2749700"/>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33" name="Google Shape;833;p61"/>
          <p:cNvSpPr txBox="1"/>
          <p:nvPr/>
        </p:nvSpPr>
        <p:spPr>
          <a:xfrm>
            <a:off x="5367325" y="2534300"/>
            <a:ext cx="8202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(0.2, 0.5)</a:t>
            </a:r>
            <a:endParaRPr>
              <a:latin typeface="Roboto"/>
              <a:ea typeface="Roboto"/>
              <a:cs typeface="Roboto"/>
              <a:sym typeface="Roboto"/>
            </a:endParaRPr>
          </a:p>
        </p:txBody>
      </p:sp>
      <p:sp>
        <p:nvSpPr>
          <p:cNvPr id="834" name="Google Shape;834;p61"/>
          <p:cNvSpPr txBox="1"/>
          <p:nvPr/>
        </p:nvSpPr>
        <p:spPr>
          <a:xfrm>
            <a:off x="7466727" y="2534300"/>
            <a:ext cx="7569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(0.7, 0.5)</a:t>
            </a:r>
            <a:endParaRPr>
              <a:latin typeface="Roboto"/>
              <a:ea typeface="Roboto"/>
              <a:cs typeface="Roboto"/>
              <a:sym typeface="Roboto"/>
            </a:endParaRPr>
          </a:p>
        </p:txBody>
      </p:sp>
      <p:sp>
        <p:nvSpPr>
          <p:cNvPr id="835" name="Google Shape;835;p61"/>
          <p:cNvSpPr txBox="1"/>
          <p:nvPr/>
        </p:nvSpPr>
        <p:spPr>
          <a:xfrm>
            <a:off x="7931575" y="3616925"/>
            <a:ext cx="8535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(0.7, 0.3)</a:t>
            </a:r>
            <a:endParaRPr>
              <a:latin typeface="Roboto"/>
              <a:ea typeface="Roboto"/>
              <a:cs typeface="Roboto"/>
              <a:sym typeface="Roboto"/>
            </a:endParaRPr>
          </a:p>
        </p:txBody>
      </p:sp>
      <p:sp>
        <p:nvSpPr>
          <p:cNvPr id="836" name="Google Shape;836;p61"/>
          <p:cNvSpPr/>
          <p:nvPr/>
        </p:nvSpPr>
        <p:spPr>
          <a:xfrm>
            <a:off x="7775575" y="2749700"/>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37" name="Google Shape;837;p61"/>
          <p:cNvSpPr/>
          <p:nvPr/>
        </p:nvSpPr>
        <p:spPr>
          <a:xfrm>
            <a:off x="7775575" y="3655025"/>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Additive Adjustments on Graph</a:t>
            </a:r>
            <a:endParaRPr/>
          </a:p>
        </p:txBody>
      </p:sp>
      <p:sp>
        <p:nvSpPr>
          <p:cNvPr id="843" name="Google Shape;843;p62"/>
          <p:cNvSpPr txBox="1"/>
          <p:nvPr>
            <p:ph idx="1" type="body"/>
          </p:nvPr>
        </p:nvSpPr>
        <p:spPr>
          <a:xfrm>
            <a:off x="107050" y="402200"/>
            <a:ext cx="47295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Recall: Both flows </a:t>
            </a:r>
            <a:r>
              <a:rPr i="1" lang="en"/>
              <a:t>independently</a:t>
            </a:r>
            <a:r>
              <a:rPr lang="en"/>
              <a:t> running </a:t>
            </a:r>
            <a:r>
              <a:rPr i="1" lang="en"/>
              <a:t>identical</a:t>
            </a:r>
            <a:r>
              <a:rPr lang="en"/>
              <a:t> algorithms.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Suppose current allocation is (</a:t>
            </a:r>
            <a:r>
              <a:rPr i="1" lang="en"/>
              <a:t>X</a:t>
            </a:r>
            <a:r>
              <a:rPr lang="en"/>
              <a:t>, </a:t>
            </a:r>
            <a:r>
              <a:rPr i="1" lang="en"/>
              <a:t>Y</a:t>
            </a:r>
            <a:r>
              <a:rPr lang="en"/>
              <a:t>).</a:t>
            </a:r>
            <a:endParaRPr/>
          </a:p>
          <a:p>
            <a:pPr indent="0" lvl="0" marL="0" rtl="0" algn="l">
              <a:spcBef>
                <a:spcPts val="600"/>
              </a:spcBef>
              <a:spcAft>
                <a:spcPts val="0"/>
              </a:spcAft>
              <a:buNone/>
            </a:pPr>
            <a:r>
              <a:rPr lang="en"/>
              <a:t>If both increase additively: (</a:t>
            </a:r>
            <a:r>
              <a:rPr i="1" lang="en"/>
              <a:t>X </a:t>
            </a:r>
            <a:r>
              <a:rPr lang="en"/>
              <a:t>+ </a:t>
            </a:r>
            <a:r>
              <a:rPr i="1" lang="en"/>
              <a:t>a</a:t>
            </a:r>
            <a:r>
              <a:rPr lang="en"/>
              <a:t>, </a:t>
            </a:r>
            <a:r>
              <a:rPr i="1" lang="en"/>
              <a:t>Y </a:t>
            </a:r>
            <a:r>
              <a:rPr lang="en"/>
              <a:t>+ </a:t>
            </a:r>
            <a:r>
              <a:rPr i="1" lang="en"/>
              <a:t>a</a:t>
            </a:r>
            <a:r>
              <a:rPr lang="en"/>
              <a:t>).</a:t>
            </a:r>
            <a:endParaRPr/>
          </a:p>
          <a:p>
            <a:pPr indent="0" lvl="0" marL="0" rtl="0" algn="l">
              <a:spcBef>
                <a:spcPts val="600"/>
              </a:spcBef>
              <a:spcAft>
                <a:spcPts val="0"/>
              </a:spcAft>
              <a:buNone/>
            </a:pPr>
            <a:r>
              <a:rPr lang="en"/>
              <a:t>If both decrease additively: (</a:t>
            </a:r>
            <a:r>
              <a:rPr i="1" lang="en"/>
              <a:t>X</a:t>
            </a:r>
            <a:r>
              <a:rPr lang="en"/>
              <a:t> – </a:t>
            </a:r>
            <a:r>
              <a:rPr i="1" lang="en"/>
              <a:t>b</a:t>
            </a:r>
            <a:r>
              <a:rPr lang="en"/>
              <a:t>, Y – </a:t>
            </a:r>
            <a:r>
              <a:rPr i="1" lang="en"/>
              <a:t>b</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Notice: Allocations always stay on a line with slope = 1.</a:t>
            </a:r>
            <a:endParaRPr/>
          </a:p>
        </p:txBody>
      </p:sp>
      <p:grpSp>
        <p:nvGrpSpPr>
          <p:cNvPr id="844" name="Google Shape;844;p62"/>
          <p:cNvGrpSpPr/>
          <p:nvPr/>
        </p:nvGrpSpPr>
        <p:grpSpPr>
          <a:xfrm>
            <a:off x="4996201" y="842450"/>
            <a:ext cx="387298" cy="3650100"/>
            <a:chOff x="4138801" y="842450"/>
            <a:chExt cx="387298" cy="3650100"/>
          </a:xfrm>
        </p:grpSpPr>
        <p:cxnSp>
          <p:nvCxnSpPr>
            <p:cNvPr id="845" name="Google Shape;845;p62"/>
            <p:cNvCxnSpPr/>
            <p:nvPr/>
          </p:nvCxnSpPr>
          <p:spPr>
            <a:xfrm>
              <a:off x="4448700" y="842450"/>
              <a:ext cx="0" cy="3650100"/>
            </a:xfrm>
            <a:prstGeom prst="straightConnector1">
              <a:avLst/>
            </a:prstGeom>
            <a:noFill/>
            <a:ln cap="flat" cmpd="sng" w="19050">
              <a:solidFill>
                <a:srgbClr val="000000"/>
              </a:solidFill>
              <a:prstDash val="solid"/>
              <a:round/>
              <a:headEnd len="med" w="med" type="triangle"/>
              <a:tailEnd len="med" w="med" type="none"/>
            </a:ln>
          </p:spPr>
        </p:cxnSp>
        <p:sp>
          <p:nvSpPr>
            <p:cNvPr id="846" name="Google Shape;846;p62"/>
            <p:cNvSpPr txBox="1"/>
            <p:nvPr/>
          </p:nvSpPr>
          <p:spPr>
            <a:xfrm>
              <a:off x="4138801" y="10710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847" name="Google Shape;847;p62"/>
            <p:cNvCxnSpPr/>
            <p:nvPr/>
          </p:nvCxnSpPr>
          <p:spPr>
            <a:xfrm>
              <a:off x="4372500" y="1178750"/>
              <a:ext cx="153600" cy="0"/>
            </a:xfrm>
            <a:prstGeom prst="straightConnector1">
              <a:avLst/>
            </a:prstGeom>
            <a:noFill/>
            <a:ln cap="flat" cmpd="sng" w="19050">
              <a:solidFill>
                <a:srgbClr val="000000"/>
              </a:solidFill>
              <a:prstDash val="solid"/>
              <a:round/>
              <a:headEnd len="med" w="med" type="none"/>
              <a:tailEnd len="med" w="med" type="none"/>
            </a:ln>
          </p:spPr>
        </p:cxnSp>
      </p:grpSp>
      <p:grpSp>
        <p:nvGrpSpPr>
          <p:cNvPr id="848" name="Google Shape;848;p62"/>
          <p:cNvGrpSpPr/>
          <p:nvPr/>
        </p:nvGrpSpPr>
        <p:grpSpPr>
          <a:xfrm>
            <a:off x="5306100" y="4415750"/>
            <a:ext cx="3650100" cy="368400"/>
            <a:chOff x="4448700" y="4415750"/>
            <a:chExt cx="3650100" cy="368400"/>
          </a:xfrm>
        </p:grpSpPr>
        <p:cxnSp>
          <p:nvCxnSpPr>
            <p:cNvPr id="849" name="Google Shape;849;p62"/>
            <p:cNvCxnSpPr/>
            <p:nvPr/>
          </p:nvCxnSpPr>
          <p:spPr>
            <a:xfrm rot="10800000">
              <a:off x="4448700" y="4492550"/>
              <a:ext cx="3650100" cy="0"/>
            </a:xfrm>
            <a:prstGeom prst="straightConnector1">
              <a:avLst/>
            </a:prstGeom>
            <a:noFill/>
            <a:ln cap="flat" cmpd="sng" w="19050">
              <a:solidFill>
                <a:srgbClr val="000000"/>
              </a:solidFill>
              <a:prstDash val="solid"/>
              <a:round/>
              <a:headEnd len="med" w="med" type="triangle"/>
              <a:tailEnd len="med" w="med" type="none"/>
            </a:ln>
          </p:spPr>
        </p:cxnSp>
        <p:sp>
          <p:nvSpPr>
            <p:cNvPr id="850" name="Google Shape;850;p62"/>
            <p:cNvSpPr txBox="1"/>
            <p:nvPr/>
          </p:nvSpPr>
          <p:spPr>
            <a:xfrm>
              <a:off x="7636501" y="45687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851" name="Google Shape;851;p62"/>
            <p:cNvCxnSpPr>
              <a:stCxn id="852" idx="1"/>
              <a:endCxn id="850" idx="0"/>
            </p:cNvCxnSpPr>
            <p:nvPr/>
          </p:nvCxnSpPr>
          <p:spPr>
            <a:xfrm>
              <a:off x="7753351" y="4415750"/>
              <a:ext cx="0" cy="153000"/>
            </a:xfrm>
            <a:prstGeom prst="straightConnector1">
              <a:avLst/>
            </a:prstGeom>
            <a:noFill/>
            <a:ln cap="flat" cmpd="sng" w="19050">
              <a:solidFill>
                <a:srgbClr val="000000"/>
              </a:solidFill>
              <a:prstDash val="solid"/>
              <a:round/>
              <a:headEnd len="med" w="med" type="none"/>
              <a:tailEnd len="med" w="med" type="none"/>
            </a:ln>
          </p:spPr>
        </p:cxnSp>
      </p:grpSp>
      <p:cxnSp>
        <p:nvCxnSpPr>
          <p:cNvPr id="853" name="Google Shape;853;p62"/>
          <p:cNvCxnSpPr>
            <a:stCxn id="854" idx="1"/>
            <a:endCxn id="855" idx="2"/>
          </p:cNvCxnSpPr>
          <p:nvPr/>
        </p:nvCxnSpPr>
        <p:spPr>
          <a:xfrm>
            <a:off x="5306100" y="1179043"/>
            <a:ext cx="3303600" cy="3313500"/>
          </a:xfrm>
          <a:prstGeom prst="straightConnector1">
            <a:avLst/>
          </a:prstGeom>
          <a:noFill/>
          <a:ln cap="flat" cmpd="sng" w="28575">
            <a:solidFill>
              <a:srgbClr val="0000FF"/>
            </a:solidFill>
            <a:prstDash val="solid"/>
            <a:round/>
            <a:headEnd len="med" w="med" type="none"/>
            <a:tailEnd len="med" w="med" type="none"/>
          </a:ln>
        </p:spPr>
      </p:cxnSp>
      <p:cxnSp>
        <p:nvCxnSpPr>
          <p:cNvPr id="856" name="Google Shape;856;p62"/>
          <p:cNvCxnSpPr/>
          <p:nvPr/>
        </p:nvCxnSpPr>
        <p:spPr>
          <a:xfrm flipH="1" rot="10800000">
            <a:off x="5306100" y="1179650"/>
            <a:ext cx="3312900" cy="3312900"/>
          </a:xfrm>
          <a:prstGeom prst="straightConnector1">
            <a:avLst/>
          </a:prstGeom>
          <a:noFill/>
          <a:ln cap="flat" cmpd="sng" w="28575">
            <a:solidFill>
              <a:srgbClr val="6AA84F"/>
            </a:solidFill>
            <a:prstDash val="solid"/>
            <a:round/>
            <a:headEnd len="med" w="med" type="none"/>
            <a:tailEnd len="med" w="med" type="none"/>
          </a:ln>
        </p:spPr>
      </p:cxnSp>
      <p:sp>
        <p:nvSpPr>
          <p:cNvPr id="857" name="Google Shape;857;p62"/>
          <p:cNvSpPr txBox="1"/>
          <p:nvPr/>
        </p:nvSpPr>
        <p:spPr>
          <a:xfrm>
            <a:off x="7331109" y="747940"/>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6AA84F"/>
                </a:solidFill>
                <a:latin typeface="Roboto"/>
                <a:ea typeface="Roboto"/>
                <a:cs typeface="Roboto"/>
                <a:sym typeface="Roboto"/>
              </a:rPr>
              <a:t>Fairness Line:</a:t>
            </a:r>
            <a:endParaRPr>
              <a:solidFill>
                <a:srgbClr val="6AA84F"/>
              </a:solidFill>
              <a:latin typeface="Roboto"/>
              <a:ea typeface="Roboto"/>
              <a:cs typeface="Roboto"/>
              <a:sym typeface="Roboto"/>
            </a:endParaRPr>
          </a:p>
          <a:p>
            <a:pPr indent="0" lvl="0" marL="0" rtl="0" algn="ctr">
              <a:spcBef>
                <a:spcPts val="0"/>
              </a:spcBef>
              <a:spcAft>
                <a:spcPts val="0"/>
              </a:spcAft>
              <a:buNone/>
            </a:pPr>
            <a:r>
              <a:rPr i="1" lang="en">
                <a:solidFill>
                  <a:srgbClr val="6AA84F"/>
                </a:solidFill>
                <a:latin typeface="Roboto"/>
                <a:ea typeface="Roboto"/>
                <a:cs typeface="Roboto"/>
                <a:sym typeface="Roboto"/>
              </a:rPr>
              <a:t>X</a:t>
            </a:r>
            <a:r>
              <a:rPr lang="en">
                <a:solidFill>
                  <a:srgbClr val="6AA84F"/>
                </a:solidFill>
                <a:latin typeface="Roboto"/>
                <a:ea typeface="Roboto"/>
                <a:cs typeface="Roboto"/>
                <a:sym typeface="Roboto"/>
              </a:rPr>
              <a:t> = </a:t>
            </a:r>
            <a:r>
              <a:rPr i="1" lang="en">
                <a:solidFill>
                  <a:srgbClr val="6AA84F"/>
                </a:solidFill>
                <a:latin typeface="Roboto"/>
                <a:ea typeface="Roboto"/>
                <a:cs typeface="Roboto"/>
                <a:sym typeface="Roboto"/>
              </a:rPr>
              <a:t>Y</a:t>
            </a:r>
            <a:endParaRPr>
              <a:solidFill>
                <a:srgbClr val="6AA84F"/>
              </a:solidFill>
              <a:latin typeface="Roboto"/>
              <a:ea typeface="Roboto"/>
              <a:cs typeface="Roboto"/>
              <a:sym typeface="Roboto"/>
            </a:endParaRPr>
          </a:p>
        </p:txBody>
      </p:sp>
      <p:sp>
        <p:nvSpPr>
          <p:cNvPr id="858" name="Google Shape;858;p62"/>
          <p:cNvSpPr txBox="1"/>
          <p:nvPr/>
        </p:nvSpPr>
        <p:spPr>
          <a:xfrm>
            <a:off x="5543141" y="747949"/>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0000FF"/>
                </a:solidFill>
                <a:latin typeface="Roboto"/>
                <a:ea typeface="Roboto"/>
                <a:cs typeface="Roboto"/>
                <a:sym typeface="Roboto"/>
              </a:rPr>
              <a:t>Efficiency Line:</a:t>
            </a:r>
            <a:endParaRPr>
              <a:solidFill>
                <a:srgbClr val="0000FF"/>
              </a:solidFill>
              <a:latin typeface="Roboto"/>
              <a:ea typeface="Roboto"/>
              <a:cs typeface="Roboto"/>
              <a:sym typeface="Roboto"/>
            </a:endParaRPr>
          </a:p>
          <a:p>
            <a:pPr indent="0" lvl="0" marL="0" rtl="0" algn="ctr">
              <a:spcBef>
                <a:spcPts val="0"/>
              </a:spcBef>
              <a:spcAft>
                <a:spcPts val="0"/>
              </a:spcAft>
              <a:buNone/>
            </a:pPr>
            <a:r>
              <a:rPr i="1" lang="en">
                <a:solidFill>
                  <a:srgbClr val="0000FF"/>
                </a:solidFill>
                <a:latin typeface="Roboto"/>
                <a:ea typeface="Roboto"/>
                <a:cs typeface="Roboto"/>
                <a:sym typeface="Roboto"/>
              </a:rPr>
              <a:t>X</a:t>
            </a:r>
            <a:r>
              <a:rPr lang="en">
                <a:solidFill>
                  <a:srgbClr val="0000FF"/>
                </a:solidFill>
                <a:latin typeface="Roboto"/>
                <a:ea typeface="Roboto"/>
                <a:cs typeface="Roboto"/>
                <a:sym typeface="Roboto"/>
              </a:rPr>
              <a:t> + </a:t>
            </a:r>
            <a:r>
              <a:rPr i="1" lang="en">
                <a:solidFill>
                  <a:srgbClr val="0000FF"/>
                </a:solidFill>
                <a:latin typeface="Roboto"/>
                <a:ea typeface="Roboto"/>
                <a:cs typeface="Roboto"/>
                <a:sym typeface="Roboto"/>
              </a:rPr>
              <a:t>Y</a:t>
            </a:r>
            <a:r>
              <a:rPr lang="en">
                <a:solidFill>
                  <a:srgbClr val="0000FF"/>
                </a:solidFill>
                <a:latin typeface="Roboto"/>
                <a:ea typeface="Roboto"/>
                <a:cs typeface="Roboto"/>
                <a:sym typeface="Roboto"/>
              </a:rPr>
              <a:t> = 1</a:t>
            </a:r>
            <a:endParaRPr>
              <a:solidFill>
                <a:srgbClr val="0000FF"/>
              </a:solidFill>
              <a:latin typeface="Roboto"/>
              <a:ea typeface="Roboto"/>
              <a:cs typeface="Roboto"/>
              <a:sym typeface="Roboto"/>
            </a:endParaRPr>
          </a:p>
        </p:txBody>
      </p:sp>
      <p:sp>
        <p:nvSpPr>
          <p:cNvPr id="859" name="Google Shape;859;p62"/>
          <p:cNvSpPr txBox="1"/>
          <p:nvPr/>
        </p:nvSpPr>
        <p:spPr>
          <a:xfrm>
            <a:off x="6580775" y="1921250"/>
            <a:ext cx="8073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latin typeface="Roboto"/>
                <a:ea typeface="Roboto"/>
                <a:cs typeface="Roboto"/>
                <a:sym typeface="Roboto"/>
              </a:rPr>
              <a:t>(</a:t>
            </a:r>
            <a:r>
              <a:rPr i="1" lang="en">
                <a:latin typeface="Roboto"/>
                <a:ea typeface="Roboto"/>
                <a:cs typeface="Roboto"/>
                <a:sym typeface="Roboto"/>
              </a:rPr>
              <a:t>X</a:t>
            </a:r>
            <a:r>
              <a:rPr lang="en">
                <a:latin typeface="Roboto"/>
                <a:ea typeface="Roboto"/>
                <a:cs typeface="Roboto"/>
                <a:sym typeface="Roboto"/>
              </a:rPr>
              <a:t>, </a:t>
            </a:r>
            <a:r>
              <a:rPr i="1" lang="en">
                <a:latin typeface="Roboto"/>
                <a:ea typeface="Roboto"/>
                <a:cs typeface="Roboto"/>
                <a:sym typeface="Roboto"/>
              </a:rPr>
              <a:t>Y</a:t>
            </a:r>
            <a:r>
              <a:rPr lang="en">
                <a:latin typeface="Roboto"/>
                <a:ea typeface="Roboto"/>
                <a:cs typeface="Roboto"/>
                <a:sym typeface="Roboto"/>
              </a:rPr>
              <a:t>)</a:t>
            </a:r>
            <a:endParaRPr>
              <a:latin typeface="Roboto"/>
              <a:ea typeface="Roboto"/>
              <a:cs typeface="Roboto"/>
              <a:sym typeface="Roboto"/>
            </a:endParaRPr>
          </a:p>
        </p:txBody>
      </p:sp>
      <p:sp>
        <p:nvSpPr>
          <p:cNvPr id="860" name="Google Shape;860;p62"/>
          <p:cNvSpPr/>
          <p:nvPr/>
        </p:nvSpPr>
        <p:spPr>
          <a:xfrm>
            <a:off x="6378650" y="1959350"/>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61" name="Google Shape;861;p62"/>
          <p:cNvSpPr txBox="1"/>
          <p:nvPr/>
        </p:nvSpPr>
        <p:spPr>
          <a:xfrm>
            <a:off x="7068050" y="1387850"/>
            <a:ext cx="8535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a:t>
            </a:r>
            <a:r>
              <a:rPr i="1" lang="en">
                <a:latin typeface="Roboto"/>
                <a:ea typeface="Roboto"/>
                <a:cs typeface="Roboto"/>
                <a:sym typeface="Roboto"/>
              </a:rPr>
              <a:t>X</a:t>
            </a:r>
            <a:r>
              <a:rPr lang="en">
                <a:latin typeface="Roboto"/>
                <a:ea typeface="Roboto"/>
                <a:cs typeface="Roboto"/>
                <a:sym typeface="Roboto"/>
              </a:rPr>
              <a:t>+</a:t>
            </a:r>
            <a:r>
              <a:rPr i="1" lang="en">
                <a:latin typeface="Roboto"/>
                <a:ea typeface="Roboto"/>
                <a:cs typeface="Roboto"/>
                <a:sym typeface="Roboto"/>
              </a:rPr>
              <a:t>a</a:t>
            </a:r>
            <a:r>
              <a:rPr lang="en">
                <a:latin typeface="Roboto"/>
                <a:ea typeface="Roboto"/>
                <a:cs typeface="Roboto"/>
                <a:sym typeface="Roboto"/>
              </a:rPr>
              <a:t>, </a:t>
            </a:r>
            <a:r>
              <a:rPr i="1" lang="en">
                <a:latin typeface="Roboto"/>
                <a:ea typeface="Roboto"/>
                <a:cs typeface="Roboto"/>
                <a:sym typeface="Roboto"/>
              </a:rPr>
              <a:t>Y</a:t>
            </a:r>
            <a:r>
              <a:rPr lang="en">
                <a:latin typeface="Roboto"/>
                <a:ea typeface="Roboto"/>
                <a:cs typeface="Roboto"/>
                <a:sym typeface="Roboto"/>
              </a:rPr>
              <a:t>+</a:t>
            </a:r>
            <a:r>
              <a:rPr i="1" lang="en">
                <a:latin typeface="Roboto"/>
                <a:ea typeface="Roboto"/>
                <a:cs typeface="Roboto"/>
                <a:sym typeface="Roboto"/>
              </a:rPr>
              <a:t>a</a:t>
            </a:r>
            <a:r>
              <a:rPr lang="en">
                <a:latin typeface="Roboto"/>
                <a:ea typeface="Roboto"/>
                <a:cs typeface="Roboto"/>
                <a:sym typeface="Roboto"/>
              </a:rPr>
              <a:t>)</a:t>
            </a:r>
            <a:endParaRPr>
              <a:latin typeface="Roboto"/>
              <a:ea typeface="Roboto"/>
              <a:cs typeface="Roboto"/>
              <a:sym typeface="Roboto"/>
            </a:endParaRPr>
          </a:p>
        </p:txBody>
      </p:sp>
      <p:sp>
        <p:nvSpPr>
          <p:cNvPr id="862" name="Google Shape;862;p62"/>
          <p:cNvSpPr/>
          <p:nvPr/>
        </p:nvSpPr>
        <p:spPr>
          <a:xfrm>
            <a:off x="6912050" y="1425950"/>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63" name="Google Shape;863;p62"/>
          <p:cNvSpPr txBox="1"/>
          <p:nvPr/>
        </p:nvSpPr>
        <p:spPr>
          <a:xfrm>
            <a:off x="5848850" y="2607050"/>
            <a:ext cx="917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a:t>
            </a:r>
            <a:r>
              <a:rPr i="1" lang="en">
                <a:latin typeface="Roboto"/>
                <a:ea typeface="Roboto"/>
                <a:cs typeface="Roboto"/>
                <a:sym typeface="Roboto"/>
              </a:rPr>
              <a:t>X</a:t>
            </a:r>
            <a:r>
              <a:rPr lang="en">
                <a:latin typeface="Roboto"/>
                <a:ea typeface="Roboto"/>
                <a:cs typeface="Roboto"/>
                <a:sym typeface="Roboto"/>
              </a:rPr>
              <a:t>–</a:t>
            </a:r>
            <a:r>
              <a:rPr i="1" lang="en">
                <a:latin typeface="Roboto"/>
                <a:ea typeface="Roboto"/>
                <a:cs typeface="Roboto"/>
                <a:sym typeface="Roboto"/>
              </a:rPr>
              <a:t>b</a:t>
            </a:r>
            <a:r>
              <a:rPr lang="en">
                <a:latin typeface="Roboto"/>
                <a:ea typeface="Roboto"/>
                <a:cs typeface="Roboto"/>
                <a:sym typeface="Roboto"/>
              </a:rPr>
              <a:t>, </a:t>
            </a:r>
            <a:r>
              <a:rPr i="1" lang="en">
                <a:latin typeface="Roboto"/>
                <a:ea typeface="Roboto"/>
                <a:cs typeface="Roboto"/>
                <a:sym typeface="Roboto"/>
              </a:rPr>
              <a:t>Y</a:t>
            </a:r>
            <a:r>
              <a:rPr lang="en">
                <a:latin typeface="Roboto"/>
                <a:ea typeface="Roboto"/>
                <a:cs typeface="Roboto"/>
                <a:sym typeface="Roboto"/>
              </a:rPr>
              <a:t>–</a:t>
            </a:r>
            <a:r>
              <a:rPr i="1" lang="en">
                <a:latin typeface="Roboto"/>
                <a:ea typeface="Roboto"/>
                <a:cs typeface="Roboto"/>
                <a:sym typeface="Roboto"/>
              </a:rPr>
              <a:t>b</a:t>
            </a:r>
            <a:r>
              <a:rPr lang="en">
                <a:latin typeface="Roboto"/>
                <a:ea typeface="Roboto"/>
                <a:cs typeface="Roboto"/>
                <a:sym typeface="Roboto"/>
              </a:rPr>
              <a:t>)</a:t>
            </a:r>
            <a:endParaRPr>
              <a:latin typeface="Roboto"/>
              <a:ea typeface="Roboto"/>
              <a:cs typeface="Roboto"/>
              <a:sym typeface="Roboto"/>
            </a:endParaRPr>
          </a:p>
        </p:txBody>
      </p:sp>
      <p:sp>
        <p:nvSpPr>
          <p:cNvPr id="864" name="Google Shape;864;p62"/>
          <p:cNvSpPr/>
          <p:nvPr/>
        </p:nvSpPr>
        <p:spPr>
          <a:xfrm>
            <a:off x="5692850" y="2645150"/>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865" name="Google Shape;865;p62"/>
          <p:cNvCxnSpPr>
            <a:endCxn id="862" idx="3"/>
          </p:cNvCxnSpPr>
          <p:nvPr/>
        </p:nvCxnSpPr>
        <p:spPr>
          <a:xfrm flipH="1" rot="10800000">
            <a:off x="5811635" y="1544765"/>
            <a:ext cx="1120800" cy="1120800"/>
          </a:xfrm>
          <a:prstGeom prst="straightConnector1">
            <a:avLst/>
          </a:prstGeom>
          <a:noFill/>
          <a:ln cap="flat" cmpd="sng" w="28575">
            <a:solidFill>
              <a:srgbClr val="000000"/>
            </a:solidFill>
            <a:prstDash val="dash"/>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Congestion Delays Packets</a:t>
            </a:r>
            <a:endParaRPr/>
          </a:p>
        </p:txBody>
      </p:sp>
      <p:sp>
        <p:nvSpPr>
          <p:cNvPr id="181" name="Google Shape;181;p27"/>
          <p:cNvSpPr txBox="1"/>
          <p:nvPr>
            <p:ph idx="1" type="body"/>
          </p:nvPr>
        </p:nvSpPr>
        <p:spPr>
          <a:xfrm>
            <a:off x="107050" y="402200"/>
            <a:ext cx="8909700" cy="195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a typical queuing system with bursty arrivals:</a:t>
            </a:r>
            <a:endParaRPr/>
          </a:p>
          <a:p>
            <a:pPr indent="-342900" lvl="0" marL="457200" rtl="0" algn="l">
              <a:spcBef>
                <a:spcPts val="600"/>
              </a:spcBef>
              <a:spcAft>
                <a:spcPts val="0"/>
              </a:spcAft>
              <a:buSzPts val="1800"/>
              <a:buChar char="●"/>
            </a:pPr>
            <a:r>
              <a:rPr lang="en"/>
              <a:t>Higher load = more packets sent = higher packet delay.</a:t>
            </a:r>
            <a:endParaRPr/>
          </a:p>
          <a:p>
            <a:pPr indent="-342900" lvl="0" marL="457200" rtl="0" algn="l">
              <a:spcBef>
                <a:spcPts val="0"/>
              </a:spcBef>
              <a:spcAft>
                <a:spcPts val="0"/>
              </a:spcAft>
              <a:buSzPts val="1800"/>
              <a:buChar char="●"/>
            </a:pPr>
            <a:r>
              <a:rPr lang="en"/>
              <a:t>Delay gets really bad, even before we reach 100% load.</a:t>
            </a:r>
            <a:endParaRPr/>
          </a:p>
          <a:p>
            <a:pPr indent="-342900" lvl="0" marL="457200" rtl="0" algn="l">
              <a:spcBef>
                <a:spcPts val="0"/>
              </a:spcBef>
              <a:spcAft>
                <a:spcPts val="0"/>
              </a:spcAft>
              <a:buSzPts val="1800"/>
              <a:buChar char="●"/>
            </a:pPr>
            <a:r>
              <a:rPr lang="en"/>
              <a:t>Trade-offs: Need to </a:t>
            </a:r>
            <a:r>
              <a:rPr lang="en"/>
              <a:t>balance</a:t>
            </a:r>
            <a:r>
              <a:rPr lang="en"/>
              <a:t> high link utilization and low delay.</a:t>
            </a:r>
            <a:endParaRPr/>
          </a:p>
        </p:txBody>
      </p:sp>
      <p:cxnSp>
        <p:nvCxnSpPr>
          <p:cNvPr id="182" name="Google Shape;182;p27"/>
          <p:cNvCxnSpPr/>
          <p:nvPr/>
        </p:nvCxnSpPr>
        <p:spPr>
          <a:xfrm rot="10800000">
            <a:off x="3478950" y="2627315"/>
            <a:ext cx="0" cy="1756500"/>
          </a:xfrm>
          <a:prstGeom prst="straightConnector1">
            <a:avLst/>
          </a:prstGeom>
          <a:noFill/>
          <a:ln cap="flat" cmpd="sng" w="19050">
            <a:solidFill>
              <a:schemeClr val="dk2"/>
            </a:solidFill>
            <a:prstDash val="solid"/>
            <a:round/>
            <a:headEnd len="med" w="med" type="none"/>
            <a:tailEnd len="med" w="med" type="triangle"/>
          </a:ln>
        </p:spPr>
      </p:cxnSp>
      <p:cxnSp>
        <p:nvCxnSpPr>
          <p:cNvPr id="183" name="Google Shape;183;p27"/>
          <p:cNvCxnSpPr/>
          <p:nvPr/>
        </p:nvCxnSpPr>
        <p:spPr>
          <a:xfrm>
            <a:off x="3478950" y="4274651"/>
            <a:ext cx="2344800" cy="0"/>
          </a:xfrm>
          <a:prstGeom prst="straightConnector1">
            <a:avLst/>
          </a:prstGeom>
          <a:noFill/>
          <a:ln cap="flat" cmpd="sng" w="19050">
            <a:solidFill>
              <a:schemeClr val="dk2"/>
            </a:solidFill>
            <a:prstDash val="solid"/>
            <a:round/>
            <a:headEnd len="med" w="med" type="none"/>
            <a:tailEnd len="med" w="med" type="triangle"/>
          </a:ln>
        </p:spPr>
      </p:cxnSp>
      <p:sp>
        <p:nvSpPr>
          <p:cNvPr id="184" name="Google Shape;184;p27"/>
          <p:cNvSpPr/>
          <p:nvPr/>
        </p:nvSpPr>
        <p:spPr>
          <a:xfrm>
            <a:off x="3478950" y="2680875"/>
            <a:ext cx="2067075" cy="1528434"/>
          </a:xfrm>
          <a:custGeom>
            <a:rect b="b" l="l" r="r" t="t"/>
            <a:pathLst>
              <a:path extrusionOk="0" h="74286" w="82683">
                <a:moveTo>
                  <a:pt x="0" y="74286"/>
                </a:moveTo>
                <a:cubicBezTo>
                  <a:pt x="11950" y="72025"/>
                  <a:pt x="57922" y="73102"/>
                  <a:pt x="71702" y="60721"/>
                </a:cubicBezTo>
                <a:cubicBezTo>
                  <a:pt x="85483" y="48340"/>
                  <a:pt x="80853" y="10120"/>
                  <a:pt x="82683" y="0"/>
                </a:cubicBezTo>
              </a:path>
            </a:pathLst>
          </a:custGeom>
          <a:noFill/>
          <a:ln cap="flat" cmpd="sng" w="19050">
            <a:solidFill>
              <a:schemeClr val="accent3"/>
            </a:solidFill>
            <a:prstDash val="solid"/>
            <a:round/>
            <a:headEnd len="med" w="med" type="none"/>
            <a:tailEnd len="med" w="med" type="none"/>
          </a:ln>
        </p:spPr>
      </p:sp>
      <p:cxnSp>
        <p:nvCxnSpPr>
          <p:cNvPr id="185" name="Google Shape;185;p27"/>
          <p:cNvCxnSpPr/>
          <p:nvPr/>
        </p:nvCxnSpPr>
        <p:spPr>
          <a:xfrm>
            <a:off x="5603800" y="2457876"/>
            <a:ext cx="0" cy="2352300"/>
          </a:xfrm>
          <a:prstGeom prst="straightConnector1">
            <a:avLst/>
          </a:prstGeom>
          <a:noFill/>
          <a:ln cap="flat" cmpd="sng" w="9525">
            <a:solidFill>
              <a:schemeClr val="dk2"/>
            </a:solidFill>
            <a:prstDash val="dash"/>
            <a:round/>
            <a:headEnd len="med" w="med" type="none"/>
            <a:tailEnd len="med" w="med" type="none"/>
          </a:ln>
        </p:spPr>
      </p:cxnSp>
      <p:sp>
        <p:nvSpPr>
          <p:cNvPr id="186" name="Google Shape;186;p27"/>
          <p:cNvSpPr txBox="1"/>
          <p:nvPr/>
        </p:nvSpPr>
        <p:spPr>
          <a:xfrm>
            <a:off x="3478950" y="4304376"/>
            <a:ext cx="21249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Load</a:t>
            </a:r>
            <a:endParaRPr>
              <a:solidFill>
                <a:schemeClr val="dk1"/>
              </a:solidFill>
              <a:latin typeface="Roboto"/>
              <a:ea typeface="Roboto"/>
              <a:cs typeface="Roboto"/>
              <a:sym typeface="Roboto"/>
            </a:endParaRPr>
          </a:p>
        </p:txBody>
      </p:sp>
      <p:sp>
        <p:nvSpPr>
          <p:cNvPr id="187" name="Google Shape;187;p27"/>
          <p:cNvSpPr txBox="1"/>
          <p:nvPr/>
        </p:nvSpPr>
        <p:spPr>
          <a:xfrm>
            <a:off x="5603800" y="4456401"/>
            <a:ext cx="9393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100% load</a:t>
            </a:r>
            <a:endParaRPr>
              <a:solidFill>
                <a:schemeClr val="dk1"/>
              </a:solidFill>
              <a:latin typeface="Roboto"/>
              <a:ea typeface="Roboto"/>
              <a:cs typeface="Roboto"/>
              <a:sym typeface="Roboto"/>
            </a:endParaRPr>
          </a:p>
        </p:txBody>
      </p:sp>
      <p:sp>
        <p:nvSpPr>
          <p:cNvPr id="188" name="Google Shape;188;p27"/>
          <p:cNvSpPr txBox="1"/>
          <p:nvPr/>
        </p:nvSpPr>
        <p:spPr>
          <a:xfrm>
            <a:off x="2522400" y="3094088"/>
            <a:ext cx="880200" cy="7020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Average Packet Delay</a:t>
            </a:r>
            <a:endParaRPr>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Multiplicative Adjustments on </a:t>
            </a:r>
            <a:r>
              <a:rPr lang="en">
                <a:solidFill>
                  <a:schemeClr val="accent3"/>
                </a:solidFill>
              </a:rPr>
              <a:t>Graph</a:t>
            </a:r>
            <a:endParaRPr/>
          </a:p>
        </p:txBody>
      </p:sp>
      <p:sp>
        <p:nvSpPr>
          <p:cNvPr id="871" name="Google Shape;871;p63"/>
          <p:cNvSpPr txBox="1"/>
          <p:nvPr>
            <p:ph idx="1" type="body"/>
          </p:nvPr>
        </p:nvSpPr>
        <p:spPr>
          <a:xfrm>
            <a:off x="107050" y="402200"/>
            <a:ext cx="4729500" cy="365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Recall: Both flows </a:t>
            </a:r>
            <a:r>
              <a:rPr i="1" lang="en"/>
              <a:t>independently</a:t>
            </a:r>
            <a:r>
              <a:rPr lang="en"/>
              <a:t> </a:t>
            </a:r>
            <a:r>
              <a:rPr lang="en"/>
              <a:t>running </a:t>
            </a:r>
            <a:r>
              <a:rPr i="1" lang="en"/>
              <a:t>identical</a:t>
            </a:r>
            <a:r>
              <a:rPr lang="en"/>
              <a:t> </a:t>
            </a:r>
            <a:r>
              <a:rPr lang="en"/>
              <a:t>algorithms.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Suppose current allocation is (</a:t>
            </a:r>
            <a:r>
              <a:rPr i="1" lang="en"/>
              <a:t>X</a:t>
            </a:r>
            <a:r>
              <a:rPr lang="en"/>
              <a:t>, </a:t>
            </a:r>
            <a:r>
              <a:rPr i="1" lang="en"/>
              <a:t>Y</a:t>
            </a:r>
            <a:r>
              <a:rPr lang="en"/>
              <a:t>).</a:t>
            </a:r>
            <a:endParaRPr/>
          </a:p>
          <a:p>
            <a:pPr indent="0" lvl="0" marL="0" rtl="0" algn="l">
              <a:spcBef>
                <a:spcPts val="600"/>
              </a:spcBef>
              <a:spcAft>
                <a:spcPts val="0"/>
              </a:spcAft>
              <a:buNone/>
            </a:pPr>
            <a:r>
              <a:rPr lang="en"/>
              <a:t>If both increase multiplicatively: (</a:t>
            </a:r>
            <a:r>
              <a:rPr i="1" lang="en"/>
              <a:t>cX</a:t>
            </a:r>
            <a:r>
              <a:rPr lang="en"/>
              <a:t>, </a:t>
            </a:r>
            <a:r>
              <a:rPr i="1" lang="en"/>
              <a:t>cY</a:t>
            </a:r>
            <a:r>
              <a:rPr lang="en"/>
              <a:t>).</a:t>
            </a:r>
            <a:endParaRPr/>
          </a:p>
          <a:p>
            <a:pPr indent="0" lvl="0" marL="0" rtl="0" algn="l">
              <a:spcBef>
                <a:spcPts val="600"/>
              </a:spcBef>
              <a:spcAft>
                <a:spcPts val="0"/>
              </a:spcAft>
              <a:buNone/>
            </a:pPr>
            <a:r>
              <a:rPr lang="en"/>
              <a:t>If both decrease multiplicatively: (</a:t>
            </a:r>
            <a:r>
              <a:rPr i="1" lang="en"/>
              <a:t>X/d</a:t>
            </a:r>
            <a:r>
              <a:rPr lang="en"/>
              <a:t>, </a:t>
            </a:r>
            <a:r>
              <a:rPr i="1" lang="en"/>
              <a:t>Y/d</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Notice: Allocations always stay on a line with slope = </a:t>
            </a:r>
            <a:r>
              <a:rPr i="1" lang="en"/>
              <a:t>Y</a:t>
            </a:r>
            <a:r>
              <a:rPr lang="en"/>
              <a:t>/</a:t>
            </a:r>
            <a:r>
              <a:rPr i="1" lang="en"/>
              <a:t>X</a:t>
            </a:r>
            <a:r>
              <a:rPr lang="en"/>
              <a:t>, going through the origin.</a:t>
            </a:r>
            <a:endParaRPr/>
          </a:p>
        </p:txBody>
      </p:sp>
      <p:grpSp>
        <p:nvGrpSpPr>
          <p:cNvPr id="872" name="Google Shape;872;p63"/>
          <p:cNvGrpSpPr/>
          <p:nvPr/>
        </p:nvGrpSpPr>
        <p:grpSpPr>
          <a:xfrm>
            <a:off x="4996201" y="842450"/>
            <a:ext cx="387298" cy="3650100"/>
            <a:chOff x="4138801" y="842450"/>
            <a:chExt cx="387298" cy="3650100"/>
          </a:xfrm>
        </p:grpSpPr>
        <p:cxnSp>
          <p:nvCxnSpPr>
            <p:cNvPr id="873" name="Google Shape;873;p63"/>
            <p:cNvCxnSpPr/>
            <p:nvPr/>
          </p:nvCxnSpPr>
          <p:spPr>
            <a:xfrm>
              <a:off x="4448700" y="842450"/>
              <a:ext cx="0" cy="3650100"/>
            </a:xfrm>
            <a:prstGeom prst="straightConnector1">
              <a:avLst/>
            </a:prstGeom>
            <a:noFill/>
            <a:ln cap="flat" cmpd="sng" w="19050">
              <a:solidFill>
                <a:srgbClr val="000000"/>
              </a:solidFill>
              <a:prstDash val="solid"/>
              <a:round/>
              <a:headEnd len="med" w="med" type="triangle"/>
              <a:tailEnd len="med" w="med" type="none"/>
            </a:ln>
          </p:spPr>
        </p:cxnSp>
        <p:sp>
          <p:nvSpPr>
            <p:cNvPr id="874" name="Google Shape;874;p63"/>
            <p:cNvSpPr txBox="1"/>
            <p:nvPr/>
          </p:nvSpPr>
          <p:spPr>
            <a:xfrm>
              <a:off x="4138801" y="10710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875" name="Google Shape;875;p63"/>
            <p:cNvCxnSpPr/>
            <p:nvPr/>
          </p:nvCxnSpPr>
          <p:spPr>
            <a:xfrm>
              <a:off x="4372500" y="1178750"/>
              <a:ext cx="153600" cy="0"/>
            </a:xfrm>
            <a:prstGeom prst="straightConnector1">
              <a:avLst/>
            </a:prstGeom>
            <a:noFill/>
            <a:ln cap="flat" cmpd="sng" w="19050">
              <a:solidFill>
                <a:srgbClr val="000000"/>
              </a:solidFill>
              <a:prstDash val="solid"/>
              <a:round/>
              <a:headEnd len="med" w="med" type="none"/>
              <a:tailEnd len="med" w="med" type="none"/>
            </a:ln>
          </p:spPr>
        </p:cxnSp>
      </p:grpSp>
      <p:grpSp>
        <p:nvGrpSpPr>
          <p:cNvPr id="876" name="Google Shape;876;p63"/>
          <p:cNvGrpSpPr/>
          <p:nvPr/>
        </p:nvGrpSpPr>
        <p:grpSpPr>
          <a:xfrm>
            <a:off x="5306100" y="4415750"/>
            <a:ext cx="3650100" cy="368400"/>
            <a:chOff x="4448700" y="4415750"/>
            <a:chExt cx="3650100" cy="368400"/>
          </a:xfrm>
        </p:grpSpPr>
        <p:cxnSp>
          <p:nvCxnSpPr>
            <p:cNvPr id="877" name="Google Shape;877;p63"/>
            <p:cNvCxnSpPr/>
            <p:nvPr/>
          </p:nvCxnSpPr>
          <p:spPr>
            <a:xfrm rot="10800000">
              <a:off x="4448700" y="4492550"/>
              <a:ext cx="3650100" cy="0"/>
            </a:xfrm>
            <a:prstGeom prst="straightConnector1">
              <a:avLst/>
            </a:prstGeom>
            <a:noFill/>
            <a:ln cap="flat" cmpd="sng" w="19050">
              <a:solidFill>
                <a:srgbClr val="000000"/>
              </a:solidFill>
              <a:prstDash val="solid"/>
              <a:round/>
              <a:headEnd len="med" w="med" type="triangle"/>
              <a:tailEnd len="med" w="med" type="none"/>
            </a:ln>
          </p:spPr>
        </p:cxnSp>
        <p:sp>
          <p:nvSpPr>
            <p:cNvPr id="878" name="Google Shape;878;p63"/>
            <p:cNvSpPr txBox="1"/>
            <p:nvPr/>
          </p:nvSpPr>
          <p:spPr>
            <a:xfrm>
              <a:off x="7636501" y="45687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879" name="Google Shape;879;p63"/>
            <p:cNvCxnSpPr>
              <a:stCxn id="880" idx="1"/>
              <a:endCxn id="878" idx="0"/>
            </p:cNvCxnSpPr>
            <p:nvPr/>
          </p:nvCxnSpPr>
          <p:spPr>
            <a:xfrm>
              <a:off x="7753351" y="4415750"/>
              <a:ext cx="0" cy="153000"/>
            </a:xfrm>
            <a:prstGeom prst="straightConnector1">
              <a:avLst/>
            </a:prstGeom>
            <a:noFill/>
            <a:ln cap="flat" cmpd="sng" w="19050">
              <a:solidFill>
                <a:srgbClr val="000000"/>
              </a:solidFill>
              <a:prstDash val="solid"/>
              <a:round/>
              <a:headEnd len="med" w="med" type="none"/>
              <a:tailEnd len="med" w="med" type="none"/>
            </a:ln>
          </p:spPr>
        </p:cxnSp>
      </p:grpSp>
      <p:cxnSp>
        <p:nvCxnSpPr>
          <p:cNvPr id="881" name="Google Shape;881;p63"/>
          <p:cNvCxnSpPr>
            <a:stCxn id="882" idx="1"/>
            <a:endCxn id="883" idx="2"/>
          </p:cNvCxnSpPr>
          <p:nvPr/>
        </p:nvCxnSpPr>
        <p:spPr>
          <a:xfrm>
            <a:off x="5306100" y="1179043"/>
            <a:ext cx="3303600" cy="3313500"/>
          </a:xfrm>
          <a:prstGeom prst="straightConnector1">
            <a:avLst/>
          </a:prstGeom>
          <a:noFill/>
          <a:ln cap="flat" cmpd="sng" w="28575">
            <a:solidFill>
              <a:srgbClr val="0000FF"/>
            </a:solidFill>
            <a:prstDash val="solid"/>
            <a:round/>
            <a:headEnd len="med" w="med" type="none"/>
            <a:tailEnd len="med" w="med" type="none"/>
          </a:ln>
        </p:spPr>
      </p:cxnSp>
      <p:cxnSp>
        <p:nvCxnSpPr>
          <p:cNvPr id="884" name="Google Shape;884;p63"/>
          <p:cNvCxnSpPr/>
          <p:nvPr/>
        </p:nvCxnSpPr>
        <p:spPr>
          <a:xfrm flipH="1" rot="10800000">
            <a:off x="5306100" y="1179650"/>
            <a:ext cx="3312900" cy="3312900"/>
          </a:xfrm>
          <a:prstGeom prst="straightConnector1">
            <a:avLst/>
          </a:prstGeom>
          <a:noFill/>
          <a:ln cap="flat" cmpd="sng" w="28575">
            <a:solidFill>
              <a:srgbClr val="6AA84F"/>
            </a:solidFill>
            <a:prstDash val="solid"/>
            <a:round/>
            <a:headEnd len="med" w="med" type="none"/>
            <a:tailEnd len="med" w="med" type="none"/>
          </a:ln>
        </p:spPr>
      </p:cxnSp>
      <p:sp>
        <p:nvSpPr>
          <p:cNvPr id="885" name="Google Shape;885;p63"/>
          <p:cNvSpPr txBox="1"/>
          <p:nvPr/>
        </p:nvSpPr>
        <p:spPr>
          <a:xfrm>
            <a:off x="7331109" y="747940"/>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6AA84F"/>
                </a:solidFill>
                <a:latin typeface="Roboto"/>
                <a:ea typeface="Roboto"/>
                <a:cs typeface="Roboto"/>
                <a:sym typeface="Roboto"/>
              </a:rPr>
              <a:t>Fairness Line:</a:t>
            </a:r>
            <a:endParaRPr>
              <a:solidFill>
                <a:srgbClr val="6AA84F"/>
              </a:solidFill>
              <a:latin typeface="Roboto"/>
              <a:ea typeface="Roboto"/>
              <a:cs typeface="Roboto"/>
              <a:sym typeface="Roboto"/>
            </a:endParaRPr>
          </a:p>
          <a:p>
            <a:pPr indent="0" lvl="0" marL="0" rtl="0" algn="ctr">
              <a:spcBef>
                <a:spcPts val="0"/>
              </a:spcBef>
              <a:spcAft>
                <a:spcPts val="0"/>
              </a:spcAft>
              <a:buNone/>
            </a:pPr>
            <a:r>
              <a:rPr i="1" lang="en">
                <a:solidFill>
                  <a:srgbClr val="6AA84F"/>
                </a:solidFill>
                <a:latin typeface="Roboto"/>
                <a:ea typeface="Roboto"/>
                <a:cs typeface="Roboto"/>
                <a:sym typeface="Roboto"/>
              </a:rPr>
              <a:t>X</a:t>
            </a:r>
            <a:r>
              <a:rPr lang="en">
                <a:solidFill>
                  <a:srgbClr val="6AA84F"/>
                </a:solidFill>
                <a:latin typeface="Roboto"/>
                <a:ea typeface="Roboto"/>
                <a:cs typeface="Roboto"/>
                <a:sym typeface="Roboto"/>
              </a:rPr>
              <a:t> = </a:t>
            </a:r>
            <a:r>
              <a:rPr i="1" lang="en">
                <a:solidFill>
                  <a:srgbClr val="6AA84F"/>
                </a:solidFill>
                <a:latin typeface="Roboto"/>
                <a:ea typeface="Roboto"/>
                <a:cs typeface="Roboto"/>
                <a:sym typeface="Roboto"/>
              </a:rPr>
              <a:t>Y</a:t>
            </a:r>
            <a:endParaRPr>
              <a:solidFill>
                <a:srgbClr val="6AA84F"/>
              </a:solidFill>
              <a:latin typeface="Roboto"/>
              <a:ea typeface="Roboto"/>
              <a:cs typeface="Roboto"/>
              <a:sym typeface="Roboto"/>
            </a:endParaRPr>
          </a:p>
        </p:txBody>
      </p:sp>
      <p:sp>
        <p:nvSpPr>
          <p:cNvPr id="886" name="Google Shape;886;p63"/>
          <p:cNvSpPr txBox="1"/>
          <p:nvPr/>
        </p:nvSpPr>
        <p:spPr>
          <a:xfrm>
            <a:off x="5543141" y="747949"/>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0000FF"/>
                </a:solidFill>
                <a:latin typeface="Roboto"/>
                <a:ea typeface="Roboto"/>
                <a:cs typeface="Roboto"/>
                <a:sym typeface="Roboto"/>
              </a:rPr>
              <a:t>Efficiency Line:</a:t>
            </a:r>
            <a:endParaRPr>
              <a:solidFill>
                <a:srgbClr val="0000FF"/>
              </a:solidFill>
              <a:latin typeface="Roboto"/>
              <a:ea typeface="Roboto"/>
              <a:cs typeface="Roboto"/>
              <a:sym typeface="Roboto"/>
            </a:endParaRPr>
          </a:p>
          <a:p>
            <a:pPr indent="0" lvl="0" marL="0" rtl="0" algn="ctr">
              <a:spcBef>
                <a:spcPts val="0"/>
              </a:spcBef>
              <a:spcAft>
                <a:spcPts val="0"/>
              </a:spcAft>
              <a:buNone/>
            </a:pPr>
            <a:r>
              <a:rPr i="1" lang="en">
                <a:solidFill>
                  <a:srgbClr val="0000FF"/>
                </a:solidFill>
                <a:latin typeface="Roboto"/>
                <a:ea typeface="Roboto"/>
                <a:cs typeface="Roboto"/>
                <a:sym typeface="Roboto"/>
              </a:rPr>
              <a:t>X</a:t>
            </a:r>
            <a:r>
              <a:rPr lang="en">
                <a:solidFill>
                  <a:srgbClr val="0000FF"/>
                </a:solidFill>
                <a:latin typeface="Roboto"/>
                <a:ea typeface="Roboto"/>
                <a:cs typeface="Roboto"/>
                <a:sym typeface="Roboto"/>
              </a:rPr>
              <a:t> + </a:t>
            </a:r>
            <a:r>
              <a:rPr i="1" lang="en">
                <a:solidFill>
                  <a:srgbClr val="0000FF"/>
                </a:solidFill>
                <a:latin typeface="Roboto"/>
                <a:ea typeface="Roboto"/>
                <a:cs typeface="Roboto"/>
                <a:sym typeface="Roboto"/>
              </a:rPr>
              <a:t>Y</a:t>
            </a:r>
            <a:r>
              <a:rPr lang="en">
                <a:solidFill>
                  <a:srgbClr val="0000FF"/>
                </a:solidFill>
                <a:latin typeface="Roboto"/>
                <a:ea typeface="Roboto"/>
                <a:cs typeface="Roboto"/>
                <a:sym typeface="Roboto"/>
              </a:rPr>
              <a:t> = 1</a:t>
            </a:r>
            <a:endParaRPr>
              <a:solidFill>
                <a:srgbClr val="0000FF"/>
              </a:solidFill>
              <a:latin typeface="Roboto"/>
              <a:ea typeface="Roboto"/>
              <a:cs typeface="Roboto"/>
              <a:sym typeface="Roboto"/>
            </a:endParaRPr>
          </a:p>
        </p:txBody>
      </p:sp>
      <p:sp>
        <p:nvSpPr>
          <p:cNvPr id="887" name="Google Shape;887;p63"/>
          <p:cNvSpPr txBox="1"/>
          <p:nvPr/>
        </p:nvSpPr>
        <p:spPr>
          <a:xfrm>
            <a:off x="6814374" y="1996403"/>
            <a:ext cx="8073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latin typeface="Roboto"/>
                <a:ea typeface="Roboto"/>
                <a:cs typeface="Roboto"/>
                <a:sym typeface="Roboto"/>
              </a:rPr>
              <a:t>(</a:t>
            </a:r>
            <a:r>
              <a:rPr i="1" lang="en">
                <a:latin typeface="Roboto"/>
                <a:ea typeface="Roboto"/>
                <a:cs typeface="Roboto"/>
                <a:sym typeface="Roboto"/>
              </a:rPr>
              <a:t>X</a:t>
            </a:r>
            <a:r>
              <a:rPr lang="en">
                <a:latin typeface="Roboto"/>
                <a:ea typeface="Roboto"/>
                <a:cs typeface="Roboto"/>
                <a:sym typeface="Roboto"/>
              </a:rPr>
              <a:t>, </a:t>
            </a:r>
            <a:r>
              <a:rPr i="1" lang="en">
                <a:latin typeface="Roboto"/>
                <a:ea typeface="Roboto"/>
                <a:cs typeface="Roboto"/>
                <a:sym typeface="Roboto"/>
              </a:rPr>
              <a:t>Y</a:t>
            </a:r>
            <a:r>
              <a:rPr lang="en">
                <a:latin typeface="Roboto"/>
                <a:ea typeface="Roboto"/>
                <a:cs typeface="Roboto"/>
                <a:sym typeface="Roboto"/>
              </a:rPr>
              <a:t>)</a:t>
            </a:r>
            <a:endParaRPr>
              <a:latin typeface="Roboto"/>
              <a:ea typeface="Roboto"/>
              <a:cs typeface="Roboto"/>
              <a:sym typeface="Roboto"/>
            </a:endParaRPr>
          </a:p>
        </p:txBody>
      </p:sp>
      <p:sp>
        <p:nvSpPr>
          <p:cNvPr id="888" name="Google Shape;888;p63"/>
          <p:cNvSpPr/>
          <p:nvPr/>
        </p:nvSpPr>
        <p:spPr>
          <a:xfrm>
            <a:off x="6612249" y="2034503"/>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89" name="Google Shape;889;p63"/>
          <p:cNvSpPr txBox="1"/>
          <p:nvPr/>
        </p:nvSpPr>
        <p:spPr>
          <a:xfrm>
            <a:off x="7068050" y="1387850"/>
            <a:ext cx="6378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a:t>
            </a:r>
            <a:r>
              <a:rPr i="1" lang="en">
                <a:latin typeface="Roboto"/>
                <a:ea typeface="Roboto"/>
                <a:cs typeface="Roboto"/>
                <a:sym typeface="Roboto"/>
              </a:rPr>
              <a:t>c</a:t>
            </a:r>
            <a:r>
              <a:rPr i="1" lang="en">
                <a:latin typeface="Roboto"/>
                <a:ea typeface="Roboto"/>
                <a:cs typeface="Roboto"/>
                <a:sym typeface="Roboto"/>
              </a:rPr>
              <a:t>X</a:t>
            </a:r>
            <a:r>
              <a:rPr lang="en">
                <a:latin typeface="Roboto"/>
                <a:ea typeface="Roboto"/>
                <a:cs typeface="Roboto"/>
                <a:sym typeface="Roboto"/>
              </a:rPr>
              <a:t>, </a:t>
            </a:r>
            <a:r>
              <a:rPr i="1" lang="en">
                <a:latin typeface="Roboto"/>
                <a:ea typeface="Roboto"/>
                <a:cs typeface="Roboto"/>
                <a:sym typeface="Roboto"/>
              </a:rPr>
              <a:t>cY</a:t>
            </a:r>
            <a:r>
              <a:rPr lang="en">
                <a:latin typeface="Roboto"/>
                <a:ea typeface="Roboto"/>
                <a:cs typeface="Roboto"/>
                <a:sym typeface="Roboto"/>
              </a:rPr>
              <a:t>)</a:t>
            </a:r>
            <a:endParaRPr>
              <a:latin typeface="Roboto"/>
              <a:ea typeface="Roboto"/>
              <a:cs typeface="Roboto"/>
              <a:sym typeface="Roboto"/>
            </a:endParaRPr>
          </a:p>
        </p:txBody>
      </p:sp>
      <p:sp>
        <p:nvSpPr>
          <p:cNvPr id="890" name="Google Shape;890;p63"/>
          <p:cNvSpPr txBox="1"/>
          <p:nvPr/>
        </p:nvSpPr>
        <p:spPr>
          <a:xfrm>
            <a:off x="5419823" y="2689700"/>
            <a:ext cx="7608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a:t>
            </a:r>
            <a:r>
              <a:rPr i="1" lang="en">
                <a:latin typeface="Roboto"/>
                <a:ea typeface="Roboto"/>
                <a:cs typeface="Roboto"/>
                <a:sym typeface="Roboto"/>
              </a:rPr>
              <a:t>X</a:t>
            </a:r>
            <a:r>
              <a:rPr lang="en">
                <a:latin typeface="Roboto"/>
                <a:ea typeface="Roboto"/>
                <a:cs typeface="Roboto"/>
                <a:sym typeface="Roboto"/>
              </a:rPr>
              <a:t>/</a:t>
            </a:r>
            <a:r>
              <a:rPr i="1" lang="en">
                <a:latin typeface="Roboto"/>
                <a:ea typeface="Roboto"/>
                <a:cs typeface="Roboto"/>
                <a:sym typeface="Roboto"/>
              </a:rPr>
              <a:t>d</a:t>
            </a:r>
            <a:r>
              <a:rPr lang="en">
                <a:latin typeface="Roboto"/>
                <a:ea typeface="Roboto"/>
                <a:cs typeface="Roboto"/>
                <a:sym typeface="Roboto"/>
              </a:rPr>
              <a:t>, </a:t>
            </a:r>
            <a:r>
              <a:rPr i="1" lang="en">
                <a:latin typeface="Roboto"/>
                <a:ea typeface="Roboto"/>
                <a:cs typeface="Roboto"/>
                <a:sym typeface="Roboto"/>
              </a:rPr>
              <a:t>Y</a:t>
            </a:r>
            <a:r>
              <a:rPr lang="en">
                <a:latin typeface="Roboto"/>
                <a:ea typeface="Roboto"/>
                <a:cs typeface="Roboto"/>
                <a:sym typeface="Roboto"/>
              </a:rPr>
              <a:t>/</a:t>
            </a:r>
            <a:r>
              <a:rPr i="1" lang="en">
                <a:latin typeface="Roboto"/>
                <a:ea typeface="Roboto"/>
                <a:cs typeface="Roboto"/>
                <a:sym typeface="Roboto"/>
              </a:rPr>
              <a:t>d</a:t>
            </a:r>
            <a:r>
              <a:rPr lang="en">
                <a:latin typeface="Roboto"/>
                <a:ea typeface="Roboto"/>
                <a:cs typeface="Roboto"/>
                <a:sym typeface="Roboto"/>
              </a:rPr>
              <a:t>)</a:t>
            </a:r>
            <a:endParaRPr>
              <a:latin typeface="Roboto"/>
              <a:ea typeface="Roboto"/>
              <a:cs typeface="Roboto"/>
              <a:sym typeface="Roboto"/>
            </a:endParaRPr>
          </a:p>
        </p:txBody>
      </p:sp>
      <p:sp>
        <p:nvSpPr>
          <p:cNvPr id="891" name="Google Shape;891;p63"/>
          <p:cNvSpPr/>
          <p:nvPr/>
        </p:nvSpPr>
        <p:spPr>
          <a:xfrm>
            <a:off x="6202439" y="2727800"/>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892" name="Google Shape;892;p63"/>
          <p:cNvCxnSpPr>
            <a:endCxn id="893" idx="4"/>
          </p:cNvCxnSpPr>
          <p:nvPr/>
        </p:nvCxnSpPr>
        <p:spPr>
          <a:xfrm flipH="1" rot="10800000">
            <a:off x="5312450" y="1565150"/>
            <a:ext cx="1669200" cy="2927100"/>
          </a:xfrm>
          <a:prstGeom prst="straightConnector1">
            <a:avLst/>
          </a:prstGeom>
          <a:noFill/>
          <a:ln cap="flat" cmpd="sng" w="28575">
            <a:solidFill>
              <a:srgbClr val="000000"/>
            </a:solidFill>
            <a:prstDash val="dash"/>
            <a:round/>
            <a:headEnd len="med" w="med" type="none"/>
            <a:tailEnd len="med" w="med" type="none"/>
          </a:ln>
        </p:spPr>
      </p:cxnSp>
      <p:sp>
        <p:nvSpPr>
          <p:cNvPr id="894" name="Google Shape;894;p63"/>
          <p:cNvSpPr/>
          <p:nvPr/>
        </p:nvSpPr>
        <p:spPr>
          <a:xfrm>
            <a:off x="6942325" y="1425950"/>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95" name="Google Shape;895;p63"/>
          <p:cNvSpPr txBox="1"/>
          <p:nvPr/>
        </p:nvSpPr>
        <p:spPr>
          <a:xfrm>
            <a:off x="202655" y="4062950"/>
            <a:ext cx="4353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Rise</a:t>
            </a:r>
            <a:endParaRPr>
              <a:latin typeface="Roboto"/>
              <a:ea typeface="Roboto"/>
              <a:cs typeface="Roboto"/>
              <a:sym typeface="Roboto"/>
            </a:endParaRPr>
          </a:p>
        </p:txBody>
      </p:sp>
      <p:sp>
        <p:nvSpPr>
          <p:cNvPr id="896" name="Google Shape;896;p63"/>
          <p:cNvSpPr txBox="1"/>
          <p:nvPr/>
        </p:nvSpPr>
        <p:spPr>
          <a:xfrm>
            <a:off x="202655" y="4278350"/>
            <a:ext cx="4353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Run</a:t>
            </a:r>
            <a:endParaRPr>
              <a:latin typeface="Roboto"/>
              <a:ea typeface="Roboto"/>
              <a:cs typeface="Roboto"/>
              <a:sym typeface="Roboto"/>
            </a:endParaRPr>
          </a:p>
        </p:txBody>
      </p:sp>
      <p:sp>
        <p:nvSpPr>
          <p:cNvPr id="897" name="Google Shape;897;p63"/>
          <p:cNvSpPr txBox="1"/>
          <p:nvPr/>
        </p:nvSpPr>
        <p:spPr>
          <a:xfrm>
            <a:off x="700075" y="4176475"/>
            <a:ext cx="2388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cxnSp>
        <p:nvCxnSpPr>
          <p:cNvPr id="898" name="Google Shape;898;p63"/>
          <p:cNvCxnSpPr/>
          <p:nvPr/>
        </p:nvCxnSpPr>
        <p:spPr>
          <a:xfrm>
            <a:off x="230800" y="4273015"/>
            <a:ext cx="391500" cy="0"/>
          </a:xfrm>
          <a:prstGeom prst="straightConnector1">
            <a:avLst/>
          </a:prstGeom>
          <a:noFill/>
          <a:ln cap="flat" cmpd="sng" w="9525">
            <a:solidFill>
              <a:schemeClr val="dk1"/>
            </a:solidFill>
            <a:prstDash val="solid"/>
            <a:round/>
            <a:headEnd len="med" w="med" type="none"/>
            <a:tailEnd len="med" w="med" type="none"/>
          </a:ln>
        </p:spPr>
      </p:cxnSp>
      <p:sp>
        <p:nvSpPr>
          <p:cNvPr id="899" name="Google Shape;899;p63"/>
          <p:cNvSpPr txBox="1"/>
          <p:nvPr/>
        </p:nvSpPr>
        <p:spPr>
          <a:xfrm>
            <a:off x="968800" y="4057625"/>
            <a:ext cx="740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i="1" lang="en">
                <a:latin typeface="Roboto"/>
                <a:ea typeface="Roboto"/>
                <a:cs typeface="Roboto"/>
                <a:sym typeface="Roboto"/>
              </a:rPr>
              <a:t>cY</a:t>
            </a:r>
            <a:r>
              <a:rPr lang="en">
                <a:latin typeface="Roboto"/>
                <a:ea typeface="Roboto"/>
                <a:cs typeface="Roboto"/>
                <a:sym typeface="Roboto"/>
              </a:rPr>
              <a:t> – </a:t>
            </a:r>
            <a:r>
              <a:rPr i="1" lang="en">
                <a:latin typeface="Roboto"/>
                <a:ea typeface="Roboto"/>
                <a:cs typeface="Roboto"/>
                <a:sym typeface="Roboto"/>
              </a:rPr>
              <a:t>Y</a:t>
            </a:r>
            <a:endParaRPr i="1">
              <a:latin typeface="Roboto"/>
              <a:ea typeface="Roboto"/>
              <a:cs typeface="Roboto"/>
              <a:sym typeface="Roboto"/>
            </a:endParaRPr>
          </a:p>
        </p:txBody>
      </p:sp>
      <p:sp>
        <p:nvSpPr>
          <p:cNvPr id="900" name="Google Shape;900;p63"/>
          <p:cNvSpPr txBox="1"/>
          <p:nvPr/>
        </p:nvSpPr>
        <p:spPr>
          <a:xfrm>
            <a:off x="968800" y="4273025"/>
            <a:ext cx="740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i="1" lang="en">
                <a:latin typeface="Roboto"/>
                <a:ea typeface="Roboto"/>
                <a:cs typeface="Roboto"/>
                <a:sym typeface="Roboto"/>
              </a:rPr>
              <a:t>cX</a:t>
            </a:r>
            <a:r>
              <a:rPr lang="en">
                <a:latin typeface="Roboto"/>
                <a:ea typeface="Roboto"/>
                <a:cs typeface="Roboto"/>
                <a:sym typeface="Roboto"/>
              </a:rPr>
              <a:t> – </a:t>
            </a:r>
            <a:r>
              <a:rPr i="1" lang="en">
                <a:latin typeface="Roboto"/>
                <a:ea typeface="Roboto"/>
                <a:cs typeface="Roboto"/>
                <a:sym typeface="Roboto"/>
              </a:rPr>
              <a:t>X</a:t>
            </a:r>
            <a:endParaRPr i="1">
              <a:latin typeface="Roboto"/>
              <a:ea typeface="Roboto"/>
              <a:cs typeface="Roboto"/>
              <a:sym typeface="Roboto"/>
            </a:endParaRPr>
          </a:p>
        </p:txBody>
      </p:sp>
      <p:cxnSp>
        <p:nvCxnSpPr>
          <p:cNvPr id="901" name="Google Shape;901;p63"/>
          <p:cNvCxnSpPr/>
          <p:nvPr/>
        </p:nvCxnSpPr>
        <p:spPr>
          <a:xfrm>
            <a:off x="1016686" y="4267690"/>
            <a:ext cx="666000" cy="0"/>
          </a:xfrm>
          <a:prstGeom prst="straightConnector1">
            <a:avLst/>
          </a:prstGeom>
          <a:noFill/>
          <a:ln cap="flat" cmpd="sng" w="9525">
            <a:solidFill>
              <a:schemeClr val="dk1"/>
            </a:solidFill>
            <a:prstDash val="solid"/>
            <a:round/>
            <a:headEnd len="med" w="med" type="none"/>
            <a:tailEnd len="med" w="med" type="none"/>
          </a:ln>
        </p:spPr>
      </p:cxnSp>
      <p:sp>
        <p:nvSpPr>
          <p:cNvPr id="902" name="Google Shape;902;p63"/>
          <p:cNvSpPr txBox="1"/>
          <p:nvPr/>
        </p:nvSpPr>
        <p:spPr>
          <a:xfrm>
            <a:off x="1979800" y="4052300"/>
            <a:ext cx="740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i="1" lang="en">
                <a:latin typeface="Roboto"/>
                <a:ea typeface="Roboto"/>
                <a:cs typeface="Roboto"/>
                <a:sym typeface="Roboto"/>
              </a:rPr>
              <a:t>Y</a:t>
            </a:r>
            <a:r>
              <a:rPr lang="en">
                <a:latin typeface="Roboto"/>
                <a:ea typeface="Roboto"/>
                <a:cs typeface="Roboto"/>
                <a:sym typeface="Roboto"/>
              </a:rPr>
              <a:t>(</a:t>
            </a:r>
            <a:r>
              <a:rPr i="1" lang="en">
                <a:latin typeface="Roboto"/>
                <a:ea typeface="Roboto"/>
                <a:cs typeface="Roboto"/>
                <a:sym typeface="Roboto"/>
              </a:rPr>
              <a:t>c</a:t>
            </a:r>
            <a:r>
              <a:rPr lang="en">
                <a:latin typeface="Roboto"/>
                <a:ea typeface="Roboto"/>
                <a:cs typeface="Roboto"/>
                <a:sym typeface="Roboto"/>
              </a:rPr>
              <a:t> – 1)</a:t>
            </a:r>
            <a:endParaRPr>
              <a:latin typeface="Roboto"/>
              <a:ea typeface="Roboto"/>
              <a:cs typeface="Roboto"/>
              <a:sym typeface="Roboto"/>
            </a:endParaRPr>
          </a:p>
        </p:txBody>
      </p:sp>
      <p:sp>
        <p:nvSpPr>
          <p:cNvPr id="903" name="Google Shape;903;p63"/>
          <p:cNvSpPr txBox="1"/>
          <p:nvPr/>
        </p:nvSpPr>
        <p:spPr>
          <a:xfrm>
            <a:off x="1979800" y="4267700"/>
            <a:ext cx="740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i="1" lang="en">
                <a:latin typeface="Roboto"/>
                <a:ea typeface="Roboto"/>
                <a:cs typeface="Roboto"/>
                <a:sym typeface="Roboto"/>
              </a:rPr>
              <a:t>X</a:t>
            </a:r>
            <a:r>
              <a:rPr lang="en">
                <a:latin typeface="Roboto"/>
                <a:ea typeface="Roboto"/>
                <a:cs typeface="Roboto"/>
                <a:sym typeface="Roboto"/>
              </a:rPr>
              <a:t>(</a:t>
            </a:r>
            <a:r>
              <a:rPr i="1" lang="en">
                <a:latin typeface="Roboto"/>
                <a:ea typeface="Roboto"/>
                <a:cs typeface="Roboto"/>
                <a:sym typeface="Roboto"/>
              </a:rPr>
              <a:t>c</a:t>
            </a:r>
            <a:r>
              <a:rPr lang="en">
                <a:latin typeface="Roboto"/>
                <a:ea typeface="Roboto"/>
                <a:cs typeface="Roboto"/>
                <a:sym typeface="Roboto"/>
              </a:rPr>
              <a:t> – 1)</a:t>
            </a:r>
            <a:endParaRPr>
              <a:latin typeface="Roboto"/>
              <a:ea typeface="Roboto"/>
              <a:cs typeface="Roboto"/>
              <a:sym typeface="Roboto"/>
            </a:endParaRPr>
          </a:p>
        </p:txBody>
      </p:sp>
      <p:cxnSp>
        <p:nvCxnSpPr>
          <p:cNvPr id="904" name="Google Shape;904;p63"/>
          <p:cNvCxnSpPr/>
          <p:nvPr/>
        </p:nvCxnSpPr>
        <p:spPr>
          <a:xfrm>
            <a:off x="2027686" y="4262365"/>
            <a:ext cx="666000" cy="0"/>
          </a:xfrm>
          <a:prstGeom prst="straightConnector1">
            <a:avLst/>
          </a:prstGeom>
          <a:noFill/>
          <a:ln cap="flat" cmpd="sng" w="9525">
            <a:solidFill>
              <a:schemeClr val="dk1"/>
            </a:solidFill>
            <a:prstDash val="solid"/>
            <a:round/>
            <a:headEnd len="med" w="med" type="none"/>
            <a:tailEnd len="med" w="med" type="none"/>
          </a:ln>
        </p:spPr>
      </p:cxnSp>
      <p:sp>
        <p:nvSpPr>
          <p:cNvPr id="905" name="Google Shape;905;p63"/>
          <p:cNvSpPr txBox="1"/>
          <p:nvPr/>
        </p:nvSpPr>
        <p:spPr>
          <a:xfrm>
            <a:off x="1735763" y="4154675"/>
            <a:ext cx="2388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
        <p:nvSpPr>
          <p:cNvPr id="906" name="Google Shape;906;p63"/>
          <p:cNvSpPr txBox="1"/>
          <p:nvPr/>
        </p:nvSpPr>
        <p:spPr>
          <a:xfrm>
            <a:off x="2970400" y="4052300"/>
            <a:ext cx="218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i="1" lang="en">
                <a:latin typeface="Roboto"/>
                <a:ea typeface="Roboto"/>
                <a:cs typeface="Roboto"/>
                <a:sym typeface="Roboto"/>
              </a:rPr>
              <a:t>Y</a:t>
            </a:r>
            <a:endParaRPr i="1">
              <a:latin typeface="Roboto"/>
              <a:ea typeface="Roboto"/>
              <a:cs typeface="Roboto"/>
              <a:sym typeface="Roboto"/>
            </a:endParaRPr>
          </a:p>
        </p:txBody>
      </p:sp>
      <p:sp>
        <p:nvSpPr>
          <p:cNvPr id="907" name="Google Shape;907;p63"/>
          <p:cNvSpPr txBox="1"/>
          <p:nvPr/>
        </p:nvSpPr>
        <p:spPr>
          <a:xfrm>
            <a:off x="2970400" y="4267700"/>
            <a:ext cx="218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i="1" lang="en">
                <a:latin typeface="Roboto"/>
                <a:ea typeface="Roboto"/>
                <a:cs typeface="Roboto"/>
                <a:sym typeface="Roboto"/>
              </a:rPr>
              <a:t>X</a:t>
            </a:r>
            <a:endParaRPr i="1">
              <a:latin typeface="Roboto"/>
              <a:ea typeface="Roboto"/>
              <a:cs typeface="Roboto"/>
              <a:sym typeface="Roboto"/>
            </a:endParaRPr>
          </a:p>
        </p:txBody>
      </p:sp>
      <p:cxnSp>
        <p:nvCxnSpPr>
          <p:cNvPr id="908" name="Google Shape;908;p63"/>
          <p:cNvCxnSpPr/>
          <p:nvPr/>
        </p:nvCxnSpPr>
        <p:spPr>
          <a:xfrm>
            <a:off x="2984543" y="4262365"/>
            <a:ext cx="196800" cy="0"/>
          </a:xfrm>
          <a:prstGeom prst="straightConnector1">
            <a:avLst/>
          </a:prstGeom>
          <a:noFill/>
          <a:ln cap="flat" cmpd="sng" w="9525">
            <a:solidFill>
              <a:schemeClr val="dk1"/>
            </a:solidFill>
            <a:prstDash val="solid"/>
            <a:round/>
            <a:headEnd len="med" w="med" type="none"/>
            <a:tailEnd len="med" w="med" type="none"/>
          </a:ln>
        </p:spPr>
      </p:cxnSp>
      <p:sp>
        <p:nvSpPr>
          <p:cNvPr id="909" name="Google Shape;909;p63"/>
          <p:cNvSpPr txBox="1"/>
          <p:nvPr/>
        </p:nvSpPr>
        <p:spPr>
          <a:xfrm>
            <a:off x="2726038" y="4154675"/>
            <a:ext cx="2388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AIAD (Additive Increase, Additive Decrease) Dynamics</a:t>
            </a:r>
            <a:endParaRPr/>
          </a:p>
        </p:txBody>
      </p:sp>
      <p:sp>
        <p:nvSpPr>
          <p:cNvPr id="915" name="Google Shape;915;p64"/>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Increase: +1		Decrease: –2		</a:t>
            </a:r>
            <a:r>
              <a:rPr i="1" lang="en"/>
              <a:t>C</a:t>
            </a:r>
            <a:r>
              <a:rPr lang="en"/>
              <a:t> = 5</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Start:			</a:t>
            </a:r>
            <a:r>
              <a:rPr i="1" lang="en"/>
              <a:t>X</a:t>
            </a:r>
            <a:r>
              <a:rPr lang="en"/>
              <a:t> = 1	</a:t>
            </a:r>
            <a:r>
              <a:rPr i="1" lang="en"/>
              <a:t>Y</a:t>
            </a:r>
            <a:r>
              <a:rPr lang="en"/>
              <a:t> = 3	sum = 4, no congestion</a:t>
            </a:r>
            <a:endParaRPr/>
          </a:p>
          <a:p>
            <a:pPr indent="0" lvl="0" marL="0" rtl="0" algn="l">
              <a:spcBef>
                <a:spcPts val="600"/>
              </a:spcBef>
              <a:spcAft>
                <a:spcPts val="0"/>
              </a:spcAft>
              <a:buNone/>
            </a:pPr>
            <a:r>
              <a:rPr lang="en"/>
              <a:t>First iteration:	</a:t>
            </a:r>
            <a:r>
              <a:rPr i="1" lang="en"/>
              <a:t>X</a:t>
            </a:r>
            <a:r>
              <a:rPr lang="en"/>
              <a:t> = 2	</a:t>
            </a:r>
            <a:r>
              <a:rPr i="1" lang="en"/>
              <a:t>Y</a:t>
            </a:r>
            <a:r>
              <a:rPr lang="en"/>
              <a:t> = 4	sum = 6, congested</a:t>
            </a:r>
            <a:endParaRPr/>
          </a:p>
          <a:p>
            <a:pPr indent="0" lvl="0" marL="0" rtl="0" algn="l">
              <a:spcBef>
                <a:spcPts val="600"/>
              </a:spcBef>
              <a:spcAft>
                <a:spcPts val="0"/>
              </a:spcAft>
              <a:buNone/>
            </a:pPr>
            <a:r>
              <a:rPr lang="en"/>
              <a:t>Second iteration:	</a:t>
            </a:r>
            <a:r>
              <a:rPr i="1" lang="en"/>
              <a:t>X</a:t>
            </a:r>
            <a:r>
              <a:rPr lang="en"/>
              <a:t> = 0	</a:t>
            </a:r>
            <a:r>
              <a:rPr i="1" lang="en"/>
              <a:t>Y</a:t>
            </a:r>
            <a:r>
              <a:rPr lang="en"/>
              <a:t> = 2	sum = 2, no congestion</a:t>
            </a:r>
            <a:endParaRPr/>
          </a:p>
          <a:p>
            <a:pPr indent="0" lvl="0" marL="0" rtl="0" algn="l">
              <a:spcBef>
                <a:spcPts val="600"/>
              </a:spcBef>
              <a:spcAft>
                <a:spcPts val="0"/>
              </a:spcAft>
              <a:buNone/>
            </a:pPr>
            <a:r>
              <a:rPr lang="en"/>
              <a:t>Third iteration:	</a:t>
            </a:r>
            <a:r>
              <a:rPr i="1" lang="en"/>
              <a:t>X</a:t>
            </a:r>
            <a:r>
              <a:rPr lang="en"/>
              <a:t> = 1	</a:t>
            </a:r>
            <a:r>
              <a:rPr i="1" lang="en"/>
              <a:t>Y</a:t>
            </a:r>
            <a:r>
              <a:rPr lang="en"/>
              <a:t> = 3	back to where we started!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Notice: The </a:t>
            </a:r>
            <a:r>
              <a:rPr i="1" lang="en"/>
              <a:t>difference</a:t>
            </a:r>
            <a:r>
              <a:rPr lang="en"/>
              <a:t> </a:t>
            </a:r>
            <a:r>
              <a:rPr lang="en"/>
              <a:t>in allocations stays the same!</a:t>
            </a:r>
            <a:endParaRPr/>
          </a:p>
          <a:p>
            <a:pPr indent="0" lvl="0" marL="0" rtl="0" algn="l">
              <a:spcBef>
                <a:spcPts val="600"/>
              </a:spcBef>
              <a:spcAft>
                <a:spcPts val="0"/>
              </a:spcAft>
              <a:buNone/>
            </a:pPr>
            <a:r>
              <a:rPr lang="en"/>
              <a:t>AIAD maintains the same unfairness across iterations.</a:t>
            </a:r>
            <a:endParaRPr/>
          </a:p>
        </p:txBody>
      </p:sp>
      <p:sp>
        <p:nvSpPr>
          <p:cNvPr id="916" name="Google Shape;916;p64"/>
          <p:cNvSpPr txBox="1"/>
          <p:nvPr>
            <p:ph idx="1" type="body"/>
          </p:nvPr>
        </p:nvSpPr>
        <p:spPr>
          <a:xfrm>
            <a:off x="6753225" y="402200"/>
            <a:ext cx="2263500" cy="271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chemeClr val="accent2"/>
              </a:solidFill>
            </a:endParaRPr>
          </a:p>
          <a:p>
            <a:pPr indent="0" lvl="0" marL="0" rtl="0" algn="l">
              <a:spcBef>
                <a:spcPts val="600"/>
              </a:spcBef>
              <a:spcAft>
                <a:spcPts val="0"/>
              </a:spcAft>
              <a:buNone/>
            </a:pPr>
            <a:r>
              <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2</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2</a:t>
            </a:r>
            <a:endParaRPr>
              <a:solidFill>
                <a:schemeClr val="accent2"/>
              </a:solidFill>
            </a:endParaRPr>
          </a:p>
          <a:p>
            <a:pPr indent="0" lvl="0" marL="0" rtl="0" algn="l">
              <a:spcBef>
                <a:spcPts val="600"/>
              </a:spcBef>
              <a:spcAft>
                <a:spcPts val="0"/>
              </a:spcAft>
              <a:buClr>
                <a:schemeClr val="dk1"/>
              </a:buClr>
              <a:buSzPts val="1100"/>
              <a:buFont typeface="Arial"/>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2</a:t>
            </a:r>
            <a:endParaRPr>
              <a:solidFill>
                <a:schemeClr val="accent2"/>
              </a:solidFill>
            </a:endParaRPr>
          </a:p>
          <a:p>
            <a:pPr indent="0" lvl="0" marL="0" rtl="0" algn="l">
              <a:spcBef>
                <a:spcPts val="600"/>
              </a:spcBef>
              <a:spcAft>
                <a:spcPts val="0"/>
              </a:spcAft>
              <a:buClr>
                <a:schemeClr val="dk1"/>
              </a:buClr>
              <a:buSzPts val="1100"/>
              <a:buFont typeface="Arial"/>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2</a:t>
            </a:r>
            <a:endParaRPr>
              <a:solidFill>
                <a:schemeClr val="accent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AIAD (Additive Increase, Additive Decrease) Adjustments on Graph</a:t>
            </a:r>
            <a:endParaRPr/>
          </a:p>
        </p:txBody>
      </p:sp>
      <p:sp>
        <p:nvSpPr>
          <p:cNvPr id="922" name="Google Shape;922;p65"/>
          <p:cNvSpPr txBox="1"/>
          <p:nvPr>
            <p:ph idx="1" type="body"/>
          </p:nvPr>
        </p:nvSpPr>
        <p:spPr>
          <a:xfrm>
            <a:off x="107050" y="402200"/>
            <a:ext cx="47295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Increase: +</a:t>
            </a:r>
            <a:r>
              <a:rPr i="1" lang="en"/>
              <a:t>a</a:t>
            </a:r>
            <a:r>
              <a:rPr lang="en"/>
              <a:t>		Decrease: –</a:t>
            </a:r>
            <a:r>
              <a:rPr i="1" lang="en"/>
              <a:t>b</a:t>
            </a:r>
            <a:endParaRPr i="1"/>
          </a:p>
          <a:p>
            <a:pPr indent="0" lvl="0" marL="0" rtl="0" algn="l">
              <a:spcBef>
                <a:spcPts val="600"/>
              </a:spcBef>
              <a:spcAft>
                <a:spcPts val="0"/>
              </a:spcAft>
              <a:buNone/>
            </a:pPr>
            <a:r>
              <a:rPr lang="en"/>
              <a:t>We keep moving along the line with slope 1.</a:t>
            </a:r>
            <a:endParaRPr/>
          </a:p>
          <a:p>
            <a:pPr indent="0" lvl="0" marL="0" rtl="0" algn="l">
              <a:spcBef>
                <a:spcPts val="600"/>
              </a:spcBef>
              <a:spcAft>
                <a:spcPts val="0"/>
              </a:spcAft>
              <a:buNone/>
            </a:pPr>
            <a:r>
              <a:rPr lang="en"/>
              <a:t>AIAD does not converge to fairness.</a:t>
            </a:r>
            <a:endParaRPr/>
          </a:p>
        </p:txBody>
      </p:sp>
      <p:cxnSp>
        <p:nvCxnSpPr>
          <p:cNvPr id="923" name="Google Shape;923;p65"/>
          <p:cNvCxnSpPr/>
          <p:nvPr/>
        </p:nvCxnSpPr>
        <p:spPr>
          <a:xfrm rot="10800000">
            <a:off x="5306100" y="4492550"/>
            <a:ext cx="3650100" cy="0"/>
          </a:xfrm>
          <a:prstGeom prst="straightConnector1">
            <a:avLst/>
          </a:prstGeom>
          <a:noFill/>
          <a:ln cap="flat" cmpd="sng" w="19050">
            <a:solidFill>
              <a:srgbClr val="000000"/>
            </a:solidFill>
            <a:prstDash val="solid"/>
            <a:round/>
            <a:headEnd len="med" w="med" type="triangle"/>
            <a:tailEnd len="med" w="med" type="none"/>
          </a:ln>
        </p:spPr>
      </p:cxnSp>
      <p:cxnSp>
        <p:nvCxnSpPr>
          <p:cNvPr id="924" name="Google Shape;924;p65"/>
          <p:cNvCxnSpPr>
            <a:stCxn id="925" idx="1"/>
            <a:endCxn id="926" idx="2"/>
          </p:cNvCxnSpPr>
          <p:nvPr/>
        </p:nvCxnSpPr>
        <p:spPr>
          <a:xfrm>
            <a:off x="5306100" y="1179043"/>
            <a:ext cx="3303600" cy="3313500"/>
          </a:xfrm>
          <a:prstGeom prst="straightConnector1">
            <a:avLst/>
          </a:prstGeom>
          <a:noFill/>
          <a:ln cap="flat" cmpd="sng" w="28575">
            <a:solidFill>
              <a:srgbClr val="0000FF"/>
            </a:solidFill>
            <a:prstDash val="solid"/>
            <a:round/>
            <a:headEnd len="med" w="med" type="none"/>
            <a:tailEnd len="med" w="med" type="none"/>
          </a:ln>
        </p:spPr>
      </p:cxnSp>
      <p:cxnSp>
        <p:nvCxnSpPr>
          <p:cNvPr id="927" name="Google Shape;927;p65"/>
          <p:cNvCxnSpPr/>
          <p:nvPr/>
        </p:nvCxnSpPr>
        <p:spPr>
          <a:xfrm>
            <a:off x="5306100" y="842450"/>
            <a:ext cx="0" cy="3650100"/>
          </a:xfrm>
          <a:prstGeom prst="straightConnector1">
            <a:avLst/>
          </a:prstGeom>
          <a:noFill/>
          <a:ln cap="flat" cmpd="sng" w="19050">
            <a:solidFill>
              <a:srgbClr val="000000"/>
            </a:solidFill>
            <a:prstDash val="solid"/>
            <a:round/>
            <a:headEnd len="med" w="med" type="triangle"/>
            <a:tailEnd len="med" w="med" type="none"/>
          </a:ln>
        </p:spPr>
      </p:cxnSp>
      <p:cxnSp>
        <p:nvCxnSpPr>
          <p:cNvPr id="928" name="Google Shape;928;p65"/>
          <p:cNvCxnSpPr/>
          <p:nvPr/>
        </p:nvCxnSpPr>
        <p:spPr>
          <a:xfrm flipH="1" rot="10800000">
            <a:off x="5306100" y="1179650"/>
            <a:ext cx="3312900" cy="3312900"/>
          </a:xfrm>
          <a:prstGeom prst="straightConnector1">
            <a:avLst/>
          </a:prstGeom>
          <a:noFill/>
          <a:ln cap="flat" cmpd="sng" w="28575">
            <a:solidFill>
              <a:srgbClr val="6AA84F"/>
            </a:solidFill>
            <a:prstDash val="solid"/>
            <a:round/>
            <a:headEnd len="med" w="med" type="none"/>
            <a:tailEnd len="med" w="med" type="none"/>
          </a:ln>
        </p:spPr>
      </p:cxnSp>
      <p:sp>
        <p:nvSpPr>
          <p:cNvPr id="929" name="Google Shape;929;p65"/>
          <p:cNvSpPr txBox="1"/>
          <p:nvPr/>
        </p:nvSpPr>
        <p:spPr>
          <a:xfrm>
            <a:off x="7331109" y="747940"/>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6AA84F"/>
                </a:solidFill>
                <a:latin typeface="Roboto"/>
                <a:ea typeface="Roboto"/>
                <a:cs typeface="Roboto"/>
                <a:sym typeface="Roboto"/>
              </a:rPr>
              <a:t>Fairness Line:</a:t>
            </a:r>
            <a:endParaRPr>
              <a:solidFill>
                <a:srgbClr val="6AA84F"/>
              </a:solidFill>
              <a:latin typeface="Roboto"/>
              <a:ea typeface="Roboto"/>
              <a:cs typeface="Roboto"/>
              <a:sym typeface="Roboto"/>
            </a:endParaRPr>
          </a:p>
          <a:p>
            <a:pPr indent="0" lvl="0" marL="0" rtl="0" algn="ctr">
              <a:spcBef>
                <a:spcPts val="0"/>
              </a:spcBef>
              <a:spcAft>
                <a:spcPts val="0"/>
              </a:spcAft>
              <a:buNone/>
            </a:pPr>
            <a:r>
              <a:rPr i="1" lang="en">
                <a:solidFill>
                  <a:srgbClr val="6AA84F"/>
                </a:solidFill>
                <a:latin typeface="Roboto"/>
                <a:ea typeface="Roboto"/>
                <a:cs typeface="Roboto"/>
                <a:sym typeface="Roboto"/>
              </a:rPr>
              <a:t>X</a:t>
            </a:r>
            <a:r>
              <a:rPr lang="en">
                <a:solidFill>
                  <a:srgbClr val="6AA84F"/>
                </a:solidFill>
                <a:latin typeface="Roboto"/>
                <a:ea typeface="Roboto"/>
                <a:cs typeface="Roboto"/>
                <a:sym typeface="Roboto"/>
              </a:rPr>
              <a:t> = </a:t>
            </a:r>
            <a:r>
              <a:rPr i="1" lang="en">
                <a:solidFill>
                  <a:srgbClr val="6AA84F"/>
                </a:solidFill>
                <a:latin typeface="Roboto"/>
                <a:ea typeface="Roboto"/>
                <a:cs typeface="Roboto"/>
                <a:sym typeface="Roboto"/>
              </a:rPr>
              <a:t>Y</a:t>
            </a:r>
            <a:endParaRPr>
              <a:solidFill>
                <a:srgbClr val="6AA84F"/>
              </a:solidFill>
              <a:latin typeface="Roboto"/>
              <a:ea typeface="Roboto"/>
              <a:cs typeface="Roboto"/>
              <a:sym typeface="Roboto"/>
            </a:endParaRPr>
          </a:p>
        </p:txBody>
      </p:sp>
      <p:sp>
        <p:nvSpPr>
          <p:cNvPr id="930" name="Google Shape;930;p65"/>
          <p:cNvSpPr txBox="1"/>
          <p:nvPr/>
        </p:nvSpPr>
        <p:spPr>
          <a:xfrm>
            <a:off x="5543141" y="747949"/>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0000FF"/>
                </a:solidFill>
                <a:latin typeface="Roboto"/>
                <a:ea typeface="Roboto"/>
                <a:cs typeface="Roboto"/>
                <a:sym typeface="Roboto"/>
              </a:rPr>
              <a:t>Efficiency Line:</a:t>
            </a:r>
            <a:endParaRPr>
              <a:solidFill>
                <a:srgbClr val="0000FF"/>
              </a:solidFill>
              <a:latin typeface="Roboto"/>
              <a:ea typeface="Roboto"/>
              <a:cs typeface="Roboto"/>
              <a:sym typeface="Roboto"/>
            </a:endParaRPr>
          </a:p>
          <a:p>
            <a:pPr indent="0" lvl="0" marL="0" rtl="0" algn="ctr">
              <a:spcBef>
                <a:spcPts val="0"/>
              </a:spcBef>
              <a:spcAft>
                <a:spcPts val="0"/>
              </a:spcAft>
              <a:buNone/>
            </a:pPr>
            <a:r>
              <a:rPr i="1" lang="en">
                <a:solidFill>
                  <a:srgbClr val="0000FF"/>
                </a:solidFill>
                <a:latin typeface="Roboto"/>
                <a:ea typeface="Roboto"/>
                <a:cs typeface="Roboto"/>
                <a:sym typeface="Roboto"/>
              </a:rPr>
              <a:t>X</a:t>
            </a:r>
            <a:r>
              <a:rPr lang="en">
                <a:solidFill>
                  <a:srgbClr val="0000FF"/>
                </a:solidFill>
                <a:latin typeface="Roboto"/>
                <a:ea typeface="Roboto"/>
                <a:cs typeface="Roboto"/>
                <a:sym typeface="Roboto"/>
              </a:rPr>
              <a:t> + </a:t>
            </a:r>
            <a:r>
              <a:rPr i="1" lang="en">
                <a:solidFill>
                  <a:srgbClr val="0000FF"/>
                </a:solidFill>
                <a:latin typeface="Roboto"/>
                <a:ea typeface="Roboto"/>
                <a:cs typeface="Roboto"/>
                <a:sym typeface="Roboto"/>
              </a:rPr>
              <a:t>Y</a:t>
            </a:r>
            <a:r>
              <a:rPr lang="en">
                <a:solidFill>
                  <a:srgbClr val="0000FF"/>
                </a:solidFill>
                <a:latin typeface="Roboto"/>
                <a:ea typeface="Roboto"/>
                <a:cs typeface="Roboto"/>
                <a:sym typeface="Roboto"/>
              </a:rPr>
              <a:t> = </a:t>
            </a:r>
            <a:r>
              <a:rPr i="1" lang="en">
                <a:solidFill>
                  <a:srgbClr val="0000FF"/>
                </a:solidFill>
                <a:latin typeface="Roboto"/>
                <a:ea typeface="Roboto"/>
                <a:cs typeface="Roboto"/>
                <a:sym typeface="Roboto"/>
              </a:rPr>
              <a:t>C</a:t>
            </a:r>
            <a:endParaRPr i="1">
              <a:solidFill>
                <a:srgbClr val="0000FF"/>
              </a:solidFill>
              <a:latin typeface="Roboto"/>
              <a:ea typeface="Roboto"/>
              <a:cs typeface="Roboto"/>
              <a:sym typeface="Roboto"/>
            </a:endParaRPr>
          </a:p>
        </p:txBody>
      </p:sp>
      <p:sp>
        <p:nvSpPr>
          <p:cNvPr id="931" name="Google Shape;931;p65"/>
          <p:cNvSpPr txBox="1"/>
          <p:nvPr/>
        </p:nvSpPr>
        <p:spPr>
          <a:xfrm>
            <a:off x="6580775" y="1921250"/>
            <a:ext cx="8073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latin typeface="Roboto"/>
                <a:ea typeface="Roboto"/>
                <a:cs typeface="Roboto"/>
                <a:sym typeface="Roboto"/>
              </a:rPr>
              <a:t>(</a:t>
            </a:r>
            <a:r>
              <a:rPr i="1" lang="en">
                <a:latin typeface="Roboto"/>
                <a:ea typeface="Roboto"/>
                <a:cs typeface="Roboto"/>
                <a:sym typeface="Roboto"/>
              </a:rPr>
              <a:t>X</a:t>
            </a:r>
            <a:r>
              <a:rPr lang="en">
                <a:latin typeface="Roboto"/>
                <a:ea typeface="Roboto"/>
                <a:cs typeface="Roboto"/>
                <a:sym typeface="Roboto"/>
              </a:rPr>
              <a:t>, </a:t>
            </a:r>
            <a:r>
              <a:rPr i="1" lang="en">
                <a:latin typeface="Roboto"/>
                <a:ea typeface="Roboto"/>
                <a:cs typeface="Roboto"/>
                <a:sym typeface="Roboto"/>
              </a:rPr>
              <a:t>Y</a:t>
            </a:r>
            <a:r>
              <a:rPr lang="en">
                <a:latin typeface="Roboto"/>
                <a:ea typeface="Roboto"/>
                <a:cs typeface="Roboto"/>
                <a:sym typeface="Roboto"/>
              </a:rPr>
              <a:t>)</a:t>
            </a:r>
            <a:endParaRPr>
              <a:latin typeface="Roboto"/>
              <a:ea typeface="Roboto"/>
              <a:cs typeface="Roboto"/>
              <a:sym typeface="Roboto"/>
            </a:endParaRPr>
          </a:p>
        </p:txBody>
      </p:sp>
      <p:sp>
        <p:nvSpPr>
          <p:cNvPr id="932" name="Google Shape;932;p65"/>
          <p:cNvSpPr/>
          <p:nvPr/>
        </p:nvSpPr>
        <p:spPr>
          <a:xfrm>
            <a:off x="6378650" y="1959350"/>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33" name="Google Shape;933;p65"/>
          <p:cNvSpPr txBox="1"/>
          <p:nvPr/>
        </p:nvSpPr>
        <p:spPr>
          <a:xfrm>
            <a:off x="7068050" y="1387850"/>
            <a:ext cx="8535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a:t>
            </a:r>
            <a:r>
              <a:rPr i="1" lang="en">
                <a:latin typeface="Roboto"/>
                <a:ea typeface="Roboto"/>
                <a:cs typeface="Roboto"/>
                <a:sym typeface="Roboto"/>
              </a:rPr>
              <a:t>X</a:t>
            </a:r>
            <a:r>
              <a:rPr lang="en">
                <a:latin typeface="Roboto"/>
                <a:ea typeface="Roboto"/>
                <a:cs typeface="Roboto"/>
                <a:sym typeface="Roboto"/>
              </a:rPr>
              <a:t>+</a:t>
            </a:r>
            <a:r>
              <a:rPr i="1" lang="en">
                <a:latin typeface="Roboto"/>
                <a:ea typeface="Roboto"/>
                <a:cs typeface="Roboto"/>
                <a:sym typeface="Roboto"/>
              </a:rPr>
              <a:t>a</a:t>
            </a:r>
            <a:r>
              <a:rPr lang="en">
                <a:latin typeface="Roboto"/>
                <a:ea typeface="Roboto"/>
                <a:cs typeface="Roboto"/>
                <a:sym typeface="Roboto"/>
              </a:rPr>
              <a:t>, </a:t>
            </a:r>
            <a:r>
              <a:rPr i="1" lang="en">
                <a:latin typeface="Roboto"/>
                <a:ea typeface="Roboto"/>
                <a:cs typeface="Roboto"/>
                <a:sym typeface="Roboto"/>
              </a:rPr>
              <a:t>Y</a:t>
            </a:r>
            <a:r>
              <a:rPr lang="en">
                <a:latin typeface="Roboto"/>
                <a:ea typeface="Roboto"/>
                <a:cs typeface="Roboto"/>
                <a:sym typeface="Roboto"/>
              </a:rPr>
              <a:t>+</a:t>
            </a:r>
            <a:r>
              <a:rPr i="1" lang="en">
                <a:latin typeface="Roboto"/>
                <a:ea typeface="Roboto"/>
                <a:cs typeface="Roboto"/>
                <a:sym typeface="Roboto"/>
              </a:rPr>
              <a:t>a</a:t>
            </a:r>
            <a:r>
              <a:rPr lang="en">
                <a:latin typeface="Roboto"/>
                <a:ea typeface="Roboto"/>
                <a:cs typeface="Roboto"/>
                <a:sym typeface="Roboto"/>
              </a:rPr>
              <a:t>)</a:t>
            </a:r>
            <a:endParaRPr>
              <a:latin typeface="Roboto"/>
              <a:ea typeface="Roboto"/>
              <a:cs typeface="Roboto"/>
              <a:sym typeface="Roboto"/>
            </a:endParaRPr>
          </a:p>
        </p:txBody>
      </p:sp>
      <p:sp>
        <p:nvSpPr>
          <p:cNvPr id="934" name="Google Shape;934;p65"/>
          <p:cNvSpPr/>
          <p:nvPr/>
        </p:nvSpPr>
        <p:spPr>
          <a:xfrm>
            <a:off x="6912050" y="1425950"/>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35" name="Google Shape;935;p65"/>
          <p:cNvSpPr txBox="1"/>
          <p:nvPr/>
        </p:nvSpPr>
        <p:spPr>
          <a:xfrm>
            <a:off x="5848850" y="2607050"/>
            <a:ext cx="917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a:t>
            </a:r>
            <a:r>
              <a:rPr i="1" lang="en">
                <a:latin typeface="Roboto"/>
                <a:ea typeface="Roboto"/>
                <a:cs typeface="Roboto"/>
                <a:sym typeface="Roboto"/>
              </a:rPr>
              <a:t>X</a:t>
            </a:r>
            <a:r>
              <a:rPr lang="en">
                <a:latin typeface="Roboto"/>
                <a:ea typeface="Roboto"/>
                <a:cs typeface="Roboto"/>
                <a:sym typeface="Roboto"/>
              </a:rPr>
              <a:t>–</a:t>
            </a:r>
            <a:r>
              <a:rPr i="1" lang="en">
                <a:latin typeface="Roboto"/>
                <a:ea typeface="Roboto"/>
                <a:cs typeface="Roboto"/>
                <a:sym typeface="Roboto"/>
              </a:rPr>
              <a:t>b</a:t>
            </a:r>
            <a:r>
              <a:rPr lang="en">
                <a:latin typeface="Roboto"/>
                <a:ea typeface="Roboto"/>
                <a:cs typeface="Roboto"/>
                <a:sym typeface="Roboto"/>
              </a:rPr>
              <a:t>, </a:t>
            </a:r>
            <a:r>
              <a:rPr i="1" lang="en">
                <a:latin typeface="Roboto"/>
                <a:ea typeface="Roboto"/>
                <a:cs typeface="Roboto"/>
                <a:sym typeface="Roboto"/>
              </a:rPr>
              <a:t>Y</a:t>
            </a:r>
            <a:r>
              <a:rPr lang="en">
                <a:latin typeface="Roboto"/>
                <a:ea typeface="Roboto"/>
                <a:cs typeface="Roboto"/>
                <a:sym typeface="Roboto"/>
              </a:rPr>
              <a:t>–</a:t>
            </a:r>
            <a:r>
              <a:rPr i="1" lang="en">
                <a:latin typeface="Roboto"/>
                <a:ea typeface="Roboto"/>
                <a:cs typeface="Roboto"/>
                <a:sym typeface="Roboto"/>
              </a:rPr>
              <a:t>b</a:t>
            </a:r>
            <a:r>
              <a:rPr lang="en">
                <a:latin typeface="Roboto"/>
                <a:ea typeface="Roboto"/>
                <a:cs typeface="Roboto"/>
                <a:sym typeface="Roboto"/>
              </a:rPr>
              <a:t>)</a:t>
            </a:r>
            <a:endParaRPr>
              <a:latin typeface="Roboto"/>
              <a:ea typeface="Roboto"/>
              <a:cs typeface="Roboto"/>
              <a:sym typeface="Roboto"/>
            </a:endParaRPr>
          </a:p>
        </p:txBody>
      </p:sp>
      <p:sp>
        <p:nvSpPr>
          <p:cNvPr id="936" name="Google Shape;936;p65"/>
          <p:cNvSpPr/>
          <p:nvPr/>
        </p:nvSpPr>
        <p:spPr>
          <a:xfrm>
            <a:off x="5692850" y="2645150"/>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937" name="Google Shape;937;p65"/>
          <p:cNvCxnSpPr/>
          <p:nvPr/>
        </p:nvCxnSpPr>
        <p:spPr>
          <a:xfrm flipH="1" rot="10800000">
            <a:off x="6477550" y="1560950"/>
            <a:ext cx="471000" cy="471000"/>
          </a:xfrm>
          <a:prstGeom prst="straightConnector1">
            <a:avLst/>
          </a:prstGeom>
          <a:noFill/>
          <a:ln cap="flat" cmpd="sng" w="19050">
            <a:solidFill>
              <a:srgbClr val="000000"/>
            </a:solidFill>
            <a:prstDash val="solid"/>
            <a:round/>
            <a:headEnd len="med" w="med" type="none"/>
            <a:tailEnd len="med" w="med" type="triangle"/>
          </a:ln>
        </p:spPr>
      </p:cxnSp>
      <p:cxnSp>
        <p:nvCxnSpPr>
          <p:cNvPr id="938" name="Google Shape;938;p65"/>
          <p:cNvCxnSpPr/>
          <p:nvPr/>
        </p:nvCxnSpPr>
        <p:spPr>
          <a:xfrm flipH="1" rot="10800000">
            <a:off x="5788899" y="1467699"/>
            <a:ext cx="1156200" cy="1156200"/>
          </a:xfrm>
          <a:prstGeom prst="straightConnector1">
            <a:avLst/>
          </a:prstGeom>
          <a:noFill/>
          <a:ln cap="flat" cmpd="sng" w="19050">
            <a:solidFill>
              <a:srgbClr val="000000"/>
            </a:solidFill>
            <a:prstDash val="solid"/>
            <a:round/>
            <a:headEnd len="med" w="med" type="triangl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MIMD </a:t>
            </a:r>
            <a:r>
              <a:rPr lang="en"/>
              <a:t>(Multiplicative Increase, Multiplicative Decrease) Dynamics</a:t>
            </a:r>
            <a:endParaRPr/>
          </a:p>
        </p:txBody>
      </p:sp>
      <p:sp>
        <p:nvSpPr>
          <p:cNvPr id="944" name="Google Shape;944;p66"/>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Increase: ×2		Decrease: ÷4		</a:t>
            </a:r>
            <a:r>
              <a:rPr i="1" lang="en"/>
              <a:t>C</a:t>
            </a:r>
            <a:r>
              <a:rPr lang="en"/>
              <a:t> = 5</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Start:			</a:t>
            </a:r>
            <a:r>
              <a:rPr i="1" lang="en"/>
              <a:t>X</a:t>
            </a:r>
            <a:r>
              <a:rPr lang="en"/>
              <a:t> = 0.5	</a:t>
            </a:r>
            <a:r>
              <a:rPr i="1" lang="en"/>
              <a:t>Y</a:t>
            </a:r>
            <a:r>
              <a:rPr lang="en"/>
              <a:t> = 1	sum = 1.5, no congestion</a:t>
            </a:r>
            <a:endParaRPr/>
          </a:p>
          <a:p>
            <a:pPr indent="0" lvl="0" marL="0" rtl="0" algn="l">
              <a:spcBef>
                <a:spcPts val="600"/>
              </a:spcBef>
              <a:spcAft>
                <a:spcPts val="0"/>
              </a:spcAft>
              <a:buNone/>
            </a:pPr>
            <a:r>
              <a:rPr lang="en"/>
              <a:t>First iteration:	</a:t>
            </a:r>
            <a:r>
              <a:rPr i="1" lang="en"/>
              <a:t>X</a:t>
            </a:r>
            <a:r>
              <a:rPr lang="en"/>
              <a:t> = 1	</a:t>
            </a:r>
            <a:r>
              <a:rPr i="1" lang="en"/>
              <a:t>Y</a:t>
            </a:r>
            <a:r>
              <a:rPr lang="en"/>
              <a:t> = 2	sum = 3, no congestion</a:t>
            </a:r>
            <a:endParaRPr/>
          </a:p>
          <a:p>
            <a:pPr indent="0" lvl="0" marL="0" rtl="0" algn="l">
              <a:spcBef>
                <a:spcPts val="600"/>
              </a:spcBef>
              <a:spcAft>
                <a:spcPts val="0"/>
              </a:spcAft>
              <a:buNone/>
            </a:pPr>
            <a:r>
              <a:rPr lang="en"/>
              <a:t>Second iteration:	</a:t>
            </a:r>
            <a:r>
              <a:rPr i="1" lang="en"/>
              <a:t>X</a:t>
            </a:r>
            <a:r>
              <a:rPr lang="en"/>
              <a:t> = 2	</a:t>
            </a:r>
            <a:r>
              <a:rPr i="1" lang="en"/>
              <a:t>Y</a:t>
            </a:r>
            <a:r>
              <a:rPr lang="en"/>
              <a:t> = 4	sum = 4, congestion</a:t>
            </a:r>
            <a:endParaRPr/>
          </a:p>
          <a:p>
            <a:pPr indent="0" lvl="0" marL="0" rtl="0" algn="l">
              <a:spcBef>
                <a:spcPts val="600"/>
              </a:spcBef>
              <a:spcAft>
                <a:spcPts val="0"/>
              </a:spcAft>
              <a:buNone/>
            </a:pPr>
            <a:r>
              <a:rPr lang="en"/>
              <a:t>Third iteration:	</a:t>
            </a:r>
            <a:r>
              <a:rPr i="1" lang="en"/>
              <a:t>X</a:t>
            </a:r>
            <a:r>
              <a:rPr lang="en"/>
              <a:t> = 0.5	</a:t>
            </a:r>
            <a:r>
              <a:rPr i="1" lang="en"/>
              <a:t>Y</a:t>
            </a:r>
            <a:r>
              <a:rPr lang="en"/>
              <a:t> = 1	back to where we started!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Notice: The </a:t>
            </a:r>
            <a:r>
              <a:rPr i="1" lang="en"/>
              <a:t>ratio</a:t>
            </a:r>
            <a:r>
              <a:rPr i="1" lang="en"/>
              <a:t> </a:t>
            </a:r>
            <a:r>
              <a:rPr lang="en"/>
              <a:t>of </a:t>
            </a:r>
            <a:r>
              <a:rPr lang="en"/>
              <a:t>allocations stays the same!</a:t>
            </a:r>
            <a:endParaRPr/>
          </a:p>
          <a:p>
            <a:pPr indent="0" lvl="0" marL="0" rtl="0" algn="l">
              <a:spcBef>
                <a:spcPts val="600"/>
              </a:spcBef>
              <a:spcAft>
                <a:spcPts val="0"/>
              </a:spcAft>
              <a:buNone/>
            </a:pPr>
            <a:r>
              <a:rPr lang="en"/>
              <a:t>MIMD maintains the same unfairness across iterations.</a:t>
            </a:r>
            <a:endParaRPr/>
          </a:p>
        </p:txBody>
      </p:sp>
      <p:sp>
        <p:nvSpPr>
          <p:cNvPr id="945" name="Google Shape;945;p66"/>
          <p:cNvSpPr txBox="1"/>
          <p:nvPr>
            <p:ph idx="1" type="body"/>
          </p:nvPr>
        </p:nvSpPr>
        <p:spPr>
          <a:xfrm>
            <a:off x="6753225" y="402200"/>
            <a:ext cx="2263500" cy="271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chemeClr val="accent2"/>
              </a:solidFill>
            </a:endParaRPr>
          </a:p>
          <a:p>
            <a:pPr indent="0" lvl="0" marL="0" rtl="0" algn="l">
              <a:spcBef>
                <a:spcPts val="600"/>
              </a:spcBef>
              <a:spcAft>
                <a:spcPts val="0"/>
              </a:spcAft>
              <a:buNone/>
            </a:pPr>
            <a:r>
              <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a:t>
            </a:r>
            <a:r>
              <a:rPr i="1" lang="en">
                <a:solidFill>
                  <a:schemeClr val="accent2"/>
                </a:solidFill>
              </a:rPr>
              <a:t>X</a:t>
            </a:r>
            <a:r>
              <a:rPr lang="en">
                <a:solidFill>
                  <a:schemeClr val="accent2"/>
                </a:solidFill>
              </a:rPr>
              <a:t> = 2</a:t>
            </a:r>
            <a:endParaRPr>
              <a:solidFill>
                <a:schemeClr val="accent2"/>
              </a:solidFill>
            </a:endParaRPr>
          </a:p>
          <a:p>
            <a:pPr indent="0" lvl="0" marL="0" rtl="0" algn="l">
              <a:spcBef>
                <a:spcPts val="600"/>
              </a:spcBef>
              <a:spcAft>
                <a:spcPts val="0"/>
              </a:spcAft>
              <a:buClr>
                <a:schemeClr val="dk1"/>
              </a:buClr>
              <a:buSzPts val="1100"/>
              <a:buFont typeface="Arial"/>
              <a:buNone/>
            </a:pPr>
            <a:r>
              <a:rPr i="1" lang="en">
                <a:solidFill>
                  <a:schemeClr val="accent2"/>
                </a:solidFill>
              </a:rPr>
              <a:t>Y</a:t>
            </a:r>
            <a:r>
              <a:rPr lang="en">
                <a:solidFill>
                  <a:schemeClr val="accent2"/>
                </a:solidFill>
              </a:rPr>
              <a:t>/</a:t>
            </a:r>
            <a:r>
              <a:rPr i="1" lang="en">
                <a:solidFill>
                  <a:schemeClr val="accent2"/>
                </a:solidFill>
              </a:rPr>
              <a:t>X</a:t>
            </a:r>
            <a:r>
              <a:rPr lang="en">
                <a:solidFill>
                  <a:schemeClr val="accent2"/>
                </a:solidFill>
              </a:rPr>
              <a:t> = 2</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a:t>
            </a:r>
            <a:r>
              <a:rPr i="1" lang="en">
                <a:solidFill>
                  <a:schemeClr val="accent2"/>
                </a:solidFill>
              </a:rPr>
              <a:t>X</a:t>
            </a:r>
            <a:r>
              <a:rPr lang="en">
                <a:solidFill>
                  <a:schemeClr val="accent2"/>
                </a:solidFill>
              </a:rPr>
              <a:t> = 2</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a:t>
            </a:r>
            <a:r>
              <a:rPr i="1" lang="en">
                <a:solidFill>
                  <a:schemeClr val="accent2"/>
                </a:solidFill>
              </a:rPr>
              <a:t>X</a:t>
            </a:r>
            <a:r>
              <a:rPr lang="en">
                <a:solidFill>
                  <a:schemeClr val="accent2"/>
                </a:solidFill>
              </a:rPr>
              <a:t> = 2</a:t>
            </a:r>
            <a:endParaRPr>
              <a:solidFill>
                <a:schemeClr val="accent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cxnSp>
        <p:nvCxnSpPr>
          <p:cNvPr id="950" name="Google Shape;950;p67"/>
          <p:cNvCxnSpPr>
            <a:endCxn id="951" idx="4"/>
          </p:cNvCxnSpPr>
          <p:nvPr/>
        </p:nvCxnSpPr>
        <p:spPr>
          <a:xfrm flipH="1" rot="10800000">
            <a:off x="5312450" y="1565150"/>
            <a:ext cx="1669200" cy="2927100"/>
          </a:xfrm>
          <a:prstGeom prst="straightConnector1">
            <a:avLst/>
          </a:prstGeom>
          <a:noFill/>
          <a:ln cap="flat" cmpd="sng" w="19050">
            <a:solidFill>
              <a:srgbClr val="B7B7B7"/>
            </a:solidFill>
            <a:prstDash val="dash"/>
            <a:round/>
            <a:headEnd len="med" w="med" type="none"/>
            <a:tailEnd len="med" w="med" type="none"/>
          </a:ln>
        </p:spPr>
      </p:cxnSp>
      <p:sp>
        <p:nvSpPr>
          <p:cNvPr id="952" name="Google Shape;952;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MIMD </a:t>
            </a:r>
            <a:r>
              <a:rPr lang="en">
                <a:solidFill>
                  <a:schemeClr val="accent3"/>
                </a:solidFill>
              </a:rPr>
              <a:t>(Multiplicative Increase, Multiplicative Decrease) Adjustments on Graph</a:t>
            </a:r>
            <a:endParaRPr/>
          </a:p>
        </p:txBody>
      </p:sp>
      <p:sp>
        <p:nvSpPr>
          <p:cNvPr id="953" name="Google Shape;953;p67"/>
          <p:cNvSpPr txBox="1"/>
          <p:nvPr>
            <p:ph idx="1" type="body"/>
          </p:nvPr>
        </p:nvSpPr>
        <p:spPr>
          <a:xfrm>
            <a:off x="107050" y="402200"/>
            <a:ext cx="4729500" cy="365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Increase: ×</a:t>
            </a:r>
            <a:r>
              <a:rPr i="1" lang="en"/>
              <a:t>c</a:t>
            </a:r>
            <a:r>
              <a:rPr lang="en"/>
              <a:t>		Decrease: ÷</a:t>
            </a:r>
            <a:r>
              <a:rPr i="1" lang="en"/>
              <a:t>d</a:t>
            </a:r>
            <a:endParaRPr i="1"/>
          </a:p>
          <a:p>
            <a:pPr indent="0" lvl="0" marL="0" rtl="0" algn="l">
              <a:spcBef>
                <a:spcPts val="600"/>
              </a:spcBef>
              <a:spcAft>
                <a:spcPts val="0"/>
              </a:spcAft>
              <a:buNone/>
            </a:pPr>
            <a:r>
              <a:rPr lang="en"/>
              <a:t>We keep moving along the line connected to the origin.</a:t>
            </a:r>
            <a:endParaRPr/>
          </a:p>
          <a:p>
            <a:pPr indent="0" lvl="0" marL="0" rtl="0" algn="l">
              <a:spcBef>
                <a:spcPts val="600"/>
              </a:spcBef>
              <a:spcAft>
                <a:spcPts val="0"/>
              </a:spcAft>
              <a:buNone/>
            </a:pPr>
            <a:r>
              <a:rPr lang="en"/>
              <a:t>MIMD does not converge to fairness.</a:t>
            </a:r>
            <a:endParaRPr/>
          </a:p>
          <a:p>
            <a:pPr indent="0" lvl="0" marL="0" rtl="0" algn="l">
              <a:spcBef>
                <a:spcPts val="600"/>
              </a:spcBef>
              <a:spcAft>
                <a:spcPts val="0"/>
              </a:spcAft>
              <a:buNone/>
            </a:pPr>
            <a:r>
              <a:t/>
            </a:r>
            <a:endParaRPr/>
          </a:p>
        </p:txBody>
      </p:sp>
      <p:grpSp>
        <p:nvGrpSpPr>
          <p:cNvPr id="954" name="Google Shape;954;p67"/>
          <p:cNvGrpSpPr/>
          <p:nvPr/>
        </p:nvGrpSpPr>
        <p:grpSpPr>
          <a:xfrm>
            <a:off x="4996201" y="842450"/>
            <a:ext cx="387298" cy="3650100"/>
            <a:chOff x="4138801" y="842450"/>
            <a:chExt cx="387298" cy="3650100"/>
          </a:xfrm>
        </p:grpSpPr>
        <p:cxnSp>
          <p:nvCxnSpPr>
            <p:cNvPr id="955" name="Google Shape;955;p67"/>
            <p:cNvCxnSpPr/>
            <p:nvPr/>
          </p:nvCxnSpPr>
          <p:spPr>
            <a:xfrm>
              <a:off x="4448700" y="842450"/>
              <a:ext cx="0" cy="3650100"/>
            </a:xfrm>
            <a:prstGeom prst="straightConnector1">
              <a:avLst/>
            </a:prstGeom>
            <a:noFill/>
            <a:ln cap="flat" cmpd="sng" w="19050">
              <a:solidFill>
                <a:srgbClr val="000000"/>
              </a:solidFill>
              <a:prstDash val="solid"/>
              <a:round/>
              <a:headEnd len="med" w="med" type="triangle"/>
              <a:tailEnd len="med" w="med" type="none"/>
            </a:ln>
          </p:spPr>
        </p:cxnSp>
        <p:sp>
          <p:nvSpPr>
            <p:cNvPr id="956" name="Google Shape;956;p67"/>
            <p:cNvSpPr txBox="1"/>
            <p:nvPr/>
          </p:nvSpPr>
          <p:spPr>
            <a:xfrm>
              <a:off x="4138801" y="10710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957" name="Google Shape;957;p67"/>
            <p:cNvCxnSpPr/>
            <p:nvPr/>
          </p:nvCxnSpPr>
          <p:spPr>
            <a:xfrm>
              <a:off x="4372500" y="1178750"/>
              <a:ext cx="153600" cy="0"/>
            </a:xfrm>
            <a:prstGeom prst="straightConnector1">
              <a:avLst/>
            </a:prstGeom>
            <a:noFill/>
            <a:ln cap="flat" cmpd="sng" w="19050">
              <a:solidFill>
                <a:srgbClr val="000000"/>
              </a:solidFill>
              <a:prstDash val="solid"/>
              <a:round/>
              <a:headEnd len="med" w="med" type="none"/>
              <a:tailEnd len="med" w="med" type="none"/>
            </a:ln>
          </p:spPr>
        </p:cxnSp>
      </p:grpSp>
      <p:grpSp>
        <p:nvGrpSpPr>
          <p:cNvPr id="958" name="Google Shape;958;p67"/>
          <p:cNvGrpSpPr/>
          <p:nvPr/>
        </p:nvGrpSpPr>
        <p:grpSpPr>
          <a:xfrm>
            <a:off x="5306100" y="4415750"/>
            <a:ext cx="3650100" cy="368400"/>
            <a:chOff x="4448700" y="4415750"/>
            <a:chExt cx="3650100" cy="368400"/>
          </a:xfrm>
        </p:grpSpPr>
        <p:cxnSp>
          <p:nvCxnSpPr>
            <p:cNvPr id="959" name="Google Shape;959;p67"/>
            <p:cNvCxnSpPr/>
            <p:nvPr/>
          </p:nvCxnSpPr>
          <p:spPr>
            <a:xfrm rot="10800000">
              <a:off x="4448700" y="4492550"/>
              <a:ext cx="3650100" cy="0"/>
            </a:xfrm>
            <a:prstGeom prst="straightConnector1">
              <a:avLst/>
            </a:prstGeom>
            <a:noFill/>
            <a:ln cap="flat" cmpd="sng" w="19050">
              <a:solidFill>
                <a:srgbClr val="000000"/>
              </a:solidFill>
              <a:prstDash val="solid"/>
              <a:round/>
              <a:headEnd len="med" w="med" type="triangle"/>
              <a:tailEnd len="med" w="med" type="none"/>
            </a:ln>
          </p:spPr>
        </p:cxnSp>
        <p:sp>
          <p:nvSpPr>
            <p:cNvPr id="960" name="Google Shape;960;p67"/>
            <p:cNvSpPr txBox="1"/>
            <p:nvPr/>
          </p:nvSpPr>
          <p:spPr>
            <a:xfrm>
              <a:off x="7636501" y="45687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961" name="Google Shape;961;p67"/>
            <p:cNvCxnSpPr>
              <a:stCxn id="962" idx="1"/>
              <a:endCxn id="960" idx="0"/>
            </p:cNvCxnSpPr>
            <p:nvPr/>
          </p:nvCxnSpPr>
          <p:spPr>
            <a:xfrm>
              <a:off x="7753351" y="4415750"/>
              <a:ext cx="0" cy="153000"/>
            </a:xfrm>
            <a:prstGeom prst="straightConnector1">
              <a:avLst/>
            </a:prstGeom>
            <a:noFill/>
            <a:ln cap="flat" cmpd="sng" w="19050">
              <a:solidFill>
                <a:srgbClr val="000000"/>
              </a:solidFill>
              <a:prstDash val="solid"/>
              <a:round/>
              <a:headEnd len="med" w="med" type="none"/>
              <a:tailEnd len="med" w="med" type="none"/>
            </a:ln>
          </p:spPr>
        </p:cxnSp>
      </p:grpSp>
      <p:cxnSp>
        <p:nvCxnSpPr>
          <p:cNvPr id="963" name="Google Shape;963;p67"/>
          <p:cNvCxnSpPr>
            <a:stCxn id="964" idx="1"/>
            <a:endCxn id="965" idx="2"/>
          </p:cNvCxnSpPr>
          <p:nvPr/>
        </p:nvCxnSpPr>
        <p:spPr>
          <a:xfrm>
            <a:off x="5306100" y="1179043"/>
            <a:ext cx="3303600" cy="3313500"/>
          </a:xfrm>
          <a:prstGeom prst="straightConnector1">
            <a:avLst/>
          </a:prstGeom>
          <a:noFill/>
          <a:ln cap="flat" cmpd="sng" w="28575">
            <a:solidFill>
              <a:srgbClr val="0000FF"/>
            </a:solidFill>
            <a:prstDash val="solid"/>
            <a:round/>
            <a:headEnd len="med" w="med" type="none"/>
            <a:tailEnd len="med" w="med" type="none"/>
          </a:ln>
        </p:spPr>
      </p:cxnSp>
      <p:cxnSp>
        <p:nvCxnSpPr>
          <p:cNvPr id="966" name="Google Shape;966;p67"/>
          <p:cNvCxnSpPr/>
          <p:nvPr/>
        </p:nvCxnSpPr>
        <p:spPr>
          <a:xfrm flipH="1" rot="10800000">
            <a:off x="5306100" y="1179650"/>
            <a:ext cx="3312900" cy="3312900"/>
          </a:xfrm>
          <a:prstGeom prst="straightConnector1">
            <a:avLst/>
          </a:prstGeom>
          <a:noFill/>
          <a:ln cap="flat" cmpd="sng" w="28575">
            <a:solidFill>
              <a:srgbClr val="6AA84F"/>
            </a:solidFill>
            <a:prstDash val="solid"/>
            <a:round/>
            <a:headEnd len="med" w="med" type="none"/>
            <a:tailEnd len="med" w="med" type="none"/>
          </a:ln>
        </p:spPr>
      </p:cxnSp>
      <p:sp>
        <p:nvSpPr>
          <p:cNvPr id="967" name="Google Shape;967;p67"/>
          <p:cNvSpPr txBox="1"/>
          <p:nvPr/>
        </p:nvSpPr>
        <p:spPr>
          <a:xfrm>
            <a:off x="7331109" y="747940"/>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6AA84F"/>
                </a:solidFill>
                <a:latin typeface="Roboto"/>
                <a:ea typeface="Roboto"/>
                <a:cs typeface="Roboto"/>
                <a:sym typeface="Roboto"/>
              </a:rPr>
              <a:t>Fairness Line:</a:t>
            </a:r>
            <a:endParaRPr>
              <a:solidFill>
                <a:srgbClr val="6AA84F"/>
              </a:solidFill>
              <a:latin typeface="Roboto"/>
              <a:ea typeface="Roboto"/>
              <a:cs typeface="Roboto"/>
              <a:sym typeface="Roboto"/>
            </a:endParaRPr>
          </a:p>
          <a:p>
            <a:pPr indent="0" lvl="0" marL="0" rtl="0" algn="ctr">
              <a:spcBef>
                <a:spcPts val="0"/>
              </a:spcBef>
              <a:spcAft>
                <a:spcPts val="0"/>
              </a:spcAft>
              <a:buNone/>
            </a:pPr>
            <a:r>
              <a:rPr i="1" lang="en">
                <a:solidFill>
                  <a:srgbClr val="6AA84F"/>
                </a:solidFill>
                <a:latin typeface="Roboto"/>
                <a:ea typeface="Roboto"/>
                <a:cs typeface="Roboto"/>
                <a:sym typeface="Roboto"/>
              </a:rPr>
              <a:t>X</a:t>
            </a:r>
            <a:r>
              <a:rPr lang="en">
                <a:solidFill>
                  <a:srgbClr val="6AA84F"/>
                </a:solidFill>
                <a:latin typeface="Roboto"/>
                <a:ea typeface="Roboto"/>
                <a:cs typeface="Roboto"/>
                <a:sym typeface="Roboto"/>
              </a:rPr>
              <a:t> = </a:t>
            </a:r>
            <a:r>
              <a:rPr i="1" lang="en">
                <a:solidFill>
                  <a:srgbClr val="6AA84F"/>
                </a:solidFill>
                <a:latin typeface="Roboto"/>
                <a:ea typeface="Roboto"/>
                <a:cs typeface="Roboto"/>
                <a:sym typeface="Roboto"/>
              </a:rPr>
              <a:t>Y</a:t>
            </a:r>
            <a:endParaRPr>
              <a:solidFill>
                <a:srgbClr val="6AA84F"/>
              </a:solidFill>
              <a:latin typeface="Roboto"/>
              <a:ea typeface="Roboto"/>
              <a:cs typeface="Roboto"/>
              <a:sym typeface="Roboto"/>
            </a:endParaRPr>
          </a:p>
        </p:txBody>
      </p:sp>
      <p:sp>
        <p:nvSpPr>
          <p:cNvPr id="968" name="Google Shape;968;p67"/>
          <p:cNvSpPr txBox="1"/>
          <p:nvPr/>
        </p:nvSpPr>
        <p:spPr>
          <a:xfrm>
            <a:off x="5543141" y="747949"/>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0000FF"/>
                </a:solidFill>
                <a:latin typeface="Roboto"/>
                <a:ea typeface="Roboto"/>
                <a:cs typeface="Roboto"/>
                <a:sym typeface="Roboto"/>
              </a:rPr>
              <a:t>Efficiency Line:</a:t>
            </a:r>
            <a:endParaRPr>
              <a:solidFill>
                <a:srgbClr val="0000FF"/>
              </a:solidFill>
              <a:latin typeface="Roboto"/>
              <a:ea typeface="Roboto"/>
              <a:cs typeface="Roboto"/>
              <a:sym typeface="Roboto"/>
            </a:endParaRPr>
          </a:p>
          <a:p>
            <a:pPr indent="0" lvl="0" marL="0" rtl="0" algn="ctr">
              <a:spcBef>
                <a:spcPts val="0"/>
              </a:spcBef>
              <a:spcAft>
                <a:spcPts val="0"/>
              </a:spcAft>
              <a:buNone/>
            </a:pPr>
            <a:r>
              <a:rPr i="1" lang="en">
                <a:solidFill>
                  <a:srgbClr val="0000FF"/>
                </a:solidFill>
                <a:latin typeface="Roboto"/>
                <a:ea typeface="Roboto"/>
                <a:cs typeface="Roboto"/>
                <a:sym typeface="Roboto"/>
              </a:rPr>
              <a:t>X</a:t>
            </a:r>
            <a:r>
              <a:rPr lang="en">
                <a:solidFill>
                  <a:srgbClr val="0000FF"/>
                </a:solidFill>
                <a:latin typeface="Roboto"/>
                <a:ea typeface="Roboto"/>
                <a:cs typeface="Roboto"/>
                <a:sym typeface="Roboto"/>
              </a:rPr>
              <a:t> + </a:t>
            </a:r>
            <a:r>
              <a:rPr i="1" lang="en">
                <a:solidFill>
                  <a:srgbClr val="0000FF"/>
                </a:solidFill>
                <a:latin typeface="Roboto"/>
                <a:ea typeface="Roboto"/>
                <a:cs typeface="Roboto"/>
                <a:sym typeface="Roboto"/>
              </a:rPr>
              <a:t>Y</a:t>
            </a:r>
            <a:r>
              <a:rPr lang="en">
                <a:solidFill>
                  <a:srgbClr val="0000FF"/>
                </a:solidFill>
                <a:latin typeface="Roboto"/>
                <a:ea typeface="Roboto"/>
                <a:cs typeface="Roboto"/>
                <a:sym typeface="Roboto"/>
              </a:rPr>
              <a:t> = 1</a:t>
            </a:r>
            <a:endParaRPr>
              <a:solidFill>
                <a:srgbClr val="0000FF"/>
              </a:solidFill>
              <a:latin typeface="Roboto"/>
              <a:ea typeface="Roboto"/>
              <a:cs typeface="Roboto"/>
              <a:sym typeface="Roboto"/>
            </a:endParaRPr>
          </a:p>
        </p:txBody>
      </p:sp>
      <p:sp>
        <p:nvSpPr>
          <p:cNvPr id="969" name="Google Shape;969;p67"/>
          <p:cNvSpPr txBox="1"/>
          <p:nvPr/>
        </p:nvSpPr>
        <p:spPr>
          <a:xfrm>
            <a:off x="6814374" y="1996403"/>
            <a:ext cx="8073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latin typeface="Roboto"/>
                <a:ea typeface="Roboto"/>
                <a:cs typeface="Roboto"/>
                <a:sym typeface="Roboto"/>
              </a:rPr>
              <a:t>(</a:t>
            </a:r>
            <a:r>
              <a:rPr i="1" lang="en">
                <a:latin typeface="Roboto"/>
                <a:ea typeface="Roboto"/>
                <a:cs typeface="Roboto"/>
                <a:sym typeface="Roboto"/>
              </a:rPr>
              <a:t>X</a:t>
            </a:r>
            <a:r>
              <a:rPr lang="en">
                <a:latin typeface="Roboto"/>
                <a:ea typeface="Roboto"/>
                <a:cs typeface="Roboto"/>
                <a:sym typeface="Roboto"/>
              </a:rPr>
              <a:t>, </a:t>
            </a:r>
            <a:r>
              <a:rPr i="1" lang="en">
                <a:latin typeface="Roboto"/>
                <a:ea typeface="Roboto"/>
                <a:cs typeface="Roboto"/>
                <a:sym typeface="Roboto"/>
              </a:rPr>
              <a:t>Y</a:t>
            </a:r>
            <a:r>
              <a:rPr lang="en">
                <a:latin typeface="Roboto"/>
                <a:ea typeface="Roboto"/>
                <a:cs typeface="Roboto"/>
                <a:sym typeface="Roboto"/>
              </a:rPr>
              <a:t>)</a:t>
            </a:r>
            <a:endParaRPr>
              <a:latin typeface="Roboto"/>
              <a:ea typeface="Roboto"/>
              <a:cs typeface="Roboto"/>
              <a:sym typeface="Roboto"/>
            </a:endParaRPr>
          </a:p>
        </p:txBody>
      </p:sp>
      <p:sp>
        <p:nvSpPr>
          <p:cNvPr id="970" name="Google Shape;970;p67"/>
          <p:cNvSpPr/>
          <p:nvPr/>
        </p:nvSpPr>
        <p:spPr>
          <a:xfrm>
            <a:off x="6612249" y="2034503"/>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71" name="Google Shape;971;p67"/>
          <p:cNvSpPr txBox="1"/>
          <p:nvPr/>
        </p:nvSpPr>
        <p:spPr>
          <a:xfrm>
            <a:off x="7068050" y="1387850"/>
            <a:ext cx="6378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a:t>
            </a:r>
            <a:r>
              <a:rPr i="1" lang="en">
                <a:latin typeface="Roboto"/>
                <a:ea typeface="Roboto"/>
                <a:cs typeface="Roboto"/>
                <a:sym typeface="Roboto"/>
              </a:rPr>
              <a:t>cX</a:t>
            </a:r>
            <a:r>
              <a:rPr lang="en">
                <a:latin typeface="Roboto"/>
                <a:ea typeface="Roboto"/>
                <a:cs typeface="Roboto"/>
                <a:sym typeface="Roboto"/>
              </a:rPr>
              <a:t>, </a:t>
            </a:r>
            <a:r>
              <a:rPr i="1" lang="en">
                <a:latin typeface="Roboto"/>
                <a:ea typeface="Roboto"/>
                <a:cs typeface="Roboto"/>
                <a:sym typeface="Roboto"/>
              </a:rPr>
              <a:t>cY</a:t>
            </a:r>
            <a:r>
              <a:rPr lang="en">
                <a:latin typeface="Roboto"/>
                <a:ea typeface="Roboto"/>
                <a:cs typeface="Roboto"/>
                <a:sym typeface="Roboto"/>
              </a:rPr>
              <a:t>)</a:t>
            </a:r>
            <a:endParaRPr>
              <a:latin typeface="Roboto"/>
              <a:ea typeface="Roboto"/>
              <a:cs typeface="Roboto"/>
              <a:sym typeface="Roboto"/>
            </a:endParaRPr>
          </a:p>
        </p:txBody>
      </p:sp>
      <p:sp>
        <p:nvSpPr>
          <p:cNvPr id="972" name="Google Shape;972;p67"/>
          <p:cNvSpPr txBox="1"/>
          <p:nvPr/>
        </p:nvSpPr>
        <p:spPr>
          <a:xfrm>
            <a:off x="5419823" y="2689700"/>
            <a:ext cx="7608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a:t>
            </a:r>
            <a:r>
              <a:rPr i="1" lang="en">
                <a:latin typeface="Roboto"/>
                <a:ea typeface="Roboto"/>
                <a:cs typeface="Roboto"/>
                <a:sym typeface="Roboto"/>
              </a:rPr>
              <a:t>X</a:t>
            </a:r>
            <a:r>
              <a:rPr lang="en">
                <a:latin typeface="Roboto"/>
                <a:ea typeface="Roboto"/>
                <a:cs typeface="Roboto"/>
                <a:sym typeface="Roboto"/>
              </a:rPr>
              <a:t>/</a:t>
            </a:r>
            <a:r>
              <a:rPr i="1" lang="en">
                <a:latin typeface="Roboto"/>
                <a:ea typeface="Roboto"/>
                <a:cs typeface="Roboto"/>
                <a:sym typeface="Roboto"/>
              </a:rPr>
              <a:t>d</a:t>
            </a:r>
            <a:r>
              <a:rPr lang="en">
                <a:latin typeface="Roboto"/>
                <a:ea typeface="Roboto"/>
                <a:cs typeface="Roboto"/>
                <a:sym typeface="Roboto"/>
              </a:rPr>
              <a:t>, </a:t>
            </a:r>
            <a:r>
              <a:rPr i="1" lang="en">
                <a:latin typeface="Roboto"/>
                <a:ea typeface="Roboto"/>
                <a:cs typeface="Roboto"/>
                <a:sym typeface="Roboto"/>
              </a:rPr>
              <a:t>Y</a:t>
            </a:r>
            <a:r>
              <a:rPr lang="en">
                <a:latin typeface="Roboto"/>
                <a:ea typeface="Roboto"/>
                <a:cs typeface="Roboto"/>
                <a:sym typeface="Roboto"/>
              </a:rPr>
              <a:t>/</a:t>
            </a:r>
            <a:r>
              <a:rPr i="1" lang="en">
                <a:latin typeface="Roboto"/>
                <a:ea typeface="Roboto"/>
                <a:cs typeface="Roboto"/>
                <a:sym typeface="Roboto"/>
              </a:rPr>
              <a:t>d</a:t>
            </a:r>
            <a:r>
              <a:rPr lang="en">
                <a:latin typeface="Roboto"/>
                <a:ea typeface="Roboto"/>
                <a:cs typeface="Roboto"/>
                <a:sym typeface="Roboto"/>
              </a:rPr>
              <a:t>)</a:t>
            </a:r>
            <a:endParaRPr>
              <a:latin typeface="Roboto"/>
              <a:ea typeface="Roboto"/>
              <a:cs typeface="Roboto"/>
              <a:sym typeface="Roboto"/>
            </a:endParaRPr>
          </a:p>
        </p:txBody>
      </p:sp>
      <p:sp>
        <p:nvSpPr>
          <p:cNvPr id="973" name="Google Shape;973;p67"/>
          <p:cNvSpPr/>
          <p:nvPr/>
        </p:nvSpPr>
        <p:spPr>
          <a:xfrm>
            <a:off x="6202439" y="2727800"/>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74" name="Google Shape;974;p67"/>
          <p:cNvSpPr/>
          <p:nvPr/>
        </p:nvSpPr>
        <p:spPr>
          <a:xfrm>
            <a:off x="6942325" y="1425950"/>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975" name="Google Shape;975;p67"/>
          <p:cNvCxnSpPr/>
          <p:nvPr/>
        </p:nvCxnSpPr>
        <p:spPr>
          <a:xfrm flipH="1" rot="10800000">
            <a:off x="6284733" y="2109658"/>
            <a:ext cx="353400" cy="619800"/>
          </a:xfrm>
          <a:prstGeom prst="straightConnector1">
            <a:avLst/>
          </a:prstGeom>
          <a:noFill/>
          <a:ln cap="flat" cmpd="sng" w="19050">
            <a:solidFill>
              <a:srgbClr val="000000"/>
            </a:solidFill>
            <a:prstDash val="solid"/>
            <a:round/>
            <a:headEnd len="med" w="med" type="triangle"/>
            <a:tailEnd len="med" w="med" type="none"/>
          </a:ln>
        </p:spPr>
      </p:cxnSp>
      <p:cxnSp>
        <p:nvCxnSpPr>
          <p:cNvPr id="976" name="Google Shape;976;p67"/>
          <p:cNvCxnSpPr/>
          <p:nvPr/>
        </p:nvCxnSpPr>
        <p:spPr>
          <a:xfrm flipH="1" rot="10800000">
            <a:off x="6305646" y="1562221"/>
            <a:ext cx="713100" cy="1246800"/>
          </a:xfrm>
          <a:prstGeom prst="straightConnector1">
            <a:avLst/>
          </a:prstGeom>
          <a:noFill/>
          <a:ln cap="flat" cmpd="sng" w="19050">
            <a:solidFill>
              <a:srgbClr val="000000"/>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MIAD </a:t>
            </a:r>
            <a:r>
              <a:rPr lang="en"/>
              <a:t>(Multiplicative Increase, Additive Decrease) Dynamics</a:t>
            </a:r>
            <a:endParaRPr/>
          </a:p>
        </p:txBody>
      </p:sp>
      <p:sp>
        <p:nvSpPr>
          <p:cNvPr id="982" name="Google Shape;982;p68"/>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Increase: ×2		Decrease: –1		</a:t>
            </a:r>
            <a:r>
              <a:rPr i="1" lang="en"/>
              <a:t>C</a:t>
            </a:r>
            <a:r>
              <a:rPr lang="en"/>
              <a:t> = 5</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Start:			</a:t>
            </a:r>
            <a:r>
              <a:rPr i="1" lang="en"/>
              <a:t>X</a:t>
            </a:r>
            <a:r>
              <a:rPr lang="en"/>
              <a:t> = 1	</a:t>
            </a:r>
            <a:r>
              <a:rPr i="1" lang="en"/>
              <a:t>Y</a:t>
            </a:r>
            <a:r>
              <a:rPr lang="en"/>
              <a:t> = 3	sum = 4, no congestion</a:t>
            </a:r>
            <a:endParaRPr/>
          </a:p>
          <a:p>
            <a:pPr indent="0" lvl="0" marL="0" rtl="0" algn="l">
              <a:spcBef>
                <a:spcPts val="600"/>
              </a:spcBef>
              <a:spcAft>
                <a:spcPts val="0"/>
              </a:spcAft>
              <a:buNone/>
            </a:pPr>
            <a:r>
              <a:rPr lang="en"/>
              <a:t>First iteration:	</a:t>
            </a:r>
            <a:r>
              <a:rPr i="1" lang="en"/>
              <a:t>X</a:t>
            </a:r>
            <a:r>
              <a:rPr lang="en"/>
              <a:t> = 2	</a:t>
            </a:r>
            <a:r>
              <a:rPr i="1" lang="en"/>
              <a:t>Y</a:t>
            </a:r>
            <a:r>
              <a:rPr lang="en"/>
              <a:t> = 6	sum = 8, congestion</a:t>
            </a:r>
            <a:endParaRPr/>
          </a:p>
          <a:p>
            <a:pPr indent="0" lvl="0" marL="0" rtl="0" algn="l">
              <a:spcBef>
                <a:spcPts val="600"/>
              </a:spcBef>
              <a:spcAft>
                <a:spcPts val="0"/>
              </a:spcAft>
              <a:buNone/>
            </a:pPr>
            <a:r>
              <a:rPr lang="en"/>
              <a:t>Second iteration:	</a:t>
            </a:r>
            <a:r>
              <a:rPr i="1" lang="en"/>
              <a:t>X</a:t>
            </a:r>
            <a:r>
              <a:rPr lang="en"/>
              <a:t> = 1	</a:t>
            </a:r>
            <a:r>
              <a:rPr i="1" lang="en"/>
              <a:t>Y</a:t>
            </a:r>
            <a:r>
              <a:rPr lang="en"/>
              <a:t> = 5	sum = 6, congestion</a:t>
            </a:r>
            <a:endParaRPr/>
          </a:p>
          <a:p>
            <a:pPr indent="0" lvl="0" marL="0" rtl="0" algn="l">
              <a:spcBef>
                <a:spcPts val="600"/>
              </a:spcBef>
              <a:spcAft>
                <a:spcPts val="0"/>
              </a:spcAft>
              <a:buNone/>
            </a:pPr>
            <a:r>
              <a:rPr lang="en"/>
              <a:t>Third iteration:	</a:t>
            </a:r>
            <a:r>
              <a:rPr i="1" lang="en"/>
              <a:t>X</a:t>
            </a:r>
            <a:r>
              <a:rPr lang="en"/>
              <a:t> = 0	</a:t>
            </a:r>
            <a:r>
              <a:rPr i="1" lang="en"/>
              <a:t>Y</a:t>
            </a:r>
            <a:r>
              <a:rPr lang="en"/>
              <a:t> = 4	sum = 4, no congestion</a:t>
            </a:r>
            <a:endParaRPr/>
          </a:p>
          <a:p>
            <a:pPr indent="0" lvl="0" marL="0" rtl="0" algn="l">
              <a:spcBef>
                <a:spcPts val="600"/>
              </a:spcBef>
              <a:spcAft>
                <a:spcPts val="0"/>
              </a:spcAft>
              <a:buClr>
                <a:schemeClr val="dk1"/>
              </a:buClr>
              <a:buSzPts val="1100"/>
              <a:buFont typeface="Arial"/>
              <a:buNone/>
            </a:pPr>
            <a:r>
              <a:rPr lang="en"/>
              <a:t>Fourth </a:t>
            </a:r>
            <a:r>
              <a:rPr lang="en"/>
              <a:t>iteration:	</a:t>
            </a:r>
            <a:r>
              <a:rPr i="1" lang="en"/>
              <a:t>X</a:t>
            </a:r>
            <a:r>
              <a:rPr lang="en"/>
              <a:t> = 0	</a:t>
            </a:r>
            <a:r>
              <a:rPr i="1" lang="en"/>
              <a:t>Y</a:t>
            </a:r>
            <a:r>
              <a:rPr lang="en"/>
              <a:t> = 8	</a:t>
            </a:r>
            <a:r>
              <a:rPr i="1" lang="en"/>
              <a:t>X</a:t>
            </a:r>
            <a:r>
              <a:rPr lang="en"/>
              <a:t> stuck at 0 forever!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gap in allocation doubles when we increase. </a:t>
            </a:r>
            <a:r>
              <a:rPr lang="en" sz="1400">
                <a:solidFill>
                  <a:schemeClr val="accent3"/>
                </a:solidFill>
              </a:rPr>
              <a:t>before: </a:t>
            </a:r>
            <a:r>
              <a:rPr i="1" lang="en" sz="1400">
                <a:solidFill>
                  <a:schemeClr val="accent3"/>
                </a:solidFill>
              </a:rPr>
              <a:t>Y</a:t>
            </a:r>
            <a:r>
              <a:rPr lang="en" sz="1400">
                <a:solidFill>
                  <a:schemeClr val="accent3"/>
                </a:solidFill>
              </a:rPr>
              <a:t> – </a:t>
            </a:r>
            <a:r>
              <a:rPr i="1" lang="en" sz="1400">
                <a:solidFill>
                  <a:schemeClr val="accent3"/>
                </a:solidFill>
              </a:rPr>
              <a:t>X</a:t>
            </a:r>
            <a:r>
              <a:rPr lang="en" sz="1400">
                <a:solidFill>
                  <a:schemeClr val="accent3"/>
                </a:solidFill>
              </a:rPr>
              <a:t>.     after: 2</a:t>
            </a:r>
            <a:r>
              <a:rPr i="1" lang="en" sz="1400">
                <a:solidFill>
                  <a:schemeClr val="accent3"/>
                </a:solidFill>
              </a:rPr>
              <a:t>Y</a:t>
            </a:r>
            <a:r>
              <a:rPr lang="en" sz="1400">
                <a:solidFill>
                  <a:schemeClr val="accent3"/>
                </a:solidFill>
              </a:rPr>
              <a:t> – 2</a:t>
            </a:r>
            <a:r>
              <a:rPr i="1" lang="en" sz="1400">
                <a:solidFill>
                  <a:schemeClr val="accent3"/>
                </a:solidFill>
              </a:rPr>
              <a:t>X</a:t>
            </a:r>
            <a:r>
              <a:rPr lang="en" sz="1400">
                <a:solidFill>
                  <a:schemeClr val="accent3"/>
                </a:solidFill>
              </a:rPr>
              <a:t> = 2(</a:t>
            </a:r>
            <a:r>
              <a:rPr i="1" lang="en" sz="1400">
                <a:solidFill>
                  <a:schemeClr val="accent3"/>
                </a:solidFill>
              </a:rPr>
              <a:t>Y</a:t>
            </a:r>
            <a:r>
              <a:rPr lang="en" sz="1400">
                <a:solidFill>
                  <a:schemeClr val="accent3"/>
                </a:solidFill>
              </a:rPr>
              <a:t> – </a:t>
            </a:r>
            <a:r>
              <a:rPr i="1" lang="en" sz="1400">
                <a:solidFill>
                  <a:schemeClr val="accent3"/>
                </a:solidFill>
              </a:rPr>
              <a:t>X</a:t>
            </a:r>
            <a:r>
              <a:rPr lang="en" sz="1400">
                <a:solidFill>
                  <a:schemeClr val="accent3"/>
                </a:solidFill>
              </a:rPr>
              <a:t>)</a:t>
            </a:r>
            <a:endParaRPr sz="1400">
              <a:solidFill>
                <a:schemeClr val="accent3"/>
              </a:solidFill>
            </a:endParaRPr>
          </a:p>
          <a:p>
            <a:pPr indent="0" lvl="0" marL="0" rtl="0" algn="l">
              <a:spcBef>
                <a:spcPts val="600"/>
              </a:spcBef>
              <a:spcAft>
                <a:spcPts val="0"/>
              </a:spcAft>
              <a:buNone/>
            </a:pPr>
            <a:r>
              <a:rPr lang="en"/>
              <a:t>The gap in allocation stays the same when we decrease. </a:t>
            </a:r>
            <a:r>
              <a:rPr lang="en" sz="1400">
                <a:solidFill>
                  <a:schemeClr val="accent3"/>
                </a:solidFill>
              </a:rPr>
              <a:t>(</a:t>
            </a:r>
            <a:r>
              <a:rPr i="1" lang="en" sz="1400">
                <a:solidFill>
                  <a:schemeClr val="accent3"/>
                </a:solidFill>
              </a:rPr>
              <a:t>Same as AIAD.</a:t>
            </a:r>
            <a:r>
              <a:rPr lang="en" sz="1400">
                <a:solidFill>
                  <a:schemeClr val="accent3"/>
                </a:solidFill>
              </a:rPr>
              <a:t>)</a:t>
            </a:r>
            <a:endParaRPr sz="1400">
              <a:solidFill>
                <a:schemeClr val="accent3"/>
              </a:solidFill>
            </a:endParaRPr>
          </a:p>
          <a:p>
            <a:pPr indent="0" lvl="0" marL="0" rtl="0" algn="l">
              <a:spcBef>
                <a:spcPts val="600"/>
              </a:spcBef>
              <a:spcAft>
                <a:spcPts val="0"/>
              </a:spcAft>
              <a:buNone/>
            </a:pPr>
            <a:r>
              <a:rPr lang="en"/>
              <a:t>MIAD is </a:t>
            </a:r>
            <a:r>
              <a:rPr i="1" lang="en"/>
              <a:t>maximally unfair</a:t>
            </a:r>
            <a:r>
              <a:rPr lang="en"/>
              <a:t>. The gap increases until one person has all the bandwidth!</a:t>
            </a:r>
            <a:endParaRPr/>
          </a:p>
        </p:txBody>
      </p:sp>
      <p:sp>
        <p:nvSpPr>
          <p:cNvPr id="983" name="Google Shape;983;p68"/>
          <p:cNvSpPr txBox="1"/>
          <p:nvPr>
            <p:ph idx="1" type="body"/>
          </p:nvPr>
        </p:nvSpPr>
        <p:spPr>
          <a:xfrm>
            <a:off x="6753225" y="402200"/>
            <a:ext cx="2263500" cy="283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chemeClr val="accent2"/>
              </a:solidFill>
            </a:endParaRPr>
          </a:p>
          <a:p>
            <a:pPr indent="0" lvl="0" marL="0" rtl="0" algn="l">
              <a:spcBef>
                <a:spcPts val="600"/>
              </a:spcBef>
              <a:spcAft>
                <a:spcPts val="0"/>
              </a:spcAft>
              <a:buNone/>
            </a:pPr>
            <a:r>
              <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2</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4</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4</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4</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8</a:t>
            </a:r>
            <a:endParaRPr>
              <a:solidFill>
                <a:schemeClr val="accent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69"/>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Increase: +1		Decrease: ÷2		</a:t>
            </a:r>
            <a:r>
              <a:rPr i="1" lang="en"/>
              <a:t>C</a:t>
            </a:r>
            <a:r>
              <a:rPr lang="en"/>
              <a:t> = 5</a:t>
            </a:r>
            <a:endParaRPr/>
          </a:p>
          <a:p>
            <a:pPr indent="0" lvl="0" marL="0" rtl="0" algn="l">
              <a:spcBef>
                <a:spcPts val="600"/>
              </a:spcBef>
              <a:spcAft>
                <a:spcPts val="0"/>
              </a:spcAft>
              <a:buNone/>
            </a:pPr>
            <a:r>
              <a:t/>
            </a:r>
            <a:endParaRPr sz="100"/>
          </a:p>
          <a:p>
            <a:pPr indent="0" lvl="0" marL="0" rtl="0" algn="l">
              <a:spcBef>
                <a:spcPts val="600"/>
              </a:spcBef>
              <a:spcAft>
                <a:spcPts val="0"/>
              </a:spcAft>
              <a:buNone/>
            </a:pPr>
            <a:r>
              <a:rPr lang="en"/>
              <a:t>Start:			</a:t>
            </a:r>
            <a:r>
              <a:rPr i="1" lang="en"/>
              <a:t>X</a:t>
            </a:r>
            <a:r>
              <a:rPr lang="en"/>
              <a:t> = 1		</a:t>
            </a:r>
            <a:r>
              <a:rPr i="1" lang="en"/>
              <a:t>Y</a:t>
            </a:r>
            <a:r>
              <a:rPr lang="en"/>
              <a:t> = 2		sum = 3, ok</a:t>
            </a:r>
            <a:endParaRPr/>
          </a:p>
          <a:p>
            <a:pPr indent="0" lvl="0" marL="0" rtl="0" algn="l">
              <a:spcBef>
                <a:spcPts val="600"/>
              </a:spcBef>
              <a:spcAft>
                <a:spcPts val="0"/>
              </a:spcAft>
              <a:buNone/>
            </a:pPr>
            <a:r>
              <a:rPr lang="en"/>
              <a:t>First iteration:	</a:t>
            </a:r>
            <a:r>
              <a:rPr i="1" lang="en"/>
              <a:t>X</a:t>
            </a:r>
            <a:r>
              <a:rPr lang="en"/>
              <a:t> = 2		</a:t>
            </a:r>
            <a:r>
              <a:rPr i="1" lang="en"/>
              <a:t>Y</a:t>
            </a:r>
            <a:r>
              <a:rPr lang="en"/>
              <a:t> = 3		sum = 5, ok</a:t>
            </a:r>
            <a:endParaRPr/>
          </a:p>
          <a:p>
            <a:pPr indent="0" lvl="0" marL="0" rtl="0" algn="l">
              <a:spcBef>
                <a:spcPts val="600"/>
              </a:spcBef>
              <a:spcAft>
                <a:spcPts val="0"/>
              </a:spcAft>
              <a:buNone/>
            </a:pPr>
            <a:r>
              <a:rPr lang="en"/>
              <a:t>Second iteration:	</a:t>
            </a:r>
            <a:r>
              <a:rPr i="1" lang="en"/>
              <a:t>X</a:t>
            </a:r>
            <a:r>
              <a:rPr lang="en"/>
              <a:t> = 3		</a:t>
            </a:r>
            <a:r>
              <a:rPr i="1" lang="en"/>
              <a:t>Y</a:t>
            </a:r>
            <a:r>
              <a:rPr lang="en"/>
              <a:t> = 4		sum = 7, congestion</a:t>
            </a:r>
            <a:endParaRPr/>
          </a:p>
          <a:p>
            <a:pPr indent="0" lvl="0" marL="0" rtl="0" algn="l">
              <a:spcBef>
                <a:spcPts val="600"/>
              </a:spcBef>
              <a:spcAft>
                <a:spcPts val="0"/>
              </a:spcAft>
              <a:buNone/>
            </a:pPr>
            <a:r>
              <a:rPr lang="en"/>
              <a:t>Third iteration:	</a:t>
            </a:r>
            <a:r>
              <a:rPr i="1" lang="en"/>
              <a:t>X</a:t>
            </a:r>
            <a:r>
              <a:rPr lang="en"/>
              <a:t> = 1.5		</a:t>
            </a:r>
            <a:r>
              <a:rPr i="1" lang="en"/>
              <a:t>Y</a:t>
            </a:r>
            <a:r>
              <a:rPr lang="en"/>
              <a:t> = 2		sum = 3.5, ok</a:t>
            </a:r>
            <a:endParaRPr/>
          </a:p>
          <a:p>
            <a:pPr indent="0" lvl="0" marL="0" rtl="0" algn="l">
              <a:spcBef>
                <a:spcPts val="600"/>
              </a:spcBef>
              <a:spcAft>
                <a:spcPts val="0"/>
              </a:spcAft>
              <a:buNone/>
            </a:pPr>
            <a:r>
              <a:rPr lang="en"/>
              <a:t>Fourth iteration:	</a:t>
            </a:r>
            <a:r>
              <a:rPr i="1" lang="en"/>
              <a:t>X</a:t>
            </a:r>
            <a:r>
              <a:rPr lang="en"/>
              <a:t> = 2.5		</a:t>
            </a:r>
            <a:r>
              <a:rPr i="1" lang="en"/>
              <a:t>Y</a:t>
            </a:r>
            <a:r>
              <a:rPr lang="en"/>
              <a:t> = 3		sum = 5.5, congestion</a:t>
            </a:r>
            <a:endParaRPr/>
          </a:p>
          <a:p>
            <a:pPr indent="0" lvl="0" marL="0" rtl="0" algn="l">
              <a:spcBef>
                <a:spcPts val="600"/>
              </a:spcBef>
              <a:spcAft>
                <a:spcPts val="0"/>
              </a:spcAft>
              <a:buNone/>
            </a:pPr>
            <a:r>
              <a:rPr lang="en"/>
              <a:t>Fifth </a:t>
            </a:r>
            <a:r>
              <a:rPr lang="en"/>
              <a:t>iteration:	</a:t>
            </a:r>
            <a:r>
              <a:rPr i="1" lang="en"/>
              <a:t>X</a:t>
            </a:r>
            <a:r>
              <a:rPr lang="en"/>
              <a:t> = 1.25		</a:t>
            </a:r>
            <a:r>
              <a:rPr i="1" lang="en"/>
              <a:t>Y</a:t>
            </a:r>
            <a:r>
              <a:rPr lang="en"/>
              <a:t> = 1.5		sum = 2.75, ok</a:t>
            </a:r>
            <a:endParaRPr/>
          </a:p>
          <a:p>
            <a:pPr indent="0" lvl="0" marL="0" rtl="0" algn="l">
              <a:spcBef>
                <a:spcPts val="600"/>
              </a:spcBef>
              <a:spcAft>
                <a:spcPts val="0"/>
              </a:spcAft>
              <a:buNone/>
            </a:pPr>
            <a:r>
              <a:rPr lang="en"/>
              <a:t>Sixth iteration:	</a:t>
            </a:r>
            <a:r>
              <a:rPr i="1" lang="en"/>
              <a:t>X</a:t>
            </a:r>
            <a:r>
              <a:rPr lang="en"/>
              <a:t> = 2.25		</a:t>
            </a:r>
            <a:r>
              <a:rPr i="1" lang="en"/>
              <a:t>Y</a:t>
            </a:r>
            <a:r>
              <a:rPr lang="en"/>
              <a:t> = 2.5		sum = 4.75, ok</a:t>
            </a:r>
            <a:endParaRPr/>
          </a:p>
          <a:p>
            <a:pPr indent="0" lvl="0" marL="0" rtl="0" algn="l">
              <a:spcBef>
                <a:spcPts val="600"/>
              </a:spcBef>
              <a:spcAft>
                <a:spcPts val="0"/>
              </a:spcAft>
              <a:buNone/>
            </a:pPr>
            <a:r>
              <a:rPr lang="en"/>
              <a:t>Seventh iteration:	</a:t>
            </a:r>
            <a:r>
              <a:rPr i="1" lang="en"/>
              <a:t>X</a:t>
            </a:r>
            <a:r>
              <a:rPr lang="en"/>
              <a:t> = 3.25		</a:t>
            </a:r>
            <a:r>
              <a:rPr i="1" lang="en"/>
              <a:t>Y</a:t>
            </a:r>
            <a:r>
              <a:rPr lang="en"/>
              <a:t> = 3.5		sum = 6.75, congestion</a:t>
            </a:r>
            <a:endParaRPr/>
          </a:p>
          <a:p>
            <a:pPr indent="0" lvl="0" marL="0" rtl="0" algn="l">
              <a:spcBef>
                <a:spcPts val="600"/>
              </a:spcBef>
              <a:spcAft>
                <a:spcPts val="0"/>
              </a:spcAft>
              <a:buNone/>
            </a:pPr>
            <a:r>
              <a:rPr lang="en"/>
              <a:t>Eighth iteration:	</a:t>
            </a:r>
            <a:r>
              <a:rPr i="1" lang="en"/>
              <a:t>X</a:t>
            </a:r>
            <a:r>
              <a:rPr lang="en"/>
              <a:t> = 1.625	</a:t>
            </a:r>
            <a:r>
              <a:rPr i="1" lang="en"/>
              <a:t>Y</a:t>
            </a:r>
            <a:r>
              <a:rPr lang="en"/>
              <a:t> = 1.75		sum = 3.375, ok</a:t>
            </a:r>
            <a:endParaRPr/>
          </a:p>
          <a:p>
            <a:pPr indent="0" lvl="0" marL="0" rtl="0" algn="l">
              <a:spcBef>
                <a:spcPts val="600"/>
              </a:spcBef>
              <a:spcAft>
                <a:spcPts val="0"/>
              </a:spcAft>
              <a:buNone/>
            </a:pPr>
            <a:r>
              <a:rPr lang="en"/>
              <a:t>Ninth iteration:	</a:t>
            </a:r>
            <a:r>
              <a:rPr i="1" lang="en"/>
              <a:t>X</a:t>
            </a:r>
            <a:r>
              <a:rPr lang="en"/>
              <a:t> = 2.625	</a:t>
            </a:r>
            <a:r>
              <a:rPr i="1" lang="en"/>
              <a:t>Y</a:t>
            </a:r>
            <a:r>
              <a:rPr lang="en"/>
              <a:t> = 2.75		approaching 2.5 each!</a:t>
            </a:r>
            <a:endParaRPr i="1"/>
          </a:p>
        </p:txBody>
      </p:sp>
      <p:sp>
        <p:nvSpPr>
          <p:cNvPr id="989" name="Google Shape;989;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AIMD </a:t>
            </a:r>
            <a:r>
              <a:rPr lang="en"/>
              <a:t>(Additive Increase, Multiplicative Decrease) Dynamics</a:t>
            </a:r>
            <a:endParaRPr/>
          </a:p>
        </p:txBody>
      </p:sp>
      <p:sp>
        <p:nvSpPr>
          <p:cNvPr id="990" name="Google Shape;990;p69"/>
          <p:cNvSpPr txBox="1"/>
          <p:nvPr>
            <p:ph idx="1" type="body"/>
          </p:nvPr>
        </p:nvSpPr>
        <p:spPr>
          <a:xfrm>
            <a:off x="7429500" y="402200"/>
            <a:ext cx="15873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chemeClr val="accent2"/>
              </a:solidFill>
            </a:endParaRPr>
          </a:p>
          <a:p>
            <a:pPr indent="0" lvl="0" marL="0" rtl="0" algn="l">
              <a:spcBef>
                <a:spcPts val="600"/>
              </a:spcBef>
              <a:spcAft>
                <a:spcPts val="0"/>
              </a:spcAft>
              <a:buNone/>
            </a:pPr>
            <a:r>
              <a:t/>
            </a:r>
            <a:endParaRPr sz="100">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1</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a:t>
            </a:r>
            <a:r>
              <a:rPr lang="en">
                <a:solidFill>
                  <a:schemeClr val="accent2"/>
                </a:solidFill>
              </a:rPr>
              <a:t> 1</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1</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0.5</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0.5</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0.25</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0.25</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0.25</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0.125</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0.125</a:t>
            </a:r>
            <a:endParaRPr>
              <a:solidFill>
                <a:schemeClr val="accent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70"/>
          <p:cNvSpPr txBox="1"/>
          <p:nvPr>
            <p:ph idx="1" type="body"/>
          </p:nvPr>
        </p:nvSpPr>
        <p:spPr>
          <a:xfrm>
            <a:off x="107050" y="402200"/>
            <a:ext cx="68673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gap in allocation stays the same when we increase.</a:t>
            </a:r>
            <a:endParaRPr/>
          </a:p>
          <a:p>
            <a:pPr indent="0" lvl="0" marL="0" rtl="0" algn="l">
              <a:spcBef>
                <a:spcPts val="600"/>
              </a:spcBef>
              <a:spcAft>
                <a:spcPts val="0"/>
              </a:spcAft>
              <a:buNone/>
            </a:pPr>
            <a:r>
              <a:rPr lang="en"/>
              <a:t>The gap in allocation halves when we decrease.</a:t>
            </a:r>
            <a:endParaRPr/>
          </a:p>
          <a:p>
            <a:pPr indent="-342900" lvl="0" marL="457200" rtl="0" algn="l">
              <a:spcBef>
                <a:spcPts val="600"/>
              </a:spcBef>
              <a:spcAft>
                <a:spcPts val="0"/>
              </a:spcAft>
              <a:buSzPts val="1800"/>
              <a:buChar char="●"/>
            </a:pPr>
            <a:r>
              <a:rPr lang="en"/>
              <a:t>Before: </a:t>
            </a:r>
            <a:r>
              <a:rPr i="1" lang="en"/>
              <a:t>Y</a:t>
            </a:r>
            <a:r>
              <a:rPr lang="en"/>
              <a:t> – </a:t>
            </a:r>
            <a:r>
              <a:rPr i="1" lang="en"/>
              <a:t>X</a:t>
            </a:r>
            <a:endParaRPr/>
          </a:p>
          <a:p>
            <a:pPr indent="-342900" lvl="0" marL="457200" rtl="0" algn="l">
              <a:spcBef>
                <a:spcPts val="0"/>
              </a:spcBef>
              <a:spcAft>
                <a:spcPts val="0"/>
              </a:spcAft>
              <a:buSzPts val="1800"/>
              <a:buChar char="●"/>
            </a:pPr>
            <a:r>
              <a:rPr lang="en"/>
              <a:t>After: (0.5 </a:t>
            </a:r>
            <a:r>
              <a:rPr i="1" lang="en"/>
              <a:t>Y</a:t>
            </a:r>
            <a:r>
              <a:rPr lang="en"/>
              <a:t> – 0.5 </a:t>
            </a:r>
            <a:r>
              <a:rPr i="1" lang="en"/>
              <a:t>X</a:t>
            </a:r>
            <a:r>
              <a:rPr lang="en"/>
              <a:t>) = 0.5(</a:t>
            </a:r>
            <a:r>
              <a:rPr i="1" lang="en"/>
              <a:t>Y</a:t>
            </a:r>
            <a:r>
              <a:rPr lang="en"/>
              <a:t> – </a:t>
            </a:r>
            <a:r>
              <a:rPr i="1" lang="en"/>
              <a:t>X</a:t>
            </a:r>
            <a:r>
              <a:rPr lang="en"/>
              <a:t>)</a:t>
            </a:r>
            <a:endParaRPr/>
          </a:p>
          <a:p>
            <a:pPr indent="0" lvl="0" marL="0" rtl="0" algn="l">
              <a:spcBef>
                <a:spcPts val="600"/>
              </a:spcBef>
              <a:spcAft>
                <a:spcPts val="0"/>
              </a:spcAft>
              <a:buNone/>
            </a:pPr>
            <a:r>
              <a:rPr lang="en"/>
              <a:t>The gap approaches 0, so AIMD approaches fairness!</a:t>
            </a:r>
            <a:endParaRPr/>
          </a:p>
        </p:txBody>
      </p:sp>
      <p:sp>
        <p:nvSpPr>
          <p:cNvPr id="996" name="Google Shape;996;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AIMD (Additive Increase, Multiplicative Decrease) Dynamics</a:t>
            </a:r>
            <a:endParaRPr/>
          </a:p>
        </p:txBody>
      </p:sp>
      <p:sp>
        <p:nvSpPr>
          <p:cNvPr id="997" name="Google Shape;997;p70"/>
          <p:cNvSpPr txBox="1"/>
          <p:nvPr>
            <p:ph idx="1" type="body"/>
          </p:nvPr>
        </p:nvSpPr>
        <p:spPr>
          <a:xfrm>
            <a:off x="7429500" y="402200"/>
            <a:ext cx="15873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chemeClr val="accent2"/>
              </a:solidFill>
            </a:endParaRPr>
          </a:p>
          <a:p>
            <a:pPr indent="0" lvl="0" marL="0" rtl="0" algn="l">
              <a:spcBef>
                <a:spcPts val="600"/>
              </a:spcBef>
              <a:spcAft>
                <a:spcPts val="0"/>
              </a:spcAft>
              <a:buNone/>
            </a:pPr>
            <a:r>
              <a:t/>
            </a:r>
            <a:endParaRPr sz="100">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1</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1</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1</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0.5</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0.5</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0.25</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0.25</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0.25</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0.125</a:t>
            </a:r>
            <a:endParaRPr>
              <a:solidFill>
                <a:schemeClr val="accent2"/>
              </a:solidFill>
            </a:endParaRPr>
          </a:p>
          <a:p>
            <a:pPr indent="0" lvl="0" marL="0" rtl="0" algn="l">
              <a:spcBef>
                <a:spcPts val="600"/>
              </a:spcBef>
              <a:spcAft>
                <a:spcPts val="0"/>
              </a:spcAft>
              <a:buNone/>
            </a:pPr>
            <a:r>
              <a:rPr i="1" lang="en">
                <a:solidFill>
                  <a:schemeClr val="accent2"/>
                </a:solidFill>
              </a:rPr>
              <a:t>Y</a:t>
            </a:r>
            <a:r>
              <a:rPr lang="en">
                <a:solidFill>
                  <a:schemeClr val="accent2"/>
                </a:solidFill>
              </a:rPr>
              <a:t> – </a:t>
            </a:r>
            <a:r>
              <a:rPr i="1" lang="en">
                <a:solidFill>
                  <a:schemeClr val="accent2"/>
                </a:solidFill>
              </a:rPr>
              <a:t>X</a:t>
            </a:r>
            <a:r>
              <a:rPr lang="en">
                <a:solidFill>
                  <a:schemeClr val="accent2"/>
                </a:solidFill>
              </a:rPr>
              <a:t> = 0.125</a:t>
            </a:r>
            <a:endParaRPr>
              <a:solidFill>
                <a:schemeClr val="accent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71"/>
          <p:cNvSpPr/>
          <p:nvPr/>
        </p:nvSpPr>
        <p:spPr>
          <a:xfrm rot="-8838585">
            <a:off x="6023397" y="1533896"/>
            <a:ext cx="619889" cy="1311842"/>
          </a:xfrm>
          <a:prstGeom prst="triangle">
            <a:avLst>
              <a:gd fmla="val 50000"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003" name="Google Shape;1003;p71"/>
          <p:cNvCxnSpPr/>
          <p:nvPr/>
        </p:nvCxnSpPr>
        <p:spPr>
          <a:xfrm flipH="1" rot="10800000">
            <a:off x="5312529" y="2077283"/>
            <a:ext cx="1344600" cy="2415000"/>
          </a:xfrm>
          <a:prstGeom prst="straightConnector1">
            <a:avLst/>
          </a:prstGeom>
          <a:noFill/>
          <a:ln cap="flat" cmpd="sng" w="9525">
            <a:solidFill>
              <a:srgbClr val="B7B7B7"/>
            </a:solidFill>
            <a:prstDash val="dash"/>
            <a:round/>
            <a:headEnd len="med" w="med" type="none"/>
            <a:tailEnd len="med" w="med" type="none"/>
          </a:ln>
        </p:spPr>
      </p:cxnSp>
      <p:cxnSp>
        <p:nvCxnSpPr>
          <p:cNvPr id="1004" name="Google Shape;1004;p71"/>
          <p:cNvCxnSpPr/>
          <p:nvPr/>
        </p:nvCxnSpPr>
        <p:spPr>
          <a:xfrm flipH="1" rot="10800000">
            <a:off x="5312450" y="1697450"/>
            <a:ext cx="1045800" cy="2794800"/>
          </a:xfrm>
          <a:prstGeom prst="straightConnector1">
            <a:avLst/>
          </a:prstGeom>
          <a:noFill/>
          <a:ln cap="flat" cmpd="sng" w="19050">
            <a:solidFill>
              <a:srgbClr val="B7B7B7"/>
            </a:solidFill>
            <a:prstDash val="dash"/>
            <a:round/>
            <a:headEnd len="med" w="med" type="none"/>
            <a:tailEnd len="med" w="med" type="none"/>
          </a:ln>
        </p:spPr>
      </p:cxnSp>
      <p:sp>
        <p:nvSpPr>
          <p:cNvPr id="1005" name="Google Shape;1005;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AIMD (Additive Increase, Multiplicative Decrease) Adjustments on Graph</a:t>
            </a:r>
            <a:endParaRPr/>
          </a:p>
        </p:txBody>
      </p:sp>
      <p:sp>
        <p:nvSpPr>
          <p:cNvPr id="1006" name="Google Shape;1006;p71"/>
          <p:cNvSpPr txBox="1"/>
          <p:nvPr>
            <p:ph idx="1" type="body"/>
          </p:nvPr>
        </p:nvSpPr>
        <p:spPr>
          <a:xfrm>
            <a:off x="107050" y="402200"/>
            <a:ext cx="4729500" cy="365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Increase: +</a:t>
            </a:r>
            <a:r>
              <a:rPr i="1" lang="en"/>
              <a:t>a</a:t>
            </a:r>
            <a:r>
              <a:rPr lang="en"/>
              <a:t>		Decrease: ÷</a:t>
            </a:r>
            <a:r>
              <a:rPr i="1" lang="en"/>
              <a:t>d</a:t>
            </a:r>
            <a:endParaRPr i="1"/>
          </a:p>
          <a:p>
            <a:pPr indent="0" lvl="0" marL="0" rtl="0" algn="l">
              <a:spcBef>
                <a:spcPts val="600"/>
              </a:spcBef>
              <a:spcAft>
                <a:spcPts val="0"/>
              </a:spcAft>
              <a:buNone/>
            </a:pPr>
            <a:r>
              <a:t/>
            </a:r>
            <a:endParaRPr/>
          </a:p>
          <a:p>
            <a:pPr indent="0" lvl="0" marL="0" rtl="0" algn="l">
              <a:spcBef>
                <a:spcPts val="600"/>
              </a:spcBef>
              <a:spcAft>
                <a:spcPts val="0"/>
              </a:spcAft>
              <a:buNone/>
            </a:pPr>
            <a:r>
              <a:rPr lang="en"/>
              <a:t>AIMD converges to fairness!</a:t>
            </a:r>
            <a:endParaRPr/>
          </a:p>
        </p:txBody>
      </p:sp>
      <p:grpSp>
        <p:nvGrpSpPr>
          <p:cNvPr id="1007" name="Google Shape;1007;p71"/>
          <p:cNvGrpSpPr/>
          <p:nvPr/>
        </p:nvGrpSpPr>
        <p:grpSpPr>
          <a:xfrm>
            <a:off x="4996201" y="842450"/>
            <a:ext cx="387298" cy="3650100"/>
            <a:chOff x="4138801" y="842450"/>
            <a:chExt cx="387298" cy="3650100"/>
          </a:xfrm>
        </p:grpSpPr>
        <p:cxnSp>
          <p:nvCxnSpPr>
            <p:cNvPr id="1008" name="Google Shape;1008;p71"/>
            <p:cNvCxnSpPr/>
            <p:nvPr/>
          </p:nvCxnSpPr>
          <p:spPr>
            <a:xfrm>
              <a:off x="4448700" y="842450"/>
              <a:ext cx="0" cy="3650100"/>
            </a:xfrm>
            <a:prstGeom prst="straightConnector1">
              <a:avLst/>
            </a:prstGeom>
            <a:noFill/>
            <a:ln cap="flat" cmpd="sng" w="19050">
              <a:solidFill>
                <a:srgbClr val="000000"/>
              </a:solidFill>
              <a:prstDash val="solid"/>
              <a:round/>
              <a:headEnd len="med" w="med" type="triangle"/>
              <a:tailEnd len="med" w="med" type="none"/>
            </a:ln>
          </p:spPr>
        </p:cxnSp>
        <p:sp>
          <p:nvSpPr>
            <p:cNvPr id="1009" name="Google Shape;1009;p71"/>
            <p:cNvSpPr txBox="1"/>
            <p:nvPr/>
          </p:nvSpPr>
          <p:spPr>
            <a:xfrm>
              <a:off x="4138801" y="10710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1010" name="Google Shape;1010;p71"/>
            <p:cNvCxnSpPr/>
            <p:nvPr/>
          </p:nvCxnSpPr>
          <p:spPr>
            <a:xfrm>
              <a:off x="4372500" y="1178750"/>
              <a:ext cx="153600" cy="0"/>
            </a:xfrm>
            <a:prstGeom prst="straightConnector1">
              <a:avLst/>
            </a:prstGeom>
            <a:noFill/>
            <a:ln cap="flat" cmpd="sng" w="19050">
              <a:solidFill>
                <a:srgbClr val="000000"/>
              </a:solidFill>
              <a:prstDash val="solid"/>
              <a:round/>
              <a:headEnd len="med" w="med" type="none"/>
              <a:tailEnd len="med" w="med" type="none"/>
            </a:ln>
          </p:spPr>
        </p:cxnSp>
      </p:grpSp>
      <p:grpSp>
        <p:nvGrpSpPr>
          <p:cNvPr id="1011" name="Google Shape;1011;p71"/>
          <p:cNvGrpSpPr/>
          <p:nvPr/>
        </p:nvGrpSpPr>
        <p:grpSpPr>
          <a:xfrm>
            <a:off x="5306100" y="4415750"/>
            <a:ext cx="3650100" cy="368400"/>
            <a:chOff x="4448700" y="4415750"/>
            <a:chExt cx="3650100" cy="368400"/>
          </a:xfrm>
        </p:grpSpPr>
        <p:cxnSp>
          <p:nvCxnSpPr>
            <p:cNvPr id="1012" name="Google Shape;1012;p71"/>
            <p:cNvCxnSpPr/>
            <p:nvPr/>
          </p:nvCxnSpPr>
          <p:spPr>
            <a:xfrm rot="10800000">
              <a:off x="4448700" y="4492550"/>
              <a:ext cx="3650100" cy="0"/>
            </a:xfrm>
            <a:prstGeom prst="straightConnector1">
              <a:avLst/>
            </a:prstGeom>
            <a:noFill/>
            <a:ln cap="flat" cmpd="sng" w="19050">
              <a:solidFill>
                <a:srgbClr val="000000"/>
              </a:solidFill>
              <a:prstDash val="solid"/>
              <a:round/>
              <a:headEnd len="med" w="med" type="triangle"/>
              <a:tailEnd len="med" w="med" type="none"/>
            </a:ln>
          </p:spPr>
        </p:cxnSp>
        <p:sp>
          <p:nvSpPr>
            <p:cNvPr id="1013" name="Google Shape;1013;p71"/>
            <p:cNvSpPr txBox="1"/>
            <p:nvPr/>
          </p:nvSpPr>
          <p:spPr>
            <a:xfrm>
              <a:off x="7636501" y="4568750"/>
              <a:ext cx="2337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p:txBody>
        </p:sp>
        <p:cxnSp>
          <p:nvCxnSpPr>
            <p:cNvPr id="1014" name="Google Shape;1014;p71"/>
            <p:cNvCxnSpPr>
              <a:stCxn id="1015" idx="1"/>
              <a:endCxn id="1013" idx="0"/>
            </p:cNvCxnSpPr>
            <p:nvPr/>
          </p:nvCxnSpPr>
          <p:spPr>
            <a:xfrm>
              <a:off x="7753351" y="4415750"/>
              <a:ext cx="0" cy="153000"/>
            </a:xfrm>
            <a:prstGeom prst="straightConnector1">
              <a:avLst/>
            </a:prstGeom>
            <a:noFill/>
            <a:ln cap="flat" cmpd="sng" w="19050">
              <a:solidFill>
                <a:srgbClr val="000000"/>
              </a:solidFill>
              <a:prstDash val="solid"/>
              <a:round/>
              <a:headEnd len="med" w="med" type="none"/>
              <a:tailEnd len="med" w="med" type="none"/>
            </a:ln>
          </p:spPr>
        </p:cxnSp>
      </p:grpSp>
      <p:cxnSp>
        <p:nvCxnSpPr>
          <p:cNvPr id="1016" name="Google Shape;1016;p71"/>
          <p:cNvCxnSpPr>
            <a:stCxn id="1017" idx="1"/>
            <a:endCxn id="1018" idx="2"/>
          </p:cNvCxnSpPr>
          <p:nvPr/>
        </p:nvCxnSpPr>
        <p:spPr>
          <a:xfrm>
            <a:off x="5306100" y="1179043"/>
            <a:ext cx="3303600" cy="3313500"/>
          </a:xfrm>
          <a:prstGeom prst="straightConnector1">
            <a:avLst/>
          </a:prstGeom>
          <a:noFill/>
          <a:ln cap="flat" cmpd="sng" w="28575">
            <a:solidFill>
              <a:srgbClr val="0000FF"/>
            </a:solidFill>
            <a:prstDash val="solid"/>
            <a:round/>
            <a:headEnd len="med" w="med" type="none"/>
            <a:tailEnd len="med" w="med" type="none"/>
          </a:ln>
        </p:spPr>
      </p:cxnSp>
      <p:cxnSp>
        <p:nvCxnSpPr>
          <p:cNvPr id="1019" name="Google Shape;1019;p71"/>
          <p:cNvCxnSpPr/>
          <p:nvPr/>
        </p:nvCxnSpPr>
        <p:spPr>
          <a:xfrm flipH="1" rot="10800000">
            <a:off x="5306100" y="1179650"/>
            <a:ext cx="3312900" cy="3312900"/>
          </a:xfrm>
          <a:prstGeom prst="straightConnector1">
            <a:avLst/>
          </a:prstGeom>
          <a:noFill/>
          <a:ln cap="flat" cmpd="sng" w="28575">
            <a:solidFill>
              <a:srgbClr val="6AA84F"/>
            </a:solidFill>
            <a:prstDash val="solid"/>
            <a:round/>
            <a:headEnd len="med" w="med" type="none"/>
            <a:tailEnd len="med" w="med" type="none"/>
          </a:ln>
        </p:spPr>
      </p:cxnSp>
      <p:sp>
        <p:nvSpPr>
          <p:cNvPr id="1020" name="Google Shape;1020;p71"/>
          <p:cNvSpPr txBox="1"/>
          <p:nvPr/>
        </p:nvSpPr>
        <p:spPr>
          <a:xfrm>
            <a:off x="7331109" y="747940"/>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6AA84F"/>
                </a:solidFill>
                <a:latin typeface="Roboto"/>
                <a:ea typeface="Roboto"/>
                <a:cs typeface="Roboto"/>
                <a:sym typeface="Roboto"/>
              </a:rPr>
              <a:t>Fairness Line:</a:t>
            </a:r>
            <a:endParaRPr>
              <a:solidFill>
                <a:srgbClr val="6AA84F"/>
              </a:solidFill>
              <a:latin typeface="Roboto"/>
              <a:ea typeface="Roboto"/>
              <a:cs typeface="Roboto"/>
              <a:sym typeface="Roboto"/>
            </a:endParaRPr>
          </a:p>
          <a:p>
            <a:pPr indent="0" lvl="0" marL="0" rtl="0" algn="ctr">
              <a:spcBef>
                <a:spcPts val="0"/>
              </a:spcBef>
              <a:spcAft>
                <a:spcPts val="0"/>
              </a:spcAft>
              <a:buNone/>
            </a:pPr>
            <a:r>
              <a:rPr i="1" lang="en">
                <a:solidFill>
                  <a:srgbClr val="6AA84F"/>
                </a:solidFill>
                <a:latin typeface="Roboto"/>
                <a:ea typeface="Roboto"/>
                <a:cs typeface="Roboto"/>
                <a:sym typeface="Roboto"/>
              </a:rPr>
              <a:t>X</a:t>
            </a:r>
            <a:r>
              <a:rPr lang="en">
                <a:solidFill>
                  <a:srgbClr val="6AA84F"/>
                </a:solidFill>
                <a:latin typeface="Roboto"/>
                <a:ea typeface="Roboto"/>
                <a:cs typeface="Roboto"/>
                <a:sym typeface="Roboto"/>
              </a:rPr>
              <a:t> = </a:t>
            </a:r>
            <a:r>
              <a:rPr i="1" lang="en">
                <a:solidFill>
                  <a:srgbClr val="6AA84F"/>
                </a:solidFill>
                <a:latin typeface="Roboto"/>
                <a:ea typeface="Roboto"/>
                <a:cs typeface="Roboto"/>
                <a:sym typeface="Roboto"/>
              </a:rPr>
              <a:t>Y</a:t>
            </a:r>
            <a:endParaRPr>
              <a:solidFill>
                <a:srgbClr val="6AA84F"/>
              </a:solidFill>
              <a:latin typeface="Roboto"/>
              <a:ea typeface="Roboto"/>
              <a:cs typeface="Roboto"/>
              <a:sym typeface="Roboto"/>
            </a:endParaRPr>
          </a:p>
        </p:txBody>
      </p:sp>
      <p:sp>
        <p:nvSpPr>
          <p:cNvPr id="1021" name="Google Shape;1021;p71"/>
          <p:cNvSpPr txBox="1"/>
          <p:nvPr/>
        </p:nvSpPr>
        <p:spPr>
          <a:xfrm>
            <a:off x="5543141" y="747949"/>
            <a:ext cx="1189500" cy="431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rgbClr val="0000FF"/>
                </a:solidFill>
                <a:latin typeface="Roboto"/>
                <a:ea typeface="Roboto"/>
                <a:cs typeface="Roboto"/>
                <a:sym typeface="Roboto"/>
              </a:rPr>
              <a:t>Efficiency Line:</a:t>
            </a:r>
            <a:endParaRPr>
              <a:solidFill>
                <a:srgbClr val="0000FF"/>
              </a:solidFill>
              <a:latin typeface="Roboto"/>
              <a:ea typeface="Roboto"/>
              <a:cs typeface="Roboto"/>
              <a:sym typeface="Roboto"/>
            </a:endParaRPr>
          </a:p>
          <a:p>
            <a:pPr indent="0" lvl="0" marL="0" rtl="0" algn="ctr">
              <a:spcBef>
                <a:spcPts val="0"/>
              </a:spcBef>
              <a:spcAft>
                <a:spcPts val="0"/>
              </a:spcAft>
              <a:buNone/>
            </a:pPr>
            <a:r>
              <a:rPr i="1" lang="en">
                <a:solidFill>
                  <a:srgbClr val="0000FF"/>
                </a:solidFill>
                <a:latin typeface="Roboto"/>
                <a:ea typeface="Roboto"/>
                <a:cs typeface="Roboto"/>
                <a:sym typeface="Roboto"/>
              </a:rPr>
              <a:t>X</a:t>
            </a:r>
            <a:r>
              <a:rPr lang="en">
                <a:solidFill>
                  <a:srgbClr val="0000FF"/>
                </a:solidFill>
                <a:latin typeface="Roboto"/>
                <a:ea typeface="Roboto"/>
                <a:cs typeface="Roboto"/>
                <a:sym typeface="Roboto"/>
              </a:rPr>
              <a:t> + </a:t>
            </a:r>
            <a:r>
              <a:rPr i="1" lang="en">
                <a:solidFill>
                  <a:srgbClr val="0000FF"/>
                </a:solidFill>
                <a:latin typeface="Roboto"/>
                <a:ea typeface="Roboto"/>
                <a:cs typeface="Roboto"/>
                <a:sym typeface="Roboto"/>
              </a:rPr>
              <a:t>Y</a:t>
            </a:r>
            <a:r>
              <a:rPr lang="en">
                <a:solidFill>
                  <a:srgbClr val="0000FF"/>
                </a:solidFill>
                <a:latin typeface="Roboto"/>
                <a:ea typeface="Roboto"/>
                <a:cs typeface="Roboto"/>
                <a:sym typeface="Roboto"/>
              </a:rPr>
              <a:t> = 1</a:t>
            </a:r>
            <a:endParaRPr>
              <a:solidFill>
                <a:srgbClr val="0000FF"/>
              </a:solidFill>
              <a:latin typeface="Roboto"/>
              <a:ea typeface="Roboto"/>
              <a:cs typeface="Roboto"/>
              <a:sym typeface="Roboto"/>
            </a:endParaRPr>
          </a:p>
        </p:txBody>
      </p:sp>
      <p:sp>
        <p:nvSpPr>
          <p:cNvPr id="1022" name="Google Shape;1022;p71"/>
          <p:cNvSpPr/>
          <p:nvPr/>
        </p:nvSpPr>
        <p:spPr>
          <a:xfrm>
            <a:off x="6586015" y="2008269"/>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23" name="Google Shape;1023;p71"/>
          <p:cNvSpPr/>
          <p:nvPr/>
        </p:nvSpPr>
        <p:spPr>
          <a:xfrm>
            <a:off x="5889364" y="2703175"/>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24" name="Google Shape;1024;p71"/>
          <p:cNvSpPr/>
          <p:nvPr/>
        </p:nvSpPr>
        <p:spPr>
          <a:xfrm>
            <a:off x="6264095" y="1679380"/>
            <a:ext cx="139200" cy="139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025" name="Google Shape;1025;p71"/>
          <p:cNvCxnSpPr>
            <a:stCxn id="1023" idx="7"/>
            <a:endCxn id="1022" idx="3"/>
          </p:cNvCxnSpPr>
          <p:nvPr/>
        </p:nvCxnSpPr>
        <p:spPr>
          <a:xfrm flipH="1" rot="10800000">
            <a:off x="6008179" y="2127160"/>
            <a:ext cx="598200" cy="596400"/>
          </a:xfrm>
          <a:prstGeom prst="straightConnector1">
            <a:avLst/>
          </a:prstGeom>
          <a:noFill/>
          <a:ln cap="flat" cmpd="sng" w="19050">
            <a:solidFill>
              <a:srgbClr val="000000"/>
            </a:solidFill>
            <a:prstDash val="solid"/>
            <a:round/>
            <a:headEnd len="med" w="med" type="none"/>
            <a:tailEnd len="med" w="med" type="triangle"/>
          </a:ln>
        </p:spPr>
      </p:cxnSp>
      <p:cxnSp>
        <p:nvCxnSpPr>
          <p:cNvPr id="1026" name="Google Shape;1026;p71"/>
          <p:cNvCxnSpPr/>
          <p:nvPr/>
        </p:nvCxnSpPr>
        <p:spPr>
          <a:xfrm flipH="1" rot="10800000">
            <a:off x="5981925" y="1694375"/>
            <a:ext cx="378300" cy="1012200"/>
          </a:xfrm>
          <a:prstGeom prst="straightConnector1">
            <a:avLst/>
          </a:prstGeom>
          <a:noFill/>
          <a:ln cap="flat" cmpd="sng" w="19050">
            <a:solidFill>
              <a:schemeClr val="dk1"/>
            </a:solidFill>
            <a:prstDash val="solid"/>
            <a:round/>
            <a:headEnd len="med" w="med" type="triangle"/>
            <a:tailEnd len="med" w="med" type="none"/>
          </a:ln>
        </p:spPr>
      </p:cxnSp>
      <p:cxnSp>
        <p:nvCxnSpPr>
          <p:cNvPr id="1027" name="Google Shape;1027;p71"/>
          <p:cNvCxnSpPr/>
          <p:nvPr/>
        </p:nvCxnSpPr>
        <p:spPr>
          <a:xfrm flipH="1" rot="10800000">
            <a:off x="6316225" y="2091075"/>
            <a:ext cx="336000" cy="599100"/>
          </a:xfrm>
          <a:prstGeom prst="straightConnector1">
            <a:avLst/>
          </a:prstGeom>
          <a:noFill/>
          <a:ln cap="flat" cmpd="sng" w="9525">
            <a:solidFill>
              <a:schemeClr val="dk1"/>
            </a:solidFill>
            <a:prstDash val="solid"/>
            <a:round/>
            <a:headEnd len="med" w="med" type="triangle"/>
            <a:tailEnd len="med" w="med" type="none"/>
          </a:ln>
        </p:spPr>
      </p:cxnSp>
      <p:sp>
        <p:nvSpPr>
          <p:cNvPr id="1028" name="Google Shape;1028;p71"/>
          <p:cNvSpPr/>
          <p:nvPr/>
        </p:nvSpPr>
        <p:spPr>
          <a:xfrm>
            <a:off x="6252521" y="2687700"/>
            <a:ext cx="83400" cy="83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029" name="Google Shape;1029;p71"/>
          <p:cNvCxnSpPr>
            <a:stCxn id="1028" idx="7"/>
            <a:endCxn id="1030" idx="3"/>
          </p:cNvCxnSpPr>
          <p:nvPr/>
        </p:nvCxnSpPr>
        <p:spPr>
          <a:xfrm flipH="1" rot="10800000">
            <a:off x="6323707" y="2253814"/>
            <a:ext cx="448800" cy="446100"/>
          </a:xfrm>
          <a:prstGeom prst="straightConnector1">
            <a:avLst/>
          </a:prstGeom>
          <a:noFill/>
          <a:ln cap="flat" cmpd="sng" w="9525">
            <a:solidFill>
              <a:srgbClr val="000000"/>
            </a:solidFill>
            <a:prstDash val="solid"/>
            <a:round/>
            <a:headEnd len="med" w="med" type="none"/>
            <a:tailEnd len="med" w="med" type="triangle"/>
          </a:ln>
        </p:spPr>
      </p:cxnSp>
      <p:sp>
        <p:nvSpPr>
          <p:cNvPr id="1030" name="Google Shape;1030;p71"/>
          <p:cNvSpPr/>
          <p:nvPr/>
        </p:nvSpPr>
        <p:spPr>
          <a:xfrm>
            <a:off x="6760346" y="2182625"/>
            <a:ext cx="83400" cy="83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31" name="Google Shape;1031;p71"/>
          <p:cNvSpPr/>
          <p:nvPr/>
        </p:nvSpPr>
        <p:spPr>
          <a:xfrm>
            <a:off x="6510600" y="2223050"/>
            <a:ext cx="611975" cy="627600"/>
          </a:xfrm>
          <a:custGeom>
            <a:rect b="b" l="l" r="r" t="t"/>
            <a:pathLst>
              <a:path extrusionOk="0" h="25104" w="24479">
                <a:moveTo>
                  <a:pt x="11866" y="0"/>
                </a:moveTo>
                <a:lnTo>
                  <a:pt x="0" y="19009"/>
                </a:lnTo>
                <a:lnTo>
                  <a:pt x="16104" y="2906"/>
                </a:lnTo>
                <a:lnTo>
                  <a:pt x="3431" y="20341"/>
                </a:lnTo>
                <a:lnTo>
                  <a:pt x="18082" y="5691"/>
                </a:lnTo>
                <a:lnTo>
                  <a:pt x="5852" y="21552"/>
                </a:lnTo>
                <a:lnTo>
                  <a:pt x="20302" y="7103"/>
                </a:lnTo>
                <a:lnTo>
                  <a:pt x="7346" y="23086"/>
                </a:lnTo>
                <a:lnTo>
                  <a:pt x="21634" y="8799"/>
                </a:lnTo>
                <a:lnTo>
                  <a:pt x="7528" y="22905"/>
                </a:lnTo>
                <a:lnTo>
                  <a:pt x="21513" y="8920"/>
                </a:lnTo>
                <a:lnTo>
                  <a:pt x="8799" y="24377"/>
                </a:lnTo>
                <a:lnTo>
                  <a:pt x="23066" y="10110"/>
                </a:lnTo>
                <a:lnTo>
                  <a:pt x="9061" y="24115"/>
                </a:lnTo>
                <a:lnTo>
                  <a:pt x="23288" y="9888"/>
                </a:lnTo>
                <a:lnTo>
                  <a:pt x="10211" y="25104"/>
                </a:lnTo>
                <a:lnTo>
                  <a:pt x="24479" y="10837"/>
                </a:lnTo>
              </a:path>
            </a:pathLst>
          </a:custGeom>
          <a:noFill/>
          <a:ln cap="flat" cmpd="sng" w="9525">
            <a:solidFill>
              <a:srgbClr val="000000"/>
            </a:solidFill>
            <a:prstDash val="solid"/>
            <a:round/>
            <a:headEnd len="med" w="med" type="none"/>
            <a:tailEnd len="med" w="med" type="none"/>
          </a:ln>
        </p:spPr>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AIMD? Intuition</a:t>
            </a:r>
            <a:endParaRPr/>
          </a:p>
        </p:txBody>
      </p:sp>
      <p:sp>
        <p:nvSpPr>
          <p:cNvPr id="1037" name="Google Shape;1037;p72"/>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Non-obvious fact: Of the four options, AIMD is the only one that ensures fairness.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AIMD embodies gentle increase, rapid decrease.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Out of the four options:</a:t>
            </a:r>
            <a:endParaRPr/>
          </a:p>
          <a:p>
            <a:pPr indent="-342900" lvl="0" marL="457200" rtl="0" algn="l">
              <a:spcBef>
                <a:spcPts val="600"/>
              </a:spcBef>
              <a:spcAft>
                <a:spcPts val="0"/>
              </a:spcAft>
              <a:buSzPts val="1800"/>
              <a:buChar char="●"/>
            </a:pPr>
            <a:r>
              <a:rPr lang="en"/>
              <a:t>AIAD and MIMD retain unfairness.</a:t>
            </a:r>
            <a:endParaRPr/>
          </a:p>
          <a:p>
            <a:pPr indent="-342900" lvl="0" marL="457200" rtl="0" algn="l">
              <a:spcBef>
                <a:spcPts val="0"/>
              </a:spcBef>
              <a:spcAft>
                <a:spcPts val="0"/>
              </a:spcAft>
              <a:buSzPts val="1800"/>
              <a:buChar char="●"/>
            </a:pPr>
            <a:r>
              <a:rPr lang="en"/>
              <a:t>MIAD approaches maximum unfairness (one person with all the bandwidth).</a:t>
            </a:r>
            <a:endParaRPr/>
          </a:p>
          <a:p>
            <a:pPr indent="-342900" lvl="0" marL="457200" rtl="0" algn="l">
              <a:spcBef>
                <a:spcPts val="0"/>
              </a:spcBef>
              <a:spcAft>
                <a:spcPts val="0"/>
              </a:spcAft>
              <a:buSzPts val="1800"/>
              <a:buChar char="●"/>
            </a:pPr>
            <a:r>
              <a:rPr lang="en"/>
              <a:t>AIMD approaches fairness across iterations.</a:t>
            </a:r>
            <a:endParaRPr/>
          </a:p>
        </p:txBody>
      </p:sp>
      <p:cxnSp>
        <p:nvCxnSpPr>
          <p:cNvPr id="1038" name="Google Shape;1038;p72"/>
          <p:cNvCxnSpPr>
            <a:stCxn id="1039" idx="1"/>
          </p:cNvCxnSpPr>
          <p:nvPr/>
        </p:nvCxnSpPr>
        <p:spPr>
          <a:xfrm rot="10800000">
            <a:off x="952975" y="855425"/>
            <a:ext cx="325500" cy="288600"/>
          </a:xfrm>
          <a:prstGeom prst="straightConnector1">
            <a:avLst/>
          </a:prstGeom>
          <a:noFill/>
          <a:ln cap="flat" cmpd="sng" w="9525">
            <a:solidFill>
              <a:schemeClr val="dk2"/>
            </a:solidFill>
            <a:prstDash val="solid"/>
            <a:round/>
            <a:headEnd len="med" w="med" type="none"/>
            <a:tailEnd len="med" w="med" type="triangle"/>
          </a:ln>
        </p:spPr>
      </p:cxnSp>
      <p:sp>
        <p:nvSpPr>
          <p:cNvPr id="1039" name="Google Shape;1039;p72"/>
          <p:cNvSpPr txBox="1"/>
          <p:nvPr/>
        </p:nvSpPr>
        <p:spPr>
          <a:xfrm>
            <a:off x="1278475" y="1008575"/>
            <a:ext cx="2427000" cy="270900"/>
          </a:xfrm>
          <a:prstGeom prst="rect">
            <a:avLst/>
          </a:prstGeom>
          <a:noFill/>
          <a:ln>
            <a:noFill/>
          </a:ln>
        </p:spPr>
        <p:txBody>
          <a:bodyPr anchorCtr="0" anchor="t" bIns="27425" lIns="27425" spcFirstLastPara="1" rIns="27425" wrap="square" tIns="27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Hopefully more obvious now!</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History of Congestion Control</a:t>
            </a:r>
            <a:endParaRPr/>
          </a:p>
        </p:txBody>
      </p:sp>
      <p:sp>
        <p:nvSpPr>
          <p:cNvPr id="194" name="Google Shape;194;p28"/>
          <p:cNvSpPr txBox="1"/>
          <p:nvPr>
            <p:ph idx="1" type="body"/>
          </p:nvPr>
        </p:nvSpPr>
        <p:spPr>
          <a:xfrm>
            <a:off x="107050" y="402200"/>
            <a:ext cx="8909700" cy="243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the 1980s, TCP did not implement congestion control.</a:t>
            </a:r>
            <a:endParaRPr/>
          </a:p>
          <a:p>
            <a:pPr indent="-342900" lvl="0" marL="457200" rtl="0" algn="l">
              <a:spcBef>
                <a:spcPts val="600"/>
              </a:spcBef>
              <a:spcAft>
                <a:spcPts val="0"/>
              </a:spcAft>
              <a:buSzPts val="1800"/>
              <a:buChar char="●"/>
            </a:pPr>
            <a:r>
              <a:rPr lang="en"/>
              <a:t>Sending rate was only limited by flow control (recipient buffer capacity).</a:t>
            </a:r>
            <a:endParaRPr/>
          </a:p>
          <a:p>
            <a:pPr indent="-342900" lvl="0" marL="457200" rtl="0" algn="l">
              <a:spcBef>
                <a:spcPts val="0"/>
              </a:spcBef>
              <a:spcAft>
                <a:spcPts val="0"/>
              </a:spcAft>
              <a:buSzPts val="1800"/>
              <a:buChar char="●"/>
            </a:pPr>
            <a:r>
              <a:rPr lang="en"/>
              <a:t>If packets are dropped, resend them over and over, at the same fast rate.</a:t>
            </a:r>
            <a:endParaRPr/>
          </a:p>
          <a:p>
            <a:pPr indent="0" lvl="0" marL="0" rtl="0" algn="l">
              <a:spcBef>
                <a:spcPts val="600"/>
              </a:spcBef>
              <a:spcAft>
                <a:spcPts val="0"/>
              </a:spcAft>
              <a:buNone/>
            </a:pPr>
            <a:r>
              <a:rPr lang="en"/>
              <a:t>This led to a </a:t>
            </a:r>
            <a:r>
              <a:rPr i="1" lang="en"/>
              <a:t>congestion collapse</a:t>
            </a:r>
            <a:r>
              <a:rPr lang="en"/>
              <a:t>.</a:t>
            </a:r>
            <a:endParaRPr/>
          </a:p>
          <a:p>
            <a:pPr indent="-342900" lvl="0" marL="457200" rtl="0" algn="l">
              <a:spcBef>
                <a:spcPts val="600"/>
              </a:spcBef>
              <a:spcAft>
                <a:spcPts val="0"/>
              </a:spcAft>
              <a:buSzPts val="1800"/>
              <a:buChar char="●"/>
            </a:pPr>
            <a:r>
              <a:rPr lang="en"/>
              <a:t>1986: Capacity of a major link dropped to 0.1% of its original capacity.</a:t>
            </a:r>
            <a:endParaRPr sz="1400">
              <a:solidFill>
                <a:schemeClr val="accent3"/>
              </a:solidFill>
            </a:endParaRPr>
          </a:p>
          <a:p>
            <a:pPr indent="-342900" lvl="0" marL="457200" rtl="0" algn="l">
              <a:spcBef>
                <a:spcPts val="0"/>
              </a:spcBef>
              <a:spcAft>
                <a:spcPts val="0"/>
              </a:spcAft>
              <a:buSzPts val="1800"/>
              <a:buChar char="●"/>
            </a:pPr>
            <a:r>
              <a:rPr lang="en"/>
              <a:t>Why? Network was flooded with thousands of copies of every packet.</a:t>
            </a:r>
            <a:endParaRPr/>
          </a:p>
        </p:txBody>
      </p:sp>
      <p:sp>
        <p:nvSpPr>
          <p:cNvPr id="195" name="Google Shape;195;p28"/>
          <p:cNvSpPr/>
          <p:nvPr/>
        </p:nvSpPr>
        <p:spPr>
          <a:xfrm>
            <a:off x="380500" y="3012225"/>
            <a:ext cx="8362800" cy="177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a:latin typeface="Roboto"/>
                <a:ea typeface="Roboto"/>
                <a:cs typeface="Roboto"/>
                <a:sym typeface="Roboto"/>
              </a:rPr>
              <a:t>In October of '86, the Internet had the first of what </a:t>
            </a:r>
            <a:r>
              <a:rPr i="1" lang="en">
                <a:latin typeface="Roboto"/>
                <a:ea typeface="Roboto"/>
                <a:cs typeface="Roboto"/>
                <a:sym typeface="Roboto"/>
              </a:rPr>
              <a:t>became</a:t>
            </a:r>
            <a:r>
              <a:rPr i="1" lang="en">
                <a:latin typeface="Roboto"/>
                <a:ea typeface="Roboto"/>
                <a:cs typeface="Roboto"/>
                <a:sym typeface="Roboto"/>
              </a:rPr>
              <a:t> a series of 'congestion collapses.' During this period, the data throughput from LBL to UC Berkeley (sites separated by 400 yards and two IMP hops) dropped from 32 Kbps to 40 bps. We were fascinated by this sudden factor-of-thousand </a:t>
            </a:r>
            <a:r>
              <a:rPr i="1" lang="en">
                <a:latin typeface="Roboto"/>
                <a:ea typeface="Roboto"/>
                <a:cs typeface="Roboto"/>
                <a:sym typeface="Roboto"/>
              </a:rPr>
              <a:t>drop</a:t>
            </a:r>
            <a:r>
              <a:rPr i="1" lang="en">
                <a:latin typeface="Roboto"/>
                <a:ea typeface="Roboto"/>
                <a:cs typeface="Roboto"/>
                <a:sym typeface="Roboto"/>
              </a:rPr>
              <a:t> in bandwidth and embarked on an investigation of why things had gotten so bad. In particular, we wondered if the 4.3BSD (Berkeley Unix) TCP was mis-behaving or if it could be tuned to work better under abysmal network </a:t>
            </a:r>
            <a:r>
              <a:rPr i="1" lang="en">
                <a:latin typeface="Roboto"/>
                <a:ea typeface="Roboto"/>
                <a:cs typeface="Roboto"/>
                <a:sym typeface="Roboto"/>
              </a:rPr>
              <a:t>conditions</a:t>
            </a:r>
            <a:r>
              <a:rPr i="1" lang="en">
                <a:latin typeface="Roboto"/>
                <a:ea typeface="Roboto"/>
                <a:cs typeface="Roboto"/>
                <a:sym typeface="Roboto"/>
              </a:rPr>
              <a:t>. The answer to both of these questions was "yes".</a:t>
            </a:r>
            <a:endParaRPr i="1">
              <a:latin typeface="Roboto"/>
              <a:ea typeface="Roboto"/>
              <a:cs typeface="Roboto"/>
              <a:sym typeface="Roboto"/>
            </a:endParaRPr>
          </a:p>
          <a:p>
            <a:pPr indent="0" lvl="0" marL="0" rtl="0" algn="l">
              <a:spcBef>
                <a:spcPts val="0"/>
              </a:spcBef>
              <a:spcAft>
                <a:spcPts val="0"/>
              </a:spcAft>
              <a:buNone/>
            </a:pPr>
            <a:r>
              <a:t/>
            </a:r>
            <a:endParaRPr i="1">
              <a:latin typeface="Roboto"/>
              <a:ea typeface="Roboto"/>
              <a:cs typeface="Roboto"/>
              <a:sym typeface="Roboto"/>
            </a:endParaRPr>
          </a:p>
          <a:p>
            <a:pPr indent="0" lvl="0" marL="0" rtl="0" algn="r">
              <a:spcBef>
                <a:spcPts val="0"/>
              </a:spcBef>
              <a:spcAft>
                <a:spcPts val="0"/>
              </a:spcAft>
              <a:buNone/>
            </a:pPr>
            <a:r>
              <a:rPr i="1" lang="en">
                <a:latin typeface="Roboto"/>
                <a:ea typeface="Roboto"/>
                <a:cs typeface="Roboto"/>
                <a:sym typeface="Roboto"/>
              </a:rPr>
              <a:t>– Karels (UCB) and Jacobson (LBL)</a:t>
            </a:r>
            <a:endParaRPr i="1">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73"/>
          <p:cNvSpPr txBox="1"/>
          <p:nvPr>
            <p:ph idx="1" type="body"/>
          </p:nvPr>
        </p:nvSpPr>
        <p:spPr>
          <a:xfrm>
            <a:off x="107050" y="402200"/>
            <a:ext cx="8909700" cy="2626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Every host </a:t>
            </a:r>
            <a:r>
              <a:rPr i="1" lang="en"/>
              <a:t>independently</a:t>
            </a:r>
            <a:r>
              <a:rPr lang="en"/>
              <a:t> runs the same algorithm:</a:t>
            </a:r>
            <a:endParaRPr/>
          </a:p>
          <a:p>
            <a:pPr indent="-228600" lvl="0" marL="914400" rtl="0" algn="l">
              <a:spcBef>
                <a:spcPts val="600"/>
              </a:spcBef>
              <a:spcAft>
                <a:spcPts val="0"/>
              </a:spcAft>
              <a:buSzPts val="1800"/>
              <a:buAutoNum type="arabicPeriod"/>
            </a:pPr>
            <a:r>
              <a:rPr lang="en"/>
              <a:t>Pick an initial rate </a:t>
            </a:r>
            <a:r>
              <a:rPr i="1" lang="en"/>
              <a:t>R</a:t>
            </a:r>
            <a:r>
              <a:rPr lang="en"/>
              <a:t>. </a:t>
            </a:r>
            <a:r>
              <a:rPr lang="en" sz="1400">
                <a:solidFill>
                  <a:schemeClr val="accent3"/>
                </a:solidFill>
              </a:rPr>
              <a:t>(</a:t>
            </a:r>
            <a:r>
              <a:rPr i="1" lang="en" sz="1400">
                <a:solidFill>
                  <a:schemeClr val="accent3"/>
                </a:solidFill>
              </a:rPr>
              <a:t>Slow start.</a:t>
            </a:r>
            <a:r>
              <a:rPr lang="en" sz="1400">
                <a:solidFill>
                  <a:schemeClr val="accent3"/>
                </a:solidFill>
              </a:rPr>
              <a:t>)</a:t>
            </a:r>
            <a:endParaRPr sz="1400">
              <a:solidFill>
                <a:schemeClr val="accent3"/>
              </a:solidFill>
            </a:endParaRPr>
          </a:p>
          <a:p>
            <a:pPr indent="-228600" lvl="0" marL="914400" rtl="0" algn="l">
              <a:spcBef>
                <a:spcPts val="0"/>
              </a:spcBef>
              <a:spcAft>
                <a:spcPts val="0"/>
              </a:spcAft>
              <a:buSzPts val="1800"/>
              <a:buAutoNum type="arabicPeriod"/>
            </a:pPr>
            <a:r>
              <a:rPr lang="en"/>
              <a:t>Try sending at rate </a:t>
            </a:r>
            <a:r>
              <a:rPr i="1" lang="en"/>
              <a:t>R</a:t>
            </a:r>
            <a:r>
              <a:rPr lang="en"/>
              <a:t> for some period of time.</a:t>
            </a:r>
            <a:endParaRPr/>
          </a:p>
          <a:p>
            <a:pPr indent="-228600" lvl="1" marL="1257300" rtl="0" algn="l">
              <a:spcBef>
                <a:spcPts val="0"/>
              </a:spcBef>
              <a:spcAft>
                <a:spcPts val="0"/>
              </a:spcAft>
              <a:buSzPts val="1800"/>
              <a:buChar char="●"/>
            </a:pPr>
            <a:r>
              <a:rPr lang="en"/>
              <a:t>Did I experience congestion in this time period? </a:t>
            </a:r>
            <a:r>
              <a:rPr lang="en" sz="1400">
                <a:solidFill>
                  <a:schemeClr val="accent3"/>
                </a:solidFill>
              </a:rPr>
              <a:t>(</a:t>
            </a:r>
            <a:r>
              <a:rPr i="1" lang="en" sz="1400">
                <a:solidFill>
                  <a:schemeClr val="accent3"/>
                </a:solidFill>
              </a:rPr>
              <a:t>Detect packet loss.</a:t>
            </a:r>
            <a:r>
              <a:rPr lang="en" sz="1400">
                <a:solidFill>
                  <a:schemeClr val="accent3"/>
                </a:solidFill>
              </a:rPr>
              <a:t>)</a:t>
            </a:r>
            <a:endParaRPr/>
          </a:p>
          <a:p>
            <a:pPr indent="-228600" lvl="1" marL="1257300" rtl="0" algn="l">
              <a:spcBef>
                <a:spcPts val="0"/>
              </a:spcBef>
              <a:spcAft>
                <a:spcPts val="0"/>
              </a:spcAft>
              <a:buSzPts val="1800"/>
              <a:buChar char="●"/>
            </a:pPr>
            <a:r>
              <a:rPr lang="en"/>
              <a:t>If no, increase </a:t>
            </a:r>
            <a:r>
              <a:rPr i="1" lang="en"/>
              <a:t>R</a:t>
            </a:r>
            <a:r>
              <a:rPr lang="en"/>
              <a:t>. </a:t>
            </a:r>
            <a:r>
              <a:rPr lang="en" sz="1400">
                <a:solidFill>
                  <a:schemeClr val="accent3"/>
                </a:solidFill>
              </a:rPr>
              <a:t>(</a:t>
            </a:r>
            <a:r>
              <a:rPr i="1" lang="en" sz="1400">
                <a:solidFill>
                  <a:schemeClr val="accent3"/>
                </a:solidFill>
              </a:rPr>
              <a:t>Additive increase.</a:t>
            </a:r>
            <a:r>
              <a:rPr lang="en" sz="1400">
                <a:solidFill>
                  <a:schemeClr val="accent3"/>
                </a:solidFill>
              </a:rPr>
              <a:t>)</a:t>
            </a:r>
            <a:endParaRPr/>
          </a:p>
          <a:p>
            <a:pPr indent="-228600" lvl="1" marL="1257300" rtl="0" algn="l">
              <a:spcBef>
                <a:spcPts val="0"/>
              </a:spcBef>
              <a:spcAft>
                <a:spcPts val="0"/>
              </a:spcAft>
              <a:buSzPts val="1800"/>
              <a:buChar char="●"/>
            </a:pPr>
            <a:r>
              <a:rPr lang="en"/>
              <a:t>If yes, reduce </a:t>
            </a:r>
            <a:r>
              <a:rPr i="1" lang="en"/>
              <a:t>R</a:t>
            </a:r>
            <a:r>
              <a:rPr lang="en"/>
              <a:t>.</a:t>
            </a:r>
            <a:r>
              <a:rPr lang="en"/>
              <a:t> </a:t>
            </a:r>
            <a:r>
              <a:rPr lang="en" sz="1400">
                <a:solidFill>
                  <a:schemeClr val="accent3"/>
                </a:solidFill>
              </a:rPr>
              <a:t>(</a:t>
            </a:r>
            <a:r>
              <a:rPr i="1" lang="en" sz="1400">
                <a:solidFill>
                  <a:schemeClr val="accent3"/>
                </a:solidFill>
              </a:rPr>
              <a:t>Multiplicative decrease.</a:t>
            </a:r>
            <a:r>
              <a:rPr lang="en" sz="1400">
                <a:solidFill>
                  <a:schemeClr val="accent3"/>
                </a:solidFill>
              </a:rPr>
              <a:t>)</a:t>
            </a:r>
            <a:endParaRPr/>
          </a:p>
          <a:p>
            <a:pPr indent="-228600" lvl="1" marL="1257300" rtl="0" algn="l">
              <a:spcBef>
                <a:spcPts val="0"/>
              </a:spcBef>
              <a:spcAft>
                <a:spcPts val="0"/>
              </a:spcAft>
              <a:buSzPts val="1800"/>
              <a:buChar char="●"/>
            </a:pPr>
            <a:r>
              <a:rPr lang="en"/>
              <a:t>Repeat.</a:t>
            </a:r>
            <a:endParaRPr/>
          </a:p>
        </p:txBody>
      </p:sp>
      <p:sp>
        <p:nvSpPr>
          <p:cNvPr id="1045" name="Google Shape;1045;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Host-Based Dynamic Adjustment: Algorithm Sketch</a:t>
            </a:r>
            <a:endParaRPr/>
          </a:p>
        </p:txBody>
      </p:sp>
      <p:grpSp>
        <p:nvGrpSpPr>
          <p:cNvPr id="1046" name="Google Shape;1046;p73"/>
          <p:cNvGrpSpPr/>
          <p:nvPr/>
        </p:nvGrpSpPr>
        <p:grpSpPr>
          <a:xfrm>
            <a:off x="496925" y="1413450"/>
            <a:ext cx="639300" cy="1277700"/>
            <a:chOff x="496925" y="1413450"/>
            <a:chExt cx="639300" cy="1277700"/>
          </a:xfrm>
        </p:grpSpPr>
        <p:cxnSp>
          <p:nvCxnSpPr>
            <p:cNvPr id="1047" name="Google Shape;1047;p73"/>
            <p:cNvCxnSpPr/>
            <p:nvPr/>
          </p:nvCxnSpPr>
          <p:spPr>
            <a:xfrm>
              <a:off x="496925" y="2691025"/>
              <a:ext cx="639300" cy="0"/>
            </a:xfrm>
            <a:prstGeom prst="straightConnector1">
              <a:avLst/>
            </a:prstGeom>
            <a:noFill/>
            <a:ln cap="flat" cmpd="sng" w="19050">
              <a:solidFill>
                <a:schemeClr val="dk2"/>
              </a:solidFill>
              <a:prstDash val="solid"/>
              <a:round/>
              <a:headEnd len="med" w="med" type="none"/>
              <a:tailEnd len="med" w="med" type="none"/>
            </a:ln>
          </p:spPr>
        </p:cxnSp>
        <p:cxnSp>
          <p:nvCxnSpPr>
            <p:cNvPr id="1048" name="Google Shape;1048;p73"/>
            <p:cNvCxnSpPr/>
            <p:nvPr/>
          </p:nvCxnSpPr>
          <p:spPr>
            <a:xfrm>
              <a:off x="496925" y="1413450"/>
              <a:ext cx="275100" cy="0"/>
            </a:xfrm>
            <a:prstGeom prst="straightConnector1">
              <a:avLst/>
            </a:prstGeom>
            <a:noFill/>
            <a:ln cap="flat" cmpd="sng" w="19050">
              <a:solidFill>
                <a:schemeClr val="dk2"/>
              </a:solidFill>
              <a:prstDash val="solid"/>
              <a:round/>
              <a:headEnd len="med" w="med" type="none"/>
              <a:tailEnd len="med" w="med" type="triangle"/>
            </a:ln>
          </p:spPr>
        </p:cxnSp>
        <p:cxnSp>
          <p:nvCxnSpPr>
            <p:cNvPr id="1049" name="Google Shape;1049;p73"/>
            <p:cNvCxnSpPr/>
            <p:nvPr/>
          </p:nvCxnSpPr>
          <p:spPr>
            <a:xfrm>
              <a:off x="496925" y="1413450"/>
              <a:ext cx="600" cy="1277700"/>
            </a:xfrm>
            <a:prstGeom prst="curvedConnector3">
              <a:avLst>
                <a:gd fmla="val -48812500" name="adj1"/>
              </a:avLst>
            </a:prstGeom>
            <a:noFill/>
            <a:ln cap="flat" cmpd="sng" w="19050">
              <a:solidFill>
                <a:schemeClr val="dk2"/>
              </a:solidFill>
              <a:prstDash val="solid"/>
              <a:round/>
              <a:headEnd len="med" w="med" type="none"/>
              <a:tailEnd len="med" w="med" type="none"/>
            </a:ln>
          </p:spPr>
        </p:cxnSp>
      </p:grpSp>
      <p:sp>
        <p:nvSpPr>
          <p:cNvPr id="1050" name="Google Shape;1050;p73"/>
          <p:cNvSpPr txBox="1"/>
          <p:nvPr/>
        </p:nvSpPr>
        <p:spPr>
          <a:xfrm rot="-5400000">
            <a:off x="4086200" y="3150925"/>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sp>
        <p:nvSpPr>
          <p:cNvPr id="1051" name="Google Shape;1051;p73"/>
          <p:cNvSpPr txBox="1"/>
          <p:nvPr/>
        </p:nvSpPr>
        <p:spPr>
          <a:xfrm rot="-5400000">
            <a:off x="5400973" y="2923450"/>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sp>
        <p:nvSpPr>
          <p:cNvPr id="1052" name="Google Shape;1052;p73"/>
          <p:cNvSpPr txBox="1"/>
          <p:nvPr/>
        </p:nvSpPr>
        <p:spPr>
          <a:xfrm rot="-5400000">
            <a:off x="6990203" y="2619775"/>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sp>
        <p:nvSpPr>
          <p:cNvPr id="1053" name="Google Shape;1053;p73"/>
          <p:cNvSpPr txBox="1"/>
          <p:nvPr/>
        </p:nvSpPr>
        <p:spPr>
          <a:xfrm rot="-5400000">
            <a:off x="7780300" y="2923450"/>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grpSp>
        <p:nvGrpSpPr>
          <p:cNvPr id="1054" name="Google Shape;1054;p73"/>
          <p:cNvGrpSpPr/>
          <p:nvPr/>
        </p:nvGrpSpPr>
        <p:grpSpPr>
          <a:xfrm>
            <a:off x="2833278" y="3509594"/>
            <a:ext cx="1484832" cy="1058020"/>
            <a:chOff x="2377550" y="2542225"/>
            <a:chExt cx="3229300" cy="2199625"/>
          </a:xfrm>
        </p:grpSpPr>
        <p:sp>
          <p:nvSpPr>
            <p:cNvPr id="1055" name="Google Shape;1055;p73"/>
            <p:cNvSpPr/>
            <p:nvPr/>
          </p:nvSpPr>
          <p:spPr>
            <a:xfrm>
              <a:off x="2377550" y="2542225"/>
              <a:ext cx="3229292" cy="2199625"/>
            </a:xfrm>
            <a:custGeom>
              <a:rect b="b" l="l" r="r" t="t"/>
              <a:pathLst>
                <a:path extrusionOk="0" h="87985" w="152884">
                  <a:moveTo>
                    <a:pt x="0" y="87985"/>
                  </a:moveTo>
                  <a:cubicBezTo>
                    <a:pt x="18727" y="85267"/>
                    <a:pt x="86882" y="86343"/>
                    <a:pt x="112363" y="71679"/>
                  </a:cubicBezTo>
                  <a:cubicBezTo>
                    <a:pt x="137844" y="57015"/>
                    <a:pt x="146131" y="11947"/>
                    <a:pt x="152884" y="0"/>
                  </a:cubicBezTo>
                </a:path>
              </a:pathLst>
            </a:custGeom>
            <a:noFill/>
            <a:ln cap="flat" cmpd="sng" w="28575">
              <a:solidFill>
                <a:srgbClr val="000000"/>
              </a:solidFill>
              <a:prstDash val="solid"/>
              <a:round/>
              <a:headEnd len="med" w="med" type="none"/>
              <a:tailEnd len="med" w="med" type="none"/>
            </a:ln>
          </p:spPr>
        </p:sp>
        <p:cxnSp>
          <p:nvCxnSpPr>
            <p:cNvPr id="1056" name="Google Shape;1056;p73"/>
            <p:cNvCxnSpPr/>
            <p:nvPr/>
          </p:nvCxnSpPr>
          <p:spPr>
            <a:xfrm>
              <a:off x="5606850" y="2564250"/>
              <a:ext cx="0" cy="1143300"/>
            </a:xfrm>
            <a:prstGeom prst="straightConnector1">
              <a:avLst/>
            </a:prstGeom>
            <a:noFill/>
            <a:ln cap="flat" cmpd="sng" w="28575">
              <a:solidFill>
                <a:srgbClr val="000000"/>
              </a:solidFill>
              <a:prstDash val="solid"/>
              <a:round/>
              <a:headEnd len="med" w="med" type="none"/>
              <a:tailEnd len="med" w="med" type="none"/>
            </a:ln>
          </p:spPr>
        </p:cxnSp>
      </p:grpSp>
      <p:sp>
        <p:nvSpPr>
          <p:cNvPr id="1057" name="Google Shape;1057;p73"/>
          <p:cNvSpPr/>
          <p:nvPr/>
        </p:nvSpPr>
        <p:spPr>
          <a:xfrm>
            <a:off x="4317925" y="3002900"/>
            <a:ext cx="3704300" cy="1058025"/>
          </a:xfrm>
          <a:custGeom>
            <a:rect b="b" l="l" r="r" t="t"/>
            <a:pathLst>
              <a:path extrusionOk="0" h="42321" w="148172">
                <a:moveTo>
                  <a:pt x="0" y="42321"/>
                </a:moveTo>
                <a:lnTo>
                  <a:pt x="52663" y="11916"/>
                </a:lnTo>
                <a:lnTo>
                  <a:pt x="52663" y="36849"/>
                </a:lnTo>
                <a:lnTo>
                  <a:pt x="116488" y="0"/>
                </a:lnTo>
                <a:lnTo>
                  <a:pt x="116488" y="30849"/>
                </a:lnTo>
                <a:lnTo>
                  <a:pt x="148172" y="12556"/>
                </a:lnTo>
                <a:lnTo>
                  <a:pt x="148172" y="36217"/>
                </a:lnTo>
              </a:path>
            </a:pathLst>
          </a:custGeom>
          <a:noFill/>
          <a:ln cap="flat" cmpd="sng" w="28575">
            <a:solidFill>
              <a:srgbClr val="000000"/>
            </a:solidFill>
            <a:prstDash val="solid"/>
            <a:round/>
            <a:headEnd len="med" w="med" type="none"/>
            <a:tailEnd len="med" w="med" type="none"/>
          </a:ln>
        </p:spPr>
      </p:sp>
      <p:cxnSp>
        <p:nvCxnSpPr>
          <p:cNvPr id="1058" name="Google Shape;1058;p73"/>
          <p:cNvCxnSpPr/>
          <p:nvPr/>
        </p:nvCxnSpPr>
        <p:spPr>
          <a:xfrm>
            <a:off x="2871575" y="4809100"/>
            <a:ext cx="1408200" cy="0"/>
          </a:xfrm>
          <a:prstGeom prst="straightConnector1">
            <a:avLst/>
          </a:prstGeom>
          <a:noFill/>
          <a:ln cap="flat" cmpd="sng" w="9525">
            <a:solidFill>
              <a:schemeClr val="accent3"/>
            </a:solidFill>
            <a:prstDash val="solid"/>
            <a:round/>
            <a:headEnd len="med" w="med" type="triangle"/>
            <a:tailEnd len="med" w="med" type="triangle"/>
          </a:ln>
        </p:spPr>
      </p:cxnSp>
      <p:sp>
        <p:nvSpPr>
          <p:cNvPr id="1059" name="Google Shape;1059;p73"/>
          <p:cNvSpPr txBox="1"/>
          <p:nvPr/>
        </p:nvSpPr>
        <p:spPr>
          <a:xfrm>
            <a:off x="3109637" y="4701400"/>
            <a:ext cx="932100" cy="215400"/>
          </a:xfrm>
          <a:prstGeom prst="rect">
            <a:avLst/>
          </a:prstGeom>
          <a:solidFill>
            <a:srgbClr val="FFFFFF"/>
          </a:solid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chemeClr val="accent3"/>
                </a:solidFill>
                <a:latin typeface="Roboto"/>
                <a:ea typeface="Roboto"/>
                <a:cs typeface="Roboto"/>
                <a:sym typeface="Roboto"/>
              </a:rPr>
              <a:t>Slow Start</a:t>
            </a:r>
            <a:endParaRPr>
              <a:solidFill>
                <a:schemeClr val="accent3"/>
              </a:solidFill>
              <a:latin typeface="Roboto"/>
              <a:ea typeface="Roboto"/>
              <a:cs typeface="Roboto"/>
              <a:sym typeface="Roboto"/>
            </a:endParaRPr>
          </a:p>
        </p:txBody>
      </p:sp>
      <p:sp>
        <p:nvSpPr>
          <p:cNvPr id="1060" name="Google Shape;1060;p73"/>
          <p:cNvSpPr txBox="1"/>
          <p:nvPr/>
        </p:nvSpPr>
        <p:spPr>
          <a:xfrm>
            <a:off x="645400" y="3414425"/>
            <a:ext cx="2013000" cy="646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latin typeface="Roboto"/>
                <a:ea typeface="Roboto"/>
                <a:cs typeface="Roboto"/>
                <a:sym typeface="Roboto"/>
              </a:rPr>
              <a:t>This algorithm creates a sawtooth-shaped graph as the rate is adjusted.</a:t>
            </a:r>
            <a:endParaRPr>
              <a:latin typeface="Roboto"/>
              <a:ea typeface="Roboto"/>
              <a:cs typeface="Roboto"/>
              <a:sym typeface="Roboto"/>
            </a:endParaRPr>
          </a:p>
        </p:txBody>
      </p:sp>
      <p:cxnSp>
        <p:nvCxnSpPr>
          <p:cNvPr id="1061" name="Google Shape;1061;p73"/>
          <p:cNvCxnSpPr/>
          <p:nvPr/>
        </p:nvCxnSpPr>
        <p:spPr>
          <a:xfrm>
            <a:off x="4318100" y="4809100"/>
            <a:ext cx="3704400" cy="0"/>
          </a:xfrm>
          <a:prstGeom prst="straightConnector1">
            <a:avLst/>
          </a:prstGeom>
          <a:noFill/>
          <a:ln cap="flat" cmpd="sng" w="9525">
            <a:solidFill>
              <a:schemeClr val="accent3"/>
            </a:solidFill>
            <a:prstDash val="solid"/>
            <a:round/>
            <a:headEnd len="med" w="med" type="triangle"/>
            <a:tailEnd len="med" w="med" type="triangle"/>
          </a:ln>
        </p:spPr>
      </p:cxnSp>
      <p:sp>
        <p:nvSpPr>
          <p:cNvPr id="1062" name="Google Shape;1062;p73"/>
          <p:cNvSpPr txBox="1"/>
          <p:nvPr/>
        </p:nvSpPr>
        <p:spPr>
          <a:xfrm>
            <a:off x="5905550" y="4701400"/>
            <a:ext cx="529500" cy="215400"/>
          </a:xfrm>
          <a:prstGeom prst="rect">
            <a:avLst/>
          </a:prstGeom>
          <a:solidFill>
            <a:srgbClr val="FFFFFF"/>
          </a:solid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chemeClr val="accent3"/>
                </a:solidFill>
                <a:latin typeface="Roboto"/>
                <a:ea typeface="Roboto"/>
                <a:cs typeface="Roboto"/>
                <a:sym typeface="Roboto"/>
              </a:rPr>
              <a:t>AIMD</a:t>
            </a:r>
            <a:endParaRPr>
              <a:solidFill>
                <a:schemeClr val="accent3"/>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74"/>
          <p:cNvSpPr txBox="1"/>
          <p:nvPr>
            <p:ph idx="1" type="body"/>
          </p:nvPr>
        </p:nvSpPr>
        <p:spPr>
          <a:xfrm>
            <a:off x="4812375" y="402200"/>
            <a:ext cx="40380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Congestion Control Principles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do we need it?</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Why is it hard?</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Design Goals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Dynamic Adjustment</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Algorithm Sketch</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Reacting to Congestion (AIMD)</a:t>
            </a:r>
            <a:endParaRPr b="1">
              <a:solidFill>
                <a:schemeClr val="accent3"/>
              </a:solidFill>
              <a:latin typeface="Roboto"/>
              <a:ea typeface="Roboto"/>
              <a:cs typeface="Roboto"/>
              <a:sym typeface="Roboto"/>
            </a:endParaRPr>
          </a:p>
        </p:txBody>
      </p:sp>
      <p:sp>
        <p:nvSpPr>
          <p:cNvPr id="1068" name="Google Shape;1068;p7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Implementing Congestion Control with </a:t>
            </a:r>
            <a:r>
              <a:rPr lang="en" sz="3200"/>
              <a:t>Event-Driven Updates</a:t>
            </a:r>
            <a:endParaRPr sz="3200"/>
          </a:p>
        </p:txBody>
      </p:sp>
      <p:sp>
        <p:nvSpPr>
          <p:cNvPr id="1069" name="Google Shape;1069;p7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X, CS 168, Fall 2024</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Setting Window Size</a:t>
            </a:r>
            <a:endParaRPr/>
          </a:p>
        </p:txBody>
      </p:sp>
      <p:sp>
        <p:nvSpPr>
          <p:cNvPr id="1075" name="Google Shape;1075;p75"/>
          <p:cNvSpPr txBox="1"/>
          <p:nvPr>
            <p:ph idx="1" type="body"/>
          </p:nvPr>
        </p:nvSpPr>
        <p:spPr>
          <a:xfrm>
            <a:off x="107050" y="402200"/>
            <a:ext cx="88371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sender maintains a window of </a:t>
            </a:r>
            <a:r>
              <a:rPr i="1" lang="en"/>
              <a:t>W</a:t>
            </a:r>
            <a:r>
              <a:rPr lang="en"/>
              <a:t> packets in flight.</a:t>
            </a:r>
            <a:endParaRPr/>
          </a:p>
          <a:p>
            <a:pPr indent="0" lvl="0" marL="0" rtl="0" algn="l">
              <a:spcBef>
                <a:spcPts val="600"/>
              </a:spcBef>
              <a:spcAft>
                <a:spcPts val="0"/>
              </a:spcAft>
              <a:buNone/>
            </a:pPr>
            <a:r>
              <a:rPr lang="en"/>
              <a:t>Pick window size </a:t>
            </a:r>
            <a:r>
              <a:rPr i="1" lang="en"/>
              <a:t>W</a:t>
            </a:r>
            <a:r>
              <a:rPr lang="en"/>
              <a:t> to balance three goals:</a:t>
            </a:r>
            <a:endParaRPr/>
          </a:p>
          <a:p>
            <a:pPr indent="-342900" lvl="0" marL="457200" rtl="0" algn="l">
              <a:spcBef>
                <a:spcPts val="600"/>
              </a:spcBef>
              <a:spcAft>
                <a:spcPts val="0"/>
              </a:spcAft>
              <a:buSzPts val="1800"/>
              <a:buAutoNum type="arabicPeriod"/>
            </a:pPr>
            <a:r>
              <a:rPr lang="en"/>
              <a:t>Take advantage of network capacity ("fill the pipe").</a:t>
            </a:r>
            <a:endParaRPr/>
          </a:p>
          <a:p>
            <a:pPr indent="-342900" lvl="1" marL="914400" rtl="0" algn="l">
              <a:spcBef>
                <a:spcPts val="0"/>
              </a:spcBef>
              <a:spcAft>
                <a:spcPts val="0"/>
              </a:spcAft>
              <a:buSzPts val="1800"/>
              <a:buChar char="●"/>
            </a:pPr>
            <a:r>
              <a:rPr lang="en"/>
              <a:t>Not actually used (impractical to calculate, and never the minimum).</a:t>
            </a:r>
            <a:endParaRPr/>
          </a:p>
          <a:p>
            <a:pPr indent="-342900" lvl="0" marL="457200" rtl="0" algn="l">
              <a:spcBef>
                <a:spcPts val="0"/>
              </a:spcBef>
              <a:spcAft>
                <a:spcPts val="0"/>
              </a:spcAft>
              <a:buSzPts val="1800"/>
              <a:buAutoNum type="arabicPeriod"/>
            </a:pPr>
            <a:r>
              <a:rPr lang="en"/>
              <a:t>Don't overload the recipient.</a:t>
            </a:r>
            <a:endParaRPr>
              <a:solidFill>
                <a:srgbClr val="000000"/>
              </a:solidFill>
            </a:endParaRPr>
          </a:p>
          <a:p>
            <a:pPr indent="-342900" lvl="1" marL="914400" rtl="0" algn="l">
              <a:spcBef>
                <a:spcPts val="0"/>
              </a:spcBef>
              <a:spcAft>
                <a:spcPts val="0"/>
              </a:spcAft>
              <a:buClr>
                <a:srgbClr val="000000"/>
              </a:buClr>
              <a:buSzPts val="1800"/>
              <a:buChar char="●"/>
            </a:pPr>
            <a:r>
              <a:rPr lang="en">
                <a:solidFill>
                  <a:srgbClr val="000000"/>
                </a:solidFill>
              </a:rPr>
              <a:t>Receiver window (RWND): Recipient reports how much space it has left.</a:t>
            </a:r>
            <a:endParaRPr>
              <a:solidFill>
                <a:srgbClr val="000000"/>
              </a:solidFill>
            </a:endParaRPr>
          </a:p>
          <a:p>
            <a:pPr indent="-342900" lvl="0" marL="457200" rtl="0" algn="l">
              <a:spcBef>
                <a:spcPts val="0"/>
              </a:spcBef>
              <a:spcAft>
                <a:spcPts val="0"/>
              </a:spcAft>
              <a:buSzPts val="1800"/>
              <a:buAutoNum type="arabicPeriod"/>
            </a:pPr>
            <a:r>
              <a:rPr lang="en"/>
              <a:t>Don't overload links.</a:t>
            </a:r>
            <a:endParaRPr>
              <a:solidFill>
                <a:srgbClr val="000000"/>
              </a:solidFill>
            </a:endParaRPr>
          </a:p>
          <a:p>
            <a:pPr indent="-342900" lvl="1" marL="914400" rtl="0" algn="l">
              <a:spcBef>
                <a:spcPts val="0"/>
              </a:spcBef>
              <a:spcAft>
                <a:spcPts val="0"/>
              </a:spcAft>
              <a:buClr>
                <a:srgbClr val="000000"/>
              </a:buClr>
              <a:buSzPts val="1800"/>
              <a:buChar char="●"/>
            </a:pPr>
            <a:r>
              <a:rPr lang="en">
                <a:solidFill>
                  <a:srgbClr val="000000"/>
                </a:solidFill>
              </a:rPr>
              <a:t>Congestion window (CWND): Sender runs a congestion control algorithm.</a:t>
            </a:r>
            <a:endParaRPr>
              <a:solidFill>
                <a:srgbClr val="000000"/>
              </a:solidFill>
            </a:endParaRPr>
          </a:p>
          <a:p>
            <a:pPr indent="0" lvl="0" marL="0" rtl="0" algn="l">
              <a:spcBef>
                <a:spcPts val="600"/>
              </a:spcBef>
              <a:spcAft>
                <a:spcPts val="0"/>
              </a:spcAft>
              <a:buNone/>
            </a:pPr>
            <a:r>
              <a:rPr i="1" lang="en">
                <a:solidFill>
                  <a:srgbClr val="000000"/>
                </a:solidFill>
              </a:rPr>
              <a:t>W</a:t>
            </a:r>
            <a:r>
              <a:rPr lang="en">
                <a:solidFill>
                  <a:srgbClr val="000000"/>
                </a:solidFill>
              </a:rPr>
              <a:t> is the minimum of RWND and CWND.</a:t>
            </a:r>
            <a:endParaRPr>
              <a:solidFill>
                <a:srgbClr val="000000"/>
              </a:solidFill>
            </a:endParaRPr>
          </a:p>
          <a:p>
            <a:pPr indent="-342900" lvl="0" marL="457200" rtl="0" algn="l">
              <a:spcBef>
                <a:spcPts val="600"/>
              </a:spcBef>
              <a:spcAft>
                <a:spcPts val="0"/>
              </a:spcAft>
              <a:buClr>
                <a:srgbClr val="000000"/>
              </a:buClr>
              <a:buSzPts val="1800"/>
              <a:buChar char="●"/>
            </a:pPr>
            <a:r>
              <a:rPr lang="en">
                <a:solidFill>
                  <a:srgbClr val="000000"/>
                </a:solidFill>
              </a:rPr>
              <a:t>For today, we'll assume RWND &gt; CWND, so window is determined by CWND.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Often true in practice too.</a:t>
            </a:r>
            <a:endParaRPr>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Measuring Packets vs. Bytes</a:t>
            </a:r>
            <a:endParaRPr/>
          </a:p>
        </p:txBody>
      </p:sp>
      <p:sp>
        <p:nvSpPr>
          <p:cNvPr id="1081" name="Google Shape;1081;p76"/>
          <p:cNvSpPr txBox="1"/>
          <p:nvPr>
            <p:ph idx="1" type="body"/>
          </p:nvPr>
        </p:nvSpPr>
        <p:spPr>
          <a:xfrm>
            <a:off x="107050" y="402200"/>
            <a:ext cx="88371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Real TCP measures data in bytes.</a:t>
            </a:r>
            <a:endParaRPr/>
          </a:p>
          <a:p>
            <a:pPr indent="-342900" lvl="0" marL="457200" rtl="0" algn="l">
              <a:spcBef>
                <a:spcPts val="600"/>
              </a:spcBef>
              <a:spcAft>
                <a:spcPts val="0"/>
              </a:spcAft>
              <a:buSzPts val="1800"/>
              <a:buChar char="●"/>
            </a:pPr>
            <a:r>
              <a:rPr lang="en"/>
              <a:t>Thus, real TCP maintains CWND in bytes.</a:t>
            </a:r>
            <a:endParaRPr/>
          </a:p>
          <a:p>
            <a:pPr indent="0" lvl="0" marL="0" rtl="0" algn="l">
              <a:spcBef>
                <a:spcPts val="600"/>
              </a:spcBef>
              <a:spcAft>
                <a:spcPts val="0"/>
              </a:spcAft>
              <a:buNone/>
            </a:pPr>
            <a:r>
              <a:rPr lang="en"/>
              <a:t>In this lecture, we'll measure CWND in packets for convenience.</a:t>
            </a:r>
            <a:endParaRPr/>
          </a:p>
          <a:p>
            <a:pPr indent="-342900" lvl="0" marL="457200" rtl="0" algn="l">
              <a:spcBef>
                <a:spcPts val="600"/>
              </a:spcBef>
              <a:spcAft>
                <a:spcPts val="0"/>
              </a:spcAft>
              <a:buSzPts val="1800"/>
              <a:buChar char="●"/>
            </a:pPr>
            <a:r>
              <a:rPr lang="en"/>
              <a:t>To convert to bytes, recall: 1 packet = </a:t>
            </a:r>
            <a:r>
              <a:rPr i="1" lang="en"/>
              <a:t>MSS</a:t>
            </a:r>
            <a:r>
              <a:rPr lang="en"/>
              <a:t> bytes.</a:t>
            </a:r>
            <a:endParaRPr/>
          </a:p>
          <a:p>
            <a:pPr indent="-342900" lvl="0" marL="457200" rtl="0" algn="l">
              <a:spcBef>
                <a:spcPts val="0"/>
              </a:spcBef>
              <a:spcAft>
                <a:spcPts val="0"/>
              </a:spcAft>
              <a:buSzPts val="1800"/>
              <a:buChar char="●"/>
            </a:pPr>
            <a:r>
              <a:rPr i="1" lang="en"/>
              <a:t>MSS</a:t>
            </a:r>
            <a:r>
              <a:rPr lang="en"/>
              <a:t> = Maximum Segment Size.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Windows and Rates</a:t>
            </a:r>
            <a:endParaRPr/>
          </a:p>
        </p:txBody>
      </p:sp>
      <p:sp>
        <p:nvSpPr>
          <p:cNvPr id="1087" name="Google Shape;1087;p77"/>
          <p:cNvSpPr txBox="1"/>
          <p:nvPr>
            <p:ph idx="1" type="body"/>
          </p:nvPr>
        </p:nvSpPr>
        <p:spPr>
          <a:xfrm>
            <a:off x="107050" y="402200"/>
            <a:ext cx="88371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Congestion control is used to set the window size (CWND).</a:t>
            </a:r>
            <a:endParaRPr/>
          </a:p>
          <a:p>
            <a:pPr indent="0" lvl="0" marL="0" rtl="0" algn="l">
              <a:spcBef>
                <a:spcPts val="600"/>
              </a:spcBef>
              <a:spcAft>
                <a:spcPts val="0"/>
              </a:spcAft>
              <a:buNone/>
            </a:pPr>
            <a:r>
              <a:rPr lang="en"/>
              <a:t>We talked about congestion control as adjusting the rate.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Possibly confusing fact: Window size and rate are directly correlated.</a:t>
            </a:r>
            <a:endParaRPr/>
          </a:p>
          <a:p>
            <a:pPr indent="-342900" lvl="0" marL="457200" rtl="0" algn="l">
              <a:spcBef>
                <a:spcPts val="600"/>
              </a:spcBef>
              <a:spcAft>
                <a:spcPts val="0"/>
              </a:spcAft>
              <a:buSzPts val="1800"/>
              <a:buChar char="●"/>
            </a:pPr>
            <a:r>
              <a:rPr lang="en"/>
              <a:t>Recall: Rate = CWND / RTT.</a:t>
            </a:r>
            <a:endParaRPr/>
          </a:p>
          <a:p>
            <a:pPr indent="-342900" lvl="0" marL="457200" rtl="0" algn="l">
              <a:spcBef>
                <a:spcPts val="0"/>
              </a:spcBef>
              <a:spcAft>
                <a:spcPts val="0"/>
              </a:spcAft>
              <a:buSzPts val="1800"/>
              <a:buChar char="●"/>
            </a:pPr>
            <a:r>
              <a:rPr lang="en"/>
              <a:t>Key thing to remember: Larger window = higher rate.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78"/>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Every host </a:t>
            </a:r>
            <a:r>
              <a:rPr i="1" lang="en"/>
              <a:t>independently</a:t>
            </a:r>
            <a:r>
              <a:rPr lang="en"/>
              <a:t> runs the same algorithm:</a:t>
            </a:r>
            <a:endParaRPr/>
          </a:p>
          <a:p>
            <a:pPr indent="-228600" lvl="0" marL="914400" rtl="0" algn="l">
              <a:spcBef>
                <a:spcPts val="600"/>
              </a:spcBef>
              <a:spcAft>
                <a:spcPts val="0"/>
              </a:spcAft>
              <a:buSzPts val="1800"/>
              <a:buAutoNum type="arabicPeriod"/>
            </a:pPr>
            <a:r>
              <a:rPr lang="en"/>
              <a:t>Pick an initial rate </a:t>
            </a:r>
            <a:r>
              <a:rPr i="1" lang="en"/>
              <a:t>R</a:t>
            </a:r>
            <a:r>
              <a:rPr lang="en"/>
              <a:t>. </a:t>
            </a:r>
            <a:r>
              <a:rPr lang="en" sz="1400">
                <a:solidFill>
                  <a:schemeClr val="accent3"/>
                </a:solidFill>
              </a:rPr>
              <a:t>(</a:t>
            </a:r>
            <a:r>
              <a:rPr i="1" lang="en" sz="1400">
                <a:solidFill>
                  <a:schemeClr val="accent3"/>
                </a:solidFill>
              </a:rPr>
              <a:t>Slow start.</a:t>
            </a:r>
            <a:r>
              <a:rPr lang="en" sz="1400">
                <a:solidFill>
                  <a:schemeClr val="accent3"/>
                </a:solidFill>
              </a:rPr>
              <a:t>)</a:t>
            </a:r>
            <a:endParaRPr sz="1400">
              <a:solidFill>
                <a:schemeClr val="accent3"/>
              </a:solidFill>
            </a:endParaRPr>
          </a:p>
          <a:p>
            <a:pPr indent="-228600" lvl="0" marL="914400" rtl="0" algn="l">
              <a:spcBef>
                <a:spcPts val="0"/>
              </a:spcBef>
              <a:spcAft>
                <a:spcPts val="0"/>
              </a:spcAft>
              <a:buSzPts val="1800"/>
              <a:buAutoNum type="arabicPeriod"/>
            </a:pPr>
            <a:r>
              <a:rPr lang="en"/>
              <a:t>Try sending at rate </a:t>
            </a:r>
            <a:r>
              <a:rPr i="1" lang="en"/>
              <a:t>R</a:t>
            </a:r>
            <a:r>
              <a:rPr lang="en"/>
              <a:t> for some period of time.</a:t>
            </a:r>
            <a:endParaRPr/>
          </a:p>
          <a:p>
            <a:pPr indent="-228600" lvl="1" marL="1257300" rtl="0" algn="l">
              <a:spcBef>
                <a:spcPts val="0"/>
              </a:spcBef>
              <a:spcAft>
                <a:spcPts val="0"/>
              </a:spcAft>
              <a:buSzPts val="1800"/>
              <a:buChar char="●"/>
            </a:pPr>
            <a:r>
              <a:rPr lang="en"/>
              <a:t>Did I experience congestion in this time period? </a:t>
            </a:r>
            <a:r>
              <a:rPr lang="en" sz="1400">
                <a:solidFill>
                  <a:schemeClr val="accent3"/>
                </a:solidFill>
              </a:rPr>
              <a:t>(</a:t>
            </a:r>
            <a:r>
              <a:rPr i="1" lang="en" sz="1400">
                <a:solidFill>
                  <a:schemeClr val="accent3"/>
                </a:solidFill>
              </a:rPr>
              <a:t>Detect packet loss.</a:t>
            </a:r>
            <a:r>
              <a:rPr lang="en" sz="1400">
                <a:solidFill>
                  <a:schemeClr val="accent3"/>
                </a:solidFill>
              </a:rPr>
              <a:t>)</a:t>
            </a:r>
            <a:endParaRPr/>
          </a:p>
          <a:p>
            <a:pPr indent="-228600" lvl="1" marL="1257300" rtl="0" algn="l">
              <a:spcBef>
                <a:spcPts val="0"/>
              </a:spcBef>
              <a:spcAft>
                <a:spcPts val="0"/>
              </a:spcAft>
              <a:buSzPts val="1800"/>
              <a:buChar char="●"/>
            </a:pPr>
            <a:r>
              <a:rPr lang="en"/>
              <a:t>If no, increase </a:t>
            </a:r>
            <a:r>
              <a:rPr i="1" lang="en"/>
              <a:t>R</a:t>
            </a:r>
            <a:r>
              <a:rPr lang="en"/>
              <a:t>. </a:t>
            </a:r>
            <a:r>
              <a:rPr lang="en" sz="1400">
                <a:solidFill>
                  <a:schemeClr val="accent3"/>
                </a:solidFill>
              </a:rPr>
              <a:t>(</a:t>
            </a:r>
            <a:r>
              <a:rPr i="1" lang="en" sz="1400">
                <a:solidFill>
                  <a:schemeClr val="accent3"/>
                </a:solidFill>
              </a:rPr>
              <a:t>Additive increase.</a:t>
            </a:r>
            <a:r>
              <a:rPr lang="en" sz="1400">
                <a:solidFill>
                  <a:schemeClr val="accent3"/>
                </a:solidFill>
              </a:rPr>
              <a:t>)</a:t>
            </a:r>
            <a:endParaRPr/>
          </a:p>
          <a:p>
            <a:pPr indent="-228600" lvl="1" marL="1257300" rtl="0" algn="l">
              <a:spcBef>
                <a:spcPts val="0"/>
              </a:spcBef>
              <a:spcAft>
                <a:spcPts val="0"/>
              </a:spcAft>
              <a:buSzPts val="1800"/>
              <a:buChar char="●"/>
            </a:pPr>
            <a:r>
              <a:rPr lang="en"/>
              <a:t>If yes, reduce </a:t>
            </a:r>
            <a:r>
              <a:rPr i="1" lang="en"/>
              <a:t>R</a:t>
            </a:r>
            <a:r>
              <a:rPr lang="en"/>
              <a:t>. </a:t>
            </a:r>
            <a:r>
              <a:rPr lang="en" sz="1400">
                <a:solidFill>
                  <a:schemeClr val="accent3"/>
                </a:solidFill>
              </a:rPr>
              <a:t>(</a:t>
            </a:r>
            <a:r>
              <a:rPr i="1" lang="en" sz="1400">
                <a:solidFill>
                  <a:schemeClr val="accent3"/>
                </a:solidFill>
              </a:rPr>
              <a:t>Multiplicative decrease.</a:t>
            </a:r>
            <a:r>
              <a:rPr lang="en" sz="1400">
                <a:solidFill>
                  <a:schemeClr val="accent3"/>
                </a:solidFill>
              </a:rPr>
              <a:t>)</a:t>
            </a:r>
            <a:endParaRPr/>
          </a:p>
          <a:p>
            <a:pPr indent="-228600" lvl="1" marL="1257300" rtl="0" algn="l">
              <a:spcBef>
                <a:spcPts val="0"/>
              </a:spcBef>
              <a:spcAft>
                <a:spcPts val="0"/>
              </a:spcAft>
              <a:buSzPts val="1800"/>
              <a:buChar char="●"/>
            </a:pPr>
            <a:r>
              <a:rPr lang="en"/>
              <a:t>Repeat.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How long is "some period of time"?</a:t>
            </a:r>
            <a:endParaRPr/>
          </a:p>
          <a:p>
            <a:pPr indent="-342900" lvl="0" marL="457200" rtl="0" algn="l">
              <a:spcBef>
                <a:spcPts val="600"/>
              </a:spcBef>
              <a:spcAft>
                <a:spcPts val="0"/>
              </a:spcAft>
              <a:buSzPts val="1800"/>
              <a:buChar char="●"/>
            </a:pPr>
            <a:r>
              <a:rPr lang="en"/>
              <a:t>Ideally, each iteration lasts for one RTT.</a:t>
            </a:r>
            <a:endParaRPr/>
          </a:p>
          <a:p>
            <a:pPr indent="-342900" lvl="0" marL="457200" rtl="0" algn="l">
              <a:spcBef>
                <a:spcPts val="0"/>
              </a:spcBef>
              <a:spcAft>
                <a:spcPts val="0"/>
              </a:spcAft>
              <a:buSzPts val="1800"/>
              <a:buChar char="●"/>
            </a:pPr>
            <a:r>
              <a:rPr lang="en"/>
              <a:t>Problem: RTT is hard to measure, and changes dynamically.</a:t>
            </a:r>
            <a:endParaRPr/>
          </a:p>
        </p:txBody>
      </p:sp>
      <p:sp>
        <p:nvSpPr>
          <p:cNvPr id="1093" name="Google Shape;1093;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Host-Based Dynamic Adjustment: Algorithm Sketch</a:t>
            </a:r>
            <a:endParaRPr/>
          </a:p>
        </p:txBody>
      </p:sp>
      <p:grpSp>
        <p:nvGrpSpPr>
          <p:cNvPr id="1094" name="Google Shape;1094;p78"/>
          <p:cNvGrpSpPr/>
          <p:nvPr/>
        </p:nvGrpSpPr>
        <p:grpSpPr>
          <a:xfrm>
            <a:off x="496925" y="1413450"/>
            <a:ext cx="639300" cy="1277700"/>
            <a:chOff x="496925" y="1413450"/>
            <a:chExt cx="639300" cy="1277700"/>
          </a:xfrm>
        </p:grpSpPr>
        <p:cxnSp>
          <p:nvCxnSpPr>
            <p:cNvPr id="1095" name="Google Shape;1095;p78"/>
            <p:cNvCxnSpPr/>
            <p:nvPr/>
          </p:nvCxnSpPr>
          <p:spPr>
            <a:xfrm>
              <a:off x="496925" y="2691025"/>
              <a:ext cx="639300" cy="0"/>
            </a:xfrm>
            <a:prstGeom prst="straightConnector1">
              <a:avLst/>
            </a:prstGeom>
            <a:noFill/>
            <a:ln cap="flat" cmpd="sng" w="19050">
              <a:solidFill>
                <a:schemeClr val="dk2"/>
              </a:solidFill>
              <a:prstDash val="solid"/>
              <a:round/>
              <a:headEnd len="med" w="med" type="none"/>
              <a:tailEnd len="med" w="med" type="none"/>
            </a:ln>
          </p:spPr>
        </p:cxnSp>
        <p:cxnSp>
          <p:nvCxnSpPr>
            <p:cNvPr id="1096" name="Google Shape;1096;p78"/>
            <p:cNvCxnSpPr/>
            <p:nvPr/>
          </p:nvCxnSpPr>
          <p:spPr>
            <a:xfrm>
              <a:off x="496925" y="1413450"/>
              <a:ext cx="275100" cy="0"/>
            </a:xfrm>
            <a:prstGeom prst="straightConnector1">
              <a:avLst/>
            </a:prstGeom>
            <a:noFill/>
            <a:ln cap="flat" cmpd="sng" w="19050">
              <a:solidFill>
                <a:schemeClr val="dk2"/>
              </a:solidFill>
              <a:prstDash val="solid"/>
              <a:round/>
              <a:headEnd len="med" w="med" type="none"/>
              <a:tailEnd len="med" w="med" type="triangle"/>
            </a:ln>
          </p:spPr>
        </p:cxnSp>
        <p:cxnSp>
          <p:nvCxnSpPr>
            <p:cNvPr id="1097" name="Google Shape;1097;p78"/>
            <p:cNvCxnSpPr/>
            <p:nvPr/>
          </p:nvCxnSpPr>
          <p:spPr>
            <a:xfrm>
              <a:off x="496925" y="1413450"/>
              <a:ext cx="600" cy="1277700"/>
            </a:xfrm>
            <a:prstGeom prst="curvedConnector3">
              <a:avLst>
                <a:gd fmla="val -48812500" name="adj1"/>
              </a:avLst>
            </a:prstGeom>
            <a:noFill/>
            <a:ln cap="flat" cmpd="sng" w="19050">
              <a:solidFill>
                <a:schemeClr val="dk2"/>
              </a:solidFill>
              <a:prstDash val="solid"/>
              <a:round/>
              <a:headEnd len="med" w="med" type="none"/>
              <a:tailEnd len="med" w="med" type="none"/>
            </a:ln>
          </p:spPr>
        </p:cxnSp>
      </p:grpSp>
      <p:sp>
        <p:nvSpPr>
          <p:cNvPr id="1098" name="Google Shape;1098;p78"/>
          <p:cNvSpPr txBox="1"/>
          <p:nvPr/>
        </p:nvSpPr>
        <p:spPr>
          <a:xfrm>
            <a:off x="5745050" y="1290950"/>
            <a:ext cx="345000" cy="270900"/>
          </a:xfrm>
          <a:prstGeom prst="rect">
            <a:avLst/>
          </a:prstGeom>
          <a:noFill/>
          <a:ln>
            <a:noFill/>
          </a:ln>
        </p:spPr>
        <p:txBody>
          <a:bodyPr anchorCtr="0" anchor="t" bIns="27425" lIns="27425" spcFirstLastPara="1" rIns="27425" wrap="square" tIns="27425">
            <a:spAutoFit/>
          </a:bodyPr>
          <a:lstStyle/>
          <a:p>
            <a:pPr indent="0" lvl="0" marL="0" rtl="0" algn="l">
              <a:spcBef>
                <a:spcPts val="0"/>
              </a:spcBef>
              <a:spcAft>
                <a:spcPts val="0"/>
              </a:spcAft>
              <a:buNone/>
            </a:pPr>
            <a:r>
              <a:rPr lang="en">
                <a:solidFill>
                  <a:srgbClr val="CC4125"/>
                </a:solidFill>
                <a:latin typeface="Roboto"/>
                <a:ea typeface="Roboto"/>
                <a:cs typeface="Roboto"/>
                <a:sym typeface="Roboto"/>
              </a:rPr>
              <a:t>???</a:t>
            </a:r>
            <a:endParaRPr>
              <a:solidFill>
                <a:srgbClr val="CC4125"/>
              </a:solidFill>
              <a:latin typeface="Roboto"/>
              <a:ea typeface="Roboto"/>
              <a:cs typeface="Roboto"/>
              <a:sym typeface="Roboto"/>
            </a:endParaRPr>
          </a:p>
        </p:txBody>
      </p:sp>
      <p:sp>
        <p:nvSpPr>
          <p:cNvPr id="1099" name="Google Shape;1099;p78"/>
          <p:cNvSpPr/>
          <p:nvPr/>
        </p:nvSpPr>
        <p:spPr>
          <a:xfrm>
            <a:off x="3552950" y="1266050"/>
            <a:ext cx="2192100" cy="320700"/>
          </a:xfrm>
          <a:prstGeom prst="roundRect">
            <a:avLst>
              <a:gd fmla="val 16667" name="adj"/>
            </a:avLst>
          </a:prstGeom>
          <a:no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Event-Driven Updates</a:t>
            </a:r>
            <a:endParaRPr/>
          </a:p>
        </p:txBody>
      </p:sp>
      <p:sp>
        <p:nvSpPr>
          <p:cNvPr id="1105" name="Google Shape;1105;p79"/>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Instead of updating after "some period of time," CWND updates are </a:t>
            </a:r>
            <a:r>
              <a:rPr b="1" lang="en"/>
              <a:t>event-driven</a:t>
            </a:r>
            <a:r>
              <a:rPr lang="en"/>
              <a:t>.</a:t>
            </a:r>
            <a:endParaRPr/>
          </a:p>
          <a:p>
            <a:pPr indent="0" lvl="0" marL="0" rtl="0" algn="l">
              <a:spcBef>
                <a:spcPts val="600"/>
              </a:spcBef>
              <a:spcAft>
                <a:spcPts val="0"/>
              </a:spcAft>
              <a:buNone/>
            </a:pPr>
            <a:r>
              <a:rPr lang="en"/>
              <a:t>Sender adjusts CWND each time something interesting happens in TCP.</a:t>
            </a:r>
            <a:endParaRPr/>
          </a:p>
          <a:p>
            <a:pPr indent="-342900" lvl="0" marL="457200" rtl="0" algn="l">
              <a:spcBef>
                <a:spcPts val="600"/>
              </a:spcBef>
              <a:spcAft>
                <a:spcPts val="0"/>
              </a:spcAft>
              <a:buSzPts val="1800"/>
              <a:buChar char="●"/>
            </a:pPr>
            <a:r>
              <a:rPr lang="en"/>
              <a:t>We get an ack for new data.</a:t>
            </a:r>
            <a:endParaRPr/>
          </a:p>
          <a:p>
            <a:pPr indent="-342900" lvl="1" marL="914400" rtl="0" algn="l">
              <a:spcBef>
                <a:spcPts val="0"/>
              </a:spcBef>
              <a:spcAft>
                <a:spcPts val="0"/>
              </a:spcAft>
              <a:buSzPts val="1800"/>
              <a:buChar char="○"/>
            </a:pPr>
            <a:r>
              <a:rPr lang="en"/>
              <a:t>This means there was no congestion.</a:t>
            </a:r>
            <a:endParaRPr/>
          </a:p>
          <a:p>
            <a:pPr indent="-342900" lvl="1" marL="914400" rtl="0" algn="l">
              <a:spcBef>
                <a:spcPts val="0"/>
              </a:spcBef>
              <a:spcAft>
                <a:spcPts val="0"/>
              </a:spcAft>
              <a:buSzPts val="1800"/>
              <a:buChar char="○"/>
            </a:pPr>
            <a:r>
              <a:rPr lang="en"/>
              <a:t>Increase CWND (using slow-start, or additive increase in AIMD).</a:t>
            </a:r>
            <a:endParaRPr/>
          </a:p>
          <a:p>
            <a:pPr indent="-342900" lvl="0" marL="457200" rtl="0" algn="l">
              <a:spcBef>
                <a:spcPts val="0"/>
              </a:spcBef>
              <a:spcAft>
                <a:spcPts val="0"/>
              </a:spcAft>
              <a:buSzPts val="1800"/>
              <a:buChar char="●"/>
            </a:pPr>
            <a:r>
              <a:rPr lang="en"/>
              <a:t>We get 3 duplicate acks and declare a packet lost.</a:t>
            </a:r>
            <a:endParaRPr/>
          </a:p>
          <a:p>
            <a:pPr indent="-342900" lvl="1" marL="914400" rtl="0" algn="l">
              <a:spcBef>
                <a:spcPts val="0"/>
              </a:spcBef>
              <a:spcAft>
                <a:spcPts val="0"/>
              </a:spcAft>
              <a:buSzPts val="1800"/>
              <a:buChar char="○"/>
            </a:pPr>
            <a:r>
              <a:rPr lang="en"/>
              <a:t>Probably an isolated loss, since we're still getting subsequent acks.</a:t>
            </a:r>
            <a:endParaRPr/>
          </a:p>
          <a:p>
            <a:pPr indent="-342900" lvl="1" marL="914400" rtl="0" algn="l">
              <a:spcBef>
                <a:spcPts val="0"/>
              </a:spcBef>
              <a:spcAft>
                <a:spcPts val="0"/>
              </a:spcAft>
              <a:buSzPts val="1800"/>
              <a:buChar char="○"/>
            </a:pPr>
            <a:r>
              <a:rPr lang="en"/>
              <a:t>Decrease CWND (multiplicative decrease in AIMD).</a:t>
            </a:r>
            <a:endParaRPr/>
          </a:p>
          <a:p>
            <a:pPr indent="-342900" lvl="0" marL="457200" rtl="0" algn="l">
              <a:spcBef>
                <a:spcPts val="0"/>
              </a:spcBef>
              <a:spcAft>
                <a:spcPts val="0"/>
              </a:spcAft>
              <a:buSzPts val="1800"/>
              <a:buChar char="●"/>
            </a:pPr>
            <a:r>
              <a:rPr lang="en"/>
              <a:t>The timer expires and we declare a packet lost.</a:t>
            </a:r>
            <a:endParaRPr/>
          </a:p>
          <a:p>
            <a:pPr indent="-342900" lvl="1" marL="914400" rtl="0" algn="l">
              <a:spcBef>
                <a:spcPts val="0"/>
              </a:spcBef>
              <a:spcAft>
                <a:spcPts val="0"/>
              </a:spcAft>
              <a:buSzPts val="1800"/>
              <a:buChar char="○"/>
            </a:pPr>
            <a:r>
              <a:rPr lang="en"/>
              <a:t>We probably lost several packets – didn't get any duplicate acks. Bad news!</a:t>
            </a:r>
            <a:endParaRPr/>
          </a:p>
          <a:p>
            <a:pPr indent="-342900" lvl="1" marL="914400" rtl="0" algn="l">
              <a:spcBef>
                <a:spcPts val="0"/>
              </a:spcBef>
              <a:spcAft>
                <a:spcPts val="0"/>
              </a:spcAft>
              <a:buSzPts val="1800"/>
              <a:buChar char="○"/>
            </a:pPr>
            <a:r>
              <a:rPr lang="en"/>
              <a:t>Abandon current rate and start over from slow-start.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Event-Driven Slow Start</a:t>
            </a:r>
            <a:endParaRPr/>
          </a:p>
        </p:txBody>
      </p:sp>
      <p:sp>
        <p:nvSpPr>
          <p:cNvPr id="1111" name="Google Shape;1111;p80"/>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Conceptual slow start: Double CWND after each RTT.</a:t>
            </a:r>
            <a:endParaRPr/>
          </a:p>
          <a:p>
            <a:pPr indent="0" lvl="0" marL="0" rtl="0" algn="l">
              <a:spcBef>
                <a:spcPts val="600"/>
              </a:spcBef>
              <a:spcAft>
                <a:spcPts val="0"/>
              </a:spcAft>
              <a:buNone/>
            </a:pPr>
            <a:r>
              <a:rPr lang="en"/>
              <a:t>Event-driven slow start: Increase CWND by 1 after each ack.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Intuition:</a:t>
            </a:r>
            <a:endParaRPr/>
          </a:p>
          <a:p>
            <a:pPr indent="0" lvl="0" marL="0" rtl="0" algn="l">
              <a:spcBef>
                <a:spcPts val="600"/>
              </a:spcBef>
              <a:spcAft>
                <a:spcPts val="0"/>
              </a:spcAft>
              <a:buNone/>
            </a:pPr>
            <a:r>
              <a:rPr lang="en"/>
              <a:t>t = 0 RTTs:				CWND = 1	Send 1 packet</a:t>
            </a:r>
            <a:endParaRPr/>
          </a:p>
          <a:p>
            <a:pPr indent="0" lvl="0" marL="0" rtl="0" algn="l">
              <a:spcBef>
                <a:spcPts val="600"/>
              </a:spcBef>
              <a:spcAft>
                <a:spcPts val="0"/>
              </a:spcAft>
              <a:buNone/>
            </a:pPr>
            <a:r>
              <a:rPr lang="en"/>
              <a:t>t = 1 RTT:	get 1 ack	CWND = 2	Send 2 packets</a:t>
            </a:r>
            <a:endParaRPr/>
          </a:p>
          <a:p>
            <a:pPr indent="0" lvl="0" marL="0" rtl="0" algn="l">
              <a:spcBef>
                <a:spcPts val="600"/>
              </a:spcBef>
              <a:spcAft>
                <a:spcPts val="0"/>
              </a:spcAft>
              <a:buNone/>
            </a:pPr>
            <a:r>
              <a:rPr lang="en"/>
              <a:t>t = 2 RTTs:	get 2 acks	CWND = 4	Send 4 packets</a:t>
            </a:r>
            <a:endParaRPr/>
          </a:p>
          <a:p>
            <a:pPr indent="0" lvl="0" marL="0" rtl="0" algn="l">
              <a:spcBef>
                <a:spcPts val="600"/>
              </a:spcBef>
              <a:spcAft>
                <a:spcPts val="0"/>
              </a:spcAft>
              <a:buNone/>
            </a:pPr>
            <a:r>
              <a:rPr lang="en"/>
              <a:t>t = 3 RTTs:	get 4 acks	CWND = 8	Send 8 packets</a:t>
            </a:r>
            <a:endParaRPr/>
          </a:p>
          <a:p>
            <a:pPr indent="0" lvl="0" marL="0" rtl="0" algn="l">
              <a:spcBef>
                <a:spcPts val="600"/>
              </a:spcBef>
              <a:spcAft>
                <a:spcPts val="0"/>
              </a:spcAft>
              <a:buNone/>
            </a:pPr>
            <a:r>
              <a:rPr lang="en"/>
              <a:t>t = 4 RTTs:	get 8 acks	CWND = 16	Send 16 packets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Event-Driven Slow Start</a:t>
            </a:r>
            <a:endParaRPr/>
          </a:p>
        </p:txBody>
      </p:sp>
      <p:sp>
        <p:nvSpPr>
          <p:cNvPr id="1117" name="Google Shape;1117;p81"/>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Conceptual slow start: Double CWND after each RTT.</a:t>
            </a:r>
            <a:endParaRPr/>
          </a:p>
          <a:p>
            <a:pPr indent="0" lvl="0" marL="0" rtl="0" algn="l">
              <a:spcBef>
                <a:spcPts val="600"/>
              </a:spcBef>
              <a:spcAft>
                <a:spcPts val="0"/>
              </a:spcAft>
              <a:buNone/>
            </a:pPr>
            <a:r>
              <a:rPr lang="en"/>
              <a:t>Event-driven slow start: Increase CWND by 1 after each ack.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Intuition:</a:t>
            </a:r>
            <a:endParaRPr/>
          </a:p>
          <a:p>
            <a:pPr indent="-342900" lvl="0" marL="457200" rtl="0" algn="l">
              <a:spcBef>
                <a:spcPts val="600"/>
              </a:spcBef>
              <a:spcAft>
                <a:spcPts val="0"/>
              </a:spcAft>
              <a:buSzPts val="1800"/>
              <a:buChar char="●"/>
            </a:pPr>
            <a:r>
              <a:rPr lang="en"/>
              <a:t>Each time we get an ack, we can send one more packet (sliding window).</a:t>
            </a:r>
            <a:endParaRPr/>
          </a:p>
          <a:p>
            <a:pPr indent="-342900" lvl="0" marL="457200" rtl="0" algn="l">
              <a:spcBef>
                <a:spcPts val="0"/>
              </a:spcBef>
              <a:spcAft>
                <a:spcPts val="0"/>
              </a:spcAft>
              <a:buSzPts val="1800"/>
              <a:buChar char="●"/>
            </a:pPr>
            <a:r>
              <a:rPr lang="en"/>
              <a:t>But, we can also increase CWND by 1 and send another packet.</a:t>
            </a:r>
            <a:endParaRPr/>
          </a:p>
          <a:p>
            <a:pPr indent="-342900" lvl="0" marL="457200" rtl="0" algn="l">
              <a:spcBef>
                <a:spcPts val="0"/>
              </a:spcBef>
              <a:spcAft>
                <a:spcPts val="0"/>
              </a:spcAft>
              <a:buSzPts val="1800"/>
              <a:buChar char="●"/>
            </a:pPr>
            <a:r>
              <a:rPr lang="en"/>
              <a:t>In total: Each time we get an ack, we can send out 2 packets.</a:t>
            </a:r>
            <a:endParaRPr/>
          </a:p>
          <a:p>
            <a:pPr indent="-342900" lvl="0" marL="457200" rtl="0" algn="l">
              <a:spcBef>
                <a:spcPts val="0"/>
              </a:spcBef>
              <a:spcAft>
                <a:spcPts val="0"/>
              </a:spcAft>
              <a:buSzPts val="1800"/>
              <a:buChar char="●"/>
            </a:pPr>
            <a:r>
              <a:rPr lang="en"/>
              <a:t>Example: In one RTT, if we get 8 acks, we can send out 16 packets.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82"/>
          <p:cNvSpPr/>
          <p:nvPr/>
        </p:nvSpPr>
        <p:spPr>
          <a:xfrm>
            <a:off x="2905763" y="3207775"/>
            <a:ext cx="3019500" cy="805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23" name="Google Shape;1123;p82"/>
          <p:cNvSpPr/>
          <p:nvPr/>
        </p:nvSpPr>
        <p:spPr>
          <a:xfrm>
            <a:off x="2905763" y="2369575"/>
            <a:ext cx="3019500" cy="838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24" name="Google Shape;1124;p82"/>
          <p:cNvSpPr/>
          <p:nvPr/>
        </p:nvSpPr>
        <p:spPr>
          <a:xfrm>
            <a:off x="2905763" y="1531250"/>
            <a:ext cx="3019500" cy="838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25" name="Google Shape;1125;p82"/>
          <p:cNvSpPr/>
          <p:nvPr/>
        </p:nvSpPr>
        <p:spPr>
          <a:xfrm>
            <a:off x="2907738" y="688550"/>
            <a:ext cx="3019500" cy="8427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26" name="Google Shape;1126;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Event-Driven Slow Start</a:t>
            </a:r>
            <a:endParaRPr/>
          </a:p>
        </p:txBody>
      </p:sp>
      <p:sp>
        <p:nvSpPr>
          <p:cNvPr id="1127" name="Google Shape;1127;p82"/>
          <p:cNvSpPr txBox="1"/>
          <p:nvPr/>
        </p:nvSpPr>
        <p:spPr>
          <a:xfrm>
            <a:off x="2531363" y="4661900"/>
            <a:ext cx="748800" cy="270900"/>
          </a:xfrm>
          <a:prstGeom prst="rect">
            <a:avLst/>
          </a:prstGeom>
          <a:noFill/>
          <a:ln>
            <a:noFill/>
          </a:ln>
        </p:spPr>
        <p:txBody>
          <a:bodyPr anchorCtr="0" anchor="t" bIns="27425" lIns="91425" spcFirstLastPara="1" rIns="91425" wrap="square" tIns="27425">
            <a:sp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Sender</a:t>
            </a:r>
            <a:endParaRPr>
              <a:solidFill>
                <a:srgbClr val="000000"/>
              </a:solidFill>
              <a:latin typeface="Roboto"/>
              <a:ea typeface="Roboto"/>
              <a:cs typeface="Roboto"/>
              <a:sym typeface="Roboto"/>
            </a:endParaRPr>
          </a:p>
        </p:txBody>
      </p:sp>
      <p:sp>
        <p:nvSpPr>
          <p:cNvPr id="1128" name="Google Shape;1128;p82"/>
          <p:cNvSpPr txBox="1"/>
          <p:nvPr/>
        </p:nvSpPr>
        <p:spPr>
          <a:xfrm>
            <a:off x="5461113" y="4661900"/>
            <a:ext cx="932100" cy="270900"/>
          </a:xfrm>
          <a:prstGeom prst="rect">
            <a:avLst/>
          </a:prstGeom>
          <a:noFill/>
          <a:ln>
            <a:noFill/>
          </a:ln>
        </p:spPr>
        <p:txBody>
          <a:bodyPr anchorCtr="0" anchor="t" bIns="27425" lIns="91425" spcFirstLastPara="1" rIns="91425" wrap="square" tIns="27425">
            <a:sp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Recipient</a:t>
            </a:r>
            <a:endParaRPr>
              <a:solidFill>
                <a:srgbClr val="000000"/>
              </a:solidFill>
              <a:latin typeface="Roboto"/>
              <a:ea typeface="Roboto"/>
              <a:cs typeface="Roboto"/>
              <a:sym typeface="Roboto"/>
            </a:endParaRPr>
          </a:p>
        </p:txBody>
      </p:sp>
      <p:cxnSp>
        <p:nvCxnSpPr>
          <p:cNvPr id="1129" name="Google Shape;1129;p82"/>
          <p:cNvCxnSpPr/>
          <p:nvPr/>
        </p:nvCxnSpPr>
        <p:spPr>
          <a:xfrm>
            <a:off x="2905763" y="538025"/>
            <a:ext cx="0" cy="4123800"/>
          </a:xfrm>
          <a:prstGeom prst="straightConnector1">
            <a:avLst/>
          </a:prstGeom>
          <a:noFill/>
          <a:ln cap="flat" cmpd="sng" w="19050">
            <a:solidFill>
              <a:srgbClr val="666666"/>
            </a:solidFill>
            <a:prstDash val="solid"/>
            <a:round/>
            <a:headEnd len="med" w="med" type="none"/>
            <a:tailEnd len="med" w="med" type="none"/>
          </a:ln>
        </p:spPr>
      </p:cxnSp>
      <p:cxnSp>
        <p:nvCxnSpPr>
          <p:cNvPr id="1130" name="Google Shape;1130;p82"/>
          <p:cNvCxnSpPr/>
          <p:nvPr/>
        </p:nvCxnSpPr>
        <p:spPr>
          <a:xfrm>
            <a:off x="5927163" y="538025"/>
            <a:ext cx="0" cy="4123800"/>
          </a:xfrm>
          <a:prstGeom prst="straightConnector1">
            <a:avLst/>
          </a:prstGeom>
          <a:noFill/>
          <a:ln cap="flat" cmpd="sng" w="19050">
            <a:solidFill>
              <a:srgbClr val="666666"/>
            </a:solidFill>
            <a:prstDash val="solid"/>
            <a:round/>
            <a:headEnd len="med" w="med" type="none"/>
            <a:tailEnd len="med" w="med" type="none"/>
          </a:ln>
        </p:spPr>
      </p:cxnSp>
      <p:cxnSp>
        <p:nvCxnSpPr>
          <p:cNvPr id="1131" name="Google Shape;1131;p82"/>
          <p:cNvCxnSpPr/>
          <p:nvPr/>
        </p:nvCxnSpPr>
        <p:spPr>
          <a:xfrm>
            <a:off x="2907738" y="688400"/>
            <a:ext cx="3019500" cy="388800"/>
          </a:xfrm>
          <a:prstGeom prst="straightConnector1">
            <a:avLst/>
          </a:prstGeom>
          <a:noFill/>
          <a:ln cap="flat" cmpd="sng" w="19050">
            <a:solidFill>
              <a:srgbClr val="000000"/>
            </a:solidFill>
            <a:prstDash val="solid"/>
            <a:round/>
            <a:headEnd len="med" w="med" type="none"/>
            <a:tailEnd len="med" w="med" type="triangle"/>
          </a:ln>
        </p:spPr>
      </p:cxnSp>
      <p:cxnSp>
        <p:nvCxnSpPr>
          <p:cNvPr id="1132" name="Google Shape;1132;p82"/>
          <p:cNvCxnSpPr/>
          <p:nvPr/>
        </p:nvCxnSpPr>
        <p:spPr>
          <a:xfrm flipH="1">
            <a:off x="2907738" y="1109881"/>
            <a:ext cx="3019500" cy="388800"/>
          </a:xfrm>
          <a:prstGeom prst="straightConnector1">
            <a:avLst/>
          </a:prstGeom>
          <a:noFill/>
          <a:ln cap="flat" cmpd="sng" w="19050">
            <a:solidFill>
              <a:schemeClr val="accent2"/>
            </a:solidFill>
            <a:prstDash val="solid"/>
            <a:round/>
            <a:headEnd len="med" w="med" type="none"/>
            <a:tailEnd len="med" w="med" type="triangle"/>
          </a:ln>
        </p:spPr>
      </p:cxnSp>
      <p:cxnSp>
        <p:nvCxnSpPr>
          <p:cNvPr id="1133" name="Google Shape;1133;p82"/>
          <p:cNvCxnSpPr/>
          <p:nvPr/>
        </p:nvCxnSpPr>
        <p:spPr>
          <a:xfrm>
            <a:off x="2907738" y="1531363"/>
            <a:ext cx="3019500" cy="388800"/>
          </a:xfrm>
          <a:prstGeom prst="straightConnector1">
            <a:avLst/>
          </a:prstGeom>
          <a:noFill/>
          <a:ln cap="flat" cmpd="sng" w="19050">
            <a:solidFill>
              <a:schemeClr val="accent2"/>
            </a:solidFill>
            <a:prstDash val="solid"/>
            <a:round/>
            <a:headEnd len="med" w="med" type="none"/>
            <a:tailEnd len="med" w="med" type="triangle"/>
          </a:ln>
        </p:spPr>
      </p:cxnSp>
      <p:cxnSp>
        <p:nvCxnSpPr>
          <p:cNvPr id="1134" name="Google Shape;1134;p82"/>
          <p:cNvCxnSpPr/>
          <p:nvPr/>
        </p:nvCxnSpPr>
        <p:spPr>
          <a:xfrm flipH="1">
            <a:off x="2907738" y="1952844"/>
            <a:ext cx="3019500" cy="388800"/>
          </a:xfrm>
          <a:prstGeom prst="straightConnector1">
            <a:avLst/>
          </a:prstGeom>
          <a:noFill/>
          <a:ln cap="flat" cmpd="sng" w="19050">
            <a:solidFill>
              <a:srgbClr val="0000FF"/>
            </a:solidFill>
            <a:prstDash val="solid"/>
            <a:round/>
            <a:headEnd len="med" w="med" type="none"/>
            <a:tailEnd len="med" w="med" type="triangle"/>
          </a:ln>
        </p:spPr>
      </p:cxnSp>
      <p:cxnSp>
        <p:nvCxnSpPr>
          <p:cNvPr id="1135" name="Google Shape;1135;p82"/>
          <p:cNvCxnSpPr/>
          <p:nvPr/>
        </p:nvCxnSpPr>
        <p:spPr>
          <a:xfrm>
            <a:off x="2907738" y="1650425"/>
            <a:ext cx="3019500" cy="388800"/>
          </a:xfrm>
          <a:prstGeom prst="straightConnector1">
            <a:avLst/>
          </a:prstGeom>
          <a:noFill/>
          <a:ln cap="flat" cmpd="sng" w="19050">
            <a:solidFill>
              <a:schemeClr val="accent2"/>
            </a:solidFill>
            <a:prstDash val="solid"/>
            <a:round/>
            <a:headEnd len="med" w="med" type="none"/>
            <a:tailEnd len="med" w="med" type="triangle"/>
          </a:ln>
        </p:spPr>
      </p:cxnSp>
      <p:cxnSp>
        <p:nvCxnSpPr>
          <p:cNvPr id="1136" name="Google Shape;1136;p82"/>
          <p:cNvCxnSpPr/>
          <p:nvPr/>
        </p:nvCxnSpPr>
        <p:spPr>
          <a:xfrm flipH="1">
            <a:off x="2907738" y="2071906"/>
            <a:ext cx="3019500" cy="388800"/>
          </a:xfrm>
          <a:prstGeom prst="straightConnector1">
            <a:avLst/>
          </a:prstGeom>
          <a:noFill/>
          <a:ln cap="flat" cmpd="sng" w="19050">
            <a:solidFill>
              <a:srgbClr val="6AA84F"/>
            </a:solidFill>
            <a:prstDash val="solid"/>
            <a:round/>
            <a:headEnd len="med" w="med" type="none"/>
            <a:tailEnd len="med" w="med" type="triangle"/>
          </a:ln>
        </p:spPr>
      </p:cxnSp>
      <p:cxnSp>
        <p:nvCxnSpPr>
          <p:cNvPr id="1137" name="Google Shape;1137;p82"/>
          <p:cNvCxnSpPr/>
          <p:nvPr/>
        </p:nvCxnSpPr>
        <p:spPr>
          <a:xfrm>
            <a:off x="2907738" y="2369563"/>
            <a:ext cx="3019500" cy="388800"/>
          </a:xfrm>
          <a:prstGeom prst="straightConnector1">
            <a:avLst/>
          </a:prstGeom>
          <a:noFill/>
          <a:ln cap="flat" cmpd="sng" w="19050">
            <a:solidFill>
              <a:srgbClr val="0000FF"/>
            </a:solidFill>
            <a:prstDash val="solid"/>
            <a:round/>
            <a:headEnd len="med" w="med" type="none"/>
            <a:tailEnd len="med" w="med" type="triangle"/>
          </a:ln>
        </p:spPr>
      </p:cxnSp>
      <p:cxnSp>
        <p:nvCxnSpPr>
          <p:cNvPr id="1138" name="Google Shape;1138;p82"/>
          <p:cNvCxnSpPr/>
          <p:nvPr/>
        </p:nvCxnSpPr>
        <p:spPr>
          <a:xfrm flipH="1">
            <a:off x="2907738" y="2791044"/>
            <a:ext cx="3019500" cy="388800"/>
          </a:xfrm>
          <a:prstGeom prst="straightConnector1">
            <a:avLst/>
          </a:prstGeom>
          <a:noFill/>
          <a:ln cap="flat" cmpd="sng" w="19050">
            <a:solidFill>
              <a:schemeClr val="accent2"/>
            </a:solidFill>
            <a:prstDash val="solid"/>
            <a:round/>
            <a:headEnd len="med" w="med" type="none"/>
            <a:tailEnd len="med" w="med" type="triangle"/>
          </a:ln>
        </p:spPr>
      </p:cxnSp>
      <p:cxnSp>
        <p:nvCxnSpPr>
          <p:cNvPr id="1139" name="Google Shape;1139;p82"/>
          <p:cNvCxnSpPr/>
          <p:nvPr/>
        </p:nvCxnSpPr>
        <p:spPr>
          <a:xfrm>
            <a:off x="2907738" y="2488625"/>
            <a:ext cx="3019500" cy="388800"/>
          </a:xfrm>
          <a:prstGeom prst="straightConnector1">
            <a:avLst/>
          </a:prstGeom>
          <a:noFill/>
          <a:ln cap="flat" cmpd="sng" w="19050">
            <a:solidFill>
              <a:srgbClr val="0000FF"/>
            </a:solidFill>
            <a:prstDash val="solid"/>
            <a:round/>
            <a:headEnd len="med" w="med" type="none"/>
            <a:tailEnd len="med" w="med" type="triangle"/>
          </a:ln>
        </p:spPr>
      </p:cxnSp>
      <p:cxnSp>
        <p:nvCxnSpPr>
          <p:cNvPr id="1140" name="Google Shape;1140;p82"/>
          <p:cNvCxnSpPr/>
          <p:nvPr/>
        </p:nvCxnSpPr>
        <p:spPr>
          <a:xfrm flipH="1">
            <a:off x="2907738" y="2910106"/>
            <a:ext cx="3019500" cy="388800"/>
          </a:xfrm>
          <a:prstGeom prst="straightConnector1">
            <a:avLst/>
          </a:prstGeom>
          <a:noFill/>
          <a:ln cap="flat" cmpd="sng" w="19050">
            <a:solidFill>
              <a:srgbClr val="9900FF"/>
            </a:solidFill>
            <a:prstDash val="solid"/>
            <a:round/>
            <a:headEnd len="med" w="med" type="none"/>
            <a:tailEnd len="med" w="med" type="triangle"/>
          </a:ln>
        </p:spPr>
      </p:cxnSp>
      <p:cxnSp>
        <p:nvCxnSpPr>
          <p:cNvPr id="1141" name="Google Shape;1141;p82"/>
          <p:cNvCxnSpPr/>
          <p:nvPr/>
        </p:nvCxnSpPr>
        <p:spPr>
          <a:xfrm>
            <a:off x="2907738" y="2598163"/>
            <a:ext cx="3019500" cy="388800"/>
          </a:xfrm>
          <a:prstGeom prst="straightConnector1">
            <a:avLst/>
          </a:prstGeom>
          <a:noFill/>
          <a:ln cap="flat" cmpd="sng" w="19050">
            <a:solidFill>
              <a:srgbClr val="6AA84F"/>
            </a:solidFill>
            <a:prstDash val="solid"/>
            <a:round/>
            <a:headEnd len="med" w="med" type="none"/>
            <a:tailEnd len="med" w="med" type="triangle"/>
          </a:ln>
        </p:spPr>
      </p:cxnSp>
      <p:cxnSp>
        <p:nvCxnSpPr>
          <p:cNvPr id="1142" name="Google Shape;1142;p82"/>
          <p:cNvCxnSpPr/>
          <p:nvPr/>
        </p:nvCxnSpPr>
        <p:spPr>
          <a:xfrm flipH="1">
            <a:off x="2907738" y="3019644"/>
            <a:ext cx="3019500" cy="388800"/>
          </a:xfrm>
          <a:prstGeom prst="straightConnector1">
            <a:avLst/>
          </a:prstGeom>
          <a:noFill/>
          <a:ln cap="flat" cmpd="sng" w="19050">
            <a:solidFill>
              <a:srgbClr val="FF00FF"/>
            </a:solidFill>
            <a:prstDash val="solid"/>
            <a:round/>
            <a:headEnd len="med" w="med" type="none"/>
            <a:tailEnd len="med" w="med" type="triangle"/>
          </a:ln>
        </p:spPr>
      </p:cxnSp>
      <p:cxnSp>
        <p:nvCxnSpPr>
          <p:cNvPr id="1143" name="Google Shape;1143;p82"/>
          <p:cNvCxnSpPr/>
          <p:nvPr/>
        </p:nvCxnSpPr>
        <p:spPr>
          <a:xfrm>
            <a:off x="2907738" y="2717225"/>
            <a:ext cx="3019500" cy="388800"/>
          </a:xfrm>
          <a:prstGeom prst="straightConnector1">
            <a:avLst/>
          </a:prstGeom>
          <a:noFill/>
          <a:ln cap="flat" cmpd="sng" w="19050">
            <a:solidFill>
              <a:srgbClr val="6AA84F"/>
            </a:solidFill>
            <a:prstDash val="solid"/>
            <a:round/>
            <a:headEnd len="med" w="med" type="none"/>
            <a:tailEnd len="med" w="med" type="triangle"/>
          </a:ln>
        </p:spPr>
      </p:cxnSp>
      <p:cxnSp>
        <p:nvCxnSpPr>
          <p:cNvPr id="1144" name="Google Shape;1144;p82"/>
          <p:cNvCxnSpPr/>
          <p:nvPr/>
        </p:nvCxnSpPr>
        <p:spPr>
          <a:xfrm flipH="1">
            <a:off x="2907738" y="3138706"/>
            <a:ext cx="3019500" cy="388800"/>
          </a:xfrm>
          <a:prstGeom prst="straightConnector1">
            <a:avLst/>
          </a:prstGeom>
          <a:noFill/>
          <a:ln cap="flat" cmpd="sng" w="19050">
            <a:solidFill>
              <a:srgbClr val="E69138"/>
            </a:solidFill>
            <a:prstDash val="solid"/>
            <a:round/>
            <a:headEnd len="med" w="med" type="none"/>
            <a:tailEnd len="med" w="med" type="triangle"/>
          </a:ln>
        </p:spPr>
      </p:cxnSp>
      <p:cxnSp>
        <p:nvCxnSpPr>
          <p:cNvPr id="1145" name="Google Shape;1145;p82"/>
          <p:cNvCxnSpPr/>
          <p:nvPr/>
        </p:nvCxnSpPr>
        <p:spPr>
          <a:xfrm>
            <a:off x="2907738" y="3207763"/>
            <a:ext cx="3019500" cy="388800"/>
          </a:xfrm>
          <a:prstGeom prst="straightConnector1">
            <a:avLst/>
          </a:prstGeom>
          <a:noFill/>
          <a:ln cap="flat" cmpd="sng" w="19050">
            <a:solidFill>
              <a:schemeClr val="accent2"/>
            </a:solidFill>
            <a:prstDash val="solid"/>
            <a:round/>
            <a:headEnd len="med" w="med" type="none"/>
            <a:tailEnd len="med" w="med" type="triangle"/>
          </a:ln>
        </p:spPr>
      </p:cxnSp>
      <p:cxnSp>
        <p:nvCxnSpPr>
          <p:cNvPr id="1146" name="Google Shape;1146;p82"/>
          <p:cNvCxnSpPr/>
          <p:nvPr/>
        </p:nvCxnSpPr>
        <p:spPr>
          <a:xfrm>
            <a:off x="2907738" y="3326825"/>
            <a:ext cx="3019500" cy="388800"/>
          </a:xfrm>
          <a:prstGeom prst="straightConnector1">
            <a:avLst/>
          </a:prstGeom>
          <a:noFill/>
          <a:ln cap="flat" cmpd="sng" w="19050">
            <a:solidFill>
              <a:schemeClr val="accent2"/>
            </a:solidFill>
            <a:prstDash val="solid"/>
            <a:round/>
            <a:headEnd len="med" w="med" type="none"/>
            <a:tailEnd len="med" w="med" type="triangle"/>
          </a:ln>
        </p:spPr>
      </p:cxnSp>
      <p:cxnSp>
        <p:nvCxnSpPr>
          <p:cNvPr id="1147" name="Google Shape;1147;p82"/>
          <p:cNvCxnSpPr/>
          <p:nvPr/>
        </p:nvCxnSpPr>
        <p:spPr>
          <a:xfrm>
            <a:off x="2907738" y="3436363"/>
            <a:ext cx="3019500" cy="388800"/>
          </a:xfrm>
          <a:prstGeom prst="straightConnector1">
            <a:avLst/>
          </a:prstGeom>
          <a:noFill/>
          <a:ln cap="flat" cmpd="sng" w="19050">
            <a:solidFill>
              <a:srgbClr val="9900FF"/>
            </a:solidFill>
            <a:prstDash val="solid"/>
            <a:round/>
            <a:headEnd len="med" w="med" type="none"/>
            <a:tailEnd len="med" w="med" type="triangle"/>
          </a:ln>
        </p:spPr>
      </p:cxnSp>
      <p:cxnSp>
        <p:nvCxnSpPr>
          <p:cNvPr id="1148" name="Google Shape;1148;p82"/>
          <p:cNvCxnSpPr/>
          <p:nvPr/>
        </p:nvCxnSpPr>
        <p:spPr>
          <a:xfrm>
            <a:off x="2907738" y="3555425"/>
            <a:ext cx="3019500" cy="388800"/>
          </a:xfrm>
          <a:prstGeom prst="straightConnector1">
            <a:avLst/>
          </a:prstGeom>
          <a:noFill/>
          <a:ln cap="flat" cmpd="sng" w="19050">
            <a:solidFill>
              <a:srgbClr val="9900FF"/>
            </a:solidFill>
            <a:prstDash val="solid"/>
            <a:round/>
            <a:headEnd len="med" w="med" type="none"/>
            <a:tailEnd len="med" w="med" type="triangle"/>
          </a:ln>
        </p:spPr>
      </p:cxnSp>
      <p:cxnSp>
        <p:nvCxnSpPr>
          <p:cNvPr id="1149" name="Google Shape;1149;p82"/>
          <p:cNvCxnSpPr/>
          <p:nvPr/>
        </p:nvCxnSpPr>
        <p:spPr>
          <a:xfrm>
            <a:off x="2907738" y="3664963"/>
            <a:ext cx="3019500" cy="388800"/>
          </a:xfrm>
          <a:prstGeom prst="straightConnector1">
            <a:avLst/>
          </a:prstGeom>
          <a:noFill/>
          <a:ln cap="flat" cmpd="sng" w="19050">
            <a:solidFill>
              <a:srgbClr val="FF00FF"/>
            </a:solidFill>
            <a:prstDash val="solid"/>
            <a:round/>
            <a:headEnd len="med" w="med" type="none"/>
            <a:tailEnd len="med" w="med" type="triangle"/>
          </a:ln>
        </p:spPr>
      </p:cxnSp>
      <p:cxnSp>
        <p:nvCxnSpPr>
          <p:cNvPr id="1150" name="Google Shape;1150;p82"/>
          <p:cNvCxnSpPr/>
          <p:nvPr/>
        </p:nvCxnSpPr>
        <p:spPr>
          <a:xfrm>
            <a:off x="2907738" y="3784025"/>
            <a:ext cx="3019500" cy="388800"/>
          </a:xfrm>
          <a:prstGeom prst="straightConnector1">
            <a:avLst/>
          </a:prstGeom>
          <a:noFill/>
          <a:ln cap="flat" cmpd="sng" w="19050">
            <a:solidFill>
              <a:srgbClr val="FF00FF"/>
            </a:solidFill>
            <a:prstDash val="solid"/>
            <a:round/>
            <a:headEnd len="med" w="med" type="none"/>
            <a:tailEnd len="med" w="med" type="triangle"/>
          </a:ln>
        </p:spPr>
      </p:cxnSp>
      <p:cxnSp>
        <p:nvCxnSpPr>
          <p:cNvPr id="1151" name="Google Shape;1151;p82"/>
          <p:cNvCxnSpPr/>
          <p:nvPr/>
        </p:nvCxnSpPr>
        <p:spPr>
          <a:xfrm>
            <a:off x="2907738" y="3893563"/>
            <a:ext cx="3019500" cy="388800"/>
          </a:xfrm>
          <a:prstGeom prst="straightConnector1">
            <a:avLst/>
          </a:prstGeom>
          <a:noFill/>
          <a:ln cap="flat" cmpd="sng" w="19050">
            <a:solidFill>
              <a:srgbClr val="E69138"/>
            </a:solidFill>
            <a:prstDash val="solid"/>
            <a:round/>
            <a:headEnd len="med" w="med" type="none"/>
            <a:tailEnd len="med" w="med" type="triangle"/>
          </a:ln>
        </p:spPr>
      </p:cxnSp>
      <p:cxnSp>
        <p:nvCxnSpPr>
          <p:cNvPr id="1152" name="Google Shape;1152;p82"/>
          <p:cNvCxnSpPr/>
          <p:nvPr/>
        </p:nvCxnSpPr>
        <p:spPr>
          <a:xfrm>
            <a:off x="2907738" y="4012625"/>
            <a:ext cx="3019500" cy="388800"/>
          </a:xfrm>
          <a:prstGeom prst="straightConnector1">
            <a:avLst/>
          </a:prstGeom>
          <a:noFill/>
          <a:ln cap="flat" cmpd="sng" w="19050">
            <a:solidFill>
              <a:srgbClr val="E69138"/>
            </a:solidFill>
            <a:prstDash val="solid"/>
            <a:round/>
            <a:headEnd len="med" w="med" type="none"/>
            <a:tailEnd len="med" w="med" type="triangle"/>
          </a:ln>
        </p:spPr>
      </p:cxnSp>
      <p:sp>
        <p:nvSpPr>
          <p:cNvPr id="1153" name="Google Shape;1153;p82"/>
          <p:cNvSpPr txBox="1"/>
          <p:nvPr/>
        </p:nvSpPr>
        <p:spPr>
          <a:xfrm>
            <a:off x="2127387" y="592811"/>
            <a:ext cx="748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Roboto"/>
                <a:ea typeface="Roboto"/>
                <a:cs typeface="Roboto"/>
                <a:sym typeface="Roboto"/>
              </a:rPr>
              <a:t>CWND = 1</a:t>
            </a:r>
            <a:endParaRPr sz="1200">
              <a:solidFill>
                <a:srgbClr val="000000"/>
              </a:solidFill>
              <a:latin typeface="Roboto"/>
              <a:ea typeface="Roboto"/>
              <a:cs typeface="Roboto"/>
              <a:sym typeface="Roboto"/>
            </a:endParaRPr>
          </a:p>
        </p:txBody>
      </p:sp>
      <p:sp>
        <p:nvSpPr>
          <p:cNvPr id="1154" name="Google Shape;1154;p82"/>
          <p:cNvSpPr txBox="1"/>
          <p:nvPr/>
        </p:nvSpPr>
        <p:spPr>
          <a:xfrm>
            <a:off x="2127387" y="1406300"/>
            <a:ext cx="748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2"/>
                </a:solidFill>
                <a:latin typeface="Roboto"/>
                <a:ea typeface="Roboto"/>
                <a:cs typeface="Roboto"/>
                <a:sym typeface="Roboto"/>
              </a:rPr>
              <a:t>CWND = 2</a:t>
            </a:r>
            <a:endParaRPr sz="1200">
              <a:solidFill>
                <a:schemeClr val="accent2"/>
              </a:solidFill>
              <a:latin typeface="Roboto"/>
              <a:ea typeface="Roboto"/>
              <a:cs typeface="Roboto"/>
              <a:sym typeface="Roboto"/>
            </a:endParaRPr>
          </a:p>
        </p:txBody>
      </p:sp>
      <p:sp>
        <p:nvSpPr>
          <p:cNvPr id="1155" name="Google Shape;1155;p82"/>
          <p:cNvSpPr txBox="1"/>
          <p:nvPr/>
        </p:nvSpPr>
        <p:spPr>
          <a:xfrm>
            <a:off x="2127387" y="2222035"/>
            <a:ext cx="748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rgbClr val="0000FF"/>
                </a:solidFill>
                <a:latin typeface="Roboto"/>
                <a:ea typeface="Roboto"/>
                <a:cs typeface="Roboto"/>
                <a:sym typeface="Roboto"/>
              </a:rPr>
              <a:t>CWND = 3</a:t>
            </a:r>
            <a:endParaRPr sz="1200">
              <a:solidFill>
                <a:srgbClr val="0000FF"/>
              </a:solidFill>
              <a:latin typeface="Roboto"/>
              <a:ea typeface="Roboto"/>
              <a:cs typeface="Roboto"/>
              <a:sym typeface="Roboto"/>
            </a:endParaRPr>
          </a:p>
        </p:txBody>
      </p:sp>
      <p:sp>
        <p:nvSpPr>
          <p:cNvPr id="1156" name="Google Shape;1156;p82"/>
          <p:cNvSpPr txBox="1"/>
          <p:nvPr/>
        </p:nvSpPr>
        <p:spPr>
          <a:xfrm>
            <a:off x="2127387" y="2374435"/>
            <a:ext cx="748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rgbClr val="6AA84F"/>
                </a:solidFill>
                <a:latin typeface="Roboto"/>
                <a:ea typeface="Roboto"/>
                <a:cs typeface="Roboto"/>
                <a:sym typeface="Roboto"/>
              </a:rPr>
              <a:t>CWND = 4</a:t>
            </a:r>
            <a:endParaRPr sz="1200">
              <a:solidFill>
                <a:srgbClr val="6AA84F"/>
              </a:solidFill>
              <a:latin typeface="Roboto"/>
              <a:ea typeface="Roboto"/>
              <a:cs typeface="Roboto"/>
              <a:sym typeface="Roboto"/>
            </a:endParaRPr>
          </a:p>
        </p:txBody>
      </p:sp>
      <p:sp>
        <p:nvSpPr>
          <p:cNvPr id="1157" name="Google Shape;1157;p82"/>
          <p:cNvSpPr txBox="1"/>
          <p:nvPr/>
        </p:nvSpPr>
        <p:spPr>
          <a:xfrm>
            <a:off x="2127387" y="3022045"/>
            <a:ext cx="748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chemeClr val="accent2"/>
                </a:solidFill>
                <a:latin typeface="Roboto"/>
                <a:ea typeface="Roboto"/>
                <a:cs typeface="Roboto"/>
                <a:sym typeface="Roboto"/>
              </a:rPr>
              <a:t>CWND = 5</a:t>
            </a:r>
            <a:endParaRPr sz="1200">
              <a:solidFill>
                <a:schemeClr val="accent2"/>
              </a:solidFill>
              <a:latin typeface="Roboto"/>
              <a:ea typeface="Roboto"/>
              <a:cs typeface="Roboto"/>
              <a:sym typeface="Roboto"/>
            </a:endParaRPr>
          </a:p>
        </p:txBody>
      </p:sp>
      <p:sp>
        <p:nvSpPr>
          <p:cNvPr id="1158" name="Google Shape;1158;p82"/>
          <p:cNvSpPr txBox="1"/>
          <p:nvPr/>
        </p:nvSpPr>
        <p:spPr>
          <a:xfrm>
            <a:off x="2127387" y="3174445"/>
            <a:ext cx="748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rgbClr val="9900FF"/>
                </a:solidFill>
                <a:latin typeface="Roboto"/>
                <a:ea typeface="Roboto"/>
                <a:cs typeface="Roboto"/>
                <a:sym typeface="Roboto"/>
              </a:rPr>
              <a:t>CWND = 6</a:t>
            </a:r>
            <a:endParaRPr sz="1200">
              <a:solidFill>
                <a:srgbClr val="9900FF"/>
              </a:solidFill>
              <a:latin typeface="Roboto"/>
              <a:ea typeface="Roboto"/>
              <a:cs typeface="Roboto"/>
              <a:sym typeface="Roboto"/>
            </a:endParaRPr>
          </a:p>
        </p:txBody>
      </p:sp>
      <p:sp>
        <p:nvSpPr>
          <p:cNvPr id="1159" name="Google Shape;1159;p82"/>
          <p:cNvSpPr txBox="1"/>
          <p:nvPr/>
        </p:nvSpPr>
        <p:spPr>
          <a:xfrm>
            <a:off x="2127387" y="3326845"/>
            <a:ext cx="748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rgbClr val="FF00FF"/>
                </a:solidFill>
                <a:latin typeface="Roboto"/>
                <a:ea typeface="Roboto"/>
                <a:cs typeface="Roboto"/>
                <a:sym typeface="Roboto"/>
              </a:rPr>
              <a:t>CWND = 7</a:t>
            </a:r>
            <a:endParaRPr sz="1200">
              <a:solidFill>
                <a:srgbClr val="FF00FF"/>
              </a:solidFill>
              <a:latin typeface="Roboto"/>
              <a:ea typeface="Roboto"/>
              <a:cs typeface="Roboto"/>
              <a:sym typeface="Roboto"/>
            </a:endParaRPr>
          </a:p>
        </p:txBody>
      </p:sp>
      <p:sp>
        <p:nvSpPr>
          <p:cNvPr id="1160" name="Google Shape;1160;p82"/>
          <p:cNvSpPr txBox="1"/>
          <p:nvPr/>
        </p:nvSpPr>
        <p:spPr>
          <a:xfrm>
            <a:off x="2127387" y="3479245"/>
            <a:ext cx="748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solidFill>
                  <a:srgbClr val="E69138"/>
                </a:solidFill>
                <a:latin typeface="Roboto"/>
                <a:ea typeface="Roboto"/>
                <a:cs typeface="Roboto"/>
                <a:sym typeface="Roboto"/>
              </a:rPr>
              <a:t>CWND = 8</a:t>
            </a:r>
            <a:endParaRPr sz="1200">
              <a:solidFill>
                <a:srgbClr val="E69138"/>
              </a:solidFill>
              <a:latin typeface="Roboto"/>
              <a:ea typeface="Roboto"/>
              <a:cs typeface="Roboto"/>
              <a:sym typeface="Roboto"/>
            </a:endParaRPr>
          </a:p>
        </p:txBody>
      </p:sp>
      <p:sp>
        <p:nvSpPr>
          <p:cNvPr id="1161" name="Google Shape;1161;p82"/>
          <p:cNvSpPr txBox="1"/>
          <p:nvPr/>
        </p:nvSpPr>
        <p:spPr>
          <a:xfrm rot="5400000">
            <a:off x="5712387" y="1017511"/>
            <a:ext cx="748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Roboto"/>
                <a:ea typeface="Roboto"/>
                <a:cs typeface="Roboto"/>
                <a:sym typeface="Roboto"/>
              </a:rPr>
              <a:t>First RTT</a:t>
            </a:r>
            <a:endParaRPr sz="1200">
              <a:solidFill>
                <a:srgbClr val="000000"/>
              </a:solidFill>
              <a:latin typeface="Roboto"/>
              <a:ea typeface="Roboto"/>
              <a:cs typeface="Roboto"/>
              <a:sym typeface="Roboto"/>
            </a:endParaRPr>
          </a:p>
        </p:txBody>
      </p:sp>
      <p:sp>
        <p:nvSpPr>
          <p:cNvPr id="1162" name="Google Shape;1162;p82"/>
          <p:cNvSpPr txBox="1"/>
          <p:nvPr/>
        </p:nvSpPr>
        <p:spPr>
          <a:xfrm rot="5400000">
            <a:off x="5671138" y="1856600"/>
            <a:ext cx="8313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Roboto"/>
                <a:ea typeface="Roboto"/>
                <a:cs typeface="Roboto"/>
                <a:sym typeface="Roboto"/>
              </a:rPr>
              <a:t>Second RTT</a:t>
            </a:r>
            <a:endParaRPr sz="1200">
              <a:solidFill>
                <a:srgbClr val="000000"/>
              </a:solidFill>
              <a:latin typeface="Roboto"/>
              <a:ea typeface="Roboto"/>
              <a:cs typeface="Roboto"/>
              <a:sym typeface="Roboto"/>
            </a:endParaRPr>
          </a:p>
        </p:txBody>
      </p:sp>
      <p:sp>
        <p:nvSpPr>
          <p:cNvPr id="1163" name="Google Shape;1163;p82"/>
          <p:cNvSpPr txBox="1"/>
          <p:nvPr/>
        </p:nvSpPr>
        <p:spPr>
          <a:xfrm rot="5400000">
            <a:off x="5712387" y="2693911"/>
            <a:ext cx="748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Roboto"/>
                <a:ea typeface="Roboto"/>
                <a:cs typeface="Roboto"/>
                <a:sym typeface="Roboto"/>
              </a:rPr>
              <a:t>Third RTT</a:t>
            </a:r>
            <a:endParaRPr sz="1200">
              <a:solidFill>
                <a:srgbClr val="000000"/>
              </a:solidFill>
              <a:latin typeface="Roboto"/>
              <a:ea typeface="Roboto"/>
              <a:cs typeface="Roboto"/>
              <a:sym typeface="Roboto"/>
            </a:endParaRPr>
          </a:p>
        </p:txBody>
      </p:sp>
      <p:sp>
        <p:nvSpPr>
          <p:cNvPr id="1164" name="Google Shape;1164;p82"/>
          <p:cNvSpPr txBox="1"/>
          <p:nvPr/>
        </p:nvSpPr>
        <p:spPr>
          <a:xfrm rot="5400000">
            <a:off x="5671138" y="3533000"/>
            <a:ext cx="8313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200">
                <a:latin typeface="Roboto"/>
                <a:ea typeface="Roboto"/>
                <a:cs typeface="Roboto"/>
                <a:sym typeface="Roboto"/>
              </a:rPr>
              <a:t>Fourth RTT</a:t>
            </a:r>
            <a:endParaRPr sz="1200">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History of Congestion Control</a:t>
            </a:r>
            <a:endParaRPr/>
          </a:p>
        </p:txBody>
      </p:sp>
      <p:sp>
        <p:nvSpPr>
          <p:cNvPr id="201" name="Google Shape;201;p29"/>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was congestion collapse solved in the 1980s?</a:t>
            </a:r>
            <a:endParaRPr/>
          </a:p>
          <a:p>
            <a:pPr indent="-342900" lvl="0" marL="457200" rtl="0" algn="l">
              <a:spcBef>
                <a:spcPts val="600"/>
              </a:spcBef>
              <a:spcAft>
                <a:spcPts val="0"/>
              </a:spcAft>
              <a:buSzPts val="1800"/>
              <a:buChar char="●"/>
            </a:pPr>
            <a:r>
              <a:rPr lang="en"/>
              <a:t>Michael Karels and Van Jacobson were working on BSD (</a:t>
            </a:r>
            <a:r>
              <a:rPr lang="en"/>
              <a:t>an </a:t>
            </a:r>
            <a:r>
              <a:rPr lang="en"/>
              <a:t>early OS).</a:t>
            </a:r>
            <a:endParaRPr/>
          </a:p>
          <a:p>
            <a:pPr indent="-342900" lvl="0" marL="457200" rtl="0" algn="l">
              <a:spcBef>
                <a:spcPts val="0"/>
              </a:spcBef>
              <a:spcAft>
                <a:spcPts val="0"/>
              </a:spcAft>
              <a:buSzPts val="1800"/>
              <a:buChar char="●"/>
            </a:pPr>
            <a:r>
              <a:rPr lang="en"/>
              <a:t>They changed a few lines of TCP code to fix the problem.</a:t>
            </a:r>
            <a:endParaRPr/>
          </a:p>
          <a:p>
            <a:pPr indent="-342900" lvl="1" marL="914400" rtl="0" algn="l">
              <a:spcBef>
                <a:spcPts val="0"/>
              </a:spcBef>
              <a:spcAft>
                <a:spcPts val="0"/>
              </a:spcAft>
              <a:buSzPts val="1800"/>
              <a:buChar char="○"/>
            </a:pPr>
            <a:r>
              <a:rPr lang="en"/>
              <a:t>Recall: TCP is implemented in everybody's OS.</a:t>
            </a:r>
            <a:endParaRPr/>
          </a:p>
          <a:p>
            <a:pPr indent="-342900" lvl="1" marL="914400" rtl="0" algn="l">
              <a:spcBef>
                <a:spcPts val="0"/>
              </a:spcBef>
              <a:spcAft>
                <a:spcPts val="0"/>
              </a:spcAft>
              <a:buSzPts val="1800"/>
              <a:buChar char="○"/>
            </a:pPr>
            <a:r>
              <a:rPr lang="en"/>
              <a:t>The fix worked, and everybody quickly adopted it.</a:t>
            </a:r>
            <a:endParaRPr/>
          </a:p>
          <a:p>
            <a:pPr indent="0" lvl="0" marL="0" rtl="0" algn="l">
              <a:spcBef>
                <a:spcPts val="600"/>
              </a:spcBef>
              <a:spcAft>
                <a:spcPts val="0"/>
              </a:spcAft>
              <a:buNone/>
            </a:pPr>
            <a:r>
              <a:rPr lang="en"/>
              <a:t>The history of </a:t>
            </a:r>
            <a:r>
              <a:rPr lang="en"/>
              <a:t>congestion</a:t>
            </a:r>
            <a:r>
              <a:rPr lang="en"/>
              <a:t> control had a big impact on its design.</a:t>
            </a:r>
            <a:endParaRPr/>
          </a:p>
          <a:p>
            <a:pPr indent="-342900" lvl="0" marL="457200" rtl="0" algn="l">
              <a:spcBef>
                <a:spcPts val="600"/>
              </a:spcBef>
              <a:spcAft>
                <a:spcPts val="0"/>
              </a:spcAft>
              <a:buSzPts val="1800"/>
              <a:buChar char="●"/>
            </a:pPr>
            <a:r>
              <a:rPr lang="en"/>
              <a:t>Invented as an ad-hoc patch to an existing system. </a:t>
            </a:r>
            <a:r>
              <a:rPr lang="en" sz="1400">
                <a:solidFill>
                  <a:schemeClr val="accent3"/>
                </a:solidFill>
              </a:rPr>
              <a:t>(</a:t>
            </a:r>
            <a:r>
              <a:rPr i="1" lang="en" sz="1400">
                <a:solidFill>
                  <a:schemeClr val="accent3"/>
                </a:solidFill>
              </a:rPr>
              <a:t>Not in original TCP design.</a:t>
            </a:r>
            <a:r>
              <a:rPr lang="en" sz="1400">
                <a:solidFill>
                  <a:schemeClr val="accent3"/>
                </a:solidFill>
              </a:rPr>
              <a:t>)</a:t>
            </a:r>
            <a:endParaRPr sz="1400">
              <a:solidFill>
                <a:schemeClr val="accent3"/>
              </a:solidFill>
            </a:endParaRPr>
          </a:p>
          <a:p>
            <a:pPr indent="-342900" lvl="0" marL="457200" rtl="0" algn="l">
              <a:spcBef>
                <a:spcPts val="0"/>
              </a:spcBef>
              <a:spcAft>
                <a:spcPts val="0"/>
              </a:spcAft>
              <a:buSzPts val="1800"/>
              <a:buChar char="●"/>
            </a:pPr>
            <a:r>
              <a:rPr lang="en"/>
              <a:t>Implemented in the OS. </a:t>
            </a:r>
            <a:r>
              <a:rPr lang="en" sz="1400">
                <a:solidFill>
                  <a:schemeClr val="accent3"/>
                </a:solidFill>
              </a:rPr>
              <a:t>(</a:t>
            </a:r>
            <a:r>
              <a:rPr i="1" lang="en" sz="1400">
                <a:solidFill>
                  <a:schemeClr val="accent3"/>
                </a:solidFill>
              </a:rPr>
              <a:t>Not in applications, routers, etc.</a:t>
            </a:r>
            <a:r>
              <a:rPr lang="en" sz="1400">
                <a:solidFill>
                  <a:schemeClr val="accent3"/>
                </a:solidFill>
              </a:rPr>
              <a:t>)</a:t>
            </a:r>
            <a:endParaRPr sz="1400">
              <a:solidFill>
                <a:schemeClr val="accent3"/>
              </a:solidFill>
            </a:endParaRPr>
          </a:p>
          <a:p>
            <a:pPr indent="0" lvl="0" marL="0" rtl="0" algn="l">
              <a:spcBef>
                <a:spcPts val="600"/>
              </a:spcBef>
              <a:spcAft>
                <a:spcPts val="0"/>
              </a:spcAft>
              <a:buNone/>
            </a:pPr>
            <a:r>
              <a:rPr lang="en"/>
              <a:t>Fast-forward to today:</a:t>
            </a:r>
            <a:endParaRPr/>
          </a:p>
          <a:p>
            <a:pPr indent="-342900" lvl="0" marL="457200" rtl="0" algn="l">
              <a:spcBef>
                <a:spcPts val="600"/>
              </a:spcBef>
              <a:spcAft>
                <a:spcPts val="0"/>
              </a:spcAft>
              <a:buSzPts val="1800"/>
              <a:buChar char="●"/>
            </a:pPr>
            <a:r>
              <a:rPr lang="en"/>
              <a:t>Extensive research and improvements since the original patch.</a:t>
            </a:r>
            <a:endParaRPr/>
          </a:p>
          <a:p>
            <a:pPr indent="-342900" lvl="0" marL="457200" rtl="0" algn="l">
              <a:spcBef>
                <a:spcPts val="0"/>
              </a:spcBef>
              <a:spcAft>
                <a:spcPts val="0"/>
              </a:spcAft>
              <a:buSzPts val="1800"/>
              <a:buChar char="●"/>
            </a:pPr>
            <a:r>
              <a:rPr lang="en"/>
              <a:t>The core ideas in the original patch still persist.</a:t>
            </a:r>
            <a:endParaRPr/>
          </a:p>
          <a:p>
            <a:pPr indent="-342900" lvl="0" marL="457200" rtl="0" algn="l">
              <a:spcBef>
                <a:spcPts val="0"/>
              </a:spcBef>
              <a:spcAft>
                <a:spcPts val="0"/>
              </a:spcAft>
              <a:buSzPts val="1800"/>
              <a:buChar char="●"/>
            </a:pPr>
            <a:r>
              <a:rPr lang="en"/>
              <a:t>No major congestion collapses ever since.</a:t>
            </a:r>
            <a:endParaRPr/>
          </a:p>
          <a:p>
            <a:pPr indent="0" lvl="0" marL="0" rtl="0" algn="l">
              <a:spcBef>
                <a:spcPts val="60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Event-Driven Slow Start: SSTHRESH</a:t>
            </a:r>
            <a:endParaRPr/>
          </a:p>
        </p:txBody>
      </p:sp>
      <p:sp>
        <p:nvSpPr>
          <p:cNvPr id="1170" name="Google Shape;1170;p83"/>
          <p:cNvSpPr txBox="1"/>
          <p:nvPr>
            <p:ph idx="1" type="body"/>
          </p:nvPr>
        </p:nvSpPr>
        <p:spPr>
          <a:xfrm>
            <a:off x="107050" y="402200"/>
            <a:ext cx="8909700" cy="203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Increase CWND by 1 after each ack.</a:t>
            </a:r>
            <a:endParaRPr/>
          </a:p>
          <a:p>
            <a:pPr indent="0" lvl="0" marL="0" rtl="0" algn="l">
              <a:spcBef>
                <a:spcPts val="600"/>
              </a:spcBef>
              <a:spcAft>
                <a:spcPts val="0"/>
              </a:spcAft>
              <a:buNone/>
            </a:pPr>
            <a:r>
              <a:rPr lang="en"/>
              <a:t>Eventually, we encounter a packet loss.</a:t>
            </a:r>
            <a:endParaRPr/>
          </a:p>
          <a:p>
            <a:pPr indent="-342900" lvl="0" marL="457200" rtl="0" algn="l">
              <a:spcBef>
                <a:spcPts val="600"/>
              </a:spcBef>
              <a:spcAft>
                <a:spcPts val="0"/>
              </a:spcAft>
              <a:buSzPts val="1800"/>
              <a:buChar char="●"/>
            </a:pPr>
            <a:r>
              <a:rPr lang="en"/>
              <a:t>Set CWND = CWND/2.</a:t>
            </a:r>
            <a:endParaRPr/>
          </a:p>
          <a:p>
            <a:pPr indent="-342900" lvl="0" marL="457200" rtl="0" algn="l">
              <a:spcBef>
                <a:spcPts val="0"/>
              </a:spcBef>
              <a:spcAft>
                <a:spcPts val="0"/>
              </a:spcAft>
              <a:buSzPts val="1800"/>
              <a:buChar char="●"/>
            </a:pPr>
            <a:r>
              <a:rPr lang="en"/>
              <a:t>Set SSTHRESH = CWND/2.</a:t>
            </a:r>
            <a:endParaRPr/>
          </a:p>
          <a:p>
            <a:pPr indent="0" lvl="0" marL="0" rtl="0" algn="l">
              <a:spcBef>
                <a:spcPts val="600"/>
              </a:spcBef>
              <a:spcAft>
                <a:spcPts val="0"/>
              </a:spcAft>
              <a:buNone/>
            </a:pPr>
            <a:r>
              <a:rPr b="1" lang="en"/>
              <a:t>SSTHRESH</a:t>
            </a:r>
            <a:r>
              <a:rPr lang="en"/>
              <a:t> helps us remember the last safe rate.</a:t>
            </a:r>
            <a:endParaRPr/>
          </a:p>
        </p:txBody>
      </p:sp>
      <p:sp>
        <p:nvSpPr>
          <p:cNvPr id="1171" name="Google Shape;1171;p83"/>
          <p:cNvSpPr txBox="1"/>
          <p:nvPr/>
        </p:nvSpPr>
        <p:spPr>
          <a:xfrm rot="-5400000">
            <a:off x="3171813" y="3150925"/>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sp>
        <p:nvSpPr>
          <p:cNvPr id="1172" name="Google Shape;1172;p83"/>
          <p:cNvSpPr txBox="1"/>
          <p:nvPr/>
        </p:nvSpPr>
        <p:spPr>
          <a:xfrm rot="-5400000">
            <a:off x="4486585" y="2923450"/>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sp>
        <p:nvSpPr>
          <p:cNvPr id="1173" name="Google Shape;1173;p83"/>
          <p:cNvSpPr txBox="1"/>
          <p:nvPr/>
        </p:nvSpPr>
        <p:spPr>
          <a:xfrm rot="-5400000">
            <a:off x="6075815" y="2619775"/>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grpSp>
        <p:nvGrpSpPr>
          <p:cNvPr id="1174" name="Google Shape;1174;p83"/>
          <p:cNvGrpSpPr/>
          <p:nvPr/>
        </p:nvGrpSpPr>
        <p:grpSpPr>
          <a:xfrm>
            <a:off x="1918891" y="3509594"/>
            <a:ext cx="1484832" cy="1058020"/>
            <a:chOff x="2377550" y="2542225"/>
            <a:chExt cx="3229300" cy="2199625"/>
          </a:xfrm>
        </p:grpSpPr>
        <p:sp>
          <p:nvSpPr>
            <p:cNvPr id="1175" name="Google Shape;1175;p83"/>
            <p:cNvSpPr/>
            <p:nvPr/>
          </p:nvSpPr>
          <p:spPr>
            <a:xfrm>
              <a:off x="2377550" y="2542225"/>
              <a:ext cx="3229292" cy="2199625"/>
            </a:xfrm>
            <a:custGeom>
              <a:rect b="b" l="l" r="r" t="t"/>
              <a:pathLst>
                <a:path extrusionOk="0" h="87985" w="152884">
                  <a:moveTo>
                    <a:pt x="0" y="87985"/>
                  </a:moveTo>
                  <a:cubicBezTo>
                    <a:pt x="18727" y="85267"/>
                    <a:pt x="86882" y="86343"/>
                    <a:pt x="112363" y="71679"/>
                  </a:cubicBezTo>
                  <a:cubicBezTo>
                    <a:pt x="137844" y="57015"/>
                    <a:pt x="146131" y="11947"/>
                    <a:pt x="152884" y="0"/>
                  </a:cubicBezTo>
                </a:path>
              </a:pathLst>
            </a:custGeom>
            <a:noFill/>
            <a:ln cap="flat" cmpd="sng" w="28575">
              <a:solidFill>
                <a:srgbClr val="000000"/>
              </a:solidFill>
              <a:prstDash val="solid"/>
              <a:round/>
              <a:headEnd len="med" w="med" type="none"/>
              <a:tailEnd len="med" w="med" type="none"/>
            </a:ln>
          </p:spPr>
        </p:sp>
        <p:cxnSp>
          <p:nvCxnSpPr>
            <p:cNvPr id="1176" name="Google Shape;1176;p83"/>
            <p:cNvCxnSpPr/>
            <p:nvPr/>
          </p:nvCxnSpPr>
          <p:spPr>
            <a:xfrm>
              <a:off x="5606850" y="2564250"/>
              <a:ext cx="0" cy="1143300"/>
            </a:xfrm>
            <a:prstGeom prst="straightConnector1">
              <a:avLst/>
            </a:prstGeom>
            <a:noFill/>
            <a:ln cap="flat" cmpd="sng" w="28575">
              <a:solidFill>
                <a:srgbClr val="000000"/>
              </a:solidFill>
              <a:prstDash val="solid"/>
              <a:round/>
              <a:headEnd len="med" w="med" type="none"/>
              <a:tailEnd len="med" w="med" type="none"/>
            </a:ln>
          </p:spPr>
        </p:cxnSp>
      </p:grpSp>
      <p:sp>
        <p:nvSpPr>
          <p:cNvPr id="1177" name="Google Shape;1177;p83"/>
          <p:cNvSpPr/>
          <p:nvPr/>
        </p:nvSpPr>
        <p:spPr>
          <a:xfrm>
            <a:off x="3403538" y="3002900"/>
            <a:ext cx="3704300" cy="1058025"/>
          </a:xfrm>
          <a:custGeom>
            <a:rect b="b" l="l" r="r" t="t"/>
            <a:pathLst>
              <a:path extrusionOk="0" h="42321" w="148172">
                <a:moveTo>
                  <a:pt x="0" y="42321"/>
                </a:moveTo>
                <a:lnTo>
                  <a:pt x="52663" y="11916"/>
                </a:lnTo>
                <a:lnTo>
                  <a:pt x="52663" y="36849"/>
                </a:lnTo>
                <a:lnTo>
                  <a:pt x="116488" y="0"/>
                </a:lnTo>
                <a:lnTo>
                  <a:pt x="116488" y="30849"/>
                </a:lnTo>
                <a:lnTo>
                  <a:pt x="148172" y="12556"/>
                </a:lnTo>
                <a:lnTo>
                  <a:pt x="148172" y="36217"/>
                </a:lnTo>
              </a:path>
            </a:pathLst>
          </a:custGeom>
          <a:noFill/>
          <a:ln cap="flat" cmpd="sng" w="28575">
            <a:solidFill>
              <a:srgbClr val="000000"/>
            </a:solidFill>
            <a:prstDash val="solid"/>
            <a:round/>
            <a:headEnd len="med" w="med" type="none"/>
            <a:tailEnd len="med" w="med" type="none"/>
          </a:ln>
        </p:spPr>
      </p:sp>
      <p:cxnSp>
        <p:nvCxnSpPr>
          <p:cNvPr id="1178" name="Google Shape;1178;p83"/>
          <p:cNvCxnSpPr/>
          <p:nvPr/>
        </p:nvCxnSpPr>
        <p:spPr>
          <a:xfrm>
            <a:off x="1957188" y="4809100"/>
            <a:ext cx="1408200" cy="0"/>
          </a:xfrm>
          <a:prstGeom prst="straightConnector1">
            <a:avLst/>
          </a:prstGeom>
          <a:noFill/>
          <a:ln cap="flat" cmpd="sng" w="9525">
            <a:solidFill>
              <a:schemeClr val="accent3"/>
            </a:solidFill>
            <a:prstDash val="solid"/>
            <a:round/>
            <a:headEnd len="med" w="med" type="triangle"/>
            <a:tailEnd len="med" w="med" type="triangle"/>
          </a:ln>
        </p:spPr>
      </p:cxnSp>
      <p:sp>
        <p:nvSpPr>
          <p:cNvPr id="1179" name="Google Shape;1179;p83"/>
          <p:cNvSpPr txBox="1"/>
          <p:nvPr/>
        </p:nvSpPr>
        <p:spPr>
          <a:xfrm>
            <a:off x="2195250" y="4701400"/>
            <a:ext cx="932100" cy="215400"/>
          </a:xfrm>
          <a:prstGeom prst="rect">
            <a:avLst/>
          </a:prstGeom>
          <a:solidFill>
            <a:srgbClr val="FFFFFF"/>
          </a:solid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chemeClr val="accent3"/>
                </a:solidFill>
                <a:latin typeface="Roboto"/>
                <a:ea typeface="Roboto"/>
                <a:cs typeface="Roboto"/>
                <a:sym typeface="Roboto"/>
              </a:rPr>
              <a:t>Slow Start</a:t>
            </a:r>
            <a:endParaRPr>
              <a:solidFill>
                <a:schemeClr val="accent3"/>
              </a:solidFill>
              <a:latin typeface="Roboto"/>
              <a:ea typeface="Roboto"/>
              <a:cs typeface="Roboto"/>
              <a:sym typeface="Roboto"/>
            </a:endParaRPr>
          </a:p>
        </p:txBody>
      </p:sp>
      <p:cxnSp>
        <p:nvCxnSpPr>
          <p:cNvPr id="1180" name="Google Shape;1180;p83"/>
          <p:cNvCxnSpPr/>
          <p:nvPr/>
        </p:nvCxnSpPr>
        <p:spPr>
          <a:xfrm>
            <a:off x="3403713" y="4809100"/>
            <a:ext cx="3704400" cy="0"/>
          </a:xfrm>
          <a:prstGeom prst="straightConnector1">
            <a:avLst/>
          </a:prstGeom>
          <a:noFill/>
          <a:ln cap="flat" cmpd="sng" w="9525">
            <a:solidFill>
              <a:schemeClr val="accent3"/>
            </a:solidFill>
            <a:prstDash val="solid"/>
            <a:round/>
            <a:headEnd len="med" w="med" type="triangle"/>
            <a:tailEnd len="med" w="med" type="triangle"/>
          </a:ln>
        </p:spPr>
      </p:cxnSp>
      <p:sp>
        <p:nvSpPr>
          <p:cNvPr id="1181" name="Google Shape;1181;p83"/>
          <p:cNvSpPr txBox="1"/>
          <p:nvPr/>
        </p:nvSpPr>
        <p:spPr>
          <a:xfrm>
            <a:off x="4991163" y="4701400"/>
            <a:ext cx="529500" cy="215400"/>
          </a:xfrm>
          <a:prstGeom prst="rect">
            <a:avLst/>
          </a:prstGeom>
          <a:solidFill>
            <a:srgbClr val="FFFFFF"/>
          </a:solid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chemeClr val="accent3"/>
                </a:solidFill>
                <a:latin typeface="Roboto"/>
                <a:ea typeface="Roboto"/>
                <a:cs typeface="Roboto"/>
                <a:sym typeface="Roboto"/>
              </a:rPr>
              <a:t>AIMD</a:t>
            </a:r>
            <a:endParaRPr>
              <a:solidFill>
                <a:schemeClr val="accent3"/>
              </a:solidFill>
              <a:latin typeface="Roboto"/>
              <a:ea typeface="Roboto"/>
              <a:cs typeface="Roboto"/>
              <a:sym typeface="Roboto"/>
            </a:endParaRPr>
          </a:p>
        </p:txBody>
      </p:sp>
      <p:sp>
        <p:nvSpPr>
          <p:cNvPr id="1182" name="Google Shape;1182;p83"/>
          <p:cNvSpPr txBox="1"/>
          <p:nvPr/>
        </p:nvSpPr>
        <p:spPr>
          <a:xfrm rot="-5400000">
            <a:off x="6865913" y="2923450"/>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cxnSp>
        <p:nvCxnSpPr>
          <p:cNvPr id="1183" name="Google Shape;1183;p83"/>
          <p:cNvCxnSpPr/>
          <p:nvPr/>
        </p:nvCxnSpPr>
        <p:spPr>
          <a:xfrm>
            <a:off x="3389018" y="4065418"/>
            <a:ext cx="3783600" cy="0"/>
          </a:xfrm>
          <a:prstGeom prst="straightConnector1">
            <a:avLst/>
          </a:prstGeom>
          <a:noFill/>
          <a:ln cap="flat" cmpd="sng" w="19050">
            <a:solidFill>
              <a:schemeClr val="accent2"/>
            </a:solidFill>
            <a:prstDash val="dash"/>
            <a:round/>
            <a:headEnd len="med" w="med" type="none"/>
            <a:tailEnd len="med" w="med" type="none"/>
          </a:ln>
        </p:spPr>
      </p:cxnSp>
      <p:sp>
        <p:nvSpPr>
          <p:cNvPr id="1184" name="Google Shape;1184;p83"/>
          <p:cNvSpPr txBox="1"/>
          <p:nvPr/>
        </p:nvSpPr>
        <p:spPr>
          <a:xfrm>
            <a:off x="3393500" y="4102200"/>
            <a:ext cx="11391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chemeClr val="accent2"/>
                </a:solidFill>
                <a:latin typeface="Roboto"/>
                <a:ea typeface="Roboto"/>
                <a:cs typeface="Roboto"/>
                <a:sym typeface="Roboto"/>
              </a:rPr>
              <a:t>SSTHRESH</a:t>
            </a:r>
            <a:endParaRPr>
              <a:solidFill>
                <a:schemeClr val="accent2"/>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Event-Driven AIMD Adjustments: Additive Increase</a:t>
            </a:r>
            <a:endParaRPr/>
          </a:p>
        </p:txBody>
      </p:sp>
      <p:sp>
        <p:nvSpPr>
          <p:cNvPr id="1190" name="Google Shape;1190;p84"/>
          <p:cNvSpPr txBox="1"/>
          <p:nvPr>
            <p:ph idx="1" type="body"/>
          </p:nvPr>
        </p:nvSpPr>
        <p:spPr>
          <a:xfrm>
            <a:off x="107050" y="402200"/>
            <a:ext cx="8909700" cy="393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Conceptual AIMD increase: Add 1 to CWND after each RTT.</a:t>
            </a:r>
            <a:endParaRPr/>
          </a:p>
          <a:p>
            <a:pPr indent="0" lvl="0" marL="0" rtl="0" algn="l">
              <a:spcBef>
                <a:spcPts val="600"/>
              </a:spcBef>
              <a:spcAft>
                <a:spcPts val="0"/>
              </a:spcAft>
              <a:buNone/>
            </a:pPr>
            <a:r>
              <a:rPr lang="en"/>
              <a:t>Event-driven AIMD increase: Increase CWND by 1/CWND after each ack.</a:t>
            </a:r>
            <a:endParaRPr/>
          </a:p>
          <a:p>
            <a:pPr indent="0" lvl="0" marL="0" rtl="0" algn="l">
              <a:spcBef>
                <a:spcPts val="600"/>
              </a:spcBef>
              <a:spcAft>
                <a:spcPts val="0"/>
              </a:spcAft>
              <a:buNone/>
            </a:pPr>
            <a:r>
              <a:rPr lang="en"/>
              <a:t>Intuition:</a:t>
            </a:r>
            <a:endParaRPr/>
          </a:p>
          <a:p>
            <a:pPr indent="-342900" lvl="0" marL="457200" rtl="0" algn="l">
              <a:spcBef>
                <a:spcPts val="600"/>
              </a:spcBef>
              <a:spcAft>
                <a:spcPts val="0"/>
              </a:spcAft>
              <a:buSzPts val="1800"/>
              <a:buChar char="●"/>
            </a:pPr>
            <a:r>
              <a:rPr lang="en"/>
              <a:t>Increase CWND by a fraction of a packet on each ack.</a:t>
            </a:r>
            <a:endParaRPr/>
          </a:p>
          <a:p>
            <a:pPr indent="-342900" lvl="0" marL="457200" rtl="0" algn="l">
              <a:spcBef>
                <a:spcPts val="0"/>
              </a:spcBef>
              <a:spcAft>
                <a:spcPts val="0"/>
              </a:spcAft>
              <a:buSzPts val="1800"/>
              <a:buChar char="●"/>
            </a:pPr>
            <a:r>
              <a:rPr lang="en"/>
              <a:t>After one RTT's worth of packets, CWND will increase by 1.</a:t>
            </a:r>
            <a:endParaRPr/>
          </a:p>
          <a:p>
            <a:pPr indent="0" lvl="0" marL="0" rtl="0" algn="l">
              <a:spcBef>
                <a:spcPts val="600"/>
              </a:spcBef>
              <a:spcAft>
                <a:spcPts val="0"/>
              </a:spcAft>
              <a:buNone/>
            </a:pPr>
            <a:r>
              <a:rPr lang="en"/>
              <a:t>Implementation:</a:t>
            </a:r>
            <a:endParaRPr/>
          </a:p>
          <a:p>
            <a:pPr indent="-342900" lvl="0" marL="457200" rtl="0" algn="l">
              <a:spcBef>
                <a:spcPts val="600"/>
              </a:spcBef>
              <a:spcAft>
                <a:spcPts val="0"/>
              </a:spcAft>
              <a:buSzPts val="1800"/>
              <a:buChar char="●"/>
            </a:pPr>
            <a:r>
              <a:rPr i="1" lang="en"/>
              <a:t>CWND</a:t>
            </a:r>
            <a:r>
              <a:rPr lang="en"/>
              <a:t> ← </a:t>
            </a:r>
            <a:r>
              <a:rPr i="1" lang="en"/>
              <a:t>CWND</a:t>
            </a:r>
            <a:r>
              <a:rPr lang="en"/>
              <a:t> + </a:t>
            </a:r>
            <a:endParaRPr/>
          </a:p>
          <a:p>
            <a:pPr indent="0" lvl="0" marL="0" rtl="0" algn="l">
              <a:spcBef>
                <a:spcPts val="600"/>
              </a:spcBef>
              <a:spcAft>
                <a:spcPts val="0"/>
              </a:spcAft>
              <a:buNone/>
            </a:pPr>
            <a:r>
              <a:t/>
            </a:r>
            <a:endParaRPr sz="800"/>
          </a:p>
          <a:p>
            <a:pPr indent="-342900" lvl="0" marL="457200" rtl="0" algn="l">
              <a:spcBef>
                <a:spcPts val="600"/>
              </a:spcBef>
              <a:spcAft>
                <a:spcPts val="0"/>
              </a:spcAft>
              <a:buSzPts val="1800"/>
              <a:buChar char="●"/>
            </a:pPr>
            <a:r>
              <a:rPr lang="en"/>
              <a:t>In bytes:</a:t>
            </a:r>
            <a:br>
              <a:rPr lang="en"/>
            </a:br>
            <a:r>
              <a:rPr i="1" lang="en"/>
              <a:t>CWND</a:t>
            </a:r>
            <a:r>
              <a:rPr lang="en"/>
              <a:t> ← </a:t>
            </a:r>
            <a:r>
              <a:rPr i="1" lang="en"/>
              <a:t>CWND</a:t>
            </a:r>
            <a:r>
              <a:rPr lang="en"/>
              <a:t> +                × </a:t>
            </a:r>
            <a:r>
              <a:rPr i="1" lang="en"/>
              <a:t>MSS</a:t>
            </a:r>
            <a:endParaRPr/>
          </a:p>
        </p:txBody>
      </p:sp>
      <p:sp>
        <p:nvSpPr>
          <p:cNvPr id="1191" name="Google Shape;1191;p84"/>
          <p:cNvSpPr txBox="1"/>
          <p:nvPr/>
        </p:nvSpPr>
        <p:spPr>
          <a:xfrm>
            <a:off x="2581976" y="2702590"/>
            <a:ext cx="720300" cy="277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1800">
                <a:latin typeface="Roboto"/>
                <a:ea typeface="Roboto"/>
                <a:cs typeface="Roboto"/>
                <a:sym typeface="Roboto"/>
              </a:rPr>
              <a:t>1</a:t>
            </a:r>
            <a:endParaRPr sz="1800">
              <a:latin typeface="Roboto"/>
              <a:ea typeface="Roboto"/>
              <a:cs typeface="Roboto"/>
              <a:sym typeface="Roboto"/>
            </a:endParaRPr>
          </a:p>
        </p:txBody>
      </p:sp>
      <p:sp>
        <p:nvSpPr>
          <p:cNvPr id="1192" name="Google Shape;1192;p84"/>
          <p:cNvSpPr txBox="1"/>
          <p:nvPr/>
        </p:nvSpPr>
        <p:spPr>
          <a:xfrm>
            <a:off x="2581976" y="2983140"/>
            <a:ext cx="720300" cy="277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i="1" lang="en" sz="1800">
                <a:latin typeface="Roboto"/>
                <a:ea typeface="Roboto"/>
                <a:cs typeface="Roboto"/>
                <a:sym typeface="Roboto"/>
              </a:rPr>
              <a:t>CWND</a:t>
            </a:r>
            <a:endParaRPr i="1" sz="1800">
              <a:latin typeface="Roboto"/>
              <a:ea typeface="Roboto"/>
              <a:cs typeface="Roboto"/>
              <a:sym typeface="Roboto"/>
            </a:endParaRPr>
          </a:p>
        </p:txBody>
      </p:sp>
      <p:cxnSp>
        <p:nvCxnSpPr>
          <p:cNvPr id="1193" name="Google Shape;1193;p84"/>
          <p:cNvCxnSpPr/>
          <p:nvPr/>
        </p:nvCxnSpPr>
        <p:spPr>
          <a:xfrm>
            <a:off x="2581915" y="2977805"/>
            <a:ext cx="720300" cy="0"/>
          </a:xfrm>
          <a:prstGeom prst="straightConnector1">
            <a:avLst/>
          </a:prstGeom>
          <a:noFill/>
          <a:ln cap="flat" cmpd="sng" w="9525">
            <a:solidFill>
              <a:schemeClr val="dk1"/>
            </a:solidFill>
            <a:prstDash val="solid"/>
            <a:round/>
            <a:headEnd len="med" w="med" type="none"/>
            <a:tailEnd len="med" w="med" type="none"/>
          </a:ln>
        </p:spPr>
      </p:cxnSp>
      <p:sp>
        <p:nvSpPr>
          <p:cNvPr id="1194" name="Google Shape;1194;p84"/>
          <p:cNvSpPr txBox="1"/>
          <p:nvPr/>
        </p:nvSpPr>
        <p:spPr>
          <a:xfrm>
            <a:off x="2581976" y="3616990"/>
            <a:ext cx="720300" cy="277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i="1" lang="en" sz="1800">
                <a:latin typeface="Roboto"/>
                <a:ea typeface="Roboto"/>
                <a:cs typeface="Roboto"/>
                <a:sym typeface="Roboto"/>
              </a:rPr>
              <a:t>MSS</a:t>
            </a:r>
            <a:endParaRPr i="1" sz="1800">
              <a:latin typeface="Roboto"/>
              <a:ea typeface="Roboto"/>
              <a:cs typeface="Roboto"/>
              <a:sym typeface="Roboto"/>
            </a:endParaRPr>
          </a:p>
        </p:txBody>
      </p:sp>
      <p:sp>
        <p:nvSpPr>
          <p:cNvPr id="1195" name="Google Shape;1195;p84"/>
          <p:cNvSpPr txBox="1"/>
          <p:nvPr/>
        </p:nvSpPr>
        <p:spPr>
          <a:xfrm>
            <a:off x="2581976" y="3897540"/>
            <a:ext cx="720300" cy="277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i="1" lang="en" sz="1800">
                <a:latin typeface="Roboto"/>
                <a:ea typeface="Roboto"/>
                <a:cs typeface="Roboto"/>
                <a:sym typeface="Roboto"/>
              </a:rPr>
              <a:t>CWND</a:t>
            </a:r>
            <a:endParaRPr i="1" sz="1800">
              <a:latin typeface="Roboto"/>
              <a:ea typeface="Roboto"/>
              <a:cs typeface="Roboto"/>
              <a:sym typeface="Roboto"/>
            </a:endParaRPr>
          </a:p>
        </p:txBody>
      </p:sp>
      <p:cxnSp>
        <p:nvCxnSpPr>
          <p:cNvPr id="1196" name="Google Shape;1196;p84"/>
          <p:cNvCxnSpPr/>
          <p:nvPr/>
        </p:nvCxnSpPr>
        <p:spPr>
          <a:xfrm>
            <a:off x="2581915" y="3892205"/>
            <a:ext cx="720300" cy="0"/>
          </a:xfrm>
          <a:prstGeom prst="straightConnector1">
            <a:avLst/>
          </a:prstGeom>
          <a:noFill/>
          <a:ln cap="flat" cmpd="sng" w="9525">
            <a:solidFill>
              <a:schemeClr val="dk1"/>
            </a:solidFill>
            <a:prstDash val="solid"/>
            <a:round/>
            <a:headEnd len="med" w="med" type="none"/>
            <a:tailEnd len="med" w="med" type="none"/>
          </a:ln>
        </p:spPr>
      </p:cxnSp>
      <p:cxnSp>
        <p:nvCxnSpPr>
          <p:cNvPr id="1197" name="Google Shape;1197;p84"/>
          <p:cNvCxnSpPr>
            <a:endCxn id="1195" idx="2"/>
          </p:cNvCxnSpPr>
          <p:nvPr/>
        </p:nvCxnSpPr>
        <p:spPr>
          <a:xfrm rot="10800000">
            <a:off x="2942126" y="4174740"/>
            <a:ext cx="0" cy="235800"/>
          </a:xfrm>
          <a:prstGeom prst="straightConnector1">
            <a:avLst/>
          </a:prstGeom>
          <a:noFill/>
          <a:ln cap="flat" cmpd="sng" w="9525">
            <a:solidFill>
              <a:schemeClr val="accent2"/>
            </a:solidFill>
            <a:prstDash val="solid"/>
            <a:round/>
            <a:headEnd len="med" w="med" type="none"/>
            <a:tailEnd len="med" w="med" type="triangle"/>
          </a:ln>
        </p:spPr>
      </p:cxnSp>
      <p:sp>
        <p:nvSpPr>
          <p:cNvPr id="1198" name="Google Shape;1198;p84"/>
          <p:cNvSpPr txBox="1"/>
          <p:nvPr/>
        </p:nvSpPr>
        <p:spPr>
          <a:xfrm>
            <a:off x="1533875" y="4412125"/>
            <a:ext cx="2327100" cy="4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00">
                <a:solidFill>
                  <a:schemeClr val="accent2"/>
                </a:solidFill>
                <a:latin typeface="Roboto"/>
                <a:ea typeface="Roboto"/>
                <a:cs typeface="Roboto"/>
                <a:sym typeface="Roboto"/>
              </a:rPr>
              <a:t>(1/</a:t>
            </a:r>
            <a:r>
              <a:rPr i="1" lang="en" sz="1000">
                <a:solidFill>
                  <a:schemeClr val="accent2"/>
                </a:solidFill>
                <a:latin typeface="Roboto"/>
                <a:ea typeface="Roboto"/>
                <a:cs typeface="Roboto"/>
                <a:sym typeface="Roboto"/>
              </a:rPr>
              <a:t>CWND in packets</a:t>
            </a:r>
            <a:r>
              <a:rPr lang="en" sz="1000">
                <a:solidFill>
                  <a:schemeClr val="accent2"/>
                </a:solidFill>
                <a:latin typeface="Roboto"/>
                <a:ea typeface="Roboto"/>
                <a:cs typeface="Roboto"/>
                <a:sym typeface="Roboto"/>
              </a:rPr>
              <a:t>) fraction rewritten in bytes by multiplying top and bottom by packet size: (</a:t>
            </a:r>
            <a:r>
              <a:rPr i="1" lang="en" sz="1000">
                <a:solidFill>
                  <a:schemeClr val="accent2"/>
                </a:solidFill>
                <a:latin typeface="Roboto"/>
                <a:ea typeface="Roboto"/>
                <a:cs typeface="Roboto"/>
                <a:sym typeface="Roboto"/>
              </a:rPr>
              <a:t>MSS</a:t>
            </a:r>
            <a:r>
              <a:rPr lang="en" sz="1000">
                <a:solidFill>
                  <a:schemeClr val="accent2"/>
                </a:solidFill>
                <a:latin typeface="Roboto"/>
                <a:ea typeface="Roboto"/>
                <a:cs typeface="Roboto"/>
                <a:sym typeface="Roboto"/>
              </a:rPr>
              <a:t>/</a:t>
            </a:r>
            <a:r>
              <a:rPr i="1" lang="en" sz="1000">
                <a:solidFill>
                  <a:schemeClr val="accent2"/>
                </a:solidFill>
                <a:latin typeface="Roboto"/>
                <a:ea typeface="Roboto"/>
                <a:cs typeface="Roboto"/>
                <a:sym typeface="Roboto"/>
              </a:rPr>
              <a:t>CWND in bytes</a:t>
            </a:r>
            <a:r>
              <a:rPr lang="en" sz="1000">
                <a:solidFill>
                  <a:schemeClr val="accent2"/>
                </a:solidFill>
                <a:latin typeface="Roboto"/>
                <a:ea typeface="Roboto"/>
                <a:cs typeface="Roboto"/>
                <a:sym typeface="Roboto"/>
              </a:rPr>
              <a:t>)</a:t>
            </a:r>
            <a:endParaRPr sz="1000">
              <a:solidFill>
                <a:schemeClr val="accent2"/>
              </a:solidFill>
              <a:latin typeface="Roboto"/>
              <a:ea typeface="Roboto"/>
              <a:cs typeface="Roboto"/>
              <a:sym typeface="Roboto"/>
            </a:endParaRPr>
          </a:p>
        </p:txBody>
      </p:sp>
      <p:cxnSp>
        <p:nvCxnSpPr>
          <p:cNvPr id="1199" name="Google Shape;1199;p84"/>
          <p:cNvCxnSpPr>
            <a:stCxn id="1200" idx="0"/>
          </p:cNvCxnSpPr>
          <p:nvPr/>
        </p:nvCxnSpPr>
        <p:spPr>
          <a:xfrm rot="10800000">
            <a:off x="4086150" y="3909675"/>
            <a:ext cx="784500" cy="481800"/>
          </a:xfrm>
          <a:prstGeom prst="straightConnector1">
            <a:avLst/>
          </a:prstGeom>
          <a:noFill/>
          <a:ln cap="flat" cmpd="sng" w="9525">
            <a:solidFill>
              <a:schemeClr val="accent2"/>
            </a:solidFill>
            <a:prstDash val="solid"/>
            <a:round/>
            <a:headEnd len="med" w="med" type="none"/>
            <a:tailEnd len="med" w="med" type="triangle"/>
          </a:ln>
        </p:spPr>
      </p:cxnSp>
      <p:sp>
        <p:nvSpPr>
          <p:cNvPr id="1200" name="Google Shape;1200;p84"/>
          <p:cNvSpPr txBox="1"/>
          <p:nvPr/>
        </p:nvSpPr>
        <p:spPr>
          <a:xfrm>
            <a:off x="4102950" y="4391475"/>
            <a:ext cx="1535400" cy="461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00">
                <a:solidFill>
                  <a:schemeClr val="accent2"/>
                </a:solidFill>
                <a:latin typeface="Roboto"/>
                <a:ea typeface="Roboto"/>
                <a:cs typeface="Roboto"/>
                <a:sym typeface="Roboto"/>
              </a:rPr>
              <a:t>Total increase after each RTT should be </a:t>
            </a:r>
            <a:r>
              <a:rPr i="1" lang="en" sz="1000">
                <a:solidFill>
                  <a:schemeClr val="accent2"/>
                </a:solidFill>
                <a:latin typeface="Roboto"/>
                <a:ea typeface="Roboto"/>
                <a:cs typeface="Roboto"/>
                <a:sym typeface="Roboto"/>
              </a:rPr>
              <a:t>MSS</a:t>
            </a:r>
            <a:r>
              <a:rPr lang="en" sz="1000">
                <a:solidFill>
                  <a:schemeClr val="accent2"/>
                </a:solidFill>
                <a:latin typeface="Roboto"/>
                <a:ea typeface="Roboto"/>
                <a:cs typeface="Roboto"/>
                <a:sym typeface="Roboto"/>
              </a:rPr>
              <a:t> bytes, not 1 packet.</a:t>
            </a:r>
            <a:endParaRPr sz="1000">
              <a:solidFill>
                <a:schemeClr val="accent2"/>
              </a:solidFill>
              <a:latin typeface="Roboto"/>
              <a:ea typeface="Roboto"/>
              <a:cs typeface="Roboto"/>
              <a:sym typeface="Roboto"/>
            </a:endParaRPr>
          </a:p>
        </p:txBody>
      </p:sp>
      <p:cxnSp>
        <p:nvCxnSpPr>
          <p:cNvPr id="1201" name="Google Shape;1201;p84"/>
          <p:cNvCxnSpPr>
            <a:stCxn id="1202" idx="1"/>
          </p:cNvCxnSpPr>
          <p:nvPr/>
        </p:nvCxnSpPr>
        <p:spPr>
          <a:xfrm rot="10800000">
            <a:off x="3439600" y="2977800"/>
            <a:ext cx="2043900" cy="0"/>
          </a:xfrm>
          <a:prstGeom prst="straightConnector1">
            <a:avLst/>
          </a:prstGeom>
          <a:noFill/>
          <a:ln cap="flat" cmpd="sng" w="9525">
            <a:solidFill>
              <a:schemeClr val="accent2"/>
            </a:solidFill>
            <a:prstDash val="solid"/>
            <a:round/>
            <a:headEnd len="med" w="med" type="none"/>
            <a:tailEnd len="med" w="med" type="triangle"/>
          </a:ln>
        </p:spPr>
      </p:cxnSp>
      <p:sp>
        <p:nvSpPr>
          <p:cNvPr id="1203" name="Google Shape;1203;p84"/>
          <p:cNvSpPr txBox="1"/>
          <p:nvPr/>
        </p:nvSpPr>
        <p:spPr>
          <a:xfrm>
            <a:off x="5514950" y="2892607"/>
            <a:ext cx="2552400" cy="923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000">
                <a:solidFill>
                  <a:schemeClr val="accent2"/>
                </a:solidFill>
                <a:latin typeface="Roboto"/>
                <a:ea typeface="Roboto"/>
                <a:cs typeface="Roboto"/>
                <a:sym typeface="Roboto"/>
              </a:rPr>
              <a:t>Note: Technically, increase on each ack is different, but approximation is close enough.</a:t>
            </a:r>
            <a:endParaRPr sz="1000">
              <a:solidFill>
                <a:schemeClr val="accent2"/>
              </a:solidFill>
              <a:latin typeface="Roboto"/>
              <a:ea typeface="Roboto"/>
              <a:cs typeface="Roboto"/>
              <a:sym typeface="Roboto"/>
            </a:endParaRPr>
          </a:p>
          <a:p>
            <a:pPr indent="0" lvl="0" marL="0" rtl="0" algn="l">
              <a:spcBef>
                <a:spcPts val="0"/>
              </a:spcBef>
              <a:spcAft>
                <a:spcPts val="0"/>
              </a:spcAft>
              <a:buNone/>
            </a:pPr>
            <a:r>
              <a:t/>
            </a:r>
            <a:endParaRPr sz="1000">
              <a:solidFill>
                <a:schemeClr val="accent2"/>
              </a:solidFill>
              <a:latin typeface="Roboto"/>
              <a:ea typeface="Roboto"/>
              <a:cs typeface="Roboto"/>
              <a:sym typeface="Roboto"/>
            </a:endParaRPr>
          </a:p>
          <a:p>
            <a:pPr indent="0" lvl="0" marL="0" rtl="0" algn="l">
              <a:spcBef>
                <a:spcPts val="0"/>
              </a:spcBef>
              <a:spcAft>
                <a:spcPts val="0"/>
              </a:spcAft>
              <a:buNone/>
            </a:pPr>
            <a:r>
              <a:rPr lang="en" sz="1000">
                <a:solidFill>
                  <a:schemeClr val="accent2"/>
                </a:solidFill>
                <a:latin typeface="Roboto"/>
                <a:ea typeface="Roboto"/>
                <a:cs typeface="Roboto"/>
                <a:sym typeface="Roboto"/>
              </a:rPr>
              <a:t>First update: 	3.00 + (</a:t>
            </a:r>
            <a:r>
              <a:rPr lang="en" sz="1000">
                <a:solidFill>
                  <a:schemeClr val="accent2"/>
                </a:solidFill>
                <a:latin typeface="Roboto"/>
                <a:ea typeface="Roboto"/>
                <a:cs typeface="Roboto"/>
                <a:sym typeface="Roboto"/>
              </a:rPr>
              <a:t>1/3</a:t>
            </a:r>
            <a:r>
              <a:rPr lang="en" sz="1000">
                <a:solidFill>
                  <a:schemeClr val="accent2"/>
                </a:solidFill>
                <a:latin typeface="Roboto"/>
                <a:ea typeface="Roboto"/>
                <a:cs typeface="Roboto"/>
                <a:sym typeface="Roboto"/>
              </a:rPr>
              <a:t>.00) = 3.33</a:t>
            </a:r>
            <a:endParaRPr sz="1000">
              <a:solidFill>
                <a:schemeClr val="accent2"/>
              </a:solidFill>
              <a:latin typeface="Roboto"/>
              <a:ea typeface="Roboto"/>
              <a:cs typeface="Roboto"/>
              <a:sym typeface="Roboto"/>
            </a:endParaRPr>
          </a:p>
          <a:p>
            <a:pPr indent="0" lvl="0" marL="0" rtl="0" algn="l">
              <a:spcBef>
                <a:spcPts val="0"/>
              </a:spcBef>
              <a:spcAft>
                <a:spcPts val="0"/>
              </a:spcAft>
              <a:buNone/>
            </a:pPr>
            <a:r>
              <a:rPr lang="en" sz="1000">
                <a:solidFill>
                  <a:schemeClr val="accent2"/>
                </a:solidFill>
                <a:latin typeface="Roboto"/>
                <a:ea typeface="Roboto"/>
                <a:cs typeface="Roboto"/>
                <a:sym typeface="Roboto"/>
              </a:rPr>
              <a:t>Second update:	3.33 + (1/3.33) = 3.63</a:t>
            </a:r>
            <a:endParaRPr sz="1000">
              <a:solidFill>
                <a:schemeClr val="accent2"/>
              </a:solidFill>
              <a:latin typeface="Roboto"/>
              <a:ea typeface="Roboto"/>
              <a:cs typeface="Roboto"/>
              <a:sym typeface="Roboto"/>
            </a:endParaRPr>
          </a:p>
          <a:p>
            <a:pPr indent="0" lvl="0" marL="0" rtl="0" algn="l">
              <a:spcBef>
                <a:spcPts val="0"/>
              </a:spcBef>
              <a:spcAft>
                <a:spcPts val="0"/>
              </a:spcAft>
              <a:buNone/>
            </a:pPr>
            <a:r>
              <a:rPr lang="en" sz="1000">
                <a:solidFill>
                  <a:schemeClr val="accent2"/>
                </a:solidFill>
                <a:latin typeface="Roboto"/>
                <a:ea typeface="Roboto"/>
                <a:cs typeface="Roboto"/>
                <a:sym typeface="Roboto"/>
              </a:rPr>
              <a:t>Third update:	3.63 + (1/3.63) = 3.93 ≈ 4</a:t>
            </a:r>
            <a:endParaRPr sz="1000">
              <a:solidFill>
                <a:schemeClr val="accent2"/>
              </a:solidFill>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Event-Driven AIMD Adjustments: Additive Increase</a:t>
            </a:r>
            <a:endParaRPr/>
          </a:p>
        </p:txBody>
      </p:sp>
      <p:sp>
        <p:nvSpPr>
          <p:cNvPr id="1209" name="Google Shape;1209;p85"/>
          <p:cNvSpPr txBox="1"/>
          <p:nvPr>
            <p:ph idx="1" type="body"/>
          </p:nvPr>
        </p:nvSpPr>
        <p:spPr>
          <a:xfrm>
            <a:off x="107050" y="402200"/>
            <a:ext cx="8909700" cy="106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Event-driven AIMD increase: Increase CWND by a fraction after each ack.</a:t>
            </a:r>
            <a:endParaRPr/>
          </a:p>
          <a:p>
            <a:pPr indent="0" lvl="0" marL="0" rtl="0" algn="l">
              <a:spcBef>
                <a:spcPts val="600"/>
              </a:spcBef>
              <a:spcAft>
                <a:spcPts val="0"/>
              </a:spcAft>
              <a:buNone/>
            </a:pPr>
            <a:r>
              <a:rPr lang="en"/>
              <a:t>After one RTT (aka one window) of packets, CWND increases by 1.</a:t>
            </a:r>
            <a:endParaRPr/>
          </a:p>
        </p:txBody>
      </p:sp>
      <p:graphicFrame>
        <p:nvGraphicFramePr>
          <p:cNvPr id="1210" name="Google Shape;1210;p85"/>
          <p:cNvGraphicFramePr/>
          <p:nvPr/>
        </p:nvGraphicFramePr>
        <p:xfrm>
          <a:off x="196800" y="1526675"/>
          <a:ext cx="3000000" cy="3000000"/>
        </p:xfrm>
        <a:graphic>
          <a:graphicData uri="http://schemas.openxmlformats.org/drawingml/2006/table">
            <a:tbl>
              <a:tblPr>
                <a:noFill/>
                <a:tableStyleId>{20B9C157-8EC8-4753-8574-07DD11CBC816}</a:tableStyleId>
              </a:tblPr>
              <a:tblGrid>
                <a:gridCol w="2764650"/>
                <a:gridCol w="2501100"/>
                <a:gridCol w="3464450"/>
              </a:tblGrid>
              <a:tr h="381000">
                <a:tc>
                  <a:txBody>
                    <a:bodyPr/>
                    <a:lstStyle/>
                    <a:p>
                      <a:pPr indent="0" lvl="0" marL="0" rtl="0" algn="l">
                        <a:spcBef>
                          <a:spcPts val="0"/>
                        </a:spcBef>
                        <a:spcAft>
                          <a:spcPts val="0"/>
                        </a:spcAft>
                        <a:buNone/>
                      </a:pPr>
                      <a:r>
                        <a:t/>
                      </a:r>
                      <a:endParaRPr sz="16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600">
                          <a:latin typeface="Roboto"/>
                          <a:ea typeface="Roboto"/>
                          <a:cs typeface="Roboto"/>
                          <a:sym typeface="Roboto"/>
                        </a:rPr>
                        <a:t>Measured in packets:</a:t>
                      </a:r>
                      <a:endParaRPr sz="16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600">
                          <a:latin typeface="Roboto"/>
                          <a:ea typeface="Roboto"/>
                          <a:cs typeface="Roboto"/>
                          <a:sym typeface="Roboto"/>
                        </a:rPr>
                        <a:t>Measu</a:t>
                      </a:r>
                      <a:r>
                        <a:rPr lang="en" sz="1600">
                          <a:latin typeface="Roboto"/>
                          <a:ea typeface="Roboto"/>
                          <a:cs typeface="Roboto"/>
                          <a:sym typeface="Roboto"/>
                        </a:rPr>
                        <a:t>red</a:t>
                      </a:r>
                      <a:r>
                        <a:rPr lang="en" sz="1600">
                          <a:latin typeface="Roboto"/>
                          <a:ea typeface="Roboto"/>
                          <a:cs typeface="Roboto"/>
                          <a:sym typeface="Roboto"/>
                        </a:rPr>
                        <a:t> in bytes: (</a:t>
                      </a:r>
                      <a:r>
                        <a:rPr i="1" lang="en" sz="1600">
                          <a:latin typeface="Roboto"/>
                          <a:ea typeface="Roboto"/>
                          <a:cs typeface="Roboto"/>
                          <a:sym typeface="Roboto"/>
                        </a:rPr>
                        <a:t>MSS</a:t>
                      </a:r>
                      <a:r>
                        <a:rPr lang="en" sz="1600">
                          <a:latin typeface="Roboto"/>
                          <a:ea typeface="Roboto"/>
                          <a:cs typeface="Roboto"/>
                          <a:sym typeface="Roboto"/>
                        </a:rPr>
                        <a:t> = 50 bytes)</a:t>
                      </a:r>
                      <a:endParaRPr sz="16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600">
                          <a:latin typeface="Roboto"/>
                          <a:ea typeface="Roboto"/>
                          <a:cs typeface="Roboto"/>
                          <a:sym typeface="Roboto"/>
                        </a:rPr>
                        <a:t>Old CWND:</a:t>
                      </a:r>
                      <a:endParaRPr sz="16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600">
                          <a:latin typeface="Roboto"/>
                          <a:ea typeface="Roboto"/>
                          <a:cs typeface="Roboto"/>
                          <a:sym typeface="Roboto"/>
                        </a:rPr>
                        <a:t>3 packets</a:t>
                      </a:r>
                      <a:endParaRPr sz="16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600">
                          <a:latin typeface="Roboto"/>
                          <a:ea typeface="Roboto"/>
                          <a:cs typeface="Roboto"/>
                          <a:sym typeface="Roboto"/>
                        </a:rPr>
                        <a:t>150 bytes (3 packets)</a:t>
                      </a:r>
                      <a:endParaRPr sz="16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600">
                          <a:latin typeface="Roboto"/>
                          <a:ea typeface="Roboto"/>
                          <a:cs typeface="Roboto"/>
                          <a:sym typeface="Roboto"/>
                        </a:rPr>
                        <a:t>Fraction of increase per ack:</a:t>
                      </a:r>
                      <a:endParaRPr sz="16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accent3"/>
                          </a:solidFill>
                          <a:latin typeface="Roboto"/>
                          <a:ea typeface="Roboto"/>
                          <a:cs typeface="Roboto"/>
                          <a:sym typeface="Roboto"/>
                        </a:rPr>
                        <a:t>1/</a:t>
                      </a:r>
                      <a:r>
                        <a:rPr i="1" lang="en" sz="1600">
                          <a:solidFill>
                            <a:schemeClr val="accent3"/>
                          </a:solidFill>
                          <a:latin typeface="Roboto"/>
                          <a:ea typeface="Roboto"/>
                          <a:cs typeface="Roboto"/>
                          <a:sym typeface="Roboto"/>
                        </a:rPr>
                        <a:t>CWND</a:t>
                      </a:r>
                      <a:r>
                        <a:rPr lang="en" sz="1600">
                          <a:solidFill>
                            <a:schemeClr val="accent3"/>
                          </a:solidFill>
                          <a:latin typeface="Roboto"/>
                          <a:ea typeface="Roboto"/>
                          <a:cs typeface="Roboto"/>
                          <a:sym typeface="Roboto"/>
                        </a:rPr>
                        <a:t> = 1/3</a:t>
                      </a:r>
                      <a:endParaRPr sz="1600">
                        <a:solidFill>
                          <a:schemeClr val="accent3"/>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 sz="1600">
                          <a:solidFill>
                            <a:schemeClr val="accent3"/>
                          </a:solidFill>
                          <a:latin typeface="Roboto"/>
                          <a:ea typeface="Roboto"/>
                          <a:cs typeface="Roboto"/>
                          <a:sym typeface="Roboto"/>
                        </a:rPr>
                        <a:t>MSS</a:t>
                      </a:r>
                      <a:r>
                        <a:rPr lang="en" sz="1600">
                          <a:solidFill>
                            <a:schemeClr val="accent3"/>
                          </a:solidFill>
                          <a:latin typeface="Roboto"/>
                          <a:ea typeface="Roboto"/>
                          <a:cs typeface="Roboto"/>
                          <a:sym typeface="Roboto"/>
                        </a:rPr>
                        <a:t>/</a:t>
                      </a:r>
                      <a:r>
                        <a:rPr i="1" lang="en" sz="1600">
                          <a:solidFill>
                            <a:schemeClr val="accent3"/>
                          </a:solidFill>
                          <a:latin typeface="Roboto"/>
                          <a:ea typeface="Roboto"/>
                          <a:cs typeface="Roboto"/>
                          <a:sym typeface="Roboto"/>
                        </a:rPr>
                        <a:t>CWND</a:t>
                      </a:r>
                      <a:r>
                        <a:rPr lang="en" sz="1600">
                          <a:solidFill>
                            <a:schemeClr val="accent3"/>
                          </a:solidFill>
                          <a:latin typeface="Roboto"/>
                          <a:ea typeface="Roboto"/>
                          <a:cs typeface="Roboto"/>
                          <a:sym typeface="Roboto"/>
                        </a:rPr>
                        <a:t> = 50/150</a:t>
                      </a:r>
                      <a:endParaRPr sz="1600">
                        <a:solidFill>
                          <a:schemeClr val="accent3"/>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Roboto"/>
                          <a:ea typeface="Roboto"/>
                          <a:cs typeface="Roboto"/>
                          <a:sym typeface="Roboto"/>
                        </a:rPr>
                        <a:t>Total i</a:t>
                      </a:r>
                      <a:r>
                        <a:rPr lang="en" sz="1600">
                          <a:latin typeface="Roboto"/>
                          <a:ea typeface="Roboto"/>
                          <a:cs typeface="Roboto"/>
                          <a:sym typeface="Roboto"/>
                        </a:rPr>
                        <a:t>ncrease after 1 RTT:</a:t>
                      </a:r>
                      <a:endParaRPr sz="16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accent2"/>
                          </a:solidFill>
                          <a:latin typeface="Roboto"/>
                          <a:ea typeface="Roboto"/>
                          <a:cs typeface="Roboto"/>
                          <a:sym typeface="Roboto"/>
                        </a:rPr>
                        <a:t>+1 packet</a:t>
                      </a:r>
                      <a:endParaRPr sz="1600">
                        <a:solidFill>
                          <a:schemeClr val="accent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 sz="1600">
                          <a:solidFill>
                            <a:schemeClr val="accent2"/>
                          </a:solidFill>
                          <a:latin typeface="Roboto"/>
                          <a:ea typeface="Roboto"/>
                          <a:cs typeface="Roboto"/>
                          <a:sym typeface="Roboto"/>
                        </a:rPr>
                        <a:t>MSS</a:t>
                      </a:r>
                      <a:r>
                        <a:rPr lang="en" sz="1600">
                          <a:solidFill>
                            <a:schemeClr val="accent2"/>
                          </a:solidFill>
                          <a:latin typeface="Roboto"/>
                          <a:ea typeface="Roboto"/>
                          <a:cs typeface="Roboto"/>
                          <a:sym typeface="Roboto"/>
                        </a:rPr>
                        <a:t> = </a:t>
                      </a:r>
                      <a:r>
                        <a:rPr lang="en" sz="1600">
                          <a:solidFill>
                            <a:schemeClr val="accent2"/>
                          </a:solidFill>
                          <a:latin typeface="Roboto"/>
                          <a:ea typeface="Roboto"/>
                          <a:cs typeface="Roboto"/>
                          <a:sym typeface="Roboto"/>
                        </a:rPr>
                        <a:t>+50 bytes</a:t>
                      </a:r>
                      <a:endParaRPr i="1" sz="1600">
                        <a:solidFill>
                          <a:schemeClr val="accent2"/>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600">
                          <a:latin typeface="Roboto"/>
                          <a:ea typeface="Roboto"/>
                          <a:cs typeface="Roboto"/>
                          <a:sym typeface="Roboto"/>
                        </a:rPr>
                        <a:t>Increase after each ack:</a:t>
                      </a:r>
                      <a:endParaRPr sz="16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600">
                          <a:solidFill>
                            <a:schemeClr val="accent2"/>
                          </a:solidFill>
                          <a:latin typeface="Roboto"/>
                          <a:ea typeface="Roboto"/>
                          <a:cs typeface="Roboto"/>
                          <a:sym typeface="Roboto"/>
                        </a:rPr>
                        <a:t>+1 packet</a:t>
                      </a:r>
                      <a:r>
                        <a:rPr lang="en" sz="1600">
                          <a:latin typeface="Roboto"/>
                          <a:ea typeface="Roboto"/>
                          <a:cs typeface="Roboto"/>
                          <a:sym typeface="Roboto"/>
                        </a:rPr>
                        <a:t> × </a:t>
                      </a:r>
                      <a:r>
                        <a:rPr lang="en" sz="1600">
                          <a:solidFill>
                            <a:schemeClr val="accent3"/>
                          </a:solidFill>
                          <a:latin typeface="Roboto"/>
                          <a:ea typeface="Roboto"/>
                          <a:cs typeface="Roboto"/>
                          <a:sym typeface="Roboto"/>
                        </a:rPr>
                        <a:t>1/3</a:t>
                      </a:r>
                      <a:r>
                        <a:rPr lang="en" sz="1600">
                          <a:latin typeface="Roboto"/>
                          <a:ea typeface="Roboto"/>
                          <a:cs typeface="Roboto"/>
                          <a:sym typeface="Roboto"/>
                        </a:rPr>
                        <a:t> = +</a:t>
                      </a:r>
                      <a:r>
                        <a:rPr lang="en" sz="1600">
                          <a:latin typeface="Roboto"/>
                          <a:ea typeface="Roboto"/>
                          <a:cs typeface="Roboto"/>
                          <a:sym typeface="Roboto"/>
                        </a:rPr>
                        <a:t>1/3</a:t>
                      </a:r>
                      <a:endParaRPr sz="16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600">
                          <a:solidFill>
                            <a:schemeClr val="accent2"/>
                          </a:solidFill>
                          <a:latin typeface="Roboto"/>
                          <a:ea typeface="Roboto"/>
                          <a:cs typeface="Roboto"/>
                          <a:sym typeface="Roboto"/>
                        </a:rPr>
                        <a:t>+50 bytes</a:t>
                      </a:r>
                      <a:r>
                        <a:rPr lang="en" sz="1600">
                          <a:latin typeface="Roboto"/>
                          <a:ea typeface="Roboto"/>
                          <a:cs typeface="Roboto"/>
                          <a:sym typeface="Roboto"/>
                        </a:rPr>
                        <a:t> × </a:t>
                      </a:r>
                      <a:r>
                        <a:rPr lang="en" sz="1600">
                          <a:solidFill>
                            <a:schemeClr val="accent3"/>
                          </a:solidFill>
                          <a:latin typeface="Roboto"/>
                          <a:ea typeface="Roboto"/>
                          <a:cs typeface="Roboto"/>
                          <a:sym typeface="Roboto"/>
                        </a:rPr>
                        <a:t>50/150</a:t>
                      </a:r>
                      <a:r>
                        <a:rPr lang="en" sz="1600">
                          <a:latin typeface="Roboto"/>
                          <a:ea typeface="Roboto"/>
                          <a:cs typeface="Roboto"/>
                          <a:sym typeface="Roboto"/>
                        </a:rPr>
                        <a:t> = +50/3</a:t>
                      </a:r>
                      <a:endParaRPr sz="1600">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600">
                          <a:latin typeface="Roboto"/>
                          <a:ea typeface="Roboto"/>
                          <a:cs typeface="Roboto"/>
                          <a:sym typeface="Roboto"/>
                        </a:rPr>
                        <a:t>Increase after 3 acks:</a:t>
                      </a:r>
                      <a:endParaRPr sz="16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600">
                          <a:latin typeface="Roboto"/>
                          <a:ea typeface="Roboto"/>
                          <a:cs typeface="Roboto"/>
                          <a:sym typeface="Roboto"/>
                        </a:rPr>
                        <a:t>   3 + (1/3) + (1/3) + (1/3)</a:t>
                      </a:r>
                      <a:br>
                        <a:rPr lang="en" sz="1600">
                          <a:latin typeface="Roboto"/>
                          <a:ea typeface="Roboto"/>
                          <a:cs typeface="Roboto"/>
                          <a:sym typeface="Roboto"/>
                        </a:rPr>
                      </a:br>
                      <a:r>
                        <a:rPr lang="en" sz="1600">
                          <a:latin typeface="Roboto"/>
                          <a:ea typeface="Roboto"/>
                          <a:cs typeface="Roboto"/>
                          <a:sym typeface="Roboto"/>
                        </a:rPr>
                        <a:t>= 4 packets</a:t>
                      </a:r>
                      <a:endParaRPr sz="16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600">
                          <a:latin typeface="Roboto"/>
                          <a:ea typeface="Roboto"/>
                          <a:cs typeface="Roboto"/>
                          <a:sym typeface="Roboto"/>
                        </a:rPr>
                        <a:t>   150 + (50/3) + (50/3) + (50/3)</a:t>
                      </a:r>
                      <a:br>
                        <a:rPr lang="en" sz="1600">
                          <a:latin typeface="Roboto"/>
                          <a:ea typeface="Roboto"/>
                          <a:cs typeface="Roboto"/>
                          <a:sym typeface="Roboto"/>
                        </a:rPr>
                      </a:br>
                      <a:r>
                        <a:rPr lang="en" sz="1600">
                          <a:latin typeface="Roboto"/>
                          <a:ea typeface="Roboto"/>
                          <a:cs typeface="Roboto"/>
                          <a:sym typeface="Roboto"/>
                        </a:rPr>
                        <a:t>= 200 bytes</a:t>
                      </a:r>
                      <a:endParaRPr sz="1600">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Event-Driven AIMD Adjustments: Multiplicative Decrease</a:t>
            </a:r>
            <a:endParaRPr/>
          </a:p>
        </p:txBody>
      </p:sp>
      <p:sp>
        <p:nvSpPr>
          <p:cNvPr id="1216" name="Google Shape;1216;p86"/>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Conceptual AIMD decrease: Divide CWND in half when loss detected.</a:t>
            </a:r>
            <a:endParaRPr/>
          </a:p>
          <a:p>
            <a:pPr indent="0" lvl="0" marL="0" rtl="0" algn="l">
              <a:spcBef>
                <a:spcPts val="600"/>
              </a:spcBef>
              <a:spcAft>
                <a:spcPts val="0"/>
              </a:spcAft>
              <a:buNone/>
            </a:pPr>
            <a:r>
              <a:rPr lang="en"/>
              <a:t>Event-driven AIMD decrease: Divide CWND in half when </a:t>
            </a:r>
            <a:r>
              <a:rPr i="1" lang="en"/>
              <a:t>3 duplicate acks</a:t>
            </a:r>
            <a:r>
              <a:rPr lang="en"/>
              <a:t> detected.</a:t>
            </a:r>
            <a:endParaRPr/>
          </a:p>
          <a:p>
            <a:pPr indent="-342900" lvl="0" marL="457200" rtl="0" algn="l">
              <a:spcBef>
                <a:spcPts val="600"/>
              </a:spcBef>
              <a:spcAft>
                <a:spcPts val="0"/>
              </a:spcAft>
              <a:buSzPts val="1800"/>
              <a:buChar char="●"/>
            </a:pPr>
            <a:r>
              <a:rPr lang="en"/>
              <a:t>Set </a:t>
            </a:r>
            <a:r>
              <a:rPr i="1" lang="en"/>
              <a:t>CWND</a:t>
            </a:r>
            <a:r>
              <a:rPr lang="en"/>
              <a:t> ← </a:t>
            </a:r>
            <a:r>
              <a:rPr i="1" lang="en"/>
              <a:t>CWND</a:t>
            </a:r>
            <a:r>
              <a:rPr lang="en"/>
              <a:t> / 2</a:t>
            </a:r>
            <a:endParaRPr/>
          </a:p>
          <a:p>
            <a:pPr indent="-342900" lvl="0" marL="457200" rtl="0" algn="l">
              <a:spcBef>
                <a:spcPts val="0"/>
              </a:spcBef>
              <a:spcAft>
                <a:spcPts val="0"/>
              </a:spcAft>
              <a:buSzPts val="1800"/>
              <a:buChar char="●"/>
            </a:pPr>
            <a:r>
              <a:rPr lang="en"/>
              <a:t>Set </a:t>
            </a:r>
            <a:r>
              <a:rPr i="1" lang="en"/>
              <a:t>SSTHRESH</a:t>
            </a:r>
            <a:r>
              <a:rPr lang="en"/>
              <a:t> ← </a:t>
            </a:r>
            <a:r>
              <a:rPr i="1" lang="en"/>
              <a:t>CWND</a:t>
            </a:r>
            <a:r>
              <a:rPr lang="en"/>
              <a:t> / 2. </a:t>
            </a:r>
            <a:r>
              <a:rPr lang="en" sz="1400">
                <a:solidFill>
                  <a:schemeClr val="accent3"/>
                </a:solidFill>
              </a:rPr>
              <a:t>(</a:t>
            </a:r>
            <a:r>
              <a:rPr i="1" lang="en" sz="1400">
                <a:solidFill>
                  <a:schemeClr val="accent3"/>
                </a:solidFill>
              </a:rPr>
              <a:t>Remember the last safe rate.</a:t>
            </a:r>
            <a:r>
              <a:rPr lang="en" sz="1400">
                <a:solidFill>
                  <a:schemeClr val="accent3"/>
                </a:solidFill>
              </a:rPr>
              <a:t>)</a:t>
            </a:r>
            <a:endParaRPr/>
          </a:p>
          <a:p>
            <a:pPr indent="0" lvl="0" marL="0" rtl="0" algn="l">
              <a:spcBef>
                <a:spcPts val="600"/>
              </a:spcBef>
              <a:spcAft>
                <a:spcPts val="0"/>
              </a:spcAft>
              <a:buNone/>
            </a:pPr>
            <a:r>
              <a:rPr i="1" lang="en"/>
              <a:t>CWND</a:t>
            </a:r>
            <a:r>
              <a:rPr lang="en"/>
              <a:t> should never decrease below 1 packet (</a:t>
            </a:r>
            <a:r>
              <a:rPr i="1" lang="en"/>
              <a:t>MSS</a:t>
            </a:r>
            <a:r>
              <a:rPr lang="en"/>
              <a:t> bytes).</a:t>
            </a:r>
            <a:endParaRPr/>
          </a:p>
          <a:p>
            <a:pPr indent="-342900" lvl="0" marL="457200" rtl="0" algn="l">
              <a:spcBef>
                <a:spcPts val="600"/>
              </a:spcBef>
              <a:spcAft>
                <a:spcPts val="0"/>
              </a:spcAft>
              <a:buSzPts val="1800"/>
              <a:buChar char="●"/>
            </a:pPr>
            <a:r>
              <a:rPr lang="en"/>
              <a:t>If dividing by 2 causes </a:t>
            </a:r>
            <a:r>
              <a:rPr i="1" lang="en"/>
              <a:t>CWND</a:t>
            </a:r>
            <a:r>
              <a:rPr lang="en"/>
              <a:t> to fall below 1, it's okay to round up to 1 packet.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8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Event-Driven Adjustments: Timeout</a:t>
            </a:r>
            <a:endParaRPr/>
          </a:p>
        </p:txBody>
      </p:sp>
      <p:sp>
        <p:nvSpPr>
          <p:cNvPr id="1222" name="Google Shape;1222;p87"/>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a packet is lost from timeout, abandon current rate and restart from slow-start.</a:t>
            </a:r>
            <a:endParaRPr/>
          </a:p>
          <a:p>
            <a:pPr indent="-342900" lvl="0" marL="457200" rtl="0" algn="l">
              <a:spcBef>
                <a:spcPts val="600"/>
              </a:spcBef>
              <a:spcAft>
                <a:spcPts val="0"/>
              </a:spcAft>
              <a:buSzPts val="1800"/>
              <a:buChar char="●"/>
            </a:pPr>
            <a:r>
              <a:rPr lang="en"/>
              <a:t>Rationale: We didn't get any duplicate acks before timing out, so we probably lost multiple packets.</a:t>
            </a:r>
            <a:endParaRPr/>
          </a:p>
          <a:p>
            <a:pPr indent="-342900" lvl="0" marL="457200" rtl="0" algn="l">
              <a:spcBef>
                <a:spcPts val="0"/>
              </a:spcBef>
              <a:spcAft>
                <a:spcPts val="0"/>
              </a:spcAft>
              <a:buSzPts val="1800"/>
              <a:buChar char="●"/>
            </a:pPr>
            <a:r>
              <a:rPr lang="en"/>
              <a:t>The current </a:t>
            </a:r>
            <a:r>
              <a:rPr i="1" lang="en"/>
              <a:t>CWND</a:t>
            </a:r>
            <a:r>
              <a:rPr lang="en"/>
              <a:t> might be way off. Safest to rediscover a good rate from scratch.</a:t>
            </a:r>
            <a:endParaRPr/>
          </a:p>
          <a:p>
            <a:pPr indent="-342900" lvl="0" marL="457200" rtl="0" algn="l">
              <a:spcBef>
                <a:spcPts val="0"/>
              </a:spcBef>
              <a:spcAft>
                <a:spcPts val="0"/>
              </a:spcAft>
              <a:buSzPts val="1800"/>
              <a:buChar char="●"/>
            </a:pPr>
            <a:r>
              <a:rPr lang="en"/>
              <a:t>This design decision errs on the side of caution.</a:t>
            </a:r>
            <a:endParaRPr/>
          </a:p>
          <a:p>
            <a:pPr indent="0" lvl="0" marL="0" rtl="0" algn="l">
              <a:spcBef>
                <a:spcPts val="600"/>
              </a:spcBef>
              <a:spcAft>
                <a:spcPts val="0"/>
              </a:spcAft>
              <a:buNone/>
            </a:pPr>
            <a:r>
              <a:rPr lang="en"/>
              <a:t>Implementation: When timeout occurs:</a:t>
            </a:r>
            <a:endParaRPr/>
          </a:p>
          <a:p>
            <a:pPr indent="-342900" lvl="0" marL="457200" rtl="0" algn="l">
              <a:spcBef>
                <a:spcPts val="600"/>
              </a:spcBef>
              <a:spcAft>
                <a:spcPts val="0"/>
              </a:spcAft>
              <a:buSzPts val="1800"/>
              <a:buChar char="●"/>
            </a:pPr>
            <a:r>
              <a:rPr lang="en"/>
              <a:t>Set </a:t>
            </a:r>
            <a:r>
              <a:rPr i="1" lang="en"/>
              <a:t>SSTHRESH</a:t>
            </a:r>
            <a:r>
              <a:rPr lang="en"/>
              <a:t> ← </a:t>
            </a:r>
            <a:r>
              <a:rPr i="1" lang="en"/>
              <a:t>CWND</a:t>
            </a:r>
            <a:r>
              <a:rPr lang="en"/>
              <a:t>/2. </a:t>
            </a:r>
            <a:r>
              <a:rPr lang="en" sz="1400">
                <a:solidFill>
                  <a:schemeClr val="accent3"/>
                </a:solidFill>
              </a:rPr>
              <a:t>(</a:t>
            </a:r>
            <a:r>
              <a:rPr i="1" lang="en" sz="1400">
                <a:solidFill>
                  <a:schemeClr val="accent3"/>
                </a:solidFill>
              </a:rPr>
              <a:t>Remember the last safe rate.</a:t>
            </a:r>
            <a:r>
              <a:rPr lang="en" sz="1400">
                <a:solidFill>
                  <a:schemeClr val="accent3"/>
                </a:solidFill>
              </a:rPr>
              <a:t>)</a:t>
            </a:r>
            <a:endParaRPr sz="1400">
              <a:solidFill>
                <a:schemeClr val="accent3"/>
              </a:solidFill>
            </a:endParaRPr>
          </a:p>
          <a:p>
            <a:pPr indent="-342900" lvl="0" marL="457200" rtl="0" algn="l">
              <a:spcBef>
                <a:spcPts val="0"/>
              </a:spcBef>
              <a:spcAft>
                <a:spcPts val="0"/>
              </a:spcAft>
              <a:buSzPts val="1800"/>
              <a:buChar char="●"/>
            </a:pPr>
            <a:r>
              <a:rPr lang="en"/>
              <a:t>Set </a:t>
            </a:r>
            <a:r>
              <a:rPr i="1" lang="en"/>
              <a:t>CWND</a:t>
            </a:r>
            <a:r>
              <a:rPr lang="en"/>
              <a:t> ← 1 packet, and re-enter slow start mode.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88"/>
          <p:cNvSpPr/>
          <p:nvPr/>
        </p:nvSpPr>
        <p:spPr>
          <a:xfrm>
            <a:off x="1873375" y="3563825"/>
            <a:ext cx="6863450" cy="490175"/>
          </a:xfrm>
          <a:custGeom>
            <a:rect b="b" l="l" r="r" t="t"/>
            <a:pathLst>
              <a:path extrusionOk="0" h="19607" w="274538">
                <a:moveTo>
                  <a:pt x="0" y="19607"/>
                </a:moveTo>
                <a:lnTo>
                  <a:pt x="52782" y="19607"/>
                </a:lnTo>
                <a:lnTo>
                  <a:pt x="52782" y="14032"/>
                </a:lnTo>
                <a:lnTo>
                  <a:pt x="116716" y="14032"/>
                </a:lnTo>
                <a:lnTo>
                  <a:pt x="116716" y="9014"/>
                </a:lnTo>
                <a:lnTo>
                  <a:pt x="192281" y="9014"/>
                </a:lnTo>
                <a:lnTo>
                  <a:pt x="192281" y="14961"/>
                </a:lnTo>
                <a:lnTo>
                  <a:pt x="246643" y="14961"/>
                </a:lnTo>
                <a:lnTo>
                  <a:pt x="246643" y="0"/>
                </a:lnTo>
                <a:lnTo>
                  <a:pt x="274538" y="0"/>
                </a:lnTo>
              </a:path>
            </a:pathLst>
          </a:custGeom>
          <a:noFill/>
          <a:ln cap="flat" cmpd="sng" w="19050">
            <a:solidFill>
              <a:schemeClr val="accent2"/>
            </a:solidFill>
            <a:prstDash val="dash"/>
            <a:round/>
            <a:headEnd len="med" w="med" type="none"/>
            <a:tailEnd len="med" w="med" type="none"/>
          </a:ln>
        </p:spPr>
      </p:sp>
      <p:sp>
        <p:nvSpPr>
          <p:cNvPr id="1228" name="Google Shape;1228;p8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Event-Driven Updates: </a:t>
            </a:r>
            <a:r>
              <a:rPr lang="en">
                <a:solidFill>
                  <a:schemeClr val="accent3"/>
                </a:solidFill>
              </a:rPr>
              <a:t>SSTHRESH</a:t>
            </a:r>
            <a:endParaRPr/>
          </a:p>
        </p:txBody>
      </p:sp>
      <p:sp>
        <p:nvSpPr>
          <p:cNvPr id="1229" name="Google Shape;1229;p88"/>
          <p:cNvSpPr txBox="1"/>
          <p:nvPr>
            <p:ph idx="1" type="body"/>
          </p:nvPr>
        </p:nvSpPr>
        <p:spPr>
          <a:xfrm>
            <a:off x="107050" y="402200"/>
            <a:ext cx="8909700" cy="208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SSTHRESH</a:t>
            </a:r>
            <a:r>
              <a:rPr lang="en"/>
              <a:t> helps us remember the last safe rate.</a:t>
            </a:r>
            <a:endParaRPr/>
          </a:p>
          <a:p>
            <a:pPr indent="-342900" lvl="0" marL="457200" rtl="0" algn="l">
              <a:spcBef>
                <a:spcPts val="600"/>
              </a:spcBef>
              <a:spcAft>
                <a:spcPts val="0"/>
              </a:spcAft>
              <a:buSzPts val="1800"/>
              <a:buChar char="●"/>
            </a:pPr>
            <a:r>
              <a:rPr lang="en"/>
              <a:t>When slow-start detects loss: Update </a:t>
            </a:r>
            <a:r>
              <a:rPr i="1" lang="en"/>
              <a:t>SSTHRESH</a:t>
            </a:r>
            <a:r>
              <a:rPr lang="en"/>
              <a:t> ← </a:t>
            </a:r>
            <a:r>
              <a:rPr i="1" lang="en"/>
              <a:t>CWND</a:t>
            </a:r>
            <a:r>
              <a:rPr lang="en"/>
              <a:t>/2.</a:t>
            </a:r>
            <a:endParaRPr/>
          </a:p>
          <a:p>
            <a:pPr indent="-342900" lvl="0" marL="457200" rtl="0" algn="l">
              <a:spcBef>
                <a:spcPts val="0"/>
              </a:spcBef>
              <a:spcAft>
                <a:spcPts val="0"/>
              </a:spcAft>
              <a:buSzPts val="1800"/>
              <a:buChar char="●"/>
            </a:pPr>
            <a:r>
              <a:rPr lang="en"/>
              <a:t>When a packet times out in AIMD: Update </a:t>
            </a:r>
            <a:r>
              <a:rPr i="1" lang="en"/>
              <a:t>SSTHRESH</a:t>
            </a:r>
            <a:r>
              <a:rPr lang="en"/>
              <a:t> ← </a:t>
            </a:r>
            <a:r>
              <a:rPr i="1" lang="en"/>
              <a:t>CWND</a:t>
            </a:r>
            <a:r>
              <a:rPr lang="en"/>
              <a:t>/2.</a:t>
            </a:r>
            <a:endParaRPr/>
          </a:p>
          <a:p>
            <a:pPr indent="0" lvl="0" marL="0" rtl="0" algn="l">
              <a:spcBef>
                <a:spcPts val="600"/>
              </a:spcBef>
              <a:spcAft>
                <a:spcPts val="0"/>
              </a:spcAft>
              <a:buNone/>
            </a:pPr>
            <a:r>
              <a:rPr lang="en"/>
              <a:t>During slow start: If </a:t>
            </a:r>
            <a:r>
              <a:rPr i="1" lang="en"/>
              <a:t>CWND</a:t>
            </a:r>
            <a:r>
              <a:rPr lang="en"/>
              <a:t> exceeds </a:t>
            </a:r>
            <a:r>
              <a:rPr i="1" lang="en"/>
              <a:t>SSTHRESH</a:t>
            </a:r>
            <a:r>
              <a:rPr lang="en"/>
              <a:t>, switch to additive increases.</a:t>
            </a:r>
            <a:endParaRPr/>
          </a:p>
          <a:p>
            <a:pPr indent="-342900" lvl="0" marL="457200" rtl="0" algn="l">
              <a:spcBef>
                <a:spcPts val="600"/>
              </a:spcBef>
              <a:spcAft>
                <a:spcPts val="0"/>
              </a:spcAft>
              <a:buSzPts val="1800"/>
              <a:buChar char="●"/>
            </a:pPr>
            <a:r>
              <a:rPr i="1" lang="en"/>
              <a:t>SSTHRESH</a:t>
            </a:r>
            <a:r>
              <a:rPr lang="en"/>
              <a:t> = ∞ for first slow-start.</a:t>
            </a:r>
            <a:endParaRPr/>
          </a:p>
        </p:txBody>
      </p:sp>
      <p:sp>
        <p:nvSpPr>
          <p:cNvPr id="1230" name="Google Shape;1230;p88"/>
          <p:cNvSpPr txBox="1"/>
          <p:nvPr/>
        </p:nvSpPr>
        <p:spPr>
          <a:xfrm rot="-5400000">
            <a:off x="1643325" y="3150925"/>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sp>
        <p:nvSpPr>
          <p:cNvPr id="1231" name="Google Shape;1231;p88"/>
          <p:cNvSpPr txBox="1"/>
          <p:nvPr/>
        </p:nvSpPr>
        <p:spPr>
          <a:xfrm rot="-5400000">
            <a:off x="2958098" y="2923450"/>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sp>
        <p:nvSpPr>
          <p:cNvPr id="1232" name="Google Shape;1232;p88"/>
          <p:cNvSpPr txBox="1"/>
          <p:nvPr/>
        </p:nvSpPr>
        <p:spPr>
          <a:xfrm rot="-5400000">
            <a:off x="4438738" y="2511175"/>
            <a:ext cx="6798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Timeout</a:t>
            </a:r>
            <a:endParaRPr>
              <a:solidFill>
                <a:schemeClr val="accent2"/>
              </a:solidFill>
              <a:latin typeface="Roboto"/>
              <a:ea typeface="Roboto"/>
              <a:cs typeface="Roboto"/>
              <a:sym typeface="Roboto"/>
            </a:endParaRPr>
          </a:p>
        </p:txBody>
      </p:sp>
      <p:grpSp>
        <p:nvGrpSpPr>
          <p:cNvPr id="1233" name="Google Shape;1233;p88"/>
          <p:cNvGrpSpPr/>
          <p:nvPr/>
        </p:nvGrpSpPr>
        <p:grpSpPr>
          <a:xfrm>
            <a:off x="390403" y="3509594"/>
            <a:ext cx="1484832" cy="1058020"/>
            <a:chOff x="2377550" y="2542225"/>
            <a:chExt cx="3229300" cy="2199625"/>
          </a:xfrm>
        </p:grpSpPr>
        <p:sp>
          <p:nvSpPr>
            <p:cNvPr id="1234" name="Google Shape;1234;p88"/>
            <p:cNvSpPr/>
            <p:nvPr/>
          </p:nvSpPr>
          <p:spPr>
            <a:xfrm>
              <a:off x="2377550" y="2542225"/>
              <a:ext cx="3229292" cy="2199625"/>
            </a:xfrm>
            <a:custGeom>
              <a:rect b="b" l="l" r="r" t="t"/>
              <a:pathLst>
                <a:path extrusionOk="0" h="87985" w="152884">
                  <a:moveTo>
                    <a:pt x="0" y="87985"/>
                  </a:moveTo>
                  <a:cubicBezTo>
                    <a:pt x="18727" y="85267"/>
                    <a:pt x="86882" y="86343"/>
                    <a:pt x="112363" y="71679"/>
                  </a:cubicBezTo>
                  <a:cubicBezTo>
                    <a:pt x="137844" y="57015"/>
                    <a:pt x="146131" y="11947"/>
                    <a:pt x="152884" y="0"/>
                  </a:cubicBezTo>
                </a:path>
              </a:pathLst>
            </a:custGeom>
            <a:noFill/>
            <a:ln cap="flat" cmpd="sng" w="28575">
              <a:solidFill>
                <a:srgbClr val="000000"/>
              </a:solidFill>
              <a:prstDash val="solid"/>
              <a:round/>
              <a:headEnd len="med" w="med" type="none"/>
              <a:tailEnd len="med" w="med" type="none"/>
            </a:ln>
          </p:spPr>
        </p:sp>
        <p:cxnSp>
          <p:nvCxnSpPr>
            <p:cNvPr id="1235" name="Google Shape;1235;p88"/>
            <p:cNvCxnSpPr/>
            <p:nvPr/>
          </p:nvCxnSpPr>
          <p:spPr>
            <a:xfrm>
              <a:off x="5606850" y="2564250"/>
              <a:ext cx="0" cy="1143300"/>
            </a:xfrm>
            <a:prstGeom prst="straightConnector1">
              <a:avLst/>
            </a:prstGeom>
            <a:noFill/>
            <a:ln cap="flat" cmpd="sng" w="28575">
              <a:solidFill>
                <a:srgbClr val="000000"/>
              </a:solidFill>
              <a:prstDash val="solid"/>
              <a:round/>
              <a:headEnd len="med" w="med" type="none"/>
              <a:tailEnd len="med" w="med" type="none"/>
            </a:ln>
          </p:spPr>
        </p:cxnSp>
      </p:grpSp>
      <p:cxnSp>
        <p:nvCxnSpPr>
          <p:cNvPr id="1236" name="Google Shape;1236;p88"/>
          <p:cNvCxnSpPr/>
          <p:nvPr/>
        </p:nvCxnSpPr>
        <p:spPr>
          <a:xfrm>
            <a:off x="428700" y="4809100"/>
            <a:ext cx="1408200" cy="0"/>
          </a:xfrm>
          <a:prstGeom prst="straightConnector1">
            <a:avLst/>
          </a:prstGeom>
          <a:noFill/>
          <a:ln cap="flat" cmpd="sng" w="9525">
            <a:solidFill>
              <a:schemeClr val="accent3"/>
            </a:solidFill>
            <a:prstDash val="solid"/>
            <a:round/>
            <a:headEnd len="med" w="med" type="triangle"/>
            <a:tailEnd len="med" w="med" type="triangle"/>
          </a:ln>
        </p:spPr>
      </p:cxnSp>
      <p:sp>
        <p:nvSpPr>
          <p:cNvPr id="1237" name="Google Shape;1237;p88"/>
          <p:cNvSpPr txBox="1"/>
          <p:nvPr/>
        </p:nvSpPr>
        <p:spPr>
          <a:xfrm>
            <a:off x="666762" y="4701400"/>
            <a:ext cx="932100" cy="215400"/>
          </a:xfrm>
          <a:prstGeom prst="rect">
            <a:avLst/>
          </a:prstGeom>
          <a:solidFill>
            <a:srgbClr val="FFFFFF"/>
          </a:solid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chemeClr val="accent3"/>
                </a:solidFill>
                <a:latin typeface="Roboto"/>
                <a:ea typeface="Roboto"/>
                <a:cs typeface="Roboto"/>
                <a:sym typeface="Roboto"/>
              </a:rPr>
              <a:t>Slow Start</a:t>
            </a:r>
            <a:endParaRPr>
              <a:solidFill>
                <a:schemeClr val="accent3"/>
              </a:solidFill>
              <a:latin typeface="Roboto"/>
              <a:ea typeface="Roboto"/>
              <a:cs typeface="Roboto"/>
              <a:sym typeface="Roboto"/>
            </a:endParaRPr>
          </a:p>
        </p:txBody>
      </p:sp>
      <p:cxnSp>
        <p:nvCxnSpPr>
          <p:cNvPr id="1238" name="Google Shape;1238;p88"/>
          <p:cNvCxnSpPr/>
          <p:nvPr/>
        </p:nvCxnSpPr>
        <p:spPr>
          <a:xfrm>
            <a:off x="1875225" y="4809100"/>
            <a:ext cx="2855700" cy="0"/>
          </a:xfrm>
          <a:prstGeom prst="straightConnector1">
            <a:avLst/>
          </a:prstGeom>
          <a:noFill/>
          <a:ln cap="flat" cmpd="sng" w="9525">
            <a:solidFill>
              <a:schemeClr val="accent3"/>
            </a:solidFill>
            <a:prstDash val="solid"/>
            <a:round/>
            <a:headEnd len="med" w="med" type="triangle"/>
            <a:tailEnd len="med" w="med" type="triangle"/>
          </a:ln>
        </p:spPr>
      </p:cxnSp>
      <p:sp>
        <p:nvSpPr>
          <p:cNvPr id="1239" name="Google Shape;1239;p88"/>
          <p:cNvSpPr txBox="1"/>
          <p:nvPr/>
        </p:nvSpPr>
        <p:spPr>
          <a:xfrm>
            <a:off x="3038325" y="4701400"/>
            <a:ext cx="529500" cy="215400"/>
          </a:xfrm>
          <a:prstGeom prst="rect">
            <a:avLst/>
          </a:prstGeom>
          <a:solidFill>
            <a:srgbClr val="FFFFFF"/>
          </a:solid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chemeClr val="accent3"/>
                </a:solidFill>
                <a:latin typeface="Roboto"/>
                <a:ea typeface="Roboto"/>
                <a:cs typeface="Roboto"/>
                <a:sym typeface="Roboto"/>
              </a:rPr>
              <a:t>AIMD</a:t>
            </a:r>
            <a:endParaRPr>
              <a:solidFill>
                <a:schemeClr val="accent3"/>
              </a:solidFill>
              <a:latin typeface="Roboto"/>
              <a:ea typeface="Roboto"/>
              <a:cs typeface="Roboto"/>
              <a:sym typeface="Roboto"/>
            </a:endParaRPr>
          </a:p>
        </p:txBody>
      </p:sp>
      <p:sp>
        <p:nvSpPr>
          <p:cNvPr id="1240" name="Google Shape;1240;p88"/>
          <p:cNvSpPr txBox="1"/>
          <p:nvPr/>
        </p:nvSpPr>
        <p:spPr>
          <a:xfrm rot="-5400000">
            <a:off x="6429076" y="2923450"/>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sp>
        <p:nvSpPr>
          <p:cNvPr id="1241" name="Google Shape;1241;p88"/>
          <p:cNvSpPr txBox="1"/>
          <p:nvPr/>
        </p:nvSpPr>
        <p:spPr>
          <a:xfrm>
            <a:off x="1865013" y="4102200"/>
            <a:ext cx="11391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chemeClr val="accent2"/>
                </a:solidFill>
                <a:latin typeface="Roboto"/>
                <a:ea typeface="Roboto"/>
                <a:cs typeface="Roboto"/>
                <a:sym typeface="Roboto"/>
              </a:rPr>
              <a:t>SSTHRESH</a:t>
            </a:r>
            <a:endParaRPr>
              <a:solidFill>
                <a:schemeClr val="accent2"/>
              </a:solidFill>
              <a:latin typeface="Roboto"/>
              <a:ea typeface="Roboto"/>
              <a:cs typeface="Roboto"/>
              <a:sym typeface="Roboto"/>
            </a:endParaRPr>
          </a:p>
        </p:txBody>
      </p:sp>
      <p:sp>
        <p:nvSpPr>
          <p:cNvPr id="1242" name="Google Shape;1242;p88"/>
          <p:cNvSpPr/>
          <p:nvPr/>
        </p:nvSpPr>
        <p:spPr>
          <a:xfrm>
            <a:off x="1874388" y="3002775"/>
            <a:ext cx="2915000" cy="1569700"/>
          </a:xfrm>
          <a:custGeom>
            <a:rect b="b" l="l" r="r" t="t"/>
            <a:pathLst>
              <a:path extrusionOk="0" h="62788" w="116600">
                <a:moveTo>
                  <a:pt x="0" y="20560"/>
                </a:moveTo>
                <a:lnTo>
                  <a:pt x="0" y="42305"/>
                </a:lnTo>
                <a:lnTo>
                  <a:pt x="52661" y="11901"/>
                </a:lnTo>
                <a:lnTo>
                  <a:pt x="52661" y="36915"/>
                </a:lnTo>
                <a:lnTo>
                  <a:pt x="116600" y="0"/>
                </a:lnTo>
                <a:lnTo>
                  <a:pt x="116600" y="30875"/>
                </a:lnTo>
                <a:lnTo>
                  <a:pt x="116600" y="62788"/>
                </a:lnTo>
              </a:path>
            </a:pathLst>
          </a:custGeom>
          <a:noFill/>
          <a:ln cap="flat" cmpd="sng" w="28575">
            <a:solidFill>
              <a:schemeClr val="dk1"/>
            </a:solidFill>
            <a:prstDash val="solid"/>
            <a:round/>
            <a:headEnd len="med" w="med" type="none"/>
            <a:tailEnd len="med" w="med" type="none"/>
          </a:ln>
        </p:spPr>
      </p:sp>
      <p:sp>
        <p:nvSpPr>
          <p:cNvPr id="1243" name="Google Shape;1243;p88"/>
          <p:cNvSpPr txBox="1"/>
          <p:nvPr/>
        </p:nvSpPr>
        <p:spPr>
          <a:xfrm>
            <a:off x="4784438" y="3818588"/>
            <a:ext cx="11391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chemeClr val="accent2"/>
                </a:solidFill>
                <a:latin typeface="Roboto"/>
                <a:ea typeface="Roboto"/>
                <a:cs typeface="Roboto"/>
                <a:sym typeface="Roboto"/>
              </a:rPr>
              <a:t>SSTHRESH</a:t>
            </a:r>
            <a:endParaRPr>
              <a:solidFill>
                <a:schemeClr val="accent2"/>
              </a:solidFill>
              <a:latin typeface="Roboto"/>
              <a:ea typeface="Roboto"/>
              <a:cs typeface="Roboto"/>
              <a:sym typeface="Roboto"/>
            </a:endParaRPr>
          </a:p>
        </p:txBody>
      </p:sp>
      <p:sp>
        <p:nvSpPr>
          <p:cNvPr id="1244" name="Google Shape;1244;p88"/>
          <p:cNvSpPr/>
          <p:nvPr/>
        </p:nvSpPr>
        <p:spPr>
          <a:xfrm>
            <a:off x="4779784" y="3788564"/>
            <a:ext cx="1401000" cy="770975"/>
          </a:xfrm>
          <a:custGeom>
            <a:rect b="b" l="l" r="r" t="t"/>
            <a:pathLst>
              <a:path extrusionOk="0" h="30839" w="56040">
                <a:moveTo>
                  <a:pt x="0" y="30839"/>
                </a:moveTo>
                <a:cubicBezTo>
                  <a:pt x="6891" y="29800"/>
                  <a:pt x="32006" y="29743"/>
                  <a:pt x="41346" y="24603"/>
                </a:cubicBezTo>
                <a:cubicBezTo>
                  <a:pt x="50686" y="19463"/>
                  <a:pt x="53591" y="4101"/>
                  <a:pt x="56040" y="0"/>
                </a:cubicBezTo>
              </a:path>
            </a:pathLst>
          </a:custGeom>
          <a:noFill/>
          <a:ln cap="flat" cmpd="sng" w="28575">
            <a:solidFill>
              <a:srgbClr val="000000"/>
            </a:solidFill>
            <a:prstDash val="solid"/>
            <a:round/>
            <a:headEnd len="med" w="med" type="none"/>
            <a:tailEnd len="med" w="med" type="none"/>
          </a:ln>
        </p:spPr>
      </p:sp>
      <p:cxnSp>
        <p:nvCxnSpPr>
          <p:cNvPr id="1245" name="Google Shape;1245;p88"/>
          <p:cNvCxnSpPr/>
          <p:nvPr/>
        </p:nvCxnSpPr>
        <p:spPr>
          <a:xfrm>
            <a:off x="4772100" y="4809100"/>
            <a:ext cx="1408200" cy="0"/>
          </a:xfrm>
          <a:prstGeom prst="straightConnector1">
            <a:avLst/>
          </a:prstGeom>
          <a:noFill/>
          <a:ln cap="flat" cmpd="sng" w="9525">
            <a:solidFill>
              <a:schemeClr val="accent3"/>
            </a:solidFill>
            <a:prstDash val="solid"/>
            <a:round/>
            <a:headEnd len="med" w="med" type="triangle"/>
            <a:tailEnd len="med" w="med" type="triangle"/>
          </a:ln>
        </p:spPr>
      </p:cxnSp>
      <p:sp>
        <p:nvSpPr>
          <p:cNvPr id="1246" name="Google Shape;1246;p88"/>
          <p:cNvSpPr txBox="1"/>
          <p:nvPr/>
        </p:nvSpPr>
        <p:spPr>
          <a:xfrm>
            <a:off x="5010162" y="4701400"/>
            <a:ext cx="932100" cy="215400"/>
          </a:xfrm>
          <a:prstGeom prst="rect">
            <a:avLst/>
          </a:prstGeom>
          <a:solidFill>
            <a:srgbClr val="FFFFFF"/>
          </a:solid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chemeClr val="accent3"/>
                </a:solidFill>
                <a:latin typeface="Roboto"/>
                <a:ea typeface="Roboto"/>
                <a:cs typeface="Roboto"/>
                <a:sym typeface="Roboto"/>
              </a:rPr>
              <a:t>Slow Start</a:t>
            </a:r>
            <a:endParaRPr>
              <a:solidFill>
                <a:schemeClr val="accent3"/>
              </a:solidFill>
              <a:latin typeface="Roboto"/>
              <a:ea typeface="Roboto"/>
              <a:cs typeface="Roboto"/>
              <a:sym typeface="Roboto"/>
            </a:endParaRPr>
          </a:p>
        </p:txBody>
      </p:sp>
      <p:cxnSp>
        <p:nvCxnSpPr>
          <p:cNvPr id="1247" name="Google Shape;1247;p88"/>
          <p:cNvCxnSpPr/>
          <p:nvPr/>
        </p:nvCxnSpPr>
        <p:spPr>
          <a:xfrm>
            <a:off x="6218625" y="4809100"/>
            <a:ext cx="2546100" cy="0"/>
          </a:xfrm>
          <a:prstGeom prst="straightConnector1">
            <a:avLst/>
          </a:prstGeom>
          <a:noFill/>
          <a:ln cap="flat" cmpd="sng" w="9525">
            <a:solidFill>
              <a:schemeClr val="accent3"/>
            </a:solidFill>
            <a:prstDash val="solid"/>
            <a:round/>
            <a:headEnd len="med" w="med" type="triangle"/>
            <a:tailEnd len="med" w="med" type="triangle"/>
          </a:ln>
        </p:spPr>
      </p:cxnSp>
      <p:sp>
        <p:nvSpPr>
          <p:cNvPr id="1248" name="Google Shape;1248;p88"/>
          <p:cNvSpPr txBox="1"/>
          <p:nvPr/>
        </p:nvSpPr>
        <p:spPr>
          <a:xfrm>
            <a:off x="7226925" y="4701400"/>
            <a:ext cx="529500" cy="215400"/>
          </a:xfrm>
          <a:prstGeom prst="rect">
            <a:avLst/>
          </a:prstGeom>
          <a:solidFill>
            <a:srgbClr val="FFFFFF"/>
          </a:solidFill>
          <a:ln>
            <a:noFill/>
          </a:ln>
        </p:spPr>
        <p:txBody>
          <a:bodyPr anchorCtr="0" anchor="t" bIns="0" lIns="0" spcFirstLastPara="1" rIns="0" wrap="square" tIns="0">
            <a:spAutoFit/>
          </a:bodyPr>
          <a:lstStyle/>
          <a:p>
            <a:pPr indent="0" lvl="0" marL="0" rtl="0" algn="ctr">
              <a:spcBef>
                <a:spcPts val="0"/>
              </a:spcBef>
              <a:spcAft>
                <a:spcPts val="0"/>
              </a:spcAft>
              <a:buNone/>
            </a:pPr>
            <a:r>
              <a:rPr lang="en">
                <a:solidFill>
                  <a:schemeClr val="accent3"/>
                </a:solidFill>
                <a:latin typeface="Roboto"/>
                <a:ea typeface="Roboto"/>
                <a:cs typeface="Roboto"/>
                <a:sym typeface="Roboto"/>
              </a:rPr>
              <a:t>AIMD</a:t>
            </a:r>
            <a:endParaRPr>
              <a:solidFill>
                <a:schemeClr val="accent3"/>
              </a:solidFill>
              <a:latin typeface="Roboto"/>
              <a:ea typeface="Roboto"/>
              <a:cs typeface="Roboto"/>
              <a:sym typeface="Roboto"/>
            </a:endParaRPr>
          </a:p>
        </p:txBody>
      </p:sp>
      <p:sp>
        <p:nvSpPr>
          <p:cNvPr id="1249" name="Google Shape;1249;p88"/>
          <p:cNvSpPr/>
          <p:nvPr/>
        </p:nvSpPr>
        <p:spPr>
          <a:xfrm>
            <a:off x="6175025" y="2575988"/>
            <a:ext cx="2424425" cy="1359100"/>
          </a:xfrm>
          <a:custGeom>
            <a:rect b="b" l="l" r="r" t="t"/>
            <a:pathLst>
              <a:path extrusionOk="0" h="54364" w="96977">
                <a:moveTo>
                  <a:pt x="0" y="48649"/>
                </a:moveTo>
                <a:lnTo>
                  <a:pt x="20145" y="28504"/>
                </a:lnTo>
                <a:lnTo>
                  <a:pt x="20145" y="54364"/>
                </a:lnTo>
                <a:lnTo>
                  <a:pt x="74509" y="0"/>
                </a:lnTo>
                <a:lnTo>
                  <a:pt x="74509" y="39982"/>
                </a:lnTo>
                <a:lnTo>
                  <a:pt x="96977" y="17515"/>
                </a:lnTo>
              </a:path>
            </a:pathLst>
          </a:custGeom>
          <a:noFill/>
          <a:ln cap="flat" cmpd="sng" w="28575">
            <a:solidFill>
              <a:srgbClr val="000000"/>
            </a:solidFill>
            <a:prstDash val="solid"/>
            <a:round/>
            <a:headEnd len="med" w="med" type="none"/>
            <a:tailEnd len="med" w="med" type="none"/>
          </a:ln>
        </p:spPr>
      </p:sp>
      <p:sp>
        <p:nvSpPr>
          <p:cNvPr id="1250" name="Google Shape;1250;p88"/>
          <p:cNvSpPr txBox="1"/>
          <p:nvPr/>
        </p:nvSpPr>
        <p:spPr>
          <a:xfrm rot="-5400000">
            <a:off x="7796751" y="2211325"/>
            <a:ext cx="462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Loss</a:t>
            </a:r>
            <a:endParaRPr>
              <a:solidFill>
                <a:schemeClr val="accent2"/>
              </a:solidFill>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8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TCP Congestion Control</a:t>
            </a:r>
            <a:endParaRPr/>
          </a:p>
        </p:txBody>
      </p:sp>
      <p:sp>
        <p:nvSpPr>
          <p:cNvPr id="1256" name="Google Shape;1256;p89"/>
          <p:cNvSpPr txBox="1"/>
          <p:nvPr>
            <p:ph idx="1" type="body"/>
          </p:nvPr>
        </p:nvSpPr>
        <p:spPr>
          <a:xfrm>
            <a:off x="107050" y="402200"/>
            <a:ext cx="8909700" cy="453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Detecting congestion:</a:t>
            </a:r>
            <a:endParaRPr/>
          </a:p>
          <a:p>
            <a:pPr indent="-342900" lvl="0" marL="457200" rtl="0" algn="l">
              <a:spcBef>
                <a:spcPts val="600"/>
              </a:spcBef>
              <a:spcAft>
                <a:spcPts val="0"/>
              </a:spcAft>
              <a:buSzPts val="1800"/>
              <a:buChar char="●"/>
            </a:pPr>
            <a:r>
              <a:rPr lang="en"/>
              <a:t>Loss-based. (Delay-based is the alternative.)</a:t>
            </a:r>
            <a:endParaRPr/>
          </a:p>
          <a:p>
            <a:pPr indent="0" lvl="0" marL="0" rtl="0" algn="l">
              <a:spcBef>
                <a:spcPts val="600"/>
              </a:spcBef>
              <a:spcAft>
                <a:spcPts val="0"/>
              </a:spcAft>
              <a:buNone/>
            </a:pPr>
            <a:r>
              <a:rPr lang="en"/>
              <a:t>Discovering an initial rate:</a:t>
            </a:r>
            <a:endParaRPr/>
          </a:p>
          <a:p>
            <a:pPr indent="-342900" lvl="0" marL="457200" rtl="0" algn="l">
              <a:spcBef>
                <a:spcPts val="600"/>
              </a:spcBef>
              <a:spcAft>
                <a:spcPts val="0"/>
              </a:spcAft>
              <a:buSzPts val="1800"/>
              <a:buChar char="●"/>
            </a:pPr>
            <a:r>
              <a:rPr lang="en"/>
              <a:t>Slow-start. Double rate until loss or safe rate (</a:t>
            </a:r>
            <a:r>
              <a:rPr i="1" lang="en"/>
              <a:t>SSTHRESH</a:t>
            </a:r>
            <a:r>
              <a:rPr lang="en"/>
              <a:t>) exceeded.</a:t>
            </a:r>
            <a:endParaRPr/>
          </a:p>
          <a:p>
            <a:pPr indent="-342900" lvl="0" marL="457200" rtl="0" algn="l">
              <a:spcBef>
                <a:spcPts val="0"/>
              </a:spcBef>
              <a:spcAft>
                <a:spcPts val="0"/>
              </a:spcAft>
              <a:buSzPts val="1800"/>
              <a:buChar char="●"/>
            </a:pPr>
            <a:r>
              <a:rPr lang="en"/>
              <a:t>Event-driven: Add 1 to </a:t>
            </a:r>
            <a:r>
              <a:rPr i="1" lang="en"/>
              <a:t>CWND</a:t>
            </a:r>
            <a:r>
              <a:rPr lang="en"/>
              <a:t> on each ack.</a:t>
            </a:r>
            <a:endParaRPr/>
          </a:p>
          <a:p>
            <a:pPr indent="0" lvl="0" marL="0" rtl="0" algn="l">
              <a:spcBef>
                <a:spcPts val="600"/>
              </a:spcBef>
              <a:spcAft>
                <a:spcPts val="0"/>
              </a:spcAft>
              <a:buNone/>
            </a:pPr>
            <a:r>
              <a:rPr lang="en"/>
              <a:t>Adapting rate to congestion:</a:t>
            </a:r>
            <a:endParaRPr/>
          </a:p>
          <a:p>
            <a:pPr indent="-342900" lvl="0" marL="457200" rtl="0" algn="l">
              <a:spcBef>
                <a:spcPts val="600"/>
              </a:spcBef>
              <a:spcAft>
                <a:spcPts val="0"/>
              </a:spcAft>
              <a:buSzPts val="1800"/>
              <a:buChar char="●"/>
            </a:pPr>
            <a:r>
              <a:rPr lang="en"/>
              <a:t>AIMD (additive increase, multiplicative decrease) approaches fairness.</a:t>
            </a:r>
            <a:endParaRPr/>
          </a:p>
          <a:p>
            <a:pPr indent="-342900" lvl="0" marL="457200" rtl="0" algn="l">
              <a:spcBef>
                <a:spcPts val="0"/>
              </a:spcBef>
              <a:spcAft>
                <a:spcPts val="0"/>
              </a:spcAft>
              <a:buSzPts val="1800"/>
              <a:buChar char="●"/>
            </a:pPr>
            <a:r>
              <a:rPr lang="en"/>
              <a:t>Event-driven:</a:t>
            </a:r>
            <a:endParaRPr/>
          </a:p>
          <a:p>
            <a:pPr indent="-342900" lvl="1" marL="914400" rtl="0" algn="l">
              <a:spcBef>
                <a:spcPts val="0"/>
              </a:spcBef>
              <a:spcAft>
                <a:spcPts val="0"/>
              </a:spcAft>
              <a:buSzPts val="1800"/>
              <a:buChar char="○"/>
            </a:pPr>
            <a:r>
              <a:rPr lang="en"/>
              <a:t>Add 1/</a:t>
            </a:r>
            <a:r>
              <a:rPr i="1" lang="en"/>
              <a:t>CWND</a:t>
            </a:r>
            <a:r>
              <a:rPr lang="en"/>
              <a:t> on each ack. After one RTT, </a:t>
            </a:r>
            <a:r>
              <a:rPr i="1" lang="en"/>
              <a:t>CWND</a:t>
            </a:r>
            <a:r>
              <a:rPr lang="en"/>
              <a:t> will have increased by </a:t>
            </a:r>
            <a:r>
              <a:rPr lang="en"/>
              <a:t>1.</a:t>
            </a:r>
            <a:endParaRPr/>
          </a:p>
          <a:p>
            <a:pPr indent="-342900" lvl="1" marL="914400" rtl="0" algn="l">
              <a:spcBef>
                <a:spcPts val="0"/>
              </a:spcBef>
              <a:spcAft>
                <a:spcPts val="0"/>
              </a:spcAft>
              <a:buSzPts val="1800"/>
              <a:buChar char="○"/>
            </a:pPr>
            <a:r>
              <a:rPr lang="en"/>
              <a:t>Divide </a:t>
            </a:r>
            <a:r>
              <a:rPr i="1" lang="en"/>
              <a:t>CWND</a:t>
            </a:r>
            <a:r>
              <a:rPr lang="en"/>
              <a:t> in half when there are 3 duplicate acks.</a:t>
            </a:r>
            <a:endParaRPr/>
          </a:p>
          <a:p>
            <a:pPr indent="-342900" lvl="0" marL="457200" rtl="0" algn="l">
              <a:spcBef>
                <a:spcPts val="0"/>
              </a:spcBef>
              <a:spcAft>
                <a:spcPts val="0"/>
              </a:spcAft>
              <a:buSzPts val="1800"/>
              <a:buChar char="●"/>
            </a:pPr>
            <a:r>
              <a:rPr lang="en"/>
              <a:t>When a packet is lost on timeout, restart from slow-start.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idx="1" type="body"/>
          </p:nvPr>
        </p:nvSpPr>
        <p:spPr>
          <a:xfrm>
            <a:off x="4812375" y="402200"/>
            <a:ext cx="40380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Congestion Control Principles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Why do we need it?</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Why is it hard?</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Design Goals</a:t>
            </a:r>
            <a:endParaRPr>
              <a:solidFill>
                <a:srgbClr val="B7B7B7"/>
              </a:solidFill>
            </a:endParaRPr>
          </a:p>
          <a:p>
            <a:pPr indent="0" lvl="0" marL="0" rtl="0" algn="l">
              <a:spcBef>
                <a:spcPts val="600"/>
              </a:spcBef>
              <a:spcAft>
                <a:spcPts val="0"/>
              </a:spcAft>
              <a:buNone/>
            </a:pPr>
            <a:r>
              <a:rPr lang="en">
                <a:solidFill>
                  <a:srgbClr val="B7B7B7"/>
                </a:solidFill>
              </a:rPr>
              <a:t>Dynamic Adjustment</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Algorithm Sketch</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Reacting to Congestion (AIMD)</a:t>
            </a:r>
            <a:endParaRPr>
              <a:solidFill>
                <a:srgbClr val="B7B7B7"/>
              </a:solidFill>
            </a:endParaRPr>
          </a:p>
        </p:txBody>
      </p:sp>
      <p:sp>
        <p:nvSpPr>
          <p:cNvPr id="207" name="Google Shape;207;p3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Congestion Control: Why is it hard?</a:t>
            </a:r>
            <a:endParaRPr sz="3200"/>
          </a:p>
        </p:txBody>
      </p:sp>
      <p:sp>
        <p:nvSpPr>
          <p:cNvPr id="208" name="Google Shape;208;p3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X, CS 168, Fall 2024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p:nvPr/>
        </p:nvSpPr>
        <p:spPr>
          <a:xfrm>
            <a:off x="3997675" y="2887025"/>
            <a:ext cx="1678975" cy="1650725"/>
          </a:xfrm>
          <a:custGeom>
            <a:rect b="b" l="l" r="r" t="t"/>
            <a:pathLst>
              <a:path extrusionOk="0" h="66029" w="67159">
                <a:moveTo>
                  <a:pt x="0" y="0"/>
                </a:moveTo>
                <a:cubicBezTo>
                  <a:pt x="4305" y="4332"/>
                  <a:pt x="15659" y="17974"/>
                  <a:pt x="25830" y="25992"/>
                </a:cubicBezTo>
                <a:cubicBezTo>
                  <a:pt x="36001" y="34010"/>
                  <a:pt x="54137" y="41437"/>
                  <a:pt x="61025" y="48110"/>
                </a:cubicBezTo>
                <a:cubicBezTo>
                  <a:pt x="67913" y="54783"/>
                  <a:pt x="66137" y="63043"/>
                  <a:pt x="67159" y="66029"/>
                </a:cubicBezTo>
              </a:path>
            </a:pathLst>
          </a:custGeom>
          <a:noFill/>
          <a:ln cap="flat" cmpd="sng" w="28575">
            <a:solidFill>
              <a:srgbClr val="FF00FF"/>
            </a:solidFill>
            <a:prstDash val="solid"/>
            <a:round/>
            <a:headEnd len="med" w="med" type="none"/>
            <a:tailEnd len="med" w="med" type="triangle"/>
          </a:ln>
        </p:spPr>
      </p:sp>
      <p:sp>
        <p:nvSpPr>
          <p:cNvPr id="214" name="Google Shape;214;p31"/>
          <p:cNvSpPr/>
          <p:nvPr/>
        </p:nvSpPr>
        <p:spPr>
          <a:xfrm>
            <a:off x="4106650" y="2238925"/>
            <a:ext cx="4108650" cy="1188500"/>
          </a:xfrm>
          <a:custGeom>
            <a:rect b="b" l="l" r="r" t="t"/>
            <a:pathLst>
              <a:path extrusionOk="0" h="47540" w="164346">
                <a:moveTo>
                  <a:pt x="0" y="24539"/>
                </a:moveTo>
                <a:cubicBezTo>
                  <a:pt x="4144" y="28306"/>
                  <a:pt x="18028" y="44988"/>
                  <a:pt x="24862" y="47140"/>
                </a:cubicBezTo>
                <a:cubicBezTo>
                  <a:pt x="31696" y="49293"/>
                  <a:pt x="34522" y="42217"/>
                  <a:pt x="41006" y="37454"/>
                </a:cubicBezTo>
                <a:cubicBezTo>
                  <a:pt x="47491" y="32692"/>
                  <a:pt x="56531" y="23005"/>
                  <a:pt x="63769" y="18565"/>
                </a:cubicBezTo>
                <a:cubicBezTo>
                  <a:pt x="71007" y="14125"/>
                  <a:pt x="73670" y="12807"/>
                  <a:pt x="84433" y="10816"/>
                </a:cubicBezTo>
                <a:cubicBezTo>
                  <a:pt x="95196" y="8825"/>
                  <a:pt x="115026" y="8422"/>
                  <a:pt x="128345" y="6619"/>
                </a:cubicBezTo>
                <a:cubicBezTo>
                  <a:pt x="141664" y="4816"/>
                  <a:pt x="158346" y="1103"/>
                  <a:pt x="164346" y="0"/>
                </a:cubicBezTo>
              </a:path>
            </a:pathLst>
          </a:custGeom>
          <a:noFill/>
          <a:ln cap="flat" cmpd="sng" w="28575">
            <a:solidFill>
              <a:srgbClr val="F1C232"/>
            </a:solidFill>
            <a:prstDash val="solid"/>
            <a:round/>
            <a:headEnd len="med" w="med" type="none"/>
            <a:tailEnd len="med" w="med" type="triangle"/>
          </a:ln>
        </p:spPr>
      </p:sp>
      <p:sp>
        <p:nvSpPr>
          <p:cNvPr id="215" name="Google Shape;215;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Congestion Control Challenges: Depends on Destination</a:t>
            </a:r>
            <a:endParaRPr/>
          </a:p>
        </p:txBody>
      </p:sp>
      <p:sp>
        <p:nvSpPr>
          <p:cNvPr id="216" name="Google Shape;216;p31"/>
          <p:cNvSpPr txBox="1"/>
          <p:nvPr>
            <p:ph idx="1" type="body"/>
          </p:nvPr>
        </p:nvSpPr>
        <p:spPr>
          <a:xfrm>
            <a:off x="107050" y="402200"/>
            <a:ext cx="8909700" cy="175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 what rate should A send traffic?</a:t>
            </a:r>
            <a:endParaRPr/>
          </a:p>
          <a:p>
            <a:pPr indent="0" lvl="0" marL="0" rtl="0" algn="l">
              <a:spcBef>
                <a:spcPts val="600"/>
              </a:spcBef>
              <a:spcAft>
                <a:spcPts val="0"/>
              </a:spcAft>
              <a:buNone/>
            </a:pPr>
            <a:r>
              <a:rPr lang="en"/>
              <a:t>It depends on the destination.</a:t>
            </a:r>
            <a:endParaRPr/>
          </a:p>
          <a:p>
            <a:pPr indent="-342900" lvl="0" marL="457200" rtl="0" algn="l">
              <a:spcBef>
                <a:spcPts val="600"/>
              </a:spcBef>
              <a:spcAft>
                <a:spcPts val="0"/>
              </a:spcAft>
              <a:buSzPts val="1800"/>
              <a:buChar char="●"/>
            </a:pPr>
            <a:r>
              <a:rPr lang="en">
                <a:solidFill>
                  <a:srgbClr val="FF00FF"/>
                </a:solidFill>
              </a:rPr>
              <a:t>A → C</a:t>
            </a:r>
            <a:r>
              <a:rPr lang="en"/>
              <a:t> can send at 10 Gbps.</a:t>
            </a:r>
            <a:endParaRPr/>
          </a:p>
          <a:p>
            <a:pPr indent="-342900" lvl="0" marL="457200" rtl="0" algn="l">
              <a:spcBef>
                <a:spcPts val="0"/>
              </a:spcBef>
              <a:spcAft>
                <a:spcPts val="0"/>
              </a:spcAft>
              <a:buSzPts val="1800"/>
              <a:buChar char="●"/>
            </a:pPr>
            <a:r>
              <a:rPr lang="en">
                <a:solidFill>
                  <a:srgbClr val="BF9000"/>
                </a:solidFill>
              </a:rPr>
              <a:t>A → F</a:t>
            </a:r>
            <a:r>
              <a:rPr lang="en"/>
              <a:t> can only send at 2 Gbps.</a:t>
            </a:r>
            <a:endParaRPr/>
          </a:p>
        </p:txBody>
      </p:sp>
      <p:sp>
        <p:nvSpPr>
          <p:cNvPr id="217" name="Google Shape;217;p31"/>
          <p:cNvSpPr/>
          <p:nvPr/>
        </p:nvSpPr>
        <p:spPr>
          <a:xfrm>
            <a:off x="3897375" y="2713714"/>
            <a:ext cx="285000" cy="285000"/>
          </a:xfrm>
          <a:prstGeom prst="ellipse">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218" name="Google Shape;218;p31"/>
          <p:cNvSpPr/>
          <p:nvPr/>
        </p:nvSpPr>
        <p:spPr>
          <a:xfrm>
            <a:off x="3499850" y="336213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219" name="Google Shape;219;p31"/>
          <p:cNvSpPr/>
          <p:nvPr/>
        </p:nvSpPr>
        <p:spPr>
          <a:xfrm>
            <a:off x="4614678" y="3288464"/>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R1</a:t>
            </a:r>
            <a:endParaRPr>
              <a:latin typeface="Roboto"/>
              <a:ea typeface="Roboto"/>
              <a:cs typeface="Roboto"/>
              <a:sym typeface="Roboto"/>
            </a:endParaRPr>
          </a:p>
        </p:txBody>
      </p:sp>
      <p:cxnSp>
        <p:nvCxnSpPr>
          <p:cNvPr id="220" name="Google Shape;220;p31"/>
          <p:cNvCxnSpPr>
            <a:stCxn id="217" idx="5"/>
            <a:endCxn id="219" idx="1"/>
          </p:cNvCxnSpPr>
          <p:nvPr/>
        </p:nvCxnSpPr>
        <p:spPr>
          <a:xfrm>
            <a:off x="4140638" y="2956977"/>
            <a:ext cx="474000" cy="474000"/>
          </a:xfrm>
          <a:prstGeom prst="straightConnector1">
            <a:avLst/>
          </a:prstGeom>
          <a:noFill/>
          <a:ln cap="flat" cmpd="sng" w="19050">
            <a:solidFill>
              <a:srgbClr val="000000"/>
            </a:solidFill>
            <a:prstDash val="solid"/>
            <a:round/>
            <a:headEnd len="med" w="med" type="none"/>
            <a:tailEnd len="med" w="med" type="none"/>
          </a:ln>
        </p:spPr>
      </p:cxnSp>
      <p:cxnSp>
        <p:nvCxnSpPr>
          <p:cNvPr id="221" name="Google Shape;221;p31"/>
          <p:cNvCxnSpPr>
            <a:stCxn id="218" idx="6"/>
            <a:endCxn id="219" idx="1"/>
          </p:cNvCxnSpPr>
          <p:nvPr/>
        </p:nvCxnSpPr>
        <p:spPr>
          <a:xfrm flipH="1" rot="10800000">
            <a:off x="3784850" y="3430839"/>
            <a:ext cx="829800" cy="73800"/>
          </a:xfrm>
          <a:prstGeom prst="straightConnector1">
            <a:avLst/>
          </a:prstGeom>
          <a:noFill/>
          <a:ln cap="flat" cmpd="sng" w="19050">
            <a:solidFill>
              <a:srgbClr val="000000"/>
            </a:solidFill>
            <a:prstDash val="solid"/>
            <a:round/>
            <a:headEnd len="med" w="med" type="none"/>
            <a:tailEnd len="med" w="med" type="none"/>
          </a:ln>
        </p:spPr>
      </p:cxnSp>
      <p:sp>
        <p:nvSpPr>
          <p:cNvPr id="222" name="Google Shape;222;p31"/>
          <p:cNvSpPr/>
          <p:nvPr/>
        </p:nvSpPr>
        <p:spPr>
          <a:xfrm>
            <a:off x="5446403" y="3861414"/>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R3</a:t>
            </a:r>
            <a:endParaRPr>
              <a:latin typeface="Roboto"/>
              <a:ea typeface="Roboto"/>
              <a:cs typeface="Roboto"/>
              <a:sym typeface="Roboto"/>
            </a:endParaRPr>
          </a:p>
        </p:txBody>
      </p:sp>
      <p:cxnSp>
        <p:nvCxnSpPr>
          <p:cNvPr id="223" name="Google Shape;223;p31"/>
          <p:cNvCxnSpPr>
            <a:stCxn id="219" idx="2"/>
            <a:endCxn id="222" idx="1"/>
          </p:cNvCxnSpPr>
          <p:nvPr/>
        </p:nvCxnSpPr>
        <p:spPr>
          <a:xfrm>
            <a:off x="4757178" y="3573464"/>
            <a:ext cx="689100" cy="430500"/>
          </a:xfrm>
          <a:prstGeom prst="straightConnector1">
            <a:avLst/>
          </a:prstGeom>
          <a:noFill/>
          <a:ln cap="flat" cmpd="sng" w="19050">
            <a:solidFill>
              <a:srgbClr val="000000"/>
            </a:solidFill>
            <a:prstDash val="solid"/>
            <a:round/>
            <a:headEnd len="med" w="med" type="none"/>
            <a:tailEnd len="med" w="med" type="none"/>
          </a:ln>
        </p:spPr>
      </p:cxnSp>
      <p:sp>
        <p:nvSpPr>
          <p:cNvPr id="224" name="Google Shape;224;p31"/>
          <p:cNvSpPr/>
          <p:nvPr/>
        </p:nvSpPr>
        <p:spPr>
          <a:xfrm>
            <a:off x="6633953" y="4089289"/>
            <a:ext cx="285000" cy="285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R7</a:t>
            </a:r>
            <a:endParaRPr>
              <a:latin typeface="Roboto"/>
              <a:ea typeface="Roboto"/>
              <a:cs typeface="Roboto"/>
              <a:sym typeface="Roboto"/>
            </a:endParaRPr>
          </a:p>
        </p:txBody>
      </p:sp>
      <p:cxnSp>
        <p:nvCxnSpPr>
          <p:cNvPr id="225" name="Google Shape;225;p31"/>
          <p:cNvCxnSpPr>
            <a:stCxn id="222" idx="3"/>
            <a:endCxn id="224" idx="1"/>
          </p:cNvCxnSpPr>
          <p:nvPr/>
        </p:nvCxnSpPr>
        <p:spPr>
          <a:xfrm>
            <a:off x="5731403" y="4003914"/>
            <a:ext cx="902700" cy="228000"/>
          </a:xfrm>
          <a:prstGeom prst="straightConnector1">
            <a:avLst/>
          </a:prstGeom>
          <a:noFill/>
          <a:ln cap="flat" cmpd="sng" w="19050">
            <a:solidFill>
              <a:srgbClr val="000000"/>
            </a:solidFill>
            <a:prstDash val="solid"/>
            <a:round/>
            <a:headEnd len="med" w="med" type="none"/>
            <a:tailEnd len="med" w="med" type="none"/>
          </a:ln>
        </p:spPr>
      </p:cxnSp>
      <p:sp>
        <p:nvSpPr>
          <p:cNvPr id="226" name="Google Shape;226;p31"/>
          <p:cNvSpPr/>
          <p:nvPr/>
        </p:nvSpPr>
        <p:spPr>
          <a:xfrm>
            <a:off x="6225253" y="3219639"/>
            <a:ext cx="285000" cy="285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R4</a:t>
            </a:r>
            <a:endParaRPr>
              <a:latin typeface="Roboto"/>
              <a:ea typeface="Roboto"/>
              <a:cs typeface="Roboto"/>
              <a:sym typeface="Roboto"/>
            </a:endParaRPr>
          </a:p>
        </p:txBody>
      </p:sp>
      <p:cxnSp>
        <p:nvCxnSpPr>
          <p:cNvPr id="227" name="Google Shape;227;p31"/>
          <p:cNvCxnSpPr>
            <a:stCxn id="226" idx="1"/>
            <a:endCxn id="222" idx="0"/>
          </p:cNvCxnSpPr>
          <p:nvPr/>
        </p:nvCxnSpPr>
        <p:spPr>
          <a:xfrm flipH="1">
            <a:off x="5588953" y="3362139"/>
            <a:ext cx="636300" cy="499200"/>
          </a:xfrm>
          <a:prstGeom prst="straightConnector1">
            <a:avLst/>
          </a:prstGeom>
          <a:noFill/>
          <a:ln cap="flat" cmpd="sng" w="19050">
            <a:solidFill>
              <a:srgbClr val="000000"/>
            </a:solidFill>
            <a:prstDash val="solid"/>
            <a:round/>
            <a:headEnd len="med" w="med" type="none"/>
            <a:tailEnd len="med" w="med" type="none"/>
          </a:ln>
        </p:spPr>
      </p:cxnSp>
      <p:cxnSp>
        <p:nvCxnSpPr>
          <p:cNvPr id="228" name="Google Shape;228;p31"/>
          <p:cNvCxnSpPr>
            <a:stCxn id="226" idx="3"/>
            <a:endCxn id="224" idx="0"/>
          </p:cNvCxnSpPr>
          <p:nvPr/>
        </p:nvCxnSpPr>
        <p:spPr>
          <a:xfrm>
            <a:off x="6510253" y="3362139"/>
            <a:ext cx="266100" cy="727200"/>
          </a:xfrm>
          <a:prstGeom prst="straightConnector1">
            <a:avLst/>
          </a:prstGeom>
          <a:noFill/>
          <a:ln cap="flat" cmpd="sng" w="19050">
            <a:solidFill>
              <a:srgbClr val="000000"/>
            </a:solidFill>
            <a:prstDash val="solid"/>
            <a:round/>
            <a:headEnd len="med" w="med" type="none"/>
            <a:tailEnd len="med" w="med" type="none"/>
          </a:ln>
        </p:spPr>
      </p:cxnSp>
      <p:sp>
        <p:nvSpPr>
          <p:cNvPr id="229" name="Google Shape;229;p31"/>
          <p:cNvSpPr/>
          <p:nvPr/>
        </p:nvSpPr>
        <p:spPr>
          <a:xfrm>
            <a:off x="5588953" y="24894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R2</a:t>
            </a:r>
            <a:endParaRPr>
              <a:latin typeface="Roboto"/>
              <a:ea typeface="Roboto"/>
              <a:cs typeface="Roboto"/>
              <a:sym typeface="Roboto"/>
            </a:endParaRPr>
          </a:p>
        </p:txBody>
      </p:sp>
      <p:cxnSp>
        <p:nvCxnSpPr>
          <p:cNvPr id="230" name="Google Shape;230;p31"/>
          <p:cNvCxnSpPr>
            <a:stCxn id="229" idx="1"/>
            <a:endCxn id="219" idx="0"/>
          </p:cNvCxnSpPr>
          <p:nvPr/>
        </p:nvCxnSpPr>
        <p:spPr>
          <a:xfrm flipH="1">
            <a:off x="4757053" y="2631989"/>
            <a:ext cx="831900" cy="656400"/>
          </a:xfrm>
          <a:prstGeom prst="straightConnector1">
            <a:avLst/>
          </a:prstGeom>
          <a:noFill/>
          <a:ln cap="flat" cmpd="sng" w="19050">
            <a:solidFill>
              <a:srgbClr val="000000"/>
            </a:solidFill>
            <a:prstDash val="solid"/>
            <a:round/>
            <a:headEnd len="med" w="med" type="none"/>
            <a:tailEnd len="med" w="med" type="none"/>
          </a:ln>
        </p:spPr>
      </p:cxnSp>
      <p:cxnSp>
        <p:nvCxnSpPr>
          <p:cNvPr id="231" name="Google Shape;231;p31"/>
          <p:cNvCxnSpPr>
            <a:stCxn id="229" idx="3"/>
            <a:endCxn id="226" idx="0"/>
          </p:cNvCxnSpPr>
          <p:nvPr/>
        </p:nvCxnSpPr>
        <p:spPr>
          <a:xfrm>
            <a:off x="5873953" y="2631989"/>
            <a:ext cx="493800" cy="587700"/>
          </a:xfrm>
          <a:prstGeom prst="straightConnector1">
            <a:avLst/>
          </a:prstGeom>
          <a:noFill/>
          <a:ln cap="flat" cmpd="sng" w="19050">
            <a:solidFill>
              <a:srgbClr val="000000"/>
            </a:solidFill>
            <a:prstDash val="solid"/>
            <a:round/>
            <a:headEnd len="med" w="med" type="none"/>
            <a:tailEnd len="med" w="med" type="none"/>
          </a:ln>
        </p:spPr>
      </p:cxnSp>
      <p:cxnSp>
        <p:nvCxnSpPr>
          <p:cNvPr id="232" name="Google Shape;232;p31"/>
          <p:cNvCxnSpPr>
            <a:stCxn id="229" idx="3"/>
            <a:endCxn id="233" idx="1"/>
          </p:cNvCxnSpPr>
          <p:nvPr/>
        </p:nvCxnSpPr>
        <p:spPr>
          <a:xfrm flipH="1" rot="10800000">
            <a:off x="5873953" y="2489489"/>
            <a:ext cx="1314900" cy="142500"/>
          </a:xfrm>
          <a:prstGeom prst="straightConnector1">
            <a:avLst/>
          </a:prstGeom>
          <a:noFill/>
          <a:ln cap="flat" cmpd="sng" w="19050">
            <a:solidFill>
              <a:srgbClr val="000000"/>
            </a:solidFill>
            <a:prstDash val="solid"/>
            <a:round/>
            <a:headEnd len="med" w="med" type="none"/>
            <a:tailEnd len="med" w="med" type="none"/>
          </a:ln>
        </p:spPr>
      </p:cxnSp>
      <p:sp>
        <p:nvSpPr>
          <p:cNvPr id="233" name="Google Shape;233;p31"/>
          <p:cNvSpPr/>
          <p:nvPr/>
        </p:nvSpPr>
        <p:spPr>
          <a:xfrm>
            <a:off x="7188953" y="23469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R5</a:t>
            </a:r>
            <a:endParaRPr>
              <a:latin typeface="Roboto"/>
              <a:ea typeface="Roboto"/>
              <a:cs typeface="Roboto"/>
              <a:sym typeface="Roboto"/>
            </a:endParaRPr>
          </a:p>
        </p:txBody>
      </p:sp>
      <p:sp>
        <p:nvSpPr>
          <p:cNvPr id="234" name="Google Shape;234;p31"/>
          <p:cNvSpPr/>
          <p:nvPr/>
        </p:nvSpPr>
        <p:spPr>
          <a:xfrm>
            <a:off x="7473953" y="3362139"/>
            <a:ext cx="285000" cy="285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R6</a:t>
            </a:r>
            <a:endParaRPr>
              <a:latin typeface="Roboto"/>
              <a:ea typeface="Roboto"/>
              <a:cs typeface="Roboto"/>
              <a:sym typeface="Roboto"/>
            </a:endParaRPr>
          </a:p>
        </p:txBody>
      </p:sp>
      <p:cxnSp>
        <p:nvCxnSpPr>
          <p:cNvPr id="235" name="Google Shape;235;p31"/>
          <p:cNvCxnSpPr>
            <a:stCxn id="234" idx="0"/>
            <a:endCxn id="233" idx="2"/>
          </p:cNvCxnSpPr>
          <p:nvPr/>
        </p:nvCxnSpPr>
        <p:spPr>
          <a:xfrm rot="10800000">
            <a:off x="7331453" y="2631939"/>
            <a:ext cx="285000" cy="730200"/>
          </a:xfrm>
          <a:prstGeom prst="straightConnector1">
            <a:avLst/>
          </a:prstGeom>
          <a:noFill/>
          <a:ln cap="flat" cmpd="sng" w="19050">
            <a:solidFill>
              <a:srgbClr val="000000"/>
            </a:solidFill>
            <a:prstDash val="solid"/>
            <a:round/>
            <a:headEnd len="med" w="med" type="none"/>
            <a:tailEnd len="med" w="med" type="none"/>
          </a:ln>
        </p:spPr>
      </p:cxnSp>
      <p:cxnSp>
        <p:nvCxnSpPr>
          <p:cNvPr id="236" name="Google Shape;236;p31"/>
          <p:cNvCxnSpPr>
            <a:stCxn id="234" idx="1"/>
            <a:endCxn id="226" idx="3"/>
          </p:cNvCxnSpPr>
          <p:nvPr/>
        </p:nvCxnSpPr>
        <p:spPr>
          <a:xfrm rot="10800000">
            <a:off x="6510353" y="3362139"/>
            <a:ext cx="963600" cy="142500"/>
          </a:xfrm>
          <a:prstGeom prst="straightConnector1">
            <a:avLst/>
          </a:prstGeom>
          <a:noFill/>
          <a:ln cap="flat" cmpd="sng" w="19050">
            <a:solidFill>
              <a:srgbClr val="000000"/>
            </a:solidFill>
            <a:prstDash val="solid"/>
            <a:round/>
            <a:headEnd len="med" w="med" type="none"/>
            <a:tailEnd len="med" w="med" type="none"/>
          </a:ln>
        </p:spPr>
      </p:cxnSp>
      <p:cxnSp>
        <p:nvCxnSpPr>
          <p:cNvPr id="237" name="Google Shape;237;p31"/>
          <p:cNvCxnSpPr>
            <a:stCxn id="234" idx="2"/>
            <a:endCxn id="224" idx="3"/>
          </p:cNvCxnSpPr>
          <p:nvPr/>
        </p:nvCxnSpPr>
        <p:spPr>
          <a:xfrm flipH="1">
            <a:off x="6918953" y="3647139"/>
            <a:ext cx="697500" cy="584700"/>
          </a:xfrm>
          <a:prstGeom prst="straightConnector1">
            <a:avLst/>
          </a:prstGeom>
          <a:noFill/>
          <a:ln cap="flat" cmpd="sng" w="19050">
            <a:solidFill>
              <a:srgbClr val="000000"/>
            </a:solidFill>
            <a:prstDash val="solid"/>
            <a:round/>
            <a:headEnd len="med" w="med" type="none"/>
            <a:tailEnd len="med" w="med" type="none"/>
          </a:ln>
        </p:spPr>
      </p:cxnSp>
      <p:sp>
        <p:nvSpPr>
          <p:cNvPr id="238" name="Google Shape;238;p31"/>
          <p:cNvSpPr/>
          <p:nvPr/>
        </p:nvSpPr>
        <p:spPr>
          <a:xfrm>
            <a:off x="5588950" y="1920714"/>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cxnSp>
        <p:nvCxnSpPr>
          <p:cNvPr id="239" name="Google Shape;239;p31"/>
          <p:cNvCxnSpPr>
            <a:stCxn id="238" idx="4"/>
            <a:endCxn id="229" idx="0"/>
          </p:cNvCxnSpPr>
          <p:nvPr/>
        </p:nvCxnSpPr>
        <p:spPr>
          <a:xfrm>
            <a:off x="5731450" y="2205714"/>
            <a:ext cx="0" cy="283800"/>
          </a:xfrm>
          <a:prstGeom prst="straightConnector1">
            <a:avLst/>
          </a:prstGeom>
          <a:noFill/>
          <a:ln cap="flat" cmpd="sng" w="19050">
            <a:solidFill>
              <a:srgbClr val="000000"/>
            </a:solidFill>
            <a:prstDash val="solid"/>
            <a:round/>
            <a:headEnd len="med" w="med" type="none"/>
            <a:tailEnd len="med" w="med" type="none"/>
          </a:ln>
        </p:spPr>
      </p:cxnSp>
      <p:sp>
        <p:nvSpPr>
          <p:cNvPr id="240" name="Google Shape;240;p31"/>
          <p:cNvSpPr/>
          <p:nvPr/>
        </p:nvSpPr>
        <p:spPr>
          <a:xfrm>
            <a:off x="8087600" y="2157489"/>
            <a:ext cx="285000" cy="285000"/>
          </a:xfrm>
          <a:prstGeom prst="ellipse">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cxnSp>
        <p:nvCxnSpPr>
          <p:cNvPr id="241" name="Google Shape;241;p31"/>
          <p:cNvCxnSpPr>
            <a:stCxn id="240" idx="2"/>
            <a:endCxn id="233" idx="3"/>
          </p:cNvCxnSpPr>
          <p:nvPr/>
        </p:nvCxnSpPr>
        <p:spPr>
          <a:xfrm flipH="1">
            <a:off x="7474100" y="2299989"/>
            <a:ext cx="613500" cy="189600"/>
          </a:xfrm>
          <a:prstGeom prst="straightConnector1">
            <a:avLst/>
          </a:prstGeom>
          <a:noFill/>
          <a:ln cap="flat" cmpd="sng" w="19050">
            <a:solidFill>
              <a:srgbClr val="000000"/>
            </a:solidFill>
            <a:prstDash val="solid"/>
            <a:round/>
            <a:headEnd len="med" w="med" type="none"/>
            <a:tailEnd len="med" w="med" type="none"/>
          </a:ln>
        </p:spPr>
      </p:cxnSp>
      <p:sp>
        <p:nvSpPr>
          <p:cNvPr id="242" name="Google Shape;242;p31"/>
          <p:cNvSpPr/>
          <p:nvPr/>
        </p:nvSpPr>
        <p:spPr>
          <a:xfrm>
            <a:off x="8386925" y="346923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cxnSp>
        <p:nvCxnSpPr>
          <p:cNvPr id="243" name="Google Shape;243;p31"/>
          <p:cNvCxnSpPr>
            <a:stCxn id="242" idx="2"/>
            <a:endCxn id="234" idx="3"/>
          </p:cNvCxnSpPr>
          <p:nvPr/>
        </p:nvCxnSpPr>
        <p:spPr>
          <a:xfrm rot="10800000">
            <a:off x="7759025" y="3504639"/>
            <a:ext cx="627900" cy="107100"/>
          </a:xfrm>
          <a:prstGeom prst="straightConnector1">
            <a:avLst/>
          </a:prstGeom>
          <a:noFill/>
          <a:ln cap="flat" cmpd="sng" w="19050">
            <a:solidFill>
              <a:srgbClr val="000000"/>
            </a:solidFill>
            <a:prstDash val="solid"/>
            <a:round/>
            <a:headEnd len="med" w="med" type="none"/>
            <a:tailEnd len="med" w="med" type="none"/>
          </a:ln>
        </p:spPr>
      </p:cxnSp>
      <p:cxnSp>
        <p:nvCxnSpPr>
          <p:cNvPr id="244" name="Google Shape;244;p31"/>
          <p:cNvCxnSpPr>
            <a:stCxn id="245" idx="0"/>
            <a:endCxn id="224" idx="2"/>
          </p:cNvCxnSpPr>
          <p:nvPr/>
        </p:nvCxnSpPr>
        <p:spPr>
          <a:xfrm rot="10800000">
            <a:off x="6776450" y="4374189"/>
            <a:ext cx="0" cy="280800"/>
          </a:xfrm>
          <a:prstGeom prst="straightConnector1">
            <a:avLst/>
          </a:prstGeom>
          <a:noFill/>
          <a:ln cap="flat" cmpd="sng" w="19050">
            <a:solidFill>
              <a:srgbClr val="000000"/>
            </a:solidFill>
            <a:prstDash val="solid"/>
            <a:round/>
            <a:headEnd len="med" w="med" type="none"/>
            <a:tailEnd len="med" w="med" type="none"/>
          </a:ln>
        </p:spPr>
      </p:cxnSp>
      <p:sp>
        <p:nvSpPr>
          <p:cNvPr id="245" name="Google Shape;245;p31"/>
          <p:cNvSpPr/>
          <p:nvPr/>
        </p:nvSpPr>
        <p:spPr>
          <a:xfrm>
            <a:off x="6633950" y="46549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cxnSp>
        <p:nvCxnSpPr>
          <p:cNvPr id="246" name="Google Shape;246;p31"/>
          <p:cNvCxnSpPr>
            <a:stCxn id="247" idx="0"/>
            <a:endCxn id="222" idx="2"/>
          </p:cNvCxnSpPr>
          <p:nvPr/>
        </p:nvCxnSpPr>
        <p:spPr>
          <a:xfrm rot="10800000">
            <a:off x="5588900" y="4146489"/>
            <a:ext cx="0" cy="280800"/>
          </a:xfrm>
          <a:prstGeom prst="straightConnector1">
            <a:avLst/>
          </a:prstGeom>
          <a:noFill/>
          <a:ln cap="flat" cmpd="sng" w="19050">
            <a:solidFill>
              <a:srgbClr val="000000"/>
            </a:solidFill>
            <a:prstDash val="solid"/>
            <a:round/>
            <a:headEnd len="med" w="med" type="none"/>
            <a:tailEnd len="med" w="med" type="none"/>
          </a:ln>
        </p:spPr>
      </p:cxnSp>
      <p:sp>
        <p:nvSpPr>
          <p:cNvPr id="247" name="Google Shape;247;p31"/>
          <p:cNvSpPr/>
          <p:nvPr/>
        </p:nvSpPr>
        <p:spPr>
          <a:xfrm>
            <a:off x="5446400" y="4427289"/>
            <a:ext cx="285000" cy="285000"/>
          </a:xfrm>
          <a:prstGeom prst="ellipse">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248" name="Google Shape;248;p31"/>
          <p:cNvSpPr txBox="1"/>
          <p:nvPr/>
        </p:nvSpPr>
        <p:spPr>
          <a:xfrm>
            <a:off x="4863363" y="379461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249" name="Google Shape;249;p31"/>
          <p:cNvSpPr txBox="1"/>
          <p:nvPr/>
        </p:nvSpPr>
        <p:spPr>
          <a:xfrm>
            <a:off x="4929288" y="27207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2</a:t>
            </a:r>
            <a:endParaRPr>
              <a:solidFill>
                <a:schemeClr val="dk1"/>
              </a:solidFill>
              <a:latin typeface="Roboto"/>
              <a:ea typeface="Roboto"/>
              <a:cs typeface="Roboto"/>
              <a:sym typeface="Roboto"/>
            </a:endParaRPr>
          </a:p>
        </p:txBody>
      </p:sp>
      <p:sp>
        <p:nvSpPr>
          <p:cNvPr id="250" name="Google Shape;250;p31"/>
          <p:cNvSpPr txBox="1"/>
          <p:nvPr/>
        </p:nvSpPr>
        <p:spPr>
          <a:xfrm>
            <a:off x="6130375" y="27601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251" name="Google Shape;251;p31"/>
          <p:cNvSpPr txBox="1"/>
          <p:nvPr/>
        </p:nvSpPr>
        <p:spPr>
          <a:xfrm>
            <a:off x="6388950" y="23042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252" name="Google Shape;252;p31"/>
          <p:cNvSpPr txBox="1"/>
          <p:nvPr/>
        </p:nvSpPr>
        <p:spPr>
          <a:xfrm>
            <a:off x="7452425" y="2811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253" name="Google Shape;253;p31"/>
          <p:cNvSpPr txBox="1"/>
          <p:nvPr/>
        </p:nvSpPr>
        <p:spPr>
          <a:xfrm>
            <a:off x="6878325" y="31843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254" name="Google Shape;254;p31"/>
          <p:cNvSpPr txBox="1"/>
          <p:nvPr/>
        </p:nvSpPr>
        <p:spPr>
          <a:xfrm>
            <a:off x="7251375" y="38684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255" name="Google Shape;255;p31"/>
          <p:cNvSpPr txBox="1"/>
          <p:nvPr/>
        </p:nvSpPr>
        <p:spPr>
          <a:xfrm>
            <a:off x="6643300" y="36117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256" name="Google Shape;256;p31"/>
          <p:cNvSpPr txBox="1"/>
          <p:nvPr/>
        </p:nvSpPr>
        <p:spPr>
          <a:xfrm>
            <a:off x="6063850" y="41034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
        <p:nvSpPr>
          <p:cNvPr id="257" name="Google Shape;257;p31"/>
          <p:cNvSpPr txBox="1"/>
          <p:nvPr/>
        </p:nvSpPr>
        <p:spPr>
          <a:xfrm>
            <a:off x="5603988" y="3432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258" name="Google Shape;258;p31"/>
          <p:cNvSpPr txBox="1"/>
          <p:nvPr/>
        </p:nvSpPr>
        <p:spPr>
          <a:xfrm>
            <a:off x="206550" y="4427300"/>
            <a:ext cx="2793300" cy="452400"/>
          </a:xfrm>
          <a:prstGeom prst="rect">
            <a:avLst/>
          </a:prstGeom>
          <a:noFill/>
          <a:ln>
            <a:noFill/>
          </a:ln>
        </p:spPr>
        <p:txBody>
          <a:bodyPr anchorCtr="0" anchor="t" bIns="27425" lIns="27425" spcFirstLastPara="1" rIns="27425" wrap="square" tIns="27425">
            <a:spAutoFit/>
          </a:bodyPr>
          <a:lstStyle/>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Numbers are bandwidths, in Gbps.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Ignore bandwidth of host-to-router links.</a:t>
            </a:r>
            <a:endParaRPr sz="12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p:nvPr/>
        </p:nvSpPr>
        <p:spPr>
          <a:xfrm>
            <a:off x="4013350" y="2902425"/>
            <a:ext cx="4475950" cy="1209850"/>
          </a:xfrm>
          <a:custGeom>
            <a:rect b="b" l="l" r="r" t="t"/>
            <a:pathLst>
              <a:path extrusionOk="0" h="48394" w="179038">
                <a:moveTo>
                  <a:pt x="0" y="0"/>
                </a:moveTo>
                <a:cubicBezTo>
                  <a:pt x="4440" y="4332"/>
                  <a:pt x="16575" y="17947"/>
                  <a:pt x="26638" y="25992"/>
                </a:cubicBezTo>
                <a:cubicBezTo>
                  <a:pt x="36701" y="34037"/>
                  <a:pt x="51608" y="46899"/>
                  <a:pt x="60379" y="48271"/>
                </a:cubicBezTo>
                <a:cubicBezTo>
                  <a:pt x="69151" y="49643"/>
                  <a:pt x="73886" y="38612"/>
                  <a:pt x="79267" y="34226"/>
                </a:cubicBezTo>
                <a:cubicBezTo>
                  <a:pt x="84648" y="29840"/>
                  <a:pt x="85402" y="23382"/>
                  <a:pt x="92667" y="21956"/>
                </a:cubicBezTo>
                <a:cubicBezTo>
                  <a:pt x="99932" y="20530"/>
                  <a:pt x="108461" y="24270"/>
                  <a:pt x="122856" y="25669"/>
                </a:cubicBezTo>
                <a:cubicBezTo>
                  <a:pt x="137251" y="27068"/>
                  <a:pt x="169674" y="29571"/>
                  <a:pt x="179038" y="30351"/>
                </a:cubicBezTo>
              </a:path>
            </a:pathLst>
          </a:custGeom>
          <a:noFill/>
          <a:ln cap="flat" cmpd="sng" w="28575">
            <a:solidFill>
              <a:srgbClr val="FF00FF"/>
            </a:solidFill>
            <a:prstDash val="solid"/>
            <a:round/>
            <a:headEnd len="med" w="med" type="none"/>
            <a:tailEnd len="med" w="med" type="triangle"/>
          </a:ln>
        </p:spPr>
      </p:sp>
      <p:sp>
        <p:nvSpPr>
          <p:cNvPr id="264" name="Google Shape;264;p32"/>
          <p:cNvSpPr/>
          <p:nvPr/>
        </p:nvSpPr>
        <p:spPr>
          <a:xfrm>
            <a:off x="4123725" y="2681000"/>
            <a:ext cx="4322575" cy="847550"/>
          </a:xfrm>
          <a:custGeom>
            <a:rect b="b" l="l" r="r" t="t"/>
            <a:pathLst>
              <a:path extrusionOk="0" h="33902" w="172903">
                <a:moveTo>
                  <a:pt x="0" y="6296"/>
                </a:moveTo>
                <a:cubicBezTo>
                  <a:pt x="4144" y="9821"/>
                  <a:pt x="17597" y="25965"/>
                  <a:pt x="24862" y="27445"/>
                </a:cubicBezTo>
                <a:cubicBezTo>
                  <a:pt x="32127" y="28925"/>
                  <a:pt x="37105" y="19749"/>
                  <a:pt x="43589" y="15175"/>
                </a:cubicBezTo>
                <a:cubicBezTo>
                  <a:pt x="50074" y="10601"/>
                  <a:pt x="57796" y="0"/>
                  <a:pt x="63769" y="0"/>
                </a:cubicBezTo>
                <a:cubicBezTo>
                  <a:pt x="69742" y="0"/>
                  <a:pt x="75070" y="11220"/>
                  <a:pt x="79429" y="15175"/>
                </a:cubicBezTo>
                <a:cubicBezTo>
                  <a:pt x="83788" y="19130"/>
                  <a:pt x="84300" y="21848"/>
                  <a:pt x="89923" y="23731"/>
                </a:cubicBezTo>
                <a:cubicBezTo>
                  <a:pt x="95547" y="25615"/>
                  <a:pt x="99340" y="24781"/>
                  <a:pt x="113170" y="26476"/>
                </a:cubicBezTo>
                <a:cubicBezTo>
                  <a:pt x="127000" y="28171"/>
                  <a:pt x="162948" y="32664"/>
                  <a:pt x="172903" y="33902"/>
                </a:cubicBezTo>
              </a:path>
            </a:pathLst>
          </a:custGeom>
          <a:noFill/>
          <a:ln cap="flat" cmpd="sng" w="28575">
            <a:solidFill>
              <a:srgbClr val="F1C232"/>
            </a:solidFill>
            <a:prstDash val="solid"/>
            <a:round/>
            <a:headEnd len="med" w="med" type="none"/>
            <a:tailEnd len="med" w="med" type="triangle"/>
          </a:ln>
        </p:spPr>
      </p:sp>
      <p:sp>
        <p:nvSpPr>
          <p:cNvPr id="265" name="Google Shape;265;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Congestion Control Challenges: Depends on Path</a:t>
            </a:r>
            <a:endParaRPr/>
          </a:p>
        </p:txBody>
      </p:sp>
      <p:sp>
        <p:nvSpPr>
          <p:cNvPr id="266" name="Google Shape;266;p32"/>
          <p:cNvSpPr txBox="1"/>
          <p:nvPr>
            <p:ph idx="1" type="body"/>
          </p:nvPr>
        </p:nvSpPr>
        <p:spPr>
          <a:xfrm>
            <a:off x="107050" y="402200"/>
            <a:ext cx="8909700" cy="175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 what rate should A → E send traffic?</a:t>
            </a:r>
            <a:endParaRPr/>
          </a:p>
          <a:p>
            <a:pPr indent="0" lvl="0" marL="0" rtl="0" algn="l">
              <a:spcBef>
                <a:spcPts val="600"/>
              </a:spcBef>
              <a:spcAft>
                <a:spcPts val="0"/>
              </a:spcAft>
              <a:buNone/>
            </a:pPr>
            <a:r>
              <a:rPr lang="en"/>
              <a:t>It depends on the path through the network.</a:t>
            </a:r>
            <a:endParaRPr/>
          </a:p>
          <a:p>
            <a:pPr indent="-342900" lvl="0" marL="457200" rtl="0" algn="l">
              <a:spcBef>
                <a:spcPts val="600"/>
              </a:spcBef>
              <a:spcAft>
                <a:spcPts val="0"/>
              </a:spcAft>
              <a:buSzPts val="1800"/>
              <a:buChar char="●"/>
            </a:pPr>
            <a:r>
              <a:rPr lang="en">
                <a:solidFill>
                  <a:srgbClr val="FF00FF"/>
                </a:solidFill>
              </a:rPr>
              <a:t>A → E via R3</a:t>
            </a:r>
            <a:r>
              <a:rPr lang="en"/>
              <a:t> can send at 10 Gbps.</a:t>
            </a:r>
            <a:endParaRPr/>
          </a:p>
          <a:p>
            <a:pPr indent="-342900" lvl="0" marL="457200" rtl="0" algn="l">
              <a:spcBef>
                <a:spcPts val="0"/>
              </a:spcBef>
              <a:spcAft>
                <a:spcPts val="0"/>
              </a:spcAft>
              <a:buSzPts val="1800"/>
              <a:buChar char="●"/>
            </a:pPr>
            <a:r>
              <a:rPr lang="en">
                <a:solidFill>
                  <a:srgbClr val="BF9000"/>
                </a:solidFill>
              </a:rPr>
              <a:t>A → E via R2</a:t>
            </a:r>
            <a:r>
              <a:rPr lang="en"/>
              <a:t> can send at 1 Gbps.</a:t>
            </a:r>
            <a:endParaRPr/>
          </a:p>
        </p:txBody>
      </p:sp>
      <p:sp>
        <p:nvSpPr>
          <p:cNvPr id="267" name="Google Shape;267;p32"/>
          <p:cNvSpPr/>
          <p:nvPr/>
        </p:nvSpPr>
        <p:spPr>
          <a:xfrm>
            <a:off x="3897375" y="2713714"/>
            <a:ext cx="285000" cy="285000"/>
          </a:xfrm>
          <a:prstGeom prst="ellipse">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A</a:t>
            </a:r>
            <a:endParaRPr>
              <a:latin typeface="Roboto"/>
              <a:ea typeface="Roboto"/>
              <a:cs typeface="Roboto"/>
              <a:sym typeface="Roboto"/>
            </a:endParaRPr>
          </a:p>
        </p:txBody>
      </p:sp>
      <p:sp>
        <p:nvSpPr>
          <p:cNvPr id="268" name="Google Shape;268;p32"/>
          <p:cNvSpPr/>
          <p:nvPr/>
        </p:nvSpPr>
        <p:spPr>
          <a:xfrm>
            <a:off x="3499850" y="336213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sp>
        <p:nvSpPr>
          <p:cNvPr id="269" name="Google Shape;269;p32"/>
          <p:cNvSpPr/>
          <p:nvPr/>
        </p:nvSpPr>
        <p:spPr>
          <a:xfrm>
            <a:off x="4614678" y="3288464"/>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R1</a:t>
            </a:r>
            <a:endParaRPr>
              <a:latin typeface="Roboto"/>
              <a:ea typeface="Roboto"/>
              <a:cs typeface="Roboto"/>
              <a:sym typeface="Roboto"/>
            </a:endParaRPr>
          </a:p>
        </p:txBody>
      </p:sp>
      <p:cxnSp>
        <p:nvCxnSpPr>
          <p:cNvPr id="270" name="Google Shape;270;p32"/>
          <p:cNvCxnSpPr>
            <a:stCxn id="267" idx="5"/>
            <a:endCxn id="269" idx="1"/>
          </p:cNvCxnSpPr>
          <p:nvPr/>
        </p:nvCxnSpPr>
        <p:spPr>
          <a:xfrm>
            <a:off x="4140638" y="2956977"/>
            <a:ext cx="474000" cy="474000"/>
          </a:xfrm>
          <a:prstGeom prst="straightConnector1">
            <a:avLst/>
          </a:prstGeom>
          <a:noFill/>
          <a:ln cap="flat" cmpd="sng" w="19050">
            <a:solidFill>
              <a:srgbClr val="000000"/>
            </a:solidFill>
            <a:prstDash val="solid"/>
            <a:round/>
            <a:headEnd len="med" w="med" type="none"/>
            <a:tailEnd len="med" w="med" type="none"/>
          </a:ln>
        </p:spPr>
      </p:cxnSp>
      <p:cxnSp>
        <p:nvCxnSpPr>
          <p:cNvPr id="271" name="Google Shape;271;p32"/>
          <p:cNvCxnSpPr>
            <a:stCxn id="268" idx="6"/>
            <a:endCxn id="269" idx="1"/>
          </p:cNvCxnSpPr>
          <p:nvPr/>
        </p:nvCxnSpPr>
        <p:spPr>
          <a:xfrm flipH="1" rot="10800000">
            <a:off x="3784850" y="3430839"/>
            <a:ext cx="829800" cy="73800"/>
          </a:xfrm>
          <a:prstGeom prst="straightConnector1">
            <a:avLst/>
          </a:prstGeom>
          <a:noFill/>
          <a:ln cap="flat" cmpd="sng" w="19050">
            <a:solidFill>
              <a:srgbClr val="000000"/>
            </a:solidFill>
            <a:prstDash val="solid"/>
            <a:round/>
            <a:headEnd len="med" w="med" type="none"/>
            <a:tailEnd len="med" w="med" type="none"/>
          </a:ln>
        </p:spPr>
      </p:cxnSp>
      <p:sp>
        <p:nvSpPr>
          <p:cNvPr id="272" name="Google Shape;272;p32"/>
          <p:cNvSpPr/>
          <p:nvPr/>
        </p:nvSpPr>
        <p:spPr>
          <a:xfrm>
            <a:off x="5446403" y="3861414"/>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R3</a:t>
            </a:r>
            <a:endParaRPr>
              <a:latin typeface="Roboto"/>
              <a:ea typeface="Roboto"/>
              <a:cs typeface="Roboto"/>
              <a:sym typeface="Roboto"/>
            </a:endParaRPr>
          </a:p>
        </p:txBody>
      </p:sp>
      <p:cxnSp>
        <p:nvCxnSpPr>
          <p:cNvPr id="273" name="Google Shape;273;p32"/>
          <p:cNvCxnSpPr>
            <a:stCxn id="269" idx="2"/>
            <a:endCxn id="272" idx="1"/>
          </p:cNvCxnSpPr>
          <p:nvPr/>
        </p:nvCxnSpPr>
        <p:spPr>
          <a:xfrm>
            <a:off x="4757178" y="3573464"/>
            <a:ext cx="689100" cy="430500"/>
          </a:xfrm>
          <a:prstGeom prst="straightConnector1">
            <a:avLst/>
          </a:prstGeom>
          <a:noFill/>
          <a:ln cap="flat" cmpd="sng" w="19050">
            <a:solidFill>
              <a:srgbClr val="000000"/>
            </a:solidFill>
            <a:prstDash val="solid"/>
            <a:round/>
            <a:headEnd len="med" w="med" type="none"/>
            <a:tailEnd len="med" w="med" type="none"/>
          </a:ln>
        </p:spPr>
      </p:cxnSp>
      <p:sp>
        <p:nvSpPr>
          <p:cNvPr id="274" name="Google Shape;274;p32"/>
          <p:cNvSpPr/>
          <p:nvPr/>
        </p:nvSpPr>
        <p:spPr>
          <a:xfrm>
            <a:off x="6633953" y="4089289"/>
            <a:ext cx="285000" cy="285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R7</a:t>
            </a:r>
            <a:endParaRPr>
              <a:latin typeface="Roboto"/>
              <a:ea typeface="Roboto"/>
              <a:cs typeface="Roboto"/>
              <a:sym typeface="Roboto"/>
            </a:endParaRPr>
          </a:p>
        </p:txBody>
      </p:sp>
      <p:cxnSp>
        <p:nvCxnSpPr>
          <p:cNvPr id="275" name="Google Shape;275;p32"/>
          <p:cNvCxnSpPr>
            <a:stCxn id="272" idx="3"/>
            <a:endCxn id="274" idx="1"/>
          </p:cNvCxnSpPr>
          <p:nvPr/>
        </p:nvCxnSpPr>
        <p:spPr>
          <a:xfrm>
            <a:off x="5731403" y="4003914"/>
            <a:ext cx="902700" cy="228000"/>
          </a:xfrm>
          <a:prstGeom prst="straightConnector1">
            <a:avLst/>
          </a:prstGeom>
          <a:noFill/>
          <a:ln cap="flat" cmpd="sng" w="19050">
            <a:solidFill>
              <a:srgbClr val="000000"/>
            </a:solidFill>
            <a:prstDash val="solid"/>
            <a:round/>
            <a:headEnd len="med" w="med" type="none"/>
            <a:tailEnd len="med" w="med" type="none"/>
          </a:ln>
        </p:spPr>
      </p:cxnSp>
      <p:sp>
        <p:nvSpPr>
          <p:cNvPr id="276" name="Google Shape;276;p32"/>
          <p:cNvSpPr/>
          <p:nvPr/>
        </p:nvSpPr>
        <p:spPr>
          <a:xfrm>
            <a:off x="6225253" y="321963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R4</a:t>
            </a:r>
            <a:endParaRPr>
              <a:latin typeface="Roboto"/>
              <a:ea typeface="Roboto"/>
              <a:cs typeface="Roboto"/>
              <a:sym typeface="Roboto"/>
            </a:endParaRPr>
          </a:p>
        </p:txBody>
      </p:sp>
      <p:cxnSp>
        <p:nvCxnSpPr>
          <p:cNvPr id="277" name="Google Shape;277;p32"/>
          <p:cNvCxnSpPr>
            <a:stCxn id="276" idx="1"/>
            <a:endCxn id="272" idx="0"/>
          </p:cNvCxnSpPr>
          <p:nvPr/>
        </p:nvCxnSpPr>
        <p:spPr>
          <a:xfrm flipH="1">
            <a:off x="5588953" y="3362139"/>
            <a:ext cx="636300" cy="499200"/>
          </a:xfrm>
          <a:prstGeom prst="straightConnector1">
            <a:avLst/>
          </a:prstGeom>
          <a:noFill/>
          <a:ln cap="flat" cmpd="sng" w="19050">
            <a:solidFill>
              <a:srgbClr val="000000"/>
            </a:solidFill>
            <a:prstDash val="solid"/>
            <a:round/>
            <a:headEnd len="med" w="med" type="none"/>
            <a:tailEnd len="med" w="med" type="none"/>
          </a:ln>
        </p:spPr>
      </p:cxnSp>
      <p:cxnSp>
        <p:nvCxnSpPr>
          <p:cNvPr id="278" name="Google Shape;278;p32"/>
          <p:cNvCxnSpPr>
            <a:stCxn id="276" idx="3"/>
            <a:endCxn id="274" idx="0"/>
          </p:cNvCxnSpPr>
          <p:nvPr/>
        </p:nvCxnSpPr>
        <p:spPr>
          <a:xfrm>
            <a:off x="6510253" y="3362139"/>
            <a:ext cx="266100" cy="727200"/>
          </a:xfrm>
          <a:prstGeom prst="straightConnector1">
            <a:avLst/>
          </a:prstGeom>
          <a:noFill/>
          <a:ln cap="flat" cmpd="sng" w="19050">
            <a:solidFill>
              <a:srgbClr val="000000"/>
            </a:solidFill>
            <a:prstDash val="solid"/>
            <a:round/>
            <a:headEnd len="med" w="med" type="none"/>
            <a:tailEnd len="med" w="med" type="none"/>
          </a:ln>
        </p:spPr>
      </p:cxnSp>
      <p:sp>
        <p:nvSpPr>
          <p:cNvPr id="279" name="Google Shape;279;p32"/>
          <p:cNvSpPr/>
          <p:nvPr/>
        </p:nvSpPr>
        <p:spPr>
          <a:xfrm>
            <a:off x="5588953" y="248948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R2</a:t>
            </a:r>
            <a:endParaRPr>
              <a:latin typeface="Roboto"/>
              <a:ea typeface="Roboto"/>
              <a:cs typeface="Roboto"/>
              <a:sym typeface="Roboto"/>
            </a:endParaRPr>
          </a:p>
        </p:txBody>
      </p:sp>
      <p:cxnSp>
        <p:nvCxnSpPr>
          <p:cNvPr id="280" name="Google Shape;280;p32"/>
          <p:cNvCxnSpPr>
            <a:stCxn id="279" idx="1"/>
            <a:endCxn id="269" idx="0"/>
          </p:cNvCxnSpPr>
          <p:nvPr/>
        </p:nvCxnSpPr>
        <p:spPr>
          <a:xfrm flipH="1">
            <a:off x="4757053" y="2631989"/>
            <a:ext cx="831900" cy="656400"/>
          </a:xfrm>
          <a:prstGeom prst="straightConnector1">
            <a:avLst/>
          </a:prstGeom>
          <a:noFill/>
          <a:ln cap="flat" cmpd="sng" w="19050">
            <a:solidFill>
              <a:srgbClr val="000000"/>
            </a:solidFill>
            <a:prstDash val="solid"/>
            <a:round/>
            <a:headEnd len="med" w="med" type="none"/>
            <a:tailEnd len="med" w="med" type="none"/>
          </a:ln>
        </p:spPr>
      </p:cxnSp>
      <p:cxnSp>
        <p:nvCxnSpPr>
          <p:cNvPr id="281" name="Google Shape;281;p32"/>
          <p:cNvCxnSpPr>
            <a:stCxn id="279" idx="3"/>
            <a:endCxn id="276" idx="0"/>
          </p:cNvCxnSpPr>
          <p:nvPr/>
        </p:nvCxnSpPr>
        <p:spPr>
          <a:xfrm>
            <a:off x="5873953" y="2631989"/>
            <a:ext cx="493800" cy="587700"/>
          </a:xfrm>
          <a:prstGeom prst="straightConnector1">
            <a:avLst/>
          </a:prstGeom>
          <a:noFill/>
          <a:ln cap="flat" cmpd="sng" w="19050">
            <a:solidFill>
              <a:srgbClr val="000000"/>
            </a:solidFill>
            <a:prstDash val="solid"/>
            <a:round/>
            <a:headEnd len="med" w="med" type="none"/>
            <a:tailEnd len="med" w="med" type="none"/>
          </a:ln>
        </p:spPr>
      </p:cxnSp>
      <p:cxnSp>
        <p:nvCxnSpPr>
          <p:cNvPr id="282" name="Google Shape;282;p32"/>
          <p:cNvCxnSpPr>
            <a:stCxn id="279" idx="3"/>
            <a:endCxn id="283" idx="1"/>
          </p:cNvCxnSpPr>
          <p:nvPr/>
        </p:nvCxnSpPr>
        <p:spPr>
          <a:xfrm flipH="1" rot="10800000">
            <a:off x="5873953" y="2489489"/>
            <a:ext cx="1314900" cy="142500"/>
          </a:xfrm>
          <a:prstGeom prst="straightConnector1">
            <a:avLst/>
          </a:prstGeom>
          <a:noFill/>
          <a:ln cap="flat" cmpd="sng" w="19050">
            <a:solidFill>
              <a:srgbClr val="000000"/>
            </a:solidFill>
            <a:prstDash val="solid"/>
            <a:round/>
            <a:headEnd len="med" w="med" type="none"/>
            <a:tailEnd len="med" w="med" type="none"/>
          </a:ln>
        </p:spPr>
      </p:cxnSp>
      <p:sp>
        <p:nvSpPr>
          <p:cNvPr id="283" name="Google Shape;283;p32"/>
          <p:cNvSpPr/>
          <p:nvPr/>
        </p:nvSpPr>
        <p:spPr>
          <a:xfrm>
            <a:off x="7188953" y="2346989"/>
            <a:ext cx="285000" cy="285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R5</a:t>
            </a:r>
            <a:endParaRPr>
              <a:latin typeface="Roboto"/>
              <a:ea typeface="Roboto"/>
              <a:cs typeface="Roboto"/>
              <a:sym typeface="Roboto"/>
            </a:endParaRPr>
          </a:p>
        </p:txBody>
      </p:sp>
      <p:sp>
        <p:nvSpPr>
          <p:cNvPr id="284" name="Google Shape;284;p32"/>
          <p:cNvSpPr/>
          <p:nvPr/>
        </p:nvSpPr>
        <p:spPr>
          <a:xfrm>
            <a:off x="7473953" y="3362139"/>
            <a:ext cx="285000" cy="285000"/>
          </a:xfrm>
          <a:prstGeom prst="rect">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R6</a:t>
            </a:r>
            <a:endParaRPr>
              <a:latin typeface="Roboto"/>
              <a:ea typeface="Roboto"/>
              <a:cs typeface="Roboto"/>
              <a:sym typeface="Roboto"/>
            </a:endParaRPr>
          </a:p>
        </p:txBody>
      </p:sp>
      <p:cxnSp>
        <p:nvCxnSpPr>
          <p:cNvPr id="285" name="Google Shape;285;p32"/>
          <p:cNvCxnSpPr>
            <a:stCxn id="284" idx="0"/>
            <a:endCxn id="283" idx="2"/>
          </p:cNvCxnSpPr>
          <p:nvPr/>
        </p:nvCxnSpPr>
        <p:spPr>
          <a:xfrm rot="10800000">
            <a:off x="7331453" y="2631939"/>
            <a:ext cx="285000" cy="730200"/>
          </a:xfrm>
          <a:prstGeom prst="straightConnector1">
            <a:avLst/>
          </a:prstGeom>
          <a:noFill/>
          <a:ln cap="flat" cmpd="sng" w="19050">
            <a:solidFill>
              <a:srgbClr val="000000"/>
            </a:solidFill>
            <a:prstDash val="solid"/>
            <a:round/>
            <a:headEnd len="med" w="med" type="none"/>
            <a:tailEnd len="med" w="med" type="none"/>
          </a:ln>
        </p:spPr>
      </p:cxnSp>
      <p:cxnSp>
        <p:nvCxnSpPr>
          <p:cNvPr id="286" name="Google Shape;286;p32"/>
          <p:cNvCxnSpPr>
            <a:stCxn id="284" idx="1"/>
            <a:endCxn id="276" idx="3"/>
          </p:cNvCxnSpPr>
          <p:nvPr/>
        </p:nvCxnSpPr>
        <p:spPr>
          <a:xfrm rot="10800000">
            <a:off x="6510353" y="3362139"/>
            <a:ext cx="963600" cy="142500"/>
          </a:xfrm>
          <a:prstGeom prst="straightConnector1">
            <a:avLst/>
          </a:prstGeom>
          <a:noFill/>
          <a:ln cap="flat" cmpd="sng" w="19050">
            <a:solidFill>
              <a:srgbClr val="000000"/>
            </a:solidFill>
            <a:prstDash val="solid"/>
            <a:round/>
            <a:headEnd len="med" w="med" type="none"/>
            <a:tailEnd len="med" w="med" type="none"/>
          </a:ln>
        </p:spPr>
      </p:cxnSp>
      <p:cxnSp>
        <p:nvCxnSpPr>
          <p:cNvPr id="287" name="Google Shape;287;p32"/>
          <p:cNvCxnSpPr>
            <a:stCxn id="284" idx="2"/>
            <a:endCxn id="274" idx="3"/>
          </p:cNvCxnSpPr>
          <p:nvPr/>
        </p:nvCxnSpPr>
        <p:spPr>
          <a:xfrm flipH="1">
            <a:off x="6918953" y="3647139"/>
            <a:ext cx="697500" cy="584700"/>
          </a:xfrm>
          <a:prstGeom prst="straightConnector1">
            <a:avLst/>
          </a:prstGeom>
          <a:noFill/>
          <a:ln cap="flat" cmpd="sng" w="19050">
            <a:solidFill>
              <a:srgbClr val="000000"/>
            </a:solidFill>
            <a:prstDash val="solid"/>
            <a:round/>
            <a:headEnd len="med" w="med" type="none"/>
            <a:tailEnd len="med" w="med" type="none"/>
          </a:ln>
        </p:spPr>
      </p:cxnSp>
      <p:sp>
        <p:nvSpPr>
          <p:cNvPr id="288" name="Google Shape;288;p32"/>
          <p:cNvSpPr/>
          <p:nvPr/>
        </p:nvSpPr>
        <p:spPr>
          <a:xfrm>
            <a:off x="5588950" y="1920714"/>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G</a:t>
            </a:r>
            <a:endParaRPr>
              <a:latin typeface="Roboto"/>
              <a:ea typeface="Roboto"/>
              <a:cs typeface="Roboto"/>
              <a:sym typeface="Roboto"/>
            </a:endParaRPr>
          </a:p>
        </p:txBody>
      </p:sp>
      <p:cxnSp>
        <p:nvCxnSpPr>
          <p:cNvPr id="289" name="Google Shape;289;p32"/>
          <p:cNvCxnSpPr>
            <a:stCxn id="288" idx="4"/>
            <a:endCxn id="279" idx="0"/>
          </p:cNvCxnSpPr>
          <p:nvPr/>
        </p:nvCxnSpPr>
        <p:spPr>
          <a:xfrm>
            <a:off x="5731450" y="2205714"/>
            <a:ext cx="0" cy="283800"/>
          </a:xfrm>
          <a:prstGeom prst="straightConnector1">
            <a:avLst/>
          </a:prstGeom>
          <a:noFill/>
          <a:ln cap="flat" cmpd="sng" w="19050">
            <a:solidFill>
              <a:srgbClr val="000000"/>
            </a:solidFill>
            <a:prstDash val="solid"/>
            <a:round/>
            <a:headEnd len="med" w="med" type="none"/>
            <a:tailEnd len="med" w="med" type="none"/>
          </a:ln>
        </p:spPr>
      </p:cxnSp>
      <p:sp>
        <p:nvSpPr>
          <p:cNvPr id="290" name="Google Shape;290;p32"/>
          <p:cNvSpPr/>
          <p:nvPr/>
        </p:nvSpPr>
        <p:spPr>
          <a:xfrm>
            <a:off x="8087600" y="21574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F</a:t>
            </a:r>
            <a:endParaRPr>
              <a:latin typeface="Roboto"/>
              <a:ea typeface="Roboto"/>
              <a:cs typeface="Roboto"/>
              <a:sym typeface="Roboto"/>
            </a:endParaRPr>
          </a:p>
        </p:txBody>
      </p:sp>
      <p:cxnSp>
        <p:nvCxnSpPr>
          <p:cNvPr id="291" name="Google Shape;291;p32"/>
          <p:cNvCxnSpPr>
            <a:stCxn id="290" idx="2"/>
            <a:endCxn id="283" idx="3"/>
          </p:cNvCxnSpPr>
          <p:nvPr/>
        </p:nvCxnSpPr>
        <p:spPr>
          <a:xfrm flipH="1">
            <a:off x="7474100" y="2299989"/>
            <a:ext cx="613500" cy="189600"/>
          </a:xfrm>
          <a:prstGeom prst="straightConnector1">
            <a:avLst/>
          </a:prstGeom>
          <a:noFill/>
          <a:ln cap="flat" cmpd="sng" w="19050">
            <a:solidFill>
              <a:srgbClr val="000000"/>
            </a:solidFill>
            <a:prstDash val="solid"/>
            <a:round/>
            <a:headEnd len="med" w="med" type="none"/>
            <a:tailEnd len="med" w="med" type="none"/>
          </a:ln>
        </p:spPr>
      </p:cxnSp>
      <p:sp>
        <p:nvSpPr>
          <p:cNvPr id="292" name="Google Shape;292;p32"/>
          <p:cNvSpPr/>
          <p:nvPr/>
        </p:nvSpPr>
        <p:spPr>
          <a:xfrm>
            <a:off x="8386925" y="3469239"/>
            <a:ext cx="285000" cy="285000"/>
          </a:xfrm>
          <a:prstGeom prst="ellipse">
            <a:avLst/>
          </a:prstGeom>
          <a:solidFill>
            <a:srgbClr val="FFFFFF">
              <a:alpha val="70000"/>
            </a:srgbClr>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E</a:t>
            </a:r>
            <a:endParaRPr>
              <a:latin typeface="Roboto"/>
              <a:ea typeface="Roboto"/>
              <a:cs typeface="Roboto"/>
              <a:sym typeface="Roboto"/>
            </a:endParaRPr>
          </a:p>
        </p:txBody>
      </p:sp>
      <p:cxnSp>
        <p:nvCxnSpPr>
          <p:cNvPr id="293" name="Google Shape;293;p32"/>
          <p:cNvCxnSpPr>
            <a:stCxn id="292" idx="2"/>
            <a:endCxn id="284" idx="3"/>
          </p:cNvCxnSpPr>
          <p:nvPr/>
        </p:nvCxnSpPr>
        <p:spPr>
          <a:xfrm rot="10800000">
            <a:off x="7759025" y="3504639"/>
            <a:ext cx="627900" cy="107100"/>
          </a:xfrm>
          <a:prstGeom prst="straightConnector1">
            <a:avLst/>
          </a:prstGeom>
          <a:noFill/>
          <a:ln cap="flat" cmpd="sng" w="19050">
            <a:solidFill>
              <a:srgbClr val="000000"/>
            </a:solidFill>
            <a:prstDash val="solid"/>
            <a:round/>
            <a:headEnd len="med" w="med" type="none"/>
            <a:tailEnd len="med" w="med" type="none"/>
          </a:ln>
        </p:spPr>
      </p:cxnSp>
      <p:cxnSp>
        <p:nvCxnSpPr>
          <p:cNvPr id="294" name="Google Shape;294;p32"/>
          <p:cNvCxnSpPr>
            <a:stCxn id="295" idx="0"/>
            <a:endCxn id="274" idx="2"/>
          </p:cNvCxnSpPr>
          <p:nvPr/>
        </p:nvCxnSpPr>
        <p:spPr>
          <a:xfrm rot="10800000">
            <a:off x="6776450" y="4374189"/>
            <a:ext cx="0" cy="280800"/>
          </a:xfrm>
          <a:prstGeom prst="straightConnector1">
            <a:avLst/>
          </a:prstGeom>
          <a:noFill/>
          <a:ln cap="flat" cmpd="sng" w="19050">
            <a:solidFill>
              <a:srgbClr val="000000"/>
            </a:solidFill>
            <a:prstDash val="solid"/>
            <a:round/>
            <a:headEnd len="med" w="med" type="none"/>
            <a:tailEnd len="med" w="med" type="none"/>
          </a:ln>
        </p:spPr>
      </p:cxnSp>
      <p:sp>
        <p:nvSpPr>
          <p:cNvPr id="295" name="Google Shape;295;p32"/>
          <p:cNvSpPr/>
          <p:nvPr/>
        </p:nvSpPr>
        <p:spPr>
          <a:xfrm>
            <a:off x="6633950" y="46549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D</a:t>
            </a:r>
            <a:endParaRPr>
              <a:latin typeface="Roboto"/>
              <a:ea typeface="Roboto"/>
              <a:cs typeface="Roboto"/>
              <a:sym typeface="Roboto"/>
            </a:endParaRPr>
          </a:p>
        </p:txBody>
      </p:sp>
      <p:cxnSp>
        <p:nvCxnSpPr>
          <p:cNvPr id="296" name="Google Shape;296;p32"/>
          <p:cNvCxnSpPr>
            <a:stCxn id="297" idx="0"/>
            <a:endCxn id="272" idx="2"/>
          </p:cNvCxnSpPr>
          <p:nvPr/>
        </p:nvCxnSpPr>
        <p:spPr>
          <a:xfrm rot="10800000">
            <a:off x="5588900" y="4146489"/>
            <a:ext cx="0" cy="280800"/>
          </a:xfrm>
          <a:prstGeom prst="straightConnector1">
            <a:avLst/>
          </a:prstGeom>
          <a:noFill/>
          <a:ln cap="flat" cmpd="sng" w="19050">
            <a:solidFill>
              <a:srgbClr val="000000"/>
            </a:solidFill>
            <a:prstDash val="solid"/>
            <a:round/>
            <a:headEnd len="med" w="med" type="none"/>
            <a:tailEnd len="med" w="med" type="none"/>
          </a:ln>
        </p:spPr>
      </p:cxnSp>
      <p:sp>
        <p:nvSpPr>
          <p:cNvPr id="297" name="Google Shape;297;p32"/>
          <p:cNvSpPr/>
          <p:nvPr/>
        </p:nvSpPr>
        <p:spPr>
          <a:xfrm>
            <a:off x="5446400" y="4427289"/>
            <a:ext cx="285000" cy="2850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latin typeface="Roboto"/>
                <a:ea typeface="Roboto"/>
                <a:cs typeface="Roboto"/>
                <a:sym typeface="Roboto"/>
              </a:rPr>
              <a:t>C</a:t>
            </a:r>
            <a:endParaRPr>
              <a:latin typeface="Roboto"/>
              <a:ea typeface="Roboto"/>
              <a:cs typeface="Roboto"/>
              <a:sym typeface="Roboto"/>
            </a:endParaRPr>
          </a:p>
        </p:txBody>
      </p:sp>
      <p:sp>
        <p:nvSpPr>
          <p:cNvPr id="298" name="Google Shape;298;p32"/>
          <p:cNvSpPr txBox="1"/>
          <p:nvPr/>
        </p:nvSpPr>
        <p:spPr>
          <a:xfrm>
            <a:off x="4863363" y="379461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299" name="Google Shape;299;p32"/>
          <p:cNvSpPr txBox="1"/>
          <p:nvPr/>
        </p:nvSpPr>
        <p:spPr>
          <a:xfrm>
            <a:off x="4929288" y="27207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2</a:t>
            </a:r>
            <a:endParaRPr>
              <a:solidFill>
                <a:schemeClr val="dk1"/>
              </a:solidFill>
              <a:latin typeface="Roboto"/>
              <a:ea typeface="Roboto"/>
              <a:cs typeface="Roboto"/>
              <a:sym typeface="Roboto"/>
            </a:endParaRPr>
          </a:p>
        </p:txBody>
      </p:sp>
      <p:sp>
        <p:nvSpPr>
          <p:cNvPr id="300" name="Google Shape;300;p32"/>
          <p:cNvSpPr txBox="1"/>
          <p:nvPr/>
        </p:nvSpPr>
        <p:spPr>
          <a:xfrm>
            <a:off x="6130375" y="27601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a:t>
            </a:r>
            <a:endParaRPr>
              <a:solidFill>
                <a:schemeClr val="dk1"/>
              </a:solidFill>
              <a:latin typeface="Roboto"/>
              <a:ea typeface="Roboto"/>
              <a:cs typeface="Roboto"/>
              <a:sym typeface="Roboto"/>
            </a:endParaRPr>
          </a:p>
        </p:txBody>
      </p:sp>
      <p:sp>
        <p:nvSpPr>
          <p:cNvPr id="301" name="Google Shape;301;p32"/>
          <p:cNvSpPr txBox="1"/>
          <p:nvPr/>
        </p:nvSpPr>
        <p:spPr>
          <a:xfrm>
            <a:off x="6388950" y="23042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302" name="Google Shape;302;p32"/>
          <p:cNvSpPr txBox="1"/>
          <p:nvPr/>
        </p:nvSpPr>
        <p:spPr>
          <a:xfrm>
            <a:off x="7452425" y="2811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303" name="Google Shape;303;p32"/>
          <p:cNvSpPr txBox="1"/>
          <p:nvPr/>
        </p:nvSpPr>
        <p:spPr>
          <a:xfrm>
            <a:off x="6878325" y="31843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304" name="Google Shape;304;p32"/>
          <p:cNvSpPr txBox="1"/>
          <p:nvPr/>
        </p:nvSpPr>
        <p:spPr>
          <a:xfrm>
            <a:off x="7251375" y="3868476"/>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
        <p:nvSpPr>
          <p:cNvPr id="305" name="Google Shape;305;p32"/>
          <p:cNvSpPr txBox="1"/>
          <p:nvPr/>
        </p:nvSpPr>
        <p:spPr>
          <a:xfrm>
            <a:off x="6643300" y="361175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4</a:t>
            </a:r>
            <a:endParaRPr>
              <a:solidFill>
                <a:schemeClr val="dk1"/>
              </a:solidFill>
              <a:latin typeface="Roboto"/>
              <a:ea typeface="Roboto"/>
              <a:cs typeface="Roboto"/>
              <a:sym typeface="Roboto"/>
            </a:endParaRPr>
          </a:p>
        </p:txBody>
      </p:sp>
      <p:sp>
        <p:nvSpPr>
          <p:cNvPr id="306" name="Google Shape;306;p32"/>
          <p:cNvSpPr txBox="1"/>
          <p:nvPr/>
        </p:nvSpPr>
        <p:spPr>
          <a:xfrm>
            <a:off x="6063850" y="41034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5</a:t>
            </a:r>
            <a:endParaRPr>
              <a:solidFill>
                <a:schemeClr val="dk1"/>
              </a:solidFill>
              <a:latin typeface="Roboto"/>
              <a:ea typeface="Roboto"/>
              <a:cs typeface="Roboto"/>
              <a:sym typeface="Roboto"/>
            </a:endParaRPr>
          </a:p>
        </p:txBody>
      </p:sp>
      <p:sp>
        <p:nvSpPr>
          <p:cNvPr id="307" name="Google Shape;307;p32"/>
          <p:cNvSpPr txBox="1"/>
          <p:nvPr/>
        </p:nvSpPr>
        <p:spPr>
          <a:xfrm>
            <a:off x="5603988" y="3432301"/>
            <a:ext cx="285000" cy="270900"/>
          </a:xfrm>
          <a:prstGeom prst="rect">
            <a:avLst/>
          </a:prstGeom>
          <a:noFill/>
          <a:ln>
            <a:noFill/>
          </a:ln>
        </p:spPr>
        <p:txBody>
          <a:bodyPr anchorCtr="0" anchor="t" bIns="27425" lIns="27425" spcFirstLastPara="1" rIns="27425" wrap="square" tIns="27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