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embeddedFontLst>
    <p:embeddedFont>
      <p:font typeface="Roboto Medium"/>
      <p:regular r:id="rId61"/>
      <p:bold r:id="rId62"/>
      <p:italic r:id="rId63"/>
      <p:boldItalic r:id="rId64"/>
    </p:embeddedFont>
    <p:embeddedFont>
      <p:font typeface="Roboto"/>
      <p:regular r:id="rId65"/>
      <p:bold r:id="rId66"/>
      <p:italic r:id="rId67"/>
      <p:boldItalic r:id="rId68"/>
    </p:embeddedFont>
    <p:embeddedFont>
      <p:font typeface="Roboto Light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2183C7-7AED-4EA7-8137-F5590D9317A7}">
  <a:tblStyle styleId="{A92183C7-7AED-4EA7-8137-F5590D9317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font" Target="fonts/RobotoLight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obotoLight-italic.fntdata"/><Relationship Id="rId70" Type="http://schemas.openxmlformats.org/officeDocument/2006/relationships/font" Target="fonts/RobotoLight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Medium-bold.fntdata"/><Relationship Id="rId61" Type="http://schemas.openxmlformats.org/officeDocument/2006/relationships/font" Target="fonts/RobotoMedium-regular.fntdata"/><Relationship Id="rId20" Type="http://schemas.openxmlformats.org/officeDocument/2006/relationships/slide" Target="slides/slide14.xml"/><Relationship Id="rId64" Type="http://schemas.openxmlformats.org/officeDocument/2006/relationships/font" Target="fonts/RobotoMedium-boldItalic.fntdata"/><Relationship Id="rId63" Type="http://schemas.openxmlformats.org/officeDocument/2006/relationships/font" Target="fonts/RobotoMedium-italic.fntdata"/><Relationship Id="rId22" Type="http://schemas.openxmlformats.org/officeDocument/2006/relationships/slide" Target="slides/slide16.xml"/><Relationship Id="rId66" Type="http://schemas.openxmlformats.org/officeDocument/2006/relationships/font" Target="fonts/Roboto-bold.fntdata"/><Relationship Id="rId21" Type="http://schemas.openxmlformats.org/officeDocument/2006/relationships/slide" Target="slides/slide15.xml"/><Relationship Id="rId65" Type="http://schemas.openxmlformats.org/officeDocument/2006/relationships/font" Target="fonts/Roboto-regular.fntdata"/><Relationship Id="rId24" Type="http://schemas.openxmlformats.org/officeDocument/2006/relationships/slide" Target="slides/slide18.xml"/><Relationship Id="rId68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67" Type="http://schemas.openxmlformats.org/officeDocument/2006/relationships/font" Target="fonts/Roboto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Light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bcec8739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bcec8739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ebe643406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ebe643406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ebe6434060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ebe6434060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ebe6434060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ebe6434060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ebe6434060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ebe6434060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ebe6434060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ebe6434060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ebe6434060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ebe6434060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ebe6434060_0_6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ebe6434060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ebe6434060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ebe6434060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ebe643406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ebe643406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ebe6434060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ebe6434060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bcec87395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bcec873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ebe6434060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ebe6434060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ebe6434060_0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ebe64340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ebe6434060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ebe6434060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ebe6434060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ebe6434060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ebe6434060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ebe6434060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ebe6434060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ebe6434060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ebe6434060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ebe6434060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ebe6434060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ebe6434060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ebe6434060_0_11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ebe6434060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ebe6434060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ebe6434060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be64340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be64340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ebe6434060_0_1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ebe6434060_0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ebe6434060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ebe6434060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ebe6434060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ebe6434060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ebcec8739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2ebcec8739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ebcec8739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ebcec8739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ebcec87395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ebcec87395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ebcec87395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ebcec87395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2ebcec87395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2ebcec87395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ebcec87395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ebcec87395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ebcec87395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ebcec87395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be643406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be643406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ebcec87395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ebcec87395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ebcec87395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ebcec87395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2ebe6434060_0_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2ebe6434060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2ebe6434060_0_1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2ebe6434060_0_1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2ebe6434060_0_16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2ebe6434060_0_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ebe6434060_0_1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2ebe6434060_0_1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ebe6434060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2ebe6434060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2ebcec87395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2ebcec87395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2ebcec87395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2ebcec87395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ebcec87395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ebcec87395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be643406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be643406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2ebe6434060_0_1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2ebe6434060_0_1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2ebe6434060_0_1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2ebe6434060_0_1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2ebe6434060_0_1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2ebe6434060_0_1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2ebe6434060_0_1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2ebe6434060_0_1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ebe6434060_0_1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2ebe6434060_0_1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ebe643406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ebe643406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be6434060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be6434060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ebe6434060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ebe643406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ebe6434060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ebe6434060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Kao, Ankit Singla, Murphy McCauley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Datacenters, Part 2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3"/>
          <p:cNvSpPr txBox="1"/>
          <p:nvPr>
            <p:ph idx="1" type="body"/>
          </p:nvPr>
        </p:nvSpPr>
        <p:spPr>
          <a:xfrm>
            <a:off x="107050" y="402200"/>
            <a:ext cx="4911300" cy="4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source and destination IP to choose link.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both values helps spread out packets across links.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What if there are multiple large flows between the same two servers?</a:t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5522250" y="1538400"/>
            <a:ext cx="2193900" cy="2066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ECMP Load-Balancing Strategy #4 – IP-Based</a:t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5664004" y="3141750"/>
            <a:ext cx="19104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3"/>
          <p:cNvSpPr/>
          <p:nvPr/>
        </p:nvSpPr>
        <p:spPr>
          <a:xfrm>
            <a:off x="5664004" y="2856750"/>
            <a:ext cx="1910400" cy="285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Destination port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33"/>
          <p:cNvSpPr/>
          <p:nvPr/>
        </p:nvSpPr>
        <p:spPr>
          <a:xfrm>
            <a:off x="5664004" y="2571750"/>
            <a:ext cx="1910400" cy="285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Source port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33"/>
          <p:cNvSpPr txBox="1"/>
          <p:nvPr/>
        </p:nvSpPr>
        <p:spPr>
          <a:xfrm>
            <a:off x="5181388" y="2296418"/>
            <a:ext cx="31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33"/>
          <p:cNvSpPr txBox="1"/>
          <p:nvPr/>
        </p:nvSpPr>
        <p:spPr>
          <a:xfrm>
            <a:off x="7776463" y="2388818"/>
            <a:ext cx="19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33"/>
          <p:cNvSpPr txBox="1"/>
          <p:nvPr/>
        </p:nvSpPr>
        <p:spPr>
          <a:xfrm>
            <a:off x="8081938" y="2434868"/>
            <a:ext cx="93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Link ____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33"/>
          <p:cNvSpPr/>
          <p:nvPr/>
        </p:nvSpPr>
        <p:spPr>
          <a:xfrm>
            <a:off x="5664004" y="2286750"/>
            <a:ext cx="19104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Protocol (TCP/UDP)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33"/>
          <p:cNvSpPr/>
          <p:nvPr/>
        </p:nvSpPr>
        <p:spPr>
          <a:xfrm>
            <a:off x="5664004" y="2001750"/>
            <a:ext cx="19104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Destination 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3"/>
          <p:cNvSpPr/>
          <p:nvPr/>
        </p:nvSpPr>
        <p:spPr>
          <a:xfrm>
            <a:off x="5664004" y="1716750"/>
            <a:ext cx="19104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 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/>
          <p:nvPr>
            <p:ph idx="1" type="body"/>
          </p:nvPr>
        </p:nvSpPr>
        <p:spPr>
          <a:xfrm>
            <a:off x="107050" y="402200"/>
            <a:ext cx="4911300" cy="3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5 values to choose link: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and destination 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and destination 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 (TCP or UDP).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called </a:t>
            </a:r>
            <a:r>
              <a:rPr b="1" lang="en"/>
              <a:t>per-flow</a:t>
            </a:r>
            <a:r>
              <a:rPr lang="en"/>
              <a:t> load-balancing.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flow has a unique </a:t>
            </a:r>
            <a:r>
              <a:rPr b="1" lang="en"/>
              <a:t>5-tuple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packets in the same flow use the same link (no reordering problems).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commodity routers have support for reading these 5 values.</a:t>
            </a:r>
            <a:endParaRPr/>
          </a:p>
        </p:txBody>
      </p:sp>
      <p:sp>
        <p:nvSpPr>
          <p:cNvPr id="463" name="Google Shape;463;p34"/>
          <p:cNvSpPr/>
          <p:nvPr/>
        </p:nvSpPr>
        <p:spPr>
          <a:xfrm>
            <a:off x="5522250" y="1538400"/>
            <a:ext cx="2193900" cy="2066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ECMP Load-Balancing Strategy #5 – Flow-Based</a:t>
            </a:r>
            <a:endParaRPr/>
          </a:p>
        </p:txBody>
      </p:sp>
      <p:sp>
        <p:nvSpPr>
          <p:cNvPr id="465" name="Google Shape;465;p34"/>
          <p:cNvSpPr/>
          <p:nvPr/>
        </p:nvSpPr>
        <p:spPr>
          <a:xfrm>
            <a:off x="5664004" y="3141750"/>
            <a:ext cx="19104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4"/>
          <p:cNvSpPr/>
          <p:nvPr/>
        </p:nvSpPr>
        <p:spPr>
          <a:xfrm>
            <a:off x="5664004" y="2856750"/>
            <a:ext cx="1910400" cy="285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Destination 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4"/>
          <p:cNvSpPr/>
          <p:nvPr/>
        </p:nvSpPr>
        <p:spPr>
          <a:xfrm>
            <a:off x="5664004" y="2571750"/>
            <a:ext cx="1910400" cy="285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 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4"/>
          <p:cNvSpPr txBox="1"/>
          <p:nvPr/>
        </p:nvSpPr>
        <p:spPr>
          <a:xfrm>
            <a:off x="5181388" y="2296418"/>
            <a:ext cx="31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34"/>
          <p:cNvSpPr txBox="1"/>
          <p:nvPr/>
        </p:nvSpPr>
        <p:spPr>
          <a:xfrm>
            <a:off x="7776463" y="2388818"/>
            <a:ext cx="19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4"/>
          <p:cNvSpPr txBox="1"/>
          <p:nvPr/>
        </p:nvSpPr>
        <p:spPr>
          <a:xfrm>
            <a:off x="8081938" y="2434868"/>
            <a:ext cx="93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Link ____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4"/>
          <p:cNvSpPr/>
          <p:nvPr/>
        </p:nvSpPr>
        <p:spPr>
          <a:xfrm>
            <a:off x="5664004" y="2286750"/>
            <a:ext cx="19104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Protocol (TCP/UDP)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4"/>
          <p:cNvSpPr/>
          <p:nvPr/>
        </p:nvSpPr>
        <p:spPr>
          <a:xfrm>
            <a:off x="5664004" y="2001750"/>
            <a:ext cx="19104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Destination 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4"/>
          <p:cNvSpPr/>
          <p:nvPr/>
        </p:nvSpPr>
        <p:spPr>
          <a:xfrm>
            <a:off x="5664004" y="1716750"/>
            <a:ext cx="19104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 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34"/>
          <p:cNvSpPr txBox="1"/>
          <p:nvPr/>
        </p:nvSpPr>
        <p:spPr>
          <a:xfrm>
            <a:off x="200000" y="4342250"/>
            <a:ext cx="491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This does not account for flows being different sizes. Tracking flow size is more complex, for not a lot of benefit.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Multi-Path Distance-Vector Protocols</a:t>
            </a:r>
            <a:endParaRPr/>
          </a:p>
        </p:txBody>
      </p:sp>
      <p:sp>
        <p:nvSpPr>
          <p:cNvPr id="480" name="Google Shape;480;p35"/>
          <p:cNvSpPr txBox="1"/>
          <p:nvPr>
            <p:ph idx="1" type="body"/>
          </p:nvPr>
        </p:nvSpPr>
        <p:spPr>
          <a:xfrm>
            <a:off x="107050" y="402200"/>
            <a:ext cx="89097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adjust distance-vector protocols to support multiple paths?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distance-vector: Routers </a:t>
            </a:r>
            <a:r>
              <a:rPr lang="en"/>
              <a:t>advertise paths and costs.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advertised path is better than the current best path, accept.</a:t>
            </a:r>
            <a:endParaRPr/>
          </a:p>
        </p:txBody>
      </p:sp>
      <p:sp>
        <p:nvSpPr>
          <p:cNvPr id="481" name="Google Shape;481;p35"/>
          <p:cNvSpPr/>
          <p:nvPr/>
        </p:nvSpPr>
        <p:spPr>
          <a:xfrm>
            <a:off x="2395975" y="360141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35"/>
          <p:cNvSpPr/>
          <p:nvPr/>
        </p:nvSpPr>
        <p:spPr>
          <a:xfrm>
            <a:off x="3691378" y="360141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" name="Google Shape;483;p35"/>
          <p:cNvCxnSpPr>
            <a:stCxn id="481" idx="6"/>
            <a:endCxn id="482" idx="1"/>
          </p:cNvCxnSpPr>
          <p:nvPr/>
        </p:nvCxnSpPr>
        <p:spPr>
          <a:xfrm>
            <a:off x="2680975" y="3743914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5"/>
          <p:cNvSpPr/>
          <p:nvPr/>
        </p:nvSpPr>
        <p:spPr>
          <a:xfrm>
            <a:off x="2395975" y="451581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5"/>
          <p:cNvSpPr/>
          <p:nvPr/>
        </p:nvSpPr>
        <p:spPr>
          <a:xfrm>
            <a:off x="3691378" y="451581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35"/>
          <p:cNvSpPr/>
          <p:nvPr/>
        </p:nvSpPr>
        <p:spPr>
          <a:xfrm>
            <a:off x="5139178" y="360141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35"/>
          <p:cNvSpPr/>
          <p:nvPr/>
        </p:nvSpPr>
        <p:spPr>
          <a:xfrm>
            <a:off x="5139178" y="451581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8" name="Google Shape;488;p35"/>
          <p:cNvCxnSpPr>
            <a:stCxn id="482" idx="3"/>
            <a:endCxn id="487" idx="1"/>
          </p:cNvCxnSpPr>
          <p:nvPr/>
        </p:nvCxnSpPr>
        <p:spPr>
          <a:xfrm>
            <a:off x="3976378" y="3743914"/>
            <a:ext cx="1162800" cy="9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5"/>
          <p:cNvCxnSpPr>
            <a:stCxn id="485" idx="3"/>
            <a:endCxn id="487" idx="1"/>
          </p:cNvCxnSpPr>
          <p:nvPr/>
        </p:nvCxnSpPr>
        <p:spPr>
          <a:xfrm>
            <a:off x="3976378" y="4658314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35"/>
          <p:cNvSpPr/>
          <p:nvPr/>
        </p:nvSpPr>
        <p:spPr>
          <a:xfrm>
            <a:off x="5524613" y="2784600"/>
            <a:ext cx="1223400" cy="681900"/>
          </a:xfrm>
          <a:prstGeom prst="wedgeRoundRectCallout">
            <a:avLst>
              <a:gd fmla="val -66513" name="adj1"/>
              <a:gd fmla="val 62691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I'm R2.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can reach B with cost 2.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91" name="Google Shape;491;p35"/>
          <p:cNvGraphicFramePr/>
          <p:nvPr/>
        </p:nvGraphicFramePr>
        <p:xfrm>
          <a:off x="2905925" y="220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{A92183C7-7AED-4EA7-8137-F5590D9317A7}</a:tableStyleId>
              </a:tblPr>
              <a:tblGrid>
                <a:gridCol w="618625"/>
                <a:gridCol w="618625"/>
                <a:gridCol w="618625"/>
              </a:tblGrid>
              <a:tr h="236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forwarding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 hMerge="1"/>
                <a:tc hMerge="1"/>
              </a:tr>
              <a:tr h="30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cxnSp>
        <p:nvCxnSpPr>
          <p:cNvPr id="492" name="Google Shape;492;p35"/>
          <p:cNvCxnSpPr>
            <a:stCxn id="484" idx="6"/>
            <a:endCxn id="485" idx="1"/>
          </p:cNvCxnSpPr>
          <p:nvPr/>
        </p:nvCxnSpPr>
        <p:spPr>
          <a:xfrm>
            <a:off x="2680975" y="4658314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35"/>
          <p:cNvCxnSpPr>
            <a:stCxn id="482" idx="3"/>
            <a:endCxn id="486" idx="1"/>
          </p:cNvCxnSpPr>
          <p:nvPr/>
        </p:nvCxnSpPr>
        <p:spPr>
          <a:xfrm>
            <a:off x="3976378" y="3743914"/>
            <a:ext cx="1162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5"/>
          <p:cNvCxnSpPr>
            <a:stCxn id="485" idx="3"/>
            <a:endCxn id="486" idx="1"/>
          </p:cNvCxnSpPr>
          <p:nvPr/>
        </p:nvCxnSpPr>
        <p:spPr>
          <a:xfrm flipH="1" rot="10800000">
            <a:off x="3976378" y="3743914"/>
            <a:ext cx="1162800" cy="91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Multi-Path Distance-Vector Protocols</a:t>
            </a:r>
            <a:endParaRPr/>
          </a:p>
        </p:txBody>
      </p:sp>
      <p:sp>
        <p:nvSpPr>
          <p:cNvPr id="500" name="Google Shape;500;p36"/>
          <p:cNvSpPr txBox="1"/>
          <p:nvPr>
            <p:ph idx="1" type="body"/>
          </p:nvPr>
        </p:nvSpPr>
        <p:spPr>
          <a:xfrm>
            <a:off x="107050" y="402200"/>
            <a:ext cx="89097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Normal distance-vector: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</a:t>
            </a:r>
            <a:r>
              <a:rPr lang="en"/>
              <a:t>advertised</a:t>
            </a:r>
            <a:r>
              <a:rPr lang="en"/>
              <a:t> path has the </a:t>
            </a:r>
            <a:r>
              <a:rPr i="1" lang="en"/>
              <a:t>same</a:t>
            </a:r>
            <a:r>
              <a:rPr lang="en"/>
              <a:t> cost as the current best-known cost, reject.</a:t>
            </a:r>
            <a:endParaRPr/>
          </a:p>
        </p:txBody>
      </p:sp>
      <p:sp>
        <p:nvSpPr>
          <p:cNvPr id="501" name="Google Shape;501;p36"/>
          <p:cNvSpPr/>
          <p:nvPr/>
        </p:nvSpPr>
        <p:spPr>
          <a:xfrm>
            <a:off x="2395975" y="360141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36"/>
          <p:cNvSpPr/>
          <p:nvPr/>
        </p:nvSpPr>
        <p:spPr>
          <a:xfrm>
            <a:off x="3691378" y="360141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3" name="Google Shape;503;p36"/>
          <p:cNvCxnSpPr>
            <a:stCxn id="501" idx="6"/>
            <a:endCxn id="502" idx="1"/>
          </p:cNvCxnSpPr>
          <p:nvPr/>
        </p:nvCxnSpPr>
        <p:spPr>
          <a:xfrm>
            <a:off x="2680975" y="3743914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36"/>
          <p:cNvSpPr/>
          <p:nvPr/>
        </p:nvSpPr>
        <p:spPr>
          <a:xfrm>
            <a:off x="2395975" y="451581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36"/>
          <p:cNvSpPr/>
          <p:nvPr/>
        </p:nvSpPr>
        <p:spPr>
          <a:xfrm>
            <a:off x="3691378" y="451581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36"/>
          <p:cNvSpPr/>
          <p:nvPr/>
        </p:nvSpPr>
        <p:spPr>
          <a:xfrm>
            <a:off x="5139178" y="360141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36"/>
          <p:cNvSpPr/>
          <p:nvPr/>
        </p:nvSpPr>
        <p:spPr>
          <a:xfrm>
            <a:off x="5139178" y="451581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8" name="Google Shape;508;p36"/>
          <p:cNvCxnSpPr>
            <a:stCxn id="502" idx="3"/>
            <a:endCxn id="506" idx="1"/>
          </p:cNvCxnSpPr>
          <p:nvPr/>
        </p:nvCxnSpPr>
        <p:spPr>
          <a:xfrm>
            <a:off x="3976378" y="3743914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6"/>
          <p:cNvCxnSpPr>
            <a:stCxn id="505" idx="3"/>
            <a:endCxn id="506" idx="1"/>
          </p:cNvCxnSpPr>
          <p:nvPr/>
        </p:nvCxnSpPr>
        <p:spPr>
          <a:xfrm flipH="1" rot="10800000">
            <a:off x="3976378" y="3743914"/>
            <a:ext cx="1162800" cy="9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36"/>
          <p:cNvSpPr/>
          <p:nvPr/>
        </p:nvSpPr>
        <p:spPr>
          <a:xfrm>
            <a:off x="5524613" y="3699000"/>
            <a:ext cx="1223400" cy="681900"/>
          </a:xfrm>
          <a:prstGeom prst="wedgeRoundRectCallout">
            <a:avLst>
              <a:gd fmla="val -66513" name="adj1"/>
              <a:gd fmla="val 62691" name="adj2"/>
              <a:gd fmla="val 0" name="adj3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I'm R4.</a:t>
            </a:r>
            <a:b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 can reach B with cost 2.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11" name="Google Shape;511;p36"/>
          <p:cNvGraphicFramePr/>
          <p:nvPr/>
        </p:nvGraphicFramePr>
        <p:xfrm>
          <a:off x="2905925" y="220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{A92183C7-7AED-4EA7-8137-F5590D9317A7}</a:tableStyleId>
              </a:tblPr>
              <a:tblGrid>
                <a:gridCol w="618625"/>
                <a:gridCol w="618625"/>
                <a:gridCol w="618625"/>
              </a:tblGrid>
              <a:tr h="236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forwarding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 hMerge="1"/>
                <a:tc hMerge="1"/>
              </a:tr>
              <a:tr h="30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cxnSp>
        <p:nvCxnSpPr>
          <p:cNvPr id="512" name="Google Shape;512;p36"/>
          <p:cNvCxnSpPr>
            <a:stCxn id="504" idx="6"/>
            <a:endCxn id="505" idx="1"/>
          </p:cNvCxnSpPr>
          <p:nvPr/>
        </p:nvCxnSpPr>
        <p:spPr>
          <a:xfrm>
            <a:off x="2680975" y="4658314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6"/>
          <p:cNvCxnSpPr>
            <a:stCxn id="502" idx="3"/>
            <a:endCxn id="507" idx="1"/>
          </p:cNvCxnSpPr>
          <p:nvPr/>
        </p:nvCxnSpPr>
        <p:spPr>
          <a:xfrm>
            <a:off x="3976378" y="3743914"/>
            <a:ext cx="1162800" cy="914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6"/>
          <p:cNvCxnSpPr>
            <a:stCxn id="505" idx="3"/>
            <a:endCxn id="507" idx="1"/>
          </p:cNvCxnSpPr>
          <p:nvPr/>
        </p:nvCxnSpPr>
        <p:spPr>
          <a:xfrm>
            <a:off x="3976378" y="4658314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36"/>
          <p:cNvSpPr/>
          <p:nvPr/>
        </p:nvSpPr>
        <p:spPr>
          <a:xfrm>
            <a:off x="5214900" y="2323750"/>
            <a:ext cx="3147600" cy="681900"/>
          </a:xfrm>
          <a:prstGeom prst="wedgeRoundRectCallout">
            <a:avLst>
              <a:gd fmla="val -61363" name="adj1"/>
              <a:gd fmla="val -43342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already have a cost-2 path to B.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Your path is not better, so I'll ignore it.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Multi-Path Distance-Vector Protocols</a:t>
            </a:r>
            <a:endParaRPr/>
          </a:p>
        </p:txBody>
      </p:sp>
      <p:sp>
        <p:nvSpPr>
          <p:cNvPr id="521" name="Google Shape;521;p37"/>
          <p:cNvSpPr txBox="1"/>
          <p:nvPr>
            <p:ph idx="1" type="body"/>
          </p:nvPr>
        </p:nvSpPr>
        <p:spPr>
          <a:xfrm>
            <a:off x="107050" y="402200"/>
            <a:ext cx="8909700" cy="1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Multi-path</a:t>
            </a:r>
            <a:r>
              <a:rPr lang="en"/>
              <a:t> distance-vector: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advertised path has the </a:t>
            </a:r>
            <a:r>
              <a:rPr i="1" lang="en"/>
              <a:t>same</a:t>
            </a:r>
            <a:r>
              <a:rPr lang="en"/>
              <a:t> cost as the current best-known cost, </a:t>
            </a:r>
            <a:r>
              <a:rPr i="1" lang="en"/>
              <a:t>accept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forwarding table can now store multiple next-hops per destination.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i="1" lang="en"/>
              <a:t>f</a:t>
            </a:r>
            <a:r>
              <a:rPr lang="en"/>
              <a:t> (load-balancing) to choose a next-hop for each packet.</a:t>
            </a:r>
            <a:endParaRPr/>
          </a:p>
        </p:txBody>
      </p:sp>
      <p:graphicFrame>
        <p:nvGraphicFramePr>
          <p:cNvPr id="522" name="Google Shape;522;p37"/>
          <p:cNvGraphicFramePr/>
          <p:nvPr/>
        </p:nvGraphicFramePr>
        <p:xfrm>
          <a:off x="2905925" y="220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{A92183C7-7AED-4EA7-8137-F5590D9317A7}</a:tableStyleId>
              </a:tblPr>
              <a:tblGrid>
                <a:gridCol w="618625"/>
                <a:gridCol w="618625"/>
                <a:gridCol w="618625"/>
              </a:tblGrid>
              <a:tr h="236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forwarding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 hMerge="1"/>
                <a:tc hMerge="1"/>
              </a:tr>
              <a:tr h="30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sp>
        <p:nvSpPr>
          <p:cNvPr id="523" name="Google Shape;523;p37"/>
          <p:cNvSpPr/>
          <p:nvPr/>
        </p:nvSpPr>
        <p:spPr>
          <a:xfrm>
            <a:off x="5214900" y="2323750"/>
            <a:ext cx="3147600" cy="681900"/>
          </a:xfrm>
          <a:prstGeom prst="wedgeRoundRectCallout">
            <a:avLst>
              <a:gd fmla="val -61363" name="adj1"/>
              <a:gd fmla="val -43342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Your path is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equally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good.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I'll remember both paths.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37"/>
          <p:cNvSpPr/>
          <p:nvPr/>
        </p:nvSpPr>
        <p:spPr>
          <a:xfrm>
            <a:off x="2395975" y="360141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37"/>
          <p:cNvSpPr/>
          <p:nvPr/>
        </p:nvSpPr>
        <p:spPr>
          <a:xfrm>
            <a:off x="3691378" y="360141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6" name="Google Shape;526;p37"/>
          <p:cNvCxnSpPr>
            <a:stCxn id="524" idx="6"/>
            <a:endCxn id="525" idx="1"/>
          </p:cNvCxnSpPr>
          <p:nvPr/>
        </p:nvCxnSpPr>
        <p:spPr>
          <a:xfrm>
            <a:off x="2680975" y="3743914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37"/>
          <p:cNvSpPr/>
          <p:nvPr/>
        </p:nvSpPr>
        <p:spPr>
          <a:xfrm>
            <a:off x="2395975" y="451581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37"/>
          <p:cNvSpPr/>
          <p:nvPr/>
        </p:nvSpPr>
        <p:spPr>
          <a:xfrm>
            <a:off x="3691378" y="451581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37"/>
          <p:cNvSpPr/>
          <p:nvPr/>
        </p:nvSpPr>
        <p:spPr>
          <a:xfrm>
            <a:off x="5139178" y="360141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37"/>
          <p:cNvSpPr/>
          <p:nvPr/>
        </p:nvSpPr>
        <p:spPr>
          <a:xfrm>
            <a:off x="5139178" y="451581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1" name="Google Shape;531;p37"/>
          <p:cNvCxnSpPr>
            <a:stCxn id="525" idx="3"/>
            <a:endCxn id="529" idx="1"/>
          </p:cNvCxnSpPr>
          <p:nvPr/>
        </p:nvCxnSpPr>
        <p:spPr>
          <a:xfrm>
            <a:off x="3976378" y="3743914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37"/>
          <p:cNvCxnSpPr>
            <a:stCxn id="528" idx="3"/>
            <a:endCxn id="529" idx="1"/>
          </p:cNvCxnSpPr>
          <p:nvPr/>
        </p:nvCxnSpPr>
        <p:spPr>
          <a:xfrm flipH="1" rot="10800000">
            <a:off x="3976378" y="3743914"/>
            <a:ext cx="1162800" cy="9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37"/>
          <p:cNvSpPr/>
          <p:nvPr/>
        </p:nvSpPr>
        <p:spPr>
          <a:xfrm>
            <a:off x="5524613" y="3699000"/>
            <a:ext cx="1223400" cy="681900"/>
          </a:xfrm>
          <a:prstGeom prst="wedgeRoundRectCallout">
            <a:avLst>
              <a:gd fmla="val -66513" name="adj1"/>
              <a:gd fmla="val 62691" name="adj2"/>
              <a:gd fmla="val 0" name="adj3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I'm R4.</a:t>
            </a:r>
            <a:b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 can reach B with cost 2.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37"/>
          <p:cNvCxnSpPr>
            <a:stCxn id="527" idx="6"/>
            <a:endCxn id="528" idx="1"/>
          </p:cNvCxnSpPr>
          <p:nvPr/>
        </p:nvCxnSpPr>
        <p:spPr>
          <a:xfrm>
            <a:off x="2680975" y="4658314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37"/>
          <p:cNvCxnSpPr>
            <a:stCxn id="525" idx="3"/>
            <a:endCxn id="530" idx="1"/>
          </p:cNvCxnSpPr>
          <p:nvPr/>
        </p:nvCxnSpPr>
        <p:spPr>
          <a:xfrm>
            <a:off x="3976378" y="3743914"/>
            <a:ext cx="1162800" cy="914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37"/>
          <p:cNvCxnSpPr>
            <a:stCxn id="528" idx="3"/>
            <a:endCxn id="530" idx="1"/>
          </p:cNvCxnSpPr>
          <p:nvPr/>
        </p:nvCxnSpPr>
        <p:spPr>
          <a:xfrm>
            <a:off x="3976378" y="4658314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Multi-Path Link-State Protocols</a:t>
            </a:r>
            <a:endParaRPr/>
          </a:p>
        </p:txBody>
      </p:sp>
      <p:sp>
        <p:nvSpPr>
          <p:cNvPr id="542" name="Google Shape;542;p3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link-state: Each router stores the full network graph.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router uses the graph to calculate shortest path to each destination.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extend protocol to calculate </a:t>
            </a:r>
            <a:r>
              <a:rPr i="1" lang="en"/>
              <a:t>all</a:t>
            </a:r>
            <a:r>
              <a:rPr lang="en"/>
              <a:t> shortest paths to each destination.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forwarding table can now store multiple next-hops per destination.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Just like multi-path distance-vector.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9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Datacenter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Datacenter Addressing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Virtualization and Encapsulation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Virtualization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Overlay and Underlay Networks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Multi-Tenancy and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Private Networks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48" name="Google Shape;548;p3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Datacenter Addressing</a:t>
            </a:r>
            <a:endParaRPr/>
          </a:p>
        </p:txBody>
      </p:sp>
      <p:sp>
        <p:nvSpPr>
          <p:cNvPr id="549" name="Google Shape;549;p3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Datacenters Different? – Scaling Routing</a:t>
            </a:r>
            <a:endParaRPr/>
          </a:p>
        </p:txBody>
      </p:sp>
      <p:sp>
        <p:nvSpPr>
          <p:cNvPr id="555" name="Google Shape;555;p4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Scaling routing protocols in datacenters: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Distance-vector: </a:t>
            </a:r>
            <a:r>
              <a:rPr lang="en"/>
              <a:t>Separate advertisements per destination.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a datacenter: </a:t>
            </a:r>
            <a:r>
              <a:rPr lang="en"/>
              <a:t>100,000+ destinations being advertised.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Link-state: Advertisements get flooded along every link.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a datacenter: Clos networks can have 10,000+ links.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Clos networks scale by using commodity switches.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Memory, CPU, and forwarding table resources are limited.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can't store table entries for every destination.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Topology-Aware Addressing</a:t>
            </a:r>
            <a:endParaRPr/>
          </a:p>
        </p:txBody>
      </p:sp>
      <p:sp>
        <p:nvSpPr>
          <p:cNvPr id="561" name="Google Shape;561;p4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scale routing using hierarchical addressing.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Internet: Hierarchy is based on geography and organizations.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datacenters: Hierarchy is based on physical organization in the datacenter.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address tells us </a:t>
            </a:r>
            <a:r>
              <a:rPr i="1" lang="en"/>
              <a:t>where</a:t>
            </a:r>
            <a:r>
              <a:rPr lang="en"/>
              <a:t> in the building the host is.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Exploits the idea that the topology is </a:t>
            </a:r>
            <a:r>
              <a:rPr i="1" lang="en"/>
              <a:t>regular</a:t>
            </a:r>
            <a:r>
              <a:rPr lang="en"/>
              <a:t> (e.g. racks organized in rows).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6" name="Google Shape;566;p42"/>
          <p:cNvCxnSpPr>
            <a:stCxn id="567" idx="0"/>
            <a:endCxn id="568" idx="2"/>
          </p:cNvCxnSpPr>
          <p:nvPr/>
        </p:nvCxnSpPr>
        <p:spPr>
          <a:xfrm flipH="1" rot="10800000">
            <a:off x="1018602" y="2344994"/>
            <a:ext cx="1090800" cy="8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2"/>
          <p:cNvCxnSpPr>
            <a:stCxn id="570" idx="0"/>
            <a:endCxn id="568" idx="2"/>
          </p:cNvCxnSpPr>
          <p:nvPr/>
        </p:nvCxnSpPr>
        <p:spPr>
          <a:xfrm rot="10800000">
            <a:off x="2109402" y="2344994"/>
            <a:ext cx="966600" cy="8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2"/>
          <p:cNvCxnSpPr>
            <a:stCxn id="572" idx="0"/>
            <a:endCxn id="568" idx="2"/>
          </p:cNvCxnSpPr>
          <p:nvPr/>
        </p:nvCxnSpPr>
        <p:spPr>
          <a:xfrm rot="10800000">
            <a:off x="2109402" y="2344994"/>
            <a:ext cx="3024000" cy="8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2"/>
          <p:cNvCxnSpPr>
            <a:stCxn id="574" idx="0"/>
            <a:endCxn id="568" idx="2"/>
          </p:cNvCxnSpPr>
          <p:nvPr/>
        </p:nvCxnSpPr>
        <p:spPr>
          <a:xfrm rot="10800000">
            <a:off x="2109402" y="2344994"/>
            <a:ext cx="5081400" cy="8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2"/>
          <p:cNvCxnSpPr>
            <a:stCxn id="567" idx="0"/>
            <a:endCxn id="576" idx="2"/>
          </p:cNvCxnSpPr>
          <p:nvPr/>
        </p:nvCxnSpPr>
        <p:spPr>
          <a:xfrm flipH="1" rot="10800000">
            <a:off x="1018602" y="2344994"/>
            <a:ext cx="2691000" cy="8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42"/>
          <p:cNvCxnSpPr>
            <a:stCxn id="570" idx="0"/>
            <a:endCxn id="576" idx="2"/>
          </p:cNvCxnSpPr>
          <p:nvPr/>
        </p:nvCxnSpPr>
        <p:spPr>
          <a:xfrm flipH="1" rot="10800000">
            <a:off x="3076002" y="2344994"/>
            <a:ext cx="633600" cy="8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2"/>
          <p:cNvCxnSpPr>
            <a:stCxn id="572" idx="0"/>
            <a:endCxn id="576" idx="2"/>
          </p:cNvCxnSpPr>
          <p:nvPr/>
        </p:nvCxnSpPr>
        <p:spPr>
          <a:xfrm rot="10800000">
            <a:off x="3709602" y="2344994"/>
            <a:ext cx="1423800" cy="8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42"/>
          <p:cNvCxnSpPr>
            <a:stCxn id="574" idx="0"/>
            <a:endCxn id="576" idx="2"/>
          </p:cNvCxnSpPr>
          <p:nvPr/>
        </p:nvCxnSpPr>
        <p:spPr>
          <a:xfrm rot="10800000">
            <a:off x="3709602" y="2344994"/>
            <a:ext cx="3481200" cy="8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2"/>
          <p:cNvCxnSpPr>
            <a:stCxn id="581" idx="0"/>
            <a:endCxn id="582" idx="2"/>
          </p:cNvCxnSpPr>
          <p:nvPr/>
        </p:nvCxnSpPr>
        <p:spPr>
          <a:xfrm flipH="1" rot="10800000">
            <a:off x="1933002" y="2344994"/>
            <a:ext cx="3376800" cy="8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2"/>
          <p:cNvCxnSpPr>
            <a:stCxn id="584" idx="0"/>
            <a:endCxn id="582" idx="2"/>
          </p:cNvCxnSpPr>
          <p:nvPr/>
        </p:nvCxnSpPr>
        <p:spPr>
          <a:xfrm flipH="1" rot="10800000">
            <a:off x="3990402" y="2344994"/>
            <a:ext cx="1319400" cy="8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42"/>
          <p:cNvCxnSpPr>
            <a:stCxn id="586" idx="0"/>
            <a:endCxn id="582" idx="2"/>
          </p:cNvCxnSpPr>
          <p:nvPr/>
        </p:nvCxnSpPr>
        <p:spPr>
          <a:xfrm rot="10800000">
            <a:off x="5309802" y="2344994"/>
            <a:ext cx="738000" cy="8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42"/>
          <p:cNvCxnSpPr>
            <a:stCxn id="588" idx="0"/>
            <a:endCxn id="582" idx="2"/>
          </p:cNvCxnSpPr>
          <p:nvPr/>
        </p:nvCxnSpPr>
        <p:spPr>
          <a:xfrm rot="10800000">
            <a:off x="5309802" y="2344994"/>
            <a:ext cx="2795400" cy="8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42"/>
          <p:cNvCxnSpPr>
            <a:stCxn id="581" idx="0"/>
            <a:endCxn id="590" idx="2"/>
          </p:cNvCxnSpPr>
          <p:nvPr/>
        </p:nvCxnSpPr>
        <p:spPr>
          <a:xfrm flipH="1" rot="10800000">
            <a:off x="1933002" y="2344994"/>
            <a:ext cx="4977000" cy="8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42"/>
          <p:cNvCxnSpPr>
            <a:stCxn id="584" idx="0"/>
            <a:endCxn id="590" idx="2"/>
          </p:cNvCxnSpPr>
          <p:nvPr/>
        </p:nvCxnSpPr>
        <p:spPr>
          <a:xfrm flipH="1" rot="10800000">
            <a:off x="3990402" y="2344994"/>
            <a:ext cx="2919600" cy="8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2"/>
          <p:cNvCxnSpPr>
            <a:stCxn id="586" idx="0"/>
            <a:endCxn id="590" idx="2"/>
          </p:cNvCxnSpPr>
          <p:nvPr/>
        </p:nvCxnSpPr>
        <p:spPr>
          <a:xfrm flipH="1" rot="10800000">
            <a:off x="6047802" y="2344994"/>
            <a:ext cx="862200" cy="8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42"/>
          <p:cNvCxnSpPr>
            <a:stCxn id="588" idx="0"/>
            <a:endCxn id="590" idx="2"/>
          </p:cNvCxnSpPr>
          <p:nvPr/>
        </p:nvCxnSpPr>
        <p:spPr>
          <a:xfrm rot="10800000">
            <a:off x="6910002" y="2344994"/>
            <a:ext cx="1195200" cy="866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2"/>
          <p:cNvCxnSpPr>
            <a:stCxn id="595" idx="0"/>
            <a:endCxn id="596" idx="2"/>
          </p:cNvCxnSpPr>
          <p:nvPr/>
        </p:nvCxnSpPr>
        <p:spPr>
          <a:xfrm flipH="1" rot="10800000">
            <a:off x="790000" y="3735199"/>
            <a:ext cx="2286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42"/>
          <p:cNvCxnSpPr>
            <a:stCxn id="598" idx="0"/>
            <a:endCxn id="596" idx="2"/>
          </p:cNvCxnSpPr>
          <p:nvPr/>
        </p:nvCxnSpPr>
        <p:spPr>
          <a:xfrm rot="10800000">
            <a:off x="1018600" y="3735199"/>
            <a:ext cx="2286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42"/>
          <p:cNvCxnSpPr>
            <a:stCxn id="600" idx="0"/>
            <a:endCxn id="601" idx="2"/>
          </p:cNvCxnSpPr>
          <p:nvPr/>
        </p:nvCxnSpPr>
        <p:spPr>
          <a:xfrm flipH="1" rot="10800000">
            <a:off x="1704400" y="3735199"/>
            <a:ext cx="2286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42"/>
          <p:cNvCxnSpPr>
            <a:stCxn id="603" idx="0"/>
            <a:endCxn id="601" idx="2"/>
          </p:cNvCxnSpPr>
          <p:nvPr/>
        </p:nvCxnSpPr>
        <p:spPr>
          <a:xfrm rot="10800000">
            <a:off x="1933000" y="3735199"/>
            <a:ext cx="2286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42"/>
          <p:cNvCxnSpPr>
            <a:stCxn id="605" idx="0"/>
            <a:endCxn id="606" idx="2"/>
          </p:cNvCxnSpPr>
          <p:nvPr/>
        </p:nvCxnSpPr>
        <p:spPr>
          <a:xfrm flipH="1" rot="10800000">
            <a:off x="2847400" y="3735199"/>
            <a:ext cx="2286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2"/>
          <p:cNvCxnSpPr>
            <a:stCxn id="608" idx="0"/>
            <a:endCxn id="606" idx="2"/>
          </p:cNvCxnSpPr>
          <p:nvPr/>
        </p:nvCxnSpPr>
        <p:spPr>
          <a:xfrm rot="10800000">
            <a:off x="3076000" y="3735199"/>
            <a:ext cx="2286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42"/>
          <p:cNvCxnSpPr>
            <a:stCxn id="610" idx="0"/>
            <a:endCxn id="611" idx="2"/>
          </p:cNvCxnSpPr>
          <p:nvPr/>
        </p:nvCxnSpPr>
        <p:spPr>
          <a:xfrm flipH="1" rot="10800000">
            <a:off x="3761800" y="3735199"/>
            <a:ext cx="2286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42"/>
          <p:cNvCxnSpPr>
            <a:stCxn id="613" idx="0"/>
            <a:endCxn id="611" idx="2"/>
          </p:cNvCxnSpPr>
          <p:nvPr/>
        </p:nvCxnSpPr>
        <p:spPr>
          <a:xfrm rot="10800000">
            <a:off x="3990400" y="3735199"/>
            <a:ext cx="2286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42"/>
          <p:cNvCxnSpPr>
            <a:stCxn id="615" idx="0"/>
            <a:endCxn id="616" idx="2"/>
          </p:cNvCxnSpPr>
          <p:nvPr/>
        </p:nvCxnSpPr>
        <p:spPr>
          <a:xfrm flipH="1" rot="10800000">
            <a:off x="4904800" y="3735199"/>
            <a:ext cx="2286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42"/>
          <p:cNvCxnSpPr>
            <a:stCxn id="618" idx="0"/>
            <a:endCxn id="616" idx="2"/>
          </p:cNvCxnSpPr>
          <p:nvPr/>
        </p:nvCxnSpPr>
        <p:spPr>
          <a:xfrm rot="10800000">
            <a:off x="5133400" y="3735199"/>
            <a:ext cx="2286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42"/>
          <p:cNvCxnSpPr>
            <a:stCxn id="620" idx="0"/>
            <a:endCxn id="621" idx="2"/>
          </p:cNvCxnSpPr>
          <p:nvPr/>
        </p:nvCxnSpPr>
        <p:spPr>
          <a:xfrm flipH="1" rot="10800000">
            <a:off x="5819200" y="3735199"/>
            <a:ext cx="2286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42"/>
          <p:cNvCxnSpPr>
            <a:stCxn id="623" idx="0"/>
            <a:endCxn id="621" idx="2"/>
          </p:cNvCxnSpPr>
          <p:nvPr/>
        </p:nvCxnSpPr>
        <p:spPr>
          <a:xfrm rot="10800000">
            <a:off x="6047800" y="3735199"/>
            <a:ext cx="2286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42"/>
          <p:cNvCxnSpPr>
            <a:stCxn id="625" idx="0"/>
            <a:endCxn id="626" idx="2"/>
          </p:cNvCxnSpPr>
          <p:nvPr/>
        </p:nvCxnSpPr>
        <p:spPr>
          <a:xfrm flipH="1" rot="10800000">
            <a:off x="6962200" y="3735199"/>
            <a:ext cx="2286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42"/>
          <p:cNvCxnSpPr>
            <a:stCxn id="628" idx="0"/>
            <a:endCxn id="626" idx="2"/>
          </p:cNvCxnSpPr>
          <p:nvPr/>
        </p:nvCxnSpPr>
        <p:spPr>
          <a:xfrm rot="10800000">
            <a:off x="7190800" y="3735199"/>
            <a:ext cx="2286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2"/>
          <p:cNvCxnSpPr>
            <a:stCxn id="630" idx="0"/>
            <a:endCxn id="631" idx="2"/>
          </p:cNvCxnSpPr>
          <p:nvPr/>
        </p:nvCxnSpPr>
        <p:spPr>
          <a:xfrm flipH="1" rot="10800000">
            <a:off x="7876600" y="3735199"/>
            <a:ext cx="2286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2"/>
          <p:cNvCxnSpPr>
            <a:stCxn id="633" idx="0"/>
            <a:endCxn id="631" idx="2"/>
          </p:cNvCxnSpPr>
          <p:nvPr/>
        </p:nvCxnSpPr>
        <p:spPr>
          <a:xfrm rot="10800000">
            <a:off x="8105200" y="3735199"/>
            <a:ext cx="22860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Google Shape;634;p42"/>
          <p:cNvSpPr/>
          <p:nvPr/>
        </p:nvSpPr>
        <p:spPr>
          <a:xfrm>
            <a:off x="488950" y="3100075"/>
            <a:ext cx="1969800" cy="1805700"/>
          </a:xfrm>
          <a:prstGeom prst="roundRect">
            <a:avLst>
              <a:gd fmla="val 12391" name="adj"/>
            </a:avLst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42"/>
          <p:cNvSpPr/>
          <p:nvPr/>
        </p:nvSpPr>
        <p:spPr>
          <a:xfrm>
            <a:off x="4603750" y="3100075"/>
            <a:ext cx="1969800" cy="1805700"/>
          </a:xfrm>
          <a:prstGeom prst="roundRect">
            <a:avLst>
              <a:gd fmla="val 12391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42"/>
          <p:cNvSpPr/>
          <p:nvPr/>
        </p:nvSpPr>
        <p:spPr>
          <a:xfrm>
            <a:off x="6661150" y="3100075"/>
            <a:ext cx="1969800" cy="1805700"/>
          </a:xfrm>
          <a:prstGeom prst="roundRect">
            <a:avLst>
              <a:gd fmla="val 1239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42"/>
          <p:cNvSpPr txBox="1"/>
          <p:nvPr/>
        </p:nvSpPr>
        <p:spPr>
          <a:xfrm>
            <a:off x="761950" y="2640350"/>
            <a:ext cx="1423800" cy="369300"/>
          </a:xfrm>
          <a:prstGeom prst="rect">
            <a:avLst/>
          </a:prstGeom>
          <a:solidFill>
            <a:srgbClr val="C9DAF8">
              <a:alpha val="70000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.0.0/16</a:t>
            </a:r>
            <a:endParaRPr sz="18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2546350" y="3100075"/>
            <a:ext cx="1969800" cy="1805700"/>
          </a:xfrm>
          <a:prstGeom prst="roundRect">
            <a:avLst>
              <a:gd fmla="val 12391" name="adj"/>
            </a:avLst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42"/>
          <p:cNvSpPr txBox="1"/>
          <p:nvPr/>
        </p:nvSpPr>
        <p:spPr>
          <a:xfrm>
            <a:off x="4702300" y="3889675"/>
            <a:ext cx="862200" cy="221700"/>
          </a:xfrm>
          <a:prstGeom prst="rect">
            <a:avLst/>
          </a:prstGeom>
          <a:solidFill>
            <a:srgbClr val="D9EAD3">
              <a:alpha val="75000"/>
            </a:srgbClr>
          </a:solidFill>
          <a:ln>
            <a:noFill/>
          </a:ln>
        </p:spPr>
        <p:txBody>
          <a:bodyPr anchorCtr="0" anchor="t" bIns="18275" lIns="18275" spcFirstLastPara="1" rIns="18275" wrap="square" tIns="18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3.1</a:t>
            </a: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.0/24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42"/>
          <p:cNvSpPr txBox="1"/>
          <p:nvPr/>
        </p:nvSpPr>
        <p:spPr>
          <a:xfrm>
            <a:off x="5616700" y="3889675"/>
            <a:ext cx="862200" cy="221700"/>
          </a:xfrm>
          <a:prstGeom prst="rect">
            <a:avLst/>
          </a:prstGeom>
          <a:solidFill>
            <a:srgbClr val="D9EAD3">
              <a:alpha val="75000"/>
            </a:srgbClr>
          </a:solidFill>
          <a:ln>
            <a:noFill/>
          </a:ln>
        </p:spPr>
        <p:txBody>
          <a:bodyPr anchorCtr="0" anchor="t" bIns="18275" lIns="18275" spcFirstLastPara="1" rIns="18275" wrap="square" tIns="18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3.2</a:t>
            </a: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.0/24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42"/>
          <p:cNvSpPr txBox="1"/>
          <p:nvPr/>
        </p:nvSpPr>
        <p:spPr>
          <a:xfrm>
            <a:off x="6759700" y="3889675"/>
            <a:ext cx="862200" cy="221700"/>
          </a:xfrm>
          <a:prstGeom prst="rect">
            <a:avLst/>
          </a:prstGeom>
          <a:solidFill>
            <a:srgbClr val="F4CCCC">
              <a:alpha val="75000"/>
            </a:srgbClr>
          </a:solidFill>
          <a:ln>
            <a:noFill/>
          </a:ln>
        </p:spPr>
        <p:txBody>
          <a:bodyPr anchorCtr="0" anchor="t" bIns="18275" lIns="18275" spcFirstLastPara="1" rIns="18275" wrap="square" tIns="18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4.1</a:t>
            </a: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.0/24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42"/>
          <p:cNvSpPr txBox="1"/>
          <p:nvPr/>
        </p:nvSpPr>
        <p:spPr>
          <a:xfrm>
            <a:off x="7674100" y="3889675"/>
            <a:ext cx="862200" cy="221700"/>
          </a:xfrm>
          <a:prstGeom prst="rect">
            <a:avLst/>
          </a:prstGeom>
          <a:solidFill>
            <a:srgbClr val="F4CCCC">
              <a:alpha val="75000"/>
            </a:srgbClr>
          </a:solidFill>
          <a:ln>
            <a:noFill/>
          </a:ln>
        </p:spPr>
        <p:txBody>
          <a:bodyPr anchorCtr="0" anchor="t" bIns="18275" lIns="18275" spcFirstLastPara="1" rIns="18275" wrap="square" tIns="18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4.2</a:t>
            </a: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.0/24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42"/>
          <p:cNvSpPr txBox="1"/>
          <p:nvPr/>
        </p:nvSpPr>
        <p:spPr>
          <a:xfrm>
            <a:off x="2644900" y="3889675"/>
            <a:ext cx="862200" cy="221700"/>
          </a:xfrm>
          <a:prstGeom prst="rect">
            <a:avLst/>
          </a:prstGeom>
          <a:solidFill>
            <a:srgbClr val="FCE5CD">
              <a:alpha val="75000"/>
            </a:srgbClr>
          </a:solidFill>
          <a:ln>
            <a:noFill/>
          </a:ln>
        </p:spPr>
        <p:txBody>
          <a:bodyPr anchorCtr="0" anchor="t" bIns="18275" lIns="18275" spcFirstLastPara="1" rIns="18275" wrap="square" tIns="18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2.1</a:t>
            </a: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.0/24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42"/>
          <p:cNvSpPr txBox="1"/>
          <p:nvPr/>
        </p:nvSpPr>
        <p:spPr>
          <a:xfrm>
            <a:off x="3559300" y="3889675"/>
            <a:ext cx="862200" cy="221700"/>
          </a:xfrm>
          <a:prstGeom prst="rect">
            <a:avLst/>
          </a:prstGeom>
          <a:solidFill>
            <a:srgbClr val="FCE5CD">
              <a:alpha val="75000"/>
            </a:srgbClr>
          </a:solidFill>
          <a:ln>
            <a:noFill/>
          </a:ln>
        </p:spPr>
        <p:txBody>
          <a:bodyPr anchorCtr="0" anchor="t" bIns="18275" lIns="18275" spcFirstLastPara="1" rIns="18275" wrap="square" tIns="18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2.2</a:t>
            </a: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.0/24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587500" y="4148000"/>
            <a:ext cx="862200" cy="251100"/>
          </a:xfrm>
          <a:prstGeom prst="roundRect">
            <a:avLst>
              <a:gd fmla="val 12391" name="adj"/>
            </a:avLst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42"/>
          <p:cNvSpPr txBox="1"/>
          <p:nvPr/>
        </p:nvSpPr>
        <p:spPr>
          <a:xfrm>
            <a:off x="587500" y="3889675"/>
            <a:ext cx="862200" cy="221700"/>
          </a:xfrm>
          <a:prstGeom prst="rect">
            <a:avLst/>
          </a:prstGeom>
          <a:solidFill>
            <a:srgbClr val="C9DAF8">
              <a:alpha val="70000"/>
            </a:srgbClr>
          </a:solidFill>
          <a:ln>
            <a:noFill/>
          </a:ln>
        </p:spPr>
        <p:txBody>
          <a:bodyPr anchorCtr="0" anchor="t" bIns="18275" lIns="18275" spcFirstLastPara="1" rIns="18275" wrap="square" tIns="18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1.1</a:t>
            </a: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.0/24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42"/>
          <p:cNvSpPr txBox="1"/>
          <p:nvPr/>
        </p:nvSpPr>
        <p:spPr>
          <a:xfrm>
            <a:off x="1501900" y="3889675"/>
            <a:ext cx="862200" cy="221700"/>
          </a:xfrm>
          <a:prstGeom prst="rect">
            <a:avLst/>
          </a:prstGeom>
          <a:solidFill>
            <a:srgbClr val="C9DAF8">
              <a:alpha val="70000"/>
            </a:srgbClr>
          </a:solidFill>
          <a:ln>
            <a:noFill/>
          </a:ln>
        </p:spPr>
        <p:txBody>
          <a:bodyPr anchorCtr="0" anchor="t" bIns="18275" lIns="18275" spcFirstLastPara="1" rIns="18275" wrap="square" tIns="18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1.2</a:t>
            </a: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.0/24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Topology-Aware Addressing</a:t>
            </a:r>
            <a:endParaRPr/>
          </a:p>
        </p:txBody>
      </p:sp>
      <p:sp>
        <p:nvSpPr>
          <p:cNvPr id="595" name="Google Shape;595;p42"/>
          <p:cNvSpPr/>
          <p:nvPr/>
        </p:nvSpPr>
        <p:spPr>
          <a:xfrm>
            <a:off x="718750" y="4202299"/>
            <a:ext cx="142500" cy="142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9" name="Google Shape;649;p42"/>
          <p:cNvCxnSpPr>
            <a:stCxn id="596" idx="0"/>
            <a:endCxn id="567" idx="2"/>
          </p:cNvCxnSpPr>
          <p:nvPr/>
        </p:nvCxnSpPr>
        <p:spPr>
          <a:xfrm rot="10800000">
            <a:off x="1018602" y="3354194"/>
            <a:ext cx="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2"/>
          <p:cNvCxnSpPr>
            <a:stCxn id="601" idx="0"/>
            <a:endCxn id="581" idx="2"/>
          </p:cNvCxnSpPr>
          <p:nvPr/>
        </p:nvCxnSpPr>
        <p:spPr>
          <a:xfrm rot="10800000">
            <a:off x="1933002" y="3354194"/>
            <a:ext cx="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42"/>
          <p:cNvCxnSpPr>
            <a:stCxn id="601" idx="0"/>
            <a:endCxn id="567" idx="2"/>
          </p:cNvCxnSpPr>
          <p:nvPr/>
        </p:nvCxnSpPr>
        <p:spPr>
          <a:xfrm rot="10800000">
            <a:off x="1018602" y="3354194"/>
            <a:ext cx="9144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42"/>
          <p:cNvCxnSpPr>
            <a:stCxn id="596" idx="0"/>
            <a:endCxn id="581" idx="2"/>
          </p:cNvCxnSpPr>
          <p:nvPr/>
        </p:nvCxnSpPr>
        <p:spPr>
          <a:xfrm flipH="1" rot="10800000">
            <a:off x="1018602" y="3354194"/>
            <a:ext cx="9144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42"/>
          <p:cNvSpPr/>
          <p:nvPr/>
        </p:nvSpPr>
        <p:spPr>
          <a:xfrm>
            <a:off x="1824547" y="2059925"/>
            <a:ext cx="570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42"/>
          <p:cNvSpPr/>
          <p:nvPr/>
        </p:nvSpPr>
        <p:spPr>
          <a:xfrm>
            <a:off x="3424747" y="2059925"/>
            <a:ext cx="570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42"/>
          <p:cNvSpPr/>
          <p:nvPr/>
        </p:nvSpPr>
        <p:spPr>
          <a:xfrm>
            <a:off x="6625147" y="2059925"/>
            <a:ext cx="570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720700" y="4448867"/>
            <a:ext cx="59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1.1.1</a:t>
            </a:r>
            <a:endParaRPr b="1"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720700" y="4633682"/>
            <a:ext cx="59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1.1.2</a:t>
            </a:r>
            <a:endParaRPr b="1" sz="12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42"/>
          <p:cNvSpPr txBox="1"/>
          <p:nvPr/>
        </p:nvSpPr>
        <p:spPr>
          <a:xfrm>
            <a:off x="1635100" y="4448867"/>
            <a:ext cx="59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1.2.1</a:t>
            </a:r>
            <a:endParaRPr b="1"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42"/>
          <p:cNvSpPr txBox="1"/>
          <p:nvPr/>
        </p:nvSpPr>
        <p:spPr>
          <a:xfrm>
            <a:off x="1635100" y="4633682"/>
            <a:ext cx="59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1.2.2</a:t>
            </a:r>
            <a:endParaRPr b="1" sz="12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42"/>
          <p:cNvSpPr txBox="1"/>
          <p:nvPr/>
        </p:nvSpPr>
        <p:spPr>
          <a:xfrm>
            <a:off x="2778100" y="4448867"/>
            <a:ext cx="59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2.1.1</a:t>
            </a:r>
            <a:endParaRPr b="1" sz="120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42"/>
          <p:cNvSpPr txBox="1"/>
          <p:nvPr/>
        </p:nvSpPr>
        <p:spPr>
          <a:xfrm>
            <a:off x="2778100" y="4633682"/>
            <a:ext cx="59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2.1.2</a:t>
            </a:r>
            <a:endParaRPr b="1" sz="12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42"/>
          <p:cNvSpPr txBox="1"/>
          <p:nvPr/>
        </p:nvSpPr>
        <p:spPr>
          <a:xfrm>
            <a:off x="3692500" y="4448867"/>
            <a:ext cx="59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2.2.1</a:t>
            </a:r>
            <a:endParaRPr b="1"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42"/>
          <p:cNvSpPr txBox="1"/>
          <p:nvPr/>
        </p:nvSpPr>
        <p:spPr>
          <a:xfrm>
            <a:off x="3692500" y="4633682"/>
            <a:ext cx="59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2.2.2</a:t>
            </a:r>
            <a:endParaRPr b="1" sz="12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42"/>
          <p:cNvSpPr txBox="1"/>
          <p:nvPr/>
        </p:nvSpPr>
        <p:spPr>
          <a:xfrm>
            <a:off x="4835500" y="4448867"/>
            <a:ext cx="59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3.1.1</a:t>
            </a:r>
            <a:endParaRPr b="1" sz="12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42"/>
          <p:cNvSpPr txBox="1"/>
          <p:nvPr/>
        </p:nvSpPr>
        <p:spPr>
          <a:xfrm>
            <a:off x="4835500" y="4633682"/>
            <a:ext cx="59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3.1.2</a:t>
            </a:r>
            <a:endParaRPr b="1" sz="12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42"/>
          <p:cNvSpPr txBox="1"/>
          <p:nvPr/>
        </p:nvSpPr>
        <p:spPr>
          <a:xfrm>
            <a:off x="5749900" y="4448867"/>
            <a:ext cx="59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3.2.1</a:t>
            </a:r>
            <a:endParaRPr b="1"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42"/>
          <p:cNvSpPr txBox="1"/>
          <p:nvPr/>
        </p:nvSpPr>
        <p:spPr>
          <a:xfrm>
            <a:off x="5749900" y="4633682"/>
            <a:ext cx="59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3.2.2</a:t>
            </a:r>
            <a:endParaRPr b="1" sz="12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42"/>
          <p:cNvSpPr txBox="1"/>
          <p:nvPr/>
        </p:nvSpPr>
        <p:spPr>
          <a:xfrm>
            <a:off x="6892900" y="4448867"/>
            <a:ext cx="59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4.1.1</a:t>
            </a:r>
            <a:endParaRPr b="1"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42"/>
          <p:cNvSpPr txBox="1"/>
          <p:nvPr/>
        </p:nvSpPr>
        <p:spPr>
          <a:xfrm>
            <a:off x="6892900" y="4633682"/>
            <a:ext cx="59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4.1.2</a:t>
            </a:r>
            <a:endParaRPr b="1" sz="12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42"/>
          <p:cNvSpPr txBox="1"/>
          <p:nvPr/>
        </p:nvSpPr>
        <p:spPr>
          <a:xfrm>
            <a:off x="7807300" y="4448867"/>
            <a:ext cx="59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4.2.1</a:t>
            </a:r>
            <a:endParaRPr b="1"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42"/>
          <p:cNvSpPr txBox="1"/>
          <p:nvPr/>
        </p:nvSpPr>
        <p:spPr>
          <a:xfrm>
            <a:off x="7807300" y="4633682"/>
            <a:ext cx="595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4.2.2</a:t>
            </a:r>
            <a:endParaRPr b="1" sz="12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42"/>
          <p:cNvSpPr/>
          <p:nvPr/>
        </p:nvSpPr>
        <p:spPr>
          <a:xfrm>
            <a:off x="947352" y="3211694"/>
            <a:ext cx="142500" cy="142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42"/>
          <p:cNvSpPr/>
          <p:nvPr/>
        </p:nvSpPr>
        <p:spPr>
          <a:xfrm>
            <a:off x="947352" y="3592694"/>
            <a:ext cx="142500" cy="142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42"/>
          <p:cNvSpPr/>
          <p:nvPr/>
        </p:nvSpPr>
        <p:spPr>
          <a:xfrm>
            <a:off x="1861752" y="3592694"/>
            <a:ext cx="142500" cy="142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9" name="Google Shape;669;p42"/>
          <p:cNvCxnSpPr>
            <a:stCxn id="606" idx="0"/>
            <a:endCxn id="570" idx="2"/>
          </p:cNvCxnSpPr>
          <p:nvPr/>
        </p:nvCxnSpPr>
        <p:spPr>
          <a:xfrm rot="10800000">
            <a:off x="3076002" y="3354194"/>
            <a:ext cx="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42"/>
          <p:cNvCxnSpPr>
            <a:stCxn id="611" idx="0"/>
            <a:endCxn id="584" idx="2"/>
          </p:cNvCxnSpPr>
          <p:nvPr/>
        </p:nvCxnSpPr>
        <p:spPr>
          <a:xfrm rot="10800000">
            <a:off x="3990402" y="3354194"/>
            <a:ext cx="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42"/>
          <p:cNvCxnSpPr>
            <a:stCxn id="611" idx="0"/>
            <a:endCxn id="570" idx="2"/>
          </p:cNvCxnSpPr>
          <p:nvPr/>
        </p:nvCxnSpPr>
        <p:spPr>
          <a:xfrm rot="10800000">
            <a:off x="3076002" y="3354194"/>
            <a:ext cx="9144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42"/>
          <p:cNvCxnSpPr>
            <a:stCxn id="606" idx="0"/>
            <a:endCxn id="584" idx="2"/>
          </p:cNvCxnSpPr>
          <p:nvPr/>
        </p:nvCxnSpPr>
        <p:spPr>
          <a:xfrm flipH="1" rot="10800000">
            <a:off x="3076002" y="3354194"/>
            <a:ext cx="9144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42"/>
          <p:cNvSpPr/>
          <p:nvPr/>
        </p:nvSpPr>
        <p:spPr>
          <a:xfrm>
            <a:off x="3004752" y="3211694"/>
            <a:ext cx="142500" cy="1425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42"/>
          <p:cNvSpPr/>
          <p:nvPr/>
        </p:nvSpPr>
        <p:spPr>
          <a:xfrm>
            <a:off x="3004752" y="3592694"/>
            <a:ext cx="142500" cy="1425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3919152" y="3592694"/>
            <a:ext cx="142500" cy="1425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3" name="Google Shape;673;p42"/>
          <p:cNvCxnSpPr>
            <a:stCxn id="616" idx="0"/>
            <a:endCxn id="572" idx="2"/>
          </p:cNvCxnSpPr>
          <p:nvPr/>
        </p:nvCxnSpPr>
        <p:spPr>
          <a:xfrm rot="10800000">
            <a:off x="5133402" y="3354194"/>
            <a:ext cx="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42"/>
          <p:cNvCxnSpPr>
            <a:stCxn id="621" idx="0"/>
            <a:endCxn id="586" idx="2"/>
          </p:cNvCxnSpPr>
          <p:nvPr/>
        </p:nvCxnSpPr>
        <p:spPr>
          <a:xfrm rot="10800000">
            <a:off x="6047802" y="3354194"/>
            <a:ext cx="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42"/>
          <p:cNvCxnSpPr>
            <a:stCxn id="621" idx="0"/>
            <a:endCxn id="572" idx="2"/>
          </p:cNvCxnSpPr>
          <p:nvPr/>
        </p:nvCxnSpPr>
        <p:spPr>
          <a:xfrm rot="10800000">
            <a:off x="5133402" y="3354194"/>
            <a:ext cx="9144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42"/>
          <p:cNvCxnSpPr>
            <a:stCxn id="616" idx="0"/>
            <a:endCxn id="586" idx="2"/>
          </p:cNvCxnSpPr>
          <p:nvPr/>
        </p:nvCxnSpPr>
        <p:spPr>
          <a:xfrm flipH="1" rot="10800000">
            <a:off x="5133402" y="3354194"/>
            <a:ext cx="9144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42"/>
          <p:cNvSpPr/>
          <p:nvPr/>
        </p:nvSpPr>
        <p:spPr>
          <a:xfrm>
            <a:off x="5062152" y="3211694"/>
            <a:ext cx="142500" cy="14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42"/>
          <p:cNvSpPr/>
          <p:nvPr/>
        </p:nvSpPr>
        <p:spPr>
          <a:xfrm>
            <a:off x="5062152" y="3592694"/>
            <a:ext cx="142500" cy="14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5976552" y="3592694"/>
            <a:ext cx="142500" cy="14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7" name="Google Shape;677;p42"/>
          <p:cNvCxnSpPr>
            <a:stCxn id="626" idx="0"/>
            <a:endCxn id="574" idx="2"/>
          </p:cNvCxnSpPr>
          <p:nvPr/>
        </p:nvCxnSpPr>
        <p:spPr>
          <a:xfrm rot="10800000">
            <a:off x="7190802" y="3354194"/>
            <a:ext cx="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42"/>
          <p:cNvCxnSpPr>
            <a:stCxn id="631" idx="0"/>
            <a:endCxn id="588" idx="2"/>
          </p:cNvCxnSpPr>
          <p:nvPr/>
        </p:nvCxnSpPr>
        <p:spPr>
          <a:xfrm rot="10800000">
            <a:off x="8105202" y="3354194"/>
            <a:ext cx="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42"/>
          <p:cNvCxnSpPr>
            <a:stCxn id="631" idx="0"/>
            <a:endCxn id="574" idx="2"/>
          </p:cNvCxnSpPr>
          <p:nvPr/>
        </p:nvCxnSpPr>
        <p:spPr>
          <a:xfrm rot="10800000">
            <a:off x="7190802" y="3354194"/>
            <a:ext cx="9144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42"/>
          <p:cNvCxnSpPr>
            <a:stCxn id="626" idx="0"/>
            <a:endCxn id="588" idx="2"/>
          </p:cNvCxnSpPr>
          <p:nvPr/>
        </p:nvCxnSpPr>
        <p:spPr>
          <a:xfrm flipH="1" rot="10800000">
            <a:off x="7190802" y="3354194"/>
            <a:ext cx="9144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42"/>
          <p:cNvSpPr/>
          <p:nvPr/>
        </p:nvSpPr>
        <p:spPr>
          <a:xfrm>
            <a:off x="7119552" y="3211694"/>
            <a:ext cx="142500" cy="142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42"/>
          <p:cNvSpPr/>
          <p:nvPr/>
        </p:nvSpPr>
        <p:spPr>
          <a:xfrm>
            <a:off x="7119552" y="3592694"/>
            <a:ext cx="142500" cy="142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8033952" y="3592694"/>
            <a:ext cx="142500" cy="142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42"/>
          <p:cNvSpPr/>
          <p:nvPr/>
        </p:nvSpPr>
        <p:spPr>
          <a:xfrm>
            <a:off x="1175950" y="4202299"/>
            <a:ext cx="142500" cy="142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42"/>
          <p:cNvSpPr/>
          <p:nvPr/>
        </p:nvSpPr>
        <p:spPr>
          <a:xfrm>
            <a:off x="1633150" y="4202299"/>
            <a:ext cx="142500" cy="142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42"/>
          <p:cNvSpPr/>
          <p:nvPr/>
        </p:nvSpPr>
        <p:spPr>
          <a:xfrm>
            <a:off x="2090350" y="4202299"/>
            <a:ext cx="142500" cy="142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42"/>
          <p:cNvSpPr/>
          <p:nvPr/>
        </p:nvSpPr>
        <p:spPr>
          <a:xfrm>
            <a:off x="2776150" y="4202299"/>
            <a:ext cx="142500" cy="142500"/>
          </a:xfrm>
          <a:prstGeom prst="ellipse">
            <a:avLst/>
          </a:prstGeom>
          <a:solidFill>
            <a:srgbClr val="F9CB9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2"/>
          <p:cNvSpPr/>
          <p:nvPr/>
        </p:nvSpPr>
        <p:spPr>
          <a:xfrm>
            <a:off x="3233350" y="4202299"/>
            <a:ext cx="142500" cy="142500"/>
          </a:xfrm>
          <a:prstGeom prst="ellipse">
            <a:avLst/>
          </a:prstGeom>
          <a:solidFill>
            <a:srgbClr val="F9CB9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3690550" y="4202299"/>
            <a:ext cx="142500" cy="142500"/>
          </a:xfrm>
          <a:prstGeom prst="ellipse">
            <a:avLst/>
          </a:prstGeom>
          <a:solidFill>
            <a:srgbClr val="F9CB9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42"/>
          <p:cNvSpPr/>
          <p:nvPr/>
        </p:nvSpPr>
        <p:spPr>
          <a:xfrm>
            <a:off x="4147750" y="4202299"/>
            <a:ext cx="142500" cy="142500"/>
          </a:xfrm>
          <a:prstGeom prst="ellipse">
            <a:avLst/>
          </a:prstGeom>
          <a:solidFill>
            <a:srgbClr val="F9CB9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42"/>
          <p:cNvSpPr/>
          <p:nvPr/>
        </p:nvSpPr>
        <p:spPr>
          <a:xfrm>
            <a:off x="4833550" y="4202299"/>
            <a:ext cx="142500" cy="1425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5290750" y="4202299"/>
            <a:ext cx="142500" cy="1425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5747950" y="4202299"/>
            <a:ext cx="142500" cy="1425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6205150" y="4202299"/>
            <a:ext cx="142500" cy="1425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6890950" y="4202299"/>
            <a:ext cx="142500" cy="1425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42"/>
          <p:cNvSpPr/>
          <p:nvPr/>
        </p:nvSpPr>
        <p:spPr>
          <a:xfrm>
            <a:off x="7348150" y="4202299"/>
            <a:ext cx="142500" cy="1425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42"/>
          <p:cNvSpPr/>
          <p:nvPr/>
        </p:nvSpPr>
        <p:spPr>
          <a:xfrm>
            <a:off x="7805350" y="4202299"/>
            <a:ext cx="142500" cy="1425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8262550" y="4202299"/>
            <a:ext cx="142500" cy="1425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42"/>
          <p:cNvSpPr/>
          <p:nvPr/>
        </p:nvSpPr>
        <p:spPr>
          <a:xfrm>
            <a:off x="1501900" y="4148000"/>
            <a:ext cx="862200" cy="251100"/>
          </a:xfrm>
          <a:prstGeom prst="roundRect">
            <a:avLst>
              <a:gd fmla="val 12391" name="adj"/>
            </a:avLst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42"/>
          <p:cNvSpPr/>
          <p:nvPr/>
        </p:nvSpPr>
        <p:spPr>
          <a:xfrm>
            <a:off x="2644900" y="4148000"/>
            <a:ext cx="862200" cy="251100"/>
          </a:xfrm>
          <a:prstGeom prst="roundRect">
            <a:avLst>
              <a:gd fmla="val 12391" name="adj"/>
            </a:avLst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42"/>
          <p:cNvSpPr/>
          <p:nvPr/>
        </p:nvSpPr>
        <p:spPr>
          <a:xfrm>
            <a:off x="3559300" y="4148000"/>
            <a:ext cx="862200" cy="251100"/>
          </a:xfrm>
          <a:prstGeom prst="roundRect">
            <a:avLst>
              <a:gd fmla="val 12391" name="adj"/>
            </a:avLst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42"/>
          <p:cNvSpPr/>
          <p:nvPr/>
        </p:nvSpPr>
        <p:spPr>
          <a:xfrm>
            <a:off x="4702300" y="4148000"/>
            <a:ext cx="862200" cy="251100"/>
          </a:xfrm>
          <a:prstGeom prst="roundRect">
            <a:avLst>
              <a:gd fmla="val 12391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42"/>
          <p:cNvSpPr/>
          <p:nvPr/>
        </p:nvSpPr>
        <p:spPr>
          <a:xfrm>
            <a:off x="5616700" y="4148000"/>
            <a:ext cx="862200" cy="251100"/>
          </a:xfrm>
          <a:prstGeom prst="roundRect">
            <a:avLst>
              <a:gd fmla="val 12391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42"/>
          <p:cNvSpPr/>
          <p:nvPr/>
        </p:nvSpPr>
        <p:spPr>
          <a:xfrm>
            <a:off x="6759700" y="4148000"/>
            <a:ext cx="862200" cy="251100"/>
          </a:xfrm>
          <a:prstGeom prst="roundRect">
            <a:avLst>
              <a:gd fmla="val 1239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42"/>
          <p:cNvSpPr/>
          <p:nvPr/>
        </p:nvSpPr>
        <p:spPr>
          <a:xfrm>
            <a:off x="7674100" y="4148000"/>
            <a:ext cx="862200" cy="251100"/>
          </a:xfrm>
          <a:prstGeom prst="roundRect">
            <a:avLst>
              <a:gd fmla="val 1239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88" name="Google Shape;688;p42"/>
          <p:cNvGraphicFramePr/>
          <p:nvPr/>
        </p:nvGraphicFramePr>
        <p:xfrm>
          <a:off x="4498850" y="522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{A92183C7-7AED-4EA7-8137-F5590D9317A7}</a:tableStyleId>
              </a:tblPr>
              <a:tblGrid>
                <a:gridCol w="1016550"/>
                <a:gridCol w="605625"/>
              </a:tblGrid>
              <a:tr h="1669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R's forwarding table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45700" marL="45700"/>
                </a:tc>
                <a:tc hMerge="1"/>
              </a:tr>
              <a:tr h="18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</a:t>
                      </a: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45700" marL="45700"/>
                </a:tc>
              </a:tr>
              <a:tr h="18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</a:t>
                      </a:r>
                      <a:r>
                        <a:rPr b="1" lang="en" sz="13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.0.0/16</a:t>
                      </a:r>
                      <a:endParaRPr sz="13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Link 1</a:t>
                      </a:r>
                      <a:endParaRPr b="1" sz="13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45700" marL="45700"/>
                </a:tc>
              </a:tr>
              <a:tr h="18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</a:t>
                      </a:r>
                      <a:r>
                        <a:rPr b="1" lang="en" sz="1300">
                          <a:solidFill>
                            <a:srgbClr val="BF9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.0.0/16</a:t>
                      </a:r>
                      <a:endParaRPr sz="13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BF9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Link 2</a:t>
                      </a:r>
                      <a:endParaRPr b="1" sz="1300">
                        <a:solidFill>
                          <a:srgbClr val="BF9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45700" marL="45700"/>
                </a:tc>
              </a:tr>
              <a:tr h="18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</a:t>
                      </a:r>
                      <a:r>
                        <a:rPr b="1" lang="en" sz="1300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.0.0/16</a:t>
                      </a:r>
                      <a:endParaRPr sz="13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Link 3</a:t>
                      </a:r>
                      <a:endParaRPr b="1" sz="1300">
                        <a:solidFill>
                          <a:srgbClr val="3876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45700" marL="45700"/>
                </a:tc>
              </a:tr>
              <a:tr h="18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</a:t>
                      </a:r>
                      <a:r>
                        <a:rPr b="1" lang="en" sz="1300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.0.0/16</a:t>
                      </a:r>
                      <a:endParaRPr sz="13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4570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Link 4</a:t>
                      </a:r>
                      <a:endParaRPr b="1" sz="1300"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45700" marL="45700"/>
                </a:tc>
              </a:tr>
            </a:tbl>
          </a:graphicData>
        </a:graphic>
      </p:graphicFrame>
      <p:sp>
        <p:nvSpPr>
          <p:cNvPr id="689" name="Google Shape;689;p42"/>
          <p:cNvSpPr txBox="1"/>
          <p:nvPr/>
        </p:nvSpPr>
        <p:spPr>
          <a:xfrm>
            <a:off x="6934150" y="2640350"/>
            <a:ext cx="1423800" cy="369300"/>
          </a:xfrm>
          <a:prstGeom prst="rect">
            <a:avLst/>
          </a:prstGeom>
          <a:solidFill>
            <a:srgbClr val="F4CCCC">
              <a:alpha val="75000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.0.0/16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42"/>
          <p:cNvSpPr txBox="1"/>
          <p:nvPr/>
        </p:nvSpPr>
        <p:spPr>
          <a:xfrm>
            <a:off x="4876750" y="2640350"/>
            <a:ext cx="1423800" cy="369300"/>
          </a:xfrm>
          <a:prstGeom prst="rect">
            <a:avLst/>
          </a:prstGeom>
          <a:solidFill>
            <a:srgbClr val="D9EAD3">
              <a:alpha val="75000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.0.0/16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42"/>
          <p:cNvSpPr txBox="1"/>
          <p:nvPr/>
        </p:nvSpPr>
        <p:spPr>
          <a:xfrm>
            <a:off x="2819350" y="2640350"/>
            <a:ext cx="1423800" cy="369300"/>
          </a:xfrm>
          <a:prstGeom prst="rect">
            <a:avLst/>
          </a:prstGeom>
          <a:solidFill>
            <a:srgbClr val="FCE5CD">
              <a:alpha val="75000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 sz="18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.0.0/16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2" name="Google Shape;692;p42"/>
          <p:cNvCxnSpPr>
            <a:stCxn id="588" idx="0"/>
            <a:endCxn id="582" idx="2"/>
          </p:cNvCxnSpPr>
          <p:nvPr/>
        </p:nvCxnSpPr>
        <p:spPr>
          <a:xfrm rot="10800000">
            <a:off x="5309802" y="2344994"/>
            <a:ext cx="2795400" cy="866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42"/>
          <p:cNvCxnSpPr>
            <a:stCxn id="586" idx="0"/>
            <a:endCxn id="582" idx="2"/>
          </p:cNvCxnSpPr>
          <p:nvPr/>
        </p:nvCxnSpPr>
        <p:spPr>
          <a:xfrm rot="10800000">
            <a:off x="5309802" y="2344994"/>
            <a:ext cx="738000" cy="8667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42"/>
          <p:cNvCxnSpPr>
            <a:stCxn id="584" idx="0"/>
            <a:endCxn id="582" idx="2"/>
          </p:cNvCxnSpPr>
          <p:nvPr/>
        </p:nvCxnSpPr>
        <p:spPr>
          <a:xfrm flipH="1" rot="10800000">
            <a:off x="3990402" y="2344994"/>
            <a:ext cx="1319400" cy="8667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42"/>
          <p:cNvCxnSpPr>
            <a:stCxn id="581" idx="0"/>
            <a:endCxn id="582" idx="2"/>
          </p:cNvCxnSpPr>
          <p:nvPr/>
        </p:nvCxnSpPr>
        <p:spPr>
          <a:xfrm flipH="1" rot="10800000">
            <a:off x="1933002" y="2344994"/>
            <a:ext cx="3376800" cy="8667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42"/>
          <p:cNvSpPr/>
          <p:nvPr/>
        </p:nvSpPr>
        <p:spPr>
          <a:xfrm>
            <a:off x="5976552" y="3211694"/>
            <a:ext cx="142500" cy="142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42"/>
          <p:cNvSpPr/>
          <p:nvPr/>
        </p:nvSpPr>
        <p:spPr>
          <a:xfrm>
            <a:off x="3919152" y="3211694"/>
            <a:ext cx="142500" cy="1425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42"/>
          <p:cNvSpPr/>
          <p:nvPr/>
        </p:nvSpPr>
        <p:spPr>
          <a:xfrm>
            <a:off x="1861752" y="3211694"/>
            <a:ext cx="142500" cy="142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42"/>
          <p:cNvSpPr/>
          <p:nvPr/>
        </p:nvSpPr>
        <p:spPr>
          <a:xfrm>
            <a:off x="8033952" y="3211694"/>
            <a:ext cx="142500" cy="142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42"/>
          <p:cNvSpPr/>
          <p:nvPr/>
        </p:nvSpPr>
        <p:spPr>
          <a:xfrm>
            <a:off x="5024947" y="2059925"/>
            <a:ext cx="570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42"/>
          <p:cNvSpPr/>
          <p:nvPr/>
        </p:nvSpPr>
        <p:spPr>
          <a:xfrm>
            <a:off x="5024947" y="2059925"/>
            <a:ext cx="570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Datacenter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Datacenter Addressing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Virtualization and Encapsulation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Virtualization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Overlay and Underlay Networks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Multi-Tenancy and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Private Networks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Datacenter Routing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Topology-Aware Addressing</a:t>
            </a:r>
            <a:endParaRPr/>
          </a:p>
        </p:txBody>
      </p:sp>
      <p:sp>
        <p:nvSpPr>
          <p:cNvPr id="702" name="Google Shape;702;p43"/>
          <p:cNvSpPr txBox="1"/>
          <p:nvPr>
            <p:ph idx="1" type="body"/>
          </p:nvPr>
        </p:nvSpPr>
        <p:spPr>
          <a:xfrm>
            <a:off x="107050" y="402200"/>
            <a:ext cx="61842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Routing aggregation makes our forwarding tables: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Smaller: One entry represents a range of hosts.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stable: If a host inside a subnet goes away, R's table doesn't change.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Nice example of what can be achieved in a controlled network.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the operator to assign all the addresses.</a:t>
            </a:r>
            <a:endParaRPr/>
          </a:p>
        </p:txBody>
      </p:sp>
      <p:graphicFrame>
        <p:nvGraphicFramePr>
          <p:cNvPr id="703" name="Google Shape;703;p43"/>
          <p:cNvGraphicFramePr/>
          <p:nvPr/>
        </p:nvGraphicFramePr>
        <p:xfrm>
          <a:off x="6527150" y="1693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{A92183C7-7AED-4EA7-8137-F5590D9317A7}</a:tableStyleId>
              </a:tblPr>
              <a:tblGrid>
                <a:gridCol w="1472400"/>
                <a:gridCol w="877225"/>
              </a:tblGrid>
              <a:tr h="3245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R's forwarding table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45700" marL="45700" anchor="ctr"/>
                </a:tc>
                <a:tc hMerge="1"/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Use: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</a:t>
                      </a:r>
                      <a:r>
                        <a:rPr b="1" lang="en" sz="13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.0.0/16</a:t>
                      </a:r>
                      <a:endParaRPr sz="13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Link 1</a:t>
                      </a:r>
                      <a:endParaRPr b="1" sz="13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</a:t>
                      </a:r>
                      <a:r>
                        <a:rPr b="1" lang="en" sz="1300">
                          <a:solidFill>
                            <a:srgbClr val="BF9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.0.0/16</a:t>
                      </a:r>
                      <a:endParaRPr sz="13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BF9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Link 2</a:t>
                      </a:r>
                      <a:endParaRPr b="1" sz="1300">
                        <a:solidFill>
                          <a:srgbClr val="BF9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</a:t>
                      </a:r>
                      <a:r>
                        <a:rPr b="1" lang="en" sz="1300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.0.0/16</a:t>
                      </a:r>
                      <a:endParaRPr sz="13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Link 3</a:t>
                      </a:r>
                      <a:endParaRPr b="1" sz="1300">
                        <a:solidFill>
                          <a:srgbClr val="3876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</a:t>
                      </a:r>
                      <a:r>
                        <a:rPr b="1" lang="en" sz="1300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.0.0/16</a:t>
                      </a:r>
                      <a:endParaRPr sz="13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Link 4</a:t>
                      </a:r>
                      <a:endParaRPr b="1" sz="1300"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Datacenter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Datacenter Addressing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Virtualization and Encapsulation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Virtualization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Overlay and Underlay Networks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Multi-Tenancy and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Private Networks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09" name="Google Shape;709;p4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</a:t>
            </a:r>
            <a:endParaRPr/>
          </a:p>
        </p:txBody>
      </p:sp>
      <p:sp>
        <p:nvSpPr>
          <p:cNvPr id="710" name="Google Shape;710;p4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Datacenter Limitations</a:t>
            </a:r>
            <a:endParaRPr/>
          </a:p>
        </p:txBody>
      </p:sp>
      <p:sp>
        <p:nvSpPr>
          <p:cNvPr id="716" name="Google Shape;716;p45"/>
          <p:cNvSpPr txBox="1"/>
          <p:nvPr>
            <p:ph idx="1" type="body"/>
          </p:nvPr>
        </p:nvSpPr>
        <p:spPr>
          <a:xfrm>
            <a:off x="107050" y="402200"/>
            <a:ext cx="8948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hosted applications directly on servers, we'd have some problems.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introduces a new application: Somebody has to install a new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grows: Somebody has to install more servers.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link goes down: Somebody has to move the server somewhere else.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Fundamental issue: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datacenters are rigid and structured.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But, applications are constantly changing.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Hosts are rapidly added, removed, and moved.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physical infrastructure is hard.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Datacenter Limitations</a:t>
            </a:r>
            <a:endParaRPr/>
          </a:p>
        </p:txBody>
      </p:sp>
      <p:sp>
        <p:nvSpPr>
          <p:cNvPr id="722" name="Google Shape;722;p46"/>
          <p:cNvSpPr txBox="1"/>
          <p:nvPr>
            <p:ph idx="1" type="body"/>
          </p:nvPr>
        </p:nvSpPr>
        <p:spPr>
          <a:xfrm>
            <a:off x="107050" y="402200"/>
            <a:ext cx="8948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Scaling is another problem.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lightweight application might not need all the server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 application still wants its own server (e.g. for security reasons).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Inefficient use of resources.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Routing is another problem.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might want to choose their own IP addresses.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It wants to follow organizational hierarchy.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Its chosen address might not be consistent with datacenter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application moves elsewhere in the datacenter, it might want to keep its original address.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But the datacenter addressing requires us to change addresses.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7"/>
          <p:cNvSpPr/>
          <p:nvPr/>
        </p:nvSpPr>
        <p:spPr>
          <a:xfrm>
            <a:off x="4674900" y="2340725"/>
            <a:ext cx="1381500" cy="1358100"/>
          </a:xfrm>
          <a:prstGeom prst="roundRect">
            <a:avLst>
              <a:gd fmla="val 1239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47"/>
          <p:cNvSpPr/>
          <p:nvPr/>
        </p:nvSpPr>
        <p:spPr>
          <a:xfrm>
            <a:off x="3150900" y="2340725"/>
            <a:ext cx="1381500" cy="1358100"/>
          </a:xfrm>
          <a:prstGeom prst="roundRect">
            <a:avLst>
              <a:gd fmla="val 12391" name="adj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47"/>
          <p:cNvSpPr/>
          <p:nvPr/>
        </p:nvSpPr>
        <p:spPr>
          <a:xfrm>
            <a:off x="1626900" y="2340725"/>
            <a:ext cx="1381500" cy="1358100"/>
          </a:xfrm>
          <a:prstGeom prst="roundRect">
            <a:avLst>
              <a:gd fmla="val 12391" name="adj"/>
            </a:avLst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4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Physical Datacenter Limitations</a:t>
            </a:r>
            <a:endParaRPr/>
          </a:p>
        </p:txBody>
      </p:sp>
      <p:sp>
        <p:nvSpPr>
          <p:cNvPr id="731" name="Google Shape;731;p47"/>
          <p:cNvSpPr/>
          <p:nvPr/>
        </p:nvSpPr>
        <p:spPr>
          <a:xfrm>
            <a:off x="2175153" y="249942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47"/>
          <p:cNvSpPr/>
          <p:nvPr/>
        </p:nvSpPr>
        <p:spPr>
          <a:xfrm>
            <a:off x="1794150" y="326142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47"/>
          <p:cNvSpPr/>
          <p:nvPr/>
        </p:nvSpPr>
        <p:spPr>
          <a:xfrm>
            <a:off x="2556150" y="326142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4" name="Google Shape;734;p47"/>
          <p:cNvCxnSpPr>
            <a:stCxn id="732" idx="0"/>
            <a:endCxn id="731" idx="2"/>
          </p:cNvCxnSpPr>
          <p:nvPr/>
        </p:nvCxnSpPr>
        <p:spPr>
          <a:xfrm flipH="1" rot="10800000">
            <a:off x="1936650" y="2784426"/>
            <a:ext cx="381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47"/>
          <p:cNvCxnSpPr>
            <a:stCxn id="733" idx="0"/>
            <a:endCxn id="731" idx="2"/>
          </p:cNvCxnSpPr>
          <p:nvPr/>
        </p:nvCxnSpPr>
        <p:spPr>
          <a:xfrm rot="10800000">
            <a:off x="2317650" y="2784426"/>
            <a:ext cx="381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47"/>
          <p:cNvSpPr/>
          <p:nvPr/>
        </p:nvSpPr>
        <p:spPr>
          <a:xfrm>
            <a:off x="3699153" y="249942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47"/>
          <p:cNvSpPr/>
          <p:nvPr/>
        </p:nvSpPr>
        <p:spPr>
          <a:xfrm>
            <a:off x="3318150" y="326142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47"/>
          <p:cNvSpPr/>
          <p:nvPr/>
        </p:nvSpPr>
        <p:spPr>
          <a:xfrm>
            <a:off x="4080150" y="326142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9" name="Google Shape;739;p47"/>
          <p:cNvCxnSpPr>
            <a:stCxn id="737" idx="0"/>
            <a:endCxn id="736" idx="2"/>
          </p:cNvCxnSpPr>
          <p:nvPr/>
        </p:nvCxnSpPr>
        <p:spPr>
          <a:xfrm flipH="1" rot="10800000">
            <a:off x="3460650" y="2784426"/>
            <a:ext cx="381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47"/>
          <p:cNvCxnSpPr>
            <a:stCxn id="738" idx="0"/>
            <a:endCxn id="736" idx="2"/>
          </p:cNvCxnSpPr>
          <p:nvPr/>
        </p:nvCxnSpPr>
        <p:spPr>
          <a:xfrm rot="10800000">
            <a:off x="3841650" y="2784426"/>
            <a:ext cx="381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" name="Google Shape;741;p47"/>
          <p:cNvSpPr/>
          <p:nvPr/>
        </p:nvSpPr>
        <p:spPr>
          <a:xfrm>
            <a:off x="5223153" y="249942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47"/>
          <p:cNvSpPr/>
          <p:nvPr/>
        </p:nvSpPr>
        <p:spPr>
          <a:xfrm>
            <a:off x="4842150" y="326142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47"/>
          <p:cNvSpPr/>
          <p:nvPr/>
        </p:nvSpPr>
        <p:spPr>
          <a:xfrm>
            <a:off x="5604150" y="326142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4" name="Google Shape;744;p47"/>
          <p:cNvCxnSpPr>
            <a:stCxn id="742" idx="0"/>
            <a:endCxn id="741" idx="2"/>
          </p:cNvCxnSpPr>
          <p:nvPr/>
        </p:nvCxnSpPr>
        <p:spPr>
          <a:xfrm flipH="1" rot="10800000">
            <a:off x="4984650" y="2784426"/>
            <a:ext cx="381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47"/>
          <p:cNvCxnSpPr>
            <a:stCxn id="743" idx="0"/>
            <a:endCxn id="741" idx="2"/>
          </p:cNvCxnSpPr>
          <p:nvPr/>
        </p:nvCxnSpPr>
        <p:spPr>
          <a:xfrm rot="10800000">
            <a:off x="5365650" y="2784426"/>
            <a:ext cx="381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" name="Google Shape;746;p47"/>
          <p:cNvSpPr/>
          <p:nvPr/>
        </p:nvSpPr>
        <p:spPr>
          <a:xfrm>
            <a:off x="2937153" y="173742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47"/>
          <p:cNvSpPr/>
          <p:nvPr/>
        </p:nvSpPr>
        <p:spPr>
          <a:xfrm>
            <a:off x="4461153" y="173742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8" name="Google Shape;748;p47"/>
          <p:cNvCxnSpPr>
            <a:stCxn id="731" idx="0"/>
            <a:endCxn id="746" idx="2"/>
          </p:cNvCxnSpPr>
          <p:nvPr/>
        </p:nvCxnSpPr>
        <p:spPr>
          <a:xfrm flipH="1" rot="10800000">
            <a:off x="2317653" y="2022426"/>
            <a:ext cx="762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47"/>
          <p:cNvCxnSpPr>
            <a:stCxn id="736" idx="0"/>
            <a:endCxn id="747" idx="2"/>
          </p:cNvCxnSpPr>
          <p:nvPr/>
        </p:nvCxnSpPr>
        <p:spPr>
          <a:xfrm flipH="1" rot="10800000">
            <a:off x="3841653" y="2022426"/>
            <a:ext cx="762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47"/>
          <p:cNvCxnSpPr>
            <a:stCxn id="736" idx="0"/>
            <a:endCxn id="746" idx="2"/>
          </p:cNvCxnSpPr>
          <p:nvPr/>
        </p:nvCxnSpPr>
        <p:spPr>
          <a:xfrm rot="10800000">
            <a:off x="3079653" y="2022426"/>
            <a:ext cx="762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47"/>
          <p:cNvCxnSpPr>
            <a:stCxn id="741" idx="0"/>
            <a:endCxn id="747" idx="2"/>
          </p:cNvCxnSpPr>
          <p:nvPr/>
        </p:nvCxnSpPr>
        <p:spPr>
          <a:xfrm rot="10800000">
            <a:off x="4603653" y="2022426"/>
            <a:ext cx="762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47"/>
          <p:cNvCxnSpPr>
            <a:stCxn id="741" idx="0"/>
            <a:endCxn id="746" idx="2"/>
          </p:cNvCxnSpPr>
          <p:nvPr/>
        </p:nvCxnSpPr>
        <p:spPr>
          <a:xfrm rot="10800000">
            <a:off x="3079653" y="2022426"/>
            <a:ext cx="2286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47"/>
          <p:cNvCxnSpPr>
            <a:stCxn id="747" idx="2"/>
            <a:endCxn id="731" idx="0"/>
          </p:cNvCxnSpPr>
          <p:nvPr/>
        </p:nvCxnSpPr>
        <p:spPr>
          <a:xfrm flipH="1">
            <a:off x="2317653" y="2022426"/>
            <a:ext cx="22860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4" name="Google Shape;754;p47"/>
          <p:cNvSpPr txBox="1"/>
          <p:nvPr/>
        </p:nvSpPr>
        <p:spPr>
          <a:xfrm>
            <a:off x="1761600" y="2869025"/>
            <a:ext cx="1112100" cy="307800"/>
          </a:xfrm>
          <a:prstGeom prst="rect">
            <a:avLst/>
          </a:prstGeom>
          <a:solidFill>
            <a:srgbClr val="C9DAF8">
              <a:alpha val="70000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.0.0/16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47"/>
          <p:cNvSpPr txBox="1"/>
          <p:nvPr/>
        </p:nvSpPr>
        <p:spPr>
          <a:xfrm>
            <a:off x="3285600" y="2869025"/>
            <a:ext cx="1112100" cy="307800"/>
          </a:xfrm>
          <a:prstGeom prst="rect">
            <a:avLst/>
          </a:prstGeom>
          <a:solidFill>
            <a:srgbClr val="D9EAD3">
              <a:alpha val="75000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.0.0/16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47"/>
          <p:cNvSpPr txBox="1"/>
          <p:nvPr/>
        </p:nvSpPr>
        <p:spPr>
          <a:xfrm>
            <a:off x="4809600" y="2869025"/>
            <a:ext cx="1112100" cy="307800"/>
          </a:xfrm>
          <a:prstGeom prst="rect">
            <a:avLst/>
          </a:prstGeom>
          <a:solidFill>
            <a:srgbClr val="F4CCCC">
              <a:alpha val="75000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.0.0/16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47"/>
          <p:cNvSpPr/>
          <p:nvPr/>
        </p:nvSpPr>
        <p:spPr>
          <a:xfrm>
            <a:off x="365125" y="3773050"/>
            <a:ext cx="1750500" cy="1020600"/>
          </a:xfrm>
          <a:prstGeom prst="wedgeRoundRectCallout">
            <a:avLst>
              <a:gd fmla="val 37979" name="adj1"/>
              <a:gd fmla="val -70216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am a Google search server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 want to use IP address 192.0.2.1.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47"/>
          <p:cNvSpPr/>
          <p:nvPr/>
        </p:nvSpPr>
        <p:spPr>
          <a:xfrm>
            <a:off x="2527675" y="3773050"/>
            <a:ext cx="1750500" cy="1020600"/>
          </a:xfrm>
          <a:prstGeom prst="wedgeRoundRectCallout">
            <a:avLst>
              <a:gd fmla="val -38213" name="adj1"/>
              <a:gd fmla="val -695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am a YouTube server, and I want to use IP address 10.16.1.2.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47"/>
          <p:cNvSpPr txBox="1"/>
          <p:nvPr>
            <p:ph idx="1" type="body"/>
          </p:nvPr>
        </p:nvSpPr>
        <p:spPr>
          <a:xfrm>
            <a:off x="107050" y="402200"/>
            <a:ext cx="89097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Applications choosing IP addresses is incompatible with our datacenter addressing.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Applications moving and keeping the same IP address is also incompatible.</a:t>
            </a:r>
            <a:endParaRPr/>
          </a:p>
        </p:txBody>
      </p:sp>
      <p:graphicFrame>
        <p:nvGraphicFramePr>
          <p:cNvPr id="760" name="Google Shape;760;p47"/>
          <p:cNvGraphicFramePr/>
          <p:nvPr/>
        </p:nvGraphicFramePr>
        <p:xfrm>
          <a:off x="6333600" y="173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{A92183C7-7AED-4EA7-8137-F5590D9317A7}</a:tableStyleId>
              </a:tblPr>
              <a:tblGrid>
                <a:gridCol w="1292675"/>
                <a:gridCol w="1056950"/>
              </a:tblGrid>
              <a:tr h="3245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R's forwarding table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45700" marL="45700" anchor="ctr"/>
                </a:tc>
                <a:tc hMerge="1"/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</a:t>
                      </a:r>
                      <a:r>
                        <a:rPr b="1" lang="en" sz="1300">
                          <a:solidFill>
                            <a:srgbClr val="3876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.0.0/16</a:t>
                      </a:r>
                      <a:endParaRPr sz="13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</a:t>
                      </a:r>
                      <a:r>
                        <a:rPr b="1" lang="en" sz="1300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en" sz="130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.0.0/16</a:t>
                      </a:r>
                      <a:endParaRPr sz="13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192.0.2.1</a:t>
                      </a:r>
                      <a:endParaRPr sz="13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10.16.1.2</a:t>
                      </a:r>
                      <a:endParaRPr sz="13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761" name="Google Shape;761;p47"/>
          <p:cNvSpPr txBox="1"/>
          <p:nvPr/>
        </p:nvSpPr>
        <p:spPr>
          <a:xfrm>
            <a:off x="6258163" y="3773050"/>
            <a:ext cx="250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can't aggregate these rows!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Machines</a:t>
            </a:r>
            <a:endParaRPr/>
          </a:p>
        </p:txBody>
      </p:sp>
      <p:sp>
        <p:nvSpPr>
          <p:cNvPr id="767" name="Google Shape;767;p48"/>
          <p:cNvSpPr txBox="1"/>
          <p:nvPr>
            <p:ph idx="1" type="body"/>
          </p:nvPr>
        </p:nvSpPr>
        <p:spPr>
          <a:xfrm>
            <a:off x="107050" y="402200"/>
            <a:ext cx="8909700" cy="17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Virtualization</a:t>
            </a:r>
            <a:r>
              <a:rPr lang="en"/>
              <a:t> lets us run one or more virtual machines on a single physical machine.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virtual machine (VM) provides the illusion of a dedicated physical machine.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physical machine runs a </a:t>
            </a:r>
            <a:r>
              <a:rPr b="1" lang="en"/>
              <a:t>hypervisor</a:t>
            </a:r>
            <a:r>
              <a:rPr lang="en"/>
              <a:t> that gives each VM its own operating system, and manages resources between VMs.</a:t>
            </a:r>
            <a:endParaRPr/>
          </a:p>
        </p:txBody>
      </p:sp>
      <p:sp>
        <p:nvSpPr>
          <p:cNvPr id="768" name="Google Shape;768;p48"/>
          <p:cNvSpPr/>
          <p:nvPr/>
        </p:nvSpPr>
        <p:spPr>
          <a:xfrm>
            <a:off x="3982950" y="4266900"/>
            <a:ext cx="4073700" cy="627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 server (hardware)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48"/>
          <p:cNvSpPr/>
          <p:nvPr/>
        </p:nvSpPr>
        <p:spPr>
          <a:xfrm>
            <a:off x="3982950" y="3352550"/>
            <a:ext cx="4073700" cy="6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Hypervisor (software)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48"/>
          <p:cNvSpPr/>
          <p:nvPr/>
        </p:nvSpPr>
        <p:spPr>
          <a:xfrm>
            <a:off x="3982950" y="2438150"/>
            <a:ext cx="1259400" cy="6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VM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48"/>
          <p:cNvSpPr/>
          <p:nvPr/>
        </p:nvSpPr>
        <p:spPr>
          <a:xfrm>
            <a:off x="6797250" y="2438150"/>
            <a:ext cx="1259400" cy="6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VM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48"/>
          <p:cNvSpPr/>
          <p:nvPr/>
        </p:nvSpPr>
        <p:spPr>
          <a:xfrm>
            <a:off x="5390100" y="2438150"/>
            <a:ext cx="1259400" cy="6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VM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3" name="Google Shape;773;p48"/>
          <p:cNvCxnSpPr>
            <a:stCxn id="770" idx="2"/>
            <a:endCxn id="774" idx="0"/>
          </p:cNvCxnSpPr>
          <p:nvPr/>
        </p:nvCxnSpPr>
        <p:spPr>
          <a:xfrm>
            <a:off x="4612650" y="3065450"/>
            <a:ext cx="0" cy="28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5" name="Google Shape;775;p48"/>
          <p:cNvSpPr/>
          <p:nvPr/>
        </p:nvSpPr>
        <p:spPr>
          <a:xfrm>
            <a:off x="1881500" y="2490050"/>
            <a:ext cx="1880100" cy="323700"/>
          </a:xfrm>
          <a:prstGeom prst="wedgeRoundRectCallout">
            <a:avLst>
              <a:gd fmla="val 59202" name="adj1"/>
              <a:gd fmla="val 48540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 want to write to disk.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48"/>
          <p:cNvSpPr/>
          <p:nvPr/>
        </p:nvSpPr>
        <p:spPr>
          <a:xfrm>
            <a:off x="759917" y="2997725"/>
            <a:ext cx="3001800" cy="72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VM 1 thinks it's talking to its own hardware disk, but it's actually talking to the hypervisor.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48"/>
          <p:cNvSpPr/>
          <p:nvPr/>
        </p:nvSpPr>
        <p:spPr>
          <a:xfrm>
            <a:off x="502050" y="3928824"/>
            <a:ext cx="3259500" cy="72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hypervisor talks to the hardware disk (and ensures each VM gets its own dedicated slice of disk).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8" name="Google Shape;778;p48"/>
          <p:cNvCxnSpPr/>
          <p:nvPr/>
        </p:nvCxnSpPr>
        <p:spPr>
          <a:xfrm>
            <a:off x="4612650" y="3979850"/>
            <a:ext cx="0" cy="28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Machines</a:t>
            </a:r>
            <a:endParaRPr/>
          </a:p>
        </p:txBody>
      </p:sp>
      <p:sp>
        <p:nvSpPr>
          <p:cNvPr id="784" name="Google Shape;784;p49"/>
          <p:cNvSpPr txBox="1"/>
          <p:nvPr>
            <p:ph idx="1" type="body"/>
          </p:nvPr>
        </p:nvSpPr>
        <p:spPr>
          <a:xfrm>
            <a:off x="107050" y="402200"/>
            <a:ext cx="8909700" cy="19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is virtualization useful?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rapidly add, remove, and move VMs without touching physical servers.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applications can run on a single server.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Hypervisor can enforce separation of servers (e.g. for security).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More efficient use of resources.</a:t>
            </a: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535150" y="3943300"/>
            <a:ext cx="4073700" cy="627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 server (hardware)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49"/>
          <p:cNvSpPr/>
          <p:nvPr/>
        </p:nvSpPr>
        <p:spPr>
          <a:xfrm>
            <a:off x="2535150" y="3257550"/>
            <a:ext cx="4073700" cy="6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Hypervisor (software)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49"/>
          <p:cNvSpPr/>
          <p:nvPr/>
        </p:nvSpPr>
        <p:spPr>
          <a:xfrm>
            <a:off x="2535150" y="2571750"/>
            <a:ext cx="1259400" cy="6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VM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49"/>
          <p:cNvSpPr/>
          <p:nvPr/>
        </p:nvSpPr>
        <p:spPr>
          <a:xfrm>
            <a:off x="5349450" y="2571750"/>
            <a:ext cx="1259400" cy="6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VM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49"/>
          <p:cNvSpPr/>
          <p:nvPr/>
        </p:nvSpPr>
        <p:spPr>
          <a:xfrm>
            <a:off x="3942300" y="2571750"/>
            <a:ext cx="1259400" cy="6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VM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0"/>
          <p:cNvSpPr/>
          <p:nvPr/>
        </p:nvSpPr>
        <p:spPr>
          <a:xfrm>
            <a:off x="4118275" y="3082393"/>
            <a:ext cx="3575100" cy="1520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					    1.1.1.1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50"/>
          <p:cNvSpPr/>
          <p:nvPr/>
        </p:nvSpPr>
        <p:spPr>
          <a:xfrm>
            <a:off x="4775625" y="3436355"/>
            <a:ext cx="4518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VM1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5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Switches</a:t>
            </a:r>
            <a:endParaRPr/>
          </a:p>
        </p:txBody>
      </p:sp>
      <p:sp>
        <p:nvSpPr>
          <p:cNvPr id="797" name="Google Shape;797;p50"/>
          <p:cNvSpPr txBox="1"/>
          <p:nvPr>
            <p:ph idx="1" type="body"/>
          </p:nvPr>
        </p:nvSpPr>
        <p:spPr>
          <a:xfrm>
            <a:off x="107050" y="402200"/>
            <a:ext cx="8909700" cy="26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physical server has a single network card (NIC) and a single IP address.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give each VM the illusion of its own dedicated NIC and IP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physical NIC receives packets meant for several VMs.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Run a </a:t>
            </a:r>
            <a:r>
              <a:rPr b="1" lang="en"/>
              <a:t>virtual switch</a:t>
            </a:r>
            <a:r>
              <a:rPr lang="en"/>
              <a:t> in software, on the server.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the same things as a real switch (e.g. forwards packets).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VM is connected to the virtual switch (in software).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virtual switch uses the physical NIC to send and receive packets.</a:t>
            </a:r>
            <a:endParaRPr/>
          </a:p>
        </p:txBody>
      </p:sp>
      <p:sp>
        <p:nvSpPr>
          <p:cNvPr id="798" name="Google Shape;798;p50"/>
          <p:cNvSpPr/>
          <p:nvPr/>
        </p:nvSpPr>
        <p:spPr>
          <a:xfrm>
            <a:off x="5773425" y="474250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9" name="Google Shape;799;p50"/>
          <p:cNvCxnSpPr>
            <a:stCxn id="798" idx="0"/>
            <a:endCxn id="800" idx="2"/>
          </p:cNvCxnSpPr>
          <p:nvPr/>
        </p:nvCxnSpPr>
        <p:spPr>
          <a:xfrm rot="10800000">
            <a:off x="5915925" y="4413105"/>
            <a:ext cx="0" cy="32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0" name="Google Shape;800;p50"/>
          <p:cNvSpPr/>
          <p:nvPr/>
        </p:nvSpPr>
        <p:spPr>
          <a:xfrm>
            <a:off x="5284725" y="4127957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50"/>
          <p:cNvSpPr/>
          <p:nvPr/>
        </p:nvSpPr>
        <p:spPr>
          <a:xfrm>
            <a:off x="5690025" y="3436355"/>
            <a:ext cx="4518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VM2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2" name="Google Shape;802;p50"/>
          <p:cNvCxnSpPr>
            <a:stCxn id="800" idx="0"/>
            <a:endCxn id="795" idx="2"/>
          </p:cNvCxnSpPr>
          <p:nvPr/>
        </p:nvCxnSpPr>
        <p:spPr>
          <a:xfrm rot="10800000">
            <a:off x="5001525" y="3721457"/>
            <a:ext cx="914400" cy="40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50"/>
          <p:cNvCxnSpPr>
            <a:stCxn id="800" idx="0"/>
            <a:endCxn id="801" idx="2"/>
          </p:cNvCxnSpPr>
          <p:nvPr/>
        </p:nvCxnSpPr>
        <p:spPr>
          <a:xfrm rot="10800000">
            <a:off x="5915925" y="3721457"/>
            <a:ext cx="0" cy="40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50"/>
          <p:cNvCxnSpPr>
            <a:stCxn id="800" idx="0"/>
            <a:endCxn id="805" idx="2"/>
          </p:cNvCxnSpPr>
          <p:nvPr/>
        </p:nvCxnSpPr>
        <p:spPr>
          <a:xfrm flipH="1" rot="10800000">
            <a:off x="5915925" y="3721457"/>
            <a:ext cx="914400" cy="40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50"/>
          <p:cNvSpPr txBox="1"/>
          <p:nvPr/>
        </p:nvSpPr>
        <p:spPr>
          <a:xfrm>
            <a:off x="4584675" y="3175005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50"/>
          <p:cNvSpPr txBox="1"/>
          <p:nvPr/>
        </p:nvSpPr>
        <p:spPr>
          <a:xfrm>
            <a:off x="5499075" y="3175005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192.168.1.2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50"/>
          <p:cNvSpPr txBox="1"/>
          <p:nvPr/>
        </p:nvSpPr>
        <p:spPr>
          <a:xfrm>
            <a:off x="6413475" y="3175005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10.16.1.2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50"/>
          <p:cNvSpPr/>
          <p:nvPr/>
        </p:nvSpPr>
        <p:spPr>
          <a:xfrm>
            <a:off x="6604425" y="3436355"/>
            <a:ext cx="4518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VM3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50"/>
          <p:cNvSpPr txBox="1"/>
          <p:nvPr/>
        </p:nvSpPr>
        <p:spPr>
          <a:xfrm>
            <a:off x="107050" y="3968975"/>
            <a:ext cx="332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Virtual switches can run in software on a general-purpose CPU because they serve less traffic than a real-world hardware switch. (Just the traffic from the VMs on that server.)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1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Datacenter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Datacenter Addressing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Virtualization and Encapsulation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Virtualization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Overlay and Underlay Networks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Multi-Tenancy and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Private Networks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15" name="Google Shape;815;p5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Overlay and Underlay Networks</a:t>
            </a:r>
            <a:endParaRPr/>
          </a:p>
        </p:txBody>
      </p:sp>
      <p:sp>
        <p:nvSpPr>
          <p:cNvPr id="816" name="Google Shape;816;p5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with Virtualization</a:t>
            </a:r>
            <a:endParaRPr/>
          </a:p>
        </p:txBody>
      </p:sp>
      <p:sp>
        <p:nvSpPr>
          <p:cNvPr id="822" name="Google Shape;822;p52"/>
          <p:cNvSpPr txBox="1"/>
          <p:nvPr>
            <p:ph idx="1" type="body"/>
          </p:nvPr>
        </p:nvSpPr>
        <p:spPr>
          <a:xfrm>
            <a:off x="107050" y="402200"/>
            <a:ext cx="8909700" cy="18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VMs let us easily add/remove servers, and use server resources efficiently.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we still haven't solved our </a:t>
            </a:r>
            <a:r>
              <a:rPr lang="en"/>
              <a:t>routing</a:t>
            </a:r>
            <a:r>
              <a:rPr lang="en"/>
              <a:t> </a:t>
            </a:r>
            <a:r>
              <a:rPr lang="en"/>
              <a:t>problem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VM addresses don't fit in the datacenter addressing scheme.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Datacenter routers can't use aggregation to scale.</a:t>
            </a:r>
            <a:endParaRPr/>
          </a:p>
        </p:txBody>
      </p:sp>
      <p:sp>
        <p:nvSpPr>
          <p:cNvPr id="823" name="Google Shape;823;p52"/>
          <p:cNvSpPr/>
          <p:nvPr/>
        </p:nvSpPr>
        <p:spPr>
          <a:xfrm>
            <a:off x="2784450" y="2821450"/>
            <a:ext cx="3575100" cy="1599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					    1.1.1.1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52"/>
          <p:cNvSpPr/>
          <p:nvPr/>
        </p:nvSpPr>
        <p:spPr>
          <a:xfrm>
            <a:off x="3441800" y="3178300"/>
            <a:ext cx="4518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VM1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52"/>
          <p:cNvSpPr/>
          <p:nvPr/>
        </p:nvSpPr>
        <p:spPr>
          <a:xfrm>
            <a:off x="4439600" y="46368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6" name="Google Shape;826;p52"/>
          <p:cNvCxnSpPr>
            <a:stCxn id="825" idx="0"/>
            <a:endCxn id="827" idx="2"/>
          </p:cNvCxnSpPr>
          <p:nvPr/>
        </p:nvCxnSpPr>
        <p:spPr>
          <a:xfrm rot="10800000">
            <a:off x="4582100" y="4231250"/>
            <a:ext cx="0" cy="40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7" name="Google Shape;827;p52"/>
          <p:cNvSpPr/>
          <p:nvPr/>
        </p:nvSpPr>
        <p:spPr>
          <a:xfrm>
            <a:off x="3950900" y="3946102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52"/>
          <p:cNvSpPr/>
          <p:nvPr/>
        </p:nvSpPr>
        <p:spPr>
          <a:xfrm>
            <a:off x="4356200" y="3178300"/>
            <a:ext cx="4518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VM2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9" name="Google Shape;829;p52"/>
          <p:cNvCxnSpPr>
            <a:stCxn id="827" idx="0"/>
            <a:endCxn id="824" idx="2"/>
          </p:cNvCxnSpPr>
          <p:nvPr/>
        </p:nvCxnSpPr>
        <p:spPr>
          <a:xfrm rot="10800000">
            <a:off x="3667700" y="3463402"/>
            <a:ext cx="914400" cy="48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52"/>
          <p:cNvCxnSpPr>
            <a:stCxn id="827" idx="0"/>
            <a:endCxn id="828" idx="2"/>
          </p:cNvCxnSpPr>
          <p:nvPr/>
        </p:nvCxnSpPr>
        <p:spPr>
          <a:xfrm rot="10800000">
            <a:off x="4582100" y="3463402"/>
            <a:ext cx="0" cy="48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52"/>
          <p:cNvCxnSpPr>
            <a:stCxn id="827" idx="0"/>
            <a:endCxn id="832" idx="2"/>
          </p:cNvCxnSpPr>
          <p:nvPr/>
        </p:nvCxnSpPr>
        <p:spPr>
          <a:xfrm flipH="1" rot="10800000">
            <a:off x="4582100" y="3463402"/>
            <a:ext cx="914400" cy="48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3" name="Google Shape;833;p52"/>
          <p:cNvSpPr txBox="1"/>
          <p:nvPr/>
        </p:nvSpPr>
        <p:spPr>
          <a:xfrm>
            <a:off x="3250850" y="29169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52"/>
          <p:cNvSpPr txBox="1"/>
          <p:nvPr/>
        </p:nvSpPr>
        <p:spPr>
          <a:xfrm>
            <a:off x="4165250" y="29169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192.168.1.2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52"/>
          <p:cNvSpPr txBox="1"/>
          <p:nvPr/>
        </p:nvSpPr>
        <p:spPr>
          <a:xfrm>
            <a:off x="5079650" y="29169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10.16.1.2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52"/>
          <p:cNvSpPr/>
          <p:nvPr/>
        </p:nvSpPr>
        <p:spPr>
          <a:xfrm>
            <a:off x="5270600" y="3178300"/>
            <a:ext cx="4518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VM3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Datacenters Different? – Multiple Paths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47043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In a Clos network, there are many paths between two servers.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routing algorithms so far pick a </a:t>
            </a:r>
            <a:r>
              <a:rPr i="1" lang="en"/>
              <a:t>single</a:t>
            </a:r>
            <a:r>
              <a:rPr lang="en"/>
              <a:t> path from source to destination.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modify our routing protocols to find multiple paths?</a:t>
            </a:r>
            <a:endParaRPr/>
          </a:p>
        </p:txBody>
      </p:sp>
      <p:cxnSp>
        <p:nvCxnSpPr>
          <p:cNvPr id="159" name="Google Shape;159;p26"/>
          <p:cNvCxnSpPr>
            <a:stCxn id="160" idx="3"/>
            <a:endCxn id="161" idx="1"/>
          </p:cNvCxnSpPr>
          <p:nvPr/>
        </p:nvCxnSpPr>
        <p:spPr>
          <a:xfrm>
            <a:off x="7595800" y="1743569"/>
            <a:ext cx="770400" cy="18477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6"/>
          <p:cNvCxnSpPr>
            <a:stCxn id="163" idx="3"/>
            <a:endCxn id="161" idx="1"/>
          </p:cNvCxnSpPr>
          <p:nvPr/>
        </p:nvCxnSpPr>
        <p:spPr>
          <a:xfrm>
            <a:off x="7595800" y="2359506"/>
            <a:ext cx="770400" cy="12318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6"/>
          <p:cNvCxnSpPr>
            <a:stCxn id="165" idx="3"/>
            <a:endCxn id="166" idx="1"/>
          </p:cNvCxnSpPr>
          <p:nvPr/>
        </p:nvCxnSpPr>
        <p:spPr>
          <a:xfrm flipH="1" rot="10800000">
            <a:off x="7595800" y="1743344"/>
            <a:ext cx="770400" cy="1232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6"/>
          <p:cNvCxnSpPr>
            <a:stCxn id="165" idx="3"/>
            <a:endCxn id="168" idx="1"/>
          </p:cNvCxnSpPr>
          <p:nvPr/>
        </p:nvCxnSpPr>
        <p:spPr>
          <a:xfrm flipH="1" rot="10800000">
            <a:off x="7595800" y="235954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6"/>
          <p:cNvCxnSpPr>
            <a:endCxn id="170" idx="1"/>
          </p:cNvCxnSpPr>
          <p:nvPr/>
        </p:nvCxnSpPr>
        <p:spPr>
          <a:xfrm>
            <a:off x="7595750" y="2975444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6"/>
          <p:cNvCxnSpPr>
            <a:stCxn id="165" idx="3"/>
            <a:endCxn id="161" idx="1"/>
          </p:cNvCxnSpPr>
          <p:nvPr/>
        </p:nvCxnSpPr>
        <p:spPr>
          <a:xfrm>
            <a:off x="7595800" y="297544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6"/>
          <p:cNvCxnSpPr>
            <a:stCxn id="173" idx="3"/>
            <a:endCxn id="166" idx="1"/>
          </p:cNvCxnSpPr>
          <p:nvPr/>
        </p:nvCxnSpPr>
        <p:spPr>
          <a:xfrm flipH="1" rot="10800000">
            <a:off x="7595800" y="1743369"/>
            <a:ext cx="770400" cy="1848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>
            <a:stCxn id="173" idx="3"/>
            <a:endCxn id="168" idx="1"/>
          </p:cNvCxnSpPr>
          <p:nvPr/>
        </p:nvCxnSpPr>
        <p:spPr>
          <a:xfrm flipH="1" rot="10800000">
            <a:off x="7595800" y="2359569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6"/>
          <p:cNvCxnSpPr>
            <a:stCxn id="173" idx="3"/>
            <a:endCxn id="170" idx="1"/>
          </p:cNvCxnSpPr>
          <p:nvPr/>
        </p:nvCxnSpPr>
        <p:spPr>
          <a:xfrm flipH="1" rot="10800000">
            <a:off x="7595800" y="297546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6"/>
          <p:cNvCxnSpPr>
            <a:stCxn id="173" idx="3"/>
            <a:endCxn id="161" idx="1"/>
          </p:cNvCxnSpPr>
          <p:nvPr/>
        </p:nvCxnSpPr>
        <p:spPr>
          <a:xfrm>
            <a:off x="7595800" y="3591369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6"/>
          <p:cNvCxnSpPr>
            <a:stCxn id="178" idx="3"/>
            <a:endCxn id="160" idx="1"/>
          </p:cNvCxnSpPr>
          <p:nvPr/>
        </p:nvCxnSpPr>
        <p:spPr>
          <a:xfrm>
            <a:off x="6813745" y="1743431"/>
            <a:ext cx="305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9" name="Google Shape;179;p26"/>
          <p:cNvGrpSpPr/>
          <p:nvPr/>
        </p:nvGrpSpPr>
        <p:grpSpPr>
          <a:xfrm>
            <a:off x="6436045" y="1492629"/>
            <a:ext cx="377700" cy="501937"/>
            <a:chOff x="4720275" y="1429404"/>
            <a:chExt cx="377700" cy="501937"/>
          </a:xfrm>
        </p:grpSpPr>
        <p:sp>
          <p:nvSpPr>
            <p:cNvPr id="178" name="Google Shape;178;p26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6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6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26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26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26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6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26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26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196" name="Google Shape;196;p26"/>
          <p:cNvCxnSpPr>
            <a:stCxn id="197" idx="3"/>
            <a:endCxn id="163" idx="1"/>
          </p:cNvCxnSpPr>
          <p:nvPr/>
        </p:nvCxnSpPr>
        <p:spPr>
          <a:xfrm>
            <a:off x="6813795" y="2359343"/>
            <a:ext cx="3057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98" name="Google Shape;198;p26"/>
          <p:cNvGrpSpPr/>
          <p:nvPr/>
        </p:nvGrpSpPr>
        <p:grpSpPr>
          <a:xfrm>
            <a:off x="6436095" y="2108542"/>
            <a:ext cx="377700" cy="501937"/>
            <a:chOff x="4720275" y="1429404"/>
            <a:chExt cx="377700" cy="501937"/>
          </a:xfrm>
        </p:grpSpPr>
        <p:sp>
          <p:nvSpPr>
            <p:cNvPr id="197" name="Google Shape;197;p26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6" name="Google Shape;206;p26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6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6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6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26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26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26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26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26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215" name="Google Shape;215;p26"/>
          <p:cNvCxnSpPr>
            <a:stCxn id="216" idx="3"/>
            <a:endCxn id="165" idx="1"/>
          </p:cNvCxnSpPr>
          <p:nvPr/>
        </p:nvCxnSpPr>
        <p:spPr>
          <a:xfrm>
            <a:off x="6813695" y="2975281"/>
            <a:ext cx="305700" cy="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" name="Google Shape;217;p26"/>
          <p:cNvGrpSpPr/>
          <p:nvPr/>
        </p:nvGrpSpPr>
        <p:grpSpPr>
          <a:xfrm>
            <a:off x="6435995" y="2724479"/>
            <a:ext cx="377700" cy="501937"/>
            <a:chOff x="4720275" y="1429404"/>
            <a:chExt cx="377700" cy="501937"/>
          </a:xfrm>
        </p:grpSpPr>
        <p:sp>
          <p:nvSpPr>
            <p:cNvPr id="216" name="Google Shape;216;p26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25" name="Google Shape;225;p26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6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6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6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6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6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6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6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3" name="Google Shape;233;p26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234" name="Google Shape;234;p26"/>
          <p:cNvCxnSpPr>
            <a:stCxn id="235" idx="3"/>
            <a:endCxn id="173" idx="1"/>
          </p:cNvCxnSpPr>
          <p:nvPr/>
        </p:nvCxnSpPr>
        <p:spPr>
          <a:xfrm>
            <a:off x="6813795" y="3591231"/>
            <a:ext cx="3057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" name="Google Shape;236;p26"/>
          <p:cNvGrpSpPr/>
          <p:nvPr/>
        </p:nvGrpSpPr>
        <p:grpSpPr>
          <a:xfrm>
            <a:off x="6436095" y="3340429"/>
            <a:ext cx="377700" cy="501937"/>
            <a:chOff x="4720275" y="1429404"/>
            <a:chExt cx="377700" cy="501937"/>
          </a:xfrm>
        </p:grpSpPr>
        <p:sp>
          <p:nvSpPr>
            <p:cNvPr id="235" name="Google Shape;235;p26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44" name="Google Shape;244;p26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26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26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26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6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6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6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26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26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253" name="Google Shape;253;p26"/>
          <p:cNvCxnSpPr>
            <a:stCxn id="160" idx="3"/>
            <a:endCxn id="168" idx="1"/>
          </p:cNvCxnSpPr>
          <p:nvPr/>
        </p:nvCxnSpPr>
        <p:spPr>
          <a:xfrm>
            <a:off x="7595800" y="1743569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6"/>
          <p:cNvCxnSpPr>
            <a:stCxn id="163" idx="3"/>
            <a:endCxn id="168" idx="1"/>
          </p:cNvCxnSpPr>
          <p:nvPr/>
        </p:nvCxnSpPr>
        <p:spPr>
          <a:xfrm>
            <a:off x="7595800" y="2359506"/>
            <a:ext cx="7704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>
            <a:stCxn id="160" idx="3"/>
            <a:endCxn id="166" idx="1"/>
          </p:cNvCxnSpPr>
          <p:nvPr/>
        </p:nvCxnSpPr>
        <p:spPr>
          <a:xfrm>
            <a:off x="7595800" y="1743569"/>
            <a:ext cx="770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6"/>
          <p:cNvCxnSpPr>
            <a:stCxn id="163" idx="3"/>
            <a:endCxn id="166" idx="1"/>
          </p:cNvCxnSpPr>
          <p:nvPr/>
        </p:nvCxnSpPr>
        <p:spPr>
          <a:xfrm flipH="1" rot="10800000">
            <a:off x="7595800" y="1743306"/>
            <a:ext cx="770400" cy="616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6"/>
          <p:cNvCxnSpPr>
            <a:stCxn id="160" idx="3"/>
            <a:endCxn id="170" idx="1"/>
          </p:cNvCxnSpPr>
          <p:nvPr/>
        </p:nvCxnSpPr>
        <p:spPr>
          <a:xfrm>
            <a:off x="7595800" y="1743569"/>
            <a:ext cx="770400" cy="1231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6"/>
          <p:cNvCxnSpPr>
            <a:stCxn id="163" idx="3"/>
            <a:endCxn id="170" idx="1"/>
          </p:cNvCxnSpPr>
          <p:nvPr/>
        </p:nvCxnSpPr>
        <p:spPr>
          <a:xfrm>
            <a:off x="7595800" y="2359506"/>
            <a:ext cx="770400" cy="61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6"/>
          <p:cNvSpPr/>
          <p:nvPr/>
        </p:nvSpPr>
        <p:spPr>
          <a:xfrm>
            <a:off x="7119400" y="150536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7119400" y="2121306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7119400" y="27372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7119400" y="335316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8366150" y="15052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8366150" y="21213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8366150" y="27372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8366150" y="335316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r>
              <a:rPr lang="en"/>
              <a:t>Routing with Virtualization</a:t>
            </a:r>
            <a:endParaRPr/>
          </a:p>
        </p:txBody>
      </p:sp>
      <p:sp>
        <p:nvSpPr>
          <p:cNvPr id="841" name="Google Shape;841;p53"/>
          <p:cNvSpPr txBox="1"/>
          <p:nvPr>
            <p:ph idx="1" type="body"/>
          </p:nvPr>
        </p:nvSpPr>
        <p:spPr>
          <a:xfrm>
            <a:off x="107050" y="402200"/>
            <a:ext cx="89097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problem: We have 2 different addressing systems to think about.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them as two "sub-layers" inside Layer 3 (IP).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underlay network</a:t>
            </a:r>
            <a:r>
              <a:rPr lang="en"/>
              <a:t> thinks in terms of physical addresses.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servers and routers in the datacenter.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 based on datacenter topology.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overlay network</a:t>
            </a:r>
            <a:r>
              <a:rPr lang="en"/>
              <a:t> (VMs) thinks in terms of virtual addresses.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 based on organizational hierarchy.</a:t>
            </a:r>
            <a:endParaRPr/>
          </a:p>
        </p:txBody>
      </p:sp>
      <p:sp>
        <p:nvSpPr>
          <p:cNvPr id="842" name="Google Shape;842;p53"/>
          <p:cNvSpPr/>
          <p:nvPr/>
        </p:nvSpPr>
        <p:spPr>
          <a:xfrm>
            <a:off x="0" y="4300323"/>
            <a:ext cx="9144000" cy="842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53"/>
          <p:cNvSpPr/>
          <p:nvPr/>
        </p:nvSpPr>
        <p:spPr>
          <a:xfrm>
            <a:off x="0" y="3260498"/>
            <a:ext cx="9144000" cy="10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53"/>
          <p:cNvSpPr/>
          <p:nvPr/>
        </p:nvSpPr>
        <p:spPr>
          <a:xfrm>
            <a:off x="1066325" y="3371098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1			        1.1.1.1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53"/>
          <p:cNvSpPr/>
          <p:nvPr/>
        </p:nvSpPr>
        <p:spPr>
          <a:xfrm>
            <a:off x="2334275" y="47696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53"/>
          <p:cNvSpPr/>
          <p:nvPr/>
        </p:nvSpPr>
        <p:spPr>
          <a:xfrm>
            <a:off x="3629675" y="47696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7" name="Google Shape;847;p53"/>
          <p:cNvCxnSpPr>
            <a:stCxn id="845" idx="3"/>
            <a:endCxn id="846" idx="1"/>
          </p:cNvCxnSpPr>
          <p:nvPr/>
        </p:nvCxnSpPr>
        <p:spPr>
          <a:xfrm>
            <a:off x="2619275" y="4912173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53"/>
          <p:cNvSpPr/>
          <p:nvPr/>
        </p:nvSpPr>
        <p:spPr>
          <a:xfrm>
            <a:off x="4925075" y="47696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53"/>
          <p:cNvSpPr/>
          <p:nvPr/>
        </p:nvSpPr>
        <p:spPr>
          <a:xfrm>
            <a:off x="6220475" y="47696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0" name="Google Shape;850;p53"/>
          <p:cNvCxnSpPr>
            <a:stCxn id="848" idx="3"/>
            <a:endCxn id="849" idx="1"/>
          </p:cNvCxnSpPr>
          <p:nvPr/>
        </p:nvCxnSpPr>
        <p:spPr>
          <a:xfrm>
            <a:off x="5210075" y="4912173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53"/>
          <p:cNvCxnSpPr>
            <a:stCxn id="846" idx="3"/>
            <a:endCxn id="848" idx="1"/>
          </p:cNvCxnSpPr>
          <p:nvPr/>
        </p:nvCxnSpPr>
        <p:spPr>
          <a:xfrm>
            <a:off x="3914675" y="4912173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53"/>
          <p:cNvCxnSpPr>
            <a:stCxn id="845" idx="0"/>
            <a:endCxn id="853" idx="2"/>
          </p:cNvCxnSpPr>
          <p:nvPr/>
        </p:nvCxnSpPr>
        <p:spPr>
          <a:xfrm rot="10800000">
            <a:off x="2476775" y="4440273"/>
            <a:ext cx="0" cy="32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53"/>
          <p:cNvSpPr/>
          <p:nvPr/>
        </p:nvSpPr>
        <p:spPr>
          <a:xfrm>
            <a:off x="1845575" y="4155125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4" name="Google Shape;854;p53"/>
          <p:cNvCxnSpPr>
            <a:stCxn id="849" idx="0"/>
            <a:endCxn id="855" idx="2"/>
          </p:cNvCxnSpPr>
          <p:nvPr/>
        </p:nvCxnSpPr>
        <p:spPr>
          <a:xfrm rot="10800000">
            <a:off x="6362975" y="4440273"/>
            <a:ext cx="0" cy="32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" name="Google Shape;856;p53"/>
          <p:cNvSpPr/>
          <p:nvPr/>
        </p:nvSpPr>
        <p:spPr>
          <a:xfrm>
            <a:off x="2334275" y="36158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53"/>
          <p:cNvSpPr/>
          <p:nvPr/>
        </p:nvSpPr>
        <p:spPr>
          <a:xfrm>
            <a:off x="1419875" y="36158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53"/>
          <p:cNvSpPr/>
          <p:nvPr/>
        </p:nvSpPr>
        <p:spPr>
          <a:xfrm>
            <a:off x="3248675" y="36158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9" name="Google Shape;859;p53"/>
          <p:cNvCxnSpPr>
            <a:stCxn id="853" idx="0"/>
            <a:endCxn id="857" idx="2"/>
          </p:cNvCxnSpPr>
          <p:nvPr/>
        </p:nvCxnSpPr>
        <p:spPr>
          <a:xfrm rot="10800000">
            <a:off x="1562375" y="3900725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53"/>
          <p:cNvCxnSpPr>
            <a:stCxn id="853" idx="0"/>
            <a:endCxn id="856" idx="2"/>
          </p:cNvCxnSpPr>
          <p:nvPr/>
        </p:nvCxnSpPr>
        <p:spPr>
          <a:xfrm rot="10800000">
            <a:off x="2476775" y="3900725"/>
            <a:ext cx="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53"/>
          <p:cNvCxnSpPr>
            <a:stCxn id="853" idx="0"/>
            <a:endCxn id="858" idx="2"/>
          </p:cNvCxnSpPr>
          <p:nvPr/>
        </p:nvCxnSpPr>
        <p:spPr>
          <a:xfrm flipH="1" rot="10800000">
            <a:off x="2476775" y="3900725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Google Shape;862;p53"/>
          <p:cNvSpPr txBox="1"/>
          <p:nvPr/>
        </p:nvSpPr>
        <p:spPr>
          <a:xfrm>
            <a:off x="1145525" y="3430773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53"/>
          <p:cNvSpPr txBox="1"/>
          <p:nvPr/>
        </p:nvSpPr>
        <p:spPr>
          <a:xfrm>
            <a:off x="2059925" y="3430773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192.168.1.2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53"/>
          <p:cNvSpPr txBox="1"/>
          <p:nvPr/>
        </p:nvSpPr>
        <p:spPr>
          <a:xfrm>
            <a:off x="2974325" y="3430773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10.16.1.2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53"/>
          <p:cNvSpPr/>
          <p:nvPr/>
        </p:nvSpPr>
        <p:spPr>
          <a:xfrm>
            <a:off x="4952525" y="3371098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2			       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53"/>
          <p:cNvSpPr/>
          <p:nvPr/>
        </p:nvSpPr>
        <p:spPr>
          <a:xfrm>
            <a:off x="5731775" y="4155125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53"/>
          <p:cNvSpPr/>
          <p:nvPr/>
        </p:nvSpPr>
        <p:spPr>
          <a:xfrm>
            <a:off x="6220475" y="36158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53"/>
          <p:cNvSpPr/>
          <p:nvPr/>
        </p:nvSpPr>
        <p:spPr>
          <a:xfrm>
            <a:off x="5306075" y="36158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53"/>
          <p:cNvSpPr/>
          <p:nvPr/>
        </p:nvSpPr>
        <p:spPr>
          <a:xfrm>
            <a:off x="7134875" y="36158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9" name="Google Shape;869;p53"/>
          <p:cNvCxnSpPr>
            <a:stCxn id="855" idx="0"/>
            <a:endCxn id="867" idx="2"/>
          </p:cNvCxnSpPr>
          <p:nvPr/>
        </p:nvCxnSpPr>
        <p:spPr>
          <a:xfrm rot="10800000">
            <a:off x="5448575" y="3900725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53"/>
          <p:cNvCxnSpPr>
            <a:stCxn id="855" idx="0"/>
            <a:endCxn id="866" idx="2"/>
          </p:cNvCxnSpPr>
          <p:nvPr/>
        </p:nvCxnSpPr>
        <p:spPr>
          <a:xfrm rot="10800000">
            <a:off x="6362975" y="3900725"/>
            <a:ext cx="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3"/>
          <p:cNvCxnSpPr>
            <a:stCxn id="855" idx="0"/>
            <a:endCxn id="868" idx="2"/>
          </p:cNvCxnSpPr>
          <p:nvPr/>
        </p:nvCxnSpPr>
        <p:spPr>
          <a:xfrm flipH="1" rot="10800000">
            <a:off x="6362975" y="3900725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53"/>
          <p:cNvSpPr txBox="1"/>
          <p:nvPr/>
        </p:nvSpPr>
        <p:spPr>
          <a:xfrm>
            <a:off x="5031725" y="3430773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10.7.7.7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53"/>
          <p:cNvSpPr txBox="1"/>
          <p:nvPr/>
        </p:nvSpPr>
        <p:spPr>
          <a:xfrm>
            <a:off x="5946125" y="3430773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10.8.8.8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53"/>
          <p:cNvSpPr txBox="1"/>
          <p:nvPr/>
        </p:nvSpPr>
        <p:spPr>
          <a:xfrm>
            <a:off x="6860525" y="3430773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192.0.5.7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Problem: </a:t>
            </a:r>
            <a:r>
              <a:rPr lang="en"/>
              <a:t>Routing with Virtualization</a:t>
            </a:r>
            <a:endParaRPr/>
          </a:p>
        </p:txBody>
      </p:sp>
      <p:sp>
        <p:nvSpPr>
          <p:cNvPr id="880" name="Google Shape;880;p54"/>
          <p:cNvSpPr txBox="1"/>
          <p:nvPr>
            <p:ph idx="1" type="body"/>
          </p:nvPr>
        </p:nvSpPr>
        <p:spPr>
          <a:xfrm>
            <a:off x="107050" y="402200"/>
            <a:ext cx="89097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Ideally, we want to think about each layer separately.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Underlay scales by aggregating physical addresses (ignoring virtual addresses).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Overlay scales because any-to-any routing isn't needed.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A YouTube VM only needs to know about other YouTube VMs.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layer should only need to </a:t>
            </a:r>
            <a:r>
              <a:rPr lang="en"/>
              <a:t>think</a:t>
            </a:r>
            <a:r>
              <a:rPr lang="en"/>
              <a:t> about its own addressing system.</a:t>
            </a:r>
            <a:endParaRPr/>
          </a:p>
        </p:txBody>
      </p:sp>
      <p:sp>
        <p:nvSpPr>
          <p:cNvPr id="881" name="Google Shape;881;p54"/>
          <p:cNvSpPr/>
          <p:nvPr/>
        </p:nvSpPr>
        <p:spPr>
          <a:xfrm>
            <a:off x="0" y="4300323"/>
            <a:ext cx="9144000" cy="842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54"/>
          <p:cNvSpPr/>
          <p:nvPr/>
        </p:nvSpPr>
        <p:spPr>
          <a:xfrm>
            <a:off x="0" y="3260498"/>
            <a:ext cx="9144000" cy="10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54"/>
          <p:cNvSpPr/>
          <p:nvPr/>
        </p:nvSpPr>
        <p:spPr>
          <a:xfrm>
            <a:off x="1066325" y="3371098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1			        1.1.1.1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54"/>
          <p:cNvSpPr/>
          <p:nvPr/>
        </p:nvSpPr>
        <p:spPr>
          <a:xfrm>
            <a:off x="2334275" y="47696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54"/>
          <p:cNvSpPr/>
          <p:nvPr/>
        </p:nvSpPr>
        <p:spPr>
          <a:xfrm>
            <a:off x="3629675" y="47696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6" name="Google Shape;886;p54"/>
          <p:cNvCxnSpPr>
            <a:stCxn id="884" idx="3"/>
            <a:endCxn id="885" idx="1"/>
          </p:cNvCxnSpPr>
          <p:nvPr/>
        </p:nvCxnSpPr>
        <p:spPr>
          <a:xfrm>
            <a:off x="2619275" y="4912173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54"/>
          <p:cNvSpPr/>
          <p:nvPr/>
        </p:nvSpPr>
        <p:spPr>
          <a:xfrm>
            <a:off x="4925075" y="47696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54"/>
          <p:cNvSpPr/>
          <p:nvPr/>
        </p:nvSpPr>
        <p:spPr>
          <a:xfrm>
            <a:off x="6220475" y="47696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9" name="Google Shape;889;p54"/>
          <p:cNvCxnSpPr>
            <a:stCxn id="887" idx="3"/>
            <a:endCxn id="888" idx="1"/>
          </p:cNvCxnSpPr>
          <p:nvPr/>
        </p:nvCxnSpPr>
        <p:spPr>
          <a:xfrm>
            <a:off x="5210075" y="4912173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54"/>
          <p:cNvCxnSpPr>
            <a:stCxn id="885" idx="3"/>
            <a:endCxn id="887" idx="1"/>
          </p:cNvCxnSpPr>
          <p:nvPr/>
        </p:nvCxnSpPr>
        <p:spPr>
          <a:xfrm>
            <a:off x="3914675" y="4912173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54"/>
          <p:cNvCxnSpPr>
            <a:stCxn id="884" idx="0"/>
            <a:endCxn id="892" idx="2"/>
          </p:cNvCxnSpPr>
          <p:nvPr/>
        </p:nvCxnSpPr>
        <p:spPr>
          <a:xfrm rot="10800000">
            <a:off x="2476775" y="4440273"/>
            <a:ext cx="0" cy="32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Google Shape;892;p54"/>
          <p:cNvSpPr/>
          <p:nvPr/>
        </p:nvSpPr>
        <p:spPr>
          <a:xfrm>
            <a:off x="1845575" y="4155125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3" name="Google Shape;893;p54"/>
          <p:cNvCxnSpPr>
            <a:stCxn id="888" idx="0"/>
            <a:endCxn id="894" idx="2"/>
          </p:cNvCxnSpPr>
          <p:nvPr/>
        </p:nvCxnSpPr>
        <p:spPr>
          <a:xfrm rot="10800000">
            <a:off x="6362975" y="4440273"/>
            <a:ext cx="0" cy="32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5" name="Google Shape;895;p54"/>
          <p:cNvSpPr/>
          <p:nvPr/>
        </p:nvSpPr>
        <p:spPr>
          <a:xfrm>
            <a:off x="2334275" y="36158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54"/>
          <p:cNvSpPr/>
          <p:nvPr/>
        </p:nvSpPr>
        <p:spPr>
          <a:xfrm>
            <a:off x="1419875" y="36158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Google Shape;897;p54"/>
          <p:cNvSpPr/>
          <p:nvPr/>
        </p:nvSpPr>
        <p:spPr>
          <a:xfrm>
            <a:off x="3248675" y="36158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8" name="Google Shape;898;p54"/>
          <p:cNvCxnSpPr>
            <a:stCxn id="892" idx="0"/>
            <a:endCxn id="896" idx="2"/>
          </p:cNvCxnSpPr>
          <p:nvPr/>
        </p:nvCxnSpPr>
        <p:spPr>
          <a:xfrm rot="10800000">
            <a:off x="1562375" y="3900725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54"/>
          <p:cNvCxnSpPr>
            <a:stCxn id="892" idx="0"/>
            <a:endCxn id="895" idx="2"/>
          </p:cNvCxnSpPr>
          <p:nvPr/>
        </p:nvCxnSpPr>
        <p:spPr>
          <a:xfrm rot="10800000">
            <a:off x="2476775" y="3900725"/>
            <a:ext cx="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54"/>
          <p:cNvCxnSpPr>
            <a:stCxn id="892" idx="0"/>
            <a:endCxn id="897" idx="2"/>
          </p:cNvCxnSpPr>
          <p:nvPr/>
        </p:nvCxnSpPr>
        <p:spPr>
          <a:xfrm flipH="1" rot="10800000">
            <a:off x="2476775" y="3900725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1" name="Google Shape;901;p54"/>
          <p:cNvSpPr txBox="1"/>
          <p:nvPr/>
        </p:nvSpPr>
        <p:spPr>
          <a:xfrm>
            <a:off x="1145525" y="3430773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54"/>
          <p:cNvSpPr txBox="1"/>
          <p:nvPr/>
        </p:nvSpPr>
        <p:spPr>
          <a:xfrm>
            <a:off x="2059925" y="3430773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192.168.1.2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54"/>
          <p:cNvSpPr txBox="1"/>
          <p:nvPr/>
        </p:nvSpPr>
        <p:spPr>
          <a:xfrm>
            <a:off x="2974325" y="3430773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10.16.1.2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54"/>
          <p:cNvSpPr/>
          <p:nvPr/>
        </p:nvSpPr>
        <p:spPr>
          <a:xfrm>
            <a:off x="4952525" y="3371098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2			       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54"/>
          <p:cNvSpPr/>
          <p:nvPr/>
        </p:nvSpPr>
        <p:spPr>
          <a:xfrm>
            <a:off x="5731775" y="4155125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54"/>
          <p:cNvSpPr/>
          <p:nvPr/>
        </p:nvSpPr>
        <p:spPr>
          <a:xfrm>
            <a:off x="6220475" y="36158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54"/>
          <p:cNvSpPr/>
          <p:nvPr/>
        </p:nvSpPr>
        <p:spPr>
          <a:xfrm>
            <a:off x="5306075" y="36158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54"/>
          <p:cNvSpPr/>
          <p:nvPr/>
        </p:nvSpPr>
        <p:spPr>
          <a:xfrm>
            <a:off x="7134875" y="361587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8" name="Google Shape;908;p54"/>
          <p:cNvCxnSpPr>
            <a:stCxn id="894" idx="0"/>
            <a:endCxn id="906" idx="2"/>
          </p:cNvCxnSpPr>
          <p:nvPr/>
        </p:nvCxnSpPr>
        <p:spPr>
          <a:xfrm rot="10800000">
            <a:off x="5448575" y="3900725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54"/>
          <p:cNvCxnSpPr>
            <a:stCxn id="894" idx="0"/>
            <a:endCxn id="905" idx="2"/>
          </p:cNvCxnSpPr>
          <p:nvPr/>
        </p:nvCxnSpPr>
        <p:spPr>
          <a:xfrm rot="10800000">
            <a:off x="6362975" y="3900725"/>
            <a:ext cx="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54"/>
          <p:cNvCxnSpPr>
            <a:stCxn id="894" idx="0"/>
            <a:endCxn id="907" idx="2"/>
          </p:cNvCxnSpPr>
          <p:nvPr/>
        </p:nvCxnSpPr>
        <p:spPr>
          <a:xfrm flipH="1" rot="10800000">
            <a:off x="6362975" y="3900725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54"/>
          <p:cNvSpPr txBox="1"/>
          <p:nvPr/>
        </p:nvSpPr>
        <p:spPr>
          <a:xfrm>
            <a:off x="5031725" y="3430773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10.7.7.7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54"/>
          <p:cNvSpPr txBox="1"/>
          <p:nvPr/>
        </p:nvSpPr>
        <p:spPr>
          <a:xfrm>
            <a:off x="5946125" y="3430773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10.8.8.8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" name="Google Shape;913;p54"/>
          <p:cNvSpPr txBox="1"/>
          <p:nvPr/>
        </p:nvSpPr>
        <p:spPr>
          <a:xfrm>
            <a:off x="6860525" y="3430773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192.0.5.7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A New Layer</a:t>
            </a:r>
            <a:endParaRPr/>
          </a:p>
        </p:txBody>
      </p:sp>
      <p:sp>
        <p:nvSpPr>
          <p:cNvPr id="919" name="Google Shape;919;p55"/>
          <p:cNvSpPr txBox="1"/>
          <p:nvPr>
            <p:ph idx="1" type="body"/>
          </p:nvPr>
        </p:nvSpPr>
        <p:spPr>
          <a:xfrm>
            <a:off x="107050" y="402200"/>
            <a:ext cx="8909700" cy="2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bridge the gap between the overlay and underlay?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the same strategies with layering and header from the Internet design!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introduce an extra layer (with an extra header).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layer thinks about the underlay – physical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 layer thinks about the overlay – virtual addresses.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new layer could be a second IP header, or a new kind of header (not IP).</a:t>
            </a:r>
            <a:endParaRPr/>
          </a:p>
        </p:txBody>
      </p:sp>
      <p:sp>
        <p:nvSpPr>
          <p:cNvPr id="920" name="Google Shape;920;p55"/>
          <p:cNvSpPr/>
          <p:nvPr/>
        </p:nvSpPr>
        <p:spPr>
          <a:xfrm>
            <a:off x="4886000" y="3998325"/>
            <a:ext cx="19806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55"/>
          <p:cNvSpPr/>
          <p:nvPr/>
        </p:nvSpPr>
        <p:spPr>
          <a:xfrm>
            <a:off x="4886000" y="3604725"/>
            <a:ext cx="19806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Google Shape;922;p55"/>
          <p:cNvSpPr/>
          <p:nvPr/>
        </p:nvSpPr>
        <p:spPr>
          <a:xfrm>
            <a:off x="4886000" y="3211125"/>
            <a:ext cx="1980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(Overlay)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55"/>
          <p:cNvSpPr/>
          <p:nvPr/>
        </p:nvSpPr>
        <p:spPr>
          <a:xfrm>
            <a:off x="4886000" y="2817525"/>
            <a:ext cx="19806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(Underlay)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55"/>
          <p:cNvSpPr/>
          <p:nvPr/>
        </p:nvSpPr>
        <p:spPr>
          <a:xfrm>
            <a:off x="1581150" y="3998325"/>
            <a:ext cx="19806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55"/>
          <p:cNvSpPr/>
          <p:nvPr/>
        </p:nvSpPr>
        <p:spPr>
          <a:xfrm>
            <a:off x="1581150" y="3604725"/>
            <a:ext cx="19806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55"/>
          <p:cNvSpPr/>
          <p:nvPr/>
        </p:nvSpPr>
        <p:spPr>
          <a:xfrm>
            <a:off x="1581150" y="3211125"/>
            <a:ext cx="1980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55"/>
          <p:cNvSpPr txBox="1"/>
          <p:nvPr/>
        </p:nvSpPr>
        <p:spPr>
          <a:xfrm>
            <a:off x="1581150" y="4628310"/>
            <a:ext cx="19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Original design.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55"/>
          <p:cNvSpPr txBox="1"/>
          <p:nvPr/>
        </p:nvSpPr>
        <p:spPr>
          <a:xfrm>
            <a:off x="4886000" y="4628310"/>
            <a:ext cx="19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new design.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6"/>
          <p:cNvSpPr/>
          <p:nvPr/>
        </p:nvSpPr>
        <p:spPr>
          <a:xfrm>
            <a:off x="0" y="3292000"/>
            <a:ext cx="9144000" cy="842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56"/>
          <p:cNvSpPr/>
          <p:nvPr/>
        </p:nvSpPr>
        <p:spPr>
          <a:xfrm>
            <a:off x="0" y="2252175"/>
            <a:ext cx="9144000" cy="10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5" name="Google Shape;935;p56"/>
          <p:cNvSpPr/>
          <p:nvPr/>
        </p:nvSpPr>
        <p:spPr>
          <a:xfrm>
            <a:off x="1066325" y="2362775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1			        1.1.1.1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and Decapsulation</a:t>
            </a:r>
            <a:endParaRPr/>
          </a:p>
        </p:txBody>
      </p:sp>
      <p:sp>
        <p:nvSpPr>
          <p:cNvPr id="937" name="Google Shape;937;p56"/>
          <p:cNvSpPr txBox="1"/>
          <p:nvPr>
            <p:ph idx="1" type="body"/>
          </p:nvPr>
        </p:nvSpPr>
        <p:spPr>
          <a:xfrm>
            <a:off x="107050" y="402200"/>
            <a:ext cx="89097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Let's see how to use the new layer to connect the overlay and underlay networks.</a:t>
            </a:r>
            <a:endParaRPr/>
          </a:p>
        </p:txBody>
      </p:sp>
      <p:sp>
        <p:nvSpPr>
          <p:cNvPr id="938" name="Google Shape;938;p56"/>
          <p:cNvSpPr/>
          <p:nvPr/>
        </p:nvSpPr>
        <p:spPr>
          <a:xfrm>
            <a:off x="2334275" y="3761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56"/>
          <p:cNvSpPr/>
          <p:nvPr/>
        </p:nvSpPr>
        <p:spPr>
          <a:xfrm>
            <a:off x="3629675" y="3761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0" name="Google Shape;940;p56"/>
          <p:cNvCxnSpPr>
            <a:stCxn id="938" idx="3"/>
            <a:endCxn id="939" idx="1"/>
          </p:cNvCxnSpPr>
          <p:nvPr/>
        </p:nvCxnSpPr>
        <p:spPr>
          <a:xfrm>
            <a:off x="26192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56"/>
          <p:cNvSpPr/>
          <p:nvPr/>
        </p:nvSpPr>
        <p:spPr>
          <a:xfrm>
            <a:off x="4925075" y="3761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56"/>
          <p:cNvSpPr/>
          <p:nvPr/>
        </p:nvSpPr>
        <p:spPr>
          <a:xfrm>
            <a:off x="6220475" y="3761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3" name="Google Shape;943;p56"/>
          <p:cNvCxnSpPr>
            <a:stCxn id="941" idx="3"/>
            <a:endCxn id="942" idx="1"/>
          </p:cNvCxnSpPr>
          <p:nvPr/>
        </p:nvCxnSpPr>
        <p:spPr>
          <a:xfrm>
            <a:off x="52100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56"/>
          <p:cNvCxnSpPr>
            <a:stCxn id="939" idx="3"/>
            <a:endCxn id="941" idx="1"/>
          </p:cNvCxnSpPr>
          <p:nvPr/>
        </p:nvCxnSpPr>
        <p:spPr>
          <a:xfrm>
            <a:off x="39146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56"/>
          <p:cNvCxnSpPr>
            <a:stCxn id="938" idx="0"/>
            <a:endCxn id="946" idx="2"/>
          </p:cNvCxnSpPr>
          <p:nvPr/>
        </p:nvCxnSpPr>
        <p:spPr>
          <a:xfrm rot="10800000">
            <a:off x="24767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6" name="Google Shape;946;p56"/>
          <p:cNvSpPr/>
          <p:nvPr/>
        </p:nvSpPr>
        <p:spPr>
          <a:xfrm>
            <a:off x="1845575" y="3146802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7" name="Google Shape;947;p56"/>
          <p:cNvCxnSpPr>
            <a:stCxn id="942" idx="0"/>
            <a:endCxn id="948" idx="2"/>
          </p:cNvCxnSpPr>
          <p:nvPr/>
        </p:nvCxnSpPr>
        <p:spPr>
          <a:xfrm rot="10800000">
            <a:off x="63629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9" name="Google Shape;949;p56"/>
          <p:cNvSpPr/>
          <p:nvPr/>
        </p:nvSpPr>
        <p:spPr>
          <a:xfrm>
            <a:off x="2334275" y="2607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56"/>
          <p:cNvSpPr/>
          <p:nvPr/>
        </p:nvSpPr>
        <p:spPr>
          <a:xfrm>
            <a:off x="1419875" y="2607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56"/>
          <p:cNvSpPr/>
          <p:nvPr/>
        </p:nvSpPr>
        <p:spPr>
          <a:xfrm>
            <a:off x="3248675" y="2607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2" name="Google Shape;952;p56"/>
          <p:cNvCxnSpPr>
            <a:stCxn id="946" idx="0"/>
            <a:endCxn id="950" idx="2"/>
          </p:cNvCxnSpPr>
          <p:nvPr/>
        </p:nvCxnSpPr>
        <p:spPr>
          <a:xfrm rot="10800000">
            <a:off x="15623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56"/>
          <p:cNvCxnSpPr>
            <a:stCxn id="946" idx="0"/>
            <a:endCxn id="949" idx="2"/>
          </p:cNvCxnSpPr>
          <p:nvPr/>
        </p:nvCxnSpPr>
        <p:spPr>
          <a:xfrm rot="10800000">
            <a:off x="2476775" y="2892402"/>
            <a:ext cx="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56"/>
          <p:cNvCxnSpPr>
            <a:stCxn id="946" idx="0"/>
            <a:endCxn id="951" idx="2"/>
          </p:cNvCxnSpPr>
          <p:nvPr/>
        </p:nvCxnSpPr>
        <p:spPr>
          <a:xfrm flipH="1" rot="10800000">
            <a:off x="24767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56"/>
          <p:cNvSpPr txBox="1"/>
          <p:nvPr/>
        </p:nvSpPr>
        <p:spPr>
          <a:xfrm>
            <a:off x="11455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Google Shape;956;p56"/>
          <p:cNvSpPr txBox="1"/>
          <p:nvPr/>
        </p:nvSpPr>
        <p:spPr>
          <a:xfrm>
            <a:off x="20599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192.168.1.2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7" name="Google Shape;957;p56"/>
          <p:cNvSpPr txBox="1"/>
          <p:nvPr/>
        </p:nvSpPr>
        <p:spPr>
          <a:xfrm>
            <a:off x="29743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10.16.1.2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56"/>
          <p:cNvSpPr/>
          <p:nvPr/>
        </p:nvSpPr>
        <p:spPr>
          <a:xfrm>
            <a:off x="4952525" y="2362775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2			       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56"/>
          <p:cNvSpPr/>
          <p:nvPr/>
        </p:nvSpPr>
        <p:spPr>
          <a:xfrm>
            <a:off x="5731775" y="3146802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56"/>
          <p:cNvSpPr/>
          <p:nvPr/>
        </p:nvSpPr>
        <p:spPr>
          <a:xfrm>
            <a:off x="6220475" y="2607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56"/>
          <p:cNvSpPr/>
          <p:nvPr/>
        </p:nvSpPr>
        <p:spPr>
          <a:xfrm>
            <a:off x="5306075" y="2607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56"/>
          <p:cNvSpPr/>
          <p:nvPr/>
        </p:nvSpPr>
        <p:spPr>
          <a:xfrm>
            <a:off x="7134875" y="2607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2" name="Google Shape;962;p56"/>
          <p:cNvCxnSpPr>
            <a:stCxn id="948" idx="0"/>
            <a:endCxn id="960" idx="2"/>
          </p:cNvCxnSpPr>
          <p:nvPr/>
        </p:nvCxnSpPr>
        <p:spPr>
          <a:xfrm rot="10800000">
            <a:off x="54485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56"/>
          <p:cNvCxnSpPr>
            <a:stCxn id="948" idx="0"/>
            <a:endCxn id="959" idx="2"/>
          </p:cNvCxnSpPr>
          <p:nvPr/>
        </p:nvCxnSpPr>
        <p:spPr>
          <a:xfrm rot="10800000">
            <a:off x="6362975" y="2892402"/>
            <a:ext cx="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56"/>
          <p:cNvCxnSpPr>
            <a:stCxn id="948" idx="0"/>
            <a:endCxn id="961" idx="2"/>
          </p:cNvCxnSpPr>
          <p:nvPr/>
        </p:nvCxnSpPr>
        <p:spPr>
          <a:xfrm flipH="1" rot="10800000">
            <a:off x="63629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5" name="Google Shape;965;p56"/>
          <p:cNvSpPr txBox="1"/>
          <p:nvPr/>
        </p:nvSpPr>
        <p:spPr>
          <a:xfrm>
            <a:off x="50317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10.7.7.7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56"/>
          <p:cNvSpPr txBox="1"/>
          <p:nvPr/>
        </p:nvSpPr>
        <p:spPr>
          <a:xfrm>
            <a:off x="59461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10.8.8.8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56"/>
          <p:cNvSpPr txBox="1"/>
          <p:nvPr/>
        </p:nvSpPr>
        <p:spPr>
          <a:xfrm>
            <a:off x="68605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192.0.5.7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7"/>
          <p:cNvSpPr/>
          <p:nvPr/>
        </p:nvSpPr>
        <p:spPr>
          <a:xfrm>
            <a:off x="0" y="3292000"/>
            <a:ext cx="9144000" cy="842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57"/>
          <p:cNvSpPr/>
          <p:nvPr/>
        </p:nvSpPr>
        <p:spPr>
          <a:xfrm>
            <a:off x="0" y="2252175"/>
            <a:ext cx="9144000" cy="10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57"/>
          <p:cNvSpPr/>
          <p:nvPr/>
        </p:nvSpPr>
        <p:spPr>
          <a:xfrm>
            <a:off x="1066325" y="2362775"/>
            <a:ext cx="2820900" cy="1224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Server 1			        1.1.1.1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5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Encapsulation and Decapsulation</a:t>
            </a:r>
            <a:endParaRPr/>
          </a:p>
        </p:txBody>
      </p:sp>
      <p:sp>
        <p:nvSpPr>
          <p:cNvPr id="976" name="Google Shape;976;p57"/>
          <p:cNvSpPr txBox="1"/>
          <p:nvPr>
            <p:ph idx="1" type="body"/>
          </p:nvPr>
        </p:nvSpPr>
        <p:spPr>
          <a:xfrm>
            <a:off x="107050" y="402200"/>
            <a:ext cx="89097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goal: VM1 wants to talk to VM6.</a:t>
            </a:r>
            <a:endParaRPr/>
          </a:p>
        </p:txBody>
      </p:sp>
      <p:sp>
        <p:nvSpPr>
          <p:cNvPr id="977" name="Google Shape;977;p57"/>
          <p:cNvSpPr/>
          <p:nvPr/>
        </p:nvSpPr>
        <p:spPr>
          <a:xfrm>
            <a:off x="23342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57"/>
          <p:cNvSpPr/>
          <p:nvPr/>
        </p:nvSpPr>
        <p:spPr>
          <a:xfrm>
            <a:off x="36296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9" name="Google Shape;979;p57"/>
          <p:cNvCxnSpPr>
            <a:stCxn id="977" idx="3"/>
            <a:endCxn id="978" idx="1"/>
          </p:cNvCxnSpPr>
          <p:nvPr/>
        </p:nvCxnSpPr>
        <p:spPr>
          <a:xfrm>
            <a:off x="26192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p57"/>
          <p:cNvSpPr/>
          <p:nvPr/>
        </p:nvSpPr>
        <p:spPr>
          <a:xfrm>
            <a:off x="49250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57"/>
          <p:cNvSpPr/>
          <p:nvPr/>
        </p:nvSpPr>
        <p:spPr>
          <a:xfrm>
            <a:off x="62204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2" name="Google Shape;982;p57"/>
          <p:cNvCxnSpPr>
            <a:stCxn id="980" idx="3"/>
            <a:endCxn id="981" idx="1"/>
          </p:cNvCxnSpPr>
          <p:nvPr/>
        </p:nvCxnSpPr>
        <p:spPr>
          <a:xfrm>
            <a:off x="52100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57"/>
          <p:cNvCxnSpPr>
            <a:stCxn id="978" idx="3"/>
            <a:endCxn id="980" idx="1"/>
          </p:cNvCxnSpPr>
          <p:nvPr/>
        </p:nvCxnSpPr>
        <p:spPr>
          <a:xfrm>
            <a:off x="39146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57"/>
          <p:cNvCxnSpPr>
            <a:stCxn id="977" idx="0"/>
            <a:endCxn id="985" idx="2"/>
          </p:cNvCxnSpPr>
          <p:nvPr/>
        </p:nvCxnSpPr>
        <p:spPr>
          <a:xfrm rot="10800000">
            <a:off x="24767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" name="Google Shape;985;p57"/>
          <p:cNvSpPr/>
          <p:nvPr/>
        </p:nvSpPr>
        <p:spPr>
          <a:xfrm>
            <a:off x="1845575" y="3146802"/>
            <a:ext cx="12624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6" name="Google Shape;986;p57"/>
          <p:cNvCxnSpPr>
            <a:stCxn id="981" idx="0"/>
            <a:endCxn id="987" idx="2"/>
          </p:cNvCxnSpPr>
          <p:nvPr/>
        </p:nvCxnSpPr>
        <p:spPr>
          <a:xfrm rot="10800000">
            <a:off x="63629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8" name="Google Shape;988;p57"/>
          <p:cNvSpPr/>
          <p:nvPr/>
        </p:nvSpPr>
        <p:spPr>
          <a:xfrm>
            <a:off x="23342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57"/>
          <p:cNvSpPr/>
          <p:nvPr/>
        </p:nvSpPr>
        <p:spPr>
          <a:xfrm>
            <a:off x="32486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0" name="Google Shape;990;p57"/>
          <p:cNvCxnSpPr>
            <a:stCxn id="985" idx="0"/>
            <a:endCxn id="991" idx="2"/>
          </p:cNvCxnSpPr>
          <p:nvPr/>
        </p:nvCxnSpPr>
        <p:spPr>
          <a:xfrm rot="10800000">
            <a:off x="15623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57"/>
          <p:cNvCxnSpPr>
            <a:stCxn id="985" idx="0"/>
            <a:endCxn id="988" idx="2"/>
          </p:cNvCxnSpPr>
          <p:nvPr/>
        </p:nvCxnSpPr>
        <p:spPr>
          <a:xfrm rot="10800000">
            <a:off x="2476775" y="2892402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57"/>
          <p:cNvCxnSpPr>
            <a:stCxn id="985" idx="0"/>
            <a:endCxn id="989" idx="2"/>
          </p:cNvCxnSpPr>
          <p:nvPr/>
        </p:nvCxnSpPr>
        <p:spPr>
          <a:xfrm flipH="1" rot="10800000">
            <a:off x="24767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" name="Google Shape;994;p57"/>
          <p:cNvSpPr txBox="1"/>
          <p:nvPr/>
        </p:nvSpPr>
        <p:spPr>
          <a:xfrm>
            <a:off x="11455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5" name="Google Shape;995;p57"/>
          <p:cNvSpPr txBox="1"/>
          <p:nvPr/>
        </p:nvSpPr>
        <p:spPr>
          <a:xfrm>
            <a:off x="20599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192.168.1.2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57"/>
          <p:cNvSpPr txBox="1"/>
          <p:nvPr/>
        </p:nvSpPr>
        <p:spPr>
          <a:xfrm>
            <a:off x="29743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10.16.1.2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57"/>
          <p:cNvSpPr/>
          <p:nvPr/>
        </p:nvSpPr>
        <p:spPr>
          <a:xfrm>
            <a:off x="4952525" y="2362775"/>
            <a:ext cx="2820900" cy="1224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Server 2			        2.2.2.2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" name="Google Shape;987;p57"/>
          <p:cNvSpPr/>
          <p:nvPr/>
        </p:nvSpPr>
        <p:spPr>
          <a:xfrm>
            <a:off x="5731775" y="3146802"/>
            <a:ext cx="12624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8" name="Google Shape;998;p57"/>
          <p:cNvCxnSpPr>
            <a:stCxn id="987" idx="0"/>
            <a:endCxn id="999" idx="2"/>
          </p:cNvCxnSpPr>
          <p:nvPr/>
        </p:nvCxnSpPr>
        <p:spPr>
          <a:xfrm rot="10800000">
            <a:off x="54485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57"/>
          <p:cNvCxnSpPr>
            <a:stCxn id="987" idx="0"/>
            <a:endCxn id="1001" idx="2"/>
          </p:cNvCxnSpPr>
          <p:nvPr/>
        </p:nvCxnSpPr>
        <p:spPr>
          <a:xfrm rot="10800000">
            <a:off x="6362975" y="2892402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57"/>
          <p:cNvCxnSpPr>
            <a:stCxn id="987" idx="0"/>
            <a:endCxn id="1003" idx="2"/>
          </p:cNvCxnSpPr>
          <p:nvPr/>
        </p:nvCxnSpPr>
        <p:spPr>
          <a:xfrm flipH="1" rot="10800000">
            <a:off x="63629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57"/>
          <p:cNvSpPr txBox="1"/>
          <p:nvPr/>
        </p:nvSpPr>
        <p:spPr>
          <a:xfrm>
            <a:off x="50317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10.7.7.7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57"/>
          <p:cNvSpPr txBox="1"/>
          <p:nvPr/>
        </p:nvSpPr>
        <p:spPr>
          <a:xfrm>
            <a:off x="59461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10.8.8.8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57"/>
          <p:cNvSpPr txBox="1"/>
          <p:nvPr/>
        </p:nvSpPr>
        <p:spPr>
          <a:xfrm>
            <a:off x="68605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192.0.5.7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57"/>
          <p:cNvSpPr/>
          <p:nvPr/>
        </p:nvSpPr>
        <p:spPr>
          <a:xfrm>
            <a:off x="1419875" y="2607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57"/>
          <p:cNvSpPr/>
          <p:nvPr/>
        </p:nvSpPr>
        <p:spPr>
          <a:xfrm>
            <a:off x="62204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V5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9" name="Google Shape;999;p57"/>
          <p:cNvSpPr/>
          <p:nvPr/>
        </p:nvSpPr>
        <p:spPr>
          <a:xfrm>
            <a:off x="53060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V4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57"/>
          <p:cNvSpPr/>
          <p:nvPr/>
        </p:nvSpPr>
        <p:spPr>
          <a:xfrm>
            <a:off x="7134875" y="2607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57"/>
          <p:cNvSpPr/>
          <p:nvPr/>
        </p:nvSpPr>
        <p:spPr>
          <a:xfrm>
            <a:off x="2239175" y="1988900"/>
            <a:ext cx="5023050" cy="263273"/>
          </a:xfrm>
          <a:custGeom>
            <a:rect b="b" l="l" r="r" t="t"/>
            <a:pathLst>
              <a:path extrusionOk="0" h="8201" w="200922">
                <a:moveTo>
                  <a:pt x="0" y="0"/>
                </a:moveTo>
                <a:lnTo>
                  <a:pt x="200922" y="0"/>
                </a:lnTo>
                <a:lnTo>
                  <a:pt x="200922" y="8201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08" name="Google Shape;1008;p57"/>
          <p:cNvSpPr/>
          <p:nvPr/>
        </p:nvSpPr>
        <p:spPr>
          <a:xfrm>
            <a:off x="885575" y="1846400"/>
            <a:ext cx="13536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8"/>
          <p:cNvSpPr/>
          <p:nvPr/>
        </p:nvSpPr>
        <p:spPr>
          <a:xfrm>
            <a:off x="0" y="3292000"/>
            <a:ext cx="9144000" cy="842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58"/>
          <p:cNvSpPr/>
          <p:nvPr/>
        </p:nvSpPr>
        <p:spPr>
          <a:xfrm>
            <a:off x="0" y="2252175"/>
            <a:ext cx="9144000" cy="10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58"/>
          <p:cNvSpPr/>
          <p:nvPr/>
        </p:nvSpPr>
        <p:spPr>
          <a:xfrm>
            <a:off x="1066325" y="2362775"/>
            <a:ext cx="2820900" cy="1224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Server 1			        1.1.1.1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Encapsulation and Decapsulation (Step 1/5)</a:t>
            </a:r>
            <a:endParaRPr/>
          </a:p>
        </p:txBody>
      </p:sp>
      <p:sp>
        <p:nvSpPr>
          <p:cNvPr id="1017" name="Google Shape;1017;p58"/>
          <p:cNvSpPr txBox="1"/>
          <p:nvPr>
            <p:ph idx="1" type="body"/>
          </p:nvPr>
        </p:nvSpPr>
        <p:spPr>
          <a:xfrm>
            <a:off x="107050" y="402200"/>
            <a:ext cx="89097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VM1 adds an overlay header with the destination's </a:t>
            </a:r>
            <a:r>
              <a:rPr i="1" lang="en"/>
              <a:t>virtual</a:t>
            </a:r>
            <a:r>
              <a:rPr lang="en"/>
              <a:t> address.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Then, VM1 passes the packet to the virtual switch.</a:t>
            </a:r>
            <a:endParaRPr/>
          </a:p>
        </p:txBody>
      </p:sp>
      <p:sp>
        <p:nvSpPr>
          <p:cNvPr id="1018" name="Google Shape;1018;p58"/>
          <p:cNvSpPr/>
          <p:nvPr/>
        </p:nvSpPr>
        <p:spPr>
          <a:xfrm>
            <a:off x="23342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58"/>
          <p:cNvSpPr/>
          <p:nvPr/>
        </p:nvSpPr>
        <p:spPr>
          <a:xfrm>
            <a:off x="36296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0" name="Google Shape;1020;p58"/>
          <p:cNvCxnSpPr>
            <a:stCxn id="1018" idx="3"/>
            <a:endCxn id="1019" idx="1"/>
          </p:cNvCxnSpPr>
          <p:nvPr/>
        </p:nvCxnSpPr>
        <p:spPr>
          <a:xfrm>
            <a:off x="26192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1" name="Google Shape;1021;p58"/>
          <p:cNvSpPr/>
          <p:nvPr/>
        </p:nvSpPr>
        <p:spPr>
          <a:xfrm>
            <a:off x="49250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58"/>
          <p:cNvSpPr/>
          <p:nvPr/>
        </p:nvSpPr>
        <p:spPr>
          <a:xfrm>
            <a:off x="62204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3" name="Google Shape;1023;p58"/>
          <p:cNvCxnSpPr>
            <a:stCxn id="1021" idx="3"/>
            <a:endCxn id="1022" idx="1"/>
          </p:cNvCxnSpPr>
          <p:nvPr/>
        </p:nvCxnSpPr>
        <p:spPr>
          <a:xfrm>
            <a:off x="52100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58"/>
          <p:cNvCxnSpPr>
            <a:stCxn id="1019" idx="3"/>
            <a:endCxn id="1021" idx="1"/>
          </p:cNvCxnSpPr>
          <p:nvPr/>
        </p:nvCxnSpPr>
        <p:spPr>
          <a:xfrm>
            <a:off x="39146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58"/>
          <p:cNvCxnSpPr>
            <a:stCxn id="1018" idx="0"/>
            <a:endCxn id="1026" idx="2"/>
          </p:cNvCxnSpPr>
          <p:nvPr/>
        </p:nvCxnSpPr>
        <p:spPr>
          <a:xfrm rot="10800000">
            <a:off x="24767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6" name="Google Shape;1026;p58"/>
          <p:cNvSpPr/>
          <p:nvPr/>
        </p:nvSpPr>
        <p:spPr>
          <a:xfrm>
            <a:off x="1845575" y="3146802"/>
            <a:ext cx="12624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7" name="Google Shape;1027;p58"/>
          <p:cNvCxnSpPr>
            <a:stCxn id="1022" idx="0"/>
            <a:endCxn id="1028" idx="2"/>
          </p:cNvCxnSpPr>
          <p:nvPr/>
        </p:nvCxnSpPr>
        <p:spPr>
          <a:xfrm rot="10800000">
            <a:off x="63629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9" name="Google Shape;1029;p58"/>
          <p:cNvSpPr/>
          <p:nvPr/>
        </p:nvSpPr>
        <p:spPr>
          <a:xfrm>
            <a:off x="23342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58"/>
          <p:cNvSpPr/>
          <p:nvPr/>
        </p:nvSpPr>
        <p:spPr>
          <a:xfrm>
            <a:off x="32486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1" name="Google Shape;1031;p58"/>
          <p:cNvCxnSpPr>
            <a:stCxn id="1026" idx="0"/>
            <a:endCxn id="1032" idx="2"/>
          </p:cNvCxnSpPr>
          <p:nvPr/>
        </p:nvCxnSpPr>
        <p:spPr>
          <a:xfrm rot="10800000">
            <a:off x="15623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58"/>
          <p:cNvCxnSpPr>
            <a:stCxn id="1026" idx="0"/>
            <a:endCxn id="1029" idx="2"/>
          </p:cNvCxnSpPr>
          <p:nvPr/>
        </p:nvCxnSpPr>
        <p:spPr>
          <a:xfrm rot="10800000">
            <a:off x="2476775" y="2892402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58"/>
          <p:cNvCxnSpPr>
            <a:stCxn id="1026" idx="0"/>
            <a:endCxn id="1030" idx="2"/>
          </p:cNvCxnSpPr>
          <p:nvPr/>
        </p:nvCxnSpPr>
        <p:spPr>
          <a:xfrm flipH="1" rot="10800000">
            <a:off x="24767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58"/>
          <p:cNvSpPr txBox="1"/>
          <p:nvPr/>
        </p:nvSpPr>
        <p:spPr>
          <a:xfrm>
            <a:off x="11455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58"/>
          <p:cNvSpPr txBox="1"/>
          <p:nvPr/>
        </p:nvSpPr>
        <p:spPr>
          <a:xfrm>
            <a:off x="20599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192.168.1.2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58"/>
          <p:cNvSpPr txBox="1"/>
          <p:nvPr/>
        </p:nvSpPr>
        <p:spPr>
          <a:xfrm>
            <a:off x="29743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10.16.1.2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58"/>
          <p:cNvSpPr/>
          <p:nvPr/>
        </p:nvSpPr>
        <p:spPr>
          <a:xfrm>
            <a:off x="4952525" y="2362775"/>
            <a:ext cx="2820900" cy="1224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Server 2			        2.2.2.2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58"/>
          <p:cNvSpPr/>
          <p:nvPr/>
        </p:nvSpPr>
        <p:spPr>
          <a:xfrm>
            <a:off x="5731775" y="3146802"/>
            <a:ext cx="12624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9" name="Google Shape;1039;p58"/>
          <p:cNvCxnSpPr>
            <a:stCxn id="1028" idx="0"/>
            <a:endCxn id="1040" idx="2"/>
          </p:cNvCxnSpPr>
          <p:nvPr/>
        </p:nvCxnSpPr>
        <p:spPr>
          <a:xfrm rot="10800000">
            <a:off x="54485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58"/>
          <p:cNvCxnSpPr>
            <a:stCxn id="1028" idx="0"/>
            <a:endCxn id="1042" idx="2"/>
          </p:cNvCxnSpPr>
          <p:nvPr/>
        </p:nvCxnSpPr>
        <p:spPr>
          <a:xfrm rot="10800000">
            <a:off x="6362975" y="2892402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58"/>
          <p:cNvCxnSpPr>
            <a:stCxn id="1028" idx="0"/>
            <a:endCxn id="1044" idx="2"/>
          </p:cNvCxnSpPr>
          <p:nvPr/>
        </p:nvCxnSpPr>
        <p:spPr>
          <a:xfrm flipH="1" rot="10800000">
            <a:off x="63629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5" name="Google Shape;1045;p58"/>
          <p:cNvSpPr/>
          <p:nvPr/>
        </p:nvSpPr>
        <p:spPr>
          <a:xfrm>
            <a:off x="885575" y="1561400"/>
            <a:ext cx="1353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192.0.5.7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58"/>
          <p:cNvSpPr/>
          <p:nvPr/>
        </p:nvSpPr>
        <p:spPr>
          <a:xfrm>
            <a:off x="885575" y="1846400"/>
            <a:ext cx="13536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58"/>
          <p:cNvSpPr txBox="1"/>
          <p:nvPr/>
        </p:nvSpPr>
        <p:spPr>
          <a:xfrm>
            <a:off x="50317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10.7.7.7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" name="Google Shape;1048;p58"/>
          <p:cNvSpPr txBox="1"/>
          <p:nvPr/>
        </p:nvSpPr>
        <p:spPr>
          <a:xfrm>
            <a:off x="59461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10.8.8.8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" name="Google Shape;1049;p58"/>
          <p:cNvSpPr txBox="1"/>
          <p:nvPr/>
        </p:nvSpPr>
        <p:spPr>
          <a:xfrm>
            <a:off x="68605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192.0.5.7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58"/>
          <p:cNvSpPr/>
          <p:nvPr/>
        </p:nvSpPr>
        <p:spPr>
          <a:xfrm>
            <a:off x="62204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V5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0" name="Google Shape;1040;p58"/>
          <p:cNvSpPr/>
          <p:nvPr/>
        </p:nvSpPr>
        <p:spPr>
          <a:xfrm>
            <a:off x="53060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V4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58"/>
          <p:cNvSpPr/>
          <p:nvPr/>
        </p:nvSpPr>
        <p:spPr>
          <a:xfrm>
            <a:off x="71348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V6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0" name="Google Shape;1050;p58"/>
          <p:cNvCxnSpPr>
            <a:stCxn id="1032" idx="2"/>
            <a:endCxn id="1026" idx="0"/>
          </p:cNvCxnSpPr>
          <p:nvPr/>
        </p:nvCxnSpPr>
        <p:spPr>
          <a:xfrm>
            <a:off x="1562375" y="2892550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58"/>
          <p:cNvSpPr/>
          <p:nvPr/>
        </p:nvSpPr>
        <p:spPr>
          <a:xfrm>
            <a:off x="1419875" y="2607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9"/>
          <p:cNvSpPr/>
          <p:nvPr/>
        </p:nvSpPr>
        <p:spPr>
          <a:xfrm>
            <a:off x="0" y="3292000"/>
            <a:ext cx="9144000" cy="842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6" name="Google Shape;1056;p59"/>
          <p:cNvSpPr/>
          <p:nvPr/>
        </p:nvSpPr>
        <p:spPr>
          <a:xfrm>
            <a:off x="0" y="2252175"/>
            <a:ext cx="9144000" cy="10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59"/>
          <p:cNvSpPr/>
          <p:nvPr/>
        </p:nvSpPr>
        <p:spPr>
          <a:xfrm>
            <a:off x="1066325" y="2362775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1			        1.1.1.1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5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Encapsulation and Decapsulation (Step 2/5)</a:t>
            </a:r>
            <a:endParaRPr/>
          </a:p>
        </p:txBody>
      </p:sp>
      <p:sp>
        <p:nvSpPr>
          <p:cNvPr id="1059" name="Google Shape;1059;p59"/>
          <p:cNvSpPr txBox="1"/>
          <p:nvPr>
            <p:ph idx="1" type="body"/>
          </p:nvPr>
        </p:nvSpPr>
        <p:spPr>
          <a:xfrm>
            <a:off x="107050" y="402200"/>
            <a:ext cx="89097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virtual switch reads the virtual address and looks up the matching physical address. Then, it adds (</a:t>
            </a:r>
            <a:r>
              <a:rPr i="1" lang="en"/>
              <a:t>encapsulates</a:t>
            </a:r>
            <a:r>
              <a:rPr lang="en"/>
              <a:t>) a new header with the physical address.</a:t>
            </a:r>
            <a:endParaRPr/>
          </a:p>
        </p:txBody>
      </p:sp>
      <p:sp>
        <p:nvSpPr>
          <p:cNvPr id="1060" name="Google Shape;1060;p59"/>
          <p:cNvSpPr/>
          <p:nvPr/>
        </p:nvSpPr>
        <p:spPr>
          <a:xfrm>
            <a:off x="23342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59"/>
          <p:cNvSpPr/>
          <p:nvPr/>
        </p:nvSpPr>
        <p:spPr>
          <a:xfrm>
            <a:off x="36296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2" name="Google Shape;1062;p59"/>
          <p:cNvCxnSpPr>
            <a:stCxn id="1060" idx="3"/>
            <a:endCxn id="1061" idx="1"/>
          </p:cNvCxnSpPr>
          <p:nvPr/>
        </p:nvCxnSpPr>
        <p:spPr>
          <a:xfrm>
            <a:off x="26192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3" name="Google Shape;1063;p59"/>
          <p:cNvSpPr/>
          <p:nvPr/>
        </p:nvSpPr>
        <p:spPr>
          <a:xfrm>
            <a:off x="49250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59"/>
          <p:cNvSpPr/>
          <p:nvPr/>
        </p:nvSpPr>
        <p:spPr>
          <a:xfrm>
            <a:off x="62204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5" name="Google Shape;1065;p59"/>
          <p:cNvCxnSpPr>
            <a:stCxn id="1063" idx="3"/>
            <a:endCxn id="1064" idx="1"/>
          </p:cNvCxnSpPr>
          <p:nvPr/>
        </p:nvCxnSpPr>
        <p:spPr>
          <a:xfrm>
            <a:off x="52100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59"/>
          <p:cNvCxnSpPr>
            <a:stCxn id="1061" idx="3"/>
            <a:endCxn id="1063" idx="1"/>
          </p:cNvCxnSpPr>
          <p:nvPr/>
        </p:nvCxnSpPr>
        <p:spPr>
          <a:xfrm>
            <a:off x="39146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59"/>
          <p:cNvCxnSpPr>
            <a:stCxn id="1060" idx="0"/>
            <a:endCxn id="1068" idx="2"/>
          </p:cNvCxnSpPr>
          <p:nvPr/>
        </p:nvCxnSpPr>
        <p:spPr>
          <a:xfrm rot="10800000">
            <a:off x="24767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59"/>
          <p:cNvCxnSpPr>
            <a:stCxn id="1064" idx="0"/>
            <a:endCxn id="1070" idx="2"/>
          </p:cNvCxnSpPr>
          <p:nvPr/>
        </p:nvCxnSpPr>
        <p:spPr>
          <a:xfrm rot="10800000">
            <a:off x="63629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1" name="Google Shape;1071;p59"/>
          <p:cNvSpPr/>
          <p:nvPr/>
        </p:nvSpPr>
        <p:spPr>
          <a:xfrm>
            <a:off x="23342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59"/>
          <p:cNvSpPr/>
          <p:nvPr/>
        </p:nvSpPr>
        <p:spPr>
          <a:xfrm>
            <a:off x="14198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59"/>
          <p:cNvSpPr/>
          <p:nvPr/>
        </p:nvSpPr>
        <p:spPr>
          <a:xfrm>
            <a:off x="32486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4" name="Google Shape;1074;p59"/>
          <p:cNvCxnSpPr>
            <a:stCxn id="1068" idx="0"/>
            <a:endCxn id="1072" idx="2"/>
          </p:cNvCxnSpPr>
          <p:nvPr/>
        </p:nvCxnSpPr>
        <p:spPr>
          <a:xfrm rot="10800000">
            <a:off x="15623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59"/>
          <p:cNvCxnSpPr>
            <a:stCxn id="1068" idx="0"/>
            <a:endCxn id="1071" idx="2"/>
          </p:cNvCxnSpPr>
          <p:nvPr/>
        </p:nvCxnSpPr>
        <p:spPr>
          <a:xfrm rot="10800000">
            <a:off x="2476775" y="2892402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59"/>
          <p:cNvCxnSpPr>
            <a:stCxn id="1068" idx="0"/>
            <a:endCxn id="1073" idx="2"/>
          </p:cNvCxnSpPr>
          <p:nvPr/>
        </p:nvCxnSpPr>
        <p:spPr>
          <a:xfrm flipH="1" rot="10800000">
            <a:off x="24767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7" name="Google Shape;1077;p59"/>
          <p:cNvSpPr txBox="1"/>
          <p:nvPr/>
        </p:nvSpPr>
        <p:spPr>
          <a:xfrm>
            <a:off x="11455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59"/>
          <p:cNvSpPr txBox="1"/>
          <p:nvPr/>
        </p:nvSpPr>
        <p:spPr>
          <a:xfrm>
            <a:off x="20599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192.168.1.2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59"/>
          <p:cNvSpPr txBox="1"/>
          <p:nvPr/>
        </p:nvSpPr>
        <p:spPr>
          <a:xfrm>
            <a:off x="29743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10.16.1.2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59"/>
          <p:cNvSpPr/>
          <p:nvPr/>
        </p:nvSpPr>
        <p:spPr>
          <a:xfrm>
            <a:off x="4952525" y="2362775"/>
            <a:ext cx="2820900" cy="1224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Server 2			        2.2.2.2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59"/>
          <p:cNvSpPr/>
          <p:nvPr/>
        </p:nvSpPr>
        <p:spPr>
          <a:xfrm>
            <a:off x="5731775" y="3146802"/>
            <a:ext cx="12624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1" name="Google Shape;1081;p59"/>
          <p:cNvCxnSpPr>
            <a:stCxn id="1070" idx="0"/>
            <a:endCxn id="1082" idx="2"/>
          </p:cNvCxnSpPr>
          <p:nvPr/>
        </p:nvCxnSpPr>
        <p:spPr>
          <a:xfrm rot="10800000">
            <a:off x="54485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3" name="Google Shape;1083;p59"/>
          <p:cNvCxnSpPr>
            <a:stCxn id="1070" idx="0"/>
            <a:endCxn id="1084" idx="2"/>
          </p:cNvCxnSpPr>
          <p:nvPr/>
        </p:nvCxnSpPr>
        <p:spPr>
          <a:xfrm rot="10800000">
            <a:off x="6362975" y="2892402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59"/>
          <p:cNvCxnSpPr>
            <a:stCxn id="1070" idx="0"/>
            <a:endCxn id="1086" idx="2"/>
          </p:cNvCxnSpPr>
          <p:nvPr/>
        </p:nvCxnSpPr>
        <p:spPr>
          <a:xfrm flipH="1" rot="10800000">
            <a:off x="63629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59"/>
          <p:cNvSpPr/>
          <p:nvPr/>
        </p:nvSpPr>
        <p:spPr>
          <a:xfrm>
            <a:off x="1799975" y="1561400"/>
            <a:ext cx="1353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192.0.5.7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59"/>
          <p:cNvSpPr/>
          <p:nvPr/>
        </p:nvSpPr>
        <p:spPr>
          <a:xfrm>
            <a:off x="1799975" y="1846400"/>
            <a:ext cx="13536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59"/>
          <p:cNvSpPr txBox="1"/>
          <p:nvPr/>
        </p:nvSpPr>
        <p:spPr>
          <a:xfrm>
            <a:off x="50317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10.7.7.7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59"/>
          <p:cNvSpPr txBox="1"/>
          <p:nvPr/>
        </p:nvSpPr>
        <p:spPr>
          <a:xfrm>
            <a:off x="59461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10.8.8.8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59"/>
          <p:cNvSpPr txBox="1"/>
          <p:nvPr/>
        </p:nvSpPr>
        <p:spPr>
          <a:xfrm>
            <a:off x="68605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192.0.5.7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59"/>
          <p:cNvSpPr/>
          <p:nvPr/>
        </p:nvSpPr>
        <p:spPr>
          <a:xfrm>
            <a:off x="62204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V5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59"/>
          <p:cNvSpPr/>
          <p:nvPr/>
        </p:nvSpPr>
        <p:spPr>
          <a:xfrm>
            <a:off x="53060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V4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59"/>
          <p:cNvSpPr/>
          <p:nvPr/>
        </p:nvSpPr>
        <p:spPr>
          <a:xfrm>
            <a:off x="71348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V6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59"/>
          <p:cNvSpPr/>
          <p:nvPr/>
        </p:nvSpPr>
        <p:spPr>
          <a:xfrm>
            <a:off x="1799975" y="1276400"/>
            <a:ext cx="1353600" cy="28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59"/>
          <p:cNvSpPr/>
          <p:nvPr/>
        </p:nvSpPr>
        <p:spPr>
          <a:xfrm>
            <a:off x="1845575" y="3146802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3" name="Google Shape;1093;p59"/>
          <p:cNvCxnSpPr>
            <a:stCxn id="1068" idx="2"/>
            <a:endCxn id="1060" idx="0"/>
          </p:cNvCxnSpPr>
          <p:nvPr/>
        </p:nvCxnSpPr>
        <p:spPr>
          <a:xfrm>
            <a:off x="2476775" y="3431802"/>
            <a:ext cx="0" cy="329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4" name="Google Shape;1094;p59"/>
          <p:cNvSpPr txBox="1"/>
          <p:nvPr/>
        </p:nvSpPr>
        <p:spPr>
          <a:xfrm>
            <a:off x="3208378" y="1291388"/>
            <a:ext cx="9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Encapsulate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59"/>
          <p:cNvSpPr txBox="1"/>
          <p:nvPr>
            <p:ph idx="1" type="body"/>
          </p:nvPr>
        </p:nvSpPr>
        <p:spPr>
          <a:xfrm>
            <a:off x="107050" y="4136000"/>
            <a:ext cx="89097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Then, the virtual switch forwards the packet to routers in the datacenter.</a:t>
            </a:r>
            <a:endParaRPr/>
          </a:p>
        </p:txBody>
      </p:sp>
      <p:sp>
        <p:nvSpPr>
          <p:cNvPr id="1096" name="Google Shape;1096;p59"/>
          <p:cNvSpPr txBox="1"/>
          <p:nvPr/>
        </p:nvSpPr>
        <p:spPr>
          <a:xfrm>
            <a:off x="7419875" y="1380650"/>
            <a:ext cx="159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Haven't discussed how to look up yet. For now, it's magic.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60"/>
          <p:cNvSpPr/>
          <p:nvPr/>
        </p:nvSpPr>
        <p:spPr>
          <a:xfrm>
            <a:off x="0" y="3292000"/>
            <a:ext cx="9144000" cy="842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60"/>
          <p:cNvSpPr/>
          <p:nvPr/>
        </p:nvSpPr>
        <p:spPr>
          <a:xfrm>
            <a:off x="0" y="2252175"/>
            <a:ext cx="9144000" cy="10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60"/>
          <p:cNvSpPr/>
          <p:nvPr/>
        </p:nvSpPr>
        <p:spPr>
          <a:xfrm>
            <a:off x="1066325" y="2362775"/>
            <a:ext cx="2820900" cy="1224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Server 1			        1.1.1.1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6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Encapsulation and Decapsulation (Step 3/5)</a:t>
            </a:r>
            <a:endParaRPr/>
          </a:p>
        </p:txBody>
      </p:sp>
      <p:sp>
        <p:nvSpPr>
          <p:cNvPr id="1105" name="Google Shape;1105;p60"/>
          <p:cNvSpPr txBox="1"/>
          <p:nvPr>
            <p:ph idx="1" type="body"/>
          </p:nvPr>
        </p:nvSpPr>
        <p:spPr>
          <a:xfrm>
            <a:off x="107050" y="402200"/>
            <a:ext cx="89097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routers in the datacenter forward the packet according to its </a:t>
            </a:r>
            <a:r>
              <a:rPr i="1" lang="en"/>
              <a:t>physical</a:t>
            </a:r>
            <a:r>
              <a:rPr lang="en"/>
              <a:t> (underlay) address. No need to think about virtual addresses!</a:t>
            </a:r>
            <a:endParaRPr/>
          </a:p>
        </p:txBody>
      </p:sp>
      <p:sp>
        <p:nvSpPr>
          <p:cNvPr id="1106" name="Google Shape;1106;p60"/>
          <p:cNvSpPr/>
          <p:nvPr/>
        </p:nvSpPr>
        <p:spPr>
          <a:xfrm>
            <a:off x="2334275" y="3761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60"/>
          <p:cNvSpPr/>
          <p:nvPr/>
        </p:nvSpPr>
        <p:spPr>
          <a:xfrm>
            <a:off x="3629675" y="3761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8" name="Google Shape;1108;p60"/>
          <p:cNvCxnSpPr>
            <a:stCxn id="1106" idx="3"/>
            <a:endCxn id="1107" idx="1"/>
          </p:cNvCxnSpPr>
          <p:nvPr/>
        </p:nvCxnSpPr>
        <p:spPr>
          <a:xfrm>
            <a:off x="26192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9" name="Google Shape;1109;p60"/>
          <p:cNvSpPr/>
          <p:nvPr/>
        </p:nvSpPr>
        <p:spPr>
          <a:xfrm>
            <a:off x="4925075" y="3761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60"/>
          <p:cNvSpPr/>
          <p:nvPr/>
        </p:nvSpPr>
        <p:spPr>
          <a:xfrm>
            <a:off x="6220475" y="3761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1" name="Google Shape;1111;p60"/>
          <p:cNvCxnSpPr>
            <a:stCxn id="1109" idx="3"/>
            <a:endCxn id="1110" idx="1"/>
          </p:cNvCxnSpPr>
          <p:nvPr/>
        </p:nvCxnSpPr>
        <p:spPr>
          <a:xfrm>
            <a:off x="52100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2" name="Google Shape;1112;p60"/>
          <p:cNvCxnSpPr>
            <a:stCxn id="1107" idx="3"/>
            <a:endCxn id="1109" idx="1"/>
          </p:cNvCxnSpPr>
          <p:nvPr/>
        </p:nvCxnSpPr>
        <p:spPr>
          <a:xfrm>
            <a:off x="39146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60"/>
          <p:cNvCxnSpPr>
            <a:stCxn id="1106" idx="0"/>
            <a:endCxn id="1114" idx="2"/>
          </p:cNvCxnSpPr>
          <p:nvPr/>
        </p:nvCxnSpPr>
        <p:spPr>
          <a:xfrm rot="10800000">
            <a:off x="24767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4" name="Google Shape;1114;p60"/>
          <p:cNvSpPr/>
          <p:nvPr/>
        </p:nvSpPr>
        <p:spPr>
          <a:xfrm>
            <a:off x="1845575" y="3146802"/>
            <a:ext cx="12624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5" name="Google Shape;1115;p60"/>
          <p:cNvCxnSpPr>
            <a:stCxn id="1110" idx="0"/>
            <a:endCxn id="1116" idx="2"/>
          </p:cNvCxnSpPr>
          <p:nvPr/>
        </p:nvCxnSpPr>
        <p:spPr>
          <a:xfrm rot="10800000">
            <a:off x="63629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60"/>
          <p:cNvSpPr/>
          <p:nvPr/>
        </p:nvSpPr>
        <p:spPr>
          <a:xfrm>
            <a:off x="23342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60"/>
          <p:cNvSpPr/>
          <p:nvPr/>
        </p:nvSpPr>
        <p:spPr>
          <a:xfrm>
            <a:off x="14198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60"/>
          <p:cNvSpPr/>
          <p:nvPr/>
        </p:nvSpPr>
        <p:spPr>
          <a:xfrm>
            <a:off x="32486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0" name="Google Shape;1120;p60"/>
          <p:cNvCxnSpPr>
            <a:stCxn id="1114" idx="0"/>
            <a:endCxn id="1118" idx="2"/>
          </p:cNvCxnSpPr>
          <p:nvPr/>
        </p:nvCxnSpPr>
        <p:spPr>
          <a:xfrm rot="10800000">
            <a:off x="15623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60"/>
          <p:cNvCxnSpPr>
            <a:stCxn id="1114" idx="0"/>
            <a:endCxn id="1117" idx="2"/>
          </p:cNvCxnSpPr>
          <p:nvPr/>
        </p:nvCxnSpPr>
        <p:spPr>
          <a:xfrm rot="10800000">
            <a:off x="2476775" y="2892402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60"/>
          <p:cNvCxnSpPr>
            <a:stCxn id="1114" idx="0"/>
            <a:endCxn id="1119" idx="2"/>
          </p:cNvCxnSpPr>
          <p:nvPr/>
        </p:nvCxnSpPr>
        <p:spPr>
          <a:xfrm flipH="1" rot="10800000">
            <a:off x="24767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3" name="Google Shape;1123;p60"/>
          <p:cNvSpPr txBox="1"/>
          <p:nvPr/>
        </p:nvSpPr>
        <p:spPr>
          <a:xfrm>
            <a:off x="11455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60"/>
          <p:cNvSpPr txBox="1"/>
          <p:nvPr/>
        </p:nvSpPr>
        <p:spPr>
          <a:xfrm>
            <a:off x="20599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192.168.1.2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5" name="Google Shape;1125;p60"/>
          <p:cNvSpPr txBox="1"/>
          <p:nvPr/>
        </p:nvSpPr>
        <p:spPr>
          <a:xfrm>
            <a:off x="29743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10.16.1.2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6" name="Google Shape;1126;p60"/>
          <p:cNvSpPr/>
          <p:nvPr/>
        </p:nvSpPr>
        <p:spPr>
          <a:xfrm>
            <a:off x="4952525" y="2362775"/>
            <a:ext cx="2820900" cy="1224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Server 2			        2.2.2.2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6" name="Google Shape;1116;p60"/>
          <p:cNvSpPr/>
          <p:nvPr/>
        </p:nvSpPr>
        <p:spPr>
          <a:xfrm>
            <a:off x="5731775" y="3146802"/>
            <a:ext cx="12624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7" name="Google Shape;1127;p60"/>
          <p:cNvCxnSpPr>
            <a:stCxn id="1116" idx="0"/>
            <a:endCxn id="1128" idx="2"/>
          </p:cNvCxnSpPr>
          <p:nvPr/>
        </p:nvCxnSpPr>
        <p:spPr>
          <a:xfrm rot="10800000">
            <a:off x="54485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60"/>
          <p:cNvCxnSpPr>
            <a:stCxn id="1116" idx="0"/>
            <a:endCxn id="1130" idx="2"/>
          </p:cNvCxnSpPr>
          <p:nvPr/>
        </p:nvCxnSpPr>
        <p:spPr>
          <a:xfrm rot="10800000">
            <a:off x="6362975" y="2892402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60"/>
          <p:cNvCxnSpPr>
            <a:stCxn id="1116" idx="0"/>
            <a:endCxn id="1132" idx="2"/>
          </p:cNvCxnSpPr>
          <p:nvPr/>
        </p:nvCxnSpPr>
        <p:spPr>
          <a:xfrm flipH="1" rot="10800000">
            <a:off x="63629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3" name="Google Shape;1133;p60"/>
          <p:cNvSpPr/>
          <p:nvPr/>
        </p:nvSpPr>
        <p:spPr>
          <a:xfrm>
            <a:off x="3743075" y="4505325"/>
            <a:ext cx="1353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192.0.5.7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60"/>
          <p:cNvSpPr/>
          <p:nvPr/>
        </p:nvSpPr>
        <p:spPr>
          <a:xfrm>
            <a:off x="3743075" y="4790325"/>
            <a:ext cx="13536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60"/>
          <p:cNvSpPr txBox="1"/>
          <p:nvPr/>
        </p:nvSpPr>
        <p:spPr>
          <a:xfrm>
            <a:off x="50317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10.7.7.7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60"/>
          <p:cNvSpPr txBox="1"/>
          <p:nvPr/>
        </p:nvSpPr>
        <p:spPr>
          <a:xfrm>
            <a:off x="59461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10.8.8.8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60"/>
          <p:cNvSpPr txBox="1"/>
          <p:nvPr/>
        </p:nvSpPr>
        <p:spPr>
          <a:xfrm>
            <a:off x="68605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192.0.5.7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0" name="Google Shape;1130;p60"/>
          <p:cNvSpPr/>
          <p:nvPr/>
        </p:nvSpPr>
        <p:spPr>
          <a:xfrm>
            <a:off x="62204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V5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60"/>
          <p:cNvSpPr/>
          <p:nvPr/>
        </p:nvSpPr>
        <p:spPr>
          <a:xfrm>
            <a:off x="53060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V4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2" name="Google Shape;1132;p60"/>
          <p:cNvSpPr/>
          <p:nvPr/>
        </p:nvSpPr>
        <p:spPr>
          <a:xfrm>
            <a:off x="71348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V6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60"/>
          <p:cNvSpPr/>
          <p:nvPr/>
        </p:nvSpPr>
        <p:spPr>
          <a:xfrm>
            <a:off x="3743075" y="4220325"/>
            <a:ext cx="1353600" cy="28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To: 2.2.2.2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61"/>
          <p:cNvSpPr/>
          <p:nvPr/>
        </p:nvSpPr>
        <p:spPr>
          <a:xfrm>
            <a:off x="0" y="3292000"/>
            <a:ext cx="9144000" cy="842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4" name="Google Shape;1144;p61"/>
          <p:cNvSpPr/>
          <p:nvPr/>
        </p:nvSpPr>
        <p:spPr>
          <a:xfrm>
            <a:off x="0" y="2252175"/>
            <a:ext cx="9144000" cy="10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5" name="Google Shape;1145;p61"/>
          <p:cNvSpPr/>
          <p:nvPr/>
        </p:nvSpPr>
        <p:spPr>
          <a:xfrm>
            <a:off x="1066325" y="2362775"/>
            <a:ext cx="2820900" cy="1224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Server 1			        1.1.1.1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6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Encapsulation and Decapsulation (Step 4/5)</a:t>
            </a:r>
            <a:endParaRPr/>
          </a:p>
        </p:txBody>
      </p:sp>
      <p:sp>
        <p:nvSpPr>
          <p:cNvPr id="1147" name="Google Shape;1147;p61"/>
          <p:cNvSpPr txBox="1"/>
          <p:nvPr>
            <p:ph idx="1" type="body"/>
          </p:nvPr>
        </p:nvSpPr>
        <p:spPr>
          <a:xfrm>
            <a:off x="107050" y="402200"/>
            <a:ext cx="89097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Eventually, R4 receives the packet and reads its </a:t>
            </a:r>
            <a:r>
              <a:rPr i="1" lang="en"/>
              <a:t>physical</a:t>
            </a:r>
            <a:r>
              <a:rPr lang="en"/>
              <a:t> (underlay) destination address, 2.2.2.2.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R4 is connected to physical server 2.2.2.2, so it forwards the packet to the server.</a:t>
            </a:r>
            <a:endParaRPr/>
          </a:p>
        </p:txBody>
      </p:sp>
      <p:sp>
        <p:nvSpPr>
          <p:cNvPr id="1148" name="Google Shape;1148;p61"/>
          <p:cNvSpPr/>
          <p:nvPr/>
        </p:nvSpPr>
        <p:spPr>
          <a:xfrm>
            <a:off x="23342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61"/>
          <p:cNvSpPr/>
          <p:nvPr/>
        </p:nvSpPr>
        <p:spPr>
          <a:xfrm>
            <a:off x="36296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0" name="Google Shape;1150;p61"/>
          <p:cNvCxnSpPr>
            <a:stCxn id="1148" idx="3"/>
            <a:endCxn id="1149" idx="1"/>
          </p:cNvCxnSpPr>
          <p:nvPr/>
        </p:nvCxnSpPr>
        <p:spPr>
          <a:xfrm>
            <a:off x="26192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1" name="Google Shape;1151;p61"/>
          <p:cNvSpPr/>
          <p:nvPr/>
        </p:nvSpPr>
        <p:spPr>
          <a:xfrm>
            <a:off x="49250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61"/>
          <p:cNvSpPr/>
          <p:nvPr/>
        </p:nvSpPr>
        <p:spPr>
          <a:xfrm>
            <a:off x="6220475" y="3761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3" name="Google Shape;1153;p61"/>
          <p:cNvCxnSpPr>
            <a:stCxn id="1151" idx="3"/>
            <a:endCxn id="1152" idx="1"/>
          </p:cNvCxnSpPr>
          <p:nvPr/>
        </p:nvCxnSpPr>
        <p:spPr>
          <a:xfrm>
            <a:off x="52100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61"/>
          <p:cNvCxnSpPr>
            <a:stCxn id="1149" idx="3"/>
            <a:endCxn id="1151" idx="1"/>
          </p:cNvCxnSpPr>
          <p:nvPr/>
        </p:nvCxnSpPr>
        <p:spPr>
          <a:xfrm>
            <a:off x="39146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61"/>
          <p:cNvCxnSpPr>
            <a:stCxn id="1148" idx="0"/>
            <a:endCxn id="1156" idx="2"/>
          </p:cNvCxnSpPr>
          <p:nvPr/>
        </p:nvCxnSpPr>
        <p:spPr>
          <a:xfrm rot="10800000">
            <a:off x="24767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61"/>
          <p:cNvSpPr/>
          <p:nvPr/>
        </p:nvSpPr>
        <p:spPr>
          <a:xfrm>
            <a:off x="1845575" y="3146802"/>
            <a:ext cx="12624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7" name="Google Shape;1157;p61"/>
          <p:cNvCxnSpPr>
            <a:stCxn id="1152" idx="0"/>
            <a:endCxn id="1158" idx="2"/>
          </p:cNvCxnSpPr>
          <p:nvPr/>
        </p:nvCxnSpPr>
        <p:spPr>
          <a:xfrm rot="10800000">
            <a:off x="63629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9" name="Google Shape;1159;p61"/>
          <p:cNvSpPr/>
          <p:nvPr/>
        </p:nvSpPr>
        <p:spPr>
          <a:xfrm>
            <a:off x="23342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0" name="Google Shape;1160;p61"/>
          <p:cNvSpPr/>
          <p:nvPr/>
        </p:nvSpPr>
        <p:spPr>
          <a:xfrm>
            <a:off x="14198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61"/>
          <p:cNvSpPr/>
          <p:nvPr/>
        </p:nvSpPr>
        <p:spPr>
          <a:xfrm>
            <a:off x="32486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2" name="Google Shape;1162;p61"/>
          <p:cNvCxnSpPr>
            <a:stCxn id="1156" idx="0"/>
            <a:endCxn id="1160" idx="2"/>
          </p:cNvCxnSpPr>
          <p:nvPr/>
        </p:nvCxnSpPr>
        <p:spPr>
          <a:xfrm rot="10800000">
            <a:off x="15623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61"/>
          <p:cNvCxnSpPr>
            <a:stCxn id="1156" idx="0"/>
            <a:endCxn id="1159" idx="2"/>
          </p:cNvCxnSpPr>
          <p:nvPr/>
        </p:nvCxnSpPr>
        <p:spPr>
          <a:xfrm rot="10800000">
            <a:off x="2476775" y="2892402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61"/>
          <p:cNvCxnSpPr>
            <a:stCxn id="1156" idx="0"/>
            <a:endCxn id="1161" idx="2"/>
          </p:cNvCxnSpPr>
          <p:nvPr/>
        </p:nvCxnSpPr>
        <p:spPr>
          <a:xfrm flipH="1" rot="10800000">
            <a:off x="24767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5" name="Google Shape;1165;p61"/>
          <p:cNvSpPr txBox="1"/>
          <p:nvPr/>
        </p:nvSpPr>
        <p:spPr>
          <a:xfrm>
            <a:off x="11455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61"/>
          <p:cNvSpPr txBox="1"/>
          <p:nvPr/>
        </p:nvSpPr>
        <p:spPr>
          <a:xfrm>
            <a:off x="20599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192.168.1.2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61"/>
          <p:cNvSpPr txBox="1"/>
          <p:nvPr/>
        </p:nvSpPr>
        <p:spPr>
          <a:xfrm>
            <a:off x="29743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10.16.1.2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61"/>
          <p:cNvSpPr/>
          <p:nvPr/>
        </p:nvSpPr>
        <p:spPr>
          <a:xfrm>
            <a:off x="4952525" y="2362775"/>
            <a:ext cx="2820900" cy="1224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Server 2			        2.2.2.2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61"/>
          <p:cNvSpPr/>
          <p:nvPr/>
        </p:nvSpPr>
        <p:spPr>
          <a:xfrm>
            <a:off x="5731775" y="3146802"/>
            <a:ext cx="12624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9" name="Google Shape;1169;p61"/>
          <p:cNvCxnSpPr>
            <a:stCxn id="1158" idx="0"/>
            <a:endCxn id="1170" idx="2"/>
          </p:cNvCxnSpPr>
          <p:nvPr/>
        </p:nvCxnSpPr>
        <p:spPr>
          <a:xfrm rot="10800000">
            <a:off x="54485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61"/>
          <p:cNvCxnSpPr>
            <a:stCxn id="1158" idx="0"/>
            <a:endCxn id="1172" idx="2"/>
          </p:cNvCxnSpPr>
          <p:nvPr/>
        </p:nvCxnSpPr>
        <p:spPr>
          <a:xfrm rot="10800000">
            <a:off x="6362975" y="2892402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61"/>
          <p:cNvCxnSpPr>
            <a:stCxn id="1158" idx="0"/>
            <a:endCxn id="1174" idx="2"/>
          </p:cNvCxnSpPr>
          <p:nvPr/>
        </p:nvCxnSpPr>
        <p:spPr>
          <a:xfrm flipH="1" rot="10800000">
            <a:off x="63629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p61"/>
          <p:cNvSpPr txBox="1"/>
          <p:nvPr/>
        </p:nvSpPr>
        <p:spPr>
          <a:xfrm>
            <a:off x="50317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10.7.7.7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61"/>
          <p:cNvSpPr txBox="1"/>
          <p:nvPr/>
        </p:nvSpPr>
        <p:spPr>
          <a:xfrm>
            <a:off x="59461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10.8.8.8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61"/>
          <p:cNvSpPr txBox="1"/>
          <p:nvPr/>
        </p:nvSpPr>
        <p:spPr>
          <a:xfrm>
            <a:off x="68605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192.0.5.7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61"/>
          <p:cNvSpPr/>
          <p:nvPr/>
        </p:nvSpPr>
        <p:spPr>
          <a:xfrm>
            <a:off x="62204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V5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61"/>
          <p:cNvSpPr/>
          <p:nvPr/>
        </p:nvSpPr>
        <p:spPr>
          <a:xfrm>
            <a:off x="53060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V4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61"/>
          <p:cNvSpPr/>
          <p:nvPr/>
        </p:nvSpPr>
        <p:spPr>
          <a:xfrm>
            <a:off x="71348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V6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61"/>
          <p:cNvSpPr/>
          <p:nvPr/>
        </p:nvSpPr>
        <p:spPr>
          <a:xfrm>
            <a:off x="5686175" y="4488100"/>
            <a:ext cx="1353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192.0.5.7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61"/>
          <p:cNvSpPr/>
          <p:nvPr/>
        </p:nvSpPr>
        <p:spPr>
          <a:xfrm>
            <a:off x="5686175" y="4773100"/>
            <a:ext cx="13536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61"/>
          <p:cNvSpPr/>
          <p:nvPr/>
        </p:nvSpPr>
        <p:spPr>
          <a:xfrm>
            <a:off x="5686175" y="4203100"/>
            <a:ext cx="1353600" cy="28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1" name="Google Shape;1181;p61"/>
          <p:cNvCxnSpPr>
            <a:stCxn id="1152" idx="0"/>
            <a:endCxn id="1158" idx="2"/>
          </p:cNvCxnSpPr>
          <p:nvPr/>
        </p:nvCxnSpPr>
        <p:spPr>
          <a:xfrm rot="10800000">
            <a:off x="63629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2"/>
          <p:cNvSpPr/>
          <p:nvPr/>
        </p:nvSpPr>
        <p:spPr>
          <a:xfrm>
            <a:off x="0" y="3292000"/>
            <a:ext cx="9144000" cy="842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7" name="Google Shape;1187;p62"/>
          <p:cNvSpPr/>
          <p:nvPr/>
        </p:nvSpPr>
        <p:spPr>
          <a:xfrm>
            <a:off x="0" y="2252175"/>
            <a:ext cx="9144000" cy="10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8" name="Google Shape;1188;p62"/>
          <p:cNvSpPr/>
          <p:nvPr/>
        </p:nvSpPr>
        <p:spPr>
          <a:xfrm>
            <a:off x="1066325" y="2362775"/>
            <a:ext cx="2820900" cy="1224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Server 1			        1.1.1.1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9" name="Google Shape;1189;p6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Encapsulation and Decapsulation (Step 5/5)</a:t>
            </a:r>
            <a:endParaRPr/>
          </a:p>
        </p:txBody>
      </p:sp>
      <p:sp>
        <p:nvSpPr>
          <p:cNvPr id="1190" name="Google Shape;1190;p62"/>
          <p:cNvSpPr txBox="1"/>
          <p:nvPr>
            <p:ph idx="1" type="body"/>
          </p:nvPr>
        </p:nvSpPr>
        <p:spPr>
          <a:xfrm>
            <a:off x="107050" y="402200"/>
            <a:ext cx="89097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virtual switch at 2.2.2.2 sees a packet destined for itself.</a:t>
            </a:r>
            <a:endParaRPr/>
          </a:p>
        </p:txBody>
      </p:sp>
      <p:sp>
        <p:nvSpPr>
          <p:cNvPr id="1191" name="Google Shape;1191;p62"/>
          <p:cNvSpPr/>
          <p:nvPr/>
        </p:nvSpPr>
        <p:spPr>
          <a:xfrm>
            <a:off x="23342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62"/>
          <p:cNvSpPr/>
          <p:nvPr/>
        </p:nvSpPr>
        <p:spPr>
          <a:xfrm>
            <a:off x="36296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3" name="Google Shape;1193;p62"/>
          <p:cNvCxnSpPr>
            <a:stCxn id="1191" idx="3"/>
            <a:endCxn id="1192" idx="1"/>
          </p:cNvCxnSpPr>
          <p:nvPr/>
        </p:nvCxnSpPr>
        <p:spPr>
          <a:xfrm>
            <a:off x="26192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62"/>
          <p:cNvSpPr/>
          <p:nvPr/>
        </p:nvSpPr>
        <p:spPr>
          <a:xfrm>
            <a:off x="49250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62"/>
          <p:cNvSpPr/>
          <p:nvPr/>
        </p:nvSpPr>
        <p:spPr>
          <a:xfrm>
            <a:off x="62204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6" name="Google Shape;1196;p62"/>
          <p:cNvCxnSpPr>
            <a:stCxn id="1194" idx="3"/>
            <a:endCxn id="1195" idx="1"/>
          </p:cNvCxnSpPr>
          <p:nvPr/>
        </p:nvCxnSpPr>
        <p:spPr>
          <a:xfrm>
            <a:off x="52100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62"/>
          <p:cNvCxnSpPr>
            <a:stCxn id="1192" idx="3"/>
            <a:endCxn id="1194" idx="1"/>
          </p:cNvCxnSpPr>
          <p:nvPr/>
        </p:nvCxnSpPr>
        <p:spPr>
          <a:xfrm>
            <a:off x="39146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62"/>
          <p:cNvCxnSpPr>
            <a:stCxn id="1191" idx="0"/>
            <a:endCxn id="1199" idx="2"/>
          </p:cNvCxnSpPr>
          <p:nvPr/>
        </p:nvCxnSpPr>
        <p:spPr>
          <a:xfrm rot="10800000">
            <a:off x="24767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9" name="Google Shape;1199;p62"/>
          <p:cNvSpPr/>
          <p:nvPr/>
        </p:nvSpPr>
        <p:spPr>
          <a:xfrm>
            <a:off x="1845575" y="3146802"/>
            <a:ext cx="12624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0" name="Google Shape;1200;p62"/>
          <p:cNvCxnSpPr>
            <a:stCxn id="1195" idx="0"/>
            <a:endCxn id="1201" idx="2"/>
          </p:cNvCxnSpPr>
          <p:nvPr/>
        </p:nvCxnSpPr>
        <p:spPr>
          <a:xfrm rot="10800000">
            <a:off x="63629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62"/>
          <p:cNvSpPr/>
          <p:nvPr/>
        </p:nvSpPr>
        <p:spPr>
          <a:xfrm>
            <a:off x="23342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62"/>
          <p:cNvSpPr/>
          <p:nvPr/>
        </p:nvSpPr>
        <p:spPr>
          <a:xfrm>
            <a:off x="14198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4" name="Google Shape;1204;p62"/>
          <p:cNvSpPr/>
          <p:nvPr/>
        </p:nvSpPr>
        <p:spPr>
          <a:xfrm>
            <a:off x="32486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5" name="Google Shape;1205;p62"/>
          <p:cNvCxnSpPr>
            <a:stCxn id="1199" idx="0"/>
            <a:endCxn id="1203" idx="2"/>
          </p:cNvCxnSpPr>
          <p:nvPr/>
        </p:nvCxnSpPr>
        <p:spPr>
          <a:xfrm rot="10800000">
            <a:off x="15623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62"/>
          <p:cNvCxnSpPr>
            <a:stCxn id="1199" idx="0"/>
            <a:endCxn id="1202" idx="2"/>
          </p:cNvCxnSpPr>
          <p:nvPr/>
        </p:nvCxnSpPr>
        <p:spPr>
          <a:xfrm rot="10800000">
            <a:off x="2476775" y="2892402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62"/>
          <p:cNvCxnSpPr>
            <a:stCxn id="1199" idx="0"/>
            <a:endCxn id="1204" idx="2"/>
          </p:cNvCxnSpPr>
          <p:nvPr/>
        </p:nvCxnSpPr>
        <p:spPr>
          <a:xfrm flipH="1" rot="10800000">
            <a:off x="24767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8" name="Google Shape;1208;p62"/>
          <p:cNvSpPr txBox="1"/>
          <p:nvPr/>
        </p:nvSpPr>
        <p:spPr>
          <a:xfrm>
            <a:off x="11455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62"/>
          <p:cNvSpPr txBox="1"/>
          <p:nvPr/>
        </p:nvSpPr>
        <p:spPr>
          <a:xfrm>
            <a:off x="20599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192.168.1.2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0" name="Google Shape;1210;p62"/>
          <p:cNvSpPr txBox="1"/>
          <p:nvPr/>
        </p:nvSpPr>
        <p:spPr>
          <a:xfrm>
            <a:off x="29743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10.16.1.2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1" name="Google Shape;1211;p62"/>
          <p:cNvSpPr/>
          <p:nvPr/>
        </p:nvSpPr>
        <p:spPr>
          <a:xfrm>
            <a:off x="4952525" y="2362775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2			       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2" name="Google Shape;1212;p62"/>
          <p:cNvCxnSpPr>
            <a:stCxn id="1201" idx="0"/>
            <a:endCxn id="1213" idx="2"/>
          </p:cNvCxnSpPr>
          <p:nvPr/>
        </p:nvCxnSpPr>
        <p:spPr>
          <a:xfrm rot="10800000">
            <a:off x="54485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4" name="Google Shape;1214;p62"/>
          <p:cNvCxnSpPr>
            <a:stCxn id="1201" idx="0"/>
            <a:endCxn id="1215" idx="2"/>
          </p:cNvCxnSpPr>
          <p:nvPr/>
        </p:nvCxnSpPr>
        <p:spPr>
          <a:xfrm rot="10800000">
            <a:off x="6362975" y="2892402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62"/>
          <p:cNvCxnSpPr>
            <a:stCxn id="1201" idx="0"/>
            <a:endCxn id="1217" idx="2"/>
          </p:cNvCxnSpPr>
          <p:nvPr/>
        </p:nvCxnSpPr>
        <p:spPr>
          <a:xfrm flipH="1" rot="10800000">
            <a:off x="63629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62"/>
          <p:cNvSpPr txBox="1"/>
          <p:nvPr/>
        </p:nvSpPr>
        <p:spPr>
          <a:xfrm>
            <a:off x="50317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10.7.7.7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9" name="Google Shape;1219;p62"/>
          <p:cNvSpPr txBox="1"/>
          <p:nvPr/>
        </p:nvSpPr>
        <p:spPr>
          <a:xfrm>
            <a:off x="59461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10.8.8.8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0" name="Google Shape;1220;p62"/>
          <p:cNvSpPr txBox="1"/>
          <p:nvPr/>
        </p:nvSpPr>
        <p:spPr>
          <a:xfrm>
            <a:off x="68605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192.0.5.7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62"/>
          <p:cNvSpPr/>
          <p:nvPr/>
        </p:nvSpPr>
        <p:spPr>
          <a:xfrm>
            <a:off x="62204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V5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62"/>
          <p:cNvSpPr/>
          <p:nvPr/>
        </p:nvSpPr>
        <p:spPr>
          <a:xfrm>
            <a:off x="53060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V4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62"/>
          <p:cNvSpPr/>
          <p:nvPr/>
        </p:nvSpPr>
        <p:spPr>
          <a:xfrm>
            <a:off x="71348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V6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62"/>
          <p:cNvSpPr/>
          <p:nvPr/>
        </p:nvSpPr>
        <p:spPr>
          <a:xfrm>
            <a:off x="5686175" y="1578125"/>
            <a:ext cx="1353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192.0.5.7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2" name="Google Shape;1222;p62"/>
          <p:cNvSpPr/>
          <p:nvPr/>
        </p:nvSpPr>
        <p:spPr>
          <a:xfrm>
            <a:off x="5686175" y="1863125"/>
            <a:ext cx="13536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3" name="Google Shape;1223;p62"/>
          <p:cNvSpPr/>
          <p:nvPr/>
        </p:nvSpPr>
        <p:spPr>
          <a:xfrm>
            <a:off x="5686175" y="1293125"/>
            <a:ext cx="1353600" cy="28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1" name="Google Shape;1201;p62"/>
          <p:cNvSpPr/>
          <p:nvPr/>
        </p:nvSpPr>
        <p:spPr>
          <a:xfrm>
            <a:off x="5731775" y="3146802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4" name="Google Shape;1224;p62"/>
          <p:cNvGrpSpPr/>
          <p:nvPr/>
        </p:nvGrpSpPr>
        <p:grpSpPr>
          <a:xfrm>
            <a:off x="5536475" y="1327925"/>
            <a:ext cx="2689128" cy="215400"/>
            <a:chOff x="5536475" y="1175525"/>
            <a:chExt cx="2689128" cy="215400"/>
          </a:xfrm>
        </p:grpSpPr>
        <p:cxnSp>
          <p:nvCxnSpPr>
            <p:cNvPr id="1225" name="Google Shape;1225;p62"/>
            <p:cNvCxnSpPr/>
            <p:nvPr/>
          </p:nvCxnSpPr>
          <p:spPr>
            <a:xfrm>
              <a:off x="5536475" y="1283225"/>
              <a:ext cx="1655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6" name="Google Shape;1226;p62"/>
            <p:cNvSpPr txBox="1"/>
            <p:nvPr/>
          </p:nvSpPr>
          <p:spPr>
            <a:xfrm>
              <a:off x="7230203" y="1175525"/>
              <a:ext cx="9954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Decapsulate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27" name="Google Shape;1227;p62"/>
          <p:cNvCxnSpPr>
            <a:stCxn id="1201" idx="0"/>
            <a:endCxn id="1217" idx="2"/>
          </p:cNvCxnSpPr>
          <p:nvPr/>
        </p:nvCxnSpPr>
        <p:spPr>
          <a:xfrm flipH="1" rot="10800000">
            <a:off x="63629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8" name="Google Shape;1228;p62"/>
          <p:cNvSpPr txBox="1"/>
          <p:nvPr>
            <p:ph idx="1" type="body"/>
          </p:nvPr>
        </p:nvSpPr>
        <p:spPr>
          <a:xfrm>
            <a:off x="107050" y="783200"/>
            <a:ext cx="4924800" cy="1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virtual switch removes (</a:t>
            </a:r>
            <a:r>
              <a:rPr i="1" lang="en"/>
              <a:t>decapsulates</a:t>
            </a:r>
            <a:r>
              <a:rPr lang="en"/>
              <a:t>) the underlay header, revealing the virtual address of the destination.</a:t>
            </a:r>
            <a:endParaRPr/>
          </a:p>
        </p:txBody>
      </p:sp>
      <p:sp>
        <p:nvSpPr>
          <p:cNvPr id="1229" name="Google Shape;1229;p62"/>
          <p:cNvSpPr txBox="1"/>
          <p:nvPr>
            <p:ph idx="1" type="body"/>
          </p:nvPr>
        </p:nvSpPr>
        <p:spPr>
          <a:xfrm>
            <a:off x="107050" y="4136000"/>
            <a:ext cx="89097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Then, the virtual switch sends the packet to the VM with virtual address 192.0.5.7.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Why are Datacenters Different? – Multiple Paths</a:t>
            </a:r>
            <a:endParaRPr/>
          </a:p>
        </p:txBody>
      </p:sp>
      <p:sp>
        <p:nvSpPr>
          <p:cNvPr id="264" name="Google Shape;264;p27"/>
          <p:cNvSpPr txBox="1"/>
          <p:nvPr>
            <p:ph idx="1" type="body"/>
          </p:nvPr>
        </p:nvSpPr>
        <p:spPr>
          <a:xfrm>
            <a:off x="107050" y="402200"/>
            <a:ext cx="89097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want routing protocols to find multiple paths between two hosts.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797250" y="2266901"/>
            <a:ext cx="386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428988" y="21097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2105391" y="256693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3781788" y="21097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9" name="Google Shape;269;p27"/>
          <p:cNvCxnSpPr>
            <a:stCxn id="266" idx="6"/>
            <a:endCxn id="270" idx="1"/>
          </p:cNvCxnSpPr>
          <p:nvPr/>
        </p:nvCxnSpPr>
        <p:spPr>
          <a:xfrm>
            <a:off x="713988" y="2252239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7"/>
          <p:cNvCxnSpPr>
            <a:stCxn id="270" idx="3"/>
            <a:endCxn id="272" idx="1"/>
          </p:cNvCxnSpPr>
          <p:nvPr/>
        </p:nvCxnSpPr>
        <p:spPr>
          <a:xfrm flipH="1" rot="10800000">
            <a:off x="1552191" y="1795039"/>
            <a:ext cx="5532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7"/>
          <p:cNvCxnSpPr>
            <a:stCxn id="270" idx="3"/>
            <a:endCxn id="267" idx="1"/>
          </p:cNvCxnSpPr>
          <p:nvPr/>
        </p:nvCxnSpPr>
        <p:spPr>
          <a:xfrm>
            <a:off x="1552191" y="2252239"/>
            <a:ext cx="5532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7"/>
          <p:cNvCxnSpPr>
            <a:stCxn id="272" idx="3"/>
            <a:endCxn id="275" idx="1"/>
          </p:cNvCxnSpPr>
          <p:nvPr/>
        </p:nvCxnSpPr>
        <p:spPr>
          <a:xfrm>
            <a:off x="2390391" y="1795039"/>
            <a:ext cx="5532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7"/>
          <p:cNvCxnSpPr>
            <a:stCxn id="267" idx="3"/>
            <a:endCxn id="275" idx="1"/>
          </p:cNvCxnSpPr>
          <p:nvPr/>
        </p:nvCxnSpPr>
        <p:spPr>
          <a:xfrm flipH="1" rot="10800000">
            <a:off x="2390391" y="2252239"/>
            <a:ext cx="5532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7"/>
          <p:cNvCxnSpPr>
            <a:stCxn id="275" idx="3"/>
            <a:endCxn id="268" idx="2"/>
          </p:cNvCxnSpPr>
          <p:nvPr/>
        </p:nvCxnSpPr>
        <p:spPr>
          <a:xfrm>
            <a:off x="3228591" y="2252239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7"/>
          <p:cNvSpPr txBox="1"/>
          <p:nvPr/>
        </p:nvSpPr>
        <p:spPr>
          <a:xfrm>
            <a:off x="3311850" y="2266901"/>
            <a:ext cx="386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1746225" y="1986401"/>
            <a:ext cx="386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1746225" y="2328450"/>
            <a:ext cx="386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2355825" y="1986401"/>
            <a:ext cx="386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2355825" y="2328450"/>
            <a:ext cx="386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5077188" y="1804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8429988" y="1804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5" name="Google Shape;285;p27"/>
          <p:cNvCxnSpPr>
            <a:stCxn id="283" idx="6"/>
            <a:endCxn id="286" idx="1"/>
          </p:cNvCxnSpPr>
          <p:nvPr/>
        </p:nvCxnSpPr>
        <p:spPr>
          <a:xfrm>
            <a:off x="5362188" y="1947439"/>
            <a:ext cx="55320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7"/>
          <p:cNvCxnSpPr>
            <a:stCxn id="286" idx="3"/>
            <a:endCxn id="288" idx="1"/>
          </p:cNvCxnSpPr>
          <p:nvPr/>
        </p:nvCxnSpPr>
        <p:spPr>
          <a:xfrm flipH="1" rot="10800000">
            <a:off x="6200391" y="1795039"/>
            <a:ext cx="5532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7"/>
          <p:cNvCxnSpPr>
            <a:stCxn id="286" idx="3"/>
            <a:endCxn id="290" idx="1"/>
          </p:cNvCxnSpPr>
          <p:nvPr/>
        </p:nvCxnSpPr>
        <p:spPr>
          <a:xfrm>
            <a:off x="6200391" y="2252239"/>
            <a:ext cx="5532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7"/>
          <p:cNvCxnSpPr>
            <a:stCxn id="288" idx="3"/>
            <a:endCxn id="292" idx="1"/>
          </p:cNvCxnSpPr>
          <p:nvPr/>
        </p:nvCxnSpPr>
        <p:spPr>
          <a:xfrm>
            <a:off x="7038591" y="1795039"/>
            <a:ext cx="5532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7"/>
          <p:cNvCxnSpPr>
            <a:stCxn id="290" idx="3"/>
            <a:endCxn id="292" idx="1"/>
          </p:cNvCxnSpPr>
          <p:nvPr/>
        </p:nvCxnSpPr>
        <p:spPr>
          <a:xfrm flipH="1" rot="10800000">
            <a:off x="7038591" y="2252239"/>
            <a:ext cx="5532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7"/>
          <p:cNvCxnSpPr>
            <a:stCxn id="292" idx="3"/>
            <a:endCxn id="284" idx="2"/>
          </p:cNvCxnSpPr>
          <p:nvPr/>
        </p:nvCxnSpPr>
        <p:spPr>
          <a:xfrm flipH="1" rot="10800000">
            <a:off x="7876791" y="1947439"/>
            <a:ext cx="55320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7"/>
          <p:cNvSpPr/>
          <p:nvPr/>
        </p:nvSpPr>
        <p:spPr>
          <a:xfrm>
            <a:off x="5077188" y="24145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" name="Google Shape;296;p27"/>
          <p:cNvCxnSpPr>
            <a:stCxn id="295" idx="6"/>
            <a:endCxn id="286" idx="1"/>
          </p:cNvCxnSpPr>
          <p:nvPr/>
        </p:nvCxnSpPr>
        <p:spPr>
          <a:xfrm flipH="1" rot="10800000">
            <a:off x="5362188" y="2252239"/>
            <a:ext cx="55320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7"/>
          <p:cNvSpPr/>
          <p:nvPr/>
        </p:nvSpPr>
        <p:spPr>
          <a:xfrm>
            <a:off x="8429988" y="24145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" name="Google Shape;298;p27"/>
          <p:cNvCxnSpPr>
            <a:stCxn id="292" idx="3"/>
            <a:endCxn id="297" idx="2"/>
          </p:cNvCxnSpPr>
          <p:nvPr/>
        </p:nvCxnSpPr>
        <p:spPr>
          <a:xfrm>
            <a:off x="7876791" y="2252239"/>
            <a:ext cx="55320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7"/>
          <p:cNvSpPr/>
          <p:nvPr/>
        </p:nvSpPr>
        <p:spPr>
          <a:xfrm>
            <a:off x="659300" y="1674067"/>
            <a:ext cx="3200725" cy="537525"/>
          </a:xfrm>
          <a:custGeom>
            <a:rect b="b" l="l" r="r" t="t"/>
            <a:pathLst>
              <a:path extrusionOk="0" h="21501" w="128029">
                <a:moveTo>
                  <a:pt x="0" y="20969"/>
                </a:moveTo>
                <a:cubicBezTo>
                  <a:pt x="5020" y="20685"/>
                  <a:pt x="19688" y="22760"/>
                  <a:pt x="30118" y="19266"/>
                </a:cubicBezTo>
                <a:cubicBezTo>
                  <a:pt x="40548" y="15772"/>
                  <a:pt x="51865" y="56"/>
                  <a:pt x="62578" y="3"/>
                </a:cubicBezTo>
                <a:cubicBezTo>
                  <a:pt x="73292" y="-50"/>
                  <a:pt x="83491" y="15364"/>
                  <a:pt x="94399" y="18947"/>
                </a:cubicBezTo>
                <a:cubicBezTo>
                  <a:pt x="105308" y="22530"/>
                  <a:pt x="122424" y="21075"/>
                  <a:pt x="128029" y="21501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0" name="Google Shape;300;p27"/>
          <p:cNvSpPr/>
          <p:nvPr/>
        </p:nvSpPr>
        <p:spPr>
          <a:xfrm>
            <a:off x="5281150" y="1673984"/>
            <a:ext cx="3248600" cy="497775"/>
          </a:xfrm>
          <a:custGeom>
            <a:rect b="b" l="l" r="r" t="t"/>
            <a:pathLst>
              <a:path extrusionOk="0" h="19911" w="129944">
                <a:moveTo>
                  <a:pt x="0" y="7670"/>
                </a:moveTo>
                <a:cubicBezTo>
                  <a:pt x="5091" y="9692"/>
                  <a:pt x="19866" y="21079"/>
                  <a:pt x="30544" y="19802"/>
                </a:cubicBezTo>
                <a:cubicBezTo>
                  <a:pt x="41222" y="18525"/>
                  <a:pt x="53017" y="113"/>
                  <a:pt x="64067" y="7"/>
                </a:cubicBezTo>
                <a:cubicBezTo>
                  <a:pt x="75117" y="-99"/>
                  <a:pt x="85867" y="17922"/>
                  <a:pt x="96846" y="19164"/>
                </a:cubicBezTo>
                <a:cubicBezTo>
                  <a:pt x="107826" y="20406"/>
                  <a:pt x="124428" y="9408"/>
                  <a:pt x="129944" y="7457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1" name="Google Shape;301;p27"/>
          <p:cNvSpPr/>
          <p:nvPr/>
        </p:nvSpPr>
        <p:spPr>
          <a:xfrm>
            <a:off x="5297100" y="1876098"/>
            <a:ext cx="3216700" cy="745225"/>
          </a:xfrm>
          <a:custGeom>
            <a:rect b="b" l="l" r="r" t="t"/>
            <a:pathLst>
              <a:path extrusionOk="0" h="29809" w="128668">
                <a:moveTo>
                  <a:pt x="0" y="29809"/>
                </a:moveTo>
                <a:cubicBezTo>
                  <a:pt x="5144" y="28106"/>
                  <a:pt x="20238" y="24559"/>
                  <a:pt x="30863" y="19593"/>
                </a:cubicBezTo>
                <a:cubicBezTo>
                  <a:pt x="41488" y="14627"/>
                  <a:pt x="53195" y="189"/>
                  <a:pt x="63749" y="11"/>
                </a:cubicBezTo>
                <a:cubicBezTo>
                  <a:pt x="74303" y="-166"/>
                  <a:pt x="83366" y="13934"/>
                  <a:pt x="94186" y="18528"/>
                </a:cubicBezTo>
                <a:cubicBezTo>
                  <a:pt x="105006" y="23122"/>
                  <a:pt x="122921" y="26066"/>
                  <a:pt x="128668" y="27574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2" name="Google Shape;302;p27"/>
          <p:cNvSpPr txBox="1"/>
          <p:nvPr/>
        </p:nvSpPr>
        <p:spPr>
          <a:xfrm>
            <a:off x="429000" y="2958400"/>
            <a:ext cx="36378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A→B only used a single path, it can only send at 1 Gbps.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A→B split traffic across both paths, it can send at 2 Gbps.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routing protocols can only send traffic along one path.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5077200" y="2958400"/>
            <a:ext cx="38670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Coordination: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A→B and C→D might send along the same path, overloading it.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C→D should switch to using the bottom path instead.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routing protocols don't assume coordination between flows.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7239600" y="2797475"/>
            <a:ext cx="1190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on all links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1267191" y="2109739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2105391" y="1652539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2943591" y="2109739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5915391" y="2109739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6753591" y="1652539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6753591" y="2566939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7591791" y="2109739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3"/>
          <p:cNvSpPr/>
          <p:nvPr/>
        </p:nvSpPr>
        <p:spPr>
          <a:xfrm>
            <a:off x="0" y="3292000"/>
            <a:ext cx="9144000" cy="842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5" name="Google Shape;1235;p63"/>
          <p:cNvSpPr/>
          <p:nvPr/>
        </p:nvSpPr>
        <p:spPr>
          <a:xfrm>
            <a:off x="0" y="2252175"/>
            <a:ext cx="9144000" cy="10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6" name="Google Shape;1236;p63"/>
          <p:cNvSpPr/>
          <p:nvPr/>
        </p:nvSpPr>
        <p:spPr>
          <a:xfrm>
            <a:off x="1066325" y="2362775"/>
            <a:ext cx="2820900" cy="1224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Server 1			        1.1.1.1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6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Encapsulation and Decapsulation</a:t>
            </a:r>
            <a:endParaRPr/>
          </a:p>
        </p:txBody>
      </p:sp>
      <p:sp>
        <p:nvSpPr>
          <p:cNvPr id="1238" name="Google Shape;1238;p63"/>
          <p:cNvSpPr txBox="1"/>
          <p:nvPr>
            <p:ph idx="1" type="body"/>
          </p:nvPr>
        </p:nvSpPr>
        <p:spPr>
          <a:xfrm>
            <a:off x="107050" y="402200"/>
            <a:ext cx="89097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Success – our packet reached VM6!</a:t>
            </a:r>
            <a:endParaRPr/>
          </a:p>
        </p:txBody>
      </p:sp>
      <p:sp>
        <p:nvSpPr>
          <p:cNvPr id="1239" name="Google Shape;1239;p63"/>
          <p:cNvSpPr/>
          <p:nvPr/>
        </p:nvSpPr>
        <p:spPr>
          <a:xfrm>
            <a:off x="23342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0" name="Google Shape;1240;p63"/>
          <p:cNvSpPr/>
          <p:nvPr/>
        </p:nvSpPr>
        <p:spPr>
          <a:xfrm>
            <a:off x="36296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1" name="Google Shape;1241;p63"/>
          <p:cNvCxnSpPr>
            <a:stCxn id="1239" idx="3"/>
            <a:endCxn id="1240" idx="1"/>
          </p:cNvCxnSpPr>
          <p:nvPr/>
        </p:nvCxnSpPr>
        <p:spPr>
          <a:xfrm>
            <a:off x="26192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2" name="Google Shape;1242;p63"/>
          <p:cNvSpPr/>
          <p:nvPr/>
        </p:nvSpPr>
        <p:spPr>
          <a:xfrm>
            <a:off x="49250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3" name="Google Shape;1243;p63"/>
          <p:cNvSpPr/>
          <p:nvPr/>
        </p:nvSpPr>
        <p:spPr>
          <a:xfrm>
            <a:off x="6220475" y="37613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4" name="Google Shape;1244;p63"/>
          <p:cNvCxnSpPr>
            <a:stCxn id="1242" idx="3"/>
            <a:endCxn id="1243" idx="1"/>
          </p:cNvCxnSpPr>
          <p:nvPr/>
        </p:nvCxnSpPr>
        <p:spPr>
          <a:xfrm>
            <a:off x="52100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63"/>
          <p:cNvCxnSpPr>
            <a:stCxn id="1240" idx="3"/>
            <a:endCxn id="1242" idx="1"/>
          </p:cNvCxnSpPr>
          <p:nvPr/>
        </p:nvCxnSpPr>
        <p:spPr>
          <a:xfrm>
            <a:off x="3914675" y="3903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63"/>
          <p:cNvCxnSpPr>
            <a:stCxn id="1239" idx="0"/>
            <a:endCxn id="1247" idx="2"/>
          </p:cNvCxnSpPr>
          <p:nvPr/>
        </p:nvCxnSpPr>
        <p:spPr>
          <a:xfrm rot="10800000">
            <a:off x="24767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7" name="Google Shape;1247;p63"/>
          <p:cNvSpPr/>
          <p:nvPr/>
        </p:nvSpPr>
        <p:spPr>
          <a:xfrm>
            <a:off x="1845575" y="3146802"/>
            <a:ext cx="12624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8" name="Google Shape;1248;p63"/>
          <p:cNvCxnSpPr>
            <a:stCxn id="1243" idx="0"/>
            <a:endCxn id="1249" idx="2"/>
          </p:cNvCxnSpPr>
          <p:nvPr/>
        </p:nvCxnSpPr>
        <p:spPr>
          <a:xfrm rot="10800000">
            <a:off x="6362975" y="3431950"/>
            <a:ext cx="0" cy="32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0" name="Google Shape;1250;p63"/>
          <p:cNvSpPr/>
          <p:nvPr/>
        </p:nvSpPr>
        <p:spPr>
          <a:xfrm>
            <a:off x="23342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1" name="Google Shape;1251;p63"/>
          <p:cNvSpPr/>
          <p:nvPr/>
        </p:nvSpPr>
        <p:spPr>
          <a:xfrm>
            <a:off x="14198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63"/>
          <p:cNvSpPr/>
          <p:nvPr/>
        </p:nvSpPr>
        <p:spPr>
          <a:xfrm>
            <a:off x="32486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3" name="Google Shape;1253;p63"/>
          <p:cNvCxnSpPr>
            <a:stCxn id="1247" idx="0"/>
            <a:endCxn id="1251" idx="2"/>
          </p:cNvCxnSpPr>
          <p:nvPr/>
        </p:nvCxnSpPr>
        <p:spPr>
          <a:xfrm rot="10800000">
            <a:off x="15623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63"/>
          <p:cNvCxnSpPr>
            <a:stCxn id="1247" idx="0"/>
            <a:endCxn id="1250" idx="2"/>
          </p:cNvCxnSpPr>
          <p:nvPr/>
        </p:nvCxnSpPr>
        <p:spPr>
          <a:xfrm rot="10800000">
            <a:off x="2476775" y="2892402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63"/>
          <p:cNvCxnSpPr>
            <a:stCxn id="1247" idx="0"/>
            <a:endCxn id="1252" idx="2"/>
          </p:cNvCxnSpPr>
          <p:nvPr/>
        </p:nvCxnSpPr>
        <p:spPr>
          <a:xfrm flipH="1" rot="10800000">
            <a:off x="24767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63"/>
          <p:cNvSpPr txBox="1"/>
          <p:nvPr/>
        </p:nvSpPr>
        <p:spPr>
          <a:xfrm>
            <a:off x="11455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63"/>
          <p:cNvSpPr txBox="1"/>
          <p:nvPr/>
        </p:nvSpPr>
        <p:spPr>
          <a:xfrm>
            <a:off x="20599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192.168.1.2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8" name="Google Shape;1258;p63"/>
          <p:cNvSpPr txBox="1"/>
          <p:nvPr/>
        </p:nvSpPr>
        <p:spPr>
          <a:xfrm>
            <a:off x="29743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10.16.1.2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63"/>
          <p:cNvSpPr/>
          <p:nvPr/>
        </p:nvSpPr>
        <p:spPr>
          <a:xfrm>
            <a:off x="4952525" y="2362775"/>
            <a:ext cx="2820900" cy="1224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Server 2			        2.2.2.2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0" name="Google Shape;1260;p63"/>
          <p:cNvCxnSpPr>
            <a:stCxn id="1249" idx="0"/>
            <a:endCxn id="1261" idx="2"/>
          </p:cNvCxnSpPr>
          <p:nvPr/>
        </p:nvCxnSpPr>
        <p:spPr>
          <a:xfrm rot="10800000">
            <a:off x="54485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63"/>
          <p:cNvCxnSpPr>
            <a:stCxn id="1249" idx="0"/>
            <a:endCxn id="1263" idx="2"/>
          </p:cNvCxnSpPr>
          <p:nvPr/>
        </p:nvCxnSpPr>
        <p:spPr>
          <a:xfrm rot="10800000">
            <a:off x="6362975" y="2892402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63"/>
          <p:cNvCxnSpPr>
            <a:stCxn id="1249" idx="0"/>
            <a:endCxn id="1265" idx="2"/>
          </p:cNvCxnSpPr>
          <p:nvPr/>
        </p:nvCxnSpPr>
        <p:spPr>
          <a:xfrm flipH="1" rot="10800000">
            <a:off x="6362975" y="2892402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6" name="Google Shape;1266;p63"/>
          <p:cNvSpPr txBox="1"/>
          <p:nvPr/>
        </p:nvSpPr>
        <p:spPr>
          <a:xfrm>
            <a:off x="50317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10.7.7.7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7" name="Google Shape;1267;p63"/>
          <p:cNvSpPr txBox="1"/>
          <p:nvPr/>
        </p:nvSpPr>
        <p:spPr>
          <a:xfrm>
            <a:off x="59461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10.8.8.8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63"/>
          <p:cNvSpPr txBox="1"/>
          <p:nvPr/>
        </p:nvSpPr>
        <p:spPr>
          <a:xfrm>
            <a:off x="6860525" y="2422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192.0.5.7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3" name="Google Shape;1263;p63"/>
          <p:cNvSpPr/>
          <p:nvPr/>
        </p:nvSpPr>
        <p:spPr>
          <a:xfrm>
            <a:off x="62204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V5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1" name="Google Shape;1261;p63"/>
          <p:cNvSpPr/>
          <p:nvPr/>
        </p:nvSpPr>
        <p:spPr>
          <a:xfrm>
            <a:off x="5306075" y="26075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V4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5" name="Google Shape;1265;p63"/>
          <p:cNvSpPr/>
          <p:nvPr/>
        </p:nvSpPr>
        <p:spPr>
          <a:xfrm>
            <a:off x="7134875" y="2607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63"/>
          <p:cNvSpPr/>
          <p:nvPr/>
        </p:nvSpPr>
        <p:spPr>
          <a:xfrm>
            <a:off x="5731775" y="3146802"/>
            <a:ext cx="12624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9" name="Google Shape;1269;p63"/>
          <p:cNvSpPr/>
          <p:nvPr/>
        </p:nvSpPr>
        <p:spPr>
          <a:xfrm>
            <a:off x="6600575" y="1863125"/>
            <a:ext cx="13536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0" name="Google Shape;1270;p63"/>
          <p:cNvSpPr/>
          <p:nvPr/>
        </p:nvSpPr>
        <p:spPr>
          <a:xfrm>
            <a:off x="6600575" y="1587075"/>
            <a:ext cx="1353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192.0.5.7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4"/>
          <p:cNvSpPr/>
          <p:nvPr/>
        </p:nvSpPr>
        <p:spPr>
          <a:xfrm>
            <a:off x="0" y="4312065"/>
            <a:ext cx="9144000" cy="842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6" name="Google Shape;1276;p64"/>
          <p:cNvSpPr/>
          <p:nvPr/>
        </p:nvSpPr>
        <p:spPr>
          <a:xfrm>
            <a:off x="0" y="3272240"/>
            <a:ext cx="9144000" cy="10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7" name="Google Shape;1277;p64"/>
          <p:cNvSpPr/>
          <p:nvPr/>
        </p:nvSpPr>
        <p:spPr>
          <a:xfrm>
            <a:off x="1066325" y="3382840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1			        1.1.1.1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8" name="Google Shape;1278;p6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Encapsulation and Decapsulation</a:t>
            </a:r>
            <a:endParaRPr/>
          </a:p>
        </p:txBody>
      </p:sp>
      <p:sp>
        <p:nvSpPr>
          <p:cNvPr id="1279" name="Google Shape;1279;p64"/>
          <p:cNvSpPr txBox="1"/>
          <p:nvPr>
            <p:ph idx="1" type="body"/>
          </p:nvPr>
        </p:nvSpPr>
        <p:spPr>
          <a:xfrm>
            <a:off x="107050" y="402200"/>
            <a:ext cx="8909700" cy="25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did this work?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overlay network (VM1 and VM6) only thought about virtual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underlay network (R1–R4) only thought about physical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virtual switches acted as a bridge between the two layers.</a:t>
            </a:r>
            <a:endParaRPr/>
          </a:p>
        </p:txBody>
      </p:sp>
      <p:sp>
        <p:nvSpPr>
          <p:cNvPr id="1280" name="Google Shape;1280;p64"/>
          <p:cNvSpPr/>
          <p:nvPr/>
        </p:nvSpPr>
        <p:spPr>
          <a:xfrm>
            <a:off x="2334275" y="478141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1" name="Google Shape;1281;p64"/>
          <p:cNvSpPr/>
          <p:nvPr/>
        </p:nvSpPr>
        <p:spPr>
          <a:xfrm>
            <a:off x="3629675" y="478141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2" name="Google Shape;1282;p64"/>
          <p:cNvCxnSpPr>
            <a:stCxn id="1280" idx="3"/>
            <a:endCxn id="1281" idx="1"/>
          </p:cNvCxnSpPr>
          <p:nvPr/>
        </p:nvCxnSpPr>
        <p:spPr>
          <a:xfrm>
            <a:off x="2619275" y="4923915"/>
            <a:ext cx="1010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3" name="Google Shape;1283;p64"/>
          <p:cNvSpPr/>
          <p:nvPr/>
        </p:nvSpPr>
        <p:spPr>
          <a:xfrm>
            <a:off x="4925075" y="478141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4" name="Google Shape;1284;p64"/>
          <p:cNvSpPr/>
          <p:nvPr/>
        </p:nvSpPr>
        <p:spPr>
          <a:xfrm>
            <a:off x="6220475" y="478141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5" name="Google Shape;1285;p64"/>
          <p:cNvCxnSpPr>
            <a:stCxn id="1283" idx="3"/>
            <a:endCxn id="1284" idx="1"/>
          </p:cNvCxnSpPr>
          <p:nvPr/>
        </p:nvCxnSpPr>
        <p:spPr>
          <a:xfrm>
            <a:off x="5210075" y="4923915"/>
            <a:ext cx="1010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64"/>
          <p:cNvCxnSpPr>
            <a:stCxn id="1281" idx="3"/>
            <a:endCxn id="1283" idx="1"/>
          </p:cNvCxnSpPr>
          <p:nvPr/>
        </p:nvCxnSpPr>
        <p:spPr>
          <a:xfrm>
            <a:off x="3914675" y="4923915"/>
            <a:ext cx="1010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64"/>
          <p:cNvCxnSpPr>
            <a:stCxn id="1280" idx="0"/>
            <a:endCxn id="1288" idx="2"/>
          </p:cNvCxnSpPr>
          <p:nvPr/>
        </p:nvCxnSpPr>
        <p:spPr>
          <a:xfrm rot="10800000">
            <a:off x="2476775" y="4452015"/>
            <a:ext cx="0" cy="32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8" name="Google Shape;1288;p64"/>
          <p:cNvSpPr/>
          <p:nvPr/>
        </p:nvSpPr>
        <p:spPr>
          <a:xfrm>
            <a:off x="1845575" y="4166867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9" name="Google Shape;1289;p64"/>
          <p:cNvCxnSpPr>
            <a:stCxn id="1284" idx="0"/>
            <a:endCxn id="1290" idx="2"/>
          </p:cNvCxnSpPr>
          <p:nvPr/>
        </p:nvCxnSpPr>
        <p:spPr>
          <a:xfrm rot="10800000">
            <a:off x="6362975" y="4452015"/>
            <a:ext cx="0" cy="32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64"/>
          <p:cNvSpPr/>
          <p:nvPr/>
        </p:nvSpPr>
        <p:spPr>
          <a:xfrm>
            <a:off x="2334275" y="3627615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2" name="Google Shape;1292;p64"/>
          <p:cNvSpPr/>
          <p:nvPr/>
        </p:nvSpPr>
        <p:spPr>
          <a:xfrm>
            <a:off x="1419875" y="362761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64"/>
          <p:cNvSpPr/>
          <p:nvPr/>
        </p:nvSpPr>
        <p:spPr>
          <a:xfrm>
            <a:off x="3248675" y="3627615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4" name="Google Shape;1294;p64"/>
          <p:cNvCxnSpPr>
            <a:stCxn id="1288" idx="0"/>
            <a:endCxn id="1292" idx="2"/>
          </p:cNvCxnSpPr>
          <p:nvPr/>
        </p:nvCxnSpPr>
        <p:spPr>
          <a:xfrm rot="10800000">
            <a:off x="1562375" y="3912467"/>
            <a:ext cx="914400" cy="254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64"/>
          <p:cNvCxnSpPr>
            <a:stCxn id="1288" idx="0"/>
            <a:endCxn id="1291" idx="2"/>
          </p:cNvCxnSpPr>
          <p:nvPr/>
        </p:nvCxnSpPr>
        <p:spPr>
          <a:xfrm rot="10800000">
            <a:off x="2476775" y="3912467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64"/>
          <p:cNvCxnSpPr>
            <a:stCxn id="1288" idx="0"/>
            <a:endCxn id="1293" idx="2"/>
          </p:cNvCxnSpPr>
          <p:nvPr/>
        </p:nvCxnSpPr>
        <p:spPr>
          <a:xfrm flipH="1" rot="10800000">
            <a:off x="2476775" y="3912467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7" name="Google Shape;1297;p64"/>
          <p:cNvSpPr txBox="1"/>
          <p:nvPr/>
        </p:nvSpPr>
        <p:spPr>
          <a:xfrm>
            <a:off x="1145525" y="3442515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8" name="Google Shape;1298;p64"/>
          <p:cNvSpPr txBox="1"/>
          <p:nvPr/>
        </p:nvSpPr>
        <p:spPr>
          <a:xfrm>
            <a:off x="2059925" y="3442515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192.168.1.2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9" name="Google Shape;1299;p64"/>
          <p:cNvSpPr txBox="1"/>
          <p:nvPr/>
        </p:nvSpPr>
        <p:spPr>
          <a:xfrm>
            <a:off x="2974325" y="3442515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10.16.1.2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0" name="Google Shape;1300;p64"/>
          <p:cNvSpPr/>
          <p:nvPr/>
        </p:nvSpPr>
        <p:spPr>
          <a:xfrm>
            <a:off x="4952525" y="3382840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2			       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0" name="Google Shape;1290;p64"/>
          <p:cNvSpPr/>
          <p:nvPr/>
        </p:nvSpPr>
        <p:spPr>
          <a:xfrm>
            <a:off x="5731775" y="4166867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1" name="Google Shape;1301;p64"/>
          <p:cNvSpPr/>
          <p:nvPr/>
        </p:nvSpPr>
        <p:spPr>
          <a:xfrm>
            <a:off x="6220475" y="3627615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V5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2" name="Google Shape;1302;p64"/>
          <p:cNvSpPr/>
          <p:nvPr/>
        </p:nvSpPr>
        <p:spPr>
          <a:xfrm>
            <a:off x="5306075" y="3627615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V4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64"/>
          <p:cNvSpPr/>
          <p:nvPr/>
        </p:nvSpPr>
        <p:spPr>
          <a:xfrm>
            <a:off x="7134875" y="362761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4" name="Google Shape;1304;p64"/>
          <p:cNvCxnSpPr>
            <a:stCxn id="1290" idx="0"/>
            <a:endCxn id="1302" idx="2"/>
          </p:cNvCxnSpPr>
          <p:nvPr/>
        </p:nvCxnSpPr>
        <p:spPr>
          <a:xfrm rot="10800000">
            <a:off x="5448575" y="3912467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64"/>
          <p:cNvCxnSpPr>
            <a:stCxn id="1290" idx="0"/>
            <a:endCxn id="1301" idx="2"/>
          </p:cNvCxnSpPr>
          <p:nvPr/>
        </p:nvCxnSpPr>
        <p:spPr>
          <a:xfrm rot="10800000">
            <a:off x="6362975" y="3912467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64"/>
          <p:cNvCxnSpPr>
            <a:stCxn id="1290" idx="0"/>
            <a:endCxn id="1303" idx="2"/>
          </p:cNvCxnSpPr>
          <p:nvPr/>
        </p:nvCxnSpPr>
        <p:spPr>
          <a:xfrm flipH="1" rot="10800000">
            <a:off x="6362975" y="3912467"/>
            <a:ext cx="914400" cy="254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7" name="Google Shape;1307;p64"/>
          <p:cNvSpPr txBox="1"/>
          <p:nvPr/>
        </p:nvSpPr>
        <p:spPr>
          <a:xfrm>
            <a:off x="5031725" y="3442515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10.7.7.7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64"/>
          <p:cNvSpPr txBox="1"/>
          <p:nvPr/>
        </p:nvSpPr>
        <p:spPr>
          <a:xfrm>
            <a:off x="5946125" y="3442515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10.8.8.8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9" name="Google Shape;1309;p64"/>
          <p:cNvSpPr txBox="1"/>
          <p:nvPr/>
        </p:nvSpPr>
        <p:spPr>
          <a:xfrm>
            <a:off x="6860525" y="3442515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192.0.5.7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6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and Decapsulation</a:t>
            </a:r>
            <a:endParaRPr/>
          </a:p>
        </p:txBody>
      </p:sp>
      <p:sp>
        <p:nvSpPr>
          <p:cNvPr id="1315" name="Google Shape;1315;p65"/>
          <p:cNvSpPr txBox="1"/>
          <p:nvPr>
            <p:ph idx="1" type="body"/>
          </p:nvPr>
        </p:nvSpPr>
        <p:spPr>
          <a:xfrm>
            <a:off x="107050" y="402200"/>
            <a:ext cx="89097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Encapsulation</a:t>
            </a:r>
            <a:r>
              <a:rPr lang="en"/>
              <a:t>: Adding the extra header.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Decapsulation</a:t>
            </a:r>
            <a:r>
              <a:rPr lang="en"/>
              <a:t>: Removing the extra header, exposing the original header underneath.</a:t>
            </a:r>
            <a:endParaRPr/>
          </a:p>
        </p:txBody>
      </p:sp>
      <p:sp>
        <p:nvSpPr>
          <p:cNvPr id="1316" name="Google Shape;1316;p65"/>
          <p:cNvSpPr/>
          <p:nvPr/>
        </p:nvSpPr>
        <p:spPr>
          <a:xfrm>
            <a:off x="737725" y="3931575"/>
            <a:ext cx="1353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192.0.5.7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7" name="Google Shape;1317;p65"/>
          <p:cNvSpPr/>
          <p:nvPr/>
        </p:nvSpPr>
        <p:spPr>
          <a:xfrm>
            <a:off x="737725" y="4216575"/>
            <a:ext cx="13536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8" name="Google Shape;1318;p65"/>
          <p:cNvSpPr/>
          <p:nvPr/>
        </p:nvSpPr>
        <p:spPr>
          <a:xfrm>
            <a:off x="737725" y="3646575"/>
            <a:ext cx="1353600" cy="28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9" name="Google Shape;1319;p65"/>
          <p:cNvCxnSpPr/>
          <p:nvPr/>
        </p:nvCxnSpPr>
        <p:spPr>
          <a:xfrm>
            <a:off x="671100" y="3789075"/>
            <a:ext cx="1655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0" name="Google Shape;1320;p65"/>
          <p:cNvSpPr/>
          <p:nvPr/>
        </p:nvSpPr>
        <p:spPr>
          <a:xfrm>
            <a:off x="737725" y="2738025"/>
            <a:ext cx="1353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192.0.5.7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1" name="Google Shape;1321;p65"/>
          <p:cNvSpPr/>
          <p:nvPr/>
        </p:nvSpPr>
        <p:spPr>
          <a:xfrm>
            <a:off x="737725" y="3023025"/>
            <a:ext cx="13536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2" name="Google Shape;1322;p65"/>
          <p:cNvSpPr/>
          <p:nvPr/>
        </p:nvSpPr>
        <p:spPr>
          <a:xfrm>
            <a:off x="737725" y="2453025"/>
            <a:ext cx="1353600" cy="28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3" name="Google Shape;1323;p65"/>
          <p:cNvSpPr txBox="1"/>
          <p:nvPr/>
        </p:nvSpPr>
        <p:spPr>
          <a:xfrm>
            <a:off x="2535150" y="1548750"/>
            <a:ext cx="450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Original packet only has </a:t>
            </a: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(overlay) address.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4" name="Google Shape;1324;p65"/>
          <p:cNvSpPr/>
          <p:nvPr/>
        </p:nvSpPr>
        <p:spPr>
          <a:xfrm>
            <a:off x="737725" y="1548750"/>
            <a:ext cx="1353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192.0.5.7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5" name="Google Shape;1325;p65"/>
          <p:cNvSpPr/>
          <p:nvPr/>
        </p:nvSpPr>
        <p:spPr>
          <a:xfrm>
            <a:off x="737725" y="1833750"/>
            <a:ext cx="13536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6" name="Google Shape;1326;p65"/>
          <p:cNvSpPr txBox="1"/>
          <p:nvPr/>
        </p:nvSpPr>
        <p:spPr>
          <a:xfrm>
            <a:off x="2535150" y="2447025"/>
            <a:ext cx="45672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add the </a:t>
            </a: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physical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(underlay) address.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extra header helps the packet travel through the underlay network.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7" name="Google Shape;1327;p65"/>
          <p:cNvSpPr txBox="1"/>
          <p:nvPr/>
        </p:nvSpPr>
        <p:spPr>
          <a:xfrm>
            <a:off x="2535150" y="3646575"/>
            <a:ext cx="45081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Eventually, we remove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extra header.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packet travels based on the </a:t>
            </a: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(overlay) address the rest of the way.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66"/>
          <p:cNvSpPr/>
          <p:nvPr/>
        </p:nvSpPr>
        <p:spPr>
          <a:xfrm>
            <a:off x="0" y="4312065"/>
            <a:ext cx="9144000" cy="842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3" name="Google Shape;1333;p66"/>
          <p:cNvSpPr/>
          <p:nvPr/>
        </p:nvSpPr>
        <p:spPr>
          <a:xfrm>
            <a:off x="0" y="3272240"/>
            <a:ext cx="9144000" cy="10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66"/>
          <p:cNvSpPr/>
          <p:nvPr/>
        </p:nvSpPr>
        <p:spPr>
          <a:xfrm>
            <a:off x="1066325" y="3382840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1			        1.1.1.1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5" name="Google Shape;1335;p6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Encapsulation and Decapsulation</a:t>
            </a:r>
            <a:endParaRPr/>
          </a:p>
        </p:txBody>
      </p:sp>
      <p:sp>
        <p:nvSpPr>
          <p:cNvPr id="1336" name="Google Shape;1336;p66"/>
          <p:cNvSpPr/>
          <p:nvPr/>
        </p:nvSpPr>
        <p:spPr>
          <a:xfrm>
            <a:off x="2334275" y="478141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7" name="Google Shape;1337;p66"/>
          <p:cNvSpPr/>
          <p:nvPr/>
        </p:nvSpPr>
        <p:spPr>
          <a:xfrm>
            <a:off x="3629675" y="478141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8" name="Google Shape;1338;p66"/>
          <p:cNvCxnSpPr>
            <a:stCxn id="1336" idx="3"/>
            <a:endCxn id="1337" idx="1"/>
          </p:cNvCxnSpPr>
          <p:nvPr/>
        </p:nvCxnSpPr>
        <p:spPr>
          <a:xfrm>
            <a:off x="2619275" y="4923915"/>
            <a:ext cx="1010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9" name="Google Shape;1339;p66"/>
          <p:cNvSpPr/>
          <p:nvPr/>
        </p:nvSpPr>
        <p:spPr>
          <a:xfrm>
            <a:off x="4925075" y="478141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0" name="Google Shape;1340;p66"/>
          <p:cNvSpPr/>
          <p:nvPr/>
        </p:nvSpPr>
        <p:spPr>
          <a:xfrm>
            <a:off x="6220475" y="478141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1" name="Google Shape;1341;p66"/>
          <p:cNvCxnSpPr>
            <a:stCxn id="1339" idx="3"/>
            <a:endCxn id="1340" idx="1"/>
          </p:cNvCxnSpPr>
          <p:nvPr/>
        </p:nvCxnSpPr>
        <p:spPr>
          <a:xfrm>
            <a:off x="5210075" y="4923915"/>
            <a:ext cx="1010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Google Shape;1342;p66"/>
          <p:cNvCxnSpPr>
            <a:stCxn id="1337" idx="3"/>
            <a:endCxn id="1339" idx="1"/>
          </p:cNvCxnSpPr>
          <p:nvPr/>
        </p:nvCxnSpPr>
        <p:spPr>
          <a:xfrm>
            <a:off x="3914675" y="4923915"/>
            <a:ext cx="1010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3" name="Google Shape;1343;p66"/>
          <p:cNvCxnSpPr>
            <a:stCxn id="1336" idx="0"/>
            <a:endCxn id="1344" idx="2"/>
          </p:cNvCxnSpPr>
          <p:nvPr/>
        </p:nvCxnSpPr>
        <p:spPr>
          <a:xfrm rot="10800000">
            <a:off x="2476775" y="4452015"/>
            <a:ext cx="0" cy="32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4" name="Google Shape;1344;p66"/>
          <p:cNvSpPr/>
          <p:nvPr/>
        </p:nvSpPr>
        <p:spPr>
          <a:xfrm>
            <a:off x="1845575" y="4166867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5" name="Google Shape;1345;p66"/>
          <p:cNvCxnSpPr>
            <a:stCxn id="1340" idx="0"/>
            <a:endCxn id="1346" idx="2"/>
          </p:cNvCxnSpPr>
          <p:nvPr/>
        </p:nvCxnSpPr>
        <p:spPr>
          <a:xfrm rot="10800000">
            <a:off x="6362975" y="4452015"/>
            <a:ext cx="0" cy="32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7" name="Google Shape;1347;p66"/>
          <p:cNvSpPr/>
          <p:nvPr/>
        </p:nvSpPr>
        <p:spPr>
          <a:xfrm>
            <a:off x="2334275" y="3627615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8" name="Google Shape;1348;p66"/>
          <p:cNvSpPr/>
          <p:nvPr/>
        </p:nvSpPr>
        <p:spPr>
          <a:xfrm>
            <a:off x="1419875" y="362761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9" name="Google Shape;1349;p66"/>
          <p:cNvSpPr/>
          <p:nvPr/>
        </p:nvSpPr>
        <p:spPr>
          <a:xfrm>
            <a:off x="3248675" y="3627615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0" name="Google Shape;1350;p66"/>
          <p:cNvCxnSpPr>
            <a:stCxn id="1344" idx="0"/>
            <a:endCxn id="1348" idx="2"/>
          </p:cNvCxnSpPr>
          <p:nvPr/>
        </p:nvCxnSpPr>
        <p:spPr>
          <a:xfrm rot="10800000">
            <a:off x="1562375" y="3912467"/>
            <a:ext cx="914400" cy="254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66"/>
          <p:cNvCxnSpPr>
            <a:stCxn id="1344" idx="0"/>
            <a:endCxn id="1347" idx="2"/>
          </p:cNvCxnSpPr>
          <p:nvPr/>
        </p:nvCxnSpPr>
        <p:spPr>
          <a:xfrm rot="10800000">
            <a:off x="2476775" y="3912467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66"/>
          <p:cNvCxnSpPr>
            <a:stCxn id="1344" idx="0"/>
            <a:endCxn id="1349" idx="2"/>
          </p:cNvCxnSpPr>
          <p:nvPr/>
        </p:nvCxnSpPr>
        <p:spPr>
          <a:xfrm flipH="1" rot="10800000">
            <a:off x="2476775" y="3912467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3" name="Google Shape;1353;p66"/>
          <p:cNvSpPr txBox="1"/>
          <p:nvPr/>
        </p:nvSpPr>
        <p:spPr>
          <a:xfrm>
            <a:off x="1145525" y="3442515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4" name="Google Shape;1354;p66"/>
          <p:cNvSpPr txBox="1"/>
          <p:nvPr/>
        </p:nvSpPr>
        <p:spPr>
          <a:xfrm>
            <a:off x="2059925" y="3442515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192.168.1.2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5" name="Google Shape;1355;p66"/>
          <p:cNvSpPr txBox="1"/>
          <p:nvPr/>
        </p:nvSpPr>
        <p:spPr>
          <a:xfrm>
            <a:off x="2974325" y="3442515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10.16.1.2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6" name="Google Shape;1356;p66"/>
          <p:cNvSpPr/>
          <p:nvPr/>
        </p:nvSpPr>
        <p:spPr>
          <a:xfrm>
            <a:off x="4952525" y="3382840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2			       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66"/>
          <p:cNvSpPr/>
          <p:nvPr/>
        </p:nvSpPr>
        <p:spPr>
          <a:xfrm>
            <a:off x="5731775" y="4166867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7" name="Google Shape;1357;p66"/>
          <p:cNvSpPr/>
          <p:nvPr/>
        </p:nvSpPr>
        <p:spPr>
          <a:xfrm>
            <a:off x="6220475" y="3627615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V5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8" name="Google Shape;1358;p66"/>
          <p:cNvSpPr/>
          <p:nvPr/>
        </p:nvSpPr>
        <p:spPr>
          <a:xfrm>
            <a:off x="5306075" y="3627615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V4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9" name="Google Shape;1359;p66"/>
          <p:cNvSpPr/>
          <p:nvPr/>
        </p:nvSpPr>
        <p:spPr>
          <a:xfrm>
            <a:off x="7134875" y="362761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0" name="Google Shape;1360;p66"/>
          <p:cNvCxnSpPr>
            <a:stCxn id="1346" idx="0"/>
            <a:endCxn id="1358" idx="2"/>
          </p:cNvCxnSpPr>
          <p:nvPr/>
        </p:nvCxnSpPr>
        <p:spPr>
          <a:xfrm rot="10800000">
            <a:off x="5448575" y="3912467"/>
            <a:ext cx="9144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66"/>
          <p:cNvCxnSpPr>
            <a:stCxn id="1346" idx="0"/>
            <a:endCxn id="1357" idx="2"/>
          </p:cNvCxnSpPr>
          <p:nvPr/>
        </p:nvCxnSpPr>
        <p:spPr>
          <a:xfrm rot="10800000">
            <a:off x="6362975" y="3912467"/>
            <a:ext cx="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66"/>
          <p:cNvCxnSpPr>
            <a:stCxn id="1346" idx="0"/>
            <a:endCxn id="1359" idx="2"/>
          </p:cNvCxnSpPr>
          <p:nvPr/>
        </p:nvCxnSpPr>
        <p:spPr>
          <a:xfrm flipH="1" rot="10800000">
            <a:off x="6362975" y="3912467"/>
            <a:ext cx="914400" cy="254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3" name="Google Shape;1363;p66"/>
          <p:cNvSpPr txBox="1"/>
          <p:nvPr/>
        </p:nvSpPr>
        <p:spPr>
          <a:xfrm>
            <a:off x="5031725" y="3442515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10.7.7.7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4" name="Google Shape;1364;p66"/>
          <p:cNvSpPr txBox="1"/>
          <p:nvPr/>
        </p:nvSpPr>
        <p:spPr>
          <a:xfrm>
            <a:off x="5946125" y="3442515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10.8.8.8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66"/>
          <p:cNvSpPr txBox="1"/>
          <p:nvPr/>
        </p:nvSpPr>
        <p:spPr>
          <a:xfrm>
            <a:off x="6860525" y="3442515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192.0.5.7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66" name="Google Shape;1366;p66"/>
          <p:cNvGraphicFramePr/>
          <p:nvPr/>
        </p:nvGraphicFramePr>
        <p:xfrm>
          <a:off x="6140650" y="77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{A92183C7-7AED-4EA7-8137-F5590D9317A7}</a:tableStyleId>
              </a:tblPr>
              <a:tblGrid>
                <a:gridCol w="1130650"/>
                <a:gridCol w="1218975"/>
              </a:tblGrid>
              <a:tr h="3245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forwarding table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45700" marL="45700" anchor="ctr"/>
                </a:tc>
                <a:tc hMerge="1"/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1.1.1.1</a:t>
                      </a:r>
                      <a:endParaRPr sz="13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2.2.2.2</a:t>
                      </a:r>
                      <a:endParaRPr sz="13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7" name="Google Shape;1367;p66"/>
          <p:cNvSpPr txBox="1"/>
          <p:nvPr/>
        </p:nvSpPr>
        <p:spPr>
          <a:xfrm>
            <a:off x="5975813" y="2157788"/>
            <a:ext cx="26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includes physical addresses (which can be aggregated!)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68" name="Google Shape;1368;p66"/>
          <p:cNvGraphicFramePr/>
          <p:nvPr/>
        </p:nvGraphicFramePr>
        <p:xfrm>
          <a:off x="387563" y="77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{A92183C7-7AED-4EA7-8137-F5590D9317A7}</a:tableStyleId>
              </a:tblPr>
              <a:tblGrid>
                <a:gridCol w="1130650"/>
                <a:gridCol w="1218975"/>
              </a:tblGrid>
              <a:tr h="3245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VM1</a:t>
                      </a: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's forwarding table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45700" marL="45700" anchor="ctr"/>
                </a:tc>
                <a:tc hMerge="1"/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Anywhere</a:t>
                      </a:r>
                      <a:endParaRPr sz="13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Virtual switch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69" name="Google Shape;1369;p66"/>
          <p:cNvGraphicFramePr/>
          <p:nvPr/>
        </p:nvGraphicFramePr>
        <p:xfrm>
          <a:off x="3067650" y="77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{A92183C7-7AED-4EA7-8137-F5590D9317A7}</a:tableStyleId>
              </a:tblPr>
              <a:tblGrid>
                <a:gridCol w="930175"/>
                <a:gridCol w="1749125"/>
              </a:tblGrid>
              <a:tr h="3245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Virtual switch'</a:t>
                      </a: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 forwarding table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45700" marL="45700" anchor="ctr"/>
                </a:tc>
                <a:tc hMerge="1"/>
              </a:tr>
              <a:tr h="32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/>
                </a:tc>
              </a:tr>
              <a:tr h="54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192.0.5.7</a:t>
                      </a:r>
                      <a:endParaRPr sz="130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header: 2.2.2.2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Then, send to R1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370" name="Google Shape;1370;p66"/>
          <p:cNvSpPr txBox="1"/>
          <p:nvPr/>
        </p:nvSpPr>
        <p:spPr>
          <a:xfrm>
            <a:off x="3080213" y="2157788"/>
            <a:ext cx="267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Haven't discussed how to map 192.0.5.7 → 2.2.2.2 yet.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now, it's magic.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7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Datacenter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Datacenter Addressing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Virtualization and Encapsulation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Virtualization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Overlay and Underlay Networks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Multi-Tenancy and</a:t>
            </a:r>
            <a:b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Private Networks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6" name="Google Shape;1376;p6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Multi-Tenancy and Private Networks</a:t>
            </a:r>
            <a:endParaRPr/>
          </a:p>
        </p:txBody>
      </p:sp>
      <p:sp>
        <p:nvSpPr>
          <p:cNvPr id="1377" name="Google Shape;1377;p6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8"/>
          <p:cNvSpPr txBox="1"/>
          <p:nvPr>
            <p:ph idx="1" type="body"/>
          </p:nvPr>
        </p:nvSpPr>
        <p:spPr>
          <a:xfrm>
            <a:off x="107050" y="402200"/>
            <a:ext cx="89097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Datacenters are owned by a single operator, but they can have multiple tenants.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Different </a:t>
            </a:r>
            <a:r>
              <a:rPr lang="en"/>
              <a:t>companies/</a:t>
            </a:r>
            <a:r>
              <a:rPr lang="en"/>
              <a:t>departments </a:t>
            </a:r>
            <a:r>
              <a:rPr lang="en"/>
              <a:t>are running </a:t>
            </a:r>
            <a:r>
              <a:rPr lang="en"/>
              <a:t>on the same infrastructure.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Google Maps, Gmail, YouTube can all run in a Google datacenter..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In cloud provider datacenters (e.g. AWS, GCP), customers can start up a VM, and destroy it when they're done.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efficient use of resources.</a:t>
            </a:r>
            <a:endParaRPr/>
          </a:p>
        </p:txBody>
      </p:sp>
      <p:sp>
        <p:nvSpPr>
          <p:cNvPr id="1383" name="Google Shape;1383;p6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Multi-Tenancy</a:t>
            </a:r>
            <a:endParaRPr/>
          </a:p>
        </p:txBody>
      </p:sp>
      <p:sp>
        <p:nvSpPr>
          <p:cNvPr id="1384" name="Google Shape;1384;p68"/>
          <p:cNvSpPr txBox="1"/>
          <p:nvPr/>
        </p:nvSpPr>
        <p:spPr>
          <a:xfrm>
            <a:off x="4572000" y="4687250"/>
            <a:ext cx="445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(AWS = Amazon Web Services. GCP =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Cloud Platform.)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6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IP Addressing</a:t>
            </a:r>
            <a:endParaRPr/>
          </a:p>
        </p:txBody>
      </p:sp>
      <p:sp>
        <p:nvSpPr>
          <p:cNvPr id="1390" name="Google Shape;1390;p6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Different tenants don't coordinate when choosing addresses. Why is this a problem?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hosts (from two different tenants) could have the </a:t>
            </a:r>
            <a:r>
              <a:rPr i="1" lang="en"/>
              <a:t>same</a:t>
            </a:r>
            <a:r>
              <a:rPr lang="en"/>
              <a:t> IP address.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Remember, we only have 2</a:t>
            </a:r>
            <a:r>
              <a:rPr baseline="30000" lang="en"/>
              <a:t>32</a:t>
            </a:r>
            <a:r>
              <a:rPr lang="en"/>
              <a:t> IPv4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hosts never want to be contacted from the Internet, so they don't need a unique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we can save addresses by having private addresses that can be used in multiple networks.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RFC 1918 defines specific ranges of IPs for private use.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Common examples: 192.168.0.0/16 and 10.0.0.0/8.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70"/>
          <p:cNvSpPr/>
          <p:nvPr/>
        </p:nvSpPr>
        <p:spPr>
          <a:xfrm>
            <a:off x="0" y="3901600"/>
            <a:ext cx="9144000" cy="842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6" name="Google Shape;1396;p70"/>
          <p:cNvSpPr/>
          <p:nvPr/>
        </p:nvSpPr>
        <p:spPr>
          <a:xfrm>
            <a:off x="0" y="2861775"/>
            <a:ext cx="9144000" cy="10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7" name="Google Shape;1397;p70"/>
          <p:cNvSpPr/>
          <p:nvPr/>
        </p:nvSpPr>
        <p:spPr>
          <a:xfrm>
            <a:off x="1066325" y="2972375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1			        1.1.1.1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8" name="Google Shape;1398;p7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with Multi-Tenancy</a:t>
            </a:r>
            <a:endParaRPr/>
          </a:p>
        </p:txBody>
      </p:sp>
      <p:sp>
        <p:nvSpPr>
          <p:cNvPr id="1399" name="Google Shape;1399;p70"/>
          <p:cNvSpPr txBox="1"/>
          <p:nvPr>
            <p:ph idx="1" type="body"/>
          </p:nvPr>
        </p:nvSpPr>
        <p:spPr>
          <a:xfrm>
            <a:off x="107050" y="402200"/>
            <a:ext cx="89097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this datacenter, Coke and Pepsi are two separate tenants.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tenants have a VM with IP address 192.0.2.2.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packet, it's ambiguous which 192.0.2.2 we're trying to contact.</a:t>
            </a:r>
            <a:endParaRPr/>
          </a:p>
        </p:txBody>
      </p:sp>
      <p:sp>
        <p:nvSpPr>
          <p:cNvPr id="1400" name="Google Shape;1400;p70"/>
          <p:cNvSpPr/>
          <p:nvPr/>
        </p:nvSpPr>
        <p:spPr>
          <a:xfrm>
            <a:off x="2334275" y="4370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70"/>
          <p:cNvSpPr/>
          <p:nvPr/>
        </p:nvSpPr>
        <p:spPr>
          <a:xfrm>
            <a:off x="3629675" y="4370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2" name="Google Shape;1402;p70"/>
          <p:cNvCxnSpPr>
            <a:stCxn id="1400" idx="3"/>
            <a:endCxn id="1401" idx="1"/>
          </p:cNvCxnSpPr>
          <p:nvPr/>
        </p:nvCxnSpPr>
        <p:spPr>
          <a:xfrm>
            <a:off x="2619275" y="4513450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3" name="Google Shape;1403;p70"/>
          <p:cNvSpPr/>
          <p:nvPr/>
        </p:nvSpPr>
        <p:spPr>
          <a:xfrm>
            <a:off x="4925075" y="4370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70"/>
          <p:cNvSpPr/>
          <p:nvPr/>
        </p:nvSpPr>
        <p:spPr>
          <a:xfrm>
            <a:off x="6220475" y="4370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5" name="Google Shape;1405;p70"/>
          <p:cNvCxnSpPr>
            <a:stCxn id="1403" idx="3"/>
            <a:endCxn id="1404" idx="1"/>
          </p:cNvCxnSpPr>
          <p:nvPr/>
        </p:nvCxnSpPr>
        <p:spPr>
          <a:xfrm>
            <a:off x="5210075" y="4513450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6" name="Google Shape;1406;p70"/>
          <p:cNvCxnSpPr>
            <a:stCxn id="1401" idx="3"/>
            <a:endCxn id="1403" idx="1"/>
          </p:cNvCxnSpPr>
          <p:nvPr/>
        </p:nvCxnSpPr>
        <p:spPr>
          <a:xfrm>
            <a:off x="3914675" y="4513450"/>
            <a:ext cx="1010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7" name="Google Shape;1407;p70"/>
          <p:cNvCxnSpPr>
            <a:stCxn id="1400" idx="0"/>
            <a:endCxn id="1408" idx="2"/>
          </p:cNvCxnSpPr>
          <p:nvPr/>
        </p:nvCxnSpPr>
        <p:spPr>
          <a:xfrm rot="10800000">
            <a:off x="2476775" y="4041550"/>
            <a:ext cx="0" cy="32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8" name="Google Shape;1408;p70"/>
          <p:cNvSpPr/>
          <p:nvPr/>
        </p:nvSpPr>
        <p:spPr>
          <a:xfrm>
            <a:off x="1845575" y="3756402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9" name="Google Shape;1409;p70"/>
          <p:cNvCxnSpPr>
            <a:stCxn id="1404" idx="0"/>
            <a:endCxn id="1410" idx="2"/>
          </p:cNvCxnSpPr>
          <p:nvPr/>
        </p:nvCxnSpPr>
        <p:spPr>
          <a:xfrm rot="10800000">
            <a:off x="6362975" y="4041550"/>
            <a:ext cx="0" cy="32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70"/>
          <p:cNvSpPr/>
          <p:nvPr/>
        </p:nvSpPr>
        <p:spPr>
          <a:xfrm>
            <a:off x="1724675" y="3217150"/>
            <a:ext cx="285000" cy="285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2" name="Google Shape;1412;p70"/>
          <p:cNvSpPr/>
          <p:nvPr/>
        </p:nvSpPr>
        <p:spPr>
          <a:xfrm>
            <a:off x="2943875" y="3217150"/>
            <a:ext cx="285000" cy="285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3" name="Google Shape;1413;p70"/>
          <p:cNvCxnSpPr>
            <a:stCxn id="1408" idx="0"/>
            <a:endCxn id="1411" idx="2"/>
          </p:cNvCxnSpPr>
          <p:nvPr/>
        </p:nvCxnSpPr>
        <p:spPr>
          <a:xfrm rot="10800000">
            <a:off x="1867175" y="3502002"/>
            <a:ext cx="60960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70"/>
          <p:cNvCxnSpPr>
            <a:stCxn id="1408" idx="0"/>
            <a:endCxn id="1412" idx="2"/>
          </p:cNvCxnSpPr>
          <p:nvPr/>
        </p:nvCxnSpPr>
        <p:spPr>
          <a:xfrm flipH="1" rot="10800000">
            <a:off x="2476775" y="3502002"/>
            <a:ext cx="60960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5" name="Google Shape;1415;p70"/>
          <p:cNvSpPr txBox="1"/>
          <p:nvPr/>
        </p:nvSpPr>
        <p:spPr>
          <a:xfrm>
            <a:off x="1450325" y="30320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6" name="Google Shape;1416;p70"/>
          <p:cNvSpPr txBox="1"/>
          <p:nvPr/>
        </p:nvSpPr>
        <p:spPr>
          <a:xfrm>
            <a:off x="2669525" y="30320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7" name="Google Shape;1417;p70"/>
          <p:cNvSpPr/>
          <p:nvPr/>
        </p:nvSpPr>
        <p:spPr>
          <a:xfrm>
            <a:off x="4952525" y="2972375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2			       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0" name="Google Shape;1410;p70"/>
          <p:cNvSpPr/>
          <p:nvPr/>
        </p:nvSpPr>
        <p:spPr>
          <a:xfrm>
            <a:off x="5731775" y="3756402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8" name="Google Shape;1418;p70"/>
          <p:cNvSpPr/>
          <p:nvPr/>
        </p:nvSpPr>
        <p:spPr>
          <a:xfrm>
            <a:off x="5610875" y="3217150"/>
            <a:ext cx="285000" cy="285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9" name="Google Shape;1419;p70"/>
          <p:cNvSpPr/>
          <p:nvPr/>
        </p:nvSpPr>
        <p:spPr>
          <a:xfrm>
            <a:off x="6830075" y="3217150"/>
            <a:ext cx="285000" cy="285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0" name="Google Shape;1420;p70"/>
          <p:cNvCxnSpPr>
            <a:stCxn id="1410" idx="0"/>
            <a:endCxn id="1418" idx="2"/>
          </p:cNvCxnSpPr>
          <p:nvPr/>
        </p:nvCxnSpPr>
        <p:spPr>
          <a:xfrm rot="10800000">
            <a:off x="5753375" y="3502002"/>
            <a:ext cx="60960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1" name="Google Shape;1421;p70"/>
          <p:cNvCxnSpPr>
            <a:stCxn id="1410" idx="0"/>
            <a:endCxn id="1419" idx="2"/>
          </p:cNvCxnSpPr>
          <p:nvPr/>
        </p:nvCxnSpPr>
        <p:spPr>
          <a:xfrm flipH="1" rot="10800000">
            <a:off x="6362975" y="3502002"/>
            <a:ext cx="609600" cy="25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70"/>
          <p:cNvSpPr txBox="1"/>
          <p:nvPr/>
        </p:nvSpPr>
        <p:spPr>
          <a:xfrm>
            <a:off x="5336525" y="30320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3" name="Google Shape;1423;p70"/>
          <p:cNvSpPr txBox="1"/>
          <p:nvPr/>
        </p:nvSpPr>
        <p:spPr>
          <a:xfrm>
            <a:off x="6555725" y="30320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4" name="Google Shape;1424;p70"/>
          <p:cNvSpPr/>
          <p:nvPr/>
        </p:nvSpPr>
        <p:spPr>
          <a:xfrm>
            <a:off x="1190375" y="2127150"/>
            <a:ext cx="1353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192.0.2.2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5" name="Google Shape;1425;p70"/>
          <p:cNvSpPr/>
          <p:nvPr/>
        </p:nvSpPr>
        <p:spPr>
          <a:xfrm>
            <a:off x="1190375" y="2412150"/>
            <a:ext cx="13536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6" name="Google Shape;1426;p70"/>
          <p:cNvSpPr/>
          <p:nvPr/>
        </p:nvSpPr>
        <p:spPr>
          <a:xfrm>
            <a:off x="1190375" y="1842150"/>
            <a:ext cx="1353600" cy="28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71"/>
          <p:cNvSpPr/>
          <p:nvPr/>
        </p:nvSpPr>
        <p:spPr>
          <a:xfrm>
            <a:off x="0" y="3901600"/>
            <a:ext cx="9144000" cy="842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2" name="Google Shape;1432;p71"/>
          <p:cNvSpPr/>
          <p:nvPr/>
        </p:nvSpPr>
        <p:spPr>
          <a:xfrm>
            <a:off x="0" y="2861775"/>
            <a:ext cx="9144000" cy="10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3" name="Google Shape;1433;p71"/>
          <p:cNvSpPr/>
          <p:nvPr/>
        </p:nvSpPr>
        <p:spPr>
          <a:xfrm>
            <a:off x="1066325" y="2972375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1			        1.1.1.1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4" name="Google Shape;1434;p7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Encapsulations for Multi-Tenancy</a:t>
            </a:r>
            <a:endParaRPr/>
          </a:p>
        </p:txBody>
      </p:sp>
      <p:sp>
        <p:nvSpPr>
          <p:cNvPr id="1435" name="Google Shape;1435;p71"/>
          <p:cNvSpPr txBox="1"/>
          <p:nvPr>
            <p:ph idx="1" type="body"/>
          </p:nvPr>
        </p:nvSpPr>
        <p:spPr>
          <a:xfrm>
            <a:off x="107050" y="402200"/>
            <a:ext cx="89097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Use encapsulation again!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extra header specifying which tenant this packet is meant for.</a:t>
            </a:r>
            <a:endParaRPr/>
          </a:p>
        </p:txBody>
      </p:sp>
      <p:sp>
        <p:nvSpPr>
          <p:cNvPr id="1436" name="Google Shape;1436;p71"/>
          <p:cNvSpPr/>
          <p:nvPr/>
        </p:nvSpPr>
        <p:spPr>
          <a:xfrm>
            <a:off x="2334275" y="4370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7" name="Google Shape;1437;p71"/>
          <p:cNvSpPr/>
          <p:nvPr/>
        </p:nvSpPr>
        <p:spPr>
          <a:xfrm>
            <a:off x="3629675" y="4370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8" name="Google Shape;1438;p71"/>
          <p:cNvCxnSpPr>
            <a:stCxn id="1436" idx="3"/>
            <a:endCxn id="1437" idx="1"/>
          </p:cNvCxnSpPr>
          <p:nvPr/>
        </p:nvCxnSpPr>
        <p:spPr>
          <a:xfrm>
            <a:off x="2619275" y="4513450"/>
            <a:ext cx="1010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9" name="Google Shape;1439;p71"/>
          <p:cNvSpPr/>
          <p:nvPr/>
        </p:nvSpPr>
        <p:spPr>
          <a:xfrm>
            <a:off x="4925075" y="4370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71"/>
          <p:cNvSpPr/>
          <p:nvPr/>
        </p:nvSpPr>
        <p:spPr>
          <a:xfrm>
            <a:off x="6220475" y="4370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1" name="Google Shape;1441;p71"/>
          <p:cNvCxnSpPr>
            <a:stCxn id="1439" idx="3"/>
            <a:endCxn id="1440" idx="1"/>
          </p:cNvCxnSpPr>
          <p:nvPr/>
        </p:nvCxnSpPr>
        <p:spPr>
          <a:xfrm>
            <a:off x="5210075" y="4513450"/>
            <a:ext cx="1010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71"/>
          <p:cNvCxnSpPr>
            <a:stCxn id="1437" idx="3"/>
            <a:endCxn id="1439" idx="1"/>
          </p:cNvCxnSpPr>
          <p:nvPr/>
        </p:nvCxnSpPr>
        <p:spPr>
          <a:xfrm>
            <a:off x="3914675" y="4513450"/>
            <a:ext cx="1010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71"/>
          <p:cNvCxnSpPr>
            <a:stCxn id="1436" idx="0"/>
            <a:endCxn id="1444" idx="2"/>
          </p:cNvCxnSpPr>
          <p:nvPr/>
        </p:nvCxnSpPr>
        <p:spPr>
          <a:xfrm rot="10800000">
            <a:off x="2476775" y="4041550"/>
            <a:ext cx="0" cy="32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4" name="Google Shape;1444;p71"/>
          <p:cNvSpPr/>
          <p:nvPr/>
        </p:nvSpPr>
        <p:spPr>
          <a:xfrm>
            <a:off x="1845575" y="3756402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5" name="Google Shape;1445;p71"/>
          <p:cNvCxnSpPr>
            <a:stCxn id="1440" idx="0"/>
            <a:endCxn id="1446" idx="2"/>
          </p:cNvCxnSpPr>
          <p:nvPr/>
        </p:nvCxnSpPr>
        <p:spPr>
          <a:xfrm rot="10800000">
            <a:off x="6362975" y="4041550"/>
            <a:ext cx="0" cy="32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7" name="Google Shape;1447;p71"/>
          <p:cNvSpPr/>
          <p:nvPr/>
        </p:nvSpPr>
        <p:spPr>
          <a:xfrm>
            <a:off x="2943875" y="32171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8" name="Google Shape;1448;p71"/>
          <p:cNvCxnSpPr>
            <a:stCxn id="1444" idx="0"/>
            <a:endCxn id="1449" idx="2"/>
          </p:cNvCxnSpPr>
          <p:nvPr/>
        </p:nvCxnSpPr>
        <p:spPr>
          <a:xfrm rot="10800000">
            <a:off x="1867175" y="3502002"/>
            <a:ext cx="609600" cy="254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71"/>
          <p:cNvCxnSpPr>
            <a:stCxn id="1444" idx="0"/>
            <a:endCxn id="1447" idx="2"/>
          </p:cNvCxnSpPr>
          <p:nvPr/>
        </p:nvCxnSpPr>
        <p:spPr>
          <a:xfrm flipH="1" rot="10800000">
            <a:off x="2476775" y="3502002"/>
            <a:ext cx="6096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71"/>
          <p:cNvSpPr txBox="1"/>
          <p:nvPr/>
        </p:nvSpPr>
        <p:spPr>
          <a:xfrm>
            <a:off x="1450325" y="30320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2" name="Google Shape;1452;p71"/>
          <p:cNvSpPr txBox="1"/>
          <p:nvPr/>
        </p:nvSpPr>
        <p:spPr>
          <a:xfrm>
            <a:off x="2669525" y="30320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3" name="Google Shape;1453;p71"/>
          <p:cNvSpPr/>
          <p:nvPr/>
        </p:nvSpPr>
        <p:spPr>
          <a:xfrm>
            <a:off x="4952525" y="2972375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2			       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6" name="Google Shape;1446;p71"/>
          <p:cNvSpPr/>
          <p:nvPr/>
        </p:nvSpPr>
        <p:spPr>
          <a:xfrm>
            <a:off x="5731775" y="3756402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4" name="Google Shape;1454;p71"/>
          <p:cNvSpPr/>
          <p:nvPr/>
        </p:nvSpPr>
        <p:spPr>
          <a:xfrm>
            <a:off x="5610875" y="3217150"/>
            <a:ext cx="285000" cy="285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5" name="Google Shape;1455;p71"/>
          <p:cNvSpPr/>
          <p:nvPr/>
        </p:nvSpPr>
        <p:spPr>
          <a:xfrm>
            <a:off x="6830075" y="32171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6" name="Google Shape;1456;p71"/>
          <p:cNvCxnSpPr>
            <a:stCxn id="1446" idx="0"/>
            <a:endCxn id="1454" idx="2"/>
          </p:cNvCxnSpPr>
          <p:nvPr/>
        </p:nvCxnSpPr>
        <p:spPr>
          <a:xfrm rot="10800000">
            <a:off x="5753375" y="3502002"/>
            <a:ext cx="609600" cy="254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71"/>
          <p:cNvCxnSpPr>
            <a:stCxn id="1446" idx="0"/>
            <a:endCxn id="1455" idx="2"/>
          </p:cNvCxnSpPr>
          <p:nvPr/>
        </p:nvCxnSpPr>
        <p:spPr>
          <a:xfrm flipH="1" rot="10800000">
            <a:off x="6362975" y="3502002"/>
            <a:ext cx="6096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8" name="Google Shape;1458;p71"/>
          <p:cNvSpPr txBox="1"/>
          <p:nvPr/>
        </p:nvSpPr>
        <p:spPr>
          <a:xfrm>
            <a:off x="5336525" y="30320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9" name="Google Shape;1459;p71"/>
          <p:cNvSpPr txBox="1"/>
          <p:nvPr/>
        </p:nvSpPr>
        <p:spPr>
          <a:xfrm>
            <a:off x="6555725" y="30320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192.0.2.2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0" name="Google Shape;1460;p71"/>
          <p:cNvSpPr/>
          <p:nvPr/>
        </p:nvSpPr>
        <p:spPr>
          <a:xfrm>
            <a:off x="1190375" y="2127150"/>
            <a:ext cx="1353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192.0.2.2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1" name="Google Shape;1461;p71"/>
          <p:cNvSpPr/>
          <p:nvPr/>
        </p:nvSpPr>
        <p:spPr>
          <a:xfrm>
            <a:off x="1190375" y="2412150"/>
            <a:ext cx="13536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2" name="Google Shape;1462;p71"/>
          <p:cNvSpPr/>
          <p:nvPr/>
        </p:nvSpPr>
        <p:spPr>
          <a:xfrm>
            <a:off x="1190375" y="1842150"/>
            <a:ext cx="1353600" cy="285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3" name="Google Shape;1463;p71"/>
          <p:cNvSpPr/>
          <p:nvPr/>
        </p:nvSpPr>
        <p:spPr>
          <a:xfrm>
            <a:off x="1190375" y="1557138"/>
            <a:ext cx="1353600" cy="28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9" name="Google Shape;1449;p71"/>
          <p:cNvSpPr/>
          <p:nvPr/>
        </p:nvSpPr>
        <p:spPr>
          <a:xfrm>
            <a:off x="1724675" y="3217150"/>
            <a:ext cx="285000" cy="285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72"/>
          <p:cNvSpPr/>
          <p:nvPr/>
        </p:nvSpPr>
        <p:spPr>
          <a:xfrm>
            <a:off x="0" y="3901600"/>
            <a:ext cx="9144000" cy="842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9" name="Google Shape;1469;p72"/>
          <p:cNvSpPr/>
          <p:nvPr/>
        </p:nvSpPr>
        <p:spPr>
          <a:xfrm>
            <a:off x="0" y="2861775"/>
            <a:ext cx="9144000" cy="10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0" name="Google Shape;1470;p72"/>
          <p:cNvSpPr/>
          <p:nvPr/>
        </p:nvSpPr>
        <p:spPr>
          <a:xfrm>
            <a:off x="1066325" y="2972375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1			        1.1.1.1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1" name="Google Shape;1471;p7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Encapsulations for Multi-Tenancy</a:t>
            </a:r>
            <a:endParaRPr/>
          </a:p>
        </p:txBody>
      </p:sp>
      <p:sp>
        <p:nvSpPr>
          <p:cNvPr id="1472" name="Google Shape;1472;p72"/>
          <p:cNvSpPr txBox="1"/>
          <p:nvPr>
            <p:ph idx="1" type="body"/>
          </p:nvPr>
        </p:nvSpPr>
        <p:spPr>
          <a:xfrm>
            <a:off x="107050" y="402200"/>
            <a:ext cx="89097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Solution: Use encapsulation again!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extra header specifying which tenant this packet is meant for.</a:t>
            </a:r>
            <a:endParaRPr/>
          </a:p>
        </p:txBody>
      </p:sp>
      <p:sp>
        <p:nvSpPr>
          <p:cNvPr id="1473" name="Google Shape;1473;p72"/>
          <p:cNvSpPr/>
          <p:nvPr/>
        </p:nvSpPr>
        <p:spPr>
          <a:xfrm>
            <a:off x="2334275" y="4370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4" name="Google Shape;1474;p72"/>
          <p:cNvSpPr/>
          <p:nvPr/>
        </p:nvSpPr>
        <p:spPr>
          <a:xfrm>
            <a:off x="3629675" y="4370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5" name="Google Shape;1475;p72"/>
          <p:cNvCxnSpPr>
            <a:stCxn id="1473" idx="3"/>
            <a:endCxn id="1474" idx="1"/>
          </p:cNvCxnSpPr>
          <p:nvPr/>
        </p:nvCxnSpPr>
        <p:spPr>
          <a:xfrm>
            <a:off x="2619275" y="4513450"/>
            <a:ext cx="1010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6" name="Google Shape;1476;p72"/>
          <p:cNvSpPr/>
          <p:nvPr/>
        </p:nvSpPr>
        <p:spPr>
          <a:xfrm>
            <a:off x="4925075" y="4370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7" name="Google Shape;1477;p72"/>
          <p:cNvSpPr/>
          <p:nvPr/>
        </p:nvSpPr>
        <p:spPr>
          <a:xfrm>
            <a:off x="6220475" y="4370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8" name="Google Shape;1478;p72"/>
          <p:cNvCxnSpPr>
            <a:stCxn id="1476" idx="3"/>
            <a:endCxn id="1477" idx="1"/>
          </p:cNvCxnSpPr>
          <p:nvPr/>
        </p:nvCxnSpPr>
        <p:spPr>
          <a:xfrm>
            <a:off x="5210075" y="4513450"/>
            <a:ext cx="1010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9" name="Google Shape;1479;p72"/>
          <p:cNvCxnSpPr>
            <a:stCxn id="1474" idx="3"/>
            <a:endCxn id="1476" idx="1"/>
          </p:cNvCxnSpPr>
          <p:nvPr/>
        </p:nvCxnSpPr>
        <p:spPr>
          <a:xfrm>
            <a:off x="3914675" y="4513450"/>
            <a:ext cx="1010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72"/>
          <p:cNvCxnSpPr>
            <a:stCxn id="1473" idx="0"/>
            <a:endCxn id="1481" idx="2"/>
          </p:cNvCxnSpPr>
          <p:nvPr/>
        </p:nvCxnSpPr>
        <p:spPr>
          <a:xfrm rot="10800000">
            <a:off x="2476775" y="4041550"/>
            <a:ext cx="0" cy="32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2" name="Google Shape;1482;p72"/>
          <p:cNvCxnSpPr>
            <a:stCxn id="1477" idx="0"/>
            <a:endCxn id="1483" idx="2"/>
          </p:cNvCxnSpPr>
          <p:nvPr/>
        </p:nvCxnSpPr>
        <p:spPr>
          <a:xfrm rot="10800000">
            <a:off x="6362975" y="4041550"/>
            <a:ext cx="0" cy="32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4" name="Google Shape;1484;p72"/>
          <p:cNvSpPr/>
          <p:nvPr/>
        </p:nvSpPr>
        <p:spPr>
          <a:xfrm>
            <a:off x="1724675" y="32171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5" name="Google Shape;1485;p72"/>
          <p:cNvSpPr/>
          <p:nvPr/>
        </p:nvSpPr>
        <p:spPr>
          <a:xfrm>
            <a:off x="2943875" y="3217150"/>
            <a:ext cx="285000" cy="285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6" name="Google Shape;1486;p72"/>
          <p:cNvCxnSpPr>
            <a:stCxn id="1481" idx="0"/>
            <a:endCxn id="1484" idx="2"/>
          </p:cNvCxnSpPr>
          <p:nvPr/>
        </p:nvCxnSpPr>
        <p:spPr>
          <a:xfrm rot="10800000">
            <a:off x="1867175" y="3502002"/>
            <a:ext cx="6096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7" name="Google Shape;1487;p72"/>
          <p:cNvCxnSpPr>
            <a:stCxn id="1481" idx="0"/>
            <a:endCxn id="1485" idx="2"/>
          </p:cNvCxnSpPr>
          <p:nvPr/>
        </p:nvCxnSpPr>
        <p:spPr>
          <a:xfrm flipH="1" rot="10800000">
            <a:off x="2476775" y="3502002"/>
            <a:ext cx="609600" cy="254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8" name="Google Shape;1488;p72"/>
          <p:cNvSpPr txBox="1"/>
          <p:nvPr/>
        </p:nvSpPr>
        <p:spPr>
          <a:xfrm>
            <a:off x="1450325" y="30320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9" name="Google Shape;1489;p72"/>
          <p:cNvSpPr txBox="1"/>
          <p:nvPr/>
        </p:nvSpPr>
        <p:spPr>
          <a:xfrm>
            <a:off x="2669525" y="30320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0" name="Google Shape;1490;p72"/>
          <p:cNvSpPr/>
          <p:nvPr/>
        </p:nvSpPr>
        <p:spPr>
          <a:xfrm>
            <a:off x="4952525" y="2972375"/>
            <a:ext cx="2820900" cy="122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2			       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1" name="Google Shape;1491;p72"/>
          <p:cNvSpPr/>
          <p:nvPr/>
        </p:nvSpPr>
        <p:spPr>
          <a:xfrm>
            <a:off x="5610875" y="3217150"/>
            <a:ext cx="285000" cy="2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2" name="Google Shape;1492;p72"/>
          <p:cNvSpPr/>
          <p:nvPr/>
        </p:nvSpPr>
        <p:spPr>
          <a:xfrm>
            <a:off x="6830075" y="3217150"/>
            <a:ext cx="285000" cy="285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3" name="Google Shape;1493;p72"/>
          <p:cNvCxnSpPr>
            <a:stCxn id="1483" idx="0"/>
            <a:endCxn id="1491" idx="2"/>
          </p:cNvCxnSpPr>
          <p:nvPr/>
        </p:nvCxnSpPr>
        <p:spPr>
          <a:xfrm rot="10800000">
            <a:off x="5753375" y="3502002"/>
            <a:ext cx="609600" cy="25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72"/>
          <p:cNvCxnSpPr>
            <a:stCxn id="1483" idx="0"/>
            <a:endCxn id="1492" idx="2"/>
          </p:cNvCxnSpPr>
          <p:nvPr/>
        </p:nvCxnSpPr>
        <p:spPr>
          <a:xfrm flipH="1" rot="10800000">
            <a:off x="6362975" y="3502002"/>
            <a:ext cx="609600" cy="254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5" name="Google Shape;1495;p72"/>
          <p:cNvSpPr txBox="1"/>
          <p:nvPr/>
        </p:nvSpPr>
        <p:spPr>
          <a:xfrm>
            <a:off x="5336525" y="30320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192.0.2.2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6" name="Google Shape;1496;p72"/>
          <p:cNvSpPr txBox="1"/>
          <p:nvPr/>
        </p:nvSpPr>
        <p:spPr>
          <a:xfrm>
            <a:off x="6555725" y="30320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7" name="Google Shape;1497;p72"/>
          <p:cNvSpPr/>
          <p:nvPr/>
        </p:nvSpPr>
        <p:spPr>
          <a:xfrm>
            <a:off x="2409575" y="2127225"/>
            <a:ext cx="1353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192.0.2.2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8" name="Google Shape;1498;p72"/>
          <p:cNvSpPr/>
          <p:nvPr/>
        </p:nvSpPr>
        <p:spPr>
          <a:xfrm>
            <a:off x="2409575" y="2412225"/>
            <a:ext cx="13536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9" name="Google Shape;1499;p72"/>
          <p:cNvSpPr/>
          <p:nvPr/>
        </p:nvSpPr>
        <p:spPr>
          <a:xfrm>
            <a:off x="2409575" y="1842225"/>
            <a:ext cx="1353600" cy="285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0" name="Google Shape;1500;p72"/>
          <p:cNvSpPr/>
          <p:nvPr/>
        </p:nvSpPr>
        <p:spPr>
          <a:xfrm>
            <a:off x="2409575" y="1557213"/>
            <a:ext cx="1353600" cy="28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72"/>
          <p:cNvSpPr/>
          <p:nvPr/>
        </p:nvSpPr>
        <p:spPr>
          <a:xfrm>
            <a:off x="1845575" y="3756402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3" name="Google Shape;1483;p72"/>
          <p:cNvSpPr/>
          <p:nvPr/>
        </p:nvSpPr>
        <p:spPr>
          <a:xfrm>
            <a:off x="5731775" y="3756402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Why are Datacenters Different? – Multiple Paths</a:t>
            </a:r>
            <a:endParaRPr/>
          </a:p>
        </p:txBody>
      </p:sp>
      <p:sp>
        <p:nvSpPr>
          <p:cNvPr id="310" name="Google Shape;310;p28"/>
          <p:cNvSpPr txBox="1"/>
          <p:nvPr>
            <p:ph idx="1" type="body"/>
          </p:nvPr>
        </p:nvSpPr>
        <p:spPr>
          <a:xfrm>
            <a:off x="107050" y="402200"/>
            <a:ext cx="89097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Equal Cost Multi-Path (ECMP)</a:t>
            </a:r>
            <a:r>
              <a:rPr lang="en"/>
              <a:t> finds all of the shortest paths (with equal cost).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Then, we load-balance packets across those paths.</a:t>
            </a:r>
            <a:endParaRPr/>
          </a:p>
        </p:txBody>
      </p:sp>
      <p:sp>
        <p:nvSpPr>
          <p:cNvPr id="311" name="Google Shape;311;p28"/>
          <p:cNvSpPr txBox="1"/>
          <p:nvPr/>
        </p:nvSpPr>
        <p:spPr>
          <a:xfrm>
            <a:off x="797250" y="2266901"/>
            <a:ext cx="386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428988" y="21097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1267191" y="210973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2105391" y="165253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2105391" y="256693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2943591" y="210973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3781788" y="21097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Google Shape;318;p28"/>
          <p:cNvCxnSpPr>
            <a:stCxn id="312" idx="6"/>
            <a:endCxn id="313" idx="1"/>
          </p:cNvCxnSpPr>
          <p:nvPr/>
        </p:nvCxnSpPr>
        <p:spPr>
          <a:xfrm>
            <a:off x="713988" y="2252239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8"/>
          <p:cNvCxnSpPr>
            <a:stCxn id="313" idx="3"/>
            <a:endCxn id="314" idx="1"/>
          </p:cNvCxnSpPr>
          <p:nvPr/>
        </p:nvCxnSpPr>
        <p:spPr>
          <a:xfrm flipH="1" rot="10800000">
            <a:off x="1552191" y="1795039"/>
            <a:ext cx="5532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8"/>
          <p:cNvCxnSpPr>
            <a:stCxn id="313" idx="3"/>
            <a:endCxn id="315" idx="1"/>
          </p:cNvCxnSpPr>
          <p:nvPr/>
        </p:nvCxnSpPr>
        <p:spPr>
          <a:xfrm>
            <a:off x="1552191" y="2252239"/>
            <a:ext cx="5532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8"/>
          <p:cNvCxnSpPr>
            <a:stCxn id="314" idx="3"/>
            <a:endCxn id="316" idx="1"/>
          </p:cNvCxnSpPr>
          <p:nvPr/>
        </p:nvCxnSpPr>
        <p:spPr>
          <a:xfrm>
            <a:off x="2390391" y="1795039"/>
            <a:ext cx="5532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8"/>
          <p:cNvCxnSpPr>
            <a:stCxn id="315" idx="3"/>
            <a:endCxn id="316" idx="1"/>
          </p:cNvCxnSpPr>
          <p:nvPr/>
        </p:nvCxnSpPr>
        <p:spPr>
          <a:xfrm flipH="1" rot="10800000">
            <a:off x="2390391" y="2252239"/>
            <a:ext cx="5532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8"/>
          <p:cNvCxnSpPr>
            <a:stCxn id="316" idx="3"/>
            <a:endCxn id="317" idx="2"/>
          </p:cNvCxnSpPr>
          <p:nvPr/>
        </p:nvCxnSpPr>
        <p:spPr>
          <a:xfrm>
            <a:off x="3228591" y="2252239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8"/>
          <p:cNvSpPr txBox="1"/>
          <p:nvPr/>
        </p:nvSpPr>
        <p:spPr>
          <a:xfrm>
            <a:off x="3311850" y="2266901"/>
            <a:ext cx="386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8"/>
          <p:cNvSpPr txBox="1"/>
          <p:nvPr/>
        </p:nvSpPr>
        <p:spPr>
          <a:xfrm>
            <a:off x="1746225" y="1986401"/>
            <a:ext cx="386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1746225" y="2328450"/>
            <a:ext cx="386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2355825" y="1986401"/>
            <a:ext cx="386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2355825" y="2328450"/>
            <a:ext cx="386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5077188" y="1804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8"/>
          <p:cNvSpPr/>
          <p:nvPr/>
        </p:nvSpPr>
        <p:spPr>
          <a:xfrm>
            <a:off x="5915391" y="210973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8"/>
          <p:cNvSpPr/>
          <p:nvPr/>
        </p:nvSpPr>
        <p:spPr>
          <a:xfrm>
            <a:off x="6753591" y="165253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6753591" y="256693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7591791" y="210973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8429988" y="1804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5" name="Google Shape;335;p28"/>
          <p:cNvCxnSpPr>
            <a:stCxn id="329" idx="6"/>
            <a:endCxn id="330" idx="1"/>
          </p:cNvCxnSpPr>
          <p:nvPr/>
        </p:nvCxnSpPr>
        <p:spPr>
          <a:xfrm>
            <a:off x="5362188" y="1947439"/>
            <a:ext cx="55320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8"/>
          <p:cNvCxnSpPr>
            <a:stCxn id="330" idx="3"/>
            <a:endCxn id="331" idx="1"/>
          </p:cNvCxnSpPr>
          <p:nvPr/>
        </p:nvCxnSpPr>
        <p:spPr>
          <a:xfrm flipH="1" rot="10800000">
            <a:off x="6200391" y="1795039"/>
            <a:ext cx="5532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8"/>
          <p:cNvCxnSpPr>
            <a:stCxn id="330" idx="3"/>
            <a:endCxn id="332" idx="1"/>
          </p:cNvCxnSpPr>
          <p:nvPr/>
        </p:nvCxnSpPr>
        <p:spPr>
          <a:xfrm>
            <a:off x="6200391" y="2252239"/>
            <a:ext cx="5532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8"/>
          <p:cNvCxnSpPr>
            <a:stCxn id="331" idx="3"/>
            <a:endCxn id="333" idx="1"/>
          </p:cNvCxnSpPr>
          <p:nvPr/>
        </p:nvCxnSpPr>
        <p:spPr>
          <a:xfrm>
            <a:off x="7038591" y="1795039"/>
            <a:ext cx="5532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8"/>
          <p:cNvCxnSpPr>
            <a:stCxn id="332" idx="3"/>
            <a:endCxn id="333" idx="1"/>
          </p:cNvCxnSpPr>
          <p:nvPr/>
        </p:nvCxnSpPr>
        <p:spPr>
          <a:xfrm flipH="1" rot="10800000">
            <a:off x="7038591" y="2252239"/>
            <a:ext cx="5532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8"/>
          <p:cNvCxnSpPr>
            <a:stCxn id="333" idx="3"/>
            <a:endCxn id="334" idx="2"/>
          </p:cNvCxnSpPr>
          <p:nvPr/>
        </p:nvCxnSpPr>
        <p:spPr>
          <a:xfrm flipH="1" rot="10800000">
            <a:off x="7876791" y="1947439"/>
            <a:ext cx="55320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8"/>
          <p:cNvSpPr/>
          <p:nvPr/>
        </p:nvSpPr>
        <p:spPr>
          <a:xfrm>
            <a:off x="5077188" y="24145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2" name="Google Shape;342;p28"/>
          <p:cNvCxnSpPr>
            <a:stCxn id="341" idx="6"/>
            <a:endCxn id="330" idx="1"/>
          </p:cNvCxnSpPr>
          <p:nvPr/>
        </p:nvCxnSpPr>
        <p:spPr>
          <a:xfrm flipH="1" rot="10800000">
            <a:off x="5362188" y="2252239"/>
            <a:ext cx="55320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28"/>
          <p:cNvSpPr/>
          <p:nvPr/>
        </p:nvSpPr>
        <p:spPr>
          <a:xfrm>
            <a:off x="8429988" y="24145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" name="Google Shape;344;p28"/>
          <p:cNvCxnSpPr>
            <a:stCxn id="333" idx="3"/>
            <a:endCxn id="343" idx="2"/>
          </p:cNvCxnSpPr>
          <p:nvPr/>
        </p:nvCxnSpPr>
        <p:spPr>
          <a:xfrm>
            <a:off x="7876791" y="2252239"/>
            <a:ext cx="55320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28"/>
          <p:cNvSpPr/>
          <p:nvPr/>
        </p:nvSpPr>
        <p:spPr>
          <a:xfrm>
            <a:off x="659300" y="1674067"/>
            <a:ext cx="3200725" cy="537525"/>
          </a:xfrm>
          <a:custGeom>
            <a:rect b="b" l="l" r="r" t="t"/>
            <a:pathLst>
              <a:path extrusionOk="0" h="21501" w="128029">
                <a:moveTo>
                  <a:pt x="0" y="20969"/>
                </a:moveTo>
                <a:cubicBezTo>
                  <a:pt x="5020" y="20685"/>
                  <a:pt x="19688" y="22760"/>
                  <a:pt x="30118" y="19266"/>
                </a:cubicBezTo>
                <a:cubicBezTo>
                  <a:pt x="40548" y="15772"/>
                  <a:pt x="51865" y="56"/>
                  <a:pt x="62578" y="3"/>
                </a:cubicBezTo>
                <a:cubicBezTo>
                  <a:pt x="73292" y="-50"/>
                  <a:pt x="83491" y="15364"/>
                  <a:pt x="94399" y="18947"/>
                </a:cubicBezTo>
                <a:cubicBezTo>
                  <a:pt x="105308" y="22530"/>
                  <a:pt x="122424" y="21075"/>
                  <a:pt x="128029" y="21501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6" name="Google Shape;346;p28"/>
          <p:cNvSpPr/>
          <p:nvPr/>
        </p:nvSpPr>
        <p:spPr>
          <a:xfrm>
            <a:off x="5281150" y="1673984"/>
            <a:ext cx="3248600" cy="497775"/>
          </a:xfrm>
          <a:custGeom>
            <a:rect b="b" l="l" r="r" t="t"/>
            <a:pathLst>
              <a:path extrusionOk="0" h="19911" w="129944">
                <a:moveTo>
                  <a:pt x="0" y="7670"/>
                </a:moveTo>
                <a:cubicBezTo>
                  <a:pt x="5091" y="9692"/>
                  <a:pt x="19866" y="21079"/>
                  <a:pt x="30544" y="19802"/>
                </a:cubicBezTo>
                <a:cubicBezTo>
                  <a:pt x="41222" y="18525"/>
                  <a:pt x="53017" y="113"/>
                  <a:pt x="64067" y="7"/>
                </a:cubicBezTo>
                <a:cubicBezTo>
                  <a:pt x="75117" y="-99"/>
                  <a:pt x="85867" y="17922"/>
                  <a:pt x="96846" y="19164"/>
                </a:cubicBezTo>
                <a:cubicBezTo>
                  <a:pt x="107826" y="20406"/>
                  <a:pt x="124428" y="9408"/>
                  <a:pt x="129944" y="7457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7" name="Google Shape;347;p28"/>
          <p:cNvSpPr txBox="1"/>
          <p:nvPr/>
        </p:nvSpPr>
        <p:spPr>
          <a:xfrm>
            <a:off x="429000" y="2958400"/>
            <a:ext cx="36378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A→B only used a single path, it can only send at 1 Gbps.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A→B split traffic across both paths, it can send at 2 Gbps.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routing protocols can only send traffic along one path.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8"/>
          <p:cNvSpPr txBox="1"/>
          <p:nvPr/>
        </p:nvSpPr>
        <p:spPr>
          <a:xfrm>
            <a:off x="5077200" y="2958400"/>
            <a:ext cx="38670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Coordination: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A→B and C→D might send along the same path, overloading it.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C→D should switch to using the bottom path instead.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routing protocols don't assume coordination between flows.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8"/>
          <p:cNvSpPr txBox="1"/>
          <p:nvPr/>
        </p:nvSpPr>
        <p:spPr>
          <a:xfrm>
            <a:off x="7239600" y="2797475"/>
            <a:ext cx="1190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on all links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8"/>
          <p:cNvSpPr/>
          <p:nvPr/>
        </p:nvSpPr>
        <p:spPr>
          <a:xfrm flipH="1" rot="10800000">
            <a:off x="659300" y="2283667"/>
            <a:ext cx="3200725" cy="537525"/>
          </a:xfrm>
          <a:custGeom>
            <a:rect b="b" l="l" r="r" t="t"/>
            <a:pathLst>
              <a:path extrusionOk="0" h="21501" w="128029">
                <a:moveTo>
                  <a:pt x="0" y="20969"/>
                </a:moveTo>
                <a:cubicBezTo>
                  <a:pt x="5020" y="20685"/>
                  <a:pt x="19688" y="22760"/>
                  <a:pt x="30118" y="19266"/>
                </a:cubicBezTo>
                <a:cubicBezTo>
                  <a:pt x="40548" y="15772"/>
                  <a:pt x="51865" y="56"/>
                  <a:pt x="62578" y="3"/>
                </a:cubicBezTo>
                <a:cubicBezTo>
                  <a:pt x="73292" y="-50"/>
                  <a:pt x="83491" y="15364"/>
                  <a:pt x="94399" y="18947"/>
                </a:cubicBezTo>
                <a:cubicBezTo>
                  <a:pt x="105308" y="22530"/>
                  <a:pt x="122424" y="21075"/>
                  <a:pt x="128029" y="21501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1" name="Google Shape;351;p28"/>
          <p:cNvSpPr/>
          <p:nvPr/>
        </p:nvSpPr>
        <p:spPr>
          <a:xfrm flipH="1" rot="10800000">
            <a:off x="5281150" y="2338206"/>
            <a:ext cx="3248600" cy="497775"/>
          </a:xfrm>
          <a:custGeom>
            <a:rect b="b" l="l" r="r" t="t"/>
            <a:pathLst>
              <a:path extrusionOk="0" h="19911" w="129944">
                <a:moveTo>
                  <a:pt x="0" y="7670"/>
                </a:moveTo>
                <a:cubicBezTo>
                  <a:pt x="5091" y="9692"/>
                  <a:pt x="19866" y="21079"/>
                  <a:pt x="30544" y="19802"/>
                </a:cubicBezTo>
                <a:cubicBezTo>
                  <a:pt x="41222" y="18525"/>
                  <a:pt x="53017" y="113"/>
                  <a:pt x="64067" y="7"/>
                </a:cubicBezTo>
                <a:cubicBezTo>
                  <a:pt x="75117" y="-99"/>
                  <a:pt x="85867" y="17922"/>
                  <a:pt x="96846" y="19164"/>
                </a:cubicBezTo>
                <a:cubicBezTo>
                  <a:pt x="107826" y="20406"/>
                  <a:pt x="124428" y="9408"/>
                  <a:pt x="129944" y="7457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7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Encapsulations for Multi-Tenancy</a:t>
            </a:r>
            <a:endParaRPr/>
          </a:p>
        </p:txBody>
      </p:sp>
      <p:sp>
        <p:nvSpPr>
          <p:cNvPr id="1506" name="Google Shape;1506;p73"/>
          <p:cNvSpPr txBox="1"/>
          <p:nvPr>
            <p:ph idx="1" type="body"/>
          </p:nvPr>
        </p:nvSpPr>
        <p:spPr>
          <a:xfrm>
            <a:off x="107050" y="402200"/>
            <a:ext cx="8909700" cy="31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new extra header lets us </a:t>
            </a:r>
            <a:r>
              <a:rPr lang="en"/>
              <a:t>distinguish</a:t>
            </a:r>
            <a:r>
              <a:rPr lang="en"/>
              <a:t> between tenants.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tenant has a </a:t>
            </a:r>
            <a:r>
              <a:rPr b="1" lang="en"/>
              <a:t>virtual network ID</a:t>
            </a:r>
            <a:r>
              <a:rPr lang="en"/>
              <a:t> for its own VMs.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extra header includes the virtual network 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 is not used for forwarding or routing, but provides more context to supplement the virtual IP address.</a:t>
            </a:r>
            <a:endParaRPr/>
          </a:p>
        </p:txBody>
      </p:sp>
      <p:sp>
        <p:nvSpPr>
          <p:cNvPr id="1507" name="Google Shape;1507;p73"/>
          <p:cNvSpPr/>
          <p:nvPr/>
        </p:nvSpPr>
        <p:spPr>
          <a:xfrm>
            <a:off x="5078713" y="4091500"/>
            <a:ext cx="1353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192.0.5.7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8" name="Google Shape;1508;p73"/>
          <p:cNvSpPr/>
          <p:nvPr/>
        </p:nvSpPr>
        <p:spPr>
          <a:xfrm>
            <a:off x="5078713" y="4376500"/>
            <a:ext cx="13536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73"/>
          <p:cNvSpPr/>
          <p:nvPr/>
        </p:nvSpPr>
        <p:spPr>
          <a:xfrm>
            <a:off x="5078713" y="3806500"/>
            <a:ext cx="1353600" cy="285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0" name="Google Shape;1510;p73"/>
          <p:cNvSpPr/>
          <p:nvPr/>
        </p:nvSpPr>
        <p:spPr>
          <a:xfrm>
            <a:off x="5078713" y="3521488"/>
            <a:ext cx="1353600" cy="28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1" name="Google Shape;1511;p73"/>
          <p:cNvSpPr/>
          <p:nvPr/>
        </p:nvSpPr>
        <p:spPr>
          <a:xfrm>
            <a:off x="2711688" y="4091500"/>
            <a:ext cx="13536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192.0.5.7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2" name="Google Shape;1512;p73"/>
          <p:cNvSpPr/>
          <p:nvPr/>
        </p:nvSpPr>
        <p:spPr>
          <a:xfrm>
            <a:off x="2711688" y="4376500"/>
            <a:ext cx="13536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3" name="Google Shape;1513;p73"/>
          <p:cNvSpPr/>
          <p:nvPr/>
        </p:nvSpPr>
        <p:spPr>
          <a:xfrm>
            <a:off x="2711688" y="3806500"/>
            <a:ext cx="1353600" cy="285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4" name="Google Shape;1514;p73"/>
          <p:cNvSpPr/>
          <p:nvPr/>
        </p:nvSpPr>
        <p:spPr>
          <a:xfrm>
            <a:off x="2711688" y="3521488"/>
            <a:ext cx="1353600" cy="28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7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Putting It Together – Stacking Encapsulations</a:t>
            </a:r>
            <a:endParaRPr/>
          </a:p>
        </p:txBody>
      </p:sp>
      <p:sp>
        <p:nvSpPr>
          <p:cNvPr id="1520" name="Google Shape;1520;p74"/>
          <p:cNvSpPr txBox="1"/>
          <p:nvPr>
            <p:ph idx="1" type="body"/>
          </p:nvPr>
        </p:nvSpPr>
        <p:spPr>
          <a:xfrm>
            <a:off x="107050" y="402200"/>
            <a:ext cx="89097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use encapsulation for both virtualization and multi-tenancy.</a:t>
            </a:r>
            <a:endParaRPr/>
          </a:p>
        </p:txBody>
      </p:sp>
      <p:sp>
        <p:nvSpPr>
          <p:cNvPr id="1521" name="Google Shape;1521;p74"/>
          <p:cNvSpPr/>
          <p:nvPr/>
        </p:nvSpPr>
        <p:spPr>
          <a:xfrm>
            <a:off x="489650" y="3202925"/>
            <a:ext cx="19806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2" name="Google Shape;1522;p74"/>
          <p:cNvSpPr/>
          <p:nvPr/>
        </p:nvSpPr>
        <p:spPr>
          <a:xfrm>
            <a:off x="489650" y="2809325"/>
            <a:ext cx="19806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3" name="Google Shape;1523;p74"/>
          <p:cNvSpPr/>
          <p:nvPr/>
        </p:nvSpPr>
        <p:spPr>
          <a:xfrm>
            <a:off x="489650" y="2415725"/>
            <a:ext cx="1980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(Overlay)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4" name="Google Shape;1524;p74"/>
          <p:cNvSpPr/>
          <p:nvPr/>
        </p:nvSpPr>
        <p:spPr>
          <a:xfrm>
            <a:off x="3571600" y="3202925"/>
            <a:ext cx="19806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5" name="Google Shape;1525;p74"/>
          <p:cNvSpPr/>
          <p:nvPr/>
        </p:nvSpPr>
        <p:spPr>
          <a:xfrm>
            <a:off x="3571600" y="2809325"/>
            <a:ext cx="19806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6" name="Google Shape;1526;p74"/>
          <p:cNvSpPr/>
          <p:nvPr/>
        </p:nvSpPr>
        <p:spPr>
          <a:xfrm>
            <a:off x="3571600" y="2415725"/>
            <a:ext cx="1980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(Overlay)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7" name="Google Shape;1527;p74"/>
          <p:cNvSpPr/>
          <p:nvPr/>
        </p:nvSpPr>
        <p:spPr>
          <a:xfrm>
            <a:off x="3571600" y="2022125"/>
            <a:ext cx="19806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Network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8" name="Google Shape;1528;p74"/>
          <p:cNvSpPr/>
          <p:nvPr/>
        </p:nvSpPr>
        <p:spPr>
          <a:xfrm>
            <a:off x="6653550" y="3202925"/>
            <a:ext cx="19806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9" name="Google Shape;1529;p74"/>
          <p:cNvSpPr/>
          <p:nvPr/>
        </p:nvSpPr>
        <p:spPr>
          <a:xfrm>
            <a:off x="6653550" y="2809325"/>
            <a:ext cx="19806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0" name="Google Shape;1530;p74"/>
          <p:cNvSpPr/>
          <p:nvPr/>
        </p:nvSpPr>
        <p:spPr>
          <a:xfrm>
            <a:off x="6653550" y="2415725"/>
            <a:ext cx="1980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(Overlay)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1" name="Google Shape;1531;p74"/>
          <p:cNvSpPr/>
          <p:nvPr/>
        </p:nvSpPr>
        <p:spPr>
          <a:xfrm>
            <a:off x="6653550" y="2022125"/>
            <a:ext cx="19806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Network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2" name="Google Shape;1532;p74"/>
          <p:cNvSpPr/>
          <p:nvPr/>
        </p:nvSpPr>
        <p:spPr>
          <a:xfrm>
            <a:off x="6653550" y="1628525"/>
            <a:ext cx="19806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(Underlay)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3" name="Google Shape;1533;p74"/>
          <p:cNvSpPr txBox="1"/>
          <p:nvPr/>
        </p:nvSpPr>
        <p:spPr>
          <a:xfrm>
            <a:off x="683750" y="4048825"/>
            <a:ext cx="159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Original packet from application.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4" name="Google Shape;1534;p74"/>
          <p:cNvSpPr txBox="1"/>
          <p:nvPr/>
        </p:nvSpPr>
        <p:spPr>
          <a:xfrm>
            <a:off x="3400600" y="4048825"/>
            <a:ext cx="232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Encapsulate: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virtual network context.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5" name="Google Shape;1535;p74"/>
          <p:cNvSpPr txBox="1"/>
          <p:nvPr/>
        </p:nvSpPr>
        <p:spPr>
          <a:xfrm>
            <a:off x="6482550" y="4044250"/>
            <a:ext cx="232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Encapsulate: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underlay destination.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7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Putting It Together – Stacking Encapsulations</a:t>
            </a:r>
            <a:endParaRPr/>
          </a:p>
        </p:txBody>
      </p:sp>
      <p:sp>
        <p:nvSpPr>
          <p:cNvPr id="1541" name="Google Shape;1541;p75"/>
          <p:cNvSpPr txBox="1"/>
          <p:nvPr>
            <p:ph idx="1" type="body"/>
          </p:nvPr>
        </p:nvSpPr>
        <p:spPr>
          <a:xfrm>
            <a:off x="107050" y="402200"/>
            <a:ext cx="89097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use encapsulation for both virtualization and multi-tenancy.</a:t>
            </a:r>
            <a:endParaRPr/>
          </a:p>
        </p:txBody>
      </p:sp>
      <p:sp>
        <p:nvSpPr>
          <p:cNvPr id="1542" name="Google Shape;1542;p75"/>
          <p:cNvSpPr/>
          <p:nvPr/>
        </p:nvSpPr>
        <p:spPr>
          <a:xfrm>
            <a:off x="3571600" y="3202925"/>
            <a:ext cx="19806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3" name="Google Shape;1543;p75"/>
          <p:cNvSpPr/>
          <p:nvPr/>
        </p:nvSpPr>
        <p:spPr>
          <a:xfrm>
            <a:off x="3571600" y="2809325"/>
            <a:ext cx="19806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4" name="Google Shape;1544;p75"/>
          <p:cNvSpPr/>
          <p:nvPr/>
        </p:nvSpPr>
        <p:spPr>
          <a:xfrm>
            <a:off x="3571600" y="2415725"/>
            <a:ext cx="1980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(Overlay)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5" name="Google Shape;1545;p75"/>
          <p:cNvSpPr/>
          <p:nvPr/>
        </p:nvSpPr>
        <p:spPr>
          <a:xfrm>
            <a:off x="3571600" y="2022125"/>
            <a:ext cx="19806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Network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6" name="Google Shape;1546;p75"/>
          <p:cNvSpPr/>
          <p:nvPr/>
        </p:nvSpPr>
        <p:spPr>
          <a:xfrm>
            <a:off x="489650" y="3207488"/>
            <a:ext cx="19806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7" name="Google Shape;1547;p75"/>
          <p:cNvSpPr/>
          <p:nvPr/>
        </p:nvSpPr>
        <p:spPr>
          <a:xfrm>
            <a:off x="489650" y="2813888"/>
            <a:ext cx="19806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8" name="Google Shape;1548;p75"/>
          <p:cNvSpPr/>
          <p:nvPr/>
        </p:nvSpPr>
        <p:spPr>
          <a:xfrm>
            <a:off x="489650" y="2420288"/>
            <a:ext cx="1980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(Overlay)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9" name="Google Shape;1549;p75"/>
          <p:cNvSpPr/>
          <p:nvPr/>
        </p:nvSpPr>
        <p:spPr>
          <a:xfrm>
            <a:off x="489650" y="2026688"/>
            <a:ext cx="19806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Network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0" name="Google Shape;1550;p75"/>
          <p:cNvSpPr/>
          <p:nvPr/>
        </p:nvSpPr>
        <p:spPr>
          <a:xfrm>
            <a:off x="489650" y="1633088"/>
            <a:ext cx="19806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(Underlay)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1" name="Google Shape;1551;p75"/>
          <p:cNvSpPr txBox="1"/>
          <p:nvPr/>
        </p:nvSpPr>
        <p:spPr>
          <a:xfrm>
            <a:off x="3123550" y="3945700"/>
            <a:ext cx="287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Decapsulate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Expose virtual network header, decide which tenant to forward to.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2" name="Google Shape;1552;p75"/>
          <p:cNvSpPr txBox="1"/>
          <p:nvPr/>
        </p:nvSpPr>
        <p:spPr>
          <a:xfrm>
            <a:off x="318650" y="4048813"/>
            <a:ext cx="232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Receive packet from underlay.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3" name="Google Shape;1553;p75"/>
          <p:cNvSpPr/>
          <p:nvPr/>
        </p:nvSpPr>
        <p:spPr>
          <a:xfrm>
            <a:off x="6653550" y="3207500"/>
            <a:ext cx="19806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4" name="Google Shape;1554;p75"/>
          <p:cNvSpPr/>
          <p:nvPr/>
        </p:nvSpPr>
        <p:spPr>
          <a:xfrm>
            <a:off x="6653550" y="2813900"/>
            <a:ext cx="19806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5" name="Google Shape;1555;p75"/>
          <p:cNvSpPr/>
          <p:nvPr/>
        </p:nvSpPr>
        <p:spPr>
          <a:xfrm>
            <a:off x="6653550" y="2420300"/>
            <a:ext cx="1980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(Overlay)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6" name="Google Shape;1556;p75"/>
          <p:cNvSpPr txBox="1"/>
          <p:nvPr/>
        </p:nvSpPr>
        <p:spPr>
          <a:xfrm>
            <a:off x="6409050" y="3941125"/>
            <a:ext cx="246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Decapsulate: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Expose overlay header, forward to corresponding VM.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7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Encapsulation</a:t>
            </a:r>
            <a:endParaRPr/>
          </a:p>
        </p:txBody>
      </p:sp>
      <p:sp>
        <p:nvSpPr>
          <p:cNvPr id="1562" name="Google Shape;1562;p7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real-world protocols exist for adding extra headers?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IP-in-IP: Adds an extra IP header.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MPLS: Adds a 20-bit label to identify a service.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 be used to support multi-tenancy.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 also be used at other layers.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datacenters have grown, more protocols have been introduced.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Most work over IP (IP is the "outer" packet header that the underlay looks at).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Examples: GRE, VXLAN, GENEVE...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Don't worry about the details – the idea of encapsulation is more important than the specific implementation.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7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Routing and Encapsulation in Datacenters</a:t>
            </a:r>
            <a:endParaRPr/>
          </a:p>
        </p:txBody>
      </p:sp>
      <p:sp>
        <p:nvSpPr>
          <p:cNvPr id="1568" name="Google Shape;1568;p7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Datacenter networks need different treatment in routing protocols.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Both distance-vector and link-state need to be modified.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design addressing in our datacenters to improve scalability.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more dynamic, virtual servers arrived – routing could not scale!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an overlay network to separate VM-to-VM networking from server-to-server.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achieved through encapsulating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encapsulation also allows us to separate different </a:t>
            </a:r>
            <a:r>
              <a:rPr lang="en"/>
              <a:t>tenants</a:t>
            </a:r>
            <a:r>
              <a:rPr lang="en"/>
              <a:t> in a datacenter.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/>
          <p:nvPr/>
        </p:nvSpPr>
        <p:spPr>
          <a:xfrm>
            <a:off x="484163" y="2443375"/>
            <a:ext cx="3428700" cy="1260000"/>
          </a:xfrm>
          <a:prstGeom prst="wedgeRoundRectCallout">
            <a:avLst>
              <a:gd fmla="val 57209" name="adj1"/>
              <a:gd fmla="val 53489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ECMP Load-Balancing</a:t>
            </a:r>
            <a:endParaRPr/>
          </a:p>
        </p:txBody>
      </p:sp>
      <p:sp>
        <p:nvSpPr>
          <p:cNvPr id="358" name="Google Shape;358;p29"/>
          <p:cNvSpPr txBox="1"/>
          <p:nvPr>
            <p:ph idx="1" type="body"/>
          </p:nvPr>
        </p:nvSpPr>
        <p:spPr>
          <a:xfrm>
            <a:off x="107050" y="402200"/>
            <a:ext cx="89097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there are multiple shortest paths, how does the router load-balance packets between those paths?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 function to compute a link for each packet: </a:t>
            </a:r>
            <a:r>
              <a:rPr i="1" lang="en"/>
              <a:t>f</a:t>
            </a:r>
            <a:r>
              <a:rPr lang="en"/>
              <a:t>(packet) → link.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receive a packet and run this function to pick a link.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What's a good </a:t>
            </a:r>
            <a:r>
              <a:rPr i="1" lang="en"/>
              <a:t>f</a:t>
            </a:r>
            <a:r>
              <a:rPr lang="en"/>
              <a:t>?</a:t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3226875" y="38495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0" name="Google Shape;360;p29"/>
          <p:cNvCxnSpPr>
            <a:stCxn id="359" idx="6"/>
            <a:endCxn id="361" idx="1"/>
          </p:cNvCxnSpPr>
          <p:nvPr/>
        </p:nvCxnSpPr>
        <p:spPr>
          <a:xfrm>
            <a:off x="3511875" y="3992039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9"/>
          <p:cNvCxnSpPr>
            <a:stCxn id="361" idx="3"/>
            <a:endCxn id="363" idx="1"/>
          </p:cNvCxnSpPr>
          <p:nvPr/>
        </p:nvCxnSpPr>
        <p:spPr>
          <a:xfrm flipH="1" rot="10800000">
            <a:off x="4350078" y="3230039"/>
            <a:ext cx="934200" cy="762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9"/>
          <p:cNvCxnSpPr>
            <a:stCxn id="361" idx="3"/>
            <a:endCxn id="365" idx="1"/>
          </p:cNvCxnSpPr>
          <p:nvPr/>
        </p:nvCxnSpPr>
        <p:spPr>
          <a:xfrm>
            <a:off x="4350078" y="3992039"/>
            <a:ext cx="934200" cy="762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9"/>
          <p:cNvSpPr/>
          <p:nvPr/>
        </p:nvSpPr>
        <p:spPr>
          <a:xfrm>
            <a:off x="5284287" y="3158799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9"/>
          <p:cNvSpPr/>
          <p:nvPr/>
        </p:nvSpPr>
        <p:spPr>
          <a:xfrm>
            <a:off x="5284287" y="3920799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7" name="Google Shape;367;p29"/>
          <p:cNvCxnSpPr>
            <a:stCxn id="361" idx="3"/>
            <a:endCxn id="366" idx="1"/>
          </p:cNvCxnSpPr>
          <p:nvPr/>
        </p:nvCxnSpPr>
        <p:spPr>
          <a:xfrm>
            <a:off x="4350078" y="3992039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29"/>
          <p:cNvSpPr/>
          <p:nvPr/>
        </p:nvSpPr>
        <p:spPr>
          <a:xfrm>
            <a:off x="5284287" y="4682799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5817687" y="3158799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5817687" y="3920799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9"/>
          <p:cNvSpPr/>
          <p:nvPr/>
        </p:nvSpPr>
        <p:spPr>
          <a:xfrm>
            <a:off x="5817687" y="4682799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9"/>
          <p:cNvSpPr/>
          <p:nvPr/>
        </p:nvSpPr>
        <p:spPr>
          <a:xfrm>
            <a:off x="5550987" y="3158799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2" name="Google Shape;372;p29"/>
          <p:cNvCxnSpPr>
            <a:stCxn id="363" idx="3"/>
            <a:endCxn id="371" idx="1"/>
          </p:cNvCxnSpPr>
          <p:nvPr/>
        </p:nvCxnSpPr>
        <p:spPr>
          <a:xfrm>
            <a:off x="5426787" y="3230049"/>
            <a:ext cx="1242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9"/>
          <p:cNvCxnSpPr>
            <a:stCxn id="371" idx="3"/>
            <a:endCxn id="368" idx="1"/>
          </p:cNvCxnSpPr>
          <p:nvPr/>
        </p:nvCxnSpPr>
        <p:spPr>
          <a:xfrm>
            <a:off x="5693487" y="3230049"/>
            <a:ext cx="1242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9"/>
          <p:cNvCxnSpPr>
            <a:stCxn id="366" idx="3"/>
            <a:endCxn id="369" idx="1"/>
          </p:cNvCxnSpPr>
          <p:nvPr/>
        </p:nvCxnSpPr>
        <p:spPr>
          <a:xfrm>
            <a:off x="5426787" y="3992049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9"/>
          <p:cNvCxnSpPr>
            <a:stCxn id="365" idx="3"/>
            <a:endCxn id="370" idx="1"/>
          </p:cNvCxnSpPr>
          <p:nvPr/>
        </p:nvCxnSpPr>
        <p:spPr>
          <a:xfrm>
            <a:off x="5426787" y="4754049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9"/>
          <p:cNvCxnSpPr>
            <a:stCxn id="368" idx="3"/>
            <a:endCxn id="377" idx="1"/>
          </p:cNvCxnSpPr>
          <p:nvPr/>
        </p:nvCxnSpPr>
        <p:spPr>
          <a:xfrm>
            <a:off x="5960187" y="3230049"/>
            <a:ext cx="467100" cy="762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9"/>
          <p:cNvCxnSpPr>
            <a:stCxn id="369" idx="3"/>
            <a:endCxn id="377" idx="1"/>
          </p:cNvCxnSpPr>
          <p:nvPr/>
        </p:nvCxnSpPr>
        <p:spPr>
          <a:xfrm>
            <a:off x="5960187" y="3992049"/>
            <a:ext cx="467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9"/>
          <p:cNvCxnSpPr>
            <a:stCxn id="370" idx="3"/>
            <a:endCxn id="377" idx="1"/>
          </p:cNvCxnSpPr>
          <p:nvPr/>
        </p:nvCxnSpPr>
        <p:spPr>
          <a:xfrm flipH="1" rot="10800000">
            <a:off x="5960187" y="3992049"/>
            <a:ext cx="4671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29"/>
          <p:cNvSpPr/>
          <p:nvPr/>
        </p:nvSpPr>
        <p:spPr>
          <a:xfrm>
            <a:off x="6889425" y="38495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1" name="Google Shape;381;p29"/>
          <p:cNvCxnSpPr>
            <a:stCxn id="377" idx="3"/>
            <a:endCxn id="380" idx="2"/>
          </p:cNvCxnSpPr>
          <p:nvPr/>
        </p:nvCxnSpPr>
        <p:spPr>
          <a:xfrm>
            <a:off x="6569787" y="3992049"/>
            <a:ext cx="31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29"/>
          <p:cNvSpPr txBox="1"/>
          <p:nvPr/>
        </p:nvSpPr>
        <p:spPr>
          <a:xfrm>
            <a:off x="6331738" y="3196125"/>
            <a:ext cx="24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path is not the shortest. Packets won't be sent this way.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9"/>
          <p:cNvSpPr txBox="1"/>
          <p:nvPr/>
        </p:nvSpPr>
        <p:spPr>
          <a:xfrm>
            <a:off x="2460738" y="4280700"/>
            <a:ext cx="225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R1 has to load-balance packets out of these 2 links.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9"/>
          <p:cNvSpPr/>
          <p:nvPr/>
        </p:nvSpPr>
        <p:spPr>
          <a:xfrm>
            <a:off x="4065078" y="384953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9"/>
          <p:cNvSpPr/>
          <p:nvPr/>
        </p:nvSpPr>
        <p:spPr>
          <a:xfrm>
            <a:off x="1011113" y="3241963"/>
            <a:ext cx="14202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9"/>
          <p:cNvSpPr/>
          <p:nvPr/>
        </p:nvSpPr>
        <p:spPr>
          <a:xfrm>
            <a:off x="1011113" y="2956963"/>
            <a:ext cx="1420200" cy="285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4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29"/>
          <p:cNvSpPr/>
          <p:nvPr/>
        </p:nvSpPr>
        <p:spPr>
          <a:xfrm>
            <a:off x="1011113" y="2671963"/>
            <a:ext cx="14202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3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29"/>
          <p:cNvSpPr txBox="1"/>
          <p:nvPr/>
        </p:nvSpPr>
        <p:spPr>
          <a:xfrm rot="-2365957">
            <a:off x="4661886" y="3291275"/>
            <a:ext cx="489790" cy="215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Link 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29"/>
          <p:cNvSpPr txBox="1"/>
          <p:nvPr/>
        </p:nvSpPr>
        <p:spPr>
          <a:xfrm rot="2350843">
            <a:off x="4729712" y="4254708"/>
            <a:ext cx="489578" cy="215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Link 3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9"/>
          <p:cNvSpPr txBox="1"/>
          <p:nvPr/>
        </p:nvSpPr>
        <p:spPr>
          <a:xfrm>
            <a:off x="4629857" y="3776658"/>
            <a:ext cx="48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Link 2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29"/>
          <p:cNvSpPr/>
          <p:nvPr/>
        </p:nvSpPr>
        <p:spPr>
          <a:xfrm>
            <a:off x="6427287" y="3920799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9"/>
          <p:cNvSpPr/>
          <p:nvPr/>
        </p:nvSpPr>
        <p:spPr>
          <a:xfrm>
            <a:off x="880613" y="2580475"/>
            <a:ext cx="1681200" cy="1038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560363" y="2822425"/>
            <a:ext cx="31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2622038" y="2914825"/>
            <a:ext cx="19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2927513" y="2960875"/>
            <a:ext cx="93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Link ____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/>
          <p:nvPr/>
        </p:nvSpPr>
        <p:spPr>
          <a:xfrm>
            <a:off x="5522250" y="1538400"/>
            <a:ext cx="2193900" cy="2066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ECMP Load-Balancing Strategy #1 – Round-Robin</a:t>
            </a:r>
            <a:endParaRPr/>
          </a:p>
        </p:txBody>
      </p:sp>
      <p:sp>
        <p:nvSpPr>
          <p:cNvPr id="400" name="Google Shape;400;p30"/>
          <p:cNvSpPr txBox="1"/>
          <p:nvPr>
            <p:ph idx="1" type="body"/>
          </p:nvPr>
        </p:nvSpPr>
        <p:spPr>
          <a:xfrm>
            <a:off x="107050" y="402200"/>
            <a:ext cx="4911300" cy="4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Round-robin: Ignore packet contents, and alternate sending between links.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1, 2, 1, 2, 1, 2, 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TCP p</a:t>
            </a:r>
            <a:r>
              <a:rPr lang="en"/>
              <a:t>acket reordering.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Equal-cost paths might have different latency.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Cost could be based on something else.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odd packets on slow path, and even packets on fast path:</a:t>
            </a:r>
            <a:br>
              <a:rPr lang="en"/>
            </a:br>
            <a:r>
              <a:rPr lang="en"/>
              <a:t>The recipient gets all the even packets before the odd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Recipient has to buffer packets, resulting in poor performance.</a:t>
            </a:r>
            <a:endParaRPr/>
          </a:p>
        </p:txBody>
      </p:sp>
      <p:sp>
        <p:nvSpPr>
          <p:cNvPr id="401" name="Google Shape;401;p30"/>
          <p:cNvSpPr/>
          <p:nvPr/>
        </p:nvSpPr>
        <p:spPr>
          <a:xfrm>
            <a:off x="5664004" y="3141750"/>
            <a:ext cx="19104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0"/>
          <p:cNvSpPr/>
          <p:nvPr/>
        </p:nvSpPr>
        <p:spPr>
          <a:xfrm>
            <a:off x="5664004" y="2856750"/>
            <a:ext cx="1910400" cy="285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Destination port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0"/>
          <p:cNvSpPr/>
          <p:nvPr/>
        </p:nvSpPr>
        <p:spPr>
          <a:xfrm>
            <a:off x="5664004" y="2571750"/>
            <a:ext cx="1910400" cy="285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Source port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0"/>
          <p:cNvSpPr txBox="1"/>
          <p:nvPr/>
        </p:nvSpPr>
        <p:spPr>
          <a:xfrm>
            <a:off x="5181388" y="2296418"/>
            <a:ext cx="31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0"/>
          <p:cNvSpPr txBox="1"/>
          <p:nvPr/>
        </p:nvSpPr>
        <p:spPr>
          <a:xfrm>
            <a:off x="7776463" y="2388818"/>
            <a:ext cx="19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0"/>
          <p:cNvSpPr txBox="1"/>
          <p:nvPr/>
        </p:nvSpPr>
        <p:spPr>
          <a:xfrm>
            <a:off x="8081938" y="2434868"/>
            <a:ext cx="93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Link ____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0"/>
          <p:cNvSpPr/>
          <p:nvPr/>
        </p:nvSpPr>
        <p:spPr>
          <a:xfrm>
            <a:off x="5664004" y="2286750"/>
            <a:ext cx="19104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Protocol (TCP/UDP)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0"/>
          <p:cNvSpPr/>
          <p:nvPr/>
        </p:nvSpPr>
        <p:spPr>
          <a:xfrm>
            <a:off x="5664004" y="2001750"/>
            <a:ext cx="19104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Destination IP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0"/>
          <p:cNvSpPr/>
          <p:nvPr/>
        </p:nvSpPr>
        <p:spPr>
          <a:xfrm>
            <a:off x="5664004" y="1716750"/>
            <a:ext cx="19104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Source IP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"/>
          <p:cNvSpPr/>
          <p:nvPr/>
        </p:nvSpPr>
        <p:spPr>
          <a:xfrm>
            <a:off x="5522250" y="1538400"/>
            <a:ext cx="2193900" cy="2066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ECMP Load-Balancing Strategy #2 – Destination-Based</a:t>
            </a:r>
            <a:endParaRPr/>
          </a:p>
        </p:txBody>
      </p:sp>
      <p:sp>
        <p:nvSpPr>
          <p:cNvPr id="416" name="Google Shape;416;p31"/>
          <p:cNvSpPr txBox="1"/>
          <p:nvPr>
            <p:ph idx="1" type="body"/>
          </p:nvPr>
        </p:nvSpPr>
        <p:spPr>
          <a:xfrm>
            <a:off x="107050" y="402200"/>
            <a:ext cx="4911300" cy="4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destination IP to choose link.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If lots of sources sending to the same destination, one link is overloaded.</a:t>
            </a: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5664004" y="3141750"/>
            <a:ext cx="19104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1"/>
          <p:cNvSpPr/>
          <p:nvPr/>
        </p:nvSpPr>
        <p:spPr>
          <a:xfrm>
            <a:off x="5664004" y="2856750"/>
            <a:ext cx="1910400" cy="285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Destination port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5664004" y="2571750"/>
            <a:ext cx="1910400" cy="285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Source port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31"/>
          <p:cNvSpPr txBox="1"/>
          <p:nvPr/>
        </p:nvSpPr>
        <p:spPr>
          <a:xfrm>
            <a:off x="5181388" y="2296418"/>
            <a:ext cx="31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31"/>
          <p:cNvSpPr txBox="1"/>
          <p:nvPr/>
        </p:nvSpPr>
        <p:spPr>
          <a:xfrm>
            <a:off x="7776463" y="2388818"/>
            <a:ext cx="19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31"/>
          <p:cNvSpPr txBox="1"/>
          <p:nvPr/>
        </p:nvSpPr>
        <p:spPr>
          <a:xfrm>
            <a:off x="8081938" y="2434868"/>
            <a:ext cx="93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Link ____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31"/>
          <p:cNvSpPr/>
          <p:nvPr/>
        </p:nvSpPr>
        <p:spPr>
          <a:xfrm>
            <a:off x="5664004" y="2286750"/>
            <a:ext cx="19104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Protocol (TCP/UDP)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31"/>
          <p:cNvSpPr/>
          <p:nvPr/>
        </p:nvSpPr>
        <p:spPr>
          <a:xfrm>
            <a:off x="5664004" y="2001750"/>
            <a:ext cx="19104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Destination 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31"/>
          <p:cNvSpPr/>
          <p:nvPr/>
        </p:nvSpPr>
        <p:spPr>
          <a:xfrm>
            <a:off x="5664004" y="1716750"/>
            <a:ext cx="19104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Source IP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 txBox="1"/>
          <p:nvPr>
            <p:ph idx="1" type="body"/>
          </p:nvPr>
        </p:nvSpPr>
        <p:spPr>
          <a:xfrm>
            <a:off x="107050" y="402200"/>
            <a:ext cx="4911300" cy="4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source IP to choose link.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If the same source is sending to lots of destinations, one link is overloaded.</a:t>
            </a:r>
            <a:endParaRPr/>
          </a:p>
        </p:txBody>
      </p:sp>
      <p:sp>
        <p:nvSpPr>
          <p:cNvPr id="431" name="Google Shape;431;p32"/>
          <p:cNvSpPr/>
          <p:nvPr/>
        </p:nvSpPr>
        <p:spPr>
          <a:xfrm>
            <a:off x="5522250" y="1538400"/>
            <a:ext cx="2193900" cy="2066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ECMP Load-Balancing Strategy #3 – Source-Based</a:t>
            </a: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5664004" y="3141750"/>
            <a:ext cx="19104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5664004" y="2856750"/>
            <a:ext cx="1910400" cy="285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Destination port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2"/>
          <p:cNvSpPr/>
          <p:nvPr/>
        </p:nvSpPr>
        <p:spPr>
          <a:xfrm>
            <a:off x="5664004" y="2571750"/>
            <a:ext cx="1910400" cy="285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Source port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2"/>
          <p:cNvSpPr txBox="1"/>
          <p:nvPr/>
        </p:nvSpPr>
        <p:spPr>
          <a:xfrm>
            <a:off x="5181388" y="2296418"/>
            <a:ext cx="31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2"/>
          <p:cNvSpPr txBox="1"/>
          <p:nvPr/>
        </p:nvSpPr>
        <p:spPr>
          <a:xfrm>
            <a:off x="7776463" y="2388818"/>
            <a:ext cx="19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2"/>
          <p:cNvSpPr txBox="1"/>
          <p:nvPr/>
        </p:nvSpPr>
        <p:spPr>
          <a:xfrm>
            <a:off x="8081938" y="2434868"/>
            <a:ext cx="934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Link ____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2"/>
          <p:cNvSpPr/>
          <p:nvPr/>
        </p:nvSpPr>
        <p:spPr>
          <a:xfrm>
            <a:off x="5664004" y="2286750"/>
            <a:ext cx="19104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Protocol (TCP/UDP)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2"/>
          <p:cNvSpPr/>
          <p:nvPr/>
        </p:nvSpPr>
        <p:spPr>
          <a:xfrm>
            <a:off x="5664004" y="2001750"/>
            <a:ext cx="19104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Destination IP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2"/>
          <p:cNvSpPr/>
          <p:nvPr/>
        </p:nvSpPr>
        <p:spPr>
          <a:xfrm>
            <a:off x="5664004" y="1716750"/>
            <a:ext cx="19104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 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