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</p:sldIdLst>
  <p:sldSz cy="5143500" cx="9144000"/>
  <p:notesSz cx="6858000" cy="9144000"/>
  <p:embeddedFontLst>
    <p:embeddedFont>
      <p:font typeface="Roboto Medium"/>
      <p:regular r:id="rId87"/>
      <p:bold r:id="rId88"/>
      <p:italic r:id="rId89"/>
      <p:boldItalic r:id="rId90"/>
    </p:embeddedFont>
    <p:embeddedFont>
      <p:font typeface="Roboto"/>
      <p:regular r:id="rId91"/>
      <p:bold r:id="rId92"/>
      <p:italic r:id="rId93"/>
      <p:boldItalic r:id="rId94"/>
    </p:embeddedFont>
    <p:embeddedFont>
      <p:font typeface="Roboto Light"/>
      <p:regular r:id="rId95"/>
      <p:bold r:id="rId96"/>
      <p:italic r:id="rId97"/>
      <p:boldItalic r:id="rId9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2621A2-5F12-4D9C-B475-A63F6D233B65}">
  <a:tblStyle styleId="{002621A2-5F12-4D9C-B475-A63F6D233B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font" Target="fonts/RobotoLight-regular.fntdata"/><Relationship Id="rId94" Type="http://schemas.openxmlformats.org/officeDocument/2006/relationships/font" Target="fonts/Roboto-boldItalic.fntdata"/><Relationship Id="rId97" Type="http://schemas.openxmlformats.org/officeDocument/2006/relationships/font" Target="fonts/RobotoLight-italic.fntdata"/><Relationship Id="rId96" Type="http://schemas.openxmlformats.org/officeDocument/2006/relationships/font" Target="fonts/RobotoLigh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8" Type="http://schemas.openxmlformats.org/officeDocument/2006/relationships/font" Target="fonts/RobotoLigh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font" Target="fonts/Roboto-regular.fntdata"/><Relationship Id="rId90" Type="http://schemas.openxmlformats.org/officeDocument/2006/relationships/font" Target="fonts/RobotoMedium-boldItalic.fntdata"/><Relationship Id="rId93" Type="http://schemas.openxmlformats.org/officeDocument/2006/relationships/font" Target="fonts/Roboto-italic.fntdata"/><Relationship Id="rId92" Type="http://schemas.openxmlformats.org/officeDocument/2006/relationships/font" Target="fonts/Robo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font" Target="fonts/RobotoMedium-bold.fntdata"/><Relationship Id="rId87" Type="http://schemas.openxmlformats.org/officeDocument/2006/relationships/font" Target="fonts/RobotoMedium-regular.fntdata"/><Relationship Id="rId89" Type="http://schemas.openxmlformats.org/officeDocument/2006/relationships/font" Target="fonts/RobotoMedium-italic.fntdata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ripe.net/analyse/dns/k-root/" TargetMode="Externa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lists.isoc.org/pipermail/internet-history/2008-January/000702.html" TargetMode="Externa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c0f97ab9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c0f97ab9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template credit: Josh Hug, Lisa Yan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ec0f97ab98_0_3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ec0f97ab98_0_3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ec0f97ab98_0_3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ec0f97ab98_0_3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ec0f97ab98_0_3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ec0f97ab98_0_3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c0f97ab98_0_30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ec0f97ab98_0_3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ec0f97ab98_0_3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ec0f97ab98_0_3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ec0f97ab98_0_3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ec0f97ab98_0_3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ec0f97ab98_0_3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ec0f97ab98_0_3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ec0f97ab98_0_3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ec0f97ab98_0_3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ec0f97ab98_0_4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ec0f97ab98_0_4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ec0f97ab98_0_3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ec0f97ab98_0_3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c0f97ab98_0_1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c0f97ab9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ec0f97ab98_0_3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ec0f97ab98_0_3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ec0f97ab98_0_3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ec0f97ab98_0_3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ec0f97ab98_0_3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ec0f97ab98_0_3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ec0f97ab98_0_3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ec0f97ab98_0_3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ec0f97ab98_0_3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ec0f97ab98_0_3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ec0f97ab98_0_3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ec0f97ab98_0_3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ec0f97ab98_0_3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ec0f97ab98_0_3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ec0f97ab98_0_3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ec0f97ab98_0_3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ec0f97ab98_0_3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ec0f97ab98_0_3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ec0f97ab98_0_4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ec0f97ab98_0_4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c0f97ab98_0_3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c0f97ab98_0_3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ec0f97ab98_0_35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ec0f97ab98_0_3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ec0f97ab98_0_4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ec0f97ab98_0_4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ec0f97ab98_0_3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2ec0f97ab98_0_3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ec0f97ab98_0_4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ec0f97ab98_0_4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ec0f97ab98_0_3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ec0f97ab98_0_3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ec0f97ab98_0_3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ec0f97ab98_0_3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ec0f97ab98_0_4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2ec0f97ab98_0_4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ec0f97ab98_0_3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2ec0f97ab98_0_3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ec0f97ab98_0_3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2ec0f97ab98_0_3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ec0f97ab98_0_3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2ec0f97ab98_0_3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c0f97ab98_0_1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c0f97ab98_0_1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ec0f97ab98_0_3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2ec0f97ab98_0_3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ec0f97ab98_0_3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ec0f97ab98_0_3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ec0f97ab98_0_3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ec0f97ab98_0_3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2ec0f97ab98_0_3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2ec0f97ab98_0_3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ec0f97ab98_0_3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2ec0f97ab98_0_3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ec0f97ab98_0_3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2ec0f97ab98_0_3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ec0f97ab98_0_3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2ec0f97ab98_0_3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2ec0f97ab98_0_3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2ec0f97ab98_0_3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ec0f97ab98_0_3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2ec0f97ab98_0_3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2ec0f97ab98_0_3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2ec0f97ab98_0_3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c0f97ab98_0_3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ec0f97ab98_0_3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2ec0f97ab98_0_3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2ec0f97ab98_0_3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2ec0f97ab98_0_3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2ec0f97ab98_0_3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2ec0f97ab98_0_3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2ec0f97ab98_0_3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ec0f97ab98_0_3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2ec0f97ab98_0_3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ec0f97ab98_0_3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ec0f97ab98_0_3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ec0f97ab98_0_3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2ec0f97ab98_0_3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2ec0f97ab98_0_3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2ec0f97ab98_0_3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2ec0f97ab98_0_3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2ec0f97ab98_0_3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ec0f97ab98_0_3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ec0f97ab98_0_3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2ec0f97ab98_0_4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2ec0f97ab98_0_4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c0f97ab98_0_3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ec0f97ab98_0_3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2ec0f97ab98_0_4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2ec0f97ab98_0_4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ec0f97ab98_0_39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ec0f97ab98_0_3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2ec0f97ab98_0_3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2ec0f97ab98_0_3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ec0f97ab98_0_4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2ec0f97ab98_0_4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2ec0f97ab98_0_3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2ec0f97ab98_0_3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2ec0f97ab98_0_4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2ec0f97ab98_0_4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2ec0f97ab98_0_4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2ec0f97ab98_0_4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2ec0f97ab98_0_4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2ec0f97ab98_0_4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2ec0f97ab98_0_4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2ec0f97ab98_0_4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2ec0f97ab98_0_4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2ec0f97ab98_0_4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c0f97ab98_0_3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ec0f97ab98_0_3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2ec0f97ab98_0_4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2ec0f97ab98_0_4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2ec0f97ab98_0_4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2ec0f97ab98_0_4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2ec0f97ab98_0_4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2ec0f97ab98_0_4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2ec0f97ab98_0_4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2ec0f97ab98_0_4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https://www.ripe.net/analyse/dns/k-root/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2ec0f97ab98_0_42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2ec0f97ab98_0_4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2ec0f97ab98_0_4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2ec0f97ab98_0_4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2ec0f97ab98_0_4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2ec0f97ab98_0_4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2ec0f97ab98_0_4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2ec0f97ab98_0_4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2ec0f97ab98_0_4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2ec0f97ab98_0_4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2ec0f97ab98_0_4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2ec0f97ab98_0_4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ec0f97ab98_0_3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ec0f97ab98_0_3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https://elists.isoc.org/pipermail/internet-history/2008-January/000702.html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2ec0f97ab98_0_4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2ec0f97ab98_0_4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c0f97ab98_0_3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ec0f97ab98_0_3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" name="Google Shape;82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95425" y="4288400"/>
            <a:ext cx="86589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95" name="Google Shape;95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4" name="Google Shape;10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6" name="Google Shape;106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0" name="Google Shape;12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28" name="Google Shape;12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7" name="Google Shape;27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6" name="Google Shape;36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3" name="Google Shape;43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1" name="Google Shape;51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" name="Google Shape;5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1" name="Google Shape;61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0" name="Google Shape;70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rfc-editor.org/rfc/rfc608" TargetMode="External"/><Relationship Id="rId4" Type="http://schemas.openxmlformats.org/officeDocument/2006/relationships/hyperlink" Target="https://emaillab.jp/pub/hosts/19830527/HOSTS.TX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2.eecs.berkeley.edu/Pubs/TechRpts/1984/CSD-84-182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www.internic.net/domain/named.root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6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hyperlink" Target="https://www.maxmind.com/en/geoip-demo" TargetMode="Externa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rfc-editor.org/rfc/rfc60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311700" y="385435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 168, Fall 2024 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Sylvia Ratnasamy, Rob Shakir, Peyrin Kao, Nicholas Ngai, Nicholas Weaver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311700" y="1658975"/>
            <a:ext cx="8709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rPr>
              <a:t>DNS</a:t>
            </a:r>
            <a:endParaRPr sz="3600">
              <a:solidFill>
                <a:srgbClr val="0B539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X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History of DNS</a:t>
            </a:r>
            <a:endParaRPr/>
          </a:p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107050" y="402200"/>
            <a:ext cx="8909700" cy="17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First step: Make the file machine-readable.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use FTP to transfer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hosts.txt</a:t>
            </a:r>
            <a:r>
              <a:rPr lang="en"/>
              <a:t> file between computers.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Scaling is still an issue as the Internet grew.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end up with a partial file if the download breaks halfway through.</a:t>
            </a:r>
            <a:endParaRPr/>
          </a:p>
        </p:txBody>
      </p:sp>
      <p:sp>
        <p:nvSpPr>
          <p:cNvPr id="224" name="Google Shape;224;p33"/>
          <p:cNvSpPr txBox="1"/>
          <p:nvPr/>
        </p:nvSpPr>
        <p:spPr>
          <a:xfrm>
            <a:off x="107050" y="4689800"/>
            <a:ext cx="35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Check out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RFC608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this 1983 hosts file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1369150" y="2354525"/>
            <a:ext cx="63855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NET :  44.0.0.0  : AMPRNET 	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NET :  45.0.0.0  : C3-PR   	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NET :  46.0.0.0  : UCB-ETHER   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NET :  47.0.0.0  : SAC-PR-TEMP 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HOST : 46.0.0.4  : UCBARPA 	: VAX-11/780 : UNIX : TCP/TELNET,TCP/FTP,UDP 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HOST : 46.0.0.5  : UCBCAD  	: VAX-11/780 : UNIX : TCP/TELNET,TCP/FTP,UDP 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HOST : 46.0.0.6  : UCBERNIE	: VAX-11/780 : UNIX : TCP/TELNET,TCP/FTP,UDP 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HOST : 46.0.0.7  : UCBMONET	: VAX-11/750 : UNIX : TCP/TELNET,TCP/FTP,UDP 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HOST : 46.0.0.9  : UCBESVAX	: VAX-11/780 : UNIX : TCP/TELNET,TCP/FTP,UDP 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HOST : 46.0.0.10 : UCBVAX  	: VAX-11/780 : UNIX : TCP/TELNET,TCP/FTP,UDP 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History of DNS</a:t>
            </a:r>
            <a:endParaRPr/>
          </a:p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107050" y="402200"/>
            <a:ext cx="8909700" cy="23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DNS was first proposed in RFC882 (1983).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use this system (with some modifications – but not many) today.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There's a huge amount of DNS history here at UC Berkeley!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DNS server written for Unix was BIND.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berkeley.edu is the oldest .edu domain!</a:t>
            </a:r>
            <a:endParaRPr/>
          </a:p>
        </p:txBody>
      </p:sp>
      <p:graphicFrame>
        <p:nvGraphicFramePr>
          <p:cNvPr id="232" name="Google Shape;232;p34"/>
          <p:cNvGraphicFramePr/>
          <p:nvPr/>
        </p:nvGraphicFramePr>
        <p:xfrm>
          <a:off x="1141388" y="3980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{002621A2-5F12-4D9C-B475-A63F6D233B65}</a:tableStyleId>
              </a:tblPr>
              <a:tblGrid>
                <a:gridCol w="5527975"/>
                <a:gridCol w="707775"/>
                <a:gridCol w="605250"/>
              </a:tblGrid>
              <a:tr h="2772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Berkeley Internet Name Domain Server</a:t>
                      </a:r>
                      <a:endParaRPr b="1" sz="16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/>
                        </a:rPr>
                        <a:t>Link</a:t>
                      </a:r>
                      <a:endParaRPr b="1" sz="16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0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2542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Douglas B. Terry, Mark Painter, David W. Riggle, Songnian Zhou (UC Berkeley)</a:t>
                      </a:r>
                      <a:endParaRPr i="1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1984</a:t>
                      </a:r>
                      <a:endParaRPr i="1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DNS</a:t>
            </a:r>
            <a:endParaRPr/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107050" y="402200"/>
            <a:ext cx="89097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DNS must be </a:t>
            </a:r>
            <a:r>
              <a:rPr b="1" lang="en"/>
              <a:t>scalable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hosts/names. Many lookups. Many updates.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DNS must be </a:t>
            </a:r>
            <a:r>
              <a:rPr b="1" lang="en"/>
              <a:t>highly available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single point of failure.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DNS must be </a:t>
            </a:r>
            <a:r>
              <a:rPr b="1" lang="en"/>
              <a:t>lightweight</a:t>
            </a:r>
            <a:r>
              <a:rPr lang="en"/>
              <a:t> and </a:t>
            </a:r>
            <a:r>
              <a:rPr b="1" lang="en"/>
              <a:t>fast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Connections often start with a name lookup (e.g. user typing domain in browser).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DNS is slow, every connection is slow.</a:t>
            </a:r>
            <a:endParaRPr/>
          </a:p>
        </p:txBody>
      </p:sp>
      <p:sp>
        <p:nvSpPr>
          <p:cNvPr id="239" name="Google Shape;239;p35"/>
          <p:cNvSpPr txBox="1"/>
          <p:nvPr/>
        </p:nvSpPr>
        <p:spPr>
          <a:xfrm>
            <a:off x="5697525" y="4184775"/>
            <a:ext cx="194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74.125.25.99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5"/>
          <p:cNvSpPr txBox="1"/>
          <p:nvPr/>
        </p:nvSpPr>
        <p:spPr>
          <a:xfrm>
            <a:off x="1231150" y="4184775"/>
            <a:ext cx="218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www.google.com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1" name="Google Shape;241;p35"/>
          <p:cNvCxnSpPr>
            <a:endCxn id="239" idx="1"/>
          </p:cNvCxnSpPr>
          <p:nvPr/>
        </p:nvCxnSpPr>
        <p:spPr>
          <a:xfrm>
            <a:off x="3419925" y="4415625"/>
            <a:ext cx="2277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35"/>
          <p:cNvSpPr txBox="1"/>
          <p:nvPr/>
        </p:nvSpPr>
        <p:spPr>
          <a:xfrm>
            <a:off x="3419875" y="4082175"/>
            <a:ext cx="222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What is DNS For?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Design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Implementation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Scaling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Other Uses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48" name="Google Shape;248;p36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Design</a:t>
            </a:r>
            <a:endParaRPr/>
          </a:p>
        </p:txBody>
      </p:sp>
      <p:sp>
        <p:nvSpPr>
          <p:cNvPr id="249" name="Google Shape;249;p36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Name Servers</a:t>
            </a:r>
            <a:endParaRPr/>
          </a:p>
        </p:txBody>
      </p:sp>
      <p:sp>
        <p:nvSpPr>
          <p:cNvPr id="255" name="Google Shape;255;p37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Name server</a:t>
            </a:r>
            <a:r>
              <a:rPr lang="en"/>
              <a:t>: A server on the Internet responsible for answering DNS requests.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 servers have domain names and IP addresses too.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There's a name server with name a.edu-servers.net and IP 192.5.6.30.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DNS is a client-server, request-response protocol.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perform a DNS lookup, you (the client) send a DNS query:</a:t>
            </a:r>
            <a:br>
              <a:rPr lang="en"/>
            </a:br>
            <a:r>
              <a:rPr lang="en"/>
              <a:t>"What is the IP address of www.google.com?"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name server sends a DNS response with the answer:</a:t>
            </a:r>
            <a:br>
              <a:rPr lang="en"/>
            </a:br>
            <a:r>
              <a:rPr lang="en"/>
              <a:t>"The IP address of www.google.com is 74.125.25.99."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Issues: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name server can't handle every DNS request from the entire Internet.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are many name servers, how do you know which one to contact?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Name Server Hierarchy</a:t>
            </a:r>
            <a:endParaRPr/>
          </a:p>
        </p:txBody>
      </p:sp>
      <p:sp>
        <p:nvSpPr>
          <p:cNvPr id="261" name="Google Shape;261;p38"/>
          <p:cNvSpPr txBox="1"/>
          <p:nvPr>
            <p:ph idx="1" type="body"/>
          </p:nvPr>
        </p:nvSpPr>
        <p:spPr>
          <a:xfrm>
            <a:off x="107050" y="402200"/>
            <a:ext cx="8909700" cy="26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Idea #1: If one name server doesn't know the answer to your query, the name server can direct you to another name server.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Analogy: If I don't know the answer to your question, I will direct you to a friend who can help.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Idea #2: Arrange the name servers in a tree hierarchy.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Intuition: Name servers will direct you down the tree until you receive the answer to your query.</a:t>
            </a:r>
            <a:endParaRPr/>
          </a:p>
        </p:txBody>
      </p:sp>
      <p:grpSp>
        <p:nvGrpSpPr>
          <p:cNvPr id="262" name="Google Shape;262;p38"/>
          <p:cNvGrpSpPr/>
          <p:nvPr/>
        </p:nvGrpSpPr>
        <p:grpSpPr>
          <a:xfrm>
            <a:off x="1590000" y="3073639"/>
            <a:ext cx="6073725" cy="1890236"/>
            <a:chOff x="1590000" y="3073639"/>
            <a:chExt cx="6073725" cy="1890236"/>
          </a:xfrm>
        </p:grpSpPr>
        <p:sp>
          <p:nvSpPr>
            <p:cNvPr id="263" name="Google Shape;263;p38"/>
            <p:cNvSpPr txBox="1"/>
            <p:nvPr/>
          </p:nvSpPr>
          <p:spPr>
            <a:xfrm>
              <a:off x="3922400" y="3073639"/>
              <a:ext cx="12381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. (root)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4" name="Google Shape;264;p38"/>
            <p:cNvSpPr txBox="1"/>
            <p:nvPr/>
          </p:nvSpPr>
          <p:spPr>
            <a:xfrm>
              <a:off x="2576875" y="3905309"/>
              <a:ext cx="668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.edu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5" name="Google Shape;265;p38"/>
            <p:cNvSpPr txBox="1"/>
            <p:nvPr/>
          </p:nvSpPr>
          <p:spPr>
            <a:xfrm>
              <a:off x="4207250" y="3905309"/>
              <a:ext cx="668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.org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" name="Google Shape;266;p38"/>
            <p:cNvSpPr txBox="1"/>
            <p:nvPr/>
          </p:nvSpPr>
          <p:spPr>
            <a:xfrm>
              <a:off x="5837625" y="3905309"/>
              <a:ext cx="668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.com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7" name="Google Shape;267;p38"/>
            <p:cNvSpPr txBox="1"/>
            <p:nvPr/>
          </p:nvSpPr>
          <p:spPr>
            <a:xfrm>
              <a:off x="6506025" y="4570275"/>
              <a:ext cx="11577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google.com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8" name="Google Shape;268;p38"/>
            <p:cNvSpPr txBox="1"/>
            <p:nvPr/>
          </p:nvSpPr>
          <p:spPr>
            <a:xfrm>
              <a:off x="5208400" y="4570275"/>
              <a:ext cx="11577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piazza.com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9" name="Google Shape;269;p38"/>
            <p:cNvSpPr txBox="1"/>
            <p:nvPr/>
          </p:nvSpPr>
          <p:spPr>
            <a:xfrm>
              <a:off x="4024975" y="4570275"/>
              <a:ext cx="1043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cs161.org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0" name="Google Shape;270;p38"/>
            <p:cNvSpPr txBox="1"/>
            <p:nvPr/>
          </p:nvSpPr>
          <p:spPr>
            <a:xfrm>
              <a:off x="3026350" y="4570275"/>
              <a:ext cx="8586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mit.edu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1" name="Google Shape;271;p38"/>
            <p:cNvSpPr txBox="1"/>
            <p:nvPr/>
          </p:nvSpPr>
          <p:spPr>
            <a:xfrm>
              <a:off x="1590000" y="4570275"/>
              <a:ext cx="12963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berkeley.edu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72" name="Google Shape;272;p38"/>
            <p:cNvCxnSpPr>
              <a:stCxn id="263" idx="2"/>
              <a:endCxn id="264" idx="0"/>
            </p:cNvCxnSpPr>
            <p:nvPr/>
          </p:nvCxnSpPr>
          <p:spPr>
            <a:xfrm flipH="1">
              <a:off x="2910950" y="3467239"/>
              <a:ext cx="1630500" cy="438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38"/>
            <p:cNvCxnSpPr>
              <a:stCxn id="263" idx="2"/>
              <a:endCxn id="265" idx="0"/>
            </p:cNvCxnSpPr>
            <p:nvPr/>
          </p:nvCxnSpPr>
          <p:spPr>
            <a:xfrm>
              <a:off x="4541450" y="3467239"/>
              <a:ext cx="0" cy="438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38"/>
            <p:cNvCxnSpPr>
              <a:stCxn id="263" idx="2"/>
              <a:endCxn id="266" idx="0"/>
            </p:cNvCxnSpPr>
            <p:nvPr/>
          </p:nvCxnSpPr>
          <p:spPr>
            <a:xfrm>
              <a:off x="4541450" y="3467239"/>
              <a:ext cx="1630500" cy="438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38"/>
            <p:cNvCxnSpPr>
              <a:stCxn id="264" idx="2"/>
              <a:endCxn id="271" idx="0"/>
            </p:cNvCxnSpPr>
            <p:nvPr/>
          </p:nvCxnSpPr>
          <p:spPr>
            <a:xfrm flipH="1">
              <a:off x="2238175" y="4298909"/>
              <a:ext cx="672900" cy="271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38"/>
            <p:cNvCxnSpPr>
              <a:stCxn id="264" idx="2"/>
              <a:endCxn id="270" idx="0"/>
            </p:cNvCxnSpPr>
            <p:nvPr/>
          </p:nvCxnSpPr>
          <p:spPr>
            <a:xfrm>
              <a:off x="2911075" y="4298909"/>
              <a:ext cx="544500" cy="271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38"/>
            <p:cNvCxnSpPr>
              <a:stCxn id="265" idx="2"/>
              <a:endCxn id="269" idx="0"/>
            </p:cNvCxnSpPr>
            <p:nvPr/>
          </p:nvCxnSpPr>
          <p:spPr>
            <a:xfrm>
              <a:off x="4541450" y="4298909"/>
              <a:ext cx="5100" cy="271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38"/>
            <p:cNvCxnSpPr>
              <a:stCxn id="266" idx="2"/>
              <a:endCxn id="268" idx="0"/>
            </p:cNvCxnSpPr>
            <p:nvPr/>
          </p:nvCxnSpPr>
          <p:spPr>
            <a:xfrm flipH="1">
              <a:off x="5787225" y="4298909"/>
              <a:ext cx="384600" cy="271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38"/>
            <p:cNvCxnSpPr>
              <a:stCxn id="266" idx="2"/>
              <a:endCxn id="267" idx="0"/>
            </p:cNvCxnSpPr>
            <p:nvPr/>
          </p:nvCxnSpPr>
          <p:spPr>
            <a:xfrm>
              <a:off x="6171825" y="4298909"/>
              <a:ext cx="913200" cy="271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Name Server Hierarchy</a:t>
            </a:r>
            <a:endParaRPr/>
          </a:p>
        </p:txBody>
      </p:sp>
      <p:sp>
        <p:nvSpPr>
          <p:cNvPr id="285" name="Google Shape;285;p39"/>
          <p:cNvSpPr txBox="1"/>
          <p:nvPr>
            <p:ph idx="1" type="body"/>
          </p:nvPr>
        </p:nvSpPr>
        <p:spPr>
          <a:xfrm>
            <a:off x="107050" y="402200"/>
            <a:ext cx="89097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box is a name server. The label represents which queries the name server is responsible for answering.</a:t>
            </a:r>
            <a:endParaRPr/>
          </a:p>
        </p:txBody>
      </p:sp>
      <p:grpSp>
        <p:nvGrpSpPr>
          <p:cNvPr id="286" name="Google Shape;286;p39"/>
          <p:cNvGrpSpPr/>
          <p:nvPr/>
        </p:nvGrpSpPr>
        <p:grpSpPr>
          <a:xfrm>
            <a:off x="1590000" y="3073639"/>
            <a:ext cx="6073725" cy="1890236"/>
            <a:chOff x="1590000" y="3073639"/>
            <a:chExt cx="6073725" cy="1890236"/>
          </a:xfrm>
        </p:grpSpPr>
        <p:sp>
          <p:nvSpPr>
            <p:cNvPr id="287" name="Google Shape;287;p39"/>
            <p:cNvSpPr txBox="1"/>
            <p:nvPr/>
          </p:nvSpPr>
          <p:spPr>
            <a:xfrm>
              <a:off x="3922400" y="3073639"/>
              <a:ext cx="12381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. (root)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8" name="Google Shape;288;p39"/>
            <p:cNvSpPr txBox="1"/>
            <p:nvPr/>
          </p:nvSpPr>
          <p:spPr>
            <a:xfrm>
              <a:off x="2576875" y="3905309"/>
              <a:ext cx="668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.edu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9" name="Google Shape;289;p39"/>
            <p:cNvSpPr txBox="1"/>
            <p:nvPr/>
          </p:nvSpPr>
          <p:spPr>
            <a:xfrm>
              <a:off x="4207250" y="3905309"/>
              <a:ext cx="668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.org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0" name="Google Shape;290;p39"/>
            <p:cNvSpPr txBox="1"/>
            <p:nvPr/>
          </p:nvSpPr>
          <p:spPr>
            <a:xfrm>
              <a:off x="5837625" y="3905309"/>
              <a:ext cx="668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.com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" name="Google Shape;291;p39"/>
            <p:cNvSpPr txBox="1"/>
            <p:nvPr/>
          </p:nvSpPr>
          <p:spPr>
            <a:xfrm>
              <a:off x="6506025" y="4570275"/>
              <a:ext cx="11577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google.com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2" name="Google Shape;292;p39"/>
            <p:cNvSpPr txBox="1"/>
            <p:nvPr/>
          </p:nvSpPr>
          <p:spPr>
            <a:xfrm>
              <a:off x="5208400" y="4570275"/>
              <a:ext cx="11577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piazza.com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3" name="Google Shape;293;p39"/>
            <p:cNvSpPr txBox="1"/>
            <p:nvPr/>
          </p:nvSpPr>
          <p:spPr>
            <a:xfrm>
              <a:off x="4024975" y="4570275"/>
              <a:ext cx="1043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cs161.org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4" name="Google Shape;294;p39"/>
            <p:cNvSpPr txBox="1"/>
            <p:nvPr/>
          </p:nvSpPr>
          <p:spPr>
            <a:xfrm>
              <a:off x="3026350" y="4570275"/>
              <a:ext cx="8586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mit.edu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5" name="Google Shape;295;p39"/>
            <p:cNvSpPr txBox="1"/>
            <p:nvPr/>
          </p:nvSpPr>
          <p:spPr>
            <a:xfrm>
              <a:off x="1590000" y="4570275"/>
              <a:ext cx="12963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berkeley.edu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96" name="Google Shape;296;p39"/>
            <p:cNvCxnSpPr>
              <a:stCxn id="287" idx="2"/>
              <a:endCxn id="288" idx="0"/>
            </p:cNvCxnSpPr>
            <p:nvPr/>
          </p:nvCxnSpPr>
          <p:spPr>
            <a:xfrm flipH="1">
              <a:off x="2910950" y="3467239"/>
              <a:ext cx="1630500" cy="438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39"/>
            <p:cNvCxnSpPr>
              <a:stCxn id="287" idx="2"/>
              <a:endCxn id="289" idx="0"/>
            </p:cNvCxnSpPr>
            <p:nvPr/>
          </p:nvCxnSpPr>
          <p:spPr>
            <a:xfrm>
              <a:off x="4541450" y="3467239"/>
              <a:ext cx="0" cy="438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39"/>
            <p:cNvCxnSpPr>
              <a:stCxn id="287" idx="2"/>
              <a:endCxn id="290" idx="0"/>
            </p:cNvCxnSpPr>
            <p:nvPr/>
          </p:nvCxnSpPr>
          <p:spPr>
            <a:xfrm>
              <a:off x="4541450" y="3467239"/>
              <a:ext cx="1630500" cy="438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39"/>
            <p:cNvCxnSpPr>
              <a:stCxn id="288" idx="2"/>
              <a:endCxn id="295" idx="0"/>
            </p:cNvCxnSpPr>
            <p:nvPr/>
          </p:nvCxnSpPr>
          <p:spPr>
            <a:xfrm flipH="1">
              <a:off x="2238175" y="4298909"/>
              <a:ext cx="672900" cy="271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39"/>
            <p:cNvCxnSpPr>
              <a:stCxn id="288" idx="2"/>
              <a:endCxn id="294" idx="0"/>
            </p:cNvCxnSpPr>
            <p:nvPr/>
          </p:nvCxnSpPr>
          <p:spPr>
            <a:xfrm>
              <a:off x="2911075" y="4298909"/>
              <a:ext cx="544500" cy="271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39"/>
            <p:cNvCxnSpPr>
              <a:stCxn id="289" idx="2"/>
              <a:endCxn id="293" idx="0"/>
            </p:cNvCxnSpPr>
            <p:nvPr/>
          </p:nvCxnSpPr>
          <p:spPr>
            <a:xfrm>
              <a:off x="4541450" y="4298909"/>
              <a:ext cx="5100" cy="271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39"/>
            <p:cNvCxnSpPr>
              <a:stCxn id="290" idx="2"/>
              <a:endCxn id="292" idx="0"/>
            </p:cNvCxnSpPr>
            <p:nvPr/>
          </p:nvCxnSpPr>
          <p:spPr>
            <a:xfrm flipH="1">
              <a:off x="5787225" y="4298909"/>
              <a:ext cx="384600" cy="271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39"/>
            <p:cNvCxnSpPr>
              <a:stCxn id="290" idx="2"/>
              <a:endCxn id="291" idx="0"/>
            </p:cNvCxnSpPr>
            <p:nvPr/>
          </p:nvCxnSpPr>
          <p:spPr>
            <a:xfrm>
              <a:off x="6171825" y="4298909"/>
              <a:ext cx="913200" cy="271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4" name="Google Shape;304;p39"/>
          <p:cNvSpPr txBox="1"/>
          <p:nvPr/>
        </p:nvSpPr>
        <p:spPr>
          <a:xfrm>
            <a:off x="492675" y="2217550"/>
            <a:ext cx="31839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his name server is responsible for .edu queries like eecs.berkeley.edu, but not a query like mail.google.com.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05" name="Google Shape;305;p39"/>
          <p:cNvSpPr/>
          <p:nvPr/>
        </p:nvSpPr>
        <p:spPr>
          <a:xfrm>
            <a:off x="2084650" y="3118975"/>
            <a:ext cx="492100" cy="984150"/>
          </a:xfrm>
          <a:custGeom>
            <a:rect b="b" l="l" r="r" t="t"/>
            <a:pathLst>
              <a:path extrusionOk="0" h="39366" w="19684">
                <a:moveTo>
                  <a:pt x="0" y="0"/>
                </a:moveTo>
                <a:lnTo>
                  <a:pt x="0" y="39366"/>
                </a:lnTo>
                <a:lnTo>
                  <a:pt x="19684" y="3936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a DNS Lookup</a:t>
            </a:r>
            <a:endParaRPr/>
          </a:p>
        </p:txBody>
      </p:sp>
      <p:grpSp>
        <p:nvGrpSpPr>
          <p:cNvPr id="311" name="Google Shape;311;p40"/>
          <p:cNvGrpSpPr/>
          <p:nvPr/>
        </p:nvGrpSpPr>
        <p:grpSpPr>
          <a:xfrm>
            <a:off x="5359100" y="1657348"/>
            <a:ext cx="3478375" cy="2359077"/>
            <a:chOff x="5054300" y="2190748"/>
            <a:chExt cx="3478375" cy="2359077"/>
          </a:xfrm>
        </p:grpSpPr>
        <p:sp>
          <p:nvSpPr>
            <p:cNvPr id="312" name="Google Shape;312;p40"/>
            <p:cNvSpPr txBox="1"/>
            <p:nvPr/>
          </p:nvSpPr>
          <p:spPr>
            <a:xfrm>
              <a:off x="6574275" y="2190748"/>
              <a:ext cx="1238100" cy="3648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. (root)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3" name="Google Shape;313;p40"/>
            <p:cNvSpPr txBox="1"/>
            <p:nvPr/>
          </p:nvSpPr>
          <p:spPr>
            <a:xfrm>
              <a:off x="6041325" y="3209977"/>
              <a:ext cx="668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.edu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4" name="Google Shape;314;p40"/>
            <p:cNvSpPr txBox="1"/>
            <p:nvPr/>
          </p:nvSpPr>
          <p:spPr>
            <a:xfrm>
              <a:off x="7671700" y="3209977"/>
              <a:ext cx="668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.org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5" name="Google Shape;315;p40"/>
            <p:cNvSpPr txBox="1"/>
            <p:nvPr/>
          </p:nvSpPr>
          <p:spPr>
            <a:xfrm>
              <a:off x="7489275" y="4156225"/>
              <a:ext cx="1043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cs161.org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6" name="Google Shape;316;p40"/>
            <p:cNvSpPr txBox="1"/>
            <p:nvPr/>
          </p:nvSpPr>
          <p:spPr>
            <a:xfrm>
              <a:off x="6490650" y="4156225"/>
              <a:ext cx="8586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mit.edu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7" name="Google Shape;317;p40"/>
            <p:cNvSpPr txBox="1"/>
            <p:nvPr/>
          </p:nvSpPr>
          <p:spPr>
            <a:xfrm>
              <a:off x="5054300" y="4156225"/>
              <a:ext cx="12963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berkeley.edu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18" name="Google Shape;318;p40"/>
            <p:cNvCxnSpPr>
              <a:stCxn id="312" idx="2"/>
              <a:endCxn id="313" idx="0"/>
            </p:cNvCxnSpPr>
            <p:nvPr/>
          </p:nvCxnSpPr>
          <p:spPr>
            <a:xfrm flipH="1">
              <a:off x="6375525" y="2555548"/>
              <a:ext cx="817800" cy="654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40"/>
            <p:cNvCxnSpPr>
              <a:stCxn id="312" idx="2"/>
              <a:endCxn id="314" idx="0"/>
            </p:cNvCxnSpPr>
            <p:nvPr/>
          </p:nvCxnSpPr>
          <p:spPr>
            <a:xfrm>
              <a:off x="7193325" y="2555548"/>
              <a:ext cx="812700" cy="654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40"/>
            <p:cNvCxnSpPr>
              <a:stCxn id="313" idx="2"/>
              <a:endCxn id="317" idx="0"/>
            </p:cNvCxnSpPr>
            <p:nvPr/>
          </p:nvCxnSpPr>
          <p:spPr>
            <a:xfrm flipH="1">
              <a:off x="5702325" y="3603577"/>
              <a:ext cx="673200" cy="55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40"/>
            <p:cNvCxnSpPr>
              <a:stCxn id="313" idx="2"/>
              <a:endCxn id="316" idx="0"/>
            </p:cNvCxnSpPr>
            <p:nvPr/>
          </p:nvCxnSpPr>
          <p:spPr>
            <a:xfrm>
              <a:off x="6375525" y="3603577"/>
              <a:ext cx="544500" cy="55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40"/>
            <p:cNvCxnSpPr>
              <a:stCxn id="314" idx="2"/>
              <a:endCxn id="315" idx="0"/>
            </p:cNvCxnSpPr>
            <p:nvPr/>
          </p:nvCxnSpPr>
          <p:spPr>
            <a:xfrm>
              <a:off x="8005900" y="3603577"/>
              <a:ext cx="5100" cy="55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3" name="Google Shape;323;p40"/>
          <p:cNvSpPr txBox="1"/>
          <p:nvPr/>
        </p:nvSpPr>
        <p:spPr>
          <a:xfrm>
            <a:off x="454800" y="2064159"/>
            <a:ext cx="597900" cy="167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You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40"/>
          <p:cNvSpPr txBox="1"/>
          <p:nvPr>
            <p:ph idx="1" type="body"/>
          </p:nvPr>
        </p:nvSpPr>
        <p:spPr>
          <a:xfrm>
            <a:off x="107050" y="402200"/>
            <a:ext cx="89097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Let's walk through a DNS query for the IP address of eecs.berkeley.edu.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a DNS Lookup</a:t>
            </a:r>
            <a:endParaRPr/>
          </a:p>
        </p:txBody>
      </p:sp>
      <p:grpSp>
        <p:nvGrpSpPr>
          <p:cNvPr id="330" name="Google Shape;330;p41"/>
          <p:cNvGrpSpPr/>
          <p:nvPr/>
        </p:nvGrpSpPr>
        <p:grpSpPr>
          <a:xfrm>
            <a:off x="5359100" y="1657348"/>
            <a:ext cx="3478375" cy="2359077"/>
            <a:chOff x="5054300" y="2190748"/>
            <a:chExt cx="3478375" cy="2359077"/>
          </a:xfrm>
        </p:grpSpPr>
        <p:sp>
          <p:nvSpPr>
            <p:cNvPr id="331" name="Google Shape;331;p41"/>
            <p:cNvSpPr txBox="1"/>
            <p:nvPr/>
          </p:nvSpPr>
          <p:spPr>
            <a:xfrm>
              <a:off x="6574275" y="2190748"/>
              <a:ext cx="1238100" cy="3648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. (root)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2" name="Google Shape;332;p41"/>
            <p:cNvSpPr txBox="1"/>
            <p:nvPr/>
          </p:nvSpPr>
          <p:spPr>
            <a:xfrm>
              <a:off x="6041325" y="3209977"/>
              <a:ext cx="668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.edu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3" name="Google Shape;333;p41"/>
            <p:cNvSpPr txBox="1"/>
            <p:nvPr/>
          </p:nvSpPr>
          <p:spPr>
            <a:xfrm>
              <a:off x="7671700" y="3209977"/>
              <a:ext cx="668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.org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4" name="Google Shape;334;p41"/>
            <p:cNvSpPr txBox="1"/>
            <p:nvPr/>
          </p:nvSpPr>
          <p:spPr>
            <a:xfrm>
              <a:off x="7489275" y="4156225"/>
              <a:ext cx="1043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cs161.org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5" name="Google Shape;335;p41"/>
            <p:cNvSpPr txBox="1"/>
            <p:nvPr/>
          </p:nvSpPr>
          <p:spPr>
            <a:xfrm>
              <a:off x="6490650" y="4156225"/>
              <a:ext cx="8586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mit.edu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6" name="Google Shape;336;p41"/>
            <p:cNvSpPr txBox="1"/>
            <p:nvPr/>
          </p:nvSpPr>
          <p:spPr>
            <a:xfrm>
              <a:off x="5054300" y="4156225"/>
              <a:ext cx="12963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berkeley.edu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37" name="Google Shape;337;p41"/>
            <p:cNvCxnSpPr>
              <a:stCxn id="331" idx="2"/>
              <a:endCxn id="332" idx="0"/>
            </p:cNvCxnSpPr>
            <p:nvPr/>
          </p:nvCxnSpPr>
          <p:spPr>
            <a:xfrm flipH="1">
              <a:off x="6375525" y="2555548"/>
              <a:ext cx="817800" cy="654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41"/>
            <p:cNvCxnSpPr>
              <a:stCxn id="331" idx="2"/>
              <a:endCxn id="333" idx="0"/>
            </p:cNvCxnSpPr>
            <p:nvPr/>
          </p:nvCxnSpPr>
          <p:spPr>
            <a:xfrm>
              <a:off x="7193325" y="2555548"/>
              <a:ext cx="812700" cy="654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41"/>
            <p:cNvCxnSpPr>
              <a:stCxn id="332" idx="2"/>
              <a:endCxn id="336" idx="0"/>
            </p:cNvCxnSpPr>
            <p:nvPr/>
          </p:nvCxnSpPr>
          <p:spPr>
            <a:xfrm flipH="1">
              <a:off x="5702325" y="3603577"/>
              <a:ext cx="673200" cy="55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" name="Google Shape;340;p41"/>
            <p:cNvCxnSpPr>
              <a:stCxn id="332" idx="2"/>
              <a:endCxn id="335" idx="0"/>
            </p:cNvCxnSpPr>
            <p:nvPr/>
          </p:nvCxnSpPr>
          <p:spPr>
            <a:xfrm>
              <a:off x="6375525" y="3603577"/>
              <a:ext cx="544500" cy="55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p41"/>
            <p:cNvCxnSpPr>
              <a:stCxn id="333" idx="2"/>
              <a:endCxn id="334" idx="0"/>
            </p:cNvCxnSpPr>
            <p:nvPr/>
          </p:nvCxnSpPr>
          <p:spPr>
            <a:xfrm>
              <a:off x="8005900" y="3603577"/>
              <a:ext cx="5100" cy="55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2" name="Google Shape;342;p41"/>
          <p:cNvSpPr txBox="1"/>
          <p:nvPr/>
        </p:nvSpPr>
        <p:spPr>
          <a:xfrm>
            <a:off x="454800" y="2064159"/>
            <a:ext cx="597900" cy="167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You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41"/>
          <p:cNvSpPr txBox="1"/>
          <p:nvPr>
            <p:ph idx="1" type="body"/>
          </p:nvPr>
        </p:nvSpPr>
        <p:spPr>
          <a:xfrm>
            <a:off x="107050" y="402200"/>
            <a:ext cx="8909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First, you check your cache to see if you already know the answer to your query.</a:t>
            </a:r>
            <a:endParaRPr/>
          </a:p>
        </p:txBody>
      </p:sp>
      <p:sp>
        <p:nvSpPr>
          <p:cNvPr id="344" name="Google Shape;344;p41"/>
          <p:cNvSpPr/>
          <p:nvPr/>
        </p:nvSpPr>
        <p:spPr>
          <a:xfrm>
            <a:off x="1538300" y="1657350"/>
            <a:ext cx="2621100" cy="817800"/>
          </a:xfrm>
          <a:prstGeom prst="wedgeRoundRectCallout">
            <a:avLst>
              <a:gd fmla="val -62727" name="adj1"/>
              <a:gd fmla="val 42015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Hmm, I don't remember previously seeing the IP address of eecs.berkeley.edu.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a DNS Lookup</a:t>
            </a:r>
            <a:endParaRPr/>
          </a:p>
        </p:txBody>
      </p:sp>
      <p:grpSp>
        <p:nvGrpSpPr>
          <p:cNvPr id="350" name="Google Shape;350;p42"/>
          <p:cNvGrpSpPr/>
          <p:nvPr/>
        </p:nvGrpSpPr>
        <p:grpSpPr>
          <a:xfrm>
            <a:off x="5359100" y="1657348"/>
            <a:ext cx="3478375" cy="2359077"/>
            <a:chOff x="5054300" y="2190748"/>
            <a:chExt cx="3478375" cy="2359077"/>
          </a:xfrm>
        </p:grpSpPr>
        <p:sp>
          <p:nvSpPr>
            <p:cNvPr id="351" name="Google Shape;351;p42"/>
            <p:cNvSpPr txBox="1"/>
            <p:nvPr/>
          </p:nvSpPr>
          <p:spPr>
            <a:xfrm>
              <a:off x="6574275" y="2190748"/>
              <a:ext cx="1238100" cy="3648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. (root)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2" name="Google Shape;352;p42"/>
            <p:cNvSpPr txBox="1"/>
            <p:nvPr/>
          </p:nvSpPr>
          <p:spPr>
            <a:xfrm>
              <a:off x="6041325" y="3209977"/>
              <a:ext cx="668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.edu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3" name="Google Shape;353;p42"/>
            <p:cNvSpPr txBox="1"/>
            <p:nvPr/>
          </p:nvSpPr>
          <p:spPr>
            <a:xfrm>
              <a:off x="7671700" y="3209977"/>
              <a:ext cx="668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.org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4" name="Google Shape;354;p42"/>
            <p:cNvSpPr txBox="1"/>
            <p:nvPr/>
          </p:nvSpPr>
          <p:spPr>
            <a:xfrm>
              <a:off x="7489275" y="4156225"/>
              <a:ext cx="1043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cs161.org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5" name="Google Shape;355;p42"/>
            <p:cNvSpPr txBox="1"/>
            <p:nvPr/>
          </p:nvSpPr>
          <p:spPr>
            <a:xfrm>
              <a:off x="6490650" y="4156225"/>
              <a:ext cx="8586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mit.edu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6" name="Google Shape;356;p42"/>
            <p:cNvSpPr txBox="1"/>
            <p:nvPr/>
          </p:nvSpPr>
          <p:spPr>
            <a:xfrm>
              <a:off x="5054300" y="4156225"/>
              <a:ext cx="12963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berkeley.edu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57" name="Google Shape;357;p42"/>
            <p:cNvCxnSpPr>
              <a:stCxn id="351" idx="2"/>
              <a:endCxn id="352" idx="0"/>
            </p:cNvCxnSpPr>
            <p:nvPr/>
          </p:nvCxnSpPr>
          <p:spPr>
            <a:xfrm flipH="1">
              <a:off x="6375525" y="2555548"/>
              <a:ext cx="817800" cy="654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" name="Google Shape;358;p42"/>
            <p:cNvCxnSpPr>
              <a:stCxn id="351" idx="2"/>
              <a:endCxn id="353" idx="0"/>
            </p:cNvCxnSpPr>
            <p:nvPr/>
          </p:nvCxnSpPr>
          <p:spPr>
            <a:xfrm>
              <a:off x="7193325" y="2555548"/>
              <a:ext cx="812700" cy="654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" name="Google Shape;359;p42"/>
            <p:cNvCxnSpPr>
              <a:stCxn id="352" idx="2"/>
              <a:endCxn id="356" idx="0"/>
            </p:cNvCxnSpPr>
            <p:nvPr/>
          </p:nvCxnSpPr>
          <p:spPr>
            <a:xfrm flipH="1">
              <a:off x="5702325" y="3603577"/>
              <a:ext cx="673200" cy="55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" name="Google Shape;360;p42"/>
            <p:cNvCxnSpPr>
              <a:stCxn id="352" idx="2"/>
              <a:endCxn id="355" idx="0"/>
            </p:cNvCxnSpPr>
            <p:nvPr/>
          </p:nvCxnSpPr>
          <p:spPr>
            <a:xfrm>
              <a:off x="6375525" y="3603577"/>
              <a:ext cx="544500" cy="55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42"/>
            <p:cNvCxnSpPr>
              <a:stCxn id="353" idx="2"/>
              <a:endCxn id="354" idx="0"/>
            </p:cNvCxnSpPr>
            <p:nvPr/>
          </p:nvCxnSpPr>
          <p:spPr>
            <a:xfrm>
              <a:off x="8005900" y="3603577"/>
              <a:ext cx="5100" cy="55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2" name="Google Shape;362;p42"/>
          <p:cNvSpPr txBox="1"/>
          <p:nvPr/>
        </p:nvSpPr>
        <p:spPr>
          <a:xfrm>
            <a:off x="454800" y="2064159"/>
            <a:ext cx="597900" cy="167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You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42"/>
          <p:cNvSpPr txBox="1"/>
          <p:nvPr>
            <p:ph idx="1" type="body"/>
          </p:nvPr>
        </p:nvSpPr>
        <p:spPr>
          <a:xfrm>
            <a:off x="107050" y="402200"/>
            <a:ext cx="8909700" cy="9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DNS queries always start with a request to the root name server, which is responsible for all requests.</a:t>
            </a:r>
            <a:endParaRPr/>
          </a:p>
        </p:txBody>
      </p:sp>
      <p:grpSp>
        <p:nvGrpSpPr>
          <p:cNvPr id="364" name="Google Shape;364;p42"/>
          <p:cNvGrpSpPr/>
          <p:nvPr/>
        </p:nvGrpSpPr>
        <p:grpSpPr>
          <a:xfrm>
            <a:off x="1193025" y="1822474"/>
            <a:ext cx="5609100" cy="656100"/>
            <a:chOff x="812025" y="2279674"/>
            <a:chExt cx="5609100" cy="656100"/>
          </a:xfrm>
        </p:grpSpPr>
        <p:cxnSp>
          <p:nvCxnSpPr>
            <p:cNvPr id="365" name="Google Shape;365;p42"/>
            <p:cNvCxnSpPr/>
            <p:nvPr/>
          </p:nvCxnSpPr>
          <p:spPr>
            <a:xfrm flipH="1" rot="10800000">
              <a:off x="812025" y="2279674"/>
              <a:ext cx="5609100" cy="6561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66" name="Google Shape;366;p42"/>
            <p:cNvSpPr txBox="1"/>
            <p:nvPr/>
          </p:nvSpPr>
          <p:spPr>
            <a:xfrm>
              <a:off x="1983450" y="2473075"/>
              <a:ext cx="410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67" name="Google Shape;367;p42"/>
          <p:cNvSpPr/>
          <p:nvPr/>
        </p:nvSpPr>
        <p:spPr>
          <a:xfrm>
            <a:off x="3033225" y="1311450"/>
            <a:ext cx="2120700" cy="656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"What is the IP address of eecs.berkeley.edu?"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What is DNS For?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Design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Implementation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Scaling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Other Uses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DNS For?</a:t>
            </a:r>
            <a:endParaRPr/>
          </a:p>
        </p:txBody>
      </p:sp>
      <p:sp>
        <p:nvSpPr>
          <p:cNvPr id="152" name="Google Shape;152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a DNS Lookup</a:t>
            </a:r>
            <a:endParaRPr/>
          </a:p>
        </p:txBody>
      </p:sp>
      <p:grpSp>
        <p:nvGrpSpPr>
          <p:cNvPr id="373" name="Google Shape;373;p43"/>
          <p:cNvGrpSpPr/>
          <p:nvPr/>
        </p:nvGrpSpPr>
        <p:grpSpPr>
          <a:xfrm>
            <a:off x="5359100" y="1657348"/>
            <a:ext cx="3478375" cy="2359077"/>
            <a:chOff x="5054300" y="2190748"/>
            <a:chExt cx="3478375" cy="2359077"/>
          </a:xfrm>
        </p:grpSpPr>
        <p:sp>
          <p:nvSpPr>
            <p:cNvPr id="374" name="Google Shape;374;p43"/>
            <p:cNvSpPr txBox="1"/>
            <p:nvPr/>
          </p:nvSpPr>
          <p:spPr>
            <a:xfrm>
              <a:off x="6574275" y="2190748"/>
              <a:ext cx="1238100" cy="3648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. (root)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5" name="Google Shape;375;p43"/>
            <p:cNvSpPr txBox="1"/>
            <p:nvPr/>
          </p:nvSpPr>
          <p:spPr>
            <a:xfrm>
              <a:off x="6041325" y="3209977"/>
              <a:ext cx="668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.edu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6" name="Google Shape;376;p43"/>
            <p:cNvSpPr txBox="1"/>
            <p:nvPr/>
          </p:nvSpPr>
          <p:spPr>
            <a:xfrm>
              <a:off x="7671700" y="3209977"/>
              <a:ext cx="668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.org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7" name="Google Shape;377;p43"/>
            <p:cNvSpPr txBox="1"/>
            <p:nvPr/>
          </p:nvSpPr>
          <p:spPr>
            <a:xfrm>
              <a:off x="7489275" y="4156225"/>
              <a:ext cx="1043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cs161.org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8" name="Google Shape;378;p43"/>
            <p:cNvSpPr txBox="1"/>
            <p:nvPr/>
          </p:nvSpPr>
          <p:spPr>
            <a:xfrm>
              <a:off x="6490650" y="4156225"/>
              <a:ext cx="8586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mit.edu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9" name="Google Shape;379;p43"/>
            <p:cNvSpPr txBox="1"/>
            <p:nvPr/>
          </p:nvSpPr>
          <p:spPr>
            <a:xfrm>
              <a:off x="5054300" y="4156225"/>
              <a:ext cx="12963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berkeley.edu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80" name="Google Shape;380;p43"/>
            <p:cNvCxnSpPr>
              <a:stCxn id="374" idx="2"/>
              <a:endCxn id="375" idx="0"/>
            </p:cNvCxnSpPr>
            <p:nvPr/>
          </p:nvCxnSpPr>
          <p:spPr>
            <a:xfrm flipH="1">
              <a:off x="6375525" y="2555548"/>
              <a:ext cx="817800" cy="654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43"/>
            <p:cNvCxnSpPr>
              <a:stCxn id="374" idx="2"/>
              <a:endCxn id="376" idx="0"/>
            </p:cNvCxnSpPr>
            <p:nvPr/>
          </p:nvCxnSpPr>
          <p:spPr>
            <a:xfrm>
              <a:off x="7193325" y="2555548"/>
              <a:ext cx="812700" cy="654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43"/>
            <p:cNvCxnSpPr>
              <a:stCxn id="375" idx="2"/>
              <a:endCxn id="379" idx="0"/>
            </p:cNvCxnSpPr>
            <p:nvPr/>
          </p:nvCxnSpPr>
          <p:spPr>
            <a:xfrm flipH="1">
              <a:off x="5702325" y="3603577"/>
              <a:ext cx="673200" cy="55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43"/>
            <p:cNvCxnSpPr>
              <a:stCxn id="375" idx="2"/>
              <a:endCxn id="378" idx="0"/>
            </p:cNvCxnSpPr>
            <p:nvPr/>
          </p:nvCxnSpPr>
          <p:spPr>
            <a:xfrm>
              <a:off x="6375525" y="3603577"/>
              <a:ext cx="544500" cy="55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43"/>
            <p:cNvCxnSpPr>
              <a:stCxn id="376" idx="2"/>
              <a:endCxn id="377" idx="0"/>
            </p:cNvCxnSpPr>
            <p:nvPr/>
          </p:nvCxnSpPr>
          <p:spPr>
            <a:xfrm>
              <a:off x="8005900" y="3603577"/>
              <a:ext cx="5100" cy="55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5" name="Google Shape;385;p43"/>
          <p:cNvSpPr txBox="1"/>
          <p:nvPr/>
        </p:nvSpPr>
        <p:spPr>
          <a:xfrm>
            <a:off x="454800" y="2064159"/>
            <a:ext cx="597900" cy="167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You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43"/>
          <p:cNvSpPr txBox="1"/>
          <p:nvPr>
            <p:ph idx="1" type="body"/>
          </p:nvPr>
        </p:nvSpPr>
        <p:spPr>
          <a:xfrm>
            <a:off x="107050" y="402200"/>
            <a:ext cx="8909700" cy="9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root name server responds by directing you to the correct child name server (in this case, the .edu name server).</a:t>
            </a:r>
            <a:endParaRPr/>
          </a:p>
        </p:txBody>
      </p:sp>
      <p:grpSp>
        <p:nvGrpSpPr>
          <p:cNvPr id="387" name="Google Shape;387;p43"/>
          <p:cNvGrpSpPr/>
          <p:nvPr/>
        </p:nvGrpSpPr>
        <p:grpSpPr>
          <a:xfrm>
            <a:off x="1193025" y="1822474"/>
            <a:ext cx="5609100" cy="656100"/>
            <a:chOff x="812025" y="2279674"/>
            <a:chExt cx="5609100" cy="656100"/>
          </a:xfrm>
        </p:grpSpPr>
        <p:cxnSp>
          <p:nvCxnSpPr>
            <p:cNvPr id="388" name="Google Shape;388;p43"/>
            <p:cNvCxnSpPr/>
            <p:nvPr/>
          </p:nvCxnSpPr>
          <p:spPr>
            <a:xfrm flipH="1" rot="10800000">
              <a:off x="812025" y="2279674"/>
              <a:ext cx="5609100" cy="656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89" name="Google Shape;389;p43"/>
            <p:cNvSpPr txBox="1"/>
            <p:nvPr/>
          </p:nvSpPr>
          <p:spPr>
            <a:xfrm>
              <a:off x="1983450" y="2473075"/>
              <a:ext cx="410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0" name="Google Shape;390;p43"/>
          <p:cNvSpPr/>
          <p:nvPr/>
        </p:nvSpPr>
        <p:spPr>
          <a:xfrm>
            <a:off x="2968125" y="2430850"/>
            <a:ext cx="2185800" cy="83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"I don't know, but I have delegated authority to the .edu name server."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91" name="Google Shape;391;p43"/>
          <p:cNvGrpSpPr/>
          <p:nvPr/>
        </p:nvGrpSpPr>
        <p:grpSpPr>
          <a:xfrm>
            <a:off x="1193025" y="1943772"/>
            <a:ext cx="5609100" cy="808872"/>
            <a:chOff x="812025" y="2400972"/>
            <a:chExt cx="5609100" cy="808872"/>
          </a:xfrm>
        </p:grpSpPr>
        <p:cxnSp>
          <p:nvCxnSpPr>
            <p:cNvPr id="392" name="Google Shape;392;p43"/>
            <p:cNvCxnSpPr/>
            <p:nvPr/>
          </p:nvCxnSpPr>
          <p:spPr>
            <a:xfrm flipH="1" rot="10800000">
              <a:off x="812025" y="2400972"/>
              <a:ext cx="5609100" cy="6561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393" name="Google Shape;393;p43"/>
            <p:cNvSpPr txBox="1"/>
            <p:nvPr/>
          </p:nvSpPr>
          <p:spPr>
            <a:xfrm>
              <a:off x="2046705" y="2813245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a DNS Lookup</a:t>
            </a:r>
            <a:endParaRPr/>
          </a:p>
        </p:txBody>
      </p:sp>
      <p:grpSp>
        <p:nvGrpSpPr>
          <p:cNvPr id="399" name="Google Shape;399;p44"/>
          <p:cNvGrpSpPr/>
          <p:nvPr/>
        </p:nvGrpSpPr>
        <p:grpSpPr>
          <a:xfrm>
            <a:off x="5359100" y="1657348"/>
            <a:ext cx="3478375" cy="2359077"/>
            <a:chOff x="5054300" y="2190748"/>
            <a:chExt cx="3478375" cy="2359077"/>
          </a:xfrm>
        </p:grpSpPr>
        <p:sp>
          <p:nvSpPr>
            <p:cNvPr id="400" name="Google Shape;400;p44"/>
            <p:cNvSpPr txBox="1"/>
            <p:nvPr/>
          </p:nvSpPr>
          <p:spPr>
            <a:xfrm>
              <a:off x="6574275" y="2190748"/>
              <a:ext cx="1238100" cy="3648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. (root)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1" name="Google Shape;401;p44"/>
            <p:cNvSpPr txBox="1"/>
            <p:nvPr/>
          </p:nvSpPr>
          <p:spPr>
            <a:xfrm>
              <a:off x="6041325" y="3209977"/>
              <a:ext cx="668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.edu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2" name="Google Shape;402;p44"/>
            <p:cNvSpPr txBox="1"/>
            <p:nvPr/>
          </p:nvSpPr>
          <p:spPr>
            <a:xfrm>
              <a:off x="7671700" y="3209977"/>
              <a:ext cx="668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.org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3" name="Google Shape;403;p44"/>
            <p:cNvSpPr txBox="1"/>
            <p:nvPr/>
          </p:nvSpPr>
          <p:spPr>
            <a:xfrm>
              <a:off x="7489275" y="4156225"/>
              <a:ext cx="1043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cs161.org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4" name="Google Shape;404;p44"/>
            <p:cNvSpPr txBox="1"/>
            <p:nvPr/>
          </p:nvSpPr>
          <p:spPr>
            <a:xfrm>
              <a:off x="6490650" y="4156225"/>
              <a:ext cx="8586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mit.edu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5" name="Google Shape;405;p44"/>
            <p:cNvSpPr txBox="1"/>
            <p:nvPr/>
          </p:nvSpPr>
          <p:spPr>
            <a:xfrm>
              <a:off x="5054300" y="4156225"/>
              <a:ext cx="12963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berkeley.edu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06" name="Google Shape;406;p44"/>
            <p:cNvCxnSpPr>
              <a:stCxn id="400" idx="2"/>
              <a:endCxn id="401" idx="0"/>
            </p:cNvCxnSpPr>
            <p:nvPr/>
          </p:nvCxnSpPr>
          <p:spPr>
            <a:xfrm flipH="1">
              <a:off x="6375525" y="2555548"/>
              <a:ext cx="817800" cy="654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44"/>
            <p:cNvCxnSpPr>
              <a:stCxn id="400" idx="2"/>
              <a:endCxn id="402" idx="0"/>
            </p:cNvCxnSpPr>
            <p:nvPr/>
          </p:nvCxnSpPr>
          <p:spPr>
            <a:xfrm>
              <a:off x="7193325" y="2555548"/>
              <a:ext cx="812700" cy="654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Google Shape;408;p44"/>
            <p:cNvCxnSpPr>
              <a:stCxn id="401" idx="2"/>
              <a:endCxn id="405" idx="0"/>
            </p:cNvCxnSpPr>
            <p:nvPr/>
          </p:nvCxnSpPr>
          <p:spPr>
            <a:xfrm flipH="1">
              <a:off x="5702325" y="3603577"/>
              <a:ext cx="673200" cy="55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" name="Google Shape;409;p44"/>
            <p:cNvCxnSpPr>
              <a:stCxn id="401" idx="2"/>
              <a:endCxn id="404" idx="0"/>
            </p:cNvCxnSpPr>
            <p:nvPr/>
          </p:nvCxnSpPr>
          <p:spPr>
            <a:xfrm>
              <a:off x="6375525" y="3603577"/>
              <a:ext cx="544500" cy="55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" name="Google Shape;410;p44"/>
            <p:cNvCxnSpPr>
              <a:stCxn id="402" idx="2"/>
              <a:endCxn id="403" idx="0"/>
            </p:cNvCxnSpPr>
            <p:nvPr/>
          </p:nvCxnSpPr>
          <p:spPr>
            <a:xfrm>
              <a:off x="8005900" y="3603577"/>
              <a:ext cx="5100" cy="55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1" name="Google Shape;411;p44"/>
          <p:cNvSpPr txBox="1"/>
          <p:nvPr/>
        </p:nvSpPr>
        <p:spPr>
          <a:xfrm>
            <a:off x="454800" y="2064159"/>
            <a:ext cx="597900" cy="167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You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44"/>
          <p:cNvSpPr txBox="1"/>
          <p:nvPr>
            <p:ph idx="1" type="body"/>
          </p:nvPr>
        </p:nvSpPr>
        <p:spPr>
          <a:xfrm>
            <a:off x="107050" y="402200"/>
            <a:ext cx="8909700" cy="9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Next, you ask the same question, but now to the .edu name server.</a:t>
            </a:r>
            <a:endParaRPr/>
          </a:p>
        </p:txBody>
      </p:sp>
      <p:grpSp>
        <p:nvGrpSpPr>
          <p:cNvPr id="413" name="Google Shape;413;p44"/>
          <p:cNvGrpSpPr/>
          <p:nvPr/>
        </p:nvGrpSpPr>
        <p:grpSpPr>
          <a:xfrm>
            <a:off x="1193025" y="1822474"/>
            <a:ext cx="5609100" cy="656100"/>
            <a:chOff x="812025" y="2279674"/>
            <a:chExt cx="5609100" cy="656100"/>
          </a:xfrm>
        </p:grpSpPr>
        <p:cxnSp>
          <p:nvCxnSpPr>
            <p:cNvPr id="414" name="Google Shape;414;p44"/>
            <p:cNvCxnSpPr/>
            <p:nvPr/>
          </p:nvCxnSpPr>
          <p:spPr>
            <a:xfrm flipH="1" rot="10800000">
              <a:off x="812025" y="2279674"/>
              <a:ext cx="5609100" cy="656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15" name="Google Shape;415;p44"/>
            <p:cNvSpPr txBox="1"/>
            <p:nvPr/>
          </p:nvSpPr>
          <p:spPr>
            <a:xfrm>
              <a:off x="1983450" y="2473075"/>
              <a:ext cx="410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6" name="Google Shape;416;p44"/>
          <p:cNvGrpSpPr/>
          <p:nvPr/>
        </p:nvGrpSpPr>
        <p:grpSpPr>
          <a:xfrm>
            <a:off x="1193025" y="1943772"/>
            <a:ext cx="5609100" cy="808872"/>
            <a:chOff x="812025" y="2400972"/>
            <a:chExt cx="5609100" cy="808872"/>
          </a:xfrm>
        </p:grpSpPr>
        <p:cxnSp>
          <p:nvCxnSpPr>
            <p:cNvPr id="417" name="Google Shape;417;p44"/>
            <p:cNvCxnSpPr/>
            <p:nvPr/>
          </p:nvCxnSpPr>
          <p:spPr>
            <a:xfrm flipH="1" rot="10800000">
              <a:off x="812025" y="2400972"/>
              <a:ext cx="5609100" cy="656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418" name="Google Shape;418;p44"/>
            <p:cNvSpPr txBox="1"/>
            <p:nvPr/>
          </p:nvSpPr>
          <p:spPr>
            <a:xfrm>
              <a:off x="2046705" y="2813245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9" name="Google Shape;419;p44"/>
          <p:cNvGrpSpPr/>
          <p:nvPr/>
        </p:nvGrpSpPr>
        <p:grpSpPr>
          <a:xfrm>
            <a:off x="1193025" y="2813606"/>
            <a:ext cx="5116200" cy="396600"/>
            <a:chOff x="812025" y="3270806"/>
            <a:chExt cx="5116200" cy="396600"/>
          </a:xfrm>
        </p:grpSpPr>
        <p:cxnSp>
          <p:nvCxnSpPr>
            <p:cNvPr id="420" name="Google Shape;420;p44"/>
            <p:cNvCxnSpPr/>
            <p:nvPr/>
          </p:nvCxnSpPr>
          <p:spPr>
            <a:xfrm flipH="1" rot="10800000">
              <a:off x="812025" y="3399151"/>
              <a:ext cx="5116200" cy="2493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21" name="Google Shape;421;p44"/>
            <p:cNvSpPr txBox="1"/>
            <p:nvPr/>
          </p:nvSpPr>
          <p:spPr>
            <a:xfrm>
              <a:off x="2046701" y="3270806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2" name="Google Shape;422;p44"/>
          <p:cNvSpPr/>
          <p:nvPr/>
        </p:nvSpPr>
        <p:spPr>
          <a:xfrm>
            <a:off x="3033225" y="3140250"/>
            <a:ext cx="2120700" cy="656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"What is the IP address of eecs.berkeley.edu?"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a DNS Lookup</a:t>
            </a:r>
            <a:endParaRPr/>
          </a:p>
        </p:txBody>
      </p:sp>
      <p:grpSp>
        <p:nvGrpSpPr>
          <p:cNvPr id="428" name="Google Shape;428;p45"/>
          <p:cNvGrpSpPr/>
          <p:nvPr/>
        </p:nvGrpSpPr>
        <p:grpSpPr>
          <a:xfrm>
            <a:off x="5359100" y="1657348"/>
            <a:ext cx="3478375" cy="2359077"/>
            <a:chOff x="5054300" y="2190748"/>
            <a:chExt cx="3478375" cy="2359077"/>
          </a:xfrm>
        </p:grpSpPr>
        <p:sp>
          <p:nvSpPr>
            <p:cNvPr id="429" name="Google Shape;429;p45"/>
            <p:cNvSpPr txBox="1"/>
            <p:nvPr/>
          </p:nvSpPr>
          <p:spPr>
            <a:xfrm>
              <a:off x="6574275" y="2190748"/>
              <a:ext cx="1238100" cy="3648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. (root)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0" name="Google Shape;430;p45"/>
            <p:cNvSpPr txBox="1"/>
            <p:nvPr/>
          </p:nvSpPr>
          <p:spPr>
            <a:xfrm>
              <a:off x="6041325" y="3209977"/>
              <a:ext cx="668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.edu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1" name="Google Shape;431;p45"/>
            <p:cNvSpPr txBox="1"/>
            <p:nvPr/>
          </p:nvSpPr>
          <p:spPr>
            <a:xfrm>
              <a:off x="7671700" y="3209977"/>
              <a:ext cx="668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.org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2" name="Google Shape;432;p45"/>
            <p:cNvSpPr txBox="1"/>
            <p:nvPr/>
          </p:nvSpPr>
          <p:spPr>
            <a:xfrm>
              <a:off x="7489275" y="4156225"/>
              <a:ext cx="1043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cs161.org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3" name="Google Shape;433;p45"/>
            <p:cNvSpPr txBox="1"/>
            <p:nvPr/>
          </p:nvSpPr>
          <p:spPr>
            <a:xfrm>
              <a:off x="6490650" y="4156225"/>
              <a:ext cx="8586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mit.edu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4" name="Google Shape;434;p45"/>
            <p:cNvSpPr txBox="1"/>
            <p:nvPr/>
          </p:nvSpPr>
          <p:spPr>
            <a:xfrm>
              <a:off x="5054300" y="4156225"/>
              <a:ext cx="12963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berkeley.edu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35" name="Google Shape;435;p45"/>
            <p:cNvCxnSpPr>
              <a:stCxn id="429" idx="2"/>
              <a:endCxn id="430" idx="0"/>
            </p:cNvCxnSpPr>
            <p:nvPr/>
          </p:nvCxnSpPr>
          <p:spPr>
            <a:xfrm flipH="1">
              <a:off x="6375525" y="2555548"/>
              <a:ext cx="817800" cy="654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45"/>
            <p:cNvCxnSpPr>
              <a:stCxn id="429" idx="2"/>
              <a:endCxn id="431" idx="0"/>
            </p:cNvCxnSpPr>
            <p:nvPr/>
          </p:nvCxnSpPr>
          <p:spPr>
            <a:xfrm>
              <a:off x="7193325" y="2555548"/>
              <a:ext cx="812700" cy="654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45"/>
            <p:cNvCxnSpPr>
              <a:stCxn id="430" idx="2"/>
              <a:endCxn id="434" idx="0"/>
            </p:cNvCxnSpPr>
            <p:nvPr/>
          </p:nvCxnSpPr>
          <p:spPr>
            <a:xfrm flipH="1">
              <a:off x="5702325" y="3603577"/>
              <a:ext cx="673200" cy="55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45"/>
            <p:cNvCxnSpPr>
              <a:stCxn id="430" idx="2"/>
              <a:endCxn id="433" idx="0"/>
            </p:cNvCxnSpPr>
            <p:nvPr/>
          </p:nvCxnSpPr>
          <p:spPr>
            <a:xfrm>
              <a:off x="6375525" y="3603577"/>
              <a:ext cx="544500" cy="55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45"/>
            <p:cNvCxnSpPr>
              <a:stCxn id="431" idx="2"/>
              <a:endCxn id="432" idx="0"/>
            </p:cNvCxnSpPr>
            <p:nvPr/>
          </p:nvCxnSpPr>
          <p:spPr>
            <a:xfrm>
              <a:off x="8005900" y="3603577"/>
              <a:ext cx="5100" cy="55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0" name="Google Shape;440;p45"/>
          <p:cNvSpPr txBox="1"/>
          <p:nvPr/>
        </p:nvSpPr>
        <p:spPr>
          <a:xfrm>
            <a:off x="454800" y="2064159"/>
            <a:ext cx="597900" cy="167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You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45"/>
          <p:cNvSpPr txBox="1"/>
          <p:nvPr>
            <p:ph idx="1" type="body"/>
          </p:nvPr>
        </p:nvSpPr>
        <p:spPr>
          <a:xfrm>
            <a:off x="107050" y="402200"/>
            <a:ext cx="8909700" cy="9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.edu name server redirects you to the berkeley.edu name server.</a:t>
            </a:r>
            <a:endParaRPr/>
          </a:p>
        </p:txBody>
      </p:sp>
      <p:grpSp>
        <p:nvGrpSpPr>
          <p:cNvPr id="442" name="Google Shape;442;p45"/>
          <p:cNvGrpSpPr/>
          <p:nvPr/>
        </p:nvGrpSpPr>
        <p:grpSpPr>
          <a:xfrm>
            <a:off x="1193025" y="1822474"/>
            <a:ext cx="5609100" cy="656100"/>
            <a:chOff x="812025" y="2279674"/>
            <a:chExt cx="5609100" cy="656100"/>
          </a:xfrm>
        </p:grpSpPr>
        <p:cxnSp>
          <p:nvCxnSpPr>
            <p:cNvPr id="443" name="Google Shape;443;p45"/>
            <p:cNvCxnSpPr/>
            <p:nvPr/>
          </p:nvCxnSpPr>
          <p:spPr>
            <a:xfrm flipH="1" rot="10800000">
              <a:off x="812025" y="2279674"/>
              <a:ext cx="5609100" cy="656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44" name="Google Shape;444;p45"/>
            <p:cNvSpPr txBox="1"/>
            <p:nvPr/>
          </p:nvSpPr>
          <p:spPr>
            <a:xfrm>
              <a:off x="1983450" y="2473075"/>
              <a:ext cx="410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5" name="Google Shape;445;p45"/>
          <p:cNvGrpSpPr/>
          <p:nvPr/>
        </p:nvGrpSpPr>
        <p:grpSpPr>
          <a:xfrm>
            <a:off x="1193025" y="1943772"/>
            <a:ext cx="5609100" cy="808872"/>
            <a:chOff x="812025" y="2400972"/>
            <a:chExt cx="5609100" cy="808872"/>
          </a:xfrm>
        </p:grpSpPr>
        <p:cxnSp>
          <p:nvCxnSpPr>
            <p:cNvPr id="446" name="Google Shape;446;p45"/>
            <p:cNvCxnSpPr/>
            <p:nvPr/>
          </p:nvCxnSpPr>
          <p:spPr>
            <a:xfrm flipH="1" rot="10800000">
              <a:off x="812025" y="2400972"/>
              <a:ext cx="5609100" cy="656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447" name="Google Shape;447;p45"/>
            <p:cNvSpPr txBox="1"/>
            <p:nvPr/>
          </p:nvSpPr>
          <p:spPr>
            <a:xfrm>
              <a:off x="2046705" y="2813245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8" name="Google Shape;448;p45"/>
          <p:cNvGrpSpPr/>
          <p:nvPr/>
        </p:nvGrpSpPr>
        <p:grpSpPr>
          <a:xfrm>
            <a:off x="1193025" y="2813606"/>
            <a:ext cx="5116200" cy="396600"/>
            <a:chOff x="812025" y="3270806"/>
            <a:chExt cx="5116200" cy="396600"/>
          </a:xfrm>
        </p:grpSpPr>
        <p:cxnSp>
          <p:nvCxnSpPr>
            <p:cNvPr id="449" name="Google Shape;449;p45"/>
            <p:cNvCxnSpPr/>
            <p:nvPr/>
          </p:nvCxnSpPr>
          <p:spPr>
            <a:xfrm flipH="1" rot="10800000">
              <a:off x="812025" y="3399151"/>
              <a:ext cx="5116200" cy="249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50" name="Google Shape;450;p45"/>
            <p:cNvSpPr txBox="1"/>
            <p:nvPr/>
          </p:nvSpPr>
          <p:spPr>
            <a:xfrm>
              <a:off x="2046701" y="3270806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1" name="Google Shape;451;p45"/>
          <p:cNvGrpSpPr/>
          <p:nvPr/>
        </p:nvGrpSpPr>
        <p:grpSpPr>
          <a:xfrm>
            <a:off x="1159384" y="3057425"/>
            <a:ext cx="5116200" cy="493113"/>
            <a:chOff x="854584" y="3514625"/>
            <a:chExt cx="5116200" cy="493113"/>
          </a:xfrm>
        </p:grpSpPr>
        <p:cxnSp>
          <p:nvCxnSpPr>
            <p:cNvPr id="452" name="Google Shape;452;p45"/>
            <p:cNvCxnSpPr/>
            <p:nvPr/>
          </p:nvCxnSpPr>
          <p:spPr>
            <a:xfrm flipH="1" rot="10800000">
              <a:off x="854584" y="3514625"/>
              <a:ext cx="5116200" cy="2493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453" name="Google Shape;453;p45"/>
            <p:cNvSpPr txBox="1"/>
            <p:nvPr/>
          </p:nvSpPr>
          <p:spPr>
            <a:xfrm>
              <a:off x="2113676" y="3611138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54" name="Google Shape;454;p45"/>
          <p:cNvSpPr/>
          <p:nvPr/>
        </p:nvSpPr>
        <p:spPr>
          <a:xfrm>
            <a:off x="2891925" y="3345250"/>
            <a:ext cx="2391000" cy="83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"I don't know. But I have delegated authority to the berkeley.edu name server."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a DNS Lookup</a:t>
            </a:r>
            <a:endParaRPr/>
          </a:p>
        </p:txBody>
      </p:sp>
      <p:grpSp>
        <p:nvGrpSpPr>
          <p:cNvPr id="460" name="Google Shape;460;p46"/>
          <p:cNvGrpSpPr/>
          <p:nvPr/>
        </p:nvGrpSpPr>
        <p:grpSpPr>
          <a:xfrm>
            <a:off x="5359100" y="1657348"/>
            <a:ext cx="3478375" cy="2359077"/>
            <a:chOff x="5054300" y="2190748"/>
            <a:chExt cx="3478375" cy="2359077"/>
          </a:xfrm>
        </p:grpSpPr>
        <p:sp>
          <p:nvSpPr>
            <p:cNvPr id="461" name="Google Shape;461;p46"/>
            <p:cNvSpPr txBox="1"/>
            <p:nvPr/>
          </p:nvSpPr>
          <p:spPr>
            <a:xfrm>
              <a:off x="6574275" y="2190748"/>
              <a:ext cx="1238100" cy="3648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. (root)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2" name="Google Shape;462;p46"/>
            <p:cNvSpPr txBox="1"/>
            <p:nvPr/>
          </p:nvSpPr>
          <p:spPr>
            <a:xfrm>
              <a:off x="6041325" y="3209977"/>
              <a:ext cx="668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.edu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3" name="Google Shape;463;p46"/>
            <p:cNvSpPr txBox="1"/>
            <p:nvPr/>
          </p:nvSpPr>
          <p:spPr>
            <a:xfrm>
              <a:off x="7671700" y="3209977"/>
              <a:ext cx="668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.org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4" name="Google Shape;464;p46"/>
            <p:cNvSpPr txBox="1"/>
            <p:nvPr/>
          </p:nvSpPr>
          <p:spPr>
            <a:xfrm>
              <a:off x="7489275" y="4156225"/>
              <a:ext cx="1043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cs161.org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5" name="Google Shape;465;p46"/>
            <p:cNvSpPr txBox="1"/>
            <p:nvPr/>
          </p:nvSpPr>
          <p:spPr>
            <a:xfrm>
              <a:off x="6490650" y="4156225"/>
              <a:ext cx="8586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mit.edu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6" name="Google Shape;466;p46"/>
            <p:cNvSpPr txBox="1"/>
            <p:nvPr/>
          </p:nvSpPr>
          <p:spPr>
            <a:xfrm>
              <a:off x="5054300" y="4156225"/>
              <a:ext cx="12963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berkeley.edu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67" name="Google Shape;467;p46"/>
            <p:cNvCxnSpPr>
              <a:stCxn id="461" idx="2"/>
              <a:endCxn id="462" idx="0"/>
            </p:cNvCxnSpPr>
            <p:nvPr/>
          </p:nvCxnSpPr>
          <p:spPr>
            <a:xfrm flipH="1">
              <a:off x="6375525" y="2555548"/>
              <a:ext cx="817800" cy="654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8" name="Google Shape;468;p46"/>
            <p:cNvCxnSpPr>
              <a:stCxn id="461" idx="2"/>
              <a:endCxn id="463" idx="0"/>
            </p:cNvCxnSpPr>
            <p:nvPr/>
          </p:nvCxnSpPr>
          <p:spPr>
            <a:xfrm>
              <a:off x="7193325" y="2555548"/>
              <a:ext cx="812700" cy="654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9" name="Google Shape;469;p46"/>
            <p:cNvCxnSpPr>
              <a:stCxn id="462" idx="2"/>
              <a:endCxn id="466" idx="0"/>
            </p:cNvCxnSpPr>
            <p:nvPr/>
          </p:nvCxnSpPr>
          <p:spPr>
            <a:xfrm flipH="1">
              <a:off x="5702325" y="3603577"/>
              <a:ext cx="673200" cy="55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46"/>
            <p:cNvCxnSpPr>
              <a:stCxn id="462" idx="2"/>
              <a:endCxn id="465" idx="0"/>
            </p:cNvCxnSpPr>
            <p:nvPr/>
          </p:nvCxnSpPr>
          <p:spPr>
            <a:xfrm>
              <a:off x="6375525" y="3603577"/>
              <a:ext cx="544500" cy="55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46"/>
            <p:cNvCxnSpPr>
              <a:stCxn id="463" idx="2"/>
              <a:endCxn id="464" idx="0"/>
            </p:cNvCxnSpPr>
            <p:nvPr/>
          </p:nvCxnSpPr>
          <p:spPr>
            <a:xfrm>
              <a:off x="8005900" y="3603577"/>
              <a:ext cx="5100" cy="55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2" name="Google Shape;472;p46"/>
          <p:cNvSpPr txBox="1"/>
          <p:nvPr/>
        </p:nvSpPr>
        <p:spPr>
          <a:xfrm>
            <a:off x="454800" y="2064159"/>
            <a:ext cx="597900" cy="167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You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46"/>
          <p:cNvSpPr txBox="1"/>
          <p:nvPr>
            <p:ph idx="1" type="body"/>
          </p:nvPr>
        </p:nvSpPr>
        <p:spPr>
          <a:xfrm>
            <a:off x="107050" y="402200"/>
            <a:ext cx="8909700" cy="9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Next, you ask the same question, but now to the berkeley.edu name server.</a:t>
            </a:r>
            <a:endParaRPr/>
          </a:p>
        </p:txBody>
      </p:sp>
      <p:grpSp>
        <p:nvGrpSpPr>
          <p:cNvPr id="474" name="Google Shape;474;p46"/>
          <p:cNvGrpSpPr/>
          <p:nvPr/>
        </p:nvGrpSpPr>
        <p:grpSpPr>
          <a:xfrm>
            <a:off x="1193025" y="1822474"/>
            <a:ext cx="5609100" cy="656100"/>
            <a:chOff x="812025" y="2279674"/>
            <a:chExt cx="5609100" cy="656100"/>
          </a:xfrm>
        </p:grpSpPr>
        <p:cxnSp>
          <p:nvCxnSpPr>
            <p:cNvPr id="475" name="Google Shape;475;p46"/>
            <p:cNvCxnSpPr/>
            <p:nvPr/>
          </p:nvCxnSpPr>
          <p:spPr>
            <a:xfrm flipH="1" rot="10800000">
              <a:off x="812025" y="2279674"/>
              <a:ext cx="5609100" cy="656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76" name="Google Shape;476;p46"/>
            <p:cNvSpPr txBox="1"/>
            <p:nvPr/>
          </p:nvSpPr>
          <p:spPr>
            <a:xfrm>
              <a:off x="1983450" y="2473075"/>
              <a:ext cx="410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7" name="Google Shape;477;p46"/>
          <p:cNvGrpSpPr/>
          <p:nvPr/>
        </p:nvGrpSpPr>
        <p:grpSpPr>
          <a:xfrm>
            <a:off x="1193025" y="1943772"/>
            <a:ext cx="5609100" cy="808872"/>
            <a:chOff x="812025" y="2400972"/>
            <a:chExt cx="5609100" cy="808872"/>
          </a:xfrm>
        </p:grpSpPr>
        <p:cxnSp>
          <p:nvCxnSpPr>
            <p:cNvPr id="478" name="Google Shape;478;p46"/>
            <p:cNvCxnSpPr/>
            <p:nvPr/>
          </p:nvCxnSpPr>
          <p:spPr>
            <a:xfrm flipH="1" rot="10800000">
              <a:off x="812025" y="2400972"/>
              <a:ext cx="5609100" cy="656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479" name="Google Shape;479;p46"/>
            <p:cNvSpPr txBox="1"/>
            <p:nvPr/>
          </p:nvSpPr>
          <p:spPr>
            <a:xfrm>
              <a:off x="2046705" y="2813245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0" name="Google Shape;480;p46"/>
          <p:cNvGrpSpPr/>
          <p:nvPr/>
        </p:nvGrpSpPr>
        <p:grpSpPr>
          <a:xfrm>
            <a:off x="1193025" y="2813606"/>
            <a:ext cx="5116200" cy="396600"/>
            <a:chOff x="812025" y="3270806"/>
            <a:chExt cx="5116200" cy="396600"/>
          </a:xfrm>
        </p:grpSpPr>
        <p:cxnSp>
          <p:nvCxnSpPr>
            <p:cNvPr id="481" name="Google Shape;481;p46"/>
            <p:cNvCxnSpPr/>
            <p:nvPr/>
          </p:nvCxnSpPr>
          <p:spPr>
            <a:xfrm flipH="1" rot="10800000">
              <a:off x="812025" y="3399151"/>
              <a:ext cx="5116200" cy="249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82" name="Google Shape;482;p46"/>
            <p:cNvSpPr txBox="1"/>
            <p:nvPr/>
          </p:nvSpPr>
          <p:spPr>
            <a:xfrm>
              <a:off x="2046701" y="3270806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83" name="Google Shape;483;p46"/>
          <p:cNvSpPr/>
          <p:nvPr/>
        </p:nvSpPr>
        <p:spPr>
          <a:xfrm>
            <a:off x="1737825" y="3826050"/>
            <a:ext cx="2120700" cy="656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"What is the IP address of eecs.berkeley.edu?"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84" name="Google Shape;484;p46"/>
          <p:cNvGrpSpPr/>
          <p:nvPr/>
        </p:nvGrpSpPr>
        <p:grpSpPr>
          <a:xfrm>
            <a:off x="1159384" y="3057425"/>
            <a:ext cx="5116200" cy="493113"/>
            <a:chOff x="854584" y="3514625"/>
            <a:chExt cx="5116200" cy="493113"/>
          </a:xfrm>
        </p:grpSpPr>
        <p:cxnSp>
          <p:nvCxnSpPr>
            <p:cNvPr id="485" name="Google Shape;485;p46"/>
            <p:cNvCxnSpPr/>
            <p:nvPr/>
          </p:nvCxnSpPr>
          <p:spPr>
            <a:xfrm flipH="1" rot="10800000">
              <a:off x="854584" y="3514625"/>
              <a:ext cx="5116200" cy="249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486" name="Google Shape;486;p46"/>
            <p:cNvSpPr txBox="1"/>
            <p:nvPr/>
          </p:nvSpPr>
          <p:spPr>
            <a:xfrm>
              <a:off x="2113676" y="3611138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7" name="Google Shape;487;p46"/>
          <p:cNvGrpSpPr/>
          <p:nvPr/>
        </p:nvGrpSpPr>
        <p:grpSpPr>
          <a:xfrm>
            <a:off x="1236927" y="3327066"/>
            <a:ext cx="4073100" cy="546584"/>
            <a:chOff x="932127" y="3784266"/>
            <a:chExt cx="4073100" cy="546584"/>
          </a:xfrm>
        </p:grpSpPr>
        <p:cxnSp>
          <p:nvCxnSpPr>
            <p:cNvPr id="488" name="Google Shape;488;p46"/>
            <p:cNvCxnSpPr/>
            <p:nvPr/>
          </p:nvCxnSpPr>
          <p:spPr>
            <a:xfrm>
              <a:off x="932127" y="4059050"/>
              <a:ext cx="4073100" cy="2718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89" name="Google Shape;489;p46"/>
            <p:cNvSpPr txBox="1"/>
            <p:nvPr/>
          </p:nvSpPr>
          <p:spPr>
            <a:xfrm>
              <a:off x="1758297" y="3784266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a DNS Lookup</a:t>
            </a:r>
            <a:endParaRPr/>
          </a:p>
        </p:txBody>
      </p:sp>
      <p:grpSp>
        <p:nvGrpSpPr>
          <p:cNvPr id="495" name="Google Shape;495;p47"/>
          <p:cNvGrpSpPr/>
          <p:nvPr/>
        </p:nvGrpSpPr>
        <p:grpSpPr>
          <a:xfrm>
            <a:off x="5359100" y="1657348"/>
            <a:ext cx="3478375" cy="2359077"/>
            <a:chOff x="5054300" y="2190748"/>
            <a:chExt cx="3478375" cy="2359077"/>
          </a:xfrm>
        </p:grpSpPr>
        <p:sp>
          <p:nvSpPr>
            <p:cNvPr id="496" name="Google Shape;496;p47"/>
            <p:cNvSpPr txBox="1"/>
            <p:nvPr/>
          </p:nvSpPr>
          <p:spPr>
            <a:xfrm>
              <a:off x="6574275" y="2190748"/>
              <a:ext cx="1238100" cy="3648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. (root)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7" name="Google Shape;497;p47"/>
            <p:cNvSpPr txBox="1"/>
            <p:nvPr/>
          </p:nvSpPr>
          <p:spPr>
            <a:xfrm>
              <a:off x="6041325" y="3209977"/>
              <a:ext cx="668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.edu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8" name="Google Shape;498;p47"/>
            <p:cNvSpPr txBox="1"/>
            <p:nvPr/>
          </p:nvSpPr>
          <p:spPr>
            <a:xfrm>
              <a:off x="7671700" y="3209977"/>
              <a:ext cx="668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.org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9" name="Google Shape;499;p47"/>
            <p:cNvSpPr txBox="1"/>
            <p:nvPr/>
          </p:nvSpPr>
          <p:spPr>
            <a:xfrm>
              <a:off x="7489275" y="4156225"/>
              <a:ext cx="1043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cs161.org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0" name="Google Shape;500;p47"/>
            <p:cNvSpPr txBox="1"/>
            <p:nvPr/>
          </p:nvSpPr>
          <p:spPr>
            <a:xfrm>
              <a:off x="6490650" y="4156225"/>
              <a:ext cx="8586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mit.edu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1" name="Google Shape;501;p47"/>
            <p:cNvSpPr txBox="1"/>
            <p:nvPr/>
          </p:nvSpPr>
          <p:spPr>
            <a:xfrm>
              <a:off x="5054300" y="4156225"/>
              <a:ext cx="12963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berkeley.edu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02" name="Google Shape;502;p47"/>
            <p:cNvCxnSpPr>
              <a:stCxn id="496" idx="2"/>
              <a:endCxn id="497" idx="0"/>
            </p:cNvCxnSpPr>
            <p:nvPr/>
          </p:nvCxnSpPr>
          <p:spPr>
            <a:xfrm flipH="1">
              <a:off x="6375525" y="2555548"/>
              <a:ext cx="817800" cy="654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47"/>
            <p:cNvCxnSpPr>
              <a:stCxn id="496" idx="2"/>
              <a:endCxn id="498" idx="0"/>
            </p:cNvCxnSpPr>
            <p:nvPr/>
          </p:nvCxnSpPr>
          <p:spPr>
            <a:xfrm>
              <a:off x="7193325" y="2555548"/>
              <a:ext cx="812700" cy="654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47"/>
            <p:cNvCxnSpPr>
              <a:stCxn id="497" idx="2"/>
              <a:endCxn id="501" idx="0"/>
            </p:cNvCxnSpPr>
            <p:nvPr/>
          </p:nvCxnSpPr>
          <p:spPr>
            <a:xfrm flipH="1">
              <a:off x="5702325" y="3603577"/>
              <a:ext cx="673200" cy="55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47"/>
            <p:cNvCxnSpPr>
              <a:stCxn id="497" idx="2"/>
              <a:endCxn id="500" idx="0"/>
            </p:cNvCxnSpPr>
            <p:nvPr/>
          </p:nvCxnSpPr>
          <p:spPr>
            <a:xfrm>
              <a:off x="6375525" y="3603577"/>
              <a:ext cx="544500" cy="55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47"/>
            <p:cNvCxnSpPr>
              <a:stCxn id="498" idx="2"/>
              <a:endCxn id="499" idx="0"/>
            </p:cNvCxnSpPr>
            <p:nvPr/>
          </p:nvCxnSpPr>
          <p:spPr>
            <a:xfrm>
              <a:off x="8005900" y="3603577"/>
              <a:ext cx="5100" cy="55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7" name="Google Shape;507;p47"/>
          <p:cNvSpPr txBox="1"/>
          <p:nvPr/>
        </p:nvSpPr>
        <p:spPr>
          <a:xfrm>
            <a:off x="454800" y="2064159"/>
            <a:ext cx="597900" cy="167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You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47"/>
          <p:cNvSpPr txBox="1"/>
          <p:nvPr>
            <p:ph idx="1" type="body"/>
          </p:nvPr>
        </p:nvSpPr>
        <p:spPr>
          <a:xfrm>
            <a:off x="107050" y="402200"/>
            <a:ext cx="8909700" cy="9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berkeley.edu name server responds with the answer.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cache the answer to avoid having to ask again later.</a:t>
            </a:r>
            <a:endParaRPr/>
          </a:p>
        </p:txBody>
      </p:sp>
      <p:grpSp>
        <p:nvGrpSpPr>
          <p:cNvPr id="509" name="Google Shape;509;p47"/>
          <p:cNvGrpSpPr/>
          <p:nvPr/>
        </p:nvGrpSpPr>
        <p:grpSpPr>
          <a:xfrm>
            <a:off x="1193025" y="1822474"/>
            <a:ext cx="5609100" cy="656100"/>
            <a:chOff x="812025" y="2279674"/>
            <a:chExt cx="5609100" cy="656100"/>
          </a:xfrm>
        </p:grpSpPr>
        <p:cxnSp>
          <p:nvCxnSpPr>
            <p:cNvPr id="510" name="Google Shape;510;p47"/>
            <p:cNvCxnSpPr/>
            <p:nvPr/>
          </p:nvCxnSpPr>
          <p:spPr>
            <a:xfrm flipH="1" rot="10800000">
              <a:off x="812025" y="2279674"/>
              <a:ext cx="5609100" cy="656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11" name="Google Shape;511;p47"/>
            <p:cNvSpPr txBox="1"/>
            <p:nvPr/>
          </p:nvSpPr>
          <p:spPr>
            <a:xfrm>
              <a:off x="1983450" y="2473075"/>
              <a:ext cx="410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2" name="Google Shape;512;p47"/>
          <p:cNvGrpSpPr/>
          <p:nvPr/>
        </p:nvGrpSpPr>
        <p:grpSpPr>
          <a:xfrm>
            <a:off x="1193025" y="1943772"/>
            <a:ext cx="5609100" cy="808872"/>
            <a:chOff x="812025" y="2400972"/>
            <a:chExt cx="5609100" cy="808872"/>
          </a:xfrm>
        </p:grpSpPr>
        <p:cxnSp>
          <p:nvCxnSpPr>
            <p:cNvPr id="513" name="Google Shape;513;p47"/>
            <p:cNvCxnSpPr/>
            <p:nvPr/>
          </p:nvCxnSpPr>
          <p:spPr>
            <a:xfrm flipH="1" rot="10800000">
              <a:off x="812025" y="2400972"/>
              <a:ext cx="5609100" cy="656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514" name="Google Shape;514;p47"/>
            <p:cNvSpPr txBox="1"/>
            <p:nvPr/>
          </p:nvSpPr>
          <p:spPr>
            <a:xfrm>
              <a:off x="2046705" y="2813245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5" name="Google Shape;515;p47"/>
          <p:cNvGrpSpPr/>
          <p:nvPr/>
        </p:nvGrpSpPr>
        <p:grpSpPr>
          <a:xfrm>
            <a:off x="1193025" y="2813606"/>
            <a:ext cx="5116200" cy="396600"/>
            <a:chOff x="812025" y="3270806"/>
            <a:chExt cx="5116200" cy="396600"/>
          </a:xfrm>
        </p:grpSpPr>
        <p:cxnSp>
          <p:nvCxnSpPr>
            <p:cNvPr id="516" name="Google Shape;516;p47"/>
            <p:cNvCxnSpPr/>
            <p:nvPr/>
          </p:nvCxnSpPr>
          <p:spPr>
            <a:xfrm flipH="1" rot="10800000">
              <a:off x="812025" y="3399151"/>
              <a:ext cx="5116200" cy="249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17" name="Google Shape;517;p47"/>
            <p:cNvSpPr txBox="1"/>
            <p:nvPr/>
          </p:nvSpPr>
          <p:spPr>
            <a:xfrm>
              <a:off x="2046701" y="3270806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18" name="Google Shape;518;p47"/>
          <p:cNvSpPr/>
          <p:nvPr/>
        </p:nvSpPr>
        <p:spPr>
          <a:xfrm>
            <a:off x="1737825" y="4130400"/>
            <a:ext cx="1769700" cy="808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"The IP address of eecs.berkeley.edu is 23.185.0.1."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19" name="Google Shape;519;p47"/>
          <p:cNvGrpSpPr/>
          <p:nvPr/>
        </p:nvGrpSpPr>
        <p:grpSpPr>
          <a:xfrm>
            <a:off x="1159384" y="3057425"/>
            <a:ext cx="5116200" cy="493113"/>
            <a:chOff x="854584" y="3514625"/>
            <a:chExt cx="5116200" cy="493113"/>
          </a:xfrm>
        </p:grpSpPr>
        <p:cxnSp>
          <p:nvCxnSpPr>
            <p:cNvPr id="520" name="Google Shape;520;p47"/>
            <p:cNvCxnSpPr/>
            <p:nvPr/>
          </p:nvCxnSpPr>
          <p:spPr>
            <a:xfrm flipH="1" rot="10800000">
              <a:off x="854584" y="3514625"/>
              <a:ext cx="5116200" cy="249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521" name="Google Shape;521;p47"/>
            <p:cNvSpPr txBox="1"/>
            <p:nvPr/>
          </p:nvSpPr>
          <p:spPr>
            <a:xfrm>
              <a:off x="2113676" y="3611138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2" name="Google Shape;522;p47"/>
          <p:cNvGrpSpPr/>
          <p:nvPr/>
        </p:nvGrpSpPr>
        <p:grpSpPr>
          <a:xfrm>
            <a:off x="1236927" y="3327066"/>
            <a:ext cx="4073100" cy="546584"/>
            <a:chOff x="932127" y="3784266"/>
            <a:chExt cx="4073100" cy="546584"/>
          </a:xfrm>
        </p:grpSpPr>
        <p:cxnSp>
          <p:nvCxnSpPr>
            <p:cNvPr id="523" name="Google Shape;523;p47"/>
            <p:cNvCxnSpPr/>
            <p:nvPr/>
          </p:nvCxnSpPr>
          <p:spPr>
            <a:xfrm>
              <a:off x="932127" y="4059050"/>
              <a:ext cx="4073100" cy="271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24" name="Google Shape;524;p47"/>
            <p:cNvSpPr txBox="1"/>
            <p:nvPr/>
          </p:nvSpPr>
          <p:spPr>
            <a:xfrm>
              <a:off x="1758297" y="3784266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5" name="Google Shape;525;p47"/>
          <p:cNvGrpSpPr/>
          <p:nvPr/>
        </p:nvGrpSpPr>
        <p:grpSpPr>
          <a:xfrm>
            <a:off x="1193025" y="3697525"/>
            <a:ext cx="4073100" cy="396600"/>
            <a:chOff x="812025" y="4154725"/>
            <a:chExt cx="4073100" cy="396600"/>
          </a:xfrm>
        </p:grpSpPr>
        <p:cxnSp>
          <p:nvCxnSpPr>
            <p:cNvPr id="526" name="Google Shape;526;p47"/>
            <p:cNvCxnSpPr/>
            <p:nvPr/>
          </p:nvCxnSpPr>
          <p:spPr>
            <a:xfrm>
              <a:off x="812025" y="4180882"/>
              <a:ext cx="4073100" cy="2718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527" name="Google Shape;527;p47"/>
            <p:cNvSpPr txBox="1"/>
            <p:nvPr/>
          </p:nvSpPr>
          <p:spPr>
            <a:xfrm>
              <a:off x="1758306" y="4154725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28" name="Google Shape;528;p47"/>
          <p:cNvSpPr/>
          <p:nvPr/>
        </p:nvSpPr>
        <p:spPr>
          <a:xfrm>
            <a:off x="3589400" y="4129400"/>
            <a:ext cx="2934600" cy="808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Store this in your cache for the next 24 hours so you don't bother me again with the same request.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8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practice, your computer usually tells another resolver to perform the query for you.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Stub resolver</a:t>
            </a:r>
            <a:r>
              <a:rPr lang="en"/>
              <a:t>: The resolver on your computer.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contacts the recursive resolver and receives the answer.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Recursive resolver</a:t>
            </a:r>
            <a:r>
              <a:rPr lang="en"/>
              <a:t>: The resolver that makes the actual DNS queries.</a:t>
            </a:r>
            <a:endParaRPr/>
          </a:p>
        </p:txBody>
      </p:sp>
      <p:sp>
        <p:nvSpPr>
          <p:cNvPr id="534" name="Google Shape;534;p4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Stub Resolvers and Recursive Resolvers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r>
              <a:rPr lang="en"/>
              <a:t> of a DNS Lookup (With Recursive Resolver)</a:t>
            </a:r>
            <a:endParaRPr/>
          </a:p>
        </p:txBody>
      </p:sp>
      <p:sp>
        <p:nvSpPr>
          <p:cNvPr id="540" name="Google Shape;540;p49"/>
          <p:cNvSpPr txBox="1"/>
          <p:nvPr/>
        </p:nvSpPr>
        <p:spPr>
          <a:xfrm>
            <a:off x="6802875" y="2190748"/>
            <a:ext cx="1238100" cy="36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. (root)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1" name="Google Shape;541;p49"/>
          <p:cNvSpPr txBox="1"/>
          <p:nvPr/>
        </p:nvSpPr>
        <p:spPr>
          <a:xfrm>
            <a:off x="6269925" y="3209977"/>
            <a:ext cx="6684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.edu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49"/>
          <p:cNvSpPr txBox="1"/>
          <p:nvPr/>
        </p:nvSpPr>
        <p:spPr>
          <a:xfrm>
            <a:off x="7900300" y="3209977"/>
            <a:ext cx="6684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.org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49"/>
          <p:cNvSpPr txBox="1"/>
          <p:nvPr/>
        </p:nvSpPr>
        <p:spPr>
          <a:xfrm>
            <a:off x="7717875" y="4156225"/>
            <a:ext cx="10434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cs161.org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49"/>
          <p:cNvSpPr txBox="1"/>
          <p:nvPr/>
        </p:nvSpPr>
        <p:spPr>
          <a:xfrm>
            <a:off x="6719250" y="4156225"/>
            <a:ext cx="8586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mit.edu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49"/>
          <p:cNvSpPr txBox="1"/>
          <p:nvPr/>
        </p:nvSpPr>
        <p:spPr>
          <a:xfrm>
            <a:off x="5282900" y="4156225"/>
            <a:ext cx="12963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berkeley.edu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6" name="Google Shape;546;p49"/>
          <p:cNvCxnSpPr>
            <a:stCxn id="540" idx="2"/>
            <a:endCxn id="541" idx="0"/>
          </p:cNvCxnSpPr>
          <p:nvPr/>
        </p:nvCxnSpPr>
        <p:spPr>
          <a:xfrm flipH="1">
            <a:off x="6604125" y="2555548"/>
            <a:ext cx="817800" cy="65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49"/>
          <p:cNvCxnSpPr>
            <a:stCxn id="540" idx="2"/>
            <a:endCxn id="542" idx="0"/>
          </p:cNvCxnSpPr>
          <p:nvPr/>
        </p:nvCxnSpPr>
        <p:spPr>
          <a:xfrm>
            <a:off x="7421925" y="2555548"/>
            <a:ext cx="812700" cy="65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49"/>
          <p:cNvCxnSpPr>
            <a:stCxn id="541" idx="2"/>
            <a:endCxn id="545" idx="0"/>
          </p:cNvCxnSpPr>
          <p:nvPr/>
        </p:nvCxnSpPr>
        <p:spPr>
          <a:xfrm flipH="1">
            <a:off x="5930925" y="3603577"/>
            <a:ext cx="673200" cy="5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49"/>
          <p:cNvCxnSpPr>
            <a:stCxn id="541" idx="2"/>
            <a:endCxn id="544" idx="0"/>
          </p:cNvCxnSpPr>
          <p:nvPr/>
        </p:nvCxnSpPr>
        <p:spPr>
          <a:xfrm>
            <a:off x="6604125" y="3603577"/>
            <a:ext cx="544500" cy="5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0" name="Google Shape;550;p49"/>
          <p:cNvSpPr txBox="1"/>
          <p:nvPr/>
        </p:nvSpPr>
        <p:spPr>
          <a:xfrm>
            <a:off x="425275" y="1350350"/>
            <a:ext cx="1238100" cy="65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Stub Resolver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51" name="Google Shape;551;p49"/>
          <p:cNvGrpSpPr/>
          <p:nvPr/>
        </p:nvGrpSpPr>
        <p:grpSpPr>
          <a:xfrm>
            <a:off x="487535" y="2049228"/>
            <a:ext cx="410100" cy="762900"/>
            <a:chOff x="258935" y="2049228"/>
            <a:chExt cx="410100" cy="762900"/>
          </a:xfrm>
        </p:grpSpPr>
        <p:sp>
          <p:nvSpPr>
            <p:cNvPr id="552" name="Google Shape;552;p49"/>
            <p:cNvSpPr txBox="1"/>
            <p:nvPr/>
          </p:nvSpPr>
          <p:spPr>
            <a:xfrm>
              <a:off x="258935" y="2174852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53" name="Google Shape;553;p49"/>
            <p:cNvCxnSpPr/>
            <p:nvPr/>
          </p:nvCxnSpPr>
          <p:spPr>
            <a:xfrm rot="10800000">
              <a:off x="530725" y="2049228"/>
              <a:ext cx="0" cy="762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sp>
        <p:nvSpPr>
          <p:cNvPr id="554" name="Google Shape;554;p49"/>
          <p:cNvSpPr txBox="1"/>
          <p:nvPr/>
        </p:nvSpPr>
        <p:spPr>
          <a:xfrm>
            <a:off x="425275" y="2856700"/>
            <a:ext cx="1238100" cy="153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Recursive Resolver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5" name="Google Shape;555;p49"/>
          <p:cNvSpPr txBox="1"/>
          <p:nvPr/>
        </p:nvSpPr>
        <p:spPr>
          <a:xfrm>
            <a:off x="2604025" y="2112350"/>
            <a:ext cx="2624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stub resolver sends the query to the recursive resolver.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6" name="Google Shape;556;p49"/>
          <p:cNvCxnSpPr>
            <a:stCxn id="555" idx="1"/>
          </p:cNvCxnSpPr>
          <p:nvPr/>
        </p:nvCxnSpPr>
        <p:spPr>
          <a:xfrm rot="10800000">
            <a:off x="1250425" y="2436350"/>
            <a:ext cx="13536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Steps of a DNS Lookup (With Recursive Resolver)</a:t>
            </a:r>
            <a:endParaRPr/>
          </a:p>
        </p:txBody>
      </p:sp>
      <p:sp>
        <p:nvSpPr>
          <p:cNvPr id="562" name="Google Shape;562;p50"/>
          <p:cNvSpPr txBox="1"/>
          <p:nvPr/>
        </p:nvSpPr>
        <p:spPr>
          <a:xfrm>
            <a:off x="6802875" y="2190748"/>
            <a:ext cx="1238100" cy="36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. (root)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50"/>
          <p:cNvSpPr txBox="1"/>
          <p:nvPr/>
        </p:nvSpPr>
        <p:spPr>
          <a:xfrm>
            <a:off x="6269925" y="3209977"/>
            <a:ext cx="6684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.edu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4" name="Google Shape;564;p50"/>
          <p:cNvSpPr txBox="1"/>
          <p:nvPr/>
        </p:nvSpPr>
        <p:spPr>
          <a:xfrm>
            <a:off x="7900300" y="3209977"/>
            <a:ext cx="6684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.org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5" name="Google Shape;565;p50"/>
          <p:cNvSpPr txBox="1"/>
          <p:nvPr/>
        </p:nvSpPr>
        <p:spPr>
          <a:xfrm>
            <a:off x="7717875" y="4156225"/>
            <a:ext cx="10434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cs161.org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p50"/>
          <p:cNvSpPr txBox="1"/>
          <p:nvPr/>
        </p:nvSpPr>
        <p:spPr>
          <a:xfrm>
            <a:off x="6719250" y="4156225"/>
            <a:ext cx="8586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mit.edu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7" name="Google Shape;567;p50"/>
          <p:cNvSpPr txBox="1"/>
          <p:nvPr/>
        </p:nvSpPr>
        <p:spPr>
          <a:xfrm>
            <a:off x="5282900" y="4156225"/>
            <a:ext cx="12963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berkeley.edu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8" name="Google Shape;568;p50"/>
          <p:cNvCxnSpPr>
            <a:stCxn id="562" idx="2"/>
            <a:endCxn id="563" idx="0"/>
          </p:cNvCxnSpPr>
          <p:nvPr/>
        </p:nvCxnSpPr>
        <p:spPr>
          <a:xfrm flipH="1">
            <a:off x="6604125" y="2555548"/>
            <a:ext cx="817800" cy="65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50"/>
          <p:cNvCxnSpPr>
            <a:stCxn id="562" idx="2"/>
            <a:endCxn id="564" idx="0"/>
          </p:cNvCxnSpPr>
          <p:nvPr/>
        </p:nvCxnSpPr>
        <p:spPr>
          <a:xfrm>
            <a:off x="7421925" y="2555548"/>
            <a:ext cx="812700" cy="65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50"/>
          <p:cNvCxnSpPr>
            <a:stCxn id="563" idx="2"/>
            <a:endCxn id="567" idx="0"/>
          </p:cNvCxnSpPr>
          <p:nvPr/>
        </p:nvCxnSpPr>
        <p:spPr>
          <a:xfrm flipH="1">
            <a:off x="5930925" y="3603577"/>
            <a:ext cx="673200" cy="5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50"/>
          <p:cNvCxnSpPr>
            <a:stCxn id="563" idx="2"/>
            <a:endCxn id="566" idx="0"/>
          </p:cNvCxnSpPr>
          <p:nvPr/>
        </p:nvCxnSpPr>
        <p:spPr>
          <a:xfrm>
            <a:off x="6604125" y="3603577"/>
            <a:ext cx="544500" cy="5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50"/>
          <p:cNvCxnSpPr>
            <a:stCxn id="564" idx="2"/>
            <a:endCxn id="565" idx="0"/>
          </p:cNvCxnSpPr>
          <p:nvPr/>
        </p:nvCxnSpPr>
        <p:spPr>
          <a:xfrm>
            <a:off x="8234500" y="3603577"/>
            <a:ext cx="5100" cy="5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3" name="Google Shape;573;p50"/>
          <p:cNvSpPr txBox="1"/>
          <p:nvPr/>
        </p:nvSpPr>
        <p:spPr>
          <a:xfrm>
            <a:off x="425275" y="1350350"/>
            <a:ext cx="1238100" cy="65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Stub Resolver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4" name="Google Shape;574;p50"/>
          <p:cNvSpPr txBox="1"/>
          <p:nvPr/>
        </p:nvSpPr>
        <p:spPr>
          <a:xfrm>
            <a:off x="425275" y="2856700"/>
            <a:ext cx="1238100" cy="153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Recursive Resolver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75" name="Google Shape;575;p50"/>
          <p:cNvGrpSpPr/>
          <p:nvPr/>
        </p:nvGrpSpPr>
        <p:grpSpPr>
          <a:xfrm>
            <a:off x="487535" y="2049228"/>
            <a:ext cx="410100" cy="762900"/>
            <a:chOff x="258935" y="2049228"/>
            <a:chExt cx="410100" cy="762900"/>
          </a:xfrm>
        </p:grpSpPr>
        <p:sp>
          <p:nvSpPr>
            <p:cNvPr id="576" name="Google Shape;576;p50"/>
            <p:cNvSpPr txBox="1"/>
            <p:nvPr/>
          </p:nvSpPr>
          <p:spPr>
            <a:xfrm>
              <a:off x="258935" y="2174852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77" name="Google Shape;577;p50"/>
            <p:cNvCxnSpPr/>
            <p:nvPr/>
          </p:nvCxnSpPr>
          <p:spPr>
            <a:xfrm rot="10800000">
              <a:off x="530725" y="2049228"/>
              <a:ext cx="0" cy="762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grpSp>
        <p:nvGrpSpPr>
          <p:cNvPr id="578" name="Google Shape;578;p50"/>
          <p:cNvGrpSpPr/>
          <p:nvPr/>
        </p:nvGrpSpPr>
        <p:grpSpPr>
          <a:xfrm>
            <a:off x="1743839" y="2279753"/>
            <a:ext cx="4905786" cy="2394397"/>
            <a:chOff x="1515239" y="2279753"/>
            <a:chExt cx="4905786" cy="2394397"/>
          </a:xfrm>
        </p:grpSpPr>
        <p:cxnSp>
          <p:nvCxnSpPr>
            <p:cNvPr id="579" name="Google Shape;579;p50"/>
            <p:cNvCxnSpPr/>
            <p:nvPr/>
          </p:nvCxnSpPr>
          <p:spPr>
            <a:xfrm flipH="1" rot="10800000">
              <a:off x="1564325" y="2279753"/>
              <a:ext cx="4856700" cy="836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0" name="Google Shape;580;p50"/>
            <p:cNvCxnSpPr/>
            <p:nvPr/>
          </p:nvCxnSpPr>
          <p:spPr>
            <a:xfrm flipH="1" rot="10800000">
              <a:off x="1564325" y="2434400"/>
              <a:ext cx="4856700" cy="836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581" name="Google Shape;581;p50"/>
            <p:cNvCxnSpPr/>
            <p:nvPr/>
          </p:nvCxnSpPr>
          <p:spPr>
            <a:xfrm flipH="1" rot="10800000">
              <a:off x="1515239" y="3399151"/>
              <a:ext cx="4418700" cy="249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2" name="Google Shape;582;p50"/>
            <p:cNvCxnSpPr/>
            <p:nvPr/>
          </p:nvCxnSpPr>
          <p:spPr>
            <a:xfrm flipH="1" rot="10800000">
              <a:off x="1528696" y="3540275"/>
              <a:ext cx="4418700" cy="249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583" name="Google Shape;583;p50"/>
            <p:cNvCxnSpPr/>
            <p:nvPr/>
          </p:nvCxnSpPr>
          <p:spPr>
            <a:xfrm>
              <a:off x="1628275" y="4059050"/>
              <a:ext cx="3377100" cy="271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4" name="Google Shape;584;p50"/>
            <p:cNvCxnSpPr/>
            <p:nvPr/>
          </p:nvCxnSpPr>
          <p:spPr>
            <a:xfrm>
              <a:off x="1528700" y="4180880"/>
              <a:ext cx="3377100" cy="271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585" name="Google Shape;585;p50"/>
            <p:cNvSpPr txBox="1"/>
            <p:nvPr/>
          </p:nvSpPr>
          <p:spPr>
            <a:xfrm>
              <a:off x="3532997" y="3860291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6" name="Google Shape;586;p50"/>
            <p:cNvSpPr txBox="1"/>
            <p:nvPr/>
          </p:nvSpPr>
          <p:spPr>
            <a:xfrm>
              <a:off x="3505531" y="4277550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7" name="Google Shape;587;p50"/>
            <p:cNvSpPr txBox="1"/>
            <p:nvPr/>
          </p:nvSpPr>
          <p:spPr>
            <a:xfrm>
              <a:off x="3661851" y="3216256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8" name="Google Shape;588;p50"/>
            <p:cNvSpPr txBox="1"/>
            <p:nvPr/>
          </p:nvSpPr>
          <p:spPr>
            <a:xfrm>
              <a:off x="3730313" y="3612838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9" name="Google Shape;589;p50"/>
            <p:cNvSpPr txBox="1"/>
            <p:nvPr/>
          </p:nvSpPr>
          <p:spPr>
            <a:xfrm>
              <a:off x="3700105" y="2814582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0" name="Google Shape;590;p50"/>
            <p:cNvSpPr txBox="1"/>
            <p:nvPr/>
          </p:nvSpPr>
          <p:spPr>
            <a:xfrm>
              <a:off x="3656980" y="2423720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91" name="Google Shape;591;p50"/>
          <p:cNvSpPr txBox="1"/>
          <p:nvPr/>
        </p:nvSpPr>
        <p:spPr>
          <a:xfrm>
            <a:off x="2836550" y="721475"/>
            <a:ext cx="27174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recursive resolver contacts all the name servers to answer the query, as we saw earlier.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2" name="Google Shape;592;p50"/>
          <p:cNvCxnSpPr>
            <a:stCxn id="591" idx="2"/>
          </p:cNvCxnSpPr>
          <p:nvPr/>
        </p:nvCxnSpPr>
        <p:spPr>
          <a:xfrm>
            <a:off x="4195250" y="1617275"/>
            <a:ext cx="0" cy="753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Steps of a DNS Lookup (With Recursive Resolver)</a:t>
            </a:r>
            <a:endParaRPr/>
          </a:p>
        </p:txBody>
      </p:sp>
      <p:sp>
        <p:nvSpPr>
          <p:cNvPr id="598" name="Google Shape;598;p51"/>
          <p:cNvSpPr txBox="1"/>
          <p:nvPr/>
        </p:nvSpPr>
        <p:spPr>
          <a:xfrm>
            <a:off x="6802875" y="2190748"/>
            <a:ext cx="1238100" cy="36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. (root)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51"/>
          <p:cNvSpPr txBox="1"/>
          <p:nvPr/>
        </p:nvSpPr>
        <p:spPr>
          <a:xfrm>
            <a:off x="6269925" y="3209977"/>
            <a:ext cx="6684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.edu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51"/>
          <p:cNvSpPr txBox="1"/>
          <p:nvPr/>
        </p:nvSpPr>
        <p:spPr>
          <a:xfrm>
            <a:off x="7900300" y="3209977"/>
            <a:ext cx="6684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.org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Google Shape;601;p51"/>
          <p:cNvSpPr txBox="1"/>
          <p:nvPr/>
        </p:nvSpPr>
        <p:spPr>
          <a:xfrm>
            <a:off x="7717875" y="4156225"/>
            <a:ext cx="10434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cs161.org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" name="Google Shape;602;p51"/>
          <p:cNvSpPr txBox="1"/>
          <p:nvPr/>
        </p:nvSpPr>
        <p:spPr>
          <a:xfrm>
            <a:off x="6719250" y="4156225"/>
            <a:ext cx="8586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mit.edu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" name="Google Shape;603;p51"/>
          <p:cNvSpPr txBox="1"/>
          <p:nvPr/>
        </p:nvSpPr>
        <p:spPr>
          <a:xfrm>
            <a:off x="5282900" y="4156225"/>
            <a:ext cx="12963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berkeley.edu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4" name="Google Shape;604;p51"/>
          <p:cNvCxnSpPr>
            <a:stCxn id="598" idx="2"/>
            <a:endCxn id="599" idx="0"/>
          </p:cNvCxnSpPr>
          <p:nvPr/>
        </p:nvCxnSpPr>
        <p:spPr>
          <a:xfrm flipH="1">
            <a:off x="6604125" y="2555548"/>
            <a:ext cx="817800" cy="65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" name="Google Shape;605;p51"/>
          <p:cNvCxnSpPr>
            <a:stCxn id="598" idx="2"/>
            <a:endCxn id="600" idx="0"/>
          </p:cNvCxnSpPr>
          <p:nvPr/>
        </p:nvCxnSpPr>
        <p:spPr>
          <a:xfrm>
            <a:off x="7421925" y="2555548"/>
            <a:ext cx="812700" cy="65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51"/>
          <p:cNvCxnSpPr>
            <a:stCxn id="599" idx="2"/>
            <a:endCxn id="603" idx="0"/>
          </p:cNvCxnSpPr>
          <p:nvPr/>
        </p:nvCxnSpPr>
        <p:spPr>
          <a:xfrm flipH="1">
            <a:off x="5930925" y="3603577"/>
            <a:ext cx="673200" cy="5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51"/>
          <p:cNvCxnSpPr>
            <a:stCxn id="599" idx="2"/>
            <a:endCxn id="602" idx="0"/>
          </p:cNvCxnSpPr>
          <p:nvPr/>
        </p:nvCxnSpPr>
        <p:spPr>
          <a:xfrm>
            <a:off x="6604125" y="3603577"/>
            <a:ext cx="544500" cy="5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51"/>
          <p:cNvCxnSpPr>
            <a:stCxn id="600" idx="2"/>
            <a:endCxn id="601" idx="0"/>
          </p:cNvCxnSpPr>
          <p:nvPr/>
        </p:nvCxnSpPr>
        <p:spPr>
          <a:xfrm>
            <a:off x="8234500" y="3603577"/>
            <a:ext cx="5100" cy="5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9" name="Google Shape;609;p51"/>
          <p:cNvSpPr txBox="1"/>
          <p:nvPr/>
        </p:nvSpPr>
        <p:spPr>
          <a:xfrm>
            <a:off x="425275" y="1350350"/>
            <a:ext cx="1238100" cy="65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Stub Resolver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51"/>
          <p:cNvSpPr txBox="1"/>
          <p:nvPr/>
        </p:nvSpPr>
        <p:spPr>
          <a:xfrm>
            <a:off x="425275" y="2856700"/>
            <a:ext cx="1238100" cy="153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Recursive Resolver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11" name="Google Shape;611;p51"/>
          <p:cNvGrpSpPr/>
          <p:nvPr/>
        </p:nvGrpSpPr>
        <p:grpSpPr>
          <a:xfrm>
            <a:off x="487535" y="2049228"/>
            <a:ext cx="410100" cy="762900"/>
            <a:chOff x="258935" y="2049228"/>
            <a:chExt cx="410100" cy="762900"/>
          </a:xfrm>
        </p:grpSpPr>
        <p:sp>
          <p:nvSpPr>
            <p:cNvPr id="612" name="Google Shape;612;p51"/>
            <p:cNvSpPr txBox="1"/>
            <p:nvPr/>
          </p:nvSpPr>
          <p:spPr>
            <a:xfrm>
              <a:off x="258935" y="2174852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13" name="Google Shape;613;p51"/>
            <p:cNvCxnSpPr/>
            <p:nvPr/>
          </p:nvCxnSpPr>
          <p:spPr>
            <a:xfrm rot="10800000">
              <a:off x="530725" y="2049228"/>
              <a:ext cx="0" cy="762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grpSp>
        <p:nvGrpSpPr>
          <p:cNvPr id="614" name="Google Shape;614;p51"/>
          <p:cNvGrpSpPr/>
          <p:nvPr/>
        </p:nvGrpSpPr>
        <p:grpSpPr>
          <a:xfrm>
            <a:off x="1276125" y="2049228"/>
            <a:ext cx="410110" cy="762900"/>
            <a:chOff x="1047525" y="2049228"/>
            <a:chExt cx="410110" cy="762900"/>
          </a:xfrm>
        </p:grpSpPr>
        <p:cxnSp>
          <p:nvCxnSpPr>
            <p:cNvPr id="615" name="Google Shape;615;p51"/>
            <p:cNvCxnSpPr/>
            <p:nvPr/>
          </p:nvCxnSpPr>
          <p:spPr>
            <a:xfrm rot="10800000">
              <a:off x="1047525" y="2049228"/>
              <a:ext cx="0" cy="762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16" name="Google Shape;616;p51"/>
            <p:cNvSpPr txBox="1"/>
            <p:nvPr/>
          </p:nvSpPr>
          <p:spPr>
            <a:xfrm>
              <a:off x="1047535" y="2174852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7" name="Google Shape;617;p51"/>
          <p:cNvGrpSpPr/>
          <p:nvPr/>
        </p:nvGrpSpPr>
        <p:grpSpPr>
          <a:xfrm>
            <a:off x="1743839" y="2279753"/>
            <a:ext cx="4905786" cy="2394397"/>
            <a:chOff x="1515239" y="2279753"/>
            <a:chExt cx="4905786" cy="2394397"/>
          </a:xfrm>
        </p:grpSpPr>
        <p:cxnSp>
          <p:nvCxnSpPr>
            <p:cNvPr id="618" name="Google Shape;618;p51"/>
            <p:cNvCxnSpPr/>
            <p:nvPr/>
          </p:nvCxnSpPr>
          <p:spPr>
            <a:xfrm flipH="1" rot="10800000">
              <a:off x="1564325" y="2279753"/>
              <a:ext cx="4856700" cy="836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9" name="Google Shape;619;p51"/>
            <p:cNvCxnSpPr/>
            <p:nvPr/>
          </p:nvCxnSpPr>
          <p:spPr>
            <a:xfrm flipH="1" rot="10800000">
              <a:off x="1564325" y="2434400"/>
              <a:ext cx="4856700" cy="836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620" name="Google Shape;620;p51"/>
            <p:cNvCxnSpPr/>
            <p:nvPr/>
          </p:nvCxnSpPr>
          <p:spPr>
            <a:xfrm flipH="1" rot="10800000">
              <a:off x="1515239" y="3399151"/>
              <a:ext cx="4418700" cy="249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1" name="Google Shape;621;p51"/>
            <p:cNvCxnSpPr/>
            <p:nvPr/>
          </p:nvCxnSpPr>
          <p:spPr>
            <a:xfrm flipH="1" rot="10800000">
              <a:off x="1528696" y="3540275"/>
              <a:ext cx="4418700" cy="249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622" name="Google Shape;622;p51"/>
            <p:cNvCxnSpPr/>
            <p:nvPr/>
          </p:nvCxnSpPr>
          <p:spPr>
            <a:xfrm>
              <a:off x="1628275" y="4059050"/>
              <a:ext cx="3377100" cy="271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3" name="Google Shape;623;p51"/>
            <p:cNvCxnSpPr/>
            <p:nvPr/>
          </p:nvCxnSpPr>
          <p:spPr>
            <a:xfrm>
              <a:off x="1528700" y="4180880"/>
              <a:ext cx="3377100" cy="271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624" name="Google Shape;624;p51"/>
            <p:cNvSpPr txBox="1"/>
            <p:nvPr/>
          </p:nvSpPr>
          <p:spPr>
            <a:xfrm>
              <a:off x="3532997" y="3860291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5" name="Google Shape;625;p51"/>
            <p:cNvSpPr txBox="1"/>
            <p:nvPr/>
          </p:nvSpPr>
          <p:spPr>
            <a:xfrm>
              <a:off x="3505531" y="4277550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6" name="Google Shape;626;p51"/>
            <p:cNvSpPr txBox="1"/>
            <p:nvPr/>
          </p:nvSpPr>
          <p:spPr>
            <a:xfrm>
              <a:off x="3661851" y="3216256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7" name="Google Shape;627;p51"/>
            <p:cNvSpPr txBox="1"/>
            <p:nvPr/>
          </p:nvSpPr>
          <p:spPr>
            <a:xfrm>
              <a:off x="3730313" y="3612838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8" name="Google Shape;628;p51"/>
            <p:cNvSpPr txBox="1"/>
            <p:nvPr/>
          </p:nvSpPr>
          <p:spPr>
            <a:xfrm>
              <a:off x="3700105" y="2814582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9" name="Google Shape;629;p51"/>
            <p:cNvSpPr txBox="1"/>
            <p:nvPr/>
          </p:nvSpPr>
          <p:spPr>
            <a:xfrm>
              <a:off x="3656980" y="2423720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30" name="Google Shape;630;p51"/>
          <p:cNvCxnSpPr>
            <a:stCxn id="631" idx="1"/>
            <a:endCxn id="616" idx="3"/>
          </p:cNvCxnSpPr>
          <p:nvPr/>
        </p:nvCxnSpPr>
        <p:spPr>
          <a:xfrm flipH="1">
            <a:off x="1686325" y="1674350"/>
            <a:ext cx="917700" cy="698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1" name="Google Shape;631;p51"/>
          <p:cNvSpPr txBox="1"/>
          <p:nvPr/>
        </p:nvSpPr>
        <p:spPr>
          <a:xfrm>
            <a:off x="2604025" y="1350350"/>
            <a:ext cx="2831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recursive resolver returns the final answer to the stub resolver.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Resolvers</a:t>
            </a:r>
            <a:endParaRPr/>
          </a:p>
        </p:txBody>
      </p:sp>
      <p:sp>
        <p:nvSpPr>
          <p:cNvPr id="637" name="Google Shape;637;p52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we know where the recursive resolver is?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first join the network, somebody can tell you a resolver address.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a well-known resolver with a memorable IP address.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1.1.1.1 (operated by Cloudflare).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8.8.8.8 (operated by Google).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are recursive resolvers useful?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recursive resolver can build a larger cache from multiple users' requests.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you query for www.google.com for the first time, the recursive resolver might have the answer cached from somebody else's query.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Reduces load on name servers.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Recursive resolver asks the name server for www.google.com once, and can serve the answer to many users.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Recursive resolvers usually run by ISPs or application providers (Google, Cloudflare).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Layer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107050" y="402200"/>
            <a:ext cx="48024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Lots of applications are built on the Internet infrastructure we've seen.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We'll focus on some common ones: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 (today).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(next time).</a:t>
            </a:r>
            <a:endParaRPr/>
          </a:p>
        </p:txBody>
      </p:sp>
      <p:sp>
        <p:nvSpPr>
          <p:cNvPr id="159" name="Google Shape;159;p26"/>
          <p:cNvSpPr/>
          <p:nvPr/>
        </p:nvSpPr>
        <p:spPr>
          <a:xfrm>
            <a:off x="5462600" y="3424850"/>
            <a:ext cx="1369200" cy="504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5462600" y="2919950"/>
            <a:ext cx="1369200" cy="504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5462600" y="2415050"/>
            <a:ext cx="1369200" cy="50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Network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5462600" y="1910150"/>
            <a:ext cx="1369200" cy="50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5462600" y="1405250"/>
            <a:ext cx="1369200" cy="5049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5130670" y="1457600"/>
            <a:ext cx="29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5130670" y="1962500"/>
            <a:ext cx="29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5130670" y="2467400"/>
            <a:ext cx="29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5130670" y="2972300"/>
            <a:ext cx="29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5130670" y="3477200"/>
            <a:ext cx="29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6859025" y="1457600"/>
            <a:ext cx="19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(DNS, HTTP)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6859025" y="1962500"/>
            <a:ext cx="19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(TCP, UDP)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6859025" y="2467400"/>
            <a:ext cx="19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(IP)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6859025" y="2972300"/>
            <a:ext cx="19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(Ethernet)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6859025" y="3477200"/>
            <a:ext cx="19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(Optical fiber, copper)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3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What is DNS For?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Design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Implementation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Scaling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Other Uses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643" name="Google Shape;643;p5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Implementation</a:t>
            </a:r>
            <a:endParaRPr/>
          </a:p>
        </p:txBody>
      </p:sp>
      <p:sp>
        <p:nvSpPr>
          <p:cNvPr id="644" name="Google Shape;644;p5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 for Developers</a:t>
            </a:r>
            <a:endParaRPr/>
          </a:p>
        </p:txBody>
      </p:sp>
      <p:sp>
        <p:nvSpPr>
          <p:cNvPr id="650" name="Google Shape;650;p5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r>
              <a:rPr lang="en"/>
              <a:t> does DNS look like from a developer perspective?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Relatively simple, common APIs that are available in almost all languages.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 API in C: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result = gethostbyname("foo.com")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Limited to IPv4.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Deprecated, but still used.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error = getaddrinfo("example.com", NULL, NULL, &amp;result)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Replaces the deprecated method.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Supports more than IPv4.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Functions usually just make requests to the OS's configured resolving DNS server.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complexities of DNS hidden from the end developer.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Uses UDP</a:t>
            </a:r>
            <a:endParaRPr/>
          </a:p>
        </p:txBody>
      </p:sp>
      <p:sp>
        <p:nvSpPr>
          <p:cNvPr id="656" name="Google Shape;656;p55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 UDP vs. TCP: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UDP: Unreliable, but faster.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TCP: Reliable, but slower.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DNS should be lightweight and fast, so it uses UDP.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3-way handshake needed.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for servers to maintain connection state.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queries/responses fit in a single UDP packet (no bytestream needed).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Uses UDP</a:t>
            </a:r>
            <a:endParaRPr/>
          </a:p>
        </p:txBody>
      </p:sp>
      <p:sp>
        <p:nvSpPr>
          <p:cNvPr id="662" name="Google Shape;662;p56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a packet is dropped?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a timer, and retry on timeout.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Varies on different OSes, but can be fairly slow.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This is why resolvers need to be highly-available.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a message doesn't fit in a UDP packet?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Generally never happens on typical requests and responses.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Larger messages can be sent over TCP.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Recent advances in DNS use a secure transport protocol, with encryption.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TCP and UDP are vulnerable to attackers.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Packet Format: UDP Header</a:t>
            </a:r>
            <a:endParaRPr/>
          </a:p>
        </p:txBody>
      </p:sp>
      <p:sp>
        <p:nvSpPr>
          <p:cNvPr id="668" name="Google Shape;668;p57"/>
          <p:cNvSpPr txBox="1"/>
          <p:nvPr>
            <p:ph idx="1" type="body"/>
          </p:nvPr>
        </p:nvSpPr>
        <p:spPr>
          <a:xfrm>
            <a:off x="107050" y="402200"/>
            <a:ext cx="51444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Source port</a:t>
            </a:r>
            <a:r>
              <a:rPr lang="en"/>
              <a:t> (16 bits): Chosen by the client.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Destination port</a:t>
            </a:r>
            <a:r>
              <a:rPr lang="en"/>
              <a:t> (16 bits): Usually 53.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Servers typically </a:t>
            </a:r>
            <a:r>
              <a:rPr lang="en"/>
              <a:t>listen</a:t>
            </a:r>
            <a:r>
              <a:rPr lang="en"/>
              <a:t> for queries on a well-known UDP port (53).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Checksum on UDP payload.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Length of UDP payload.</a:t>
            </a:r>
            <a:endParaRPr/>
          </a:p>
        </p:txBody>
      </p:sp>
      <p:graphicFrame>
        <p:nvGraphicFramePr>
          <p:cNvPr id="669" name="Google Shape;669;p57"/>
          <p:cNvGraphicFramePr/>
          <p:nvPr/>
        </p:nvGraphicFramePr>
        <p:xfrm>
          <a:off x="5417350" y="91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{002621A2-5F12-4D9C-B475-A63F6D233B65}</a:tableStyleId>
              </a:tblPr>
              <a:tblGrid>
                <a:gridCol w="1451350"/>
                <a:gridCol w="1451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Source Port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 Port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Checksum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Length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 number</a:t>
                      </a:r>
                      <a:endParaRPr>
                        <a:solidFill>
                          <a:srgbClr val="99999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Flags</a:t>
                      </a:r>
                      <a:endParaRPr>
                        <a:solidFill>
                          <a:srgbClr val="99999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Question count</a:t>
                      </a:r>
                      <a:endParaRPr>
                        <a:solidFill>
                          <a:srgbClr val="99999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Answer count</a:t>
                      </a:r>
                      <a:endParaRPr>
                        <a:solidFill>
                          <a:srgbClr val="99999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Authority count</a:t>
                      </a:r>
                      <a:endParaRPr>
                        <a:solidFill>
                          <a:srgbClr val="99999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Additional count</a:t>
                      </a:r>
                      <a:endParaRPr>
                        <a:solidFill>
                          <a:srgbClr val="99999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>
                    <a:solidFill>
                      <a:srgbClr val="D9D9D9"/>
                    </a:solidFill>
                  </a:tcPr>
                </a:tc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Question Records</a:t>
                      </a:r>
                      <a:endParaRPr>
                        <a:solidFill>
                          <a:srgbClr val="99999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>
                    <a:solidFill>
                      <a:srgbClr val="D9D9D9"/>
                    </a:solidFill>
                  </a:tcPr>
                </a:tc>
                <a:tc hMerge="1"/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Answer Records</a:t>
                      </a:r>
                      <a:endParaRPr>
                        <a:solidFill>
                          <a:srgbClr val="99999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>
                    <a:solidFill>
                      <a:srgbClr val="D9D9D9"/>
                    </a:solidFill>
                  </a:tcPr>
                </a:tc>
                <a:tc hMerge="1"/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Authority Records</a:t>
                      </a:r>
                      <a:endParaRPr>
                        <a:solidFill>
                          <a:srgbClr val="99999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>
                    <a:solidFill>
                      <a:srgbClr val="D9D9D9"/>
                    </a:solidFill>
                  </a:tcPr>
                </a:tc>
                <a:tc hMerge="1"/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Additional Records</a:t>
                      </a:r>
                      <a:endParaRPr>
                        <a:solidFill>
                          <a:srgbClr val="99999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>
                    <a:solidFill>
                      <a:srgbClr val="D9D9D9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670" name="Google Shape;670;p57"/>
          <p:cNvSpPr txBox="1"/>
          <p:nvPr/>
        </p:nvSpPr>
        <p:spPr>
          <a:xfrm rot="5400000">
            <a:off x="7130400" y="2899475"/>
            <a:ext cx="27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UDP 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1" name="Google Shape;671;p57"/>
          <p:cNvCxnSpPr>
            <a:stCxn id="670" idx="1"/>
          </p:cNvCxnSpPr>
          <p:nvPr/>
        </p:nvCxnSpPr>
        <p:spPr>
          <a:xfrm>
            <a:off x="8520150" y="1709825"/>
            <a:ext cx="0" cy="7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57"/>
          <p:cNvCxnSpPr>
            <a:endCxn id="670" idx="3"/>
          </p:cNvCxnSpPr>
          <p:nvPr/>
        </p:nvCxnSpPr>
        <p:spPr>
          <a:xfrm>
            <a:off x="8520150" y="3693425"/>
            <a:ext cx="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3" name="Google Shape;673;p57"/>
          <p:cNvSpPr txBox="1"/>
          <p:nvPr/>
        </p:nvSpPr>
        <p:spPr>
          <a:xfrm rot="5400000">
            <a:off x="8230950" y="1008975"/>
            <a:ext cx="79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UDP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8"/>
          <p:cNvSpPr txBox="1"/>
          <p:nvPr>
            <p:ph idx="1" type="body"/>
          </p:nvPr>
        </p:nvSpPr>
        <p:spPr>
          <a:xfrm>
            <a:off x="107050" y="402200"/>
            <a:ext cx="51102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ID number</a:t>
            </a:r>
            <a:r>
              <a:rPr lang="en"/>
              <a:t> (16 bits): Used to associate queries with responses.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picks an ID number in the query.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 server uses the same ID number in the response.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be randomly chosen for security purposes (not discussed further).</a:t>
            </a:r>
            <a:endParaRPr/>
          </a:p>
        </p:txBody>
      </p:sp>
      <p:sp>
        <p:nvSpPr>
          <p:cNvPr id="679" name="Google Shape;679;p5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Packet Format: DNS Header</a:t>
            </a:r>
            <a:endParaRPr/>
          </a:p>
        </p:txBody>
      </p:sp>
      <p:graphicFrame>
        <p:nvGraphicFramePr>
          <p:cNvPr id="680" name="Google Shape;680;p58"/>
          <p:cNvGraphicFramePr/>
          <p:nvPr/>
        </p:nvGraphicFramePr>
        <p:xfrm>
          <a:off x="5417350" y="91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{002621A2-5F12-4D9C-B475-A63F6D233B65}</a:tableStyleId>
              </a:tblPr>
              <a:tblGrid>
                <a:gridCol w="1451350"/>
                <a:gridCol w="145135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Source Port</a:t>
                      </a:r>
                      <a:endParaRPr>
                        <a:solidFill>
                          <a:srgbClr val="99999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 Port</a:t>
                      </a:r>
                      <a:endParaRPr>
                        <a:solidFill>
                          <a:srgbClr val="99999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Checksum</a:t>
                      </a:r>
                      <a:endParaRPr>
                        <a:solidFill>
                          <a:srgbClr val="99999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Length</a:t>
                      </a:r>
                      <a:endParaRPr>
                        <a:solidFill>
                          <a:srgbClr val="99999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 number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Flags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Question count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Answer count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Authority count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Additional count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/>
                </a:tc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Question Records</a:t>
                      </a:r>
                      <a:endParaRPr>
                        <a:solidFill>
                          <a:srgbClr val="99999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>
                    <a:solidFill>
                      <a:srgbClr val="D9D9D9"/>
                    </a:solidFill>
                  </a:tcPr>
                </a:tc>
                <a:tc hMerge="1"/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Answer Records</a:t>
                      </a:r>
                      <a:endParaRPr>
                        <a:solidFill>
                          <a:srgbClr val="99999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>
                    <a:solidFill>
                      <a:srgbClr val="D9D9D9"/>
                    </a:solidFill>
                  </a:tcPr>
                </a:tc>
                <a:tc hMerge="1"/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Authority Records</a:t>
                      </a:r>
                      <a:endParaRPr>
                        <a:solidFill>
                          <a:srgbClr val="99999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>
                    <a:solidFill>
                      <a:srgbClr val="D9D9D9"/>
                    </a:solidFill>
                  </a:tcPr>
                </a:tc>
                <a:tc hMerge="1"/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Additional Records</a:t>
                      </a:r>
                      <a:endParaRPr>
                        <a:solidFill>
                          <a:srgbClr val="99999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>
                    <a:solidFill>
                      <a:srgbClr val="D9D9D9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681" name="Google Shape;681;p58"/>
          <p:cNvSpPr txBox="1"/>
          <p:nvPr/>
        </p:nvSpPr>
        <p:spPr>
          <a:xfrm rot="5400000">
            <a:off x="7731600" y="3500600"/>
            <a:ext cx="157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DNS 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2" name="Google Shape;682;p58"/>
          <p:cNvCxnSpPr>
            <a:stCxn id="681" idx="1"/>
          </p:cNvCxnSpPr>
          <p:nvPr/>
        </p:nvCxnSpPr>
        <p:spPr>
          <a:xfrm>
            <a:off x="8520150" y="2912150"/>
            <a:ext cx="0" cy="2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3" name="Google Shape;683;p58"/>
          <p:cNvSpPr txBox="1"/>
          <p:nvPr/>
        </p:nvSpPr>
        <p:spPr>
          <a:xfrm rot="5400000">
            <a:off x="8230950" y="1008975"/>
            <a:ext cx="79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UDP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4" name="Google Shape;684;p58"/>
          <p:cNvSpPr txBox="1"/>
          <p:nvPr/>
        </p:nvSpPr>
        <p:spPr>
          <a:xfrm rot="5400000">
            <a:off x="7920900" y="2096100"/>
            <a:ext cx="11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DNS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5" name="Google Shape;685;p58"/>
          <p:cNvCxnSpPr/>
          <p:nvPr/>
        </p:nvCxnSpPr>
        <p:spPr>
          <a:xfrm>
            <a:off x="8520150" y="4273850"/>
            <a:ext cx="0" cy="2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59"/>
          <p:cNvSpPr txBox="1"/>
          <p:nvPr>
            <p:ph idx="1" type="body"/>
          </p:nvPr>
        </p:nvSpPr>
        <p:spPr>
          <a:xfrm>
            <a:off x="107050" y="402200"/>
            <a:ext cx="51102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Flags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QR bit: 0 in queries, 1 in responses.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RD bit: 1 if we want the recursive resolver to do the lookup for us, and 0 otherwise.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theory, there are different query types.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IQUERY: Obsolete.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STATUS: Not really defined.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QUERY: Used for basically everything.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Counts</a:t>
            </a:r>
            <a:r>
              <a:rPr lang="en"/>
              <a:t>: The number of records of each type in the DNS payload.</a:t>
            </a:r>
            <a:endParaRPr/>
          </a:p>
        </p:txBody>
      </p:sp>
      <p:sp>
        <p:nvSpPr>
          <p:cNvPr id="691" name="Google Shape;691;p5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Packet Format: DNS Header</a:t>
            </a:r>
            <a:endParaRPr/>
          </a:p>
        </p:txBody>
      </p:sp>
      <p:graphicFrame>
        <p:nvGraphicFramePr>
          <p:cNvPr id="692" name="Google Shape;692;p59"/>
          <p:cNvGraphicFramePr/>
          <p:nvPr/>
        </p:nvGraphicFramePr>
        <p:xfrm>
          <a:off x="5417350" y="91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{002621A2-5F12-4D9C-B475-A63F6D233B65}</a:tableStyleId>
              </a:tblPr>
              <a:tblGrid>
                <a:gridCol w="1451350"/>
                <a:gridCol w="145135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Source Port</a:t>
                      </a:r>
                      <a:endParaRPr>
                        <a:solidFill>
                          <a:srgbClr val="99999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 Port</a:t>
                      </a:r>
                      <a:endParaRPr>
                        <a:solidFill>
                          <a:srgbClr val="99999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Checksum</a:t>
                      </a:r>
                      <a:endParaRPr>
                        <a:solidFill>
                          <a:srgbClr val="99999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Length</a:t>
                      </a:r>
                      <a:endParaRPr>
                        <a:solidFill>
                          <a:srgbClr val="99999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 number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Flags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Question count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Answer count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Authority count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Additional count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/>
                </a:tc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Question Records</a:t>
                      </a:r>
                      <a:endParaRPr>
                        <a:solidFill>
                          <a:srgbClr val="99999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>
                    <a:solidFill>
                      <a:srgbClr val="D9D9D9"/>
                    </a:solidFill>
                  </a:tcPr>
                </a:tc>
                <a:tc hMerge="1"/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Answer Records</a:t>
                      </a:r>
                      <a:endParaRPr>
                        <a:solidFill>
                          <a:srgbClr val="99999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>
                    <a:solidFill>
                      <a:srgbClr val="D9D9D9"/>
                    </a:solidFill>
                  </a:tcPr>
                </a:tc>
                <a:tc hMerge="1"/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Authority Records</a:t>
                      </a:r>
                      <a:endParaRPr>
                        <a:solidFill>
                          <a:srgbClr val="99999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>
                    <a:solidFill>
                      <a:srgbClr val="D9D9D9"/>
                    </a:solidFill>
                  </a:tcPr>
                </a:tc>
                <a:tc hMerge="1"/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Additional Records</a:t>
                      </a:r>
                      <a:endParaRPr>
                        <a:solidFill>
                          <a:srgbClr val="99999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>
                    <a:solidFill>
                      <a:srgbClr val="D9D9D9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693" name="Google Shape;693;p59"/>
          <p:cNvSpPr txBox="1"/>
          <p:nvPr/>
        </p:nvSpPr>
        <p:spPr>
          <a:xfrm rot="5400000">
            <a:off x="7731600" y="3500600"/>
            <a:ext cx="157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DNS 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4" name="Google Shape;694;p59"/>
          <p:cNvCxnSpPr>
            <a:stCxn id="693" idx="1"/>
          </p:cNvCxnSpPr>
          <p:nvPr/>
        </p:nvCxnSpPr>
        <p:spPr>
          <a:xfrm>
            <a:off x="8520150" y="2912150"/>
            <a:ext cx="0" cy="2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5" name="Google Shape;695;p59"/>
          <p:cNvSpPr txBox="1"/>
          <p:nvPr/>
        </p:nvSpPr>
        <p:spPr>
          <a:xfrm rot="5400000">
            <a:off x="8230950" y="1008975"/>
            <a:ext cx="79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UDP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6" name="Google Shape;696;p59"/>
          <p:cNvSpPr txBox="1"/>
          <p:nvPr/>
        </p:nvSpPr>
        <p:spPr>
          <a:xfrm rot="5400000">
            <a:off x="7920900" y="2096100"/>
            <a:ext cx="11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DNS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7" name="Google Shape;697;p59"/>
          <p:cNvCxnSpPr/>
          <p:nvPr/>
        </p:nvCxnSpPr>
        <p:spPr>
          <a:xfrm>
            <a:off x="8520150" y="4273850"/>
            <a:ext cx="0" cy="2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60"/>
          <p:cNvSpPr txBox="1"/>
          <p:nvPr>
            <p:ph idx="1" type="body"/>
          </p:nvPr>
        </p:nvSpPr>
        <p:spPr>
          <a:xfrm>
            <a:off x="107050" y="402200"/>
            <a:ext cx="44649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DNS payload contains a variable number of </a:t>
            </a:r>
            <a:r>
              <a:rPr b="1" lang="en"/>
              <a:t>resource records (RRs)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RR is a name-value pair.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RRs are sorted into four sections: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 section.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 section.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Authority section.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section.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6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Packet Format: DNS Payload</a:t>
            </a:r>
            <a:endParaRPr/>
          </a:p>
        </p:txBody>
      </p:sp>
      <p:graphicFrame>
        <p:nvGraphicFramePr>
          <p:cNvPr id="704" name="Google Shape;704;p60"/>
          <p:cNvGraphicFramePr/>
          <p:nvPr/>
        </p:nvGraphicFramePr>
        <p:xfrm>
          <a:off x="5417350" y="91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{002621A2-5F12-4D9C-B475-A63F6D233B65}</a:tableStyleId>
              </a:tblPr>
              <a:tblGrid>
                <a:gridCol w="1451350"/>
                <a:gridCol w="145135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Source Port</a:t>
                      </a:r>
                      <a:endParaRPr>
                        <a:solidFill>
                          <a:srgbClr val="99999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 Port</a:t>
                      </a:r>
                      <a:endParaRPr>
                        <a:solidFill>
                          <a:srgbClr val="99999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Checksum</a:t>
                      </a:r>
                      <a:endParaRPr>
                        <a:solidFill>
                          <a:srgbClr val="99999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Length</a:t>
                      </a:r>
                      <a:endParaRPr>
                        <a:solidFill>
                          <a:srgbClr val="99999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 number</a:t>
                      </a:r>
                      <a:endParaRPr>
                        <a:solidFill>
                          <a:srgbClr val="99999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Flags</a:t>
                      </a:r>
                      <a:endParaRPr>
                        <a:solidFill>
                          <a:srgbClr val="99999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Question count</a:t>
                      </a:r>
                      <a:endParaRPr>
                        <a:solidFill>
                          <a:srgbClr val="99999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Answer count</a:t>
                      </a:r>
                      <a:endParaRPr>
                        <a:solidFill>
                          <a:srgbClr val="99999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Authority count</a:t>
                      </a:r>
                      <a:endParaRPr>
                        <a:solidFill>
                          <a:srgbClr val="99999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Additional count</a:t>
                      </a:r>
                      <a:endParaRPr>
                        <a:solidFill>
                          <a:srgbClr val="99999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>
                    <a:solidFill>
                      <a:srgbClr val="D9D9D9"/>
                    </a:solidFill>
                  </a:tcPr>
                </a:tc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Question Records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/>
                </a:tc>
                <a:tc hMerge="1"/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Answer Records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/>
                </a:tc>
                <a:tc hMerge="1"/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Authority Records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/>
                </a:tc>
                <a:tc hMerge="1"/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Additional Records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5700" marL="45700"/>
                </a:tc>
                <a:tc hMerge="1"/>
              </a:tr>
            </a:tbl>
          </a:graphicData>
        </a:graphic>
      </p:graphicFrame>
      <p:sp>
        <p:nvSpPr>
          <p:cNvPr id="705" name="Google Shape;705;p60"/>
          <p:cNvSpPr txBox="1"/>
          <p:nvPr/>
        </p:nvSpPr>
        <p:spPr>
          <a:xfrm rot="5400000">
            <a:off x="7731600" y="3500600"/>
            <a:ext cx="157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DNS 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0"/>
          <p:cNvCxnSpPr>
            <a:stCxn id="705" idx="1"/>
          </p:cNvCxnSpPr>
          <p:nvPr/>
        </p:nvCxnSpPr>
        <p:spPr>
          <a:xfrm>
            <a:off x="8520150" y="2912150"/>
            <a:ext cx="0" cy="2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7" name="Google Shape;707;p60"/>
          <p:cNvSpPr txBox="1"/>
          <p:nvPr/>
        </p:nvSpPr>
        <p:spPr>
          <a:xfrm rot="5400000">
            <a:off x="8230950" y="1008975"/>
            <a:ext cx="79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UDP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8" name="Google Shape;708;p60"/>
          <p:cNvSpPr txBox="1"/>
          <p:nvPr/>
        </p:nvSpPr>
        <p:spPr>
          <a:xfrm rot="5400000">
            <a:off x="7920900" y="2096100"/>
            <a:ext cx="11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DNS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9" name="Google Shape;709;p60"/>
          <p:cNvCxnSpPr/>
          <p:nvPr/>
        </p:nvCxnSpPr>
        <p:spPr>
          <a:xfrm>
            <a:off x="8520150" y="4273850"/>
            <a:ext cx="0" cy="2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Record Format</a:t>
            </a:r>
            <a:endParaRPr/>
          </a:p>
        </p:txBody>
      </p:sp>
      <p:sp>
        <p:nvSpPr>
          <p:cNvPr id="715" name="Google Shape;715;p61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record is a name-value pair with a type.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 (answer) type records</a:t>
            </a:r>
            <a:r>
              <a:rPr lang="en"/>
              <a:t>: Maps a domain name to an IPv4 address.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AAAA </a:t>
            </a:r>
            <a:r>
              <a:rPr b="1" lang="en"/>
              <a:t>type</a:t>
            </a:r>
            <a:r>
              <a:rPr b="1" lang="en"/>
              <a:t> records</a:t>
            </a:r>
            <a:r>
              <a:rPr lang="en"/>
              <a:t>: Maps a domain name to an IPv6 address.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NS (name server) type records</a:t>
            </a:r>
            <a:r>
              <a:rPr lang="en"/>
              <a:t>: Designates another DNS server to handle a domain.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types exist, but these are the ones you need to know for now.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record also contains some metadata.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Time to live (TTL)</a:t>
            </a:r>
            <a:r>
              <a:rPr lang="en"/>
              <a:t>: How long the record can be cached.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Class</a:t>
            </a:r>
            <a:r>
              <a:rPr lang="en"/>
              <a:t>: We'll ignore this. Basically always set to IN (Internet).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6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Record Sections</a:t>
            </a:r>
            <a:endParaRPr/>
          </a:p>
        </p:txBody>
      </p:sp>
      <p:sp>
        <p:nvSpPr>
          <p:cNvPr id="721" name="Google Shape;721;p62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Question section: What is being asked.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Included in both requests and responses.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an A type record with the domain being looked up.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Answer section: A direct response to the question.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Empty in requests.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if the name server responds with the answer.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an A type record with the IP address of the domain being looked up.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Names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Recall: Computers are addressed by IP address.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74.125.25.99.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for machines: Helps making routing scalable.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useful for humans: Numbers not meaningful to humans. Hard to remember.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Alternative addressing system: Human-readable domain names.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www.google.com.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useful for machines: Contains no relevant routing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for humans: Meaningful words and phrases, easy to remember.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Record Sections</a:t>
            </a:r>
            <a:endParaRPr/>
          </a:p>
        </p:txBody>
      </p:sp>
      <p:sp>
        <p:nvSpPr>
          <p:cNvPr id="727" name="Google Shape;727;p63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Authority section: A delegation of authority for the question.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Empty in requests.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direct the resolver to the next name server.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an NS type record with the zone and domain of the child name server.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Additional section: Additional information to help with the response, sometimes called glue records.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Empty in requests.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helpful, non-authoritative records for domains.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an A type record with the domain and IP address of the child name server (since the NS record provides the child name server as a domain).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Lookup Walkthrough</a:t>
            </a:r>
            <a:endParaRPr/>
          </a:p>
        </p:txBody>
      </p:sp>
      <p:sp>
        <p:nvSpPr>
          <p:cNvPr id="733" name="Google Shape;733;p64"/>
          <p:cNvSpPr txBox="1"/>
          <p:nvPr>
            <p:ph idx="4294967295" type="body"/>
          </p:nvPr>
        </p:nvSpPr>
        <p:spPr>
          <a:xfrm>
            <a:off x="198500" y="1246825"/>
            <a:ext cx="57231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eecs.berkeley.edu @198.41.0.4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34" name="Google Shape;734;p64"/>
          <p:cNvGrpSpPr/>
          <p:nvPr/>
        </p:nvGrpSpPr>
        <p:grpSpPr>
          <a:xfrm>
            <a:off x="233450" y="1299475"/>
            <a:ext cx="7089250" cy="2011025"/>
            <a:chOff x="233450" y="1299475"/>
            <a:chExt cx="7089250" cy="2011025"/>
          </a:xfrm>
        </p:grpSpPr>
        <p:sp>
          <p:nvSpPr>
            <p:cNvPr id="735" name="Google Shape;735;p64"/>
            <p:cNvSpPr/>
            <p:nvPr/>
          </p:nvSpPr>
          <p:spPr>
            <a:xfrm>
              <a:off x="233450" y="1299475"/>
              <a:ext cx="1564200" cy="2646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64"/>
            <p:cNvSpPr/>
            <p:nvPr/>
          </p:nvSpPr>
          <p:spPr>
            <a:xfrm flipH="1">
              <a:off x="964967" y="1564075"/>
              <a:ext cx="3607033" cy="723752"/>
            </a:xfrm>
            <a:custGeom>
              <a:rect b="b" l="l" r="r" t="t"/>
              <a:pathLst>
                <a:path extrusionOk="0" h="35172" w="75635">
                  <a:moveTo>
                    <a:pt x="75635" y="0"/>
                  </a:moveTo>
                  <a:lnTo>
                    <a:pt x="75635" y="35172"/>
                  </a:lnTo>
                  <a:lnTo>
                    <a:pt x="0" y="35172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sp>
          <p:nvSpPr>
            <p:cNvPr id="737" name="Google Shape;737;p64"/>
            <p:cNvSpPr txBox="1"/>
            <p:nvPr/>
          </p:nvSpPr>
          <p:spPr>
            <a:xfrm>
              <a:off x="4572000" y="1833000"/>
              <a:ext cx="27507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You can try this at home! Use the </a:t>
              </a:r>
              <a:r>
                <a:rPr b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dig</a:t>
              </a: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 utility in your terminal, and remember to set the </a:t>
              </a:r>
              <a:r>
                <a:rPr b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+norecurse</a:t>
              </a: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 flag so you can traverse the name server hierarchy yourself.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DNS Lookup Walkthrough</a:t>
            </a:r>
            <a:endParaRPr/>
          </a:p>
        </p:txBody>
      </p:sp>
      <p:sp>
        <p:nvSpPr>
          <p:cNvPr id="743" name="Google Shape;743;p65"/>
          <p:cNvSpPr txBox="1"/>
          <p:nvPr>
            <p:ph idx="4294967295" type="body"/>
          </p:nvPr>
        </p:nvSpPr>
        <p:spPr>
          <a:xfrm>
            <a:off x="198500" y="1246825"/>
            <a:ext cx="57231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eecs.berkeley.edu @198.41.0.4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44" name="Google Shape;744;p65"/>
          <p:cNvGrpSpPr/>
          <p:nvPr/>
        </p:nvGrpSpPr>
        <p:grpSpPr>
          <a:xfrm>
            <a:off x="1813050" y="1299475"/>
            <a:ext cx="6388550" cy="1500500"/>
            <a:chOff x="1813050" y="1299475"/>
            <a:chExt cx="6388550" cy="1500500"/>
          </a:xfrm>
        </p:grpSpPr>
        <p:sp>
          <p:nvSpPr>
            <p:cNvPr id="745" name="Google Shape;745;p65"/>
            <p:cNvSpPr/>
            <p:nvPr/>
          </p:nvSpPr>
          <p:spPr>
            <a:xfrm>
              <a:off x="1813050" y="1299475"/>
              <a:ext cx="1649700" cy="2646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65"/>
            <p:cNvSpPr/>
            <p:nvPr/>
          </p:nvSpPr>
          <p:spPr>
            <a:xfrm flipH="1">
              <a:off x="2645720" y="1564075"/>
              <a:ext cx="2750656" cy="723752"/>
            </a:xfrm>
            <a:custGeom>
              <a:rect b="b" l="l" r="r" t="t"/>
              <a:pathLst>
                <a:path extrusionOk="0" h="35172" w="75635">
                  <a:moveTo>
                    <a:pt x="75635" y="0"/>
                  </a:moveTo>
                  <a:lnTo>
                    <a:pt x="75635" y="35172"/>
                  </a:lnTo>
                  <a:lnTo>
                    <a:pt x="0" y="35172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sp>
          <p:nvSpPr>
            <p:cNvPr id="747" name="Google Shape;747;p65"/>
            <p:cNvSpPr txBox="1"/>
            <p:nvPr/>
          </p:nvSpPr>
          <p:spPr>
            <a:xfrm>
              <a:off x="5450900" y="1968675"/>
              <a:ext cx="27507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We are performing a DNS lookup for the IP address of </a:t>
              </a:r>
              <a:r>
                <a:rPr b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eecs.berkeley.edu</a:t>
              </a: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6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DNS Lookup Walkthrough</a:t>
            </a:r>
            <a:endParaRPr/>
          </a:p>
        </p:txBody>
      </p:sp>
      <p:sp>
        <p:nvSpPr>
          <p:cNvPr id="753" name="Google Shape;753;p66"/>
          <p:cNvSpPr txBox="1"/>
          <p:nvPr>
            <p:ph idx="4294967295" type="body"/>
          </p:nvPr>
        </p:nvSpPr>
        <p:spPr>
          <a:xfrm>
            <a:off x="198500" y="1246825"/>
            <a:ext cx="57231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eecs.berkeley.edu @198.41.0.4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54" name="Google Shape;754;p66"/>
          <p:cNvGrpSpPr/>
          <p:nvPr/>
        </p:nvGrpSpPr>
        <p:grpSpPr>
          <a:xfrm>
            <a:off x="3439375" y="1223275"/>
            <a:ext cx="5306925" cy="1262100"/>
            <a:chOff x="3439375" y="1223275"/>
            <a:chExt cx="5306925" cy="1262100"/>
          </a:xfrm>
        </p:grpSpPr>
        <p:sp>
          <p:nvSpPr>
            <p:cNvPr id="755" name="Google Shape;755;p66"/>
            <p:cNvSpPr/>
            <p:nvPr/>
          </p:nvSpPr>
          <p:spPr>
            <a:xfrm>
              <a:off x="3439375" y="1299475"/>
              <a:ext cx="1132500" cy="2646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56" name="Google Shape;756;p66"/>
            <p:cNvCxnSpPr>
              <a:endCxn id="755" idx="3"/>
            </p:cNvCxnSpPr>
            <p:nvPr/>
          </p:nvCxnSpPr>
          <p:spPr>
            <a:xfrm rot="10800000">
              <a:off x="4571875" y="1431775"/>
              <a:ext cx="1454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57" name="Google Shape;757;p66"/>
            <p:cNvSpPr txBox="1"/>
            <p:nvPr/>
          </p:nvSpPr>
          <p:spPr>
            <a:xfrm>
              <a:off x="5995600" y="1223275"/>
              <a:ext cx="2750700" cy="12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DNS queries always start with a request to the root name server. The IP address of the root name server is usually hard-coded into recursive resolvers.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58" name="Google Shape;758;p66"/>
          <p:cNvSpPr txBox="1"/>
          <p:nvPr/>
        </p:nvSpPr>
        <p:spPr>
          <a:xfrm>
            <a:off x="5995600" y="2571750"/>
            <a:ext cx="2818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Operators can also configure a </a:t>
            </a:r>
            <a:r>
              <a:rPr i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root hints file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with the root addresses, like this: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https://www.internic.net/domain/named.root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6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DNS Lookup Walkthrough</a:t>
            </a:r>
            <a:endParaRPr/>
          </a:p>
        </p:txBody>
      </p:sp>
      <p:sp>
        <p:nvSpPr>
          <p:cNvPr id="764" name="Google Shape;764;p67"/>
          <p:cNvSpPr txBox="1"/>
          <p:nvPr>
            <p:ph idx="4294967295" type="body"/>
          </p:nvPr>
        </p:nvSpPr>
        <p:spPr>
          <a:xfrm>
            <a:off x="198500" y="1246825"/>
            <a:ext cx="6138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eecs.berkeley.edu @198.41.0.4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Got answer: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-&gt;&gt;HEADER&lt;&lt;- opcode: QUERY, status: NOERROR, id: 26114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flags: qr; QUERY: 1, ANSWER: 0, AUTHORITY: 13, ADDITIONAL: 27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QUESTION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;eecs.berkeley.edu.          IN   A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AUTHORITY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a.edu-servers.net.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b.edu-servers.net.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c.edu-servers.net.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ADDITIONAL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a.edu-servers.net.  172800   IN   A	192.5.6.30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b.edu-servers.net.  172800   IN   A	192.33.14.30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c.edu-servers.net.  172800   IN   A	192.26.92.30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65" name="Google Shape;765;p67"/>
          <p:cNvGrpSpPr/>
          <p:nvPr/>
        </p:nvGrpSpPr>
        <p:grpSpPr>
          <a:xfrm>
            <a:off x="198500" y="1665225"/>
            <a:ext cx="8654800" cy="3112500"/>
            <a:chOff x="198500" y="1665225"/>
            <a:chExt cx="8654800" cy="3112500"/>
          </a:xfrm>
        </p:grpSpPr>
        <p:sp>
          <p:nvSpPr>
            <p:cNvPr id="766" name="Google Shape;766;p67"/>
            <p:cNvSpPr/>
            <p:nvPr/>
          </p:nvSpPr>
          <p:spPr>
            <a:xfrm>
              <a:off x="198500" y="1665225"/>
              <a:ext cx="6073200" cy="3112500"/>
            </a:xfrm>
            <a:prstGeom prst="roundRect">
              <a:avLst>
                <a:gd fmla="val 4102" name="adj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67" name="Google Shape;767;p67"/>
            <p:cNvCxnSpPr>
              <a:endCxn id="766" idx="3"/>
            </p:cNvCxnSpPr>
            <p:nvPr/>
          </p:nvCxnSpPr>
          <p:spPr>
            <a:xfrm rot="10800000">
              <a:off x="6271700" y="3221475"/>
              <a:ext cx="816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68" name="Google Shape;768;p67"/>
            <p:cNvSpPr txBox="1"/>
            <p:nvPr/>
          </p:nvSpPr>
          <p:spPr>
            <a:xfrm>
              <a:off x="7095000" y="2805825"/>
              <a:ext cx="17583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Here's the DNS response from the root name server.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6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DNS Lookup Walkthrough</a:t>
            </a:r>
            <a:endParaRPr/>
          </a:p>
        </p:txBody>
      </p:sp>
      <p:sp>
        <p:nvSpPr>
          <p:cNvPr id="774" name="Google Shape;774;p68"/>
          <p:cNvSpPr txBox="1"/>
          <p:nvPr>
            <p:ph idx="4294967295" type="body"/>
          </p:nvPr>
        </p:nvSpPr>
        <p:spPr>
          <a:xfrm>
            <a:off x="198500" y="1246825"/>
            <a:ext cx="61122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eecs.berkeley.edu @198.41.0.4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Got answer: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-&gt;&gt;HEADER&lt;&lt;- opcode: QUERY, status: NOERROR, id: 26114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flags: qr; QUERY: 1, ANSWER: 0, AUTHORITY: 13, ADDITIONAL: 27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QUESTION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;eecs.berkeley.edu.          IN   A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AUTHORITY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a.edu-servers.net.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b.edu-servers.net.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c.edu-servers.net.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ADDITIONAL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a.edu-servers.net.  172800   IN   A	192.5.6.30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b.edu-servers.net.  172800   IN   A	192.33.14.30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c.edu-servers.net.  172800   IN   A	192.26.92.30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75" name="Google Shape;775;p68"/>
          <p:cNvGrpSpPr/>
          <p:nvPr/>
        </p:nvGrpSpPr>
        <p:grpSpPr>
          <a:xfrm>
            <a:off x="248825" y="1807475"/>
            <a:ext cx="8536375" cy="400200"/>
            <a:chOff x="248825" y="1807475"/>
            <a:chExt cx="8536375" cy="400200"/>
          </a:xfrm>
        </p:grpSpPr>
        <p:sp>
          <p:nvSpPr>
            <p:cNvPr id="776" name="Google Shape;776;p68"/>
            <p:cNvSpPr/>
            <p:nvPr/>
          </p:nvSpPr>
          <p:spPr>
            <a:xfrm>
              <a:off x="248825" y="1810775"/>
              <a:ext cx="5929500" cy="3936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7" name="Google Shape;777;p68"/>
            <p:cNvCxnSpPr>
              <a:stCxn id="778" idx="1"/>
              <a:endCxn id="776" idx="3"/>
            </p:cNvCxnSpPr>
            <p:nvPr/>
          </p:nvCxnSpPr>
          <p:spPr>
            <a:xfrm rot="10800000">
              <a:off x="6178200" y="2007575"/>
              <a:ext cx="486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78" name="Google Shape;778;p68"/>
            <p:cNvSpPr txBox="1"/>
            <p:nvPr/>
          </p:nvSpPr>
          <p:spPr>
            <a:xfrm>
              <a:off x="6664800" y="1807475"/>
              <a:ext cx="2120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Here's the DNS header.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6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DNS Lookup Walkthrough</a:t>
            </a:r>
            <a:endParaRPr/>
          </a:p>
        </p:txBody>
      </p:sp>
      <p:sp>
        <p:nvSpPr>
          <p:cNvPr id="784" name="Google Shape;784;p69"/>
          <p:cNvSpPr txBox="1"/>
          <p:nvPr>
            <p:ph idx="4294967295" type="body"/>
          </p:nvPr>
        </p:nvSpPr>
        <p:spPr>
          <a:xfrm>
            <a:off x="198500" y="1246825"/>
            <a:ext cx="62211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eecs.berkeley.edu @198.41.0.4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Got answer: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-&gt;&gt;HEADER&lt;&lt;- opcode: QUERY, status: NOERROR, id: 26114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flags: qr; QUERY: 1, ANSWER: 0, AUTHORITY: 13, ADDITIONAL: 27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QUESTION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;eecs.berkeley.edu.          IN   A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AUTHORITY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a.edu-servers.net.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b.edu-servers.net.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c.edu-servers.net.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ADDITIONAL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a.edu-servers.net.  172800   IN   A	192.5.6.30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b.edu-servers.net.  172800   IN   A	192.33.14.30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c.edu-servers.net.  172800   IN   A	192.26.92.30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85" name="Google Shape;785;p69"/>
          <p:cNvGrpSpPr/>
          <p:nvPr/>
        </p:nvGrpSpPr>
        <p:grpSpPr>
          <a:xfrm>
            <a:off x="4661175" y="1625825"/>
            <a:ext cx="4085350" cy="831300"/>
            <a:chOff x="4661175" y="1625825"/>
            <a:chExt cx="4085350" cy="831300"/>
          </a:xfrm>
        </p:grpSpPr>
        <p:sp>
          <p:nvSpPr>
            <p:cNvPr id="786" name="Google Shape;786;p69"/>
            <p:cNvSpPr/>
            <p:nvPr/>
          </p:nvSpPr>
          <p:spPr>
            <a:xfrm>
              <a:off x="4661175" y="1828625"/>
              <a:ext cx="894900" cy="21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87" name="Google Shape;787;p69"/>
            <p:cNvCxnSpPr/>
            <p:nvPr/>
          </p:nvCxnSpPr>
          <p:spPr>
            <a:xfrm rot="10800000">
              <a:off x="5555900" y="1933775"/>
              <a:ext cx="1371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88" name="Google Shape;788;p69"/>
            <p:cNvSpPr txBox="1"/>
            <p:nvPr/>
          </p:nvSpPr>
          <p:spPr>
            <a:xfrm>
              <a:off x="6894325" y="1625825"/>
              <a:ext cx="18522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Here's the 16-bit ID number in the DNS header.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7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DNS Lookup Walkthrough</a:t>
            </a:r>
            <a:endParaRPr/>
          </a:p>
        </p:txBody>
      </p:sp>
      <p:sp>
        <p:nvSpPr>
          <p:cNvPr id="794" name="Google Shape;794;p70"/>
          <p:cNvSpPr txBox="1"/>
          <p:nvPr>
            <p:ph idx="4294967295" type="body"/>
          </p:nvPr>
        </p:nvSpPr>
        <p:spPr>
          <a:xfrm>
            <a:off x="198500" y="1246825"/>
            <a:ext cx="6120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eecs.berkeley.edu @198.41.0.4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Got answer: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-&gt;&gt;HEADER&lt;&lt;- opcode: QUERY, status: NOERROR, id: 26114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flags: qr; QUERY: 1, ANSWER: 0, AUTHORITY: 13, ADDITIONAL: 27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QUESTION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;eecs.berkeley.edu.          IN   A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AUTHORITY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a.edu-servers.net.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b.edu-servers.net.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c.edu-servers.net.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ADDITIONAL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a.edu-servers.net.  172800   IN   A	192.5.6.30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b.edu-servers.net.  172800   IN   A	192.33.14.30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c.edu-servers.net.  172800   IN   A	192.26.92.30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95" name="Google Shape;795;p70"/>
          <p:cNvGrpSpPr/>
          <p:nvPr/>
        </p:nvGrpSpPr>
        <p:grpSpPr>
          <a:xfrm>
            <a:off x="521225" y="1999825"/>
            <a:ext cx="7563700" cy="1981850"/>
            <a:chOff x="521225" y="1999825"/>
            <a:chExt cx="7563700" cy="1981850"/>
          </a:xfrm>
        </p:grpSpPr>
        <p:sp>
          <p:nvSpPr>
            <p:cNvPr id="796" name="Google Shape;796;p70"/>
            <p:cNvSpPr/>
            <p:nvPr/>
          </p:nvSpPr>
          <p:spPr>
            <a:xfrm flipH="1">
              <a:off x="980310" y="2250275"/>
              <a:ext cx="4816815" cy="1453659"/>
            </a:xfrm>
            <a:custGeom>
              <a:rect b="b" l="l" r="r" t="t"/>
              <a:pathLst>
                <a:path extrusionOk="0" h="35172" w="75635">
                  <a:moveTo>
                    <a:pt x="75635" y="0"/>
                  </a:moveTo>
                  <a:lnTo>
                    <a:pt x="75635" y="35172"/>
                  </a:lnTo>
                  <a:lnTo>
                    <a:pt x="0" y="35172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sp>
          <p:nvSpPr>
            <p:cNvPr id="797" name="Google Shape;797;p70"/>
            <p:cNvSpPr/>
            <p:nvPr/>
          </p:nvSpPr>
          <p:spPr>
            <a:xfrm>
              <a:off x="521225" y="1999825"/>
              <a:ext cx="957300" cy="21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70"/>
            <p:cNvSpPr txBox="1"/>
            <p:nvPr/>
          </p:nvSpPr>
          <p:spPr>
            <a:xfrm>
              <a:off x="5797125" y="3366075"/>
              <a:ext cx="2287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Here are the flags in the DNS header.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9" name="Google Shape;799;p70"/>
          <p:cNvGrpSpPr/>
          <p:nvPr/>
        </p:nvGrpSpPr>
        <p:grpSpPr>
          <a:xfrm>
            <a:off x="1517375" y="1999825"/>
            <a:ext cx="7267850" cy="1187525"/>
            <a:chOff x="1517375" y="1999825"/>
            <a:chExt cx="7267850" cy="1187525"/>
          </a:xfrm>
        </p:grpSpPr>
        <p:sp>
          <p:nvSpPr>
            <p:cNvPr id="800" name="Google Shape;800;p70"/>
            <p:cNvSpPr/>
            <p:nvPr/>
          </p:nvSpPr>
          <p:spPr>
            <a:xfrm flipH="1">
              <a:off x="3781677" y="2209825"/>
              <a:ext cx="2634745" cy="723752"/>
            </a:xfrm>
            <a:custGeom>
              <a:rect b="b" l="l" r="r" t="t"/>
              <a:pathLst>
                <a:path extrusionOk="0" h="35172" w="75635">
                  <a:moveTo>
                    <a:pt x="75635" y="0"/>
                  </a:moveTo>
                  <a:lnTo>
                    <a:pt x="75635" y="35172"/>
                  </a:lnTo>
                  <a:lnTo>
                    <a:pt x="0" y="35172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sp>
          <p:nvSpPr>
            <p:cNvPr id="801" name="Google Shape;801;p70"/>
            <p:cNvSpPr txBox="1"/>
            <p:nvPr/>
          </p:nvSpPr>
          <p:spPr>
            <a:xfrm>
              <a:off x="6416425" y="2571750"/>
              <a:ext cx="2368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Here are the record counts in the DNS header.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2" name="Google Shape;802;p70"/>
            <p:cNvSpPr/>
            <p:nvPr/>
          </p:nvSpPr>
          <p:spPr>
            <a:xfrm>
              <a:off x="1517375" y="1999825"/>
              <a:ext cx="4715400" cy="21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7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DNS Lookup Walkthrough</a:t>
            </a:r>
            <a:endParaRPr/>
          </a:p>
        </p:txBody>
      </p:sp>
      <p:sp>
        <p:nvSpPr>
          <p:cNvPr id="808" name="Google Shape;808;p71"/>
          <p:cNvSpPr txBox="1"/>
          <p:nvPr>
            <p:ph idx="4294967295" type="body"/>
          </p:nvPr>
        </p:nvSpPr>
        <p:spPr>
          <a:xfrm>
            <a:off x="198500" y="1246825"/>
            <a:ext cx="61899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eecs.berkeley.edu @198.41.0.4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Got answer: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-&gt;&gt;HEADER&lt;&lt;- opcode: QUERY, status: NOERROR, id: 26114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flags: qr; QUERY: 1, ANSWER: 0, AUTHORITY: 13, ADDITIONAL: 27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QUESTION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;eecs.berkeley.edu.          IN   A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AUTHORITY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a.edu-servers.net.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b.edu-servers.net.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c.edu-servers.net.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ADDITIONAL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a.edu-servers.net.  172800   IN   A	192.5.6.30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b.edu-servers.net.  172800   IN   A	192.33.14.30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c.edu-servers.net.  172800   IN   A	192.26.92.30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09" name="Google Shape;809;p71"/>
          <p:cNvGrpSpPr/>
          <p:nvPr/>
        </p:nvGrpSpPr>
        <p:grpSpPr>
          <a:xfrm>
            <a:off x="198500" y="2256600"/>
            <a:ext cx="8656550" cy="2536500"/>
            <a:chOff x="198500" y="2256600"/>
            <a:chExt cx="8656550" cy="2536500"/>
          </a:xfrm>
        </p:grpSpPr>
        <p:sp>
          <p:nvSpPr>
            <p:cNvPr id="810" name="Google Shape;810;p71"/>
            <p:cNvSpPr/>
            <p:nvPr/>
          </p:nvSpPr>
          <p:spPr>
            <a:xfrm>
              <a:off x="198500" y="2256600"/>
              <a:ext cx="5501700" cy="2536500"/>
            </a:xfrm>
            <a:prstGeom prst="roundRect">
              <a:avLst>
                <a:gd fmla="val 5302" name="adj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11" name="Google Shape;811;p71"/>
            <p:cNvCxnSpPr>
              <a:endCxn id="810" idx="3"/>
            </p:cNvCxnSpPr>
            <p:nvPr/>
          </p:nvCxnSpPr>
          <p:spPr>
            <a:xfrm rot="10800000">
              <a:off x="5700200" y="3524850"/>
              <a:ext cx="670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12" name="Google Shape;812;p71"/>
            <p:cNvSpPr txBox="1"/>
            <p:nvPr/>
          </p:nvSpPr>
          <p:spPr>
            <a:xfrm>
              <a:off x="6305350" y="3040475"/>
              <a:ext cx="25497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Here's the DNS payload. It's a collection of resource records (one per line), sorted into four sections.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7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DNS Lookup Walkthrough</a:t>
            </a:r>
            <a:endParaRPr/>
          </a:p>
        </p:txBody>
      </p:sp>
      <p:sp>
        <p:nvSpPr>
          <p:cNvPr id="818" name="Google Shape;818;p72"/>
          <p:cNvSpPr txBox="1"/>
          <p:nvPr>
            <p:ph idx="4294967295" type="body"/>
          </p:nvPr>
        </p:nvSpPr>
        <p:spPr>
          <a:xfrm>
            <a:off x="198500" y="1246825"/>
            <a:ext cx="62445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eecs.berkeley.edu @198.41.0.4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Got answer: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-&gt;&gt;HEADER&lt;&lt;- opcode: QUERY, status: NOERROR, id: 26114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flags: qr; QUERY: 1, ANSWER: 0, AUTHORITY: 13, ADDITIONAL: 27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QUESTION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;eecs.berkeley.edu.          IN   A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AUTHORITY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a.edu-servers.net.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b.edu-servers.net.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c.edu-servers.net.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ADDITIONAL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a.edu-servers.net.  172800   IN   A	192.5.6.30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b.edu-servers.net.  172800   IN   A	192.33.14.30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c.edu-servers.net.  172800   IN   A	192.26.92.30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19" name="Google Shape;819;p72"/>
          <p:cNvGrpSpPr/>
          <p:nvPr/>
        </p:nvGrpSpPr>
        <p:grpSpPr>
          <a:xfrm>
            <a:off x="198500" y="2283025"/>
            <a:ext cx="8594300" cy="1693200"/>
            <a:chOff x="198500" y="2283025"/>
            <a:chExt cx="8594300" cy="1693200"/>
          </a:xfrm>
        </p:grpSpPr>
        <p:sp>
          <p:nvSpPr>
            <p:cNvPr id="820" name="Google Shape;820;p72"/>
            <p:cNvSpPr/>
            <p:nvPr/>
          </p:nvSpPr>
          <p:spPr>
            <a:xfrm>
              <a:off x="198500" y="2324400"/>
              <a:ext cx="3528900" cy="393600"/>
            </a:xfrm>
            <a:prstGeom prst="roundRect">
              <a:avLst>
                <a:gd fmla="val 22713" name="adj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21" name="Google Shape;821;p72"/>
            <p:cNvCxnSpPr>
              <a:endCxn id="820" idx="3"/>
            </p:cNvCxnSpPr>
            <p:nvPr/>
          </p:nvCxnSpPr>
          <p:spPr>
            <a:xfrm rot="10800000">
              <a:off x="3727400" y="2521200"/>
              <a:ext cx="2512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22" name="Google Shape;822;p72"/>
            <p:cNvSpPr txBox="1"/>
            <p:nvPr/>
          </p:nvSpPr>
          <p:spPr>
            <a:xfrm>
              <a:off x="6243100" y="2283025"/>
              <a:ext cx="2549700" cy="16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Here's the question section. The name is </a:t>
              </a:r>
              <a:r>
                <a:rPr b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eecs.berkeley.edu</a:t>
              </a: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, the type is A, and the value is blank. It shows that we are looking for the IP address of </a:t>
              </a:r>
              <a:r>
                <a:rPr b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eecs.berkeley.edu</a:t>
              </a: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DNS: Definition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DNS (Domain Name System)</a:t>
            </a:r>
            <a:r>
              <a:rPr lang="en"/>
              <a:t>: An Internet protocol for translating human-readable domain names to IP addresses.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Usage: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want to send a packet to a certain domain (e.g. you type a domain into your browser).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computer performs a </a:t>
            </a:r>
            <a:r>
              <a:rPr b="1" lang="en"/>
              <a:t>DNS lookup</a:t>
            </a:r>
            <a:r>
              <a:rPr lang="en"/>
              <a:t> to translate the domain name to an IP address.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computer sends the packet to the corresponding IP address.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 txBox="1"/>
          <p:nvPr/>
        </p:nvSpPr>
        <p:spPr>
          <a:xfrm>
            <a:off x="5697525" y="4184775"/>
            <a:ext cx="194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74.125.25.99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1231150" y="4184775"/>
            <a:ext cx="218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www.google.com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8" name="Google Shape;188;p28"/>
          <p:cNvCxnSpPr>
            <a:endCxn id="186" idx="1"/>
          </p:cNvCxnSpPr>
          <p:nvPr/>
        </p:nvCxnSpPr>
        <p:spPr>
          <a:xfrm>
            <a:off x="3419925" y="4415625"/>
            <a:ext cx="2277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8"/>
          <p:cNvSpPr txBox="1"/>
          <p:nvPr/>
        </p:nvSpPr>
        <p:spPr>
          <a:xfrm>
            <a:off x="3419875" y="4082175"/>
            <a:ext cx="222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DNS Lookup Walkthrough</a:t>
            </a:r>
            <a:endParaRPr/>
          </a:p>
        </p:txBody>
      </p:sp>
      <p:sp>
        <p:nvSpPr>
          <p:cNvPr id="828" name="Google Shape;828;p73"/>
          <p:cNvSpPr txBox="1"/>
          <p:nvPr>
            <p:ph idx="4294967295" type="body"/>
          </p:nvPr>
        </p:nvSpPr>
        <p:spPr>
          <a:xfrm>
            <a:off x="198500" y="1246825"/>
            <a:ext cx="62295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eecs.berkeley.edu @198.41.0.4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Got answer: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-&gt;&gt;HEADER&lt;&lt;- opcode: QUERY, status: NOERROR, id: 26114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flags: qr; QUERY: 1, ANSWER: 0, AUTHORITY: 13, ADDITIONAL: 27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QUESTION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;eecs.berkeley.edu.          IN   A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AUTHORITY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a.edu-servers.net.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b.edu-servers.net.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c.edu-servers.net.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ADDITIONAL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a.edu-servers.net.  172800   IN   A	192.5.6.30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b.edu-servers.net.  172800   IN   A	192.33.14.30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c.edu-servers.net.  172800   IN   A	192.26.92.30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29" name="Google Shape;829;p73"/>
          <p:cNvGrpSpPr/>
          <p:nvPr/>
        </p:nvGrpSpPr>
        <p:grpSpPr>
          <a:xfrm>
            <a:off x="2406600" y="1999825"/>
            <a:ext cx="6487550" cy="2465950"/>
            <a:chOff x="2406600" y="1999825"/>
            <a:chExt cx="6487550" cy="2465950"/>
          </a:xfrm>
        </p:grpSpPr>
        <p:sp>
          <p:nvSpPr>
            <p:cNvPr id="830" name="Google Shape;830;p73"/>
            <p:cNvSpPr/>
            <p:nvPr/>
          </p:nvSpPr>
          <p:spPr>
            <a:xfrm>
              <a:off x="2406600" y="1999825"/>
              <a:ext cx="1028700" cy="21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73"/>
            <p:cNvSpPr/>
            <p:nvPr/>
          </p:nvSpPr>
          <p:spPr>
            <a:xfrm flipH="1">
              <a:off x="2898822" y="2209875"/>
              <a:ext cx="3485828" cy="723752"/>
            </a:xfrm>
            <a:custGeom>
              <a:rect b="b" l="l" r="r" t="t"/>
              <a:pathLst>
                <a:path extrusionOk="0" h="35172" w="75635">
                  <a:moveTo>
                    <a:pt x="75635" y="0"/>
                  </a:moveTo>
                  <a:lnTo>
                    <a:pt x="75635" y="35172"/>
                  </a:lnTo>
                  <a:lnTo>
                    <a:pt x="0" y="35172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sp>
          <p:nvSpPr>
            <p:cNvPr id="832" name="Google Shape;832;p73"/>
            <p:cNvSpPr txBox="1"/>
            <p:nvPr/>
          </p:nvSpPr>
          <p:spPr>
            <a:xfrm>
              <a:off x="6384650" y="2341775"/>
              <a:ext cx="2509500" cy="21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The answer section is blank, because the root name server did not return the answer we're looking for.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We can confirm this by checking the header, which says there are 0 records in the answer section.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7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DNS Lookup Walkthrough</a:t>
            </a:r>
            <a:endParaRPr/>
          </a:p>
        </p:txBody>
      </p:sp>
      <p:sp>
        <p:nvSpPr>
          <p:cNvPr id="838" name="Google Shape;838;p74"/>
          <p:cNvSpPr txBox="1"/>
          <p:nvPr>
            <p:ph idx="4294967295" type="body"/>
          </p:nvPr>
        </p:nvSpPr>
        <p:spPr>
          <a:xfrm>
            <a:off x="198500" y="1246825"/>
            <a:ext cx="62445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eecs.berkeley.edu @198.41.0.4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Got answer: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-&gt;&gt;HEADER&lt;&lt;- opcode: QUERY, status: NOERROR, id: 26114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flags: qr; QUERY: 1, ANSWER: 0, AUTHORITY: 13, ADDITIONAL: 27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QUESTION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;eecs.berkeley.edu.          IN   A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AUTHORITY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a.edu-servers.net.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b.edu-servers.net.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c.edu-servers.net.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ADDITIONAL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a.edu-servers.net.  172800   IN   A	192.5.6.30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b.edu-servers.net.  172800   IN   A	192.33.14.30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c.edu-servers.net.  172800   IN   A	192.26.92.30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39" name="Google Shape;839;p74"/>
          <p:cNvGrpSpPr/>
          <p:nvPr/>
        </p:nvGrpSpPr>
        <p:grpSpPr>
          <a:xfrm>
            <a:off x="198500" y="2775725"/>
            <a:ext cx="8602075" cy="2095650"/>
            <a:chOff x="198500" y="2775725"/>
            <a:chExt cx="8602075" cy="2095650"/>
          </a:xfrm>
        </p:grpSpPr>
        <p:sp>
          <p:nvSpPr>
            <p:cNvPr id="840" name="Google Shape;840;p74"/>
            <p:cNvSpPr/>
            <p:nvPr/>
          </p:nvSpPr>
          <p:spPr>
            <a:xfrm>
              <a:off x="198500" y="2775725"/>
              <a:ext cx="5334000" cy="2040900"/>
            </a:xfrm>
            <a:prstGeom prst="roundRect">
              <a:avLst>
                <a:gd fmla="val 7638" name="adj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41" name="Google Shape;841;p74"/>
            <p:cNvCxnSpPr>
              <a:endCxn id="840" idx="3"/>
            </p:cNvCxnSpPr>
            <p:nvPr/>
          </p:nvCxnSpPr>
          <p:spPr>
            <a:xfrm rot="10800000">
              <a:off x="5532500" y="3796175"/>
              <a:ext cx="774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42" name="Google Shape;842;p74"/>
            <p:cNvSpPr txBox="1"/>
            <p:nvPr/>
          </p:nvSpPr>
          <p:spPr>
            <a:xfrm>
              <a:off x="6250875" y="3178175"/>
              <a:ext cx="2549700" cy="16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The authority and additional sections tell the resolver where to look next.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Note that there are multiple </a:t>
              </a:r>
              <a:r>
                <a:rPr b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.edu</a:t>
              </a: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 name servers for redundancy.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7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DNS Lookup Walkthrough</a:t>
            </a:r>
            <a:endParaRPr/>
          </a:p>
        </p:txBody>
      </p:sp>
      <p:sp>
        <p:nvSpPr>
          <p:cNvPr id="848" name="Google Shape;848;p75"/>
          <p:cNvSpPr txBox="1"/>
          <p:nvPr>
            <p:ph idx="4294967295" type="body"/>
          </p:nvPr>
        </p:nvSpPr>
        <p:spPr>
          <a:xfrm>
            <a:off x="198500" y="1246825"/>
            <a:ext cx="62445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eecs.berkeley.edu @198.41.0.4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Got answer: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-&gt;&gt;HEADER&lt;&lt;- opcode: QUERY, status: NOERROR, id: 26114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flags: qr; QUERY: 1, ANSWER: 0, AUTHORITY: 13, ADDITIONAL: 27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QUESTION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;eecs.berkeley.edu.          IN   A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AUTHORITY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a.edu-servers.net.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b.edu-servers.net.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c.edu-servers.net.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ADDITIONAL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a.edu-servers.net.  172800   IN   A	192.5.6.30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b.edu-servers.net.  172800   IN   A	192.33.14.30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c.edu-servers.net.  172800   IN   A	192.26.92.30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49" name="Google Shape;849;p75"/>
          <p:cNvGrpSpPr/>
          <p:nvPr/>
        </p:nvGrpSpPr>
        <p:grpSpPr>
          <a:xfrm>
            <a:off x="198500" y="2067625"/>
            <a:ext cx="8655825" cy="2124000"/>
            <a:chOff x="198500" y="2067625"/>
            <a:chExt cx="8655825" cy="2124000"/>
          </a:xfrm>
        </p:grpSpPr>
        <p:sp>
          <p:nvSpPr>
            <p:cNvPr id="850" name="Google Shape;850;p75"/>
            <p:cNvSpPr/>
            <p:nvPr/>
          </p:nvSpPr>
          <p:spPr>
            <a:xfrm>
              <a:off x="198500" y="3002425"/>
              <a:ext cx="5370000" cy="162600"/>
            </a:xfrm>
            <a:prstGeom prst="roundRect">
              <a:avLst>
                <a:gd fmla="val 7638" name="adj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51" name="Google Shape;851;p75"/>
            <p:cNvCxnSpPr>
              <a:endCxn id="850" idx="3"/>
            </p:cNvCxnSpPr>
            <p:nvPr/>
          </p:nvCxnSpPr>
          <p:spPr>
            <a:xfrm rot="10800000">
              <a:off x="5568500" y="3083725"/>
              <a:ext cx="97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52" name="Google Shape;852;p75"/>
            <p:cNvSpPr txBox="1"/>
            <p:nvPr/>
          </p:nvSpPr>
          <p:spPr>
            <a:xfrm>
              <a:off x="6516125" y="2067625"/>
              <a:ext cx="2338200" cy="21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For redundancy, there are usually several name servers for each zone. Any of them will usually work. Let's pick the first one.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This NS record says that </a:t>
              </a:r>
              <a:r>
                <a:rPr b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a.edu-servers.net</a:t>
              </a: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 is a </a:t>
              </a:r>
              <a:r>
                <a:rPr b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.edu</a:t>
              </a: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 name server.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7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DNS Lookup Walkthrough</a:t>
            </a:r>
            <a:endParaRPr/>
          </a:p>
        </p:txBody>
      </p:sp>
      <p:sp>
        <p:nvSpPr>
          <p:cNvPr id="858" name="Google Shape;858;p76"/>
          <p:cNvSpPr txBox="1"/>
          <p:nvPr>
            <p:ph idx="4294967295" type="body"/>
          </p:nvPr>
        </p:nvSpPr>
        <p:spPr>
          <a:xfrm>
            <a:off x="198500" y="1246825"/>
            <a:ext cx="62445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eecs.berkeley.edu @198.41.0.4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Got answer: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-&gt;&gt;HEADER&lt;&lt;- opcode: QUERY, status: NOERROR, id: 26114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flags: qr; QUERY: 1, ANSWER: 0, AUTHORITY: 13, ADDITIONAL: 27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QUESTION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;eecs.berkeley.edu.          IN   A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AUTHORITY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a.edu-servers.net.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b.edu-servers.net.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c.edu-servers.net.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ADDITIONAL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a.edu-servers.net.  172800   IN   A	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192.5.6.30</a:t>
            </a:r>
            <a:endParaRPr b="1"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b.edu-servers.net.  172800   IN   A	192.33.14.30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c.edu-servers.net.  172800   IN   A	192.26.92.30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59" name="Google Shape;859;p76"/>
          <p:cNvGrpSpPr/>
          <p:nvPr/>
        </p:nvGrpSpPr>
        <p:grpSpPr>
          <a:xfrm>
            <a:off x="198500" y="3586975"/>
            <a:ext cx="8256000" cy="1046700"/>
            <a:chOff x="198500" y="3586975"/>
            <a:chExt cx="8256000" cy="1046700"/>
          </a:xfrm>
        </p:grpSpPr>
        <p:sp>
          <p:nvSpPr>
            <p:cNvPr id="860" name="Google Shape;860;p76"/>
            <p:cNvSpPr/>
            <p:nvPr/>
          </p:nvSpPr>
          <p:spPr>
            <a:xfrm>
              <a:off x="198500" y="4029025"/>
              <a:ext cx="4851600" cy="162600"/>
            </a:xfrm>
            <a:prstGeom prst="roundRect">
              <a:avLst>
                <a:gd fmla="val 7638" name="adj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61" name="Google Shape;861;p76"/>
            <p:cNvCxnSpPr>
              <a:endCxn id="860" idx="3"/>
            </p:cNvCxnSpPr>
            <p:nvPr/>
          </p:nvCxnSpPr>
          <p:spPr>
            <a:xfrm rot="10800000">
              <a:off x="5050100" y="4110325"/>
              <a:ext cx="1066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62" name="Google Shape;862;p76"/>
            <p:cNvSpPr txBox="1"/>
            <p:nvPr/>
          </p:nvSpPr>
          <p:spPr>
            <a:xfrm>
              <a:off x="6116300" y="3586975"/>
              <a:ext cx="23382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This A record helpfully tells us the IP address of the next name server we mean to contact.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7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DNS Lookup Walkthrough</a:t>
            </a:r>
            <a:endParaRPr/>
          </a:p>
        </p:txBody>
      </p:sp>
      <p:sp>
        <p:nvSpPr>
          <p:cNvPr id="868" name="Google Shape;868;p77"/>
          <p:cNvSpPr txBox="1"/>
          <p:nvPr>
            <p:ph idx="4294967295" type="body"/>
          </p:nvPr>
        </p:nvSpPr>
        <p:spPr>
          <a:xfrm>
            <a:off x="198500" y="1246825"/>
            <a:ext cx="62445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eecs.berkeley.edu @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192.5.6.30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69" name="Google Shape;869;p77"/>
          <p:cNvGrpSpPr/>
          <p:nvPr/>
        </p:nvGrpSpPr>
        <p:grpSpPr>
          <a:xfrm>
            <a:off x="3439375" y="1223275"/>
            <a:ext cx="5306925" cy="1262100"/>
            <a:chOff x="3439375" y="1223275"/>
            <a:chExt cx="5306925" cy="1262100"/>
          </a:xfrm>
        </p:grpSpPr>
        <p:sp>
          <p:nvSpPr>
            <p:cNvPr id="870" name="Google Shape;870;p77"/>
            <p:cNvSpPr/>
            <p:nvPr/>
          </p:nvSpPr>
          <p:spPr>
            <a:xfrm>
              <a:off x="3439375" y="1299475"/>
              <a:ext cx="1132500" cy="2646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71" name="Google Shape;871;p77"/>
            <p:cNvCxnSpPr>
              <a:endCxn id="870" idx="3"/>
            </p:cNvCxnSpPr>
            <p:nvPr/>
          </p:nvCxnSpPr>
          <p:spPr>
            <a:xfrm rot="10800000">
              <a:off x="4571875" y="1431775"/>
              <a:ext cx="14673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72" name="Google Shape;872;p77"/>
            <p:cNvSpPr txBox="1"/>
            <p:nvPr/>
          </p:nvSpPr>
          <p:spPr>
            <a:xfrm>
              <a:off x="5995600" y="1223275"/>
              <a:ext cx="2750700" cy="12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Next, we query the </a:t>
              </a:r>
              <a:r>
                <a:rPr b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.edu</a:t>
              </a: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 name server. We know the IP address of the </a:t>
              </a:r>
              <a:r>
                <a:rPr b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.edu</a:t>
              </a: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 name server because the root name server gave the information to us.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7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DNS Lookup Walkthrough</a:t>
            </a:r>
            <a:endParaRPr/>
          </a:p>
        </p:txBody>
      </p:sp>
      <p:sp>
        <p:nvSpPr>
          <p:cNvPr id="878" name="Google Shape;878;p78"/>
          <p:cNvSpPr txBox="1"/>
          <p:nvPr>
            <p:ph idx="4294967295" type="body"/>
          </p:nvPr>
        </p:nvSpPr>
        <p:spPr>
          <a:xfrm>
            <a:off x="198500" y="1246825"/>
            <a:ext cx="62445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eecs.berkeley.edu @192.5.6.30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Got answer: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-&gt;&gt;HEADER&lt;&lt;- opcode: QUERY, status: NOERROR, id: 36257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flags: qr; QUERY: 1, ANSWER: 0, AUTHORITY: 3, ADDITIONAL: 5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QUESTION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;eecs.berkeley.edu.       	IN   A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AUTHORITY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berkeley.edu.    	 172800   IN   NS   adns1.berkeley.edu.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berkeley.edu.    	 172800   IN   NS   adns2.berkeley.edu.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berkeley.edu.    	 172800   IN   NS   adns3.berkeley.edu.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ADDITIONAL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adns1.berkeley.edu.  172800   IN   A	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128.32.136.3</a:t>
            </a:r>
            <a:endParaRPr b="1"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adns2.berkeley.edu.  172800   IN   A	128.32.136.14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adns3.berkeley.edu.  172800   IN   A	192.107.102.142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9" name="Google Shape;879;p78"/>
          <p:cNvSpPr txBox="1"/>
          <p:nvPr/>
        </p:nvSpPr>
        <p:spPr>
          <a:xfrm>
            <a:off x="5972250" y="2466700"/>
            <a:ext cx="2750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answer section is blank again. The authority and additional section tell us to query a </a:t>
            </a: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berkeley.edu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name server, and provide us with the IP address of the next name server.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7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DNS Lookup Walkthrough</a:t>
            </a:r>
            <a:endParaRPr/>
          </a:p>
        </p:txBody>
      </p:sp>
      <p:sp>
        <p:nvSpPr>
          <p:cNvPr id="885" name="Google Shape;885;p79"/>
          <p:cNvSpPr txBox="1"/>
          <p:nvPr>
            <p:ph idx="4294967295" type="body"/>
          </p:nvPr>
        </p:nvSpPr>
        <p:spPr>
          <a:xfrm>
            <a:off x="198500" y="1246825"/>
            <a:ext cx="62445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eecs.berkeley.edu @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128.32.136.3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86" name="Google Shape;886;p79"/>
          <p:cNvGrpSpPr/>
          <p:nvPr/>
        </p:nvGrpSpPr>
        <p:grpSpPr>
          <a:xfrm>
            <a:off x="3439375" y="1223275"/>
            <a:ext cx="5033025" cy="2124000"/>
            <a:chOff x="3439375" y="1223275"/>
            <a:chExt cx="5033025" cy="2124000"/>
          </a:xfrm>
        </p:grpSpPr>
        <p:sp>
          <p:nvSpPr>
            <p:cNvPr id="887" name="Google Shape;887;p79"/>
            <p:cNvSpPr/>
            <p:nvPr/>
          </p:nvSpPr>
          <p:spPr>
            <a:xfrm>
              <a:off x="3439375" y="1299475"/>
              <a:ext cx="1353900" cy="2646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88" name="Google Shape;888;p79"/>
            <p:cNvCxnSpPr>
              <a:endCxn id="887" idx="3"/>
            </p:cNvCxnSpPr>
            <p:nvPr/>
          </p:nvCxnSpPr>
          <p:spPr>
            <a:xfrm rot="10800000">
              <a:off x="4793275" y="1431775"/>
              <a:ext cx="11643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89" name="Google Shape;889;p79"/>
            <p:cNvSpPr txBox="1"/>
            <p:nvPr/>
          </p:nvSpPr>
          <p:spPr>
            <a:xfrm>
              <a:off x="5995600" y="1223275"/>
              <a:ext cx="2476800" cy="21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Next, we query the </a:t>
              </a:r>
              <a:r>
                <a:rPr b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berkeley.edu</a:t>
              </a: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 name server for the IP address of </a:t>
              </a:r>
              <a:r>
                <a:rPr b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eecs.berkeley.edu</a:t>
              </a: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. We know the IP address of the</a:t>
              </a:r>
              <a:r>
                <a:rPr b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 berkeley.edu</a:t>
              </a: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 name server because the root name server gave the information to us.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8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DNS Lookup Walkthrough</a:t>
            </a:r>
            <a:endParaRPr/>
          </a:p>
        </p:txBody>
      </p:sp>
      <p:sp>
        <p:nvSpPr>
          <p:cNvPr id="895" name="Google Shape;895;p80"/>
          <p:cNvSpPr txBox="1"/>
          <p:nvPr>
            <p:ph idx="4294967295" type="body"/>
          </p:nvPr>
        </p:nvSpPr>
        <p:spPr>
          <a:xfrm>
            <a:off x="198500" y="1246825"/>
            <a:ext cx="62445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eecs.berkeley.edu @128.32.136.3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Got answer: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-&gt;&gt;HEADER&lt;&lt;- opcode: QUERY, status: NOERROR, id: 52788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flags: qr aa; QUERY: 1, ANSWER: 1, AUTHORITY: 0, ADDITIONAL: 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QUESTION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;eecs.berkeley.edu.     	   IN   A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ANSWER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eecs.berkeley.edu.  86400   IN   A   23.185.0.1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96" name="Google Shape;896;p80"/>
          <p:cNvGrpSpPr/>
          <p:nvPr/>
        </p:nvGrpSpPr>
        <p:grpSpPr>
          <a:xfrm>
            <a:off x="198500" y="2925775"/>
            <a:ext cx="4509300" cy="2034900"/>
            <a:chOff x="198500" y="2925775"/>
            <a:chExt cx="4509300" cy="2034900"/>
          </a:xfrm>
        </p:grpSpPr>
        <p:sp>
          <p:nvSpPr>
            <p:cNvPr id="897" name="Google Shape;897;p80"/>
            <p:cNvSpPr/>
            <p:nvPr/>
          </p:nvSpPr>
          <p:spPr>
            <a:xfrm>
              <a:off x="198500" y="2925775"/>
              <a:ext cx="4509300" cy="482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98" name="Google Shape;898;p80"/>
            <p:cNvCxnSpPr/>
            <p:nvPr/>
          </p:nvCxnSpPr>
          <p:spPr>
            <a:xfrm rot="10800000">
              <a:off x="1046875" y="3408200"/>
              <a:ext cx="0" cy="5049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99" name="Google Shape;899;p80"/>
            <p:cNvSpPr txBox="1"/>
            <p:nvPr/>
          </p:nvSpPr>
          <p:spPr>
            <a:xfrm>
              <a:off x="727600" y="3913975"/>
              <a:ext cx="29451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The answer section has one A type record. It tells us that the IP address of </a:t>
              </a:r>
              <a:r>
                <a:rPr b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eecs.berkeley.edu</a:t>
              </a: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 is </a:t>
              </a:r>
              <a:r>
                <a:rPr b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23.185.0.1</a:t>
              </a: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8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DNS Lookup Walkthrough</a:t>
            </a:r>
            <a:endParaRPr/>
          </a:p>
        </p:txBody>
      </p:sp>
      <p:sp>
        <p:nvSpPr>
          <p:cNvPr id="905" name="Google Shape;905;p81"/>
          <p:cNvSpPr txBox="1"/>
          <p:nvPr>
            <p:ph idx="4294967295" type="body"/>
          </p:nvPr>
        </p:nvSpPr>
        <p:spPr>
          <a:xfrm>
            <a:off x="198500" y="1246825"/>
            <a:ext cx="62445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eecs.berkeley.edu @128.32.136.3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Got answer: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-&gt;&gt;HEADER&lt;&lt;- opcode: QUERY, status: NOERROR, id: 52788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flags: qr aa; QUERY: 1, ANSWER: 1, AUTHORITY: 0, ADDITIONAL: 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QUESTION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;eecs.berkeley.edu.     	   IN   A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ANSWER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eecs.berkeley.edu.  86400   IN   A   23.185.0.1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06" name="Google Shape;906;p81"/>
          <p:cNvGrpSpPr/>
          <p:nvPr/>
        </p:nvGrpSpPr>
        <p:grpSpPr>
          <a:xfrm>
            <a:off x="881325" y="3143575"/>
            <a:ext cx="3538500" cy="1593900"/>
            <a:chOff x="881325" y="3143575"/>
            <a:chExt cx="3538500" cy="1593900"/>
          </a:xfrm>
        </p:grpSpPr>
        <p:cxnSp>
          <p:nvCxnSpPr>
            <p:cNvPr id="907" name="Google Shape;907;p81"/>
            <p:cNvCxnSpPr/>
            <p:nvPr/>
          </p:nvCxnSpPr>
          <p:spPr>
            <a:xfrm rot="10800000">
              <a:off x="2353875" y="3408075"/>
              <a:ext cx="0" cy="530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08" name="Google Shape;908;p81"/>
            <p:cNvSpPr txBox="1"/>
            <p:nvPr/>
          </p:nvSpPr>
          <p:spPr>
            <a:xfrm>
              <a:off x="881325" y="3906175"/>
              <a:ext cx="35385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Here's the time-to-live (TTL) field in the record. It tells us that we can cache this answer for 86,400 seconds (24 hours).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9" name="Google Shape;909;p81"/>
            <p:cNvSpPr/>
            <p:nvPr/>
          </p:nvSpPr>
          <p:spPr>
            <a:xfrm>
              <a:off x="2046525" y="3143575"/>
              <a:ext cx="614700" cy="2217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0" name="Google Shape;910;p81"/>
          <p:cNvSpPr txBox="1"/>
          <p:nvPr/>
        </p:nvSpPr>
        <p:spPr>
          <a:xfrm>
            <a:off x="4691325" y="3906175"/>
            <a:ext cx="263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We finished our original query!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Let's try a few other queries.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DNS Lookup Walkthrough</a:t>
            </a:r>
            <a:endParaRPr/>
          </a:p>
        </p:txBody>
      </p:sp>
      <p:sp>
        <p:nvSpPr>
          <p:cNvPr id="916" name="Google Shape;916;p82"/>
          <p:cNvSpPr txBox="1"/>
          <p:nvPr>
            <p:ph idx="4294967295" type="body"/>
          </p:nvPr>
        </p:nvSpPr>
        <p:spPr>
          <a:xfrm>
            <a:off x="198500" y="1246825"/>
            <a:ext cx="6658800" cy="24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repo.eecs.berkeley.edu @128.32.136.3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Got answer: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-&gt;&gt;HEADER&lt;&lt;- opcode: QUERY, status: NOERROR, id: 25192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flags: qr aa; QUERY: 1, ANSWER: 1, AUTHORITY: 0, ADDITIONAL: 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QUESTION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;repo.eecs.berkeley.edu.	 	  IN   A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ANSWER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repo.eecs.berkeley.edu.  21600  IN   CNAME   repo-2.eecs.berkeley.edu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repo-2.eecs.berkeley.edu	21600  IN   A		128.32.138.46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17" name="Google Shape;917;p82"/>
          <p:cNvCxnSpPr>
            <a:endCxn id="918" idx="2"/>
          </p:cNvCxnSpPr>
          <p:nvPr/>
        </p:nvCxnSpPr>
        <p:spPr>
          <a:xfrm rot="10800000">
            <a:off x="2985125" y="3709100"/>
            <a:ext cx="0" cy="468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9" name="Google Shape;919;p82"/>
          <p:cNvSpPr txBox="1"/>
          <p:nvPr/>
        </p:nvSpPr>
        <p:spPr>
          <a:xfrm>
            <a:off x="6522200" y="1246825"/>
            <a:ext cx="2248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New record type: CNAME tells us that repo.eecs.berkeley.edu is actually an alias (alternate name) for repo-2.eecs.berkeley.edu.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0" name="Google Shape;920;p82"/>
          <p:cNvSpPr/>
          <p:nvPr/>
        </p:nvSpPr>
        <p:spPr>
          <a:xfrm>
            <a:off x="3613025" y="3127825"/>
            <a:ext cx="614700" cy="20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1" name="Google Shape;921;p82"/>
          <p:cNvCxnSpPr>
            <a:stCxn id="922" idx="2"/>
            <a:endCxn id="923" idx="0"/>
          </p:cNvCxnSpPr>
          <p:nvPr/>
        </p:nvCxnSpPr>
        <p:spPr>
          <a:xfrm>
            <a:off x="2843675" y="892800"/>
            <a:ext cx="0" cy="435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2" name="Google Shape;922;p82"/>
          <p:cNvSpPr txBox="1"/>
          <p:nvPr/>
        </p:nvSpPr>
        <p:spPr>
          <a:xfrm>
            <a:off x="1242575" y="492600"/>
            <a:ext cx="32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Let's try asking for a different domain.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3" name="Google Shape;923;p82"/>
          <p:cNvSpPr/>
          <p:nvPr/>
        </p:nvSpPr>
        <p:spPr>
          <a:xfrm>
            <a:off x="1805675" y="1328000"/>
            <a:ext cx="2076000" cy="221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82"/>
          <p:cNvSpPr/>
          <p:nvPr/>
        </p:nvSpPr>
        <p:spPr>
          <a:xfrm rot="10800000">
            <a:off x="3920363" y="2510588"/>
            <a:ext cx="2611487" cy="587812"/>
          </a:xfrm>
          <a:custGeom>
            <a:rect b="b" l="l" r="r" t="t"/>
            <a:pathLst>
              <a:path extrusionOk="0" h="35172" w="75635">
                <a:moveTo>
                  <a:pt x="75635" y="0"/>
                </a:moveTo>
                <a:lnTo>
                  <a:pt x="75635" y="35172"/>
                </a:lnTo>
                <a:lnTo>
                  <a:pt x="0" y="35172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918" name="Google Shape;918;p82"/>
          <p:cNvSpPr/>
          <p:nvPr/>
        </p:nvSpPr>
        <p:spPr>
          <a:xfrm>
            <a:off x="268175" y="3499400"/>
            <a:ext cx="5433900" cy="20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82"/>
          <p:cNvSpPr txBox="1"/>
          <p:nvPr/>
        </p:nvSpPr>
        <p:spPr>
          <a:xfrm>
            <a:off x="2611375" y="4093000"/>
            <a:ext cx="279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Then, the A record tells us the IP address for the true name, repo-2.eecs.berkeley.edu.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History of DNS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 the Internet and ARPANET (its predecessor), three main applications.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Remote terminal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telnet 34.8.12.0</a:t>
            </a:r>
            <a:r>
              <a:rPr lang="en"/>
              <a:t>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 to someone else's machine remotely. SSH is a modern successor.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File transfer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ftp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74.1.254.1</a:t>
            </a:r>
            <a:r>
              <a:rPr lang="en"/>
              <a:t>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Copy files across the network.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Email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mail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alice@88.1.24.0</a:t>
            </a:r>
            <a:r>
              <a:rPr lang="en"/>
              <a:t>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a message to another user.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Remembering the remote host address is difficult for humans.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8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DNS Lookup Walkthrough</a:t>
            </a:r>
            <a:endParaRPr/>
          </a:p>
        </p:txBody>
      </p:sp>
      <p:sp>
        <p:nvSpPr>
          <p:cNvPr id="931" name="Google Shape;931;p83"/>
          <p:cNvSpPr txBox="1"/>
          <p:nvPr>
            <p:ph idx="4294967295" type="body"/>
          </p:nvPr>
        </p:nvSpPr>
        <p:spPr>
          <a:xfrm>
            <a:off x="198500" y="1246825"/>
            <a:ext cx="66588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repo.eecs.berkeley.edu AAAA @128.32.136.3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Got answer: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-&gt;&gt;HEADER&lt;&lt;- opcode: QUERY, status: NOERROR, id: 25192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flags: qr aa; QUERY: 1, ANSWER: 0, AUTHORITY: 1, ADDITIONAL: 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QUESTION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;repo.eecs.berkeley.edu.	 	  IN   AAAA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AUTHORITY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eecs.berkeley.edu. 1971		  IN   SOA   ns.eecs.berkeley.edu, dns.eecs.berkeley.edu, 100012225 10887 3600 604800 86400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32" name="Google Shape;932;p83"/>
          <p:cNvCxnSpPr>
            <a:stCxn id="933" idx="2"/>
            <a:endCxn id="934" idx="0"/>
          </p:cNvCxnSpPr>
          <p:nvPr/>
        </p:nvCxnSpPr>
        <p:spPr>
          <a:xfrm>
            <a:off x="4125825" y="892800"/>
            <a:ext cx="0" cy="435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3" name="Google Shape;933;p83"/>
          <p:cNvSpPr txBox="1"/>
          <p:nvPr/>
        </p:nvSpPr>
        <p:spPr>
          <a:xfrm>
            <a:off x="2082075" y="492600"/>
            <a:ext cx="40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Let's try specifically requesting the IPv6 address.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4" name="Google Shape;934;p83"/>
          <p:cNvSpPr/>
          <p:nvPr/>
        </p:nvSpPr>
        <p:spPr>
          <a:xfrm>
            <a:off x="3866025" y="1328000"/>
            <a:ext cx="519600" cy="221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5" name="Google Shape;935;p83"/>
          <p:cNvGrpSpPr/>
          <p:nvPr/>
        </p:nvGrpSpPr>
        <p:grpSpPr>
          <a:xfrm>
            <a:off x="2677683" y="2050737"/>
            <a:ext cx="6335150" cy="1173250"/>
            <a:chOff x="2406600" y="1999825"/>
            <a:chExt cx="6335150" cy="1173250"/>
          </a:xfrm>
        </p:grpSpPr>
        <p:sp>
          <p:nvSpPr>
            <p:cNvPr id="936" name="Google Shape;936;p83"/>
            <p:cNvSpPr/>
            <p:nvPr/>
          </p:nvSpPr>
          <p:spPr>
            <a:xfrm>
              <a:off x="2406600" y="1999825"/>
              <a:ext cx="1028700" cy="21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83"/>
            <p:cNvSpPr/>
            <p:nvPr/>
          </p:nvSpPr>
          <p:spPr>
            <a:xfrm flipH="1">
              <a:off x="2898904" y="2209863"/>
              <a:ext cx="3373888" cy="723752"/>
            </a:xfrm>
            <a:custGeom>
              <a:rect b="b" l="l" r="r" t="t"/>
              <a:pathLst>
                <a:path extrusionOk="0" h="35172" w="75635">
                  <a:moveTo>
                    <a:pt x="75635" y="0"/>
                  </a:moveTo>
                  <a:lnTo>
                    <a:pt x="75635" y="35172"/>
                  </a:lnTo>
                  <a:lnTo>
                    <a:pt x="0" y="35172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sp>
          <p:nvSpPr>
            <p:cNvPr id="938" name="Google Shape;938;p83"/>
            <p:cNvSpPr txBox="1"/>
            <p:nvPr/>
          </p:nvSpPr>
          <p:spPr>
            <a:xfrm>
              <a:off x="6232250" y="2341775"/>
              <a:ext cx="25095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The answer section is blank, because this domain does not have an IPv6 address.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939" name="Google Shape;939;p83"/>
          <p:cNvCxnSpPr>
            <a:endCxn id="940" idx="2"/>
          </p:cNvCxnSpPr>
          <p:nvPr/>
        </p:nvCxnSpPr>
        <p:spPr>
          <a:xfrm rot="10800000">
            <a:off x="3218825" y="3546900"/>
            <a:ext cx="0" cy="546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0" name="Google Shape;940;p83"/>
          <p:cNvSpPr/>
          <p:nvPr/>
        </p:nvSpPr>
        <p:spPr>
          <a:xfrm>
            <a:off x="268175" y="3153300"/>
            <a:ext cx="5901300" cy="393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83"/>
          <p:cNvSpPr txBox="1"/>
          <p:nvPr/>
        </p:nvSpPr>
        <p:spPr>
          <a:xfrm>
            <a:off x="2687575" y="4093000"/>
            <a:ext cx="279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We got some information about who's operating the zone.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84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What is DNS For?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Design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Implementation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Scaling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Other Uses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947" name="Google Shape;947;p8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DNS</a:t>
            </a:r>
            <a:endParaRPr/>
          </a:p>
        </p:txBody>
      </p:sp>
      <p:sp>
        <p:nvSpPr>
          <p:cNvPr id="948" name="Google Shape;948;p8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8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Hierarchy</a:t>
            </a:r>
            <a:endParaRPr/>
          </a:p>
        </p:txBody>
      </p:sp>
      <p:sp>
        <p:nvSpPr>
          <p:cNvPr id="954" name="Google Shape;954;p85"/>
          <p:cNvSpPr txBox="1"/>
          <p:nvPr>
            <p:ph idx="1" type="body"/>
          </p:nvPr>
        </p:nvSpPr>
        <p:spPr>
          <a:xfrm>
            <a:off x="107050" y="402200"/>
            <a:ext cx="8909700" cy="1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DNS tree represents 3 forms of hierarchy.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Names</a:t>
            </a:r>
            <a:r>
              <a:rPr lang="en"/>
              <a:t> are hierarchical. This is why our domain names are words separated by dots.</a:t>
            </a:r>
            <a:endParaRPr/>
          </a:p>
        </p:txBody>
      </p:sp>
      <p:sp>
        <p:nvSpPr>
          <p:cNvPr id="955" name="Google Shape;955;p85"/>
          <p:cNvSpPr txBox="1"/>
          <p:nvPr/>
        </p:nvSpPr>
        <p:spPr>
          <a:xfrm>
            <a:off x="2926275" y="3764950"/>
            <a:ext cx="8526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ischool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6" name="Google Shape;956;p85"/>
          <p:cNvCxnSpPr>
            <a:stCxn id="957" idx="2"/>
            <a:endCxn id="955" idx="0"/>
          </p:cNvCxnSpPr>
          <p:nvPr/>
        </p:nvCxnSpPr>
        <p:spPr>
          <a:xfrm flipH="1">
            <a:off x="3352425" y="3396550"/>
            <a:ext cx="991200" cy="36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7" name="Google Shape;957;p85"/>
          <p:cNvSpPr txBox="1"/>
          <p:nvPr/>
        </p:nvSpPr>
        <p:spPr>
          <a:xfrm>
            <a:off x="3917325" y="3002950"/>
            <a:ext cx="8526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berkeley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8" name="Google Shape;958;p85"/>
          <p:cNvSpPr txBox="1"/>
          <p:nvPr/>
        </p:nvSpPr>
        <p:spPr>
          <a:xfrm>
            <a:off x="3917175" y="3764950"/>
            <a:ext cx="8526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math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9" name="Google Shape;959;p85"/>
          <p:cNvSpPr txBox="1"/>
          <p:nvPr/>
        </p:nvSpPr>
        <p:spPr>
          <a:xfrm>
            <a:off x="4908075" y="3764950"/>
            <a:ext cx="8526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eecs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0" name="Google Shape;960;p85"/>
          <p:cNvCxnSpPr>
            <a:stCxn id="957" idx="2"/>
            <a:endCxn id="958" idx="0"/>
          </p:cNvCxnSpPr>
          <p:nvPr/>
        </p:nvCxnSpPr>
        <p:spPr>
          <a:xfrm>
            <a:off x="4343625" y="3396550"/>
            <a:ext cx="0" cy="36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1" name="Google Shape;961;p85"/>
          <p:cNvCxnSpPr>
            <a:stCxn id="957" idx="2"/>
            <a:endCxn id="959" idx="0"/>
          </p:cNvCxnSpPr>
          <p:nvPr/>
        </p:nvCxnSpPr>
        <p:spPr>
          <a:xfrm>
            <a:off x="4343625" y="3396550"/>
            <a:ext cx="990900" cy="36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2" name="Google Shape;962;p85"/>
          <p:cNvSpPr txBox="1"/>
          <p:nvPr/>
        </p:nvSpPr>
        <p:spPr>
          <a:xfrm>
            <a:off x="5365125" y="4450750"/>
            <a:ext cx="8526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rise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3" name="Google Shape;963;p85"/>
          <p:cNvSpPr txBox="1"/>
          <p:nvPr/>
        </p:nvSpPr>
        <p:spPr>
          <a:xfrm>
            <a:off x="4450875" y="4450750"/>
            <a:ext cx="8526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repo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4" name="Google Shape;964;p85"/>
          <p:cNvCxnSpPr>
            <a:stCxn id="959" idx="2"/>
            <a:endCxn id="962" idx="0"/>
          </p:cNvCxnSpPr>
          <p:nvPr/>
        </p:nvCxnSpPr>
        <p:spPr>
          <a:xfrm>
            <a:off x="5334375" y="4158550"/>
            <a:ext cx="457200" cy="29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85"/>
          <p:cNvCxnSpPr>
            <a:stCxn id="959" idx="2"/>
            <a:endCxn id="963" idx="0"/>
          </p:cNvCxnSpPr>
          <p:nvPr/>
        </p:nvCxnSpPr>
        <p:spPr>
          <a:xfrm flipH="1">
            <a:off x="4877175" y="4158550"/>
            <a:ext cx="457200" cy="29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6" name="Google Shape;966;p85"/>
          <p:cNvSpPr txBox="1"/>
          <p:nvPr/>
        </p:nvSpPr>
        <p:spPr>
          <a:xfrm>
            <a:off x="2926275" y="4450750"/>
            <a:ext cx="852600" cy="393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7" name="Google Shape;967;p85"/>
          <p:cNvCxnSpPr>
            <a:stCxn id="955" idx="2"/>
            <a:endCxn id="966" idx="0"/>
          </p:cNvCxnSpPr>
          <p:nvPr/>
        </p:nvCxnSpPr>
        <p:spPr>
          <a:xfrm>
            <a:off x="3352575" y="4158550"/>
            <a:ext cx="0" cy="29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8" name="Google Shape;968;p85"/>
          <p:cNvSpPr txBox="1"/>
          <p:nvPr/>
        </p:nvSpPr>
        <p:spPr>
          <a:xfrm>
            <a:off x="3917325" y="2393350"/>
            <a:ext cx="8526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edu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9" name="Google Shape;969;p85"/>
          <p:cNvCxnSpPr>
            <a:stCxn id="968" idx="2"/>
            <a:endCxn id="957" idx="0"/>
          </p:cNvCxnSpPr>
          <p:nvPr/>
        </p:nvCxnSpPr>
        <p:spPr>
          <a:xfrm>
            <a:off x="4343625" y="2786950"/>
            <a:ext cx="0" cy="21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0" name="Google Shape;970;p85"/>
          <p:cNvSpPr txBox="1"/>
          <p:nvPr/>
        </p:nvSpPr>
        <p:spPr>
          <a:xfrm>
            <a:off x="3917325" y="1783750"/>
            <a:ext cx="8526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. (root)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1" name="Google Shape;971;p85"/>
          <p:cNvCxnSpPr>
            <a:stCxn id="970" idx="2"/>
            <a:endCxn id="968" idx="0"/>
          </p:cNvCxnSpPr>
          <p:nvPr/>
        </p:nvCxnSpPr>
        <p:spPr>
          <a:xfrm>
            <a:off x="4343625" y="2177350"/>
            <a:ext cx="0" cy="21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2" name="Google Shape;972;p85"/>
          <p:cNvSpPr txBox="1"/>
          <p:nvPr/>
        </p:nvSpPr>
        <p:spPr>
          <a:xfrm>
            <a:off x="422325" y="4539850"/>
            <a:ext cx="2148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pink.ischool.berkeley.edu.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3" name="Google Shape;973;p85"/>
          <p:cNvCxnSpPr>
            <a:stCxn id="972" idx="3"/>
            <a:endCxn id="966" idx="1"/>
          </p:cNvCxnSpPr>
          <p:nvPr/>
        </p:nvCxnSpPr>
        <p:spPr>
          <a:xfrm>
            <a:off x="2571225" y="4647550"/>
            <a:ext cx="355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4" name="Google Shape;974;p85"/>
          <p:cNvSpPr txBox="1"/>
          <p:nvPr/>
        </p:nvSpPr>
        <p:spPr>
          <a:xfrm>
            <a:off x="6572925" y="4539850"/>
            <a:ext cx="1953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rise.eecs.berkeley.edu.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5" name="Google Shape;975;p85"/>
          <p:cNvCxnSpPr>
            <a:stCxn id="974" idx="1"/>
            <a:endCxn id="962" idx="3"/>
          </p:cNvCxnSpPr>
          <p:nvPr/>
        </p:nvCxnSpPr>
        <p:spPr>
          <a:xfrm rot="10800000">
            <a:off x="6217725" y="4647550"/>
            <a:ext cx="3552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8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Hierarchy</a:t>
            </a:r>
            <a:endParaRPr/>
          </a:p>
        </p:txBody>
      </p:sp>
      <p:sp>
        <p:nvSpPr>
          <p:cNvPr id="981" name="Google Shape;981;p86"/>
          <p:cNvSpPr txBox="1"/>
          <p:nvPr>
            <p:ph idx="1" type="body"/>
          </p:nvPr>
        </p:nvSpPr>
        <p:spPr>
          <a:xfrm>
            <a:off x="107050" y="402200"/>
            <a:ext cx="8909700" cy="1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Authority</a:t>
            </a:r>
            <a:r>
              <a:rPr lang="en"/>
              <a:t> is hierarchical. Each organization manages a zone, and can delegate parts of the zone to other organizations.</a:t>
            </a:r>
            <a:endParaRPr/>
          </a:p>
        </p:txBody>
      </p:sp>
      <p:sp>
        <p:nvSpPr>
          <p:cNvPr id="982" name="Google Shape;982;p86"/>
          <p:cNvSpPr txBox="1"/>
          <p:nvPr/>
        </p:nvSpPr>
        <p:spPr>
          <a:xfrm>
            <a:off x="2926275" y="3764950"/>
            <a:ext cx="8526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ischool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3" name="Google Shape;983;p86"/>
          <p:cNvCxnSpPr>
            <a:stCxn id="984" idx="2"/>
            <a:endCxn id="982" idx="0"/>
          </p:cNvCxnSpPr>
          <p:nvPr/>
        </p:nvCxnSpPr>
        <p:spPr>
          <a:xfrm flipH="1">
            <a:off x="3352425" y="3396550"/>
            <a:ext cx="991200" cy="36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4" name="Google Shape;984;p86"/>
          <p:cNvSpPr txBox="1"/>
          <p:nvPr/>
        </p:nvSpPr>
        <p:spPr>
          <a:xfrm>
            <a:off x="3917325" y="3002950"/>
            <a:ext cx="8526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berkeley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5" name="Google Shape;985;p86"/>
          <p:cNvSpPr txBox="1"/>
          <p:nvPr/>
        </p:nvSpPr>
        <p:spPr>
          <a:xfrm>
            <a:off x="3917175" y="3764950"/>
            <a:ext cx="8526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math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6" name="Google Shape;986;p86"/>
          <p:cNvSpPr txBox="1"/>
          <p:nvPr/>
        </p:nvSpPr>
        <p:spPr>
          <a:xfrm>
            <a:off x="4908075" y="3764950"/>
            <a:ext cx="8526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eecs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7" name="Google Shape;987;p86"/>
          <p:cNvCxnSpPr>
            <a:stCxn id="984" idx="2"/>
            <a:endCxn id="985" idx="0"/>
          </p:cNvCxnSpPr>
          <p:nvPr/>
        </p:nvCxnSpPr>
        <p:spPr>
          <a:xfrm>
            <a:off x="4343625" y="3396550"/>
            <a:ext cx="0" cy="36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" name="Google Shape;988;p86"/>
          <p:cNvCxnSpPr>
            <a:stCxn id="984" idx="2"/>
            <a:endCxn id="986" idx="0"/>
          </p:cNvCxnSpPr>
          <p:nvPr/>
        </p:nvCxnSpPr>
        <p:spPr>
          <a:xfrm>
            <a:off x="4343625" y="3396550"/>
            <a:ext cx="990900" cy="36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9" name="Google Shape;989;p86"/>
          <p:cNvSpPr txBox="1"/>
          <p:nvPr/>
        </p:nvSpPr>
        <p:spPr>
          <a:xfrm>
            <a:off x="5365125" y="4450750"/>
            <a:ext cx="8526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rise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0" name="Google Shape;990;p86"/>
          <p:cNvSpPr txBox="1"/>
          <p:nvPr/>
        </p:nvSpPr>
        <p:spPr>
          <a:xfrm>
            <a:off x="4450875" y="4450750"/>
            <a:ext cx="8526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repo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1" name="Google Shape;991;p86"/>
          <p:cNvCxnSpPr>
            <a:stCxn id="986" idx="2"/>
            <a:endCxn id="989" idx="0"/>
          </p:cNvCxnSpPr>
          <p:nvPr/>
        </p:nvCxnSpPr>
        <p:spPr>
          <a:xfrm>
            <a:off x="5334375" y="4158550"/>
            <a:ext cx="457200" cy="29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2" name="Google Shape;992;p86"/>
          <p:cNvCxnSpPr>
            <a:stCxn id="986" idx="2"/>
            <a:endCxn id="990" idx="0"/>
          </p:cNvCxnSpPr>
          <p:nvPr/>
        </p:nvCxnSpPr>
        <p:spPr>
          <a:xfrm flipH="1">
            <a:off x="4877175" y="4158550"/>
            <a:ext cx="457200" cy="29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3" name="Google Shape;993;p86"/>
          <p:cNvSpPr txBox="1"/>
          <p:nvPr/>
        </p:nvSpPr>
        <p:spPr>
          <a:xfrm>
            <a:off x="2926275" y="4450750"/>
            <a:ext cx="8526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4" name="Google Shape;994;p86"/>
          <p:cNvCxnSpPr>
            <a:stCxn id="982" idx="2"/>
            <a:endCxn id="993" idx="0"/>
          </p:cNvCxnSpPr>
          <p:nvPr/>
        </p:nvCxnSpPr>
        <p:spPr>
          <a:xfrm>
            <a:off x="3352575" y="4158550"/>
            <a:ext cx="0" cy="29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5" name="Google Shape;995;p86"/>
          <p:cNvSpPr txBox="1"/>
          <p:nvPr/>
        </p:nvSpPr>
        <p:spPr>
          <a:xfrm>
            <a:off x="3917325" y="2393350"/>
            <a:ext cx="8526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edu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6" name="Google Shape;996;p86"/>
          <p:cNvCxnSpPr>
            <a:stCxn id="995" idx="2"/>
            <a:endCxn id="984" idx="0"/>
          </p:cNvCxnSpPr>
          <p:nvPr/>
        </p:nvCxnSpPr>
        <p:spPr>
          <a:xfrm>
            <a:off x="4343625" y="2786950"/>
            <a:ext cx="0" cy="21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7" name="Google Shape;997;p86"/>
          <p:cNvSpPr txBox="1"/>
          <p:nvPr/>
        </p:nvSpPr>
        <p:spPr>
          <a:xfrm>
            <a:off x="3917325" y="1783750"/>
            <a:ext cx="8526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. (root)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8" name="Google Shape;998;p86"/>
          <p:cNvCxnSpPr>
            <a:stCxn id="997" idx="2"/>
            <a:endCxn id="995" idx="0"/>
          </p:cNvCxnSpPr>
          <p:nvPr/>
        </p:nvCxnSpPr>
        <p:spPr>
          <a:xfrm>
            <a:off x="4343625" y="2177350"/>
            <a:ext cx="0" cy="21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9" name="Google Shape;999;p86"/>
          <p:cNvSpPr/>
          <p:nvPr/>
        </p:nvSpPr>
        <p:spPr>
          <a:xfrm>
            <a:off x="5152475" y="2484450"/>
            <a:ext cx="2055300" cy="636300"/>
          </a:xfrm>
          <a:prstGeom prst="wedgeRoundRectCallout">
            <a:avLst>
              <a:gd fmla="val -62599" name="adj1"/>
              <a:gd fmla="val 51364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UC Berkeley owns the berkeley.edu zone.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0" name="Google Shape;1000;p86"/>
          <p:cNvSpPr/>
          <p:nvPr/>
        </p:nvSpPr>
        <p:spPr>
          <a:xfrm>
            <a:off x="6432675" y="3764950"/>
            <a:ext cx="2304000" cy="826200"/>
          </a:xfrm>
          <a:prstGeom prst="wedgeRoundRectCallout">
            <a:avLst>
              <a:gd fmla="val -72926" name="adj1"/>
              <a:gd fmla="val -30540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UC Berkeley gives the eecs.berkeley.edu zone to the EECS department.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8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Hierarchy</a:t>
            </a:r>
            <a:endParaRPr/>
          </a:p>
        </p:txBody>
      </p:sp>
      <p:sp>
        <p:nvSpPr>
          <p:cNvPr id="1006" name="Google Shape;1006;p87"/>
          <p:cNvSpPr txBox="1"/>
          <p:nvPr>
            <p:ph idx="1" type="body"/>
          </p:nvPr>
        </p:nvSpPr>
        <p:spPr>
          <a:xfrm>
            <a:off x="107050" y="402200"/>
            <a:ext cx="8909700" cy="1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Infrastructure</a:t>
            </a:r>
            <a:r>
              <a:rPr lang="en"/>
              <a:t> is hierarchical. Each name server only needs to know about a subset of domains.</a:t>
            </a:r>
            <a:endParaRPr/>
          </a:p>
        </p:txBody>
      </p:sp>
      <p:sp>
        <p:nvSpPr>
          <p:cNvPr id="1007" name="Google Shape;1007;p87"/>
          <p:cNvSpPr txBox="1"/>
          <p:nvPr/>
        </p:nvSpPr>
        <p:spPr>
          <a:xfrm>
            <a:off x="2926275" y="3764950"/>
            <a:ext cx="8526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ischool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8" name="Google Shape;1008;p87"/>
          <p:cNvCxnSpPr>
            <a:stCxn id="1009" idx="2"/>
            <a:endCxn id="1007" idx="0"/>
          </p:cNvCxnSpPr>
          <p:nvPr/>
        </p:nvCxnSpPr>
        <p:spPr>
          <a:xfrm flipH="1">
            <a:off x="3352425" y="3396550"/>
            <a:ext cx="991200" cy="36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9" name="Google Shape;1009;p87"/>
          <p:cNvSpPr txBox="1"/>
          <p:nvPr/>
        </p:nvSpPr>
        <p:spPr>
          <a:xfrm>
            <a:off x="3917325" y="3002950"/>
            <a:ext cx="8526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berkeley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0" name="Google Shape;1010;p87"/>
          <p:cNvSpPr txBox="1"/>
          <p:nvPr/>
        </p:nvSpPr>
        <p:spPr>
          <a:xfrm>
            <a:off x="3917175" y="3764950"/>
            <a:ext cx="8526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math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1" name="Google Shape;1011;p87"/>
          <p:cNvSpPr txBox="1"/>
          <p:nvPr/>
        </p:nvSpPr>
        <p:spPr>
          <a:xfrm>
            <a:off x="4908075" y="3764950"/>
            <a:ext cx="8526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eecs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2" name="Google Shape;1012;p87"/>
          <p:cNvCxnSpPr>
            <a:stCxn id="1009" idx="2"/>
            <a:endCxn id="1010" idx="0"/>
          </p:cNvCxnSpPr>
          <p:nvPr/>
        </p:nvCxnSpPr>
        <p:spPr>
          <a:xfrm>
            <a:off x="4343625" y="3396550"/>
            <a:ext cx="0" cy="36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3" name="Google Shape;1013;p87"/>
          <p:cNvCxnSpPr>
            <a:stCxn id="1009" idx="2"/>
            <a:endCxn id="1011" idx="0"/>
          </p:cNvCxnSpPr>
          <p:nvPr/>
        </p:nvCxnSpPr>
        <p:spPr>
          <a:xfrm>
            <a:off x="4343625" y="3396550"/>
            <a:ext cx="990900" cy="36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4" name="Google Shape;1014;p87"/>
          <p:cNvSpPr txBox="1"/>
          <p:nvPr/>
        </p:nvSpPr>
        <p:spPr>
          <a:xfrm>
            <a:off x="5365125" y="4450750"/>
            <a:ext cx="8526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rise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5" name="Google Shape;1015;p87"/>
          <p:cNvSpPr txBox="1"/>
          <p:nvPr/>
        </p:nvSpPr>
        <p:spPr>
          <a:xfrm>
            <a:off x="4450875" y="4450750"/>
            <a:ext cx="8526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repo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6" name="Google Shape;1016;p87"/>
          <p:cNvCxnSpPr>
            <a:stCxn id="1011" idx="2"/>
            <a:endCxn id="1014" idx="0"/>
          </p:cNvCxnSpPr>
          <p:nvPr/>
        </p:nvCxnSpPr>
        <p:spPr>
          <a:xfrm>
            <a:off x="5334375" y="4158550"/>
            <a:ext cx="457200" cy="29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Google Shape;1017;p87"/>
          <p:cNvCxnSpPr>
            <a:stCxn id="1011" idx="2"/>
            <a:endCxn id="1015" idx="0"/>
          </p:cNvCxnSpPr>
          <p:nvPr/>
        </p:nvCxnSpPr>
        <p:spPr>
          <a:xfrm flipH="1">
            <a:off x="4877175" y="4158550"/>
            <a:ext cx="457200" cy="29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8" name="Google Shape;1018;p87"/>
          <p:cNvSpPr txBox="1"/>
          <p:nvPr/>
        </p:nvSpPr>
        <p:spPr>
          <a:xfrm>
            <a:off x="2926275" y="4450750"/>
            <a:ext cx="8526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9" name="Google Shape;1019;p87"/>
          <p:cNvCxnSpPr>
            <a:stCxn id="1007" idx="2"/>
            <a:endCxn id="1018" idx="0"/>
          </p:cNvCxnSpPr>
          <p:nvPr/>
        </p:nvCxnSpPr>
        <p:spPr>
          <a:xfrm>
            <a:off x="3352575" y="4158550"/>
            <a:ext cx="0" cy="29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0" name="Google Shape;1020;p87"/>
          <p:cNvSpPr txBox="1"/>
          <p:nvPr/>
        </p:nvSpPr>
        <p:spPr>
          <a:xfrm>
            <a:off x="3917325" y="2393350"/>
            <a:ext cx="8526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edu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1" name="Google Shape;1021;p87"/>
          <p:cNvCxnSpPr>
            <a:stCxn id="1020" idx="2"/>
            <a:endCxn id="1009" idx="0"/>
          </p:cNvCxnSpPr>
          <p:nvPr/>
        </p:nvCxnSpPr>
        <p:spPr>
          <a:xfrm>
            <a:off x="4343625" y="2786950"/>
            <a:ext cx="0" cy="21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2" name="Google Shape;1022;p87"/>
          <p:cNvSpPr txBox="1"/>
          <p:nvPr/>
        </p:nvSpPr>
        <p:spPr>
          <a:xfrm>
            <a:off x="3917325" y="1783750"/>
            <a:ext cx="8526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. (root)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3" name="Google Shape;1023;p87"/>
          <p:cNvCxnSpPr>
            <a:stCxn id="1022" idx="2"/>
            <a:endCxn id="1020" idx="0"/>
          </p:cNvCxnSpPr>
          <p:nvPr/>
        </p:nvCxnSpPr>
        <p:spPr>
          <a:xfrm>
            <a:off x="4343625" y="2177350"/>
            <a:ext cx="0" cy="21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4" name="Google Shape;1024;p87"/>
          <p:cNvSpPr/>
          <p:nvPr/>
        </p:nvSpPr>
        <p:spPr>
          <a:xfrm>
            <a:off x="5252750" y="1783750"/>
            <a:ext cx="2406300" cy="1327200"/>
          </a:xfrm>
          <a:prstGeom prst="wedgeRoundRectCallout">
            <a:avLst>
              <a:gd fmla="val -62599" name="adj1"/>
              <a:gd fmla="val 51364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 have to answer all berkeley.edu queries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For eecs.berkeley.edu queries, I can redirect users to that name server.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8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Hierarchy</a:t>
            </a:r>
            <a:endParaRPr/>
          </a:p>
        </p:txBody>
      </p:sp>
      <p:sp>
        <p:nvSpPr>
          <p:cNvPr id="1030" name="Google Shape;1030;p88"/>
          <p:cNvSpPr txBox="1"/>
          <p:nvPr/>
        </p:nvSpPr>
        <p:spPr>
          <a:xfrm>
            <a:off x="4762175" y="666475"/>
            <a:ext cx="2884200" cy="187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berkeley.edu zone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Owned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by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: UC Berkeley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Name server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: adns1.berkeley.edu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Manages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www.berkeley.edu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calcentral.berkeley.edu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systemstatus.berkeley.edu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...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1" name="Google Shape;1031;p88"/>
          <p:cNvSpPr txBox="1"/>
          <p:nvPr/>
        </p:nvSpPr>
        <p:spPr>
          <a:xfrm>
            <a:off x="3598325" y="3101675"/>
            <a:ext cx="2468700" cy="166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The ischool.berkeley.edu zone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Owned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by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: School of Information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Name server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: is-dns.berkeley.edu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Manages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pink.ischool.berkeley.edu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blue.ischool.berkeley.edu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...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2" name="Google Shape;1032;p88"/>
          <p:cNvSpPr txBox="1"/>
          <p:nvPr/>
        </p:nvSpPr>
        <p:spPr>
          <a:xfrm>
            <a:off x="6341525" y="3101675"/>
            <a:ext cx="2468700" cy="166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The eecs.berkeley.edu zone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Owned by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: EECS Department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Name server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: cs-dns.berkeley.edu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Manages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repo.eecs.berkeley.edu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rise.eecs.berkeley.edu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...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3" name="Google Shape;1033;p88"/>
          <p:cNvCxnSpPr>
            <a:stCxn id="1030" idx="2"/>
            <a:endCxn id="1031" idx="0"/>
          </p:cNvCxnSpPr>
          <p:nvPr/>
        </p:nvCxnSpPr>
        <p:spPr>
          <a:xfrm flipH="1">
            <a:off x="4832675" y="2541475"/>
            <a:ext cx="1371600" cy="5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4" name="Google Shape;1034;p88"/>
          <p:cNvCxnSpPr>
            <a:stCxn id="1030" idx="2"/>
            <a:endCxn id="1032" idx="0"/>
          </p:cNvCxnSpPr>
          <p:nvPr/>
        </p:nvCxnSpPr>
        <p:spPr>
          <a:xfrm>
            <a:off x="6204275" y="2541475"/>
            <a:ext cx="1371600" cy="5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5" name="Google Shape;1035;p88"/>
          <p:cNvSpPr txBox="1"/>
          <p:nvPr>
            <p:ph idx="1" type="body"/>
          </p:nvPr>
        </p:nvSpPr>
        <p:spPr>
          <a:xfrm>
            <a:off x="107050" y="402200"/>
            <a:ext cx="33411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node in the tree represents a </a:t>
            </a:r>
            <a:r>
              <a:rPr b="1" lang="en"/>
              <a:t>zone</a:t>
            </a:r>
            <a:r>
              <a:rPr lang="en"/>
              <a:t> of domains.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organization managing a zone can </a:t>
            </a:r>
            <a:r>
              <a:rPr b="1" lang="en"/>
              <a:t>delegate</a:t>
            </a:r>
            <a:r>
              <a:rPr lang="en"/>
              <a:t> part of its zone to somebody else.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zone has an </a:t>
            </a:r>
            <a:r>
              <a:rPr b="1" lang="en"/>
              <a:t>authoritative name server</a:t>
            </a:r>
            <a:r>
              <a:rPr lang="en"/>
              <a:t> that knows about the domains in that zone.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8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Hierarchy</a:t>
            </a:r>
            <a:endParaRPr/>
          </a:p>
        </p:txBody>
      </p:sp>
      <p:sp>
        <p:nvSpPr>
          <p:cNvPr id="1041" name="Google Shape;1041;p89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zone</a:t>
            </a:r>
            <a:r>
              <a:rPr lang="en"/>
              <a:t> corresponds to an administrative authority response for some part of the hierarchy.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zone is </a:t>
            </a:r>
            <a:r>
              <a:rPr b="1" lang="en"/>
              <a:t>authoritative</a:t>
            </a:r>
            <a:r>
              <a:rPr lang="en"/>
              <a:t> for how names within that part of the hierarchy are controlled.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choose to </a:t>
            </a:r>
            <a:r>
              <a:rPr b="1" lang="en"/>
              <a:t>delegate</a:t>
            </a:r>
            <a:r>
              <a:rPr lang="en"/>
              <a:t> authority for part of the zone to somebody else.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Zones help DNS scale.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administrative authorities are responsible for different parts of the hierarchy.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Educause (.edu zone operators) don't have to know about what's happening in the berkeley.edu zone (authority delegated to UC Berkeley).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9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Administrative Authorities</a:t>
            </a:r>
            <a:endParaRPr/>
          </a:p>
        </p:txBody>
      </p:sp>
      <p:sp>
        <p:nvSpPr>
          <p:cNvPr id="1047" name="Google Shape;1047;p90"/>
          <p:cNvSpPr txBox="1"/>
          <p:nvPr>
            <p:ph idx="1" type="body"/>
          </p:nvPr>
        </p:nvSpPr>
        <p:spPr>
          <a:xfrm>
            <a:off x="107050" y="402200"/>
            <a:ext cx="8909700" cy="17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DNS root is controlled by ICANN.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Internet Corporation for Assigned Names and Numbers.</a:t>
            </a:r>
            <a:endParaRPr/>
          </a:p>
        </p:txBody>
      </p:sp>
      <p:sp>
        <p:nvSpPr>
          <p:cNvPr id="1048" name="Google Shape;1048;p90"/>
          <p:cNvSpPr txBox="1"/>
          <p:nvPr/>
        </p:nvSpPr>
        <p:spPr>
          <a:xfrm>
            <a:off x="4145700" y="2415825"/>
            <a:ext cx="8526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. (root)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9" name="Google Shape;1049;p90"/>
          <p:cNvCxnSpPr>
            <a:stCxn id="1048" idx="2"/>
            <a:endCxn id="1050" idx="0"/>
          </p:cNvCxnSpPr>
          <p:nvPr/>
        </p:nvCxnSpPr>
        <p:spPr>
          <a:xfrm flipH="1">
            <a:off x="2930400" y="2809425"/>
            <a:ext cx="1641600" cy="36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1" name="Google Shape;1051;p90"/>
          <p:cNvSpPr txBox="1"/>
          <p:nvPr/>
        </p:nvSpPr>
        <p:spPr>
          <a:xfrm>
            <a:off x="4610100" y="3177825"/>
            <a:ext cx="5805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2" name="Google Shape;1052;p90"/>
          <p:cNvSpPr txBox="1"/>
          <p:nvPr/>
        </p:nvSpPr>
        <p:spPr>
          <a:xfrm>
            <a:off x="3953400" y="3177825"/>
            <a:ext cx="5805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org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3" name="Google Shape;1053;p90"/>
          <p:cNvSpPr txBox="1"/>
          <p:nvPr/>
        </p:nvSpPr>
        <p:spPr>
          <a:xfrm>
            <a:off x="3296700" y="3177825"/>
            <a:ext cx="5805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edu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0" name="Google Shape;1050;p90"/>
          <p:cNvSpPr txBox="1"/>
          <p:nvPr/>
        </p:nvSpPr>
        <p:spPr>
          <a:xfrm>
            <a:off x="2640000" y="3177825"/>
            <a:ext cx="5805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4" name="Google Shape;1054;p90"/>
          <p:cNvSpPr txBox="1"/>
          <p:nvPr/>
        </p:nvSpPr>
        <p:spPr>
          <a:xfrm>
            <a:off x="5923500" y="3177825"/>
            <a:ext cx="5805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5" name="Google Shape;1055;p90"/>
          <p:cNvSpPr txBox="1"/>
          <p:nvPr/>
        </p:nvSpPr>
        <p:spPr>
          <a:xfrm>
            <a:off x="5266800" y="3177825"/>
            <a:ext cx="5805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6" name="Google Shape;1056;p90"/>
          <p:cNvSpPr txBox="1"/>
          <p:nvPr/>
        </p:nvSpPr>
        <p:spPr>
          <a:xfrm>
            <a:off x="6580200" y="3177825"/>
            <a:ext cx="328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...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7" name="Google Shape;1057;p90"/>
          <p:cNvCxnSpPr>
            <a:stCxn id="1048" idx="2"/>
            <a:endCxn id="1053" idx="0"/>
          </p:cNvCxnSpPr>
          <p:nvPr/>
        </p:nvCxnSpPr>
        <p:spPr>
          <a:xfrm flipH="1">
            <a:off x="3586800" y="2809425"/>
            <a:ext cx="985200" cy="36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8" name="Google Shape;1058;p90"/>
          <p:cNvCxnSpPr>
            <a:stCxn id="1048" idx="2"/>
            <a:endCxn id="1052" idx="0"/>
          </p:cNvCxnSpPr>
          <p:nvPr/>
        </p:nvCxnSpPr>
        <p:spPr>
          <a:xfrm flipH="1">
            <a:off x="4243800" y="2809425"/>
            <a:ext cx="328200" cy="36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9" name="Google Shape;1059;p90"/>
          <p:cNvCxnSpPr>
            <a:stCxn id="1048" idx="2"/>
            <a:endCxn id="1051" idx="0"/>
          </p:cNvCxnSpPr>
          <p:nvPr/>
        </p:nvCxnSpPr>
        <p:spPr>
          <a:xfrm>
            <a:off x="4572000" y="2809425"/>
            <a:ext cx="328500" cy="36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" name="Google Shape;1060;p90"/>
          <p:cNvCxnSpPr>
            <a:stCxn id="1048" idx="2"/>
            <a:endCxn id="1055" idx="0"/>
          </p:cNvCxnSpPr>
          <p:nvPr/>
        </p:nvCxnSpPr>
        <p:spPr>
          <a:xfrm>
            <a:off x="4572000" y="2809425"/>
            <a:ext cx="985200" cy="36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" name="Google Shape;1061;p90"/>
          <p:cNvCxnSpPr>
            <a:stCxn id="1048" idx="2"/>
            <a:endCxn id="1054" idx="0"/>
          </p:cNvCxnSpPr>
          <p:nvPr/>
        </p:nvCxnSpPr>
        <p:spPr>
          <a:xfrm>
            <a:off x="4572000" y="2809425"/>
            <a:ext cx="1641900" cy="36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2" name="Google Shape;1062;p90"/>
          <p:cNvSpPr txBox="1"/>
          <p:nvPr/>
        </p:nvSpPr>
        <p:spPr>
          <a:xfrm>
            <a:off x="2235600" y="3177825"/>
            <a:ext cx="328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...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3" name="Google Shape;1063;p90"/>
          <p:cNvSpPr txBox="1"/>
          <p:nvPr/>
        </p:nvSpPr>
        <p:spPr>
          <a:xfrm>
            <a:off x="4229100" y="3863625"/>
            <a:ext cx="5805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4" name="Google Shape;1064;p90"/>
          <p:cNvSpPr txBox="1"/>
          <p:nvPr/>
        </p:nvSpPr>
        <p:spPr>
          <a:xfrm>
            <a:off x="4991100" y="3863625"/>
            <a:ext cx="5805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5" name="Google Shape;1065;p90"/>
          <p:cNvCxnSpPr>
            <a:stCxn id="1051" idx="2"/>
            <a:endCxn id="1063" idx="0"/>
          </p:cNvCxnSpPr>
          <p:nvPr/>
        </p:nvCxnSpPr>
        <p:spPr>
          <a:xfrm flipH="1">
            <a:off x="4519350" y="3571425"/>
            <a:ext cx="381000" cy="29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6" name="Google Shape;1066;p90"/>
          <p:cNvCxnSpPr>
            <a:stCxn id="1051" idx="2"/>
            <a:endCxn id="1064" idx="0"/>
          </p:cNvCxnSpPr>
          <p:nvPr/>
        </p:nvCxnSpPr>
        <p:spPr>
          <a:xfrm>
            <a:off x="4900350" y="3571425"/>
            <a:ext cx="381000" cy="29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7" name="Google Shape;1067;p90"/>
          <p:cNvSpPr txBox="1"/>
          <p:nvPr/>
        </p:nvSpPr>
        <p:spPr>
          <a:xfrm>
            <a:off x="3726450" y="4549425"/>
            <a:ext cx="6714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google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8" name="Google Shape;1068;p90"/>
          <p:cNvSpPr txBox="1"/>
          <p:nvPr/>
        </p:nvSpPr>
        <p:spPr>
          <a:xfrm>
            <a:off x="4640850" y="4549425"/>
            <a:ext cx="6714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amazon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9" name="Google Shape;1069;p90"/>
          <p:cNvCxnSpPr>
            <a:stCxn id="1063" idx="2"/>
            <a:endCxn id="1067" idx="0"/>
          </p:cNvCxnSpPr>
          <p:nvPr/>
        </p:nvCxnSpPr>
        <p:spPr>
          <a:xfrm flipH="1">
            <a:off x="4062150" y="4257225"/>
            <a:ext cx="457200" cy="29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0" name="Google Shape;1070;p90"/>
          <p:cNvCxnSpPr>
            <a:stCxn id="1063" idx="2"/>
            <a:endCxn id="1068" idx="0"/>
          </p:cNvCxnSpPr>
          <p:nvPr/>
        </p:nvCxnSpPr>
        <p:spPr>
          <a:xfrm>
            <a:off x="4519350" y="4257225"/>
            <a:ext cx="457200" cy="29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9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Administrative Authorities</a:t>
            </a:r>
            <a:endParaRPr/>
          </a:p>
        </p:txBody>
      </p:sp>
      <p:sp>
        <p:nvSpPr>
          <p:cNvPr id="1076" name="Google Shape;1076;p91"/>
          <p:cNvSpPr txBox="1"/>
          <p:nvPr>
            <p:ph idx="1" type="body"/>
          </p:nvPr>
        </p:nvSpPr>
        <p:spPr>
          <a:xfrm>
            <a:off x="107050" y="402200"/>
            <a:ext cx="8909700" cy="17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Top-level domains (TLDs)</a:t>
            </a:r>
            <a:r>
              <a:rPr lang="en"/>
              <a:t> are the zones directly below root.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Historically, relatively few, based on </a:t>
            </a:r>
            <a:r>
              <a:rPr lang="en"/>
              <a:t>purpose</a:t>
            </a:r>
            <a:r>
              <a:rPr lang="en"/>
              <a:t> (</a:t>
            </a:r>
            <a:r>
              <a:rPr b="1" lang="en"/>
              <a:t>org</a:t>
            </a:r>
            <a:r>
              <a:rPr lang="en"/>
              <a:t>anization, </a:t>
            </a:r>
            <a:r>
              <a:rPr b="1" lang="en"/>
              <a:t>edu</a:t>
            </a:r>
            <a:r>
              <a:rPr lang="en"/>
              <a:t>cation, </a:t>
            </a:r>
            <a:r>
              <a:rPr b="1" lang="en"/>
              <a:t>com</a:t>
            </a:r>
            <a:r>
              <a:rPr lang="en"/>
              <a:t>mercial, etc.), and country (UK, </a:t>
            </a:r>
            <a:r>
              <a:rPr lang="en"/>
              <a:t>France</a:t>
            </a:r>
            <a:r>
              <a:rPr lang="en"/>
              <a:t>, Japan, etc.).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recently, many more weird ones (.travel, .pizza, etc.). Over 1500 TLDs today!</a:t>
            </a:r>
            <a:endParaRPr/>
          </a:p>
        </p:txBody>
      </p:sp>
      <p:sp>
        <p:nvSpPr>
          <p:cNvPr id="1077" name="Google Shape;1077;p91"/>
          <p:cNvSpPr txBox="1"/>
          <p:nvPr/>
        </p:nvSpPr>
        <p:spPr>
          <a:xfrm>
            <a:off x="4145700" y="2415825"/>
            <a:ext cx="8526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. (root)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78" name="Google Shape;1078;p91"/>
          <p:cNvCxnSpPr>
            <a:stCxn id="1077" idx="2"/>
            <a:endCxn id="1079" idx="0"/>
          </p:cNvCxnSpPr>
          <p:nvPr/>
        </p:nvCxnSpPr>
        <p:spPr>
          <a:xfrm flipH="1">
            <a:off x="2930400" y="2809425"/>
            <a:ext cx="1641600" cy="36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0" name="Google Shape;1080;p91"/>
          <p:cNvSpPr txBox="1"/>
          <p:nvPr/>
        </p:nvSpPr>
        <p:spPr>
          <a:xfrm>
            <a:off x="4610100" y="3177825"/>
            <a:ext cx="5805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1" name="Google Shape;1081;p91"/>
          <p:cNvSpPr txBox="1"/>
          <p:nvPr/>
        </p:nvSpPr>
        <p:spPr>
          <a:xfrm>
            <a:off x="3953400" y="3177825"/>
            <a:ext cx="5805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org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2" name="Google Shape;1082;p91"/>
          <p:cNvSpPr txBox="1"/>
          <p:nvPr/>
        </p:nvSpPr>
        <p:spPr>
          <a:xfrm>
            <a:off x="3296700" y="3177825"/>
            <a:ext cx="5805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edu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9" name="Google Shape;1079;p91"/>
          <p:cNvSpPr txBox="1"/>
          <p:nvPr/>
        </p:nvSpPr>
        <p:spPr>
          <a:xfrm>
            <a:off x="2640000" y="3177825"/>
            <a:ext cx="5805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3" name="Google Shape;1083;p91"/>
          <p:cNvSpPr txBox="1"/>
          <p:nvPr/>
        </p:nvSpPr>
        <p:spPr>
          <a:xfrm>
            <a:off x="5923500" y="3177825"/>
            <a:ext cx="5805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4" name="Google Shape;1084;p91"/>
          <p:cNvSpPr txBox="1"/>
          <p:nvPr/>
        </p:nvSpPr>
        <p:spPr>
          <a:xfrm>
            <a:off x="5266800" y="3177825"/>
            <a:ext cx="5805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5" name="Google Shape;1085;p91"/>
          <p:cNvSpPr txBox="1"/>
          <p:nvPr/>
        </p:nvSpPr>
        <p:spPr>
          <a:xfrm>
            <a:off x="6580200" y="3177825"/>
            <a:ext cx="328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...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6" name="Google Shape;1086;p91"/>
          <p:cNvCxnSpPr>
            <a:stCxn id="1077" idx="2"/>
            <a:endCxn id="1082" idx="0"/>
          </p:cNvCxnSpPr>
          <p:nvPr/>
        </p:nvCxnSpPr>
        <p:spPr>
          <a:xfrm flipH="1">
            <a:off x="3586800" y="2809425"/>
            <a:ext cx="985200" cy="36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7" name="Google Shape;1087;p91"/>
          <p:cNvCxnSpPr>
            <a:stCxn id="1077" idx="2"/>
            <a:endCxn id="1081" idx="0"/>
          </p:cNvCxnSpPr>
          <p:nvPr/>
        </p:nvCxnSpPr>
        <p:spPr>
          <a:xfrm flipH="1">
            <a:off x="4243800" y="2809425"/>
            <a:ext cx="328200" cy="36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8" name="Google Shape;1088;p91"/>
          <p:cNvCxnSpPr>
            <a:stCxn id="1077" idx="2"/>
            <a:endCxn id="1080" idx="0"/>
          </p:cNvCxnSpPr>
          <p:nvPr/>
        </p:nvCxnSpPr>
        <p:spPr>
          <a:xfrm>
            <a:off x="4572000" y="2809425"/>
            <a:ext cx="328500" cy="36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9" name="Google Shape;1089;p91"/>
          <p:cNvCxnSpPr>
            <a:stCxn id="1077" idx="2"/>
            <a:endCxn id="1084" idx="0"/>
          </p:cNvCxnSpPr>
          <p:nvPr/>
        </p:nvCxnSpPr>
        <p:spPr>
          <a:xfrm>
            <a:off x="4572000" y="2809425"/>
            <a:ext cx="985200" cy="36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0" name="Google Shape;1090;p91"/>
          <p:cNvCxnSpPr>
            <a:stCxn id="1077" idx="2"/>
            <a:endCxn id="1083" idx="0"/>
          </p:cNvCxnSpPr>
          <p:nvPr/>
        </p:nvCxnSpPr>
        <p:spPr>
          <a:xfrm>
            <a:off x="4572000" y="2809425"/>
            <a:ext cx="1641900" cy="36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1" name="Google Shape;1091;p91"/>
          <p:cNvSpPr txBox="1"/>
          <p:nvPr/>
        </p:nvSpPr>
        <p:spPr>
          <a:xfrm>
            <a:off x="2235600" y="3177825"/>
            <a:ext cx="328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...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91"/>
          <p:cNvSpPr txBox="1"/>
          <p:nvPr/>
        </p:nvSpPr>
        <p:spPr>
          <a:xfrm>
            <a:off x="4229100" y="3863625"/>
            <a:ext cx="5805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91"/>
          <p:cNvSpPr txBox="1"/>
          <p:nvPr/>
        </p:nvSpPr>
        <p:spPr>
          <a:xfrm>
            <a:off x="4991100" y="3863625"/>
            <a:ext cx="5805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4" name="Google Shape;1094;p91"/>
          <p:cNvCxnSpPr>
            <a:stCxn id="1080" idx="2"/>
            <a:endCxn id="1092" idx="0"/>
          </p:cNvCxnSpPr>
          <p:nvPr/>
        </p:nvCxnSpPr>
        <p:spPr>
          <a:xfrm flipH="1">
            <a:off x="4519350" y="3571425"/>
            <a:ext cx="381000" cy="29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5" name="Google Shape;1095;p91"/>
          <p:cNvCxnSpPr>
            <a:stCxn id="1080" idx="2"/>
            <a:endCxn id="1093" idx="0"/>
          </p:cNvCxnSpPr>
          <p:nvPr/>
        </p:nvCxnSpPr>
        <p:spPr>
          <a:xfrm>
            <a:off x="4900350" y="3571425"/>
            <a:ext cx="381000" cy="29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6" name="Google Shape;1096;p91"/>
          <p:cNvSpPr txBox="1"/>
          <p:nvPr/>
        </p:nvSpPr>
        <p:spPr>
          <a:xfrm>
            <a:off x="3726450" y="4549425"/>
            <a:ext cx="6714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google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7" name="Google Shape;1097;p91"/>
          <p:cNvSpPr txBox="1"/>
          <p:nvPr/>
        </p:nvSpPr>
        <p:spPr>
          <a:xfrm>
            <a:off x="4640850" y="4549425"/>
            <a:ext cx="6714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amazon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8" name="Google Shape;1098;p91"/>
          <p:cNvCxnSpPr>
            <a:stCxn id="1092" idx="2"/>
            <a:endCxn id="1096" idx="0"/>
          </p:cNvCxnSpPr>
          <p:nvPr/>
        </p:nvCxnSpPr>
        <p:spPr>
          <a:xfrm flipH="1">
            <a:off x="4062150" y="4257225"/>
            <a:ext cx="457200" cy="29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9" name="Google Shape;1099;p91"/>
          <p:cNvCxnSpPr>
            <a:stCxn id="1092" idx="2"/>
            <a:endCxn id="1097" idx="0"/>
          </p:cNvCxnSpPr>
          <p:nvPr/>
        </p:nvCxnSpPr>
        <p:spPr>
          <a:xfrm>
            <a:off x="4519350" y="4257225"/>
            <a:ext cx="457200" cy="29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0" name="Google Shape;1100;p91"/>
          <p:cNvSpPr txBox="1"/>
          <p:nvPr/>
        </p:nvSpPr>
        <p:spPr>
          <a:xfrm>
            <a:off x="948200" y="3174525"/>
            <a:ext cx="6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TLDs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1" name="Google Shape;1101;p91"/>
          <p:cNvCxnSpPr>
            <a:stCxn id="1100" idx="3"/>
          </p:cNvCxnSpPr>
          <p:nvPr/>
        </p:nvCxnSpPr>
        <p:spPr>
          <a:xfrm>
            <a:off x="1587200" y="3374625"/>
            <a:ext cx="502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9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Administrative Authorities</a:t>
            </a:r>
            <a:endParaRPr/>
          </a:p>
        </p:txBody>
      </p:sp>
      <p:sp>
        <p:nvSpPr>
          <p:cNvPr id="1107" name="Google Shape;1107;p92"/>
          <p:cNvSpPr txBox="1"/>
          <p:nvPr>
            <p:ph idx="1" type="body"/>
          </p:nvPr>
        </p:nvSpPr>
        <p:spPr>
          <a:xfrm>
            <a:off x="107050" y="402200"/>
            <a:ext cx="8909700" cy="17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Second-level domains, third-level domains, etc. are below TLDs.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TLD can decide its own structure.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The .uk zone delegated .co.uk (commercial) and .ac.uk (academic).</a:t>
            </a:r>
            <a:endParaRPr/>
          </a:p>
        </p:txBody>
      </p:sp>
      <p:sp>
        <p:nvSpPr>
          <p:cNvPr id="1108" name="Google Shape;1108;p92"/>
          <p:cNvSpPr txBox="1"/>
          <p:nvPr/>
        </p:nvSpPr>
        <p:spPr>
          <a:xfrm>
            <a:off x="4145700" y="2415825"/>
            <a:ext cx="8526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. (root)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9" name="Google Shape;1109;p92"/>
          <p:cNvCxnSpPr>
            <a:stCxn id="1108" idx="2"/>
            <a:endCxn id="1110" idx="0"/>
          </p:cNvCxnSpPr>
          <p:nvPr/>
        </p:nvCxnSpPr>
        <p:spPr>
          <a:xfrm flipH="1">
            <a:off x="2930400" y="2809425"/>
            <a:ext cx="1641600" cy="36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1" name="Google Shape;1111;p92"/>
          <p:cNvSpPr txBox="1"/>
          <p:nvPr/>
        </p:nvSpPr>
        <p:spPr>
          <a:xfrm>
            <a:off x="4610100" y="3177825"/>
            <a:ext cx="5805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2" name="Google Shape;1112;p92"/>
          <p:cNvSpPr txBox="1"/>
          <p:nvPr/>
        </p:nvSpPr>
        <p:spPr>
          <a:xfrm>
            <a:off x="3953400" y="3177825"/>
            <a:ext cx="5805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org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3" name="Google Shape;1113;p92"/>
          <p:cNvSpPr txBox="1"/>
          <p:nvPr/>
        </p:nvSpPr>
        <p:spPr>
          <a:xfrm>
            <a:off x="3296700" y="3177825"/>
            <a:ext cx="5805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edu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0" name="Google Shape;1110;p92"/>
          <p:cNvSpPr txBox="1"/>
          <p:nvPr/>
        </p:nvSpPr>
        <p:spPr>
          <a:xfrm>
            <a:off x="2640000" y="3177825"/>
            <a:ext cx="5805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4" name="Google Shape;1114;p92"/>
          <p:cNvSpPr txBox="1"/>
          <p:nvPr/>
        </p:nvSpPr>
        <p:spPr>
          <a:xfrm>
            <a:off x="5923500" y="3177825"/>
            <a:ext cx="5805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5" name="Google Shape;1115;p92"/>
          <p:cNvSpPr txBox="1"/>
          <p:nvPr/>
        </p:nvSpPr>
        <p:spPr>
          <a:xfrm>
            <a:off x="5266800" y="3177825"/>
            <a:ext cx="5805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6" name="Google Shape;1116;p92"/>
          <p:cNvSpPr txBox="1"/>
          <p:nvPr/>
        </p:nvSpPr>
        <p:spPr>
          <a:xfrm>
            <a:off x="6580200" y="3177825"/>
            <a:ext cx="328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...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7" name="Google Shape;1117;p92"/>
          <p:cNvCxnSpPr>
            <a:stCxn id="1108" idx="2"/>
            <a:endCxn id="1113" idx="0"/>
          </p:cNvCxnSpPr>
          <p:nvPr/>
        </p:nvCxnSpPr>
        <p:spPr>
          <a:xfrm flipH="1">
            <a:off x="3586800" y="2809425"/>
            <a:ext cx="985200" cy="36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8" name="Google Shape;1118;p92"/>
          <p:cNvCxnSpPr>
            <a:stCxn id="1108" idx="2"/>
            <a:endCxn id="1112" idx="0"/>
          </p:cNvCxnSpPr>
          <p:nvPr/>
        </p:nvCxnSpPr>
        <p:spPr>
          <a:xfrm flipH="1">
            <a:off x="4243800" y="2809425"/>
            <a:ext cx="328200" cy="36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9" name="Google Shape;1119;p92"/>
          <p:cNvCxnSpPr>
            <a:stCxn id="1108" idx="2"/>
            <a:endCxn id="1111" idx="0"/>
          </p:cNvCxnSpPr>
          <p:nvPr/>
        </p:nvCxnSpPr>
        <p:spPr>
          <a:xfrm>
            <a:off x="4572000" y="2809425"/>
            <a:ext cx="328500" cy="36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0" name="Google Shape;1120;p92"/>
          <p:cNvCxnSpPr>
            <a:stCxn id="1108" idx="2"/>
            <a:endCxn id="1115" idx="0"/>
          </p:cNvCxnSpPr>
          <p:nvPr/>
        </p:nvCxnSpPr>
        <p:spPr>
          <a:xfrm>
            <a:off x="4572000" y="2809425"/>
            <a:ext cx="985200" cy="36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1" name="Google Shape;1121;p92"/>
          <p:cNvCxnSpPr>
            <a:stCxn id="1108" idx="2"/>
            <a:endCxn id="1114" idx="0"/>
          </p:cNvCxnSpPr>
          <p:nvPr/>
        </p:nvCxnSpPr>
        <p:spPr>
          <a:xfrm>
            <a:off x="4572000" y="2809425"/>
            <a:ext cx="1641900" cy="36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2" name="Google Shape;1122;p92"/>
          <p:cNvSpPr txBox="1"/>
          <p:nvPr/>
        </p:nvSpPr>
        <p:spPr>
          <a:xfrm>
            <a:off x="2235600" y="3177825"/>
            <a:ext cx="328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...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92"/>
          <p:cNvSpPr txBox="1"/>
          <p:nvPr/>
        </p:nvSpPr>
        <p:spPr>
          <a:xfrm>
            <a:off x="4229100" y="3863625"/>
            <a:ext cx="5805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92"/>
          <p:cNvSpPr txBox="1"/>
          <p:nvPr/>
        </p:nvSpPr>
        <p:spPr>
          <a:xfrm>
            <a:off x="4991100" y="3863625"/>
            <a:ext cx="5805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5" name="Google Shape;1125;p92"/>
          <p:cNvCxnSpPr>
            <a:stCxn id="1111" idx="2"/>
            <a:endCxn id="1123" idx="0"/>
          </p:cNvCxnSpPr>
          <p:nvPr/>
        </p:nvCxnSpPr>
        <p:spPr>
          <a:xfrm flipH="1">
            <a:off x="4519350" y="3571425"/>
            <a:ext cx="381000" cy="29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6" name="Google Shape;1126;p92"/>
          <p:cNvCxnSpPr>
            <a:stCxn id="1111" idx="2"/>
            <a:endCxn id="1124" idx="0"/>
          </p:cNvCxnSpPr>
          <p:nvPr/>
        </p:nvCxnSpPr>
        <p:spPr>
          <a:xfrm>
            <a:off x="4900350" y="3571425"/>
            <a:ext cx="381000" cy="29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7" name="Google Shape;1127;p92"/>
          <p:cNvSpPr txBox="1"/>
          <p:nvPr/>
        </p:nvSpPr>
        <p:spPr>
          <a:xfrm>
            <a:off x="3726450" y="4549425"/>
            <a:ext cx="6714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google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8" name="Google Shape;1128;p92"/>
          <p:cNvSpPr txBox="1"/>
          <p:nvPr/>
        </p:nvSpPr>
        <p:spPr>
          <a:xfrm>
            <a:off x="4640850" y="4549425"/>
            <a:ext cx="6714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amazon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9" name="Google Shape;1129;p92"/>
          <p:cNvCxnSpPr>
            <a:stCxn id="1123" idx="2"/>
            <a:endCxn id="1127" idx="0"/>
          </p:cNvCxnSpPr>
          <p:nvPr/>
        </p:nvCxnSpPr>
        <p:spPr>
          <a:xfrm flipH="1">
            <a:off x="4062150" y="4257225"/>
            <a:ext cx="457200" cy="29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0" name="Google Shape;1130;p92"/>
          <p:cNvCxnSpPr>
            <a:stCxn id="1123" idx="2"/>
            <a:endCxn id="1128" idx="0"/>
          </p:cNvCxnSpPr>
          <p:nvPr/>
        </p:nvCxnSpPr>
        <p:spPr>
          <a:xfrm>
            <a:off x="4519350" y="4257225"/>
            <a:ext cx="457200" cy="29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1" name="Google Shape;1131;p92"/>
          <p:cNvSpPr txBox="1"/>
          <p:nvPr/>
        </p:nvSpPr>
        <p:spPr>
          <a:xfrm>
            <a:off x="948200" y="3174525"/>
            <a:ext cx="6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TLDs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32" name="Google Shape;1132;p92"/>
          <p:cNvCxnSpPr>
            <a:stCxn id="1131" idx="3"/>
          </p:cNvCxnSpPr>
          <p:nvPr/>
        </p:nvCxnSpPr>
        <p:spPr>
          <a:xfrm>
            <a:off x="1587200" y="3374625"/>
            <a:ext cx="502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3" name="Google Shape;1133;p92"/>
          <p:cNvSpPr txBox="1"/>
          <p:nvPr/>
        </p:nvSpPr>
        <p:spPr>
          <a:xfrm>
            <a:off x="948200" y="3860325"/>
            <a:ext cx="19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Second-level domains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34" name="Google Shape;1134;p92"/>
          <p:cNvCxnSpPr>
            <a:stCxn id="1133" idx="3"/>
          </p:cNvCxnSpPr>
          <p:nvPr/>
        </p:nvCxnSpPr>
        <p:spPr>
          <a:xfrm>
            <a:off x="2874800" y="4060425"/>
            <a:ext cx="12243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5" name="Google Shape;1135;p92"/>
          <p:cNvSpPr txBox="1"/>
          <p:nvPr/>
        </p:nvSpPr>
        <p:spPr>
          <a:xfrm>
            <a:off x="950226" y="4546125"/>
            <a:ext cx="174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-level domains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36" name="Google Shape;1136;p92"/>
          <p:cNvCxnSpPr>
            <a:stCxn id="1135" idx="3"/>
          </p:cNvCxnSpPr>
          <p:nvPr/>
        </p:nvCxnSpPr>
        <p:spPr>
          <a:xfrm>
            <a:off x="2692626" y="4746225"/>
            <a:ext cx="892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History of DNS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107050" y="402200"/>
            <a:ext cx="89097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Original design: Computers had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hosts.txt</a:t>
            </a:r>
            <a:r>
              <a:rPr lang="en"/>
              <a:t> file that mapped names to IP addresses.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ucb-arpa</a:t>
            </a:r>
            <a:r>
              <a:rPr lang="en"/>
              <a:t> maps to 10.0.0.78.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IP address: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mail mosher@10.0.0.78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hostname: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mail mosher@ucb-arpa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Originally </a:t>
            </a:r>
            <a:r>
              <a:rPr lang="en"/>
              <a:t>maintained by Elizabeth Jocelyn "Jake" Feinler.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file was photocopied and exchanged between users.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 b="8674" l="0" r="0" t="2994"/>
          <a:stretch/>
        </p:blipFill>
        <p:spPr>
          <a:xfrm>
            <a:off x="672949" y="3197450"/>
            <a:ext cx="7798098" cy="155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9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Administrative Authorities</a:t>
            </a:r>
            <a:endParaRPr/>
          </a:p>
        </p:txBody>
      </p:sp>
      <p:sp>
        <p:nvSpPr>
          <p:cNvPr id="1142" name="Google Shape;1142;p93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Users can lease specific domains from </a:t>
            </a:r>
            <a:r>
              <a:rPr b="1" lang="en"/>
              <a:t>domain registries</a:t>
            </a:r>
            <a:r>
              <a:rPr lang="en"/>
              <a:t> (e.g. Verisign).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want to host your website on example.com, you have to reserve the domain for a recurring (e.g. monthly) fee.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the </a:t>
            </a:r>
            <a:r>
              <a:rPr lang="en"/>
              <a:t>authoritative .com name servers add a record mapping example.com to your IP address.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Organizations (e.g. Google, Amazon) can operate their own zones, with their own name servers.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organization has to tell its parent about its name server(s).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the parent will redirect queries to the organization.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9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Zone Availability</a:t>
            </a:r>
            <a:endParaRPr/>
          </a:p>
        </p:txBody>
      </p:sp>
      <p:sp>
        <p:nvSpPr>
          <p:cNvPr id="1148" name="Google Shape;1148;p9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Recall: Each zone has several name servers for redundancy.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Zones "must" have two authoritative name servers.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ensures availability of that zone.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name servers </a:t>
            </a:r>
            <a:r>
              <a:rPr lang="en"/>
              <a:t>work</a:t>
            </a:r>
            <a:r>
              <a:rPr lang="en"/>
              <a:t> in a primary/secondary model.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primary</a:t>
            </a:r>
            <a:r>
              <a:rPr lang="en"/>
              <a:t> name server manages and updates the actual records.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secondary</a:t>
            </a:r>
            <a:r>
              <a:rPr lang="en"/>
              <a:t> name server uses a read-only copy of the primary server's records.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primary server periodically transfers its records to the secondary servers.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Transfer can be large! This is where DNS might use TCP instead of UDP.</a:t>
            </a:r>
            <a:endParaRPr/>
          </a:p>
        </p:txBody>
      </p:sp>
      <p:sp>
        <p:nvSpPr>
          <p:cNvPr id="1149" name="Google Shape;1149;p94"/>
          <p:cNvSpPr txBox="1"/>
          <p:nvPr/>
        </p:nvSpPr>
        <p:spPr>
          <a:xfrm>
            <a:off x="6208800" y="4317200"/>
            <a:ext cx="27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"Must" = it's standard practice, and many registrars require it.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9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Zone Availability with Anycast</a:t>
            </a:r>
            <a:endParaRPr/>
          </a:p>
        </p:txBody>
      </p:sp>
      <p:sp>
        <p:nvSpPr>
          <p:cNvPr id="1155" name="Google Shape;1155;p95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would be really bad if the root servers were unavailable.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Someone with an empty cache would be unable to make any lookups.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Root servers use a trick called anycast to ensure high availability.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only 13 root-server domains (a.root-servers.net to m.root-servers.net).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But, there are actually thousands of root servers.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Anycast</a:t>
            </a:r>
            <a:r>
              <a:rPr lang="en"/>
              <a:t>: Use the same IP address for many servers on the Internet.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Thousands of servers all claim to be k.root-servers.net with address 193.0.14.129 in routing protocols.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might hear advertisements from many different servers. You can pick any route (e.g. the shortest one), and you'll reach one of the root servers.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Anycast can also be used for other highly-available services (e.g. the 8.8.8.8 resolver).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9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Root Zone Availability with Anycast</a:t>
            </a:r>
            <a:endParaRPr/>
          </a:p>
        </p:txBody>
      </p:sp>
      <p:pic>
        <p:nvPicPr>
          <p:cNvPr id="1161" name="Google Shape;1161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575" y="661150"/>
            <a:ext cx="4620027" cy="27544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96"/>
          <p:cNvSpPr txBox="1"/>
          <p:nvPr/>
        </p:nvSpPr>
        <p:spPr>
          <a:xfrm>
            <a:off x="1342800" y="3683100"/>
            <a:ext cx="64584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Which instance am I actually using?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dig +short +norec @k.root-servers.net hostname.bind chaos txt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"ns1.us-mia.k.ripe.net"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"us-mia" is probably Miami, Florida.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3" name="Google Shape;1163;p96"/>
          <p:cNvSpPr txBox="1"/>
          <p:nvPr/>
        </p:nvSpPr>
        <p:spPr>
          <a:xfrm>
            <a:off x="5716213" y="653850"/>
            <a:ext cx="2716200" cy="27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of these servers are advertising themselves as k.root-servers.net, with IP 193.0.14.129.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Lots of cooperation between network operators to keep root servers highly available.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97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What is DNS For?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Design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Implementation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Scaling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Other Uses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9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Uses of DNS</a:t>
            </a:r>
            <a:endParaRPr/>
          </a:p>
        </p:txBody>
      </p:sp>
      <p:sp>
        <p:nvSpPr>
          <p:cNvPr id="1170" name="Google Shape;1170;p9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9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Uses of DNS: Email</a:t>
            </a:r>
            <a:endParaRPr/>
          </a:p>
        </p:txBody>
      </p:sp>
      <p:sp>
        <p:nvSpPr>
          <p:cNvPr id="1176" name="Google Shape;1176;p98"/>
          <p:cNvSpPr txBox="1"/>
          <p:nvPr>
            <p:ph idx="1" type="body"/>
          </p:nvPr>
        </p:nvSpPr>
        <p:spPr>
          <a:xfrm>
            <a:off x="107050" y="402200"/>
            <a:ext cx="8909700" cy="28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DNS can store and serve more than just domain-to-IP mappings. Example: Email.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send email to evanbot@berkeley.edu, we need to know where to send packets.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MX</a:t>
            </a:r>
            <a:r>
              <a:rPr lang="en"/>
              <a:t> type records map a domain to a mail server.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Historically: The mail server ran on a user's machine.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Today: Email services (e.g. Gmail) run mail servers, which </a:t>
            </a:r>
            <a:r>
              <a:rPr lang="en"/>
              <a:t>receive</a:t>
            </a:r>
            <a:r>
              <a:rPr lang="en"/>
              <a:t> your mail and let you access your mail.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MX records contain a priority in the value.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you receive multiple MX records for a domain, try lowest number first.</a:t>
            </a:r>
            <a:endParaRPr/>
          </a:p>
        </p:txBody>
      </p:sp>
      <p:sp>
        <p:nvSpPr>
          <p:cNvPr id="1177" name="Google Shape;1177;p98"/>
          <p:cNvSpPr txBox="1"/>
          <p:nvPr/>
        </p:nvSpPr>
        <p:spPr>
          <a:xfrm>
            <a:off x="1379250" y="3295275"/>
            <a:ext cx="6385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dig eecs.berkeley.edu MX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ANSWER SECTION: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eecs.berkeley.edu	10549     IN	MX	1    aspmx.l.google.com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eecs.berkeley.edu	10549     IN	MX	5    alt1.aspmx.l.google.com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eecs.berkeley.edu	10549     IN	MX	5    alt2.aspmx.l.google.com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eecs.berkeley.edu	10549     IN	MX	10   alt4.aspmx.l.google.com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eecs.berkeley.edu	10549     IN	MX	10   alt3.aspmx.l.google.com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8" name="Google Shape;1178;p98"/>
          <p:cNvSpPr/>
          <p:nvPr/>
        </p:nvSpPr>
        <p:spPr>
          <a:xfrm>
            <a:off x="5461850" y="3905825"/>
            <a:ext cx="2107200" cy="1006800"/>
          </a:xfrm>
          <a:prstGeom prst="roundRect">
            <a:avLst>
              <a:gd fmla="val 11141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98"/>
          <p:cNvSpPr/>
          <p:nvPr/>
        </p:nvSpPr>
        <p:spPr>
          <a:xfrm>
            <a:off x="5050525" y="3905825"/>
            <a:ext cx="329700" cy="1006800"/>
          </a:xfrm>
          <a:prstGeom prst="roundRect">
            <a:avLst>
              <a:gd fmla="val 3159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98"/>
          <p:cNvSpPr txBox="1"/>
          <p:nvPr/>
        </p:nvSpPr>
        <p:spPr>
          <a:xfrm>
            <a:off x="5678750" y="3284123"/>
            <a:ext cx="1673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Gmail mail servers.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1" name="Google Shape;1181;p98"/>
          <p:cNvCxnSpPr>
            <a:stCxn id="1180" idx="2"/>
            <a:endCxn id="1178" idx="0"/>
          </p:cNvCxnSpPr>
          <p:nvPr/>
        </p:nvCxnSpPr>
        <p:spPr>
          <a:xfrm>
            <a:off x="6515450" y="3555023"/>
            <a:ext cx="0" cy="350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2" name="Google Shape;1182;p98"/>
          <p:cNvSpPr txBox="1"/>
          <p:nvPr/>
        </p:nvSpPr>
        <p:spPr>
          <a:xfrm>
            <a:off x="4747225" y="3284123"/>
            <a:ext cx="9363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Priorities.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3" name="Google Shape;1183;p98"/>
          <p:cNvCxnSpPr>
            <a:stCxn id="1182" idx="2"/>
            <a:endCxn id="1179" idx="0"/>
          </p:cNvCxnSpPr>
          <p:nvPr/>
        </p:nvCxnSpPr>
        <p:spPr>
          <a:xfrm>
            <a:off x="5215375" y="3555023"/>
            <a:ext cx="0" cy="350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9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for Load-Balancing</a:t>
            </a:r>
            <a:endParaRPr/>
          </a:p>
        </p:txBody>
      </p:sp>
      <p:sp>
        <p:nvSpPr>
          <p:cNvPr id="1189" name="Google Shape;1189;p99"/>
          <p:cNvSpPr txBox="1"/>
          <p:nvPr>
            <p:ph idx="1" type="body"/>
          </p:nvPr>
        </p:nvSpPr>
        <p:spPr>
          <a:xfrm>
            <a:off x="107050" y="402200"/>
            <a:ext cx="8909700" cy="30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Multiple servers with different IP addresses can all host the same application.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for popular services (e.g. YouTube, Twitter).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name server can return multiple IP addresses for a single domain.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 precedence between these different A records.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Client can pick any of them. We often pick the first one.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Server shuffles the order in the response.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coarse-grained load-balancing across different servers.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simple resiliency. If one IP is down, pick another.</a:t>
            </a:r>
            <a:endParaRPr/>
          </a:p>
        </p:txBody>
      </p:sp>
      <p:sp>
        <p:nvSpPr>
          <p:cNvPr id="1190" name="Google Shape;1190;p99"/>
          <p:cNvSpPr txBox="1"/>
          <p:nvPr/>
        </p:nvSpPr>
        <p:spPr>
          <a:xfrm>
            <a:off x="1379250" y="3600075"/>
            <a:ext cx="6385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ANSWER SECTION: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microsoft.com.		1999		IN	A	20.112.250.133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microsoft.com.		1999		IN	A	20.231.239.246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microsoft.com.		1999		IN	A	20.76.201.171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microsoft.com.		1999		IN	A	20.70.246.20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microsoft.com.		1999		IN	A	20.236.44.162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10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for Load-Balancing</a:t>
            </a:r>
            <a:endParaRPr/>
          </a:p>
        </p:txBody>
      </p:sp>
      <p:sp>
        <p:nvSpPr>
          <p:cNvPr id="1196" name="Google Shape;1196;p100"/>
          <p:cNvSpPr txBox="1"/>
          <p:nvPr>
            <p:ph idx="1" type="body"/>
          </p:nvPr>
        </p:nvSpPr>
        <p:spPr>
          <a:xfrm>
            <a:off x="107050" y="402200"/>
            <a:ext cx="8992500" cy="3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name server can give different responses based on </a:t>
            </a:r>
            <a:r>
              <a:rPr i="1" lang="en"/>
              <a:t>where</a:t>
            </a:r>
            <a:r>
              <a:rPr lang="en"/>
              <a:t> the query came from.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needs extra logic: "If the query is from X, reply with Y."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we determine which response to give?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 of the recursive resolver.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Most clients don't directly query name servers.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 of the client.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Requires extension to DNS to carry client address.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Geographical location of the client.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Requires database to map IP addresses to physical locations, e.g. </a:t>
            </a:r>
            <a:r>
              <a:rPr lang="en" u="sng">
                <a:solidFill>
                  <a:schemeClr val="hlink"/>
                </a:solidFill>
                <a:hlinkClick r:id="rId3"/>
              </a:rPr>
              <a:t>MaxMind</a:t>
            </a:r>
            <a:r>
              <a:rPr lang="en"/>
              <a:t>.</a:t>
            </a:r>
            <a:endParaRPr/>
          </a:p>
        </p:txBody>
      </p:sp>
      <p:sp>
        <p:nvSpPr>
          <p:cNvPr id="1197" name="Google Shape;1197;p100"/>
          <p:cNvSpPr txBox="1"/>
          <p:nvPr/>
        </p:nvSpPr>
        <p:spPr>
          <a:xfrm>
            <a:off x="2195275" y="4307375"/>
            <a:ext cx="220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dig google.com +short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142.251.46.238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8" name="Google Shape;1198;p100"/>
          <p:cNvSpPr txBox="1"/>
          <p:nvPr/>
        </p:nvSpPr>
        <p:spPr>
          <a:xfrm>
            <a:off x="4743100" y="4307375"/>
            <a:ext cx="220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dig google.com +short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74.125.135.113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9" name="Google Shape;1199;p100"/>
          <p:cNvSpPr txBox="1"/>
          <p:nvPr/>
        </p:nvSpPr>
        <p:spPr>
          <a:xfrm>
            <a:off x="2195275" y="3989325"/>
            <a:ext cx="15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From California: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0" name="Google Shape;1200;p100"/>
          <p:cNvSpPr txBox="1"/>
          <p:nvPr/>
        </p:nvSpPr>
        <p:spPr>
          <a:xfrm>
            <a:off x="4743100" y="3989325"/>
            <a:ext cx="15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From Oregon: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10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DNS for Load-Balancing</a:t>
            </a:r>
            <a:endParaRPr/>
          </a:p>
        </p:txBody>
      </p:sp>
      <p:sp>
        <p:nvSpPr>
          <p:cNvPr id="1206" name="Google Shape;1206;p101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Challenges with geographical load-balancing: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Ideally, we want to direct the client to the "nearest" server.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don't know the how "far" the user is from the server.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don't know the geographic distance.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don't know the network distance (e.g. number of hops).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don't know the performance between the user and the server.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What's the bandwidth and latency of the links between user and server?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guessing is involved.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proprietary logic is required at the name server.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10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DNS for Load-Balancing</a:t>
            </a:r>
            <a:endParaRPr/>
          </a:p>
        </p:txBody>
      </p:sp>
      <p:sp>
        <p:nvSpPr>
          <p:cNvPr id="1212" name="Google Shape;1212;p102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Load-balancing experiment: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San Francisco, ask for the IPv6 address of www.youtube.com.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up the name corresponding to that specific IP address.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sfo03s25-in-x0e.1e100.net</a:t>
            </a:r>
            <a:r>
              <a:rPr lang="en"/>
              <a:t>. "SFO" = San Francisco...pretty close!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</a:t>
            </a:r>
            <a:r>
              <a:rPr lang="en"/>
              <a:t> load-balancing experiment: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Oregon, ask for the IPv6 address of www.youtube.com.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San Francisco → IP address from San Francisco request = 20 ms RTT.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San Francisco → IP address from Oregon request = 35 ms RTT.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Mapping logic gave us a way to map a client to a better-performing server.</a:t>
            </a:r>
            <a:endParaRPr/>
          </a:p>
        </p:txBody>
      </p:sp>
      <p:sp>
        <p:nvSpPr>
          <p:cNvPr id="1213" name="Google Shape;1213;p102"/>
          <p:cNvSpPr txBox="1"/>
          <p:nvPr/>
        </p:nvSpPr>
        <p:spPr>
          <a:xfrm>
            <a:off x="1093900" y="4193900"/>
            <a:ext cx="693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host 2607:f8b0:4005:80d::200e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e.0.0.2.0.0.0.0.0.0.0.0.0.0.0.0.d.0.8.0.5.0.0.4.0.b.8.f.7.0.6.2.ip6.arpa domain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 pointer sfo03s25-in-x0e.1e100.net.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4" name="Google Shape;1214;p102"/>
          <p:cNvSpPr txBox="1"/>
          <p:nvPr/>
        </p:nvSpPr>
        <p:spPr>
          <a:xfrm>
            <a:off x="1093900" y="3859975"/>
            <a:ext cx="530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Doing a "reverse" DNS lookup from IP address to hostname: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Brief History of DNS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107050" y="402200"/>
            <a:ext cx="89097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Originally,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hosts.txt</a:t>
            </a:r>
            <a:r>
              <a:rPr lang="en"/>
              <a:t> was human-readable.</a:t>
            </a:r>
            <a:endParaRPr/>
          </a:p>
        </p:txBody>
      </p:sp>
      <p:pic>
        <p:nvPicPr>
          <p:cNvPr id="209" name="Google Shape;209;p31"/>
          <p:cNvPicPr preferRelativeResize="0"/>
          <p:nvPr/>
        </p:nvPicPr>
        <p:blipFill rotWithShape="1">
          <a:blip r:embed="rId3">
            <a:alphaModFix/>
          </a:blip>
          <a:srcRect b="6646" l="0" r="0" t="0"/>
          <a:stretch/>
        </p:blipFill>
        <p:spPr>
          <a:xfrm>
            <a:off x="1617688" y="1013438"/>
            <a:ext cx="5888425" cy="315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 txBox="1"/>
          <p:nvPr/>
        </p:nvSpPr>
        <p:spPr>
          <a:xfrm>
            <a:off x="922900" y="4278275"/>
            <a:ext cx="727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"I remembered that back then we simply xeroxed the hosts.txt file and put it into the Arpanet Directory, so I copied that." –Elizabeth Feiner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10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DNS</a:t>
            </a:r>
            <a:endParaRPr/>
          </a:p>
        </p:txBody>
      </p:sp>
      <p:sp>
        <p:nvSpPr>
          <p:cNvPr id="1220" name="Google Shape;1220;p103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 was created to allow for name to IP address resolution.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Helps humans easily access </a:t>
            </a:r>
            <a:r>
              <a:rPr lang="en"/>
              <a:t>things</a:t>
            </a:r>
            <a:r>
              <a:rPr lang="en"/>
              <a:t> on the Internet.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 is a hierarchical system.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Zones and name servers have a hierarchy.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Allows for delegation to authoritative entities.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 is implemented over TCP, and organizes data in records of various types.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 extends beyond address resolution into service resolution (e.g. email).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 can be used for load-balancing.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History of DNS</a:t>
            </a:r>
            <a:endParaRPr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107050" y="402200"/>
            <a:ext cx="8909700" cy="20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Problems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hosts.txt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needs to use the same file.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you type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mail mosher@ucb-arpa</a:t>
            </a:r>
            <a:r>
              <a:rPr lang="en"/>
              <a:t> on different computers, you should be emailing the same person.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might have an outdated file.</a:t>
            </a:r>
            <a:endParaRPr/>
          </a:p>
        </p:txBody>
      </p:sp>
      <p:sp>
        <p:nvSpPr>
          <p:cNvPr id="217" name="Google Shape;217;p32"/>
          <p:cNvSpPr txBox="1"/>
          <p:nvPr/>
        </p:nvSpPr>
        <p:spPr>
          <a:xfrm>
            <a:off x="1542300" y="3348250"/>
            <a:ext cx="6059400" cy="895800"/>
          </a:xfrm>
          <a:prstGeom prst="rect">
            <a:avLst/>
          </a:prstGeom>
          <a:solidFill>
            <a:srgbClr val="FFFAF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It seems about time to put an end to the absurd situation where each site on the network must maintain a different, generally out-of-date, host list.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–RFC 606 (1973)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