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5143500" cx="9144000"/>
  <p:notesSz cx="6858000" cy="9144000"/>
  <p:embeddedFontLst>
    <p:embeddedFont>
      <p:font typeface="Roboto Medium"/>
      <p:regular r:id="rId67"/>
      <p:bold r:id="rId68"/>
      <p:italic r:id="rId69"/>
      <p:boldItalic r:id="rId70"/>
    </p:embeddedFont>
    <p:embeddedFont>
      <p:font typeface="Roboto"/>
      <p:regular r:id="rId71"/>
      <p:bold r:id="rId72"/>
      <p:italic r:id="rId73"/>
      <p:boldItalic r:id="rId74"/>
    </p:embeddedFont>
    <p:embeddedFont>
      <p:font typeface="Roboto Light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FDB74E-7A60-4BF4-9587-F36C69C090E6}">
  <a:tblStyle styleId="{6FFDB74E-7A60-4BF4-9587-F36C69C090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italic.fntdata"/><Relationship Id="rId72" Type="http://schemas.openxmlformats.org/officeDocument/2006/relationships/font" Target="fonts/Roboto-bold.fntdata"/><Relationship Id="rId31" Type="http://schemas.openxmlformats.org/officeDocument/2006/relationships/slide" Target="slides/slide25.xml"/><Relationship Id="rId75" Type="http://schemas.openxmlformats.org/officeDocument/2006/relationships/font" Target="fonts/RobotoLight-regular.fntdata"/><Relationship Id="rId30" Type="http://schemas.openxmlformats.org/officeDocument/2006/relationships/slide" Target="slides/slide24.xml"/><Relationship Id="rId74" Type="http://schemas.openxmlformats.org/officeDocument/2006/relationships/font" Target="fonts/Roboto-boldItalic.fntdata"/><Relationship Id="rId33" Type="http://schemas.openxmlformats.org/officeDocument/2006/relationships/slide" Target="slides/slide27.xml"/><Relationship Id="rId77" Type="http://schemas.openxmlformats.org/officeDocument/2006/relationships/font" Target="fonts/RobotoLight-italic.fntdata"/><Relationship Id="rId32" Type="http://schemas.openxmlformats.org/officeDocument/2006/relationships/slide" Target="slides/slide26.xml"/><Relationship Id="rId76" Type="http://schemas.openxmlformats.org/officeDocument/2006/relationships/font" Target="fonts/RobotoLight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RobotoLight-boldItalic.fntdata"/><Relationship Id="rId71" Type="http://schemas.openxmlformats.org/officeDocument/2006/relationships/font" Target="fonts/Roboto-regular.fntdata"/><Relationship Id="rId70" Type="http://schemas.openxmlformats.org/officeDocument/2006/relationships/font" Target="fonts/RobotoMedium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obotoMedium-bold.fntdata"/><Relationship Id="rId23" Type="http://schemas.openxmlformats.org/officeDocument/2006/relationships/slide" Target="slides/slide17.xml"/><Relationship Id="rId67" Type="http://schemas.openxmlformats.org/officeDocument/2006/relationships/font" Target="fonts/RobotoMedium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edium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Inverse_square_law.svg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600V_CV_5.5sqmm.jp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aitradioacademy.com/topic/how-does-modulation-work-1-1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1c865383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1c865383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Others: Andrea Goldsmith, Neal Patwari, Kyle Jamieson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20b1082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20b1082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20b1082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20b1082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20b1082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20b1082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20b1082a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f20b1082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20b1082ae_0_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f20b1082a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20b1082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20b1082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20b1082a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f20b1082a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https://commons.wikimedia.org/wiki/File:Inverse_square_law.svg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20b1082a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f20b1082a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20df30d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f20df30d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20df30da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20df30d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1c865383c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1c865383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20df30d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f20df30d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20df30da4_0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f20df30da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f20df30d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f20df30d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f20df30da4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f20df30da4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Neal Patwari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f20df30da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f20df30da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f20df30da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f20df30da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f20df30da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f20df30da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f20df30da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f20df30da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f20df30da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f20df30da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f20df30da4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f20df30da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1c865383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1c865383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f20df30da4_0_3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f20df30da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f20df30da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f20df30da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f20df30da4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f20df30da4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f20df30da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f20df30da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f20df30da4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f20df30da4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f20df30da4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f20df30da4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f20df30da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f20df30da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f20df30da4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f20df30da4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f20df30da4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f20df30da4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f20df30da4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f20df30da4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1c865383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1c865383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f20df30da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f20df30da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f20df30da4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f20df30da4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f20df30da4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f20df30da4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f217f3d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f217f3d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800ee7e350_0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800ee7e3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800ee7e3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800ee7e3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800ee7e35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800ee7e35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800ee7e350_0_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800ee7e35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800ee7e35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800ee7e35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800ee7e35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800ee7e35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1c865383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1c865383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800ee7e350_0_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800ee7e35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800ee7e35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800ee7e35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800ee7e35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800ee7e35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800ee7e35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800ee7e35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800ee7e35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800ee7e35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800ee7e35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800ee7e35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800ee7e35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800ee7e35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800ee7e350_0_2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800ee7e35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800ee7e35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2800ee7e35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f4f84d1c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f4f84d1c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1c865383c_0_3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1c865383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f4f84d1c2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2f4f84d1c2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1c865383c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1c865383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https://commons.wikimedia.org/wiki/File:600V_CV_5.5sqmm.jpg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1c865383c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1c865383c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1c865383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1c865383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https://www.taitradioacademy.com/topic/how-does-modulation-work-1-1/</a:t>
            </a:r>
            <a:r>
              <a:rPr lang="en"/>
              <a:t> (could remake this nicely in matplotlib or something eventually)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Kao, Prabal Dutta (and others)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Wireless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Measuring Noise and Interference – SINR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Shared medium → other signals can corrupt our data!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Noise</a:t>
            </a:r>
            <a:r>
              <a:rPr lang="en"/>
              <a:t>: Background, ambient signals.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Interference</a:t>
            </a:r>
            <a:r>
              <a:rPr lang="en"/>
              <a:t>: Another transmitter sending signals.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SINR (Signal to Interference and Noise Ratio)</a:t>
            </a:r>
            <a:r>
              <a:rPr lang="en"/>
              <a:t> lets us measure connection quality: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Ratio of power to noise+interference at the the receiver.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SINR is better.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there's more noise+interference, the signal must be stronger.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signal is weak, can employ coding gain (error-correcting codes).</a:t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525" y="2062025"/>
            <a:ext cx="3706749" cy="10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</a:t>
            </a:r>
            <a:r>
              <a:rPr lang="en"/>
              <a:t>Noise and Interference – SINR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107050" y="402200"/>
            <a:ext cx="89097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SINR is dimensionless (it's a ratio).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Decibels let us measure ratios on a logarithmic scale.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Ratio is 10 times greater = increase of 10 dB.</a:t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13" y="4009300"/>
            <a:ext cx="5305574" cy="92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0" name="Google Shape;250;p34"/>
          <p:cNvGraphicFramePr/>
          <p:nvPr/>
        </p:nvGraphicFramePr>
        <p:xfrm>
          <a:off x="3387225" y="18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{6FFDB74E-7A60-4BF4-9587-F36C69C090E6}</a:tableStyleId>
              </a:tblPr>
              <a:tblGrid>
                <a:gridCol w="1184775"/>
                <a:gridCol w="1184775"/>
              </a:tblGrid>
              <a:tr h="20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Ratio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Ratio in dB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 anchor="ctr"/>
                </a:tc>
              </a:tr>
              <a:tr h="20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 dB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 anchor="ctr"/>
                </a:tc>
              </a:tr>
              <a:tr h="20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 dB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 anchor="ctr"/>
                </a:tc>
              </a:tr>
              <a:tr h="20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dB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 anchor="ctr"/>
                </a:tc>
              </a:tr>
              <a:tr h="20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30 dB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 anchor="ctr"/>
                </a:tc>
              </a:tr>
              <a:tr h="20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40 dB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91425" marL="91425" anchor="ctr"/>
                </a:tc>
              </a:tr>
            </a:tbl>
          </a:graphicData>
        </a:graphic>
      </p:graphicFrame>
      <p:cxnSp>
        <p:nvCxnSpPr>
          <p:cNvPr id="251" name="Google Shape;251;p34"/>
          <p:cNvCxnSpPr/>
          <p:nvPr/>
        </p:nvCxnSpPr>
        <p:spPr>
          <a:xfrm flipH="1">
            <a:off x="6082000" y="3436475"/>
            <a:ext cx="630600" cy="63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4"/>
          <p:cNvSpPr txBox="1"/>
          <p:nvPr/>
        </p:nvSpPr>
        <p:spPr>
          <a:xfrm>
            <a:off x="6283350" y="3152925"/>
            <a:ext cx="1166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SINR formula.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" name="Google Shape;253;p34"/>
          <p:cNvCxnSpPr>
            <a:stCxn id="254" idx="2"/>
          </p:cNvCxnSpPr>
          <p:nvPr/>
        </p:nvCxnSpPr>
        <p:spPr>
          <a:xfrm>
            <a:off x="2129550" y="3620125"/>
            <a:ext cx="167400" cy="624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4"/>
          <p:cNvSpPr txBox="1"/>
          <p:nvPr/>
        </p:nvSpPr>
        <p:spPr>
          <a:xfrm>
            <a:off x="1177950" y="3349225"/>
            <a:ext cx="1903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SINR (measured in dB).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Noise and Interference – Noisy Channel Shannon Capacity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107050" y="402200"/>
            <a:ext cx="8909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Shannon capacity</a:t>
            </a:r>
            <a:r>
              <a:rPr lang="en"/>
              <a:t>: Theoretical limit of how much data can be sent on a noisy channel.</a:t>
            </a:r>
            <a:endParaRPr/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413" y="963200"/>
            <a:ext cx="4036974" cy="71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35"/>
          <p:cNvCxnSpPr/>
          <p:nvPr/>
        </p:nvCxnSpPr>
        <p:spPr>
          <a:xfrm flipH="1" rot="10800000">
            <a:off x="2560900" y="1537000"/>
            <a:ext cx="147300" cy="549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5"/>
          <p:cNvSpPr txBox="1"/>
          <p:nvPr/>
        </p:nvSpPr>
        <p:spPr>
          <a:xfrm>
            <a:off x="1263850" y="2086600"/>
            <a:ext cx="167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 much data can be sent? (bits/sec)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3092650" y="2086600"/>
            <a:ext cx="1860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Bandwidth of channel (range of frequencies we can use).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35"/>
          <p:cNvCxnSpPr/>
          <p:nvPr/>
        </p:nvCxnSpPr>
        <p:spPr>
          <a:xfrm rot="10800000">
            <a:off x="3622600" y="1536850"/>
            <a:ext cx="0" cy="560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5"/>
          <p:cNvSpPr txBox="1"/>
          <p:nvPr/>
        </p:nvSpPr>
        <p:spPr>
          <a:xfrm>
            <a:off x="5454850" y="2086600"/>
            <a:ext cx="18603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Ratio of signal power to noise+interference.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" name="Google Shape;267;p35"/>
          <p:cNvCxnSpPr/>
          <p:nvPr/>
        </p:nvCxnSpPr>
        <p:spPr>
          <a:xfrm rot="10800000">
            <a:off x="5984800" y="1536850"/>
            <a:ext cx="0" cy="560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107050" y="2916800"/>
            <a:ext cx="8909700" cy="1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bandwidth = can send more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SINR increases = can send more data.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Stronger signal, or less noise+interference.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</a:t>
            </a:r>
            <a:r>
              <a:rPr lang="en"/>
              <a:t>Noise and Interference – Noisy Channel Shannon Capacity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107050" y="402200"/>
            <a:ext cx="8909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Shannon capacity</a:t>
            </a:r>
            <a:r>
              <a:rPr lang="en"/>
              <a:t>: Theoretical limit of how much data can be sent on a noisy channel.</a:t>
            </a: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413" y="963200"/>
            <a:ext cx="4036974" cy="71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6"/>
          <p:cNvCxnSpPr/>
          <p:nvPr/>
        </p:nvCxnSpPr>
        <p:spPr>
          <a:xfrm flipH="1" rot="10800000">
            <a:off x="2560900" y="1537000"/>
            <a:ext cx="147300" cy="549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6"/>
          <p:cNvSpPr txBox="1"/>
          <p:nvPr/>
        </p:nvSpPr>
        <p:spPr>
          <a:xfrm>
            <a:off x="1263850" y="2086600"/>
            <a:ext cx="167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 much data can be sent? (bits/sec)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3092650" y="2086600"/>
            <a:ext cx="1860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Bandwidth of channel (range of frequencies we can use).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p36"/>
          <p:cNvCxnSpPr/>
          <p:nvPr/>
        </p:nvCxnSpPr>
        <p:spPr>
          <a:xfrm rot="10800000">
            <a:off x="3622600" y="1536850"/>
            <a:ext cx="0" cy="560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6"/>
          <p:cNvSpPr txBox="1"/>
          <p:nvPr/>
        </p:nvSpPr>
        <p:spPr>
          <a:xfrm>
            <a:off x="5454850" y="2086600"/>
            <a:ext cx="18603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Ratio of signal power to noise+interference.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" name="Google Shape;281;p36"/>
          <p:cNvCxnSpPr/>
          <p:nvPr/>
        </p:nvCxnSpPr>
        <p:spPr>
          <a:xfrm rot="10800000">
            <a:off x="5984800" y="1536850"/>
            <a:ext cx="0" cy="560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107050" y="2916800"/>
            <a:ext cx="8909700" cy="1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The plain old telephone system: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</a:t>
            </a:r>
            <a:r>
              <a:rPr lang="en"/>
              <a:t> = 3000 Hz.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Telephones understand frequencies between 300 Hz and 3300 Hz.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SINR = 100.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20 dB signal-to-noise ratio.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</a:t>
            </a:r>
            <a:r>
              <a:rPr lang="en"/>
              <a:t> = 3000 · log</a:t>
            </a:r>
            <a:r>
              <a:rPr lang="en" sz="1200"/>
              <a:t>2</a:t>
            </a:r>
            <a:r>
              <a:rPr lang="en"/>
              <a:t>(1 + 100) ≈ 20000 = 20 kbps.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is Wireless Different?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Medium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Attenuation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Changing Environments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Collision Detection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MACAW Optimizations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Acks for Reliability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Backoff for Fairness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DS for Synchronization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RRTS for Synchronization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88" name="Google Shape;288;p3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Difference: Wireless Signals Attenuate</a:t>
            </a:r>
            <a:endParaRPr/>
          </a:p>
        </p:txBody>
      </p:sp>
      <p:sp>
        <p:nvSpPr>
          <p:cNvPr id="289" name="Google Shape;289;p3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Difference: Attenuation</a:t>
            </a:r>
            <a:endParaRPr/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107050" y="402200"/>
            <a:ext cx="8985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Wireless signals </a:t>
            </a:r>
            <a:r>
              <a:rPr b="1" lang="en"/>
              <a:t>attenuate</a:t>
            </a:r>
            <a:r>
              <a:rPr lang="en"/>
              <a:t> – they get much weaker over longer distances.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design must account for attenuation.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Wired signals also attenuate, but effect is far smaller.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Trade-off: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Maximize performance: Accuracy, speed, range.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resource use: Power, use less of the frequency spectrum (costs money).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Trade-off: Better signal requires more resources.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Attenuation – Free-Space Model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107050" y="402200"/>
            <a:ext cx="5327100" cy="22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Free-space model</a:t>
            </a:r>
            <a:r>
              <a:rPr lang="en"/>
              <a:t> (aka </a:t>
            </a:r>
            <a:r>
              <a:rPr b="1" lang="en"/>
              <a:t>line-of-sight model</a:t>
            </a:r>
            <a:r>
              <a:rPr lang="en"/>
              <a:t>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Transmitter and receiver exist in empty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</a:t>
            </a:r>
            <a:r>
              <a:rPr lang="en"/>
              <a:t>obstacles, not even Earth's surface.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this model, the </a:t>
            </a:r>
            <a:r>
              <a:rPr b="1" lang="en"/>
              <a:t>inverse square law</a:t>
            </a:r>
            <a:r>
              <a:rPr lang="en"/>
              <a:t> applies.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times as far = signal is 100 times weaker.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times as far = signal is </a:t>
            </a:r>
            <a:r>
              <a:rPr i="1" lang="en"/>
              <a:t>k</a:t>
            </a:r>
            <a:r>
              <a:rPr baseline="30000" lang="en"/>
              <a:t>2</a:t>
            </a:r>
            <a:r>
              <a:rPr lang="en"/>
              <a:t> times weaker.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075" y="2455312"/>
            <a:ext cx="2786950" cy="18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00" y="3230962"/>
            <a:ext cx="2017650" cy="12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39"/>
          <p:cNvCxnSpPr/>
          <p:nvPr/>
        </p:nvCxnSpPr>
        <p:spPr>
          <a:xfrm rot="10800000">
            <a:off x="1049869" y="4180575"/>
            <a:ext cx="0" cy="432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9"/>
          <p:cNvSpPr txBox="1"/>
          <p:nvPr/>
        </p:nvSpPr>
        <p:spPr>
          <a:xfrm>
            <a:off x="401419" y="4646650"/>
            <a:ext cx="1296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Receiver power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6" name="Google Shape;306;p39"/>
          <p:cNvCxnSpPr/>
          <p:nvPr/>
        </p:nvCxnSpPr>
        <p:spPr>
          <a:xfrm rot="10800000">
            <a:off x="2620075" y="4187150"/>
            <a:ext cx="553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9"/>
          <p:cNvSpPr txBox="1"/>
          <p:nvPr/>
        </p:nvSpPr>
        <p:spPr>
          <a:xfrm>
            <a:off x="3173275" y="3836150"/>
            <a:ext cx="1672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= distance between transmitter and receiver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3173275" y="3442100"/>
            <a:ext cx="1550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Transmitter power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9" name="Google Shape;309;p39"/>
          <p:cNvCxnSpPr>
            <a:stCxn id="310" idx="2"/>
          </p:cNvCxnSpPr>
          <p:nvPr/>
        </p:nvCxnSpPr>
        <p:spPr>
          <a:xfrm>
            <a:off x="1683968" y="3073679"/>
            <a:ext cx="0" cy="624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9"/>
          <p:cNvSpPr txBox="1"/>
          <p:nvPr/>
        </p:nvSpPr>
        <p:spPr>
          <a:xfrm>
            <a:off x="5099238" y="4286825"/>
            <a:ext cx="3864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Intuition: Signal propagates out like a sphere.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Signal power is spread over surface of sphere.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Surface area of sphere = 4π</a:t>
            </a: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aseline="30000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877718" y="2802779"/>
            <a:ext cx="1612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"is proportional to"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2" name="Google Shape;312;p39"/>
          <p:cNvCxnSpPr/>
          <p:nvPr/>
        </p:nvCxnSpPr>
        <p:spPr>
          <a:xfrm rot="10800000">
            <a:off x="2620075" y="3577550"/>
            <a:ext cx="553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9"/>
          <p:cNvCxnSpPr/>
          <p:nvPr/>
        </p:nvCxnSpPr>
        <p:spPr>
          <a:xfrm>
            <a:off x="7097425" y="673300"/>
            <a:ext cx="0" cy="11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4" name="Google Shape;314;p39"/>
          <p:cNvCxnSpPr/>
          <p:nvPr/>
        </p:nvCxnSpPr>
        <p:spPr>
          <a:xfrm rot="10800000">
            <a:off x="6979600" y="1775050"/>
            <a:ext cx="19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5" name="Google Shape;315;p39"/>
          <p:cNvSpPr/>
          <p:nvPr/>
        </p:nvSpPr>
        <p:spPr>
          <a:xfrm>
            <a:off x="7167025" y="724800"/>
            <a:ext cx="1612528" cy="978850"/>
          </a:xfrm>
          <a:custGeom>
            <a:rect b="b" l="l" r="r" t="t"/>
            <a:pathLst>
              <a:path extrusionOk="0" h="39154" w="51502">
                <a:moveTo>
                  <a:pt x="0" y="0"/>
                </a:moveTo>
                <a:cubicBezTo>
                  <a:pt x="1230" y="4970"/>
                  <a:pt x="-1205" y="23292"/>
                  <a:pt x="7379" y="29818"/>
                </a:cubicBezTo>
                <a:cubicBezTo>
                  <a:pt x="15963" y="36344"/>
                  <a:pt x="44148" y="37598"/>
                  <a:pt x="51502" y="39154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Google Shape;316;p39"/>
          <p:cNvSpPr txBox="1"/>
          <p:nvPr/>
        </p:nvSpPr>
        <p:spPr>
          <a:xfrm>
            <a:off x="8125300" y="1806300"/>
            <a:ext cx="777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6250225" y="724800"/>
            <a:ext cx="77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Signal Strength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Measuring Attenuation – Friis Equation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107050" y="402200"/>
            <a:ext cx="8909700" cy="2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Friis equation</a:t>
            </a:r>
            <a:r>
              <a:rPr lang="en"/>
              <a:t> accounts for: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of the transmitter and receiver antennas.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Aperture (area) of the receiver antenna. Proof omitted.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Intuition: Larger antenna can capture more signal.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between antennas (inverse-square law).</a:t>
            </a:r>
            <a:endParaRPr/>
          </a:p>
        </p:txBody>
      </p:sp>
      <p:pic>
        <p:nvPicPr>
          <p:cNvPr id="324" name="Google Shape;3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150" y="3544025"/>
            <a:ext cx="6507699" cy="127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40"/>
          <p:cNvCxnSpPr/>
          <p:nvPr/>
        </p:nvCxnSpPr>
        <p:spPr>
          <a:xfrm>
            <a:off x="1609150" y="3478124"/>
            <a:ext cx="0" cy="433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0"/>
          <p:cNvSpPr txBox="1"/>
          <p:nvPr/>
        </p:nvSpPr>
        <p:spPr>
          <a:xfrm>
            <a:off x="1228900" y="2991829"/>
            <a:ext cx="760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Receiver power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" name="Google Shape;327;p40"/>
          <p:cNvCxnSpPr/>
          <p:nvPr/>
        </p:nvCxnSpPr>
        <p:spPr>
          <a:xfrm>
            <a:off x="2675450" y="3478124"/>
            <a:ext cx="0" cy="433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0"/>
          <p:cNvSpPr txBox="1"/>
          <p:nvPr/>
        </p:nvSpPr>
        <p:spPr>
          <a:xfrm>
            <a:off x="2170700" y="2991829"/>
            <a:ext cx="1009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Transmitter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power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" name="Google Shape;329;p40"/>
          <p:cNvCxnSpPr>
            <a:stCxn id="330" idx="2"/>
          </p:cNvCxnSpPr>
          <p:nvPr/>
        </p:nvCxnSpPr>
        <p:spPr>
          <a:xfrm>
            <a:off x="3864884" y="3478129"/>
            <a:ext cx="0" cy="371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40"/>
          <p:cNvSpPr txBox="1"/>
          <p:nvPr/>
        </p:nvSpPr>
        <p:spPr>
          <a:xfrm>
            <a:off x="3360134" y="2991829"/>
            <a:ext cx="1009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Gains of antennas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0"/>
          <p:cNvSpPr/>
          <p:nvPr/>
        </p:nvSpPr>
        <p:spPr>
          <a:xfrm>
            <a:off x="3190150" y="3880004"/>
            <a:ext cx="1373525" cy="79200"/>
          </a:xfrm>
          <a:custGeom>
            <a:rect b="b" l="l" r="r" t="t"/>
            <a:pathLst>
              <a:path extrusionOk="0" h="3168" w="54941">
                <a:moveTo>
                  <a:pt x="0" y="3084"/>
                </a:moveTo>
                <a:lnTo>
                  <a:pt x="0" y="0"/>
                </a:lnTo>
                <a:lnTo>
                  <a:pt x="54941" y="0"/>
                </a:lnTo>
                <a:lnTo>
                  <a:pt x="54941" y="3168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32" name="Google Shape;332;p40"/>
          <p:cNvCxnSpPr>
            <a:stCxn id="333" idx="2"/>
          </p:cNvCxnSpPr>
          <p:nvPr/>
        </p:nvCxnSpPr>
        <p:spPr>
          <a:xfrm>
            <a:off x="5479231" y="3202213"/>
            <a:ext cx="0" cy="371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40"/>
          <p:cNvSpPr txBox="1"/>
          <p:nvPr/>
        </p:nvSpPr>
        <p:spPr>
          <a:xfrm>
            <a:off x="4711831" y="2715913"/>
            <a:ext cx="1534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Aperture of receiver antenna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4" name="Google Shape;334;p40"/>
          <p:cNvCxnSpPr>
            <a:stCxn id="335" idx="2"/>
          </p:cNvCxnSpPr>
          <p:nvPr/>
        </p:nvCxnSpPr>
        <p:spPr>
          <a:xfrm>
            <a:off x="7003231" y="3202213"/>
            <a:ext cx="0" cy="371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40"/>
          <p:cNvSpPr txBox="1"/>
          <p:nvPr/>
        </p:nvSpPr>
        <p:spPr>
          <a:xfrm>
            <a:off x="6235831" y="2715913"/>
            <a:ext cx="1534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Distance (inverse square law)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Measuring Attenuation – Friis Equation, Rewritten</a:t>
            </a:r>
            <a:endParaRPr/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107050" y="402200"/>
            <a:ext cx="89097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equation is sometimes written like this:</a:t>
            </a:r>
            <a:endParaRPr/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975" y="935720"/>
            <a:ext cx="5327849" cy="21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775" y="3891000"/>
            <a:ext cx="7368450" cy="10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107050" y="3145400"/>
            <a:ext cx="89097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 in terms of decibels (logarithmic scale):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Measuring Attenuation – Link Budget</a:t>
            </a:r>
            <a:endParaRPr/>
          </a:p>
        </p:txBody>
      </p:sp>
      <p:sp>
        <p:nvSpPr>
          <p:cNvPr id="350" name="Google Shape;350;p4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know if the link will actually work?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a </a:t>
            </a:r>
            <a:r>
              <a:rPr b="1" lang="en"/>
              <a:t>link budget</a:t>
            </a:r>
            <a:r>
              <a:rPr lang="en"/>
              <a:t>: Add all gains, subtract all losses.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Signal</a:t>
            </a:r>
            <a:r>
              <a:rPr lang="en"/>
              <a:t> power at receiver.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Receiver </a:t>
            </a:r>
            <a:r>
              <a:rPr b="1" lang="en"/>
              <a:t>sensitivity</a:t>
            </a:r>
            <a:r>
              <a:rPr lang="en"/>
              <a:t> (minimum signal the receiver can hear).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link budget is positive: </a:t>
            </a:r>
            <a:r>
              <a:rPr i="1" lang="en"/>
              <a:t>P</a:t>
            </a:r>
            <a:r>
              <a:rPr lang="en" sz="1200"/>
              <a:t>r</a:t>
            </a:r>
            <a:r>
              <a:rPr lang="en"/>
              <a:t> &gt; Sensitivity. Link works!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link </a:t>
            </a:r>
            <a:r>
              <a:rPr lang="en"/>
              <a:t>budget</a:t>
            </a:r>
            <a:r>
              <a:rPr lang="en"/>
              <a:t> is negative: </a:t>
            </a:r>
            <a:r>
              <a:rPr i="1" lang="en"/>
              <a:t>P</a:t>
            </a:r>
            <a:r>
              <a:rPr lang="en" sz="1200"/>
              <a:t>r</a:t>
            </a:r>
            <a:r>
              <a:rPr lang="en"/>
              <a:t> &lt; Sensitivity. Link doesn't work!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Link margin</a:t>
            </a:r>
            <a:r>
              <a:rPr lang="en"/>
              <a:t> is difference between receiver signal and sensitivity.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Bigger link margin = more robust signal.</a:t>
            </a:r>
            <a:endParaRPr/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438" y="1369700"/>
            <a:ext cx="4781124" cy="6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is Wireless Different?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Medium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Attenuation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Changing Environments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Collision Detection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MACAW Optimizations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Acks for Reliability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Backoff for Fairness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DS for Synchronization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RRTS for Synchronization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Wireless Different?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p43"/>
          <p:cNvCxnSpPr>
            <a:stCxn id="357" idx="2"/>
            <a:endCxn id="358" idx="2"/>
          </p:cNvCxnSpPr>
          <p:nvPr/>
        </p:nvCxnSpPr>
        <p:spPr>
          <a:xfrm rot="10800000">
            <a:off x="3502150" y="1742275"/>
            <a:ext cx="2391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9" name="Google Shape;359;p43"/>
          <p:cNvSpPr/>
          <p:nvPr/>
        </p:nvSpPr>
        <p:spPr>
          <a:xfrm flipH="1">
            <a:off x="5888875" y="1742275"/>
            <a:ext cx="861075" cy="713739"/>
          </a:xfrm>
          <a:custGeom>
            <a:rect b="b" l="l" r="r" t="t"/>
            <a:pathLst>
              <a:path extrusionOk="0" h="42327" w="34443">
                <a:moveTo>
                  <a:pt x="0" y="42327"/>
                </a:moveTo>
                <a:lnTo>
                  <a:pt x="0" y="0"/>
                </a:lnTo>
                <a:lnTo>
                  <a:pt x="34443" y="0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Google Shape;360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Measuring Attenuation – Link Budget</a:t>
            </a:r>
            <a:endParaRPr/>
          </a:p>
        </p:txBody>
      </p:sp>
      <p:sp>
        <p:nvSpPr>
          <p:cNvPr id="361" name="Google Shape;361;p43"/>
          <p:cNvSpPr txBox="1"/>
          <p:nvPr>
            <p:ph idx="1" type="body"/>
          </p:nvPr>
        </p:nvSpPr>
        <p:spPr>
          <a:xfrm>
            <a:off x="107050" y="402200"/>
            <a:ext cx="89097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of computing link </a:t>
            </a:r>
            <a:r>
              <a:rPr lang="en"/>
              <a:t>budget</a:t>
            </a:r>
            <a:r>
              <a:rPr lang="en"/>
              <a:t>:</a:t>
            </a: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2043700" y="3539125"/>
            <a:ext cx="1203000" cy="393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Transmitter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3"/>
          <p:cNvSpPr/>
          <p:nvPr/>
        </p:nvSpPr>
        <p:spPr>
          <a:xfrm>
            <a:off x="6148450" y="3539125"/>
            <a:ext cx="1203000" cy="393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Receiver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5870650" y="4008925"/>
            <a:ext cx="175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Sensitivity: –80 dBm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6607150" y="2440313"/>
            <a:ext cx="285600" cy="270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6" name="Google Shape;366;p43"/>
          <p:cNvCxnSpPr>
            <a:stCxn id="367" idx="2"/>
            <a:endCxn id="362" idx="0"/>
          </p:cNvCxnSpPr>
          <p:nvPr/>
        </p:nvCxnSpPr>
        <p:spPr>
          <a:xfrm>
            <a:off x="2645200" y="2728375"/>
            <a:ext cx="0" cy="810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43"/>
          <p:cNvCxnSpPr>
            <a:stCxn id="365" idx="2"/>
            <a:endCxn id="363" idx="0"/>
          </p:cNvCxnSpPr>
          <p:nvPr/>
        </p:nvCxnSpPr>
        <p:spPr>
          <a:xfrm>
            <a:off x="6749950" y="2711213"/>
            <a:ext cx="0" cy="82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43"/>
          <p:cNvSpPr txBox="1"/>
          <p:nvPr/>
        </p:nvSpPr>
        <p:spPr>
          <a:xfrm>
            <a:off x="362775" y="3492775"/>
            <a:ext cx="1631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Transmitted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Signal: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+10 dBm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43"/>
          <p:cNvSpPr/>
          <p:nvPr/>
        </p:nvSpPr>
        <p:spPr>
          <a:xfrm rot="10800000">
            <a:off x="5320750" y="1255675"/>
            <a:ext cx="572400" cy="973200"/>
          </a:xfrm>
          <a:prstGeom prst="pie">
            <a:avLst>
              <a:gd fmla="val 5400137" name="adj1"/>
              <a:gd fmla="val 1620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2644575" y="1742276"/>
            <a:ext cx="861075" cy="713739"/>
          </a:xfrm>
          <a:custGeom>
            <a:rect b="b" l="l" r="r" t="t"/>
            <a:pathLst>
              <a:path extrusionOk="0" h="42327" w="34443">
                <a:moveTo>
                  <a:pt x="0" y="42327"/>
                </a:moveTo>
                <a:lnTo>
                  <a:pt x="0" y="0"/>
                </a:lnTo>
                <a:lnTo>
                  <a:pt x="34443" y="0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7" name="Google Shape;367;p43"/>
          <p:cNvSpPr/>
          <p:nvPr/>
        </p:nvSpPr>
        <p:spPr>
          <a:xfrm>
            <a:off x="2502400" y="2457475"/>
            <a:ext cx="285600" cy="270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43"/>
          <p:cNvSpPr/>
          <p:nvPr/>
        </p:nvSpPr>
        <p:spPr>
          <a:xfrm>
            <a:off x="3502000" y="1255675"/>
            <a:ext cx="572400" cy="973200"/>
          </a:xfrm>
          <a:prstGeom prst="pie">
            <a:avLst>
              <a:gd fmla="val 5400137" name="adj1"/>
              <a:gd fmla="val 1620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43"/>
          <p:cNvSpPr txBox="1"/>
          <p:nvPr/>
        </p:nvSpPr>
        <p:spPr>
          <a:xfrm>
            <a:off x="1217800" y="2936675"/>
            <a:ext cx="1351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Cable: –0.44 dB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1217175" y="1978275"/>
            <a:ext cx="1351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Cable: –2.21 dB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6836663" y="2936675"/>
            <a:ext cx="1351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Cable: –0.44 dB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3"/>
          <p:cNvSpPr txBox="1"/>
          <p:nvPr/>
        </p:nvSpPr>
        <p:spPr>
          <a:xfrm>
            <a:off x="6836038" y="1978275"/>
            <a:ext cx="1351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Cable: –2.21 dB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3"/>
          <p:cNvSpPr txBox="1"/>
          <p:nvPr/>
        </p:nvSpPr>
        <p:spPr>
          <a:xfrm>
            <a:off x="2043700" y="1348775"/>
            <a:ext cx="1411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Antenna: +25 dB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3"/>
          <p:cNvSpPr txBox="1"/>
          <p:nvPr/>
        </p:nvSpPr>
        <p:spPr>
          <a:xfrm>
            <a:off x="5934250" y="1348788"/>
            <a:ext cx="1411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Antenna: +25 dB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3815575" y="1123075"/>
            <a:ext cx="1758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Signal travels 10km: –120 dB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3"/>
          <p:cNvSpPr txBox="1"/>
          <p:nvPr/>
        </p:nvSpPr>
        <p:spPr>
          <a:xfrm>
            <a:off x="7409800" y="3492775"/>
            <a:ext cx="1351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Received Signal: –65.5 dBm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3"/>
          <p:cNvSpPr txBox="1"/>
          <p:nvPr/>
        </p:nvSpPr>
        <p:spPr>
          <a:xfrm>
            <a:off x="5425000" y="4421225"/>
            <a:ext cx="2649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 margin = 14.5 dBm &gt; 0.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connection works!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3"/>
          <p:cNvSpPr txBox="1"/>
          <p:nvPr/>
        </p:nvSpPr>
        <p:spPr>
          <a:xfrm>
            <a:off x="107050" y="4743475"/>
            <a:ext cx="29130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dBm = Power relative to 1 milliwatt.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is Wireless Different?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Medium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Attenuation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Changing Environments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Collision Detection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MACAW Optimizations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Acks for Reliability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Backoff for Fairness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DS for Synchronization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RRTS for Synchronization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86" name="Google Shape;386;p4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Difference: Changing Environments</a:t>
            </a:r>
            <a:endParaRPr/>
          </a:p>
        </p:txBody>
      </p:sp>
      <p:sp>
        <p:nvSpPr>
          <p:cNvPr id="387" name="Google Shape;387;p4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Difference: Environments Change</a:t>
            </a:r>
            <a:endParaRPr/>
          </a:p>
        </p:txBody>
      </p:sp>
      <p:sp>
        <p:nvSpPr>
          <p:cNvPr id="393" name="Google Shape;393;p45"/>
          <p:cNvSpPr txBox="1"/>
          <p:nvPr>
            <p:ph idx="1" type="body"/>
          </p:nvPr>
        </p:nvSpPr>
        <p:spPr>
          <a:xfrm>
            <a:off x="107050" y="402200"/>
            <a:ext cx="8909700" cy="1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Wireless environments change rapidly.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Devices move around.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Signals reflect and refract off physical obstacles (e.g. buildings, Earth's surface).</a:t>
            </a:r>
            <a:endParaRPr/>
          </a:p>
        </p:txBody>
      </p:sp>
      <p:cxnSp>
        <p:nvCxnSpPr>
          <p:cNvPr id="394" name="Google Shape;394;p45"/>
          <p:cNvCxnSpPr/>
          <p:nvPr/>
        </p:nvCxnSpPr>
        <p:spPr>
          <a:xfrm>
            <a:off x="1617650" y="2031575"/>
            <a:ext cx="0" cy="15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5" name="Google Shape;395;p45"/>
          <p:cNvCxnSpPr/>
          <p:nvPr/>
        </p:nvCxnSpPr>
        <p:spPr>
          <a:xfrm rot="10800000">
            <a:off x="1499900" y="3492425"/>
            <a:ext cx="25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6" name="Google Shape;396;p45"/>
          <p:cNvSpPr/>
          <p:nvPr/>
        </p:nvSpPr>
        <p:spPr>
          <a:xfrm>
            <a:off x="1687250" y="2246475"/>
            <a:ext cx="2156260" cy="1174522"/>
          </a:xfrm>
          <a:custGeom>
            <a:rect b="b" l="l" r="r" t="t"/>
            <a:pathLst>
              <a:path extrusionOk="0" h="39154" w="51502">
                <a:moveTo>
                  <a:pt x="0" y="0"/>
                </a:moveTo>
                <a:cubicBezTo>
                  <a:pt x="1230" y="4970"/>
                  <a:pt x="-1205" y="23292"/>
                  <a:pt x="7379" y="29818"/>
                </a:cubicBezTo>
                <a:cubicBezTo>
                  <a:pt x="15963" y="36344"/>
                  <a:pt x="44148" y="37598"/>
                  <a:pt x="51502" y="39154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7" name="Google Shape;397;p45"/>
          <p:cNvSpPr txBox="1"/>
          <p:nvPr/>
        </p:nvSpPr>
        <p:spPr>
          <a:xfrm>
            <a:off x="3065900" y="3501200"/>
            <a:ext cx="777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45"/>
          <p:cNvSpPr txBox="1"/>
          <p:nvPr/>
        </p:nvSpPr>
        <p:spPr>
          <a:xfrm>
            <a:off x="770450" y="2174875"/>
            <a:ext cx="77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Signal Strength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45"/>
          <p:cNvSpPr txBox="1"/>
          <p:nvPr/>
        </p:nvSpPr>
        <p:spPr>
          <a:xfrm>
            <a:off x="1263500" y="4095750"/>
            <a:ext cx="2982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Free-space model: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Signal weakens over distance.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0" name="Google Shape;400;p45"/>
          <p:cNvCxnSpPr/>
          <p:nvPr/>
        </p:nvCxnSpPr>
        <p:spPr>
          <a:xfrm>
            <a:off x="5732450" y="2031575"/>
            <a:ext cx="0" cy="15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1" name="Google Shape;401;p45"/>
          <p:cNvCxnSpPr/>
          <p:nvPr/>
        </p:nvCxnSpPr>
        <p:spPr>
          <a:xfrm rot="10800000">
            <a:off x="5614700" y="3492425"/>
            <a:ext cx="25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02" name="Google Shape;402;p45"/>
          <p:cNvSpPr txBox="1"/>
          <p:nvPr/>
        </p:nvSpPr>
        <p:spPr>
          <a:xfrm>
            <a:off x="7180700" y="3501200"/>
            <a:ext cx="777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45"/>
          <p:cNvSpPr txBox="1"/>
          <p:nvPr/>
        </p:nvSpPr>
        <p:spPr>
          <a:xfrm>
            <a:off x="4885250" y="2174875"/>
            <a:ext cx="77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Signal Strength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5"/>
          <p:cNvSpPr txBox="1"/>
          <p:nvPr/>
        </p:nvSpPr>
        <p:spPr>
          <a:xfrm>
            <a:off x="5389025" y="4095750"/>
            <a:ext cx="2982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accounting for obstacles: Signal strength fluctuates!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5815800" y="2267750"/>
            <a:ext cx="2115350" cy="1182825"/>
          </a:xfrm>
          <a:custGeom>
            <a:rect b="b" l="l" r="r" t="t"/>
            <a:pathLst>
              <a:path extrusionOk="0" h="47313" w="84614">
                <a:moveTo>
                  <a:pt x="0" y="0"/>
                </a:moveTo>
                <a:cubicBezTo>
                  <a:pt x="291" y="2990"/>
                  <a:pt x="1033" y="16483"/>
                  <a:pt x="1747" y="17938"/>
                </a:cubicBezTo>
                <a:cubicBezTo>
                  <a:pt x="2462" y="19393"/>
                  <a:pt x="3467" y="7038"/>
                  <a:pt x="4287" y="8731"/>
                </a:cubicBezTo>
                <a:cubicBezTo>
                  <a:pt x="5107" y="10424"/>
                  <a:pt x="6060" y="26352"/>
                  <a:pt x="6668" y="28098"/>
                </a:cubicBezTo>
                <a:cubicBezTo>
                  <a:pt x="7277" y="29844"/>
                  <a:pt x="7303" y="18203"/>
                  <a:pt x="7938" y="19208"/>
                </a:cubicBezTo>
                <a:cubicBezTo>
                  <a:pt x="8573" y="20214"/>
                  <a:pt x="9922" y="32570"/>
                  <a:pt x="10478" y="34131"/>
                </a:cubicBezTo>
                <a:cubicBezTo>
                  <a:pt x="11034" y="35692"/>
                  <a:pt x="10769" y="28152"/>
                  <a:pt x="11272" y="28575"/>
                </a:cubicBezTo>
                <a:cubicBezTo>
                  <a:pt x="11775" y="28998"/>
                  <a:pt x="12806" y="36539"/>
                  <a:pt x="13494" y="36671"/>
                </a:cubicBezTo>
                <a:cubicBezTo>
                  <a:pt x="14182" y="36803"/>
                  <a:pt x="14738" y="29447"/>
                  <a:pt x="15399" y="29368"/>
                </a:cubicBezTo>
                <a:cubicBezTo>
                  <a:pt x="16061" y="29289"/>
                  <a:pt x="16616" y="36698"/>
                  <a:pt x="17463" y="36195"/>
                </a:cubicBezTo>
                <a:cubicBezTo>
                  <a:pt x="18310" y="35692"/>
                  <a:pt x="19553" y="26802"/>
                  <a:pt x="20479" y="26352"/>
                </a:cubicBezTo>
                <a:cubicBezTo>
                  <a:pt x="21405" y="25902"/>
                  <a:pt x="22252" y="34078"/>
                  <a:pt x="23019" y="33496"/>
                </a:cubicBezTo>
                <a:cubicBezTo>
                  <a:pt x="23786" y="32914"/>
                  <a:pt x="24422" y="23151"/>
                  <a:pt x="25083" y="22860"/>
                </a:cubicBezTo>
                <a:cubicBezTo>
                  <a:pt x="25745" y="22569"/>
                  <a:pt x="26432" y="32491"/>
                  <a:pt x="26988" y="31750"/>
                </a:cubicBezTo>
                <a:cubicBezTo>
                  <a:pt x="27544" y="31009"/>
                  <a:pt x="27888" y="19262"/>
                  <a:pt x="28417" y="18415"/>
                </a:cubicBezTo>
                <a:cubicBezTo>
                  <a:pt x="28946" y="17568"/>
                  <a:pt x="29713" y="27702"/>
                  <a:pt x="30163" y="26670"/>
                </a:cubicBezTo>
                <a:cubicBezTo>
                  <a:pt x="30613" y="25638"/>
                  <a:pt x="30692" y="11006"/>
                  <a:pt x="31115" y="12223"/>
                </a:cubicBezTo>
                <a:cubicBezTo>
                  <a:pt x="31538" y="13440"/>
                  <a:pt x="32227" y="32649"/>
                  <a:pt x="32703" y="33972"/>
                </a:cubicBezTo>
                <a:cubicBezTo>
                  <a:pt x="33179" y="35295"/>
                  <a:pt x="33444" y="21299"/>
                  <a:pt x="33973" y="20161"/>
                </a:cubicBezTo>
                <a:cubicBezTo>
                  <a:pt x="34502" y="19023"/>
                  <a:pt x="35349" y="27649"/>
                  <a:pt x="35878" y="27146"/>
                </a:cubicBezTo>
                <a:cubicBezTo>
                  <a:pt x="36407" y="26643"/>
                  <a:pt x="36434" y="16960"/>
                  <a:pt x="37148" y="17145"/>
                </a:cubicBezTo>
                <a:cubicBezTo>
                  <a:pt x="37862" y="17330"/>
                  <a:pt x="39212" y="28575"/>
                  <a:pt x="40164" y="28257"/>
                </a:cubicBezTo>
                <a:cubicBezTo>
                  <a:pt x="41117" y="27940"/>
                  <a:pt x="42122" y="15822"/>
                  <a:pt x="42863" y="15240"/>
                </a:cubicBezTo>
                <a:cubicBezTo>
                  <a:pt x="43604" y="14658"/>
                  <a:pt x="43868" y="24659"/>
                  <a:pt x="44609" y="24765"/>
                </a:cubicBezTo>
                <a:cubicBezTo>
                  <a:pt x="45350" y="24871"/>
                  <a:pt x="46779" y="14817"/>
                  <a:pt x="47308" y="15875"/>
                </a:cubicBezTo>
                <a:cubicBezTo>
                  <a:pt x="47837" y="16933"/>
                  <a:pt x="47043" y="30083"/>
                  <a:pt x="47784" y="31115"/>
                </a:cubicBezTo>
                <a:cubicBezTo>
                  <a:pt x="48525" y="32147"/>
                  <a:pt x="50721" y="21114"/>
                  <a:pt x="51753" y="22066"/>
                </a:cubicBezTo>
                <a:cubicBezTo>
                  <a:pt x="52785" y="23019"/>
                  <a:pt x="53234" y="35666"/>
                  <a:pt x="53975" y="36830"/>
                </a:cubicBezTo>
                <a:cubicBezTo>
                  <a:pt x="54716" y="37994"/>
                  <a:pt x="55351" y="27993"/>
                  <a:pt x="56198" y="29051"/>
                </a:cubicBezTo>
                <a:cubicBezTo>
                  <a:pt x="57045" y="30109"/>
                  <a:pt x="58367" y="41778"/>
                  <a:pt x="59055" y="43180"/>
                </a:cubicBezTo>
                <a:cubicBezTo>
                  <a:pt x="59743" y="44582"/>
                  <a:pt x="59849" y="37359"/>
                  <a:pt x="60325" y="37465"/>
                </a:cubicBezTo>
                <a:cubicBezTo>
                  <a:pt x="60801" y="37571"/>
                  <a:pt x="61119" y="43815"/>
                  <a:pt x="61913" y="43815"/>
                </a:cubicBezTo>
                <a:cubicBezTo>
                  <a:pt x="62707" y="43815"/>
                  <a:pt x="64136" y="37095"/>
                  <a:pt x="65088" y="37465"/>
                </a:cubicBezTo>
                <a:cubicBezTo>
                  <a:pt x="66041" y="37835"/>
                  <a:pt x="66411" y="45984"/>
                  <a:pt x="67628" y="46037"/>
                </a:cubicBezTo>
                <a:cubicBezTo>
                  <a:pt x="68845" y="46090"/>
                  <a:pt x="70697" y="37570"/>
                  <a:pt x="72390" y="37782"/>
                </a:cubicBezTo>
                <a:cubicBezTo>
                  <a:pt x="74083" y="37994"/>
                  <a:pt x="76359" y="47360"/>
                  <a:pt x="77788" y="47307"/>
                </a:cubicBezTo>
                <a:cubicBezTo>
                  <a:pt x="79217" y="47254"/>
                  <a:pt x="79825" y="37465"/>
                  <a:pt x="80963" y="37465"/>
                </a:cubicBezTo>
                <a:cubicBezTo>
                  <a:pt x="82101" y="37465"/>
                  <a:pt x="84006" y="45667"/>
                  <a:pt x="84614" y="47307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Loss is Messy</a:t>
            </a:r>
            <a:endParaRPr/>
          </a:p>
        </p:txBody>
      </p:sp>
      <p:sp>
        <p:nvSpPr>
          <p:cNvPr id="411" name="Google Shape;411;p46"/>
          <p:cNvSpPr txBox="1"/>
          <p:nvPr>
            <p:ph idx="1" type="body"/>
          </p:nvPr>
        </p:nvSpPr>
        <p:spPr>
          <a:xfrm>
            <a:off x="107050" y="402200"/>
            <a:ext cx="89097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Wireless propagation is messy.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theory: Signal propagates in all directions.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 life: Signal strength depends on environment.</a:t>
            </a:r>
            <a:endParaRPr/>
          </a:p>
        </p:txBody>
      </p:sp>
      <p:pic>
        <p:nvPicPr>
          <p:cNvPr id="412" name="Google Shape;4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863" y="1962125"/>
            <a:ext cx="4542276" cy="20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6"/>
          <p:cNvSpPr txBox="1"/>
          <p:nvPr/>
        </p:nvSpPr>
        <p:spPr>
          <a:xfrm>
            <a:off x="3328213" y="4097000"/>
            <a:ext cx="2487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Color = strength of signal.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Path Loss</a:t>
            </a:r>
            <a:endParaRPr/>
          </a:p>
        </p:txBody>
      </p:sp>
      <p:sp>
        <p:nvSpPr>
          <p:cNvPr id="419" name="Google Shape;419;p47"/>
          <p:cNvSpPr txBox="1"/>
          <p:nvPr>
            <p:ph idx="1" type="body"/>
          </p:nvPr>
        </p:nvSpPr>
        <p:spPr>
          <a:xfrm>
            <a:off x="107050" y="402200"/>
            <a:ext cx="8909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 characteristics affect signal strength:</a:t>
            </a:r>
            <a:endParaRPr/>
          </a:p>
        </p:txBody>
      </p:sp>
      <p:grpSp>
        <p:nvGrpSpPr>
          <p:cNvPr id="420" name="Google Shape;420;p47"/>
          <p:cNvGrpSpPr/>
          <p:nvPr/>
        </p:nvGrpSpPr>
        <p:grpSpPr>
          <a:xfrm>
            <a:off x="2610630" y="917325"/>
            <a:ext cx="2156983" cy="1288550"/>
            <a:chOff x="2610630" y="917325"/>
            <a:chExt cx="2156983" cy="1288550"/>
          </a:xfrm>
        </p:grpSpPr>
        <p:cxnSp>
          <p:nvCxnSpPr>
            <p:cNvPr id="421" name="Google Shape;421;p47"/>
            <p:cNvCxnSpPr/>
            <p:nvPr/>
          </p:nvCxnSpPr>
          <p:spPr>
            <a:xfrm>
              <a:off x="3457825" y="917325"/>
              <a:ext cx="0" cy="112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22" name="Google Shape;422;p47"/>
            <p:cNvCxnSpPr/>
            <p:nvPr/>
          </p:nvCxnSpPr>
          <p:spPr>
            <a:xfrm rot="10800000">
              <a:off x="3381613" y="1965875"/>
              <a:ext cx="1386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23" name="Google Shape;423;p47"/>
            <p:cNvSpPr/>
            <p:nvPr/>
          </p:nvSpPr>
          <p:spPr>
            <a:xfrm>
              <a:off x="3527425" y="1048875"/>
              <a:ext cx="1114890" cy="845433"/>
            </a:xfrm>
            <a:custGeom>
              <a:rect b="b" l="l" r="r" t="t"/>
              <a:pathLst>
                <a:path extrusionOk="0" h="39154" w="51502">
                  <a:moveTo>
                    <a:pt x="0" y="0"/>
                  </a:moveTo>
                  <a:cubicBezTo>
                    <a:pt x="1230" y="4970"/>
                    <a:pt x="-1205" y="23292"/>
                    <a:pt x="7379" y="29818"/>
                  </a:cubicBezTo>
                  <a:cubicBezTo>
                    <a:pt x="15963" y="36344"/>
                    <a:pt x="44148" y="37598"/>
                    <a:pt x="51502" y="39154"/>
                  </a:cubicBezTo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4" name="Google Shape;424;p47"/>
            <p:cNvSpPr txBox="1"/>
            <p:nvPr/>
          </p:nvSpPr>
          <p:spPr>
            <a:xfrm>
              <a:off x="3864725" y="1965875"/>
              <a:ext cx="7776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Distance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47"/>
            <p:cNvSpPr txBox="1"/>
            <p:nvPr/>
          </p:nvSpPr>
          <p:spPr>
            <a:xfrm>
              <a:off x="2610630" y="1018638"/>
              <a:ext cx="7776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Signal Strength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6" name="Google Shape;426;p47"/>
          <p:cNvSpPr txBox="1"/>
          <p:nvPr/>
        </p:nvSpPr>
        <p:spPr>
          <a:xfrm>
            <a:off x="333506" y="1010350"/>
            <a:ext cx="23955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Free-space loss:</a:t>
            </a:r>
            <a:endParaRPr b="1"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– Due to inverse</a:t>
            </a:r>
            <a:b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   square law.</a:t>
            </a:r>
            <a:b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– Fluctuates very slowly.</a:t>
            </a:r>
            <a:endParaRPr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7"/>
          <p:cNvSpPr txBox="1"/>
          <p:nvPr/>
        </p:nvSpPr>
        <p:spPr>
          <a:xfrm>
            <a:off x="333506" y="2381950"/>
            <a:ext cx="23955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Shadowing:</a:t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– Due to obstructions.</a:t>
            </a:r>
            <a:br>
              <a:rPr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– Fluctuates quickly.</a:t>
            </a:r>
            <a:endParaRPr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47"/>
          <p:cNvSpPr txBox="1"/>
          <p:nvPr/>
        </p:nvSpPr>
        <p:spPr>
          <a:xfrm>
            <a:off x="315625" y="3706575"/>
            <a:ext cx="23955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Multipath fading:</a:t>
            </a:r>
            <a:endParaRPr b="1" sz="16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– Due to signal colliding</a:t>
            </a:r>
            <a:b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itself.</a:t>
            </a:r>
            <a:b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– Fluctuates very quickly.</a:t>
            </a:r>
            <a:endParaRPr sz="16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9" name="Google Shape;429;p47"/>
          <p:cNvGrpSpPr/>
          <p:nvPr/>
        </p:nvGrpSpPr>
        <p:grpSpPr>
          <a:xfrm>
            <a:off x="2610630" y="2288925"/>
            <a:ext cx="2156983" cy="1288550"/>
            <a:chOff x="2610630" y="2288925"/>
            <a:chExt cx="2156983" cy="1288550"/>
          </a:xfrm>
        </p:grpSpPr>
        <p:cxnSp>
          <p:nvCxnSpPr>
            <p:cNvPr id="430" name="Google Shape;430;p47"/>
            <p:cNvCxnSpPr/>
            <p:nvPr/>
          </p:nvCxnSpPr>
          <p:spPr>
            <a:xfrm>
              <a:off x="3457825" y="2288925"/>
              <a:ext cx="0" cy="112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1" name="Google Shape;431;p47"/>
            <p:cNvCxnSpPr/>
            <p:nvPr/>
          </p:nvCxnSpPr>
          <p:spPr>
            <a:xfrm rot="10800000">
              <a:off x="3381613" y="3337475"/>
              <a:ext cx="1386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2" name="Google Shape;432;p47"/>
            <p:cNvSpPr txBox="1"/>
            <p:nvPr/>
          </p:nvSpPr>
          <p:spPr>
            <a:xfrm>
              <a:off x="3864725" y="3337475"/>
              <a:ext cx="7776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Distance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" name="Google Shape;433;p47"/>
            <p:cNvSpPr txBox="1"/>
            <p:nvPr/>
          </p:nvSpPr>
          <p:spPr>
            <a:xfrm>
              <a:off x="2610630" y="2390238"/>
              <a:ext cx="7776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Signal Strength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4" name="Google Shape;434;p47"/>
            <p:cNvSpPr/>
            <p:nvPr/>
          </p:nvSpPr>
          <p:spPr>
            <a:xfrm>
              <a:off x="3531400" y="2670323"/>
              <a:ext cx="1071550" cy="424764"/>
            </a:xfrm>
            <a:custGeom>
              <a:rect b="b" l="l" r="r" t="t"/>
              <a:pathLst>
                <a:path extrusionOk="0" h="33866" w="42862">
                  <a:moveTo>
                    <a:pt x="0" y="0"/>
                  </a:moveTo>
                  <a:cubicBezTo>
                    <a:pt x="1896" y="4763"/>
                    <a:pt x="7629" y="27649"/>
                    <a:pt x="11377" y="28575"/>
                  </a:cubicBezTo>
                  <a:cubicBezTo>
                    <a:pt x="15125" y="29501"/>
                    <a:pt x="19182" y="5512"/>
                    <a:pt x="22489" y="5556"/>
                  </a:cubicBezTo>
                  <a:cubicBezTo>
                    <a:pt x="25796" y="5600"/>
                    <a:pt x="27826" y="24121"/>
                    <a:pt x="31221" y="28839"/>
                  </a:cubicBezTo>
                  <a:cubicBezTo>
                    <a:pt x="34617" y="33557"/>
                    <a:pt x="40922" y="33028"/>
                    <a:pt x="42862" y="33866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5" name="Google Shape;435;p47"/>
          <p:cNvGrpSpPr/>
          <p:nvPr/>
        </p:nvGrpSpPr>
        <p:grpSpPr>
          <a:xfrm>
            <a:off x="2610630" y="3736725"/>
            <a:ext cx="2080783" cy="1288550"/>
            <a:chOff x="2610630" y="3736725"/>
            <a:chExt cx="2080783" cy="1288550"/>
          </a:xfrm>
        </p:grpSpPr>
        <p:cxnSp>
          <p:nvCxnSpPr>
            <p:cNvPr id="436" name="Google Shape;436;p47"/>
            <p:cNvCxnSpPr/>
            <p:nvPr/>
          </p:nvCxnSpPr>
          <p:spPr>
            <a:xfrm>
              <a:off x="3457825" y="3736725"/>
              <a:ext cx="0" cy="112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7" name="Google Shape;437;p47"/>
            <p:cNvCxnSpPr/>
            <p:nvPr/>
          </p:nvCxnSpPr>
          <p:spPr>
            <a:xfrm rot="10800000">
              <a:off x="3305413" y="4785275"/>
              <a:ext cx="1386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8" name="Google Shape;438;p47"/>
            <p:cNvSpPr txBox="1"/>
            <p:nvPr/>
          </p:nvSpPr>
          <p:spPr>
            <a:xfrm>
              <a:off x="3788525" y="4785275"/>
              <a:ext cx="7776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Distance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9" name="Google Shape;439;p47"/>
            <p:cNvSpPr txBox="1"/>
            <p:nvPr/>
          </p:nvSpPr>
          <p:spPr>
            <a:xfrm>
              <a:off x="2610630" y="3838038"/>
              <a:ext cx="7776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Signal Strength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" name="Google Shape;440;p47"/>
            <p:cNvSpPr/>
            <p:nvPr/>
          </p:nvSpPr>
          <p:spPr>
            <a:xfrm>
              <a:off x="3495113" y="4091426"/>
              <a:ext cx="1159025" cy="303924"/>
            </a:xfrm>
            <a:custGeom>
              <a:rect b="b" l="l" r="r" t="t"/>
              <a:pathLst>
                <a:path extrusionOk="0" h="22830" w="46361">
                  <a:moveTo>
                    <a:pt x="0" y="6830"/>
                  </a:moveTo>
                  <a:cubicBezTo>
                    <a:pt x="493" y="8823"/>
                    <a:pt x="1644" y="19304"/>
                    <a:pt x="2959" y="18790"/>
                  </a:cubicBezTo>
                  <a:cubicBezTo>
                    <a:pt x="4274" y="18276"/>
                    <a:pt x="6432" y="3912"/>
                    <a:pt x="7891" y="3748"/>
                  </a:cubicBezTo>
                  <a:cubicBezTo>
                    <a:pt x="9350" y="3584"/>
                    <a:pt x="10584" y="18421"/>
                    <a:pt x="11714" y="17804"/>
                  </a:cubicBezTo>
                  <a:cubicBezTo>
                    <a:pt x="12844" y="17188"/>
                    <a:pt x="13625" y="-732"/>
                    <a:pt x="14673" y="49"/>
                  </a:cubicBezTo>
                  <a:cubicBezTo>
                    <a:pt x="15721" y="830"/>
                    <a:pt x="17077" y="20167"/>
                    <a:pt x="18002" y="22489"/>
                  </a:cubicBezTo>
                  <a:cubicBezTo>
                    <a:pt x="18927" y="24811"/>
                    <a:pt x="19399" y="14126"/>
                    <a:pt x="20221" y="13982"/>
                  </a:cubicBezTo>
                  <a:cubicBezTo>
                    <a:pt x="21043" y="13838"/>
                    <a:pt x="21948" y="23476"/>
                    <a:pt x="22934" y="21626"/>
                  </a:cubicBezTo>
                  <a:cubicBezTo>
                    <a:pt x="23921" y="19777"/>
                    <a:pt x="25133" y="3933"/>
                    <a:pt x="26140" y="2885"/>
                  </a:cubicBezTo>
                  <a:cubicBezTo>
                    <a:pt x="27147" y="1837"/>
                    <a:pt x="28216" y="14598"/>
                    <a:pt x="28976" y="15338"/>
                  </a:cubicBezTo>
                  <a:cubicBezTo>
                    <a:pt x="29736" y="16078"/>
                    <a:pt x="30045" y="6665"/>
                    <a:pt x="30702" y="7323"/>
                  </a:cubicBezTo>
                  <a:cubicBezTo>
                    <a:pt x="31360" y="7981"/>
                    <a:pt x="32099" y="19983"/>
                    <a:pt x="32921" y="19284"/>
                  </a:cubicBezTo>
                  <a:cubicBezTo>
                    <a:pt x="33743" y="18585"/>
                    <a:pt x="34689" y="2864"/>
                    <a:pt x="35634" y="3131"/>
                  </a:cubicBezTo>
                  <a:cubicBezTo>
                    <a:pt x="36579" y="3398"/>
                    <a:pt x="37463" y="20209"/>
                    <a:pt x="38593" y="20887"/>
                  </a:cubicBezTo>
                  <a:cubicBezTo>
                    <a:pt x="39723" y="21565"/>
                    <a:pt x="41121" y="7200"/>
                    <a:pt x="42416" y="7200"/>
                  </a:cubicBezTo>
                  <a:cubicBezTo>
                    <a:pt x="43711" y="7200"/>
                    <a:pt x="45704" y="18606"/>
                    <a:pt x="46361" y="20887"/>
                  </a:cubicBezTo>
                </a:path>
              </a:pathLst>
            </a:cu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41" name="Google Shape;441;p47"/>
          <p:cNvGrpSpPr/>
          <p:nvPr/>
        </p:nvGrpSpPr>
        <p:grpSpPr>
          <a:xfrm>
            <a:off x="5738156" y="1755025"/>
            <a:ext cx="3198469" cy="2243525"/>
            <a:chOff x="5738156" y="1755025"/>
            <a:chExt cx="3198469" cy="2243525"/>
          </a:xfrm>
        </p:grpSpPr>
        <p:cxnSp>
          <p:nvCxnSpPr>
            <p:cNvPr id="442" name="Google Shape;442;p47"/>
            <p:cNvCxnSpPr/>
            <p:nvPr/>
          </p:nvCxnSpPr>
          <p:spPr>
            <a:xfrm>
              <a:off x="6544875" y="1755025"/>
              <a:ext cx="0" cy="207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43" name="Google Shape;443;p47"/>
            <p:cNvCxnSpPr/>
            <p:nvPr/>
          </p:nvCxnSpPr>
          <p:spPr>
            <a:xfrm rot="10800000">
              <a:off x="6427125" y="3749775"/>
              <a:ext cx="2509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44" name="Google Shape;444;p47"/>
            <p:cNvSpPr txBox="1"/>
            <p:nvPr/>
          </p:nvSpPr>
          <p:spPr>
            <a:xfrm>
              <a:off x="7993125" y="3758550"/>
              <a:ext cx="7776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Distance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" name="Google Shape;445;p47"/>
            <p:cNvSpPr txBox="1"/>
            <p:nvPr/>
          </p:nvSpPr>
          <p:spPr>
            <a:xfrm>
              <a:off x="5738156" y="1898825"/>
              <a:ext cx="7776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Signal Strength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47"/>
            <p:cNvSpPr/>
            <p:nvPr/>
          </p:nvSpPr>
          <p:spPr>
            <a:xfrm>
              <a:off x="6628225" y="2043825"/>
              <a:ext cx="2115350" cy="1664116"/>
            </a:xfrm>
            <a:custGeom>
              <a:rect b="b" l="l" r="r" t="t"/>
              <a:pathLst>
                <a:path extrusionOk="0" h="47313" w="84614">
                  <a:moveTo>
                    <a:pt x="0" y="0"/>
                  </a:moveTo>
                  <a:cubicBezTo>
                    <a:pt x="291" y="2990"/>
                    <a:pt x="1033" y="16483"/>
                    <a:pt x="1747" y="17938"/>
                  </a:cubicBezTo>
                  <a:cubicBezTo>
                    <a:pt x="2462" y="19393"/>
                    <a:pt x="3467" y="7038"/>
                    <a:pt x="4287" y="8731"/>
                  </a:cubicBezTo>
                  <a:cubicBezTo>
                    <a:pt x="5107" y="10424"/>
                    <a:pt x="6060" y="26352"/>
                    <a:pt x="6668" y="28098"/>
                  </a:cubicBezTo>
                  <a:cubicBezTo>
                    <a:pt x="7277" y="29844"/>
                    <a:pt x="7303" y="18203"/>
                    <a:pt x="7938" y="19208"/>
                  </a:cubicBezTo>
                  <a:cubicBezTo>
                    <a:pt x="8573" y="20214"/>
                    <a:pt x="9922" y="32570"/>
                    <a:pt x="10478" y="34131"/>
                  </a:cubicBezTo>
                  <a:cubicBezTo>
                    <a:pt x="11034" y="35692"/>
                    <a:pt x="10769" y="28152"/>
                    <a:pt x="11272" y="28575"/>
                  </a:cubicBezTo>
                  <a:cubicBezTo>
                    <a:pt x="11775" y="28998"/>
                    <a:pt x="12806" y="36539"/>
                    <a:pt x="13494" y="36671"/>
                  </a:cubicBezTo>
                  <a:cubicBezTo>
                    <a:pt x="14182" y="36803"/>
                    <a:pt x="14738" y="29447"/>
                    <a:pt x="15399" y="29368"/>
                  </a:cubicBezTo>
                  <a:cubicBezTo>
                    <a:pt x="16061" y="29289"/>
                    <a:pt x="16616" y="36698"/>
                    <a:pt x="17463" y="36195"/>
                  </a:cubicBezTo>
                  <a:cubicBezTo>
                    <a:pt x="18310" y="35692"/>
                    <a:pt x="19553" y="26802"/>
                    <a:pt x="20479" y="26352"/>
                  </a:cubicBezTo>
                  <a:cubicBezTo>
                    <a:pt x="21405" y="25902"/>
                    <a:pt x="22252" y="34078"/>
                    <a:pt x="23019" y="33496"/>
                  </a:cubicBezTo>
                  <a:cubicBezTo>
                    <a:pt x="23786" y="32914"/>
                    <a:pt x="24422" y="23151"/>
                    <a:pt x="25083" y="22860"/>
                  </a:cubicBezTo>
                  <a:cubicBezTo>
                    <a:pt x="25745" y="22569"/>
                    <a:pt x="26432" y="32491"/>
                    <a:pt x="26988" y="31750"/>
                  </a:cubicBezTo>
                  <a:cubicBezTo>
                    <a:pt x="27544" y="31009"/>
                    <a:pt x="27888" y="19262"/>
                    <a:pt x="28417" y="18415"/>
                  </a:cubicBezTo>
                  <a:cubicBezTo>
                    <a:pt x="28946" y="17568"/>
                    <a:pt x="29713" y="27702"/>
                    <a:pt x="30163" y="26670"/>
                  </a:cubicBezTo>
                  <a:cubicBezTo>
                    <a:pt x="30613" y="25638"/>
                    <a:pt x="30692" y="11006"/>
                    <a:pt x="31115" y="12223"/>
                  </a:cubicBezTo>
                  <a:cubicBezTo>
                    <a:pt x="31538" y="13440"/>
                    <a:pt x="32227" y="32649"/>
                    <a:pt x="32703" y="33972"/>
                  </a:cubicBezTo>
                  <a:cubicBezTo>
                    <a:pt x="33179" y="35295"/>
                    <a:pt x="33444" y="21299"/>
                    <a:pt x="33973" y="20161"/>
                  </a:cubicBezTo>
                  <a:cubicBezTo>
                    <a:pt x="34502" y="19023"/>
                    <a:pt x="35349" y="27649"/>
                    <a:pt x="35878" y="27146"/>
                  </a:cubicBezTo>
                  <a:cubicBezTo>
                    <a:pt x="36407" y="26643"/>
                    <a:pt x="36434" y="16960"/>
                    <a:pt x="37148" y="17145"/>
                  </a:cubicBezTo>
                  <a:cubicBezTo>
                    <a:pt x="37862" y="17330"/>
                    <a:pt x="39212" y="28575"/>
                    <a:pt x="40164" y="28257"/>
                  </a:cubicBezTo>
                  <a:cubicBezTo>
                    <a:pt x="41117" y="27940"/>
                    <a:pt x="42122" y="15822"/>
                    <a:pt x="42863" y="15240"/>
                  </a:cubicBezTo>
                  <a:cubicBezTo>
                    <a:pt x="43604" y="14658"/>
                    <a:pt x="43868" y="24659"/>
                    <a:pt x="44609" y="24765"/>
                  </a:cubicBezTo>
                  <a:cubicBezTo>
                    <a:pt x="45350" y="24871"/>
                    <a:pt x="46779" y="14817"/>
                    <a:pt x="47308" y="15875"/>
                  </a:cubicBezTo>
                  <a:cubicBezTo>
                    <a:pt x="47837" y="16933"/>
                    <a:pt x="47043" y="30083"/>
                    <a:pt x="47784" y="31115"/>
                  </a:cubicBezTo>
                  <a:cubicBezTo>
                    <a:pt x="48525" y="32147"/>
                    <a:pt x="50721" y="21114"/>
                    <a:pt x="51753" y="22066"/>
                  </a:cubicBezTo>
                  <a:cubicBezTo>
                    <a:pt x="52785" y="23019"/>
                    <a:pt x="53234" y="35666"/>
                    <a:pt x="53975" y="36830"/>
                  </a:cubicBezTo>
                  <a:cubicBezTo>
                    <a:pt x="54716" y="37994"/>
                    <a:pt x="55351" y="27993"/>
                    <a:pt x="56198" y="29051"/>
                  </a:cubicBezTo>
                  <a:cubicBezTo>
                    <a:pt x="57045" y="30109"/>
                    <a:pt x="58367" y="41778"/>
                    <a:pt x="59055" y="43180"/>
                  </a:cubicBezTo>
                  <a:cubicBezTo>
                    <a:pt x="59743" y="44582"/>
                    <a:pt x="59849" y="37359"/>
                    <a:pt x="60325" y="37465"/>
                  </a:cubicBezTo>
                  <a:cubicBezTo>
                    <a:pt x="60801" y="37571"/>
                    <a:pt x="61119" y="43815"/>
                    <a:pt x="61913" y="43815"/>
                  </a:cubicBezTo>
                  <a:cubicBezTo>
                    <a:pt x="62707" y="43815"/>
                    <a:pt x="64136" y="37095"/>
                    <a:pt x="65088" y="37465"/>
                  </a:cubicBezTo>
                  <a:cubicBezTo>
                    <a:pt x="66041" y="37835"/>
                    <a:pt x="66411" y="45984"/>
                    <a:pt x="67628" y="46037"/>
                  </a:cubicBezTo>
                  <a:cubicBezTo>
                    <a:pt x="68845" y="46090"/>
                    <a:pt x="70697" y="37570"/>
                    <a:pt x="72390" y="37782"/>
                  </a:cubicBezTo>
                  <a:cubicBezTo>
                    <a:pt x="74083" y="37994"/>
                    <a:pt x="76359" y="47360"/>
                    <a:pt x="77788" y="47307"/>
                  </a:cubicBezTo>
                  <a:cubicBezTo>
                    <a:pt x="79217" y="47254"/>
                    <a:pt x="79825" y="37465"/>
                    <a:pt x="80963" y="37465"/>
                  </a:cubicBezTo>
                  <a:cubicBezTo>
                    <a:pt x="82101" y="37465"/>
                    <a:pt x="84006" y="45667"/>
                    <a:pt x="84614" y="47307"/>
                  </a:cubicBezTo>
                </a:path>
              </a:pathLst>
            </a:custGeom>
            <a:noFill/>
            <a:ln cap="flat" cmpd="sng" w="2857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47" name="Google Shape;447;p47"/>
          <p:cNvGrpSpPr/>
          <p:nvPr/>
        </p:nvGrpSpPr>
        <p:grpSpPr>
          <a:xfrm>
            <a:off x="4828249" y="1396050"/>
            <a:ext cx="796951" cy="2900750"/>
            <a:chOff x="4828249" y="1396050"/>
            <a:chExt cx="796951" cy="2900750"/>
          </a:xfrm>
        </p:grpSpPr>
        <p:sp>
          <p:nvSpPr>
            <p:cNvPr id="448" name="Google Shape;448;p47"/>
            <p:cNvSpPr/>
            <p:nvPr/>
          </p:nvSpPr>
          <p:spPr>
            <a:xfrm>
              <a:off x="4828252" y="1396050"/>
              <a:ext cx="669996" cy="1197453"/>
            </a:xfrm>
            <a:custGeom>
              <a:rect b="b" l="l" r="r" t="t"/>
              <a:pathLst>
                <a:path extrusionOk="0" h="52001" w="21881">
                  <a:moveTo>
                    <a:pt x="0" y="0"/>
                  </a:moveTo>
                  <a:lnTo>
                    <a:pt x="21881" y="0"/>
                  </a:lnTo>
                  <a:lnTo>
                    <a:pt x="21881" y="52001"/>
                  </a:lnTo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449" name="Google Shape;449;p47"/>
            <p:cNvSpPr/>
            <p:nvPr/>
          </p:nvSpPr>
          <p:spPr>
            <a:xfrm flipH="1" rot="10800000">
              <a:off x="4828252" y="3099347"/>
              <a:ext cx="669996" cy="1197453"/>
            </a:xfrm>
            <a:custGeom>
              <a:rect b="b" l="l" r="r" t="t"/>
              <a:pathLst>
                <a:path extrusionOk="0" h="52001" w="21881">
                  <a:moveTo>
                    <a:pt x="0" y="0"/>
                  </a:moveTo>
                  <a:lnTo>
                    <a:pt x="21881" y="0"/>
                  </a:lnTo>
                  <a:lnTo>
                    <a:pt x="21881" y="52001"/>
                  </a:lnTo>
                </a:path>
              </a:pathLst>
            </a:cu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450" name="Google Shape;450;p47"/>
            <p:cNvSpPr txBox="1"/>
            <p:nvPr/>
          </p:nvSpPr>
          <p:spPr>
            <a:xfrm>
              <a:off x="5376800" y="2713900"/>
              <a:ext cx="248400" cy="25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1" name="Google Shape;451;p47"/>
            <p:cNvCxnSpPr/>
            <p:nvPr/>
          </p:nvCxnSpPr>
          <p:spPr>
            <a:xfrm>
              <a:off x="4828249" y="2851105"/>
              <a:ext cx="523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52" name="Google Shape;452;p47"/>
          <p:cNvCxnSpPr/>
          <p:nvPr/>
        </p:nvCxnSpPr>
        <p:spPr>
          <a:xfrm>
            <a:off x="5674594" y="2851105"/>
            <a:ext cx="7923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48"/>
          <p:cNvCxnSpPr>
            <a:stCxn id="458" idx="6"/>
            <a:endCxn id="459" idx="2"/>
          </p:cNvCxnSpPr>
          <p:nvPr/>
        </p:nvCxnSpPr>
        <p:spPr>
          <a:xfrm>
            <a:off x="1214175" y="2677475"/>
            <a:ext cx="3820500" cy="507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0" name="Google Shape;460;p48"/>
          <p:cNvSpPr/>
          <p:nvPr/>
        </p:nvSpPr>
        <p:spPr>
          <a:xfrm>
            <a:off x="1181925" y="2715300"/>
            <a:ext cx="3891475" cy="1913184"/>
          </a:xfrm>
          <a:custGeom>
            <a:rect b="b" l="l" r="r" t="t"/>
            <a:pathLst>
              <a:path extrusionOk="0" h="76827" w="155659">
                <a:moveTo>
                  <a:pt x="0" y="0"/>
                </a:moveTo>
                <a:lnTo>
                  <a:pt x="76827" y="76827"/>
                </a:lnTo>
                <a:lnTo>
                  <a:pt x="155659" y="19813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61" name="Google Shape;461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Path Loss – Two-Ray Model</a:t>
            </a:r>
            <a:endParaRPr/>
          </a:p>
        </p:txBody>
      </p:sp>
      <p:sp>
        <p:nvSpPr>
          <p:cNvPr id="462" name="Google Shape;462;p48"/>
          <p:cNvSpPr txBox="1"/>
          <p:nvPr>
            <p:ph idx="1" type="body"/>
          </p:nvPr>
        </p:nvSpPr>
        <p:spPr>
          <a:xfrm>
            <a:off x="107050" y="402200"/>
            <a:ext cx="8909700" cy="16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Two-ray model</a:t>
            </a:r>
            <a:r>
              <a:rPr lang="en"/>
              <a:t> assumes the signal waves travel along two paths: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Line-of-sight path: Wave arrives with no obstacles.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Ground-bounce path: Wave reflects off the Earth's surface.</a:t>
            </a:r>
            <a:endParaRPr/>
          </a:p>
        </p:txBody>
      </p:sp>
      <p:grpSp>
        <p:nvGrpSpPr>
          <p:cNvPr id="463" name="Google Shape;463;p48"/>
          <p:cNvGrpSpPr/>
          <p:nvPr/>
        </p:nvGrpSpPr>
        <p:grpSpPr>
          <a:xfrm>
            <a:off x="1072275" y="2606525"/>
            <a:ext cx="141900" cy="2028925"/>
            <a:chOff x="2776450" y="2679300"/>
            <a:chExt cx="141900" cy="2028925"/>
          </a:xfrm>
        </p:grpSpPr>
        <p:cxnSp>
          <p:nvCxnSpPr>
            <p:cNvPr id="464" name="Google Shape;464;p48"/>
            <p:cNvCxnSpPr/>
            <p:nvPr/>
          </p:nvCxnSpPr>
          <p:spPr>
            <a:xfrm>
              <a:off x="2847400" y="2786725"/>
              <a:ext cx="0" cy="1921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8" name="Google Shape;458;p48"/>
            <p:cNvSpPr/>
            <p:nvPr/>
          </p:nvSpPr>
          <p:spPr>
            <a:xfrm>
              <a:off x="2776450" y="2679300"/>
              <a:ext cx="141900" cy="141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5" name="Google Shape;465;p48"/>
          <p:cNvGrpSpPr/>
          <p:nvPr/>
        </p:nvGrpSpPr>
        <p:grpSpPr>
          <a:xfrm>
            <a:off x="5034675" y="3114550"/>
            <a:ext cx="141900" cy="1521125"/>
            <a:chOff x="6205450" y="3187325"/>
            <a:chExt cx="141900" cy="1521125"/>
          </a:xfrm>
        </p:grpSpPr>
        <p:cxnSp>
          <p:nvCxnSpPr>
            <p:cNvPr id="466" name="Google Shape;466;p48"/>
            <p:cNvCxnSpPr/>
            <p:nvPr/>
          </p:nvCxnSpPr>
          <p:spPr>
            <a:xfrm>
              <a:off x="6276400" y="3293050"/>
              <a:ext cx="0" cy="1415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9" name="Google Shape;459;p48"/>
            <p:cNvSpPr/>
            <p:nvPr/>
          </p:nvSpPr>
          <p:spPr>
            <a:xfrm>
              <a:off x="6205450" y="3187325"/>
              <a:ext cx="141900" cy="141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67" name="Google Shape;467;p48"/>
          <p:cNvCxnSpPr/>
          <p:nvPr/>
        </p:nvCxnSpPr>
        <p:spPr>
          <a:xfrm>
            <a:off x="288275" y="4635675"/>
            <a:ext cx="653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48"/>
          <p:cNvSpPr txBox="1"/>
          <p:nvPr/>
        </p:nvSpPr>
        <p:spPr>
          <a:xfrm>
            <a:off x="6823125" y="4500225"/>
            <a:ext cx="1250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Earth's surface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48"/>
          <p:cNvSpPr txBox="1"/>
          <p:nvPr/>
        </p:nvSpPr>
        <p:spPr>
          <a:xfrm>
            <a:off x="576225" y="4635450"/>
            <a:ext cx="1134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 tower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8"/>
          <p:cNvSpPr txBox="1"/>
          <p:nvPr/>
        </p:nvSpPr>
        <p:spPr>
          <a:xfrm>
            <a:off x="4480425" y="4635450"/>
            <a:ext cx="1250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Receiver tower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8"/>
          <p:cNvSpPr txBox="1"/>
          <p:nvPr/>
        </p:nvSpPr>
        <p:spPr>
          <a:xfrm rot="447710">
            <a:off x="2409220" y="2663916"/>
            <a:ext cx="1436868" cy="270785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Line-of-sight path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48"/>
          <p:cNvSpPr txBox="1"/>
          <p:nvPr/>
        </p:nvSpPr>
        <p:spPr>
          <a:xfrm rot="2527">
            <a:off x="2716282" y="3688477"/>
            <a:ext cx="816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Ground bounce path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7" name="Google Shape;477;p49"/>
          <p:cNvCxnSpPr>
            <a:stCxn id="478" idx="6"/>
            <a:endCxn id="479" idx="2"/>
          </p:cNvCxnSpPr>
          <p:nvPr/>
        </p:nvCxnSpPr>
        <p:spPr>
          <a:xfrm>
            <a:off x="1214175" y="2677475"/>
            <a:ext cx="3820500" cy="507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0" name="Google Shape;480;p49"/>
          <p:cNvSpPr/>
          <p:nvPr/>
        </p:nvSpPr>
        <p:spPr>
          <a:xfrm>
            <a:off x="1181925" y="2715300"/>
            <a:ext cx="3891475" cy="1913184"/>
          </a:xfrm>
          <a:custGeom>
            <a:rect b="b" l="l" r="r" t="t"/>
            <a:pathLst>
              <a:path extrusionOk="0" h="76827" w="155659">
                <a:moveTo>
                  <a:pt x="0" y="0"/>
                </a:moveTo>
                <a:lnTo>
                  <a:pt x="76827" y="76827"/>
                </a:lnTo>
                <a:lnTo>
                  <a:pt x="155659" y="19813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81" name="Google Shape;481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Path Loss – Two-Ray Model</a:t>
            </a:r>
            <a:endParaRPr/>
          </a:p>
        </p:txBody>
      </p:sp>
      <p:sp>
        <p:nvSpPr>
          <p:cNvPr id="482" name="Google Shape;482;p49"/>
          <p:cNvSpPr txBox="1"/>
          <p:nvPr>
            <p:ph idx="1" type="body"/>
          </p:nvPr>
        </p:nvSpPr>
        <p:spPr>
          <a:xfrm>
            <a:off x="107050" y="402200"/>
            <a:ext cx="89097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Assuming sender and receiver are far enough: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aves arrive phase-shifted at the receiver, causing destructive interference.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 strength ∝ 1/d</a:t>
            </a:r>
            <a:r>
              <a:rPr baseline="30000" lang="en"/>
              <a:t>4</a:t>
            </a:r>
            <a:r>
              <a:rPr lang="en"/>
              <a:t>. Drops off much faster than inverse-square law!</a:t>
            </a:r>
            <a:endParaRPr/>
          </a:p>
        </p:txBody>
      </p:sp>
      <p:grpSp>
        <p:nvGrpSpPr>
          <p:cNvPr id="483" name="Google Shape;483;p49"/>
          <p:cNvGrpSpPr/>
          <p:nvPr/>
        </p:nvGrpSpPr>
        <p:grpSpPr>
          <a:xfrm>
            <a:off x="1072275" y="2606525"/>
            <a:ext cx="141900" cy="2028925"/>
            <a:chOff x="2776450" y="2679300"/>
            <a:chExt cx="141900" cy="2028925"/>
          </a:xfrm>
        </p:grpSpPr>
        <p:cxnSp>
          <p:nvCxnSpPr>
            <p:cNvPr id="484" name="Google Shape;484;p49"/>
            <p:cNvCxnSpPr/>
            <p:nvPr/>
          </p:nvCxnSpPr>
          <p:spPr>
            <a:xfrm>
              <a:off x="2847400" y="2786725"/>
              <a:ext cx="0" cy="1921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8" name="Google Shape;478;p49"/>
            <p:cNvSpPr/>
            <p:nvPr/>
          </p:nvSpPr>
          <p:spPr>
            <a:xfrm>
              <a:off x="2776450" y="2679300"/>
              <a:ext cx="141900" cy="141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5" name="Google Shape;485;p49"/>
          <p:cNvGrpSpPr/>
          <p:nvPr/>
        </p:nvGrpSpPr>
        <p:grpSpPr>
          <a:xfrm>
            <a:off x="5034675" y="3114550"/>
            <a:ext cx="141900" cy="1521125"/>
            <a:chOff x="6205450" y="3187325"/>
            <a:chExt cx="141900" cy="1521125"/>
          </a:xfrm>
        </p:grpSpPr>
        <p:cxnSp>
          <p:nvCxnSpPr>
            <p:cNvPr id="486" name="Google Shape;486;p49"/>
            <p:cNvCxnSpPr/>
            <p:nvPr/>
          </p:nvCxnSpPr>
          <p:spPr>
            <a:xfrm>
              <a:off x="6276400" y="3293050"/>
              <a:ext cx="0" cy="1415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Google Shape;479;p49"/>
            <p:cNvSpPr/>
            <p:nvPr/>
          </p:nvSpPr>
          <p:spPr>
            <a:xfrm>
              <a:off x="6205450" y="3187325"/>
              <a:ext cx="141900" cy="141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87" name="Google Shape;487;p49"/>
          <p:cNvCxnSpPr/>
          <p:nvPr/>
        </p:nvCxnSpPr>
        <p:spPr>
          <a:xfrm>
            <a:off x="288275" y="4635675"/>
            <a:ext cx="653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49"/>
          <p:cNvSpPr txBox="1"/>
          <p:nvPr/>
        </p:nvSpPr>
        <p:spPr>
          <a:xfrm>
            <a:off x="6823125" y="4500225"/>
            <a:ext cx="1250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Earth's surface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9"/>
          <p:cNvSpPr txBox="1"/>
          <p:nvPr/>
        </p:nvSpPr>
        <p:spPr>
          <a:xfrm>
            <a:off x="576225" y="4635450"/>
            <a:ext cx="1134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 tower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49"/>
          <p:cNvSpPr txBox="1"/>
          <p:nvPr/>
        </p:nvSpPr>
        <p:spPr>
          <a:xfrm>
            <a:off x="4480425" y="4635450"/>
            <a:ext cx="1250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Receiver tower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49"/>
          <p:cNvSpPr txBox="1"/>
          <p:nvPr/>
        </p:nvSpPr>
        <p:spPr>
          <a:xfrm rot="447710">
            <a:off x="2409220" y="2663916"/>
            <a:ext cx="1436868" cy="270785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Line-of-sight path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49"/>
          <p:cNvSpPr txBox="1"/>
          <p:nvPr/>
        </p:nvSpPr>
        <p:spPr>
          <a:xfrm rot="2527">
            <a:off x="2716282" y="3688477"/>
            <a:ext cx="816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Ground bounce path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5589250" y="2571750"/>
            <a:ext cx="0" cy="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4" name="Google Shape;494;p49"/>
          <p:cNvCxnSpPr/>
          <p:nvPr/>
        </p:nvCxnSpPr>
        <p:spPr>
          <a:xfrm rot="10800000">
            <a:off x="5512925" y="3384625"/>
            <a:ext cx="11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5" name="Google Shape;495;p49"/>
          <p:cNvSpPr txBox="1"/>
          <p:nvPr/>
        </p:nvSpPr>
        <p:spPr>
          <a:xfrm>
            <a:off x="6035425" y="3384625"/>
            <a:ext cx="5097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9"/>
          <p:cNvSpPr txBox="1"/>
          <p:nvPr/>
        </p:nvSpPr>
        <p:spPr>
          <a:xfrm>
            <a:off x="5110875" y="2670775"/>
            <a:ext cx="47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7" name="Google Shape;497;p49"/>
          <p:cNvCxnSpPr/>
          <p:nvPr/>
        </p:nvCxnSpPr>
        <p:spPr>
          <a:xfrm>
            <a:off x="7646650" y="2571750"/>
            <a:ext cx="0" cy="8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8" name="Google Shape;498;p49"/>
          <p:cNvCxnSpPr/>
          <p:nvPr/>
        </p:nvCxnSpPr>
        <p:spPr>
          <a:xfrm rot="10800000">
            <a:off x="7570325" y="3384625"/>
            <a:ext cx="11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9" name="Google Shape;499;p49"/>
          <p:cNvSpPr txBox="1"/>
          <p:nvPr/>
        </p:nvSpPr>
        <p:spPr>
          <a:xfrm>
            <a:off x="8092825" y="3384625"/>
            <a:ext cx="5097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49"/>
          <p:cNvSpPr txBox="1"/>
          <p:nvPr/>
        </p:nvSpPr>
        <p:spPr>
          <a:xfrm>
            <a:off x="7168275" y="2670775"/>
            <a:ext cx="47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49"/>
          <p:cNvSpPr txBox="1"/>
          <p:nvPr/>
        </p:nvSpPr>
        <p:spPr>
          <a:xfrm>
            <a:off x="6796586" y="2847867"/>
            <a:ext cx="2484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9"/>
          <p:cNvSpPr/>
          <p:nvPr/>
        </p:nvSpPr>
        <p:spPr>
          <a:xfrm>
            <a:off x="5636353" y="2751675"/>
            <a:ext cx="724250" cy="539275"/>
          </a:xfrm>
          <a:custGeom>
            <a:rect b="b" l="l" r="r" t="t"/>
            <a:pathLst>
              <a:path extrusionOk="0" h="21571" w="28970">
                <a:moveTo>
                  <a:pt x="0" y="0"/>
                </a:moveTo>
                <a:cubicBezTo>
                  <a:pt x="1604" y="3592"/>
                  <a:pt x="6292" y="21434"/>
                  <a:pt x="9622" y="21551"/>
                </a:cubicBezTo>
                <a:cubicBezTo>
                  <a:pt x="12952" y="21668"/>
                  <a:pt x="16755" y="698"/>
                  <a:pt x="19980" y="701"/>
                </a:cubicBezTo>
                <a:cubicBezTo>
                  <a:pt x="23205" y="704"/>
                  <a:pt x="27472" y="18093"/>
                  <a:pt x="28970" y="21571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3" name="Google Shape;503;p49"/>
          <p:cNvSpPr/>
          <p:nvPr/>
        </p:nvSpPr>
        <p:spPr>
          <a:xfrm>
            <a:off x="5891708" y="2751675"/>
            <a:ext cx="724250" cy="539275"/>
          </a:xfrm>
          <a:custGeom>
            <a:rect b="b" l="l" r="r" t="t"/>
            <a:pathLst>
              <a:path extrusionOk="0" h="21571" w="28970">
                <a:moveTo>
                  <a:pt x="0" y="0"/>
                </a:moveTo>
                <a:cubicBezTo>
                  <a:pt x="1604" y="3592"/>
                  <a:pt x="6292" y="21434"/>
                  <a:pt x="9622" y="21551"/>
                </a:cubicBezTo>
                <a:cubicBezTo>
                  <a:pt x="12952" y="21668"/>
                  <a:pt x="16755" y="698"/>
                  <a:pt x="19980" y="701"/>
                </a:cubicBezTo>
                <a:cubicBezTo>
                  <a:pt x="23205" y="704"/>
                  <a:pt x="27472" y="18093"/>
                  <a:pt x="28970" y="2157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4" name="Google Shape;504;p49"/>
          <p:cNvSpPr/>
          <p:nvPr/>
        </p:nvSpPr>
        <p:spPr>
          <a:xfrm>
            <a:off x="7777450" y="2711482"/>
            <a:ext cx="724250" cy="159194"/>
          </a:xfrm>
          <a:custGeom>
            <a:rect b="b" l="l" r="r" t="t"/>
            <a:pathLst>
              <a:path extrusionOk="0" h="21571" w="28970">
                <a:moveTo>
                  <a:pt x="0" y="0"/>
                </a:moveTo>
                <a:cubicBezTo>
                  <a:pt x="1604" y="3592"/>
                  <a:pt x="6292" y="21434"/>
                  <a:pt x="9622" y="21551"/>
                </a:cubicBezTo>
                <a:cubicBezTo>
                  <a:pt x="12952" y="21668"/>
                  <a:pt x="16755" y="698"/>
                  <a:pt x="19980" y="701"/>
                </a:cubicBezTo>
                <a:cubicBezTo>
                  <a:pt x="23205" y="704"/>
                  <a:pt x="27472" y="18093"/>
                  <a:pt x="28970" y="21571"/>
                </a:cubicBez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5" name="Google Shape;505;p49"/>
          <p:cNvSpPr txBox="1"/>
          <p:nvPr/>
        </p:nvSpPr>
        <p:spPr>
          <a:xfrm>
            <a:off x="5315225" y="2045600"/>
            <a:ext cx="1533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Signal arrives with phase offset...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9"/>
          <p:cNvSpPr txBox="1"/>
          <p:nvPr/>
        </p:nvSpPr>
        <p:spPr>
          <a:xfrm>
            <a:off x="7409675" y="2045600"/>
            <a:ext cx="1459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...canceling each other out!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Path Loss – Two-Ray Model</a:t>
            </a:r>
            <a:endParaRPr/>
          </a:p>
        </p:txBody>
      </p:sp>
      <p:sp>
        <p:nvSpPr>
          <p:cNvPr id="512" name="Google Shape;512;p50"/>
          <p:cNvSpPr txBox="1"/>
          <p:nvPr>
            <p:ph idx="1" type="body"/>
          </p:nvPr>
        </p:nvSpPr>
        <p:spPr>
          <a:xfrm>
            <a:off x="107050" y="402200"/>
            <a:ext cx="8909700" cy="13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sender and receiver are far enough: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Waves arrive phase-shifted at the receiver, causing destructive interference.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 strength ∝ 1/d</a:t>
            </a:r>
            <a:r>
              <a:rPr baseline="30000" lang="en"/>
              <a:t>4</a:t>
            </a:r>
            <a:r>
              <a:rPr lang="en"/>
              <a:t>. Drops off much faster than inverse-square law!</a:t>
            </a:r>
            <a:endParaRPr/>
          </a:p>
        </p:txBody>
      </p:sp>
      <p:cxnSp>
        <p:nvCxnSpPr>
          <p:cNvPr id="513" name="Google Shape;513;p50"/>
          <p:cNvCxnSpPr/>
          <p:nvPr/>
        </p:nvCxnSpPr>
        <p:spPr>
          <a:xfrm>
            <a:off x="1617650" y="1802975"/>
            <a:ext cx="0" cy="15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4" name="Google Shape;514;p50"/>
          <p:cNvCxnSpPr/>
          <p:nvPr/>
        </p:nvCxnSpPr>
        <p:spPr>
          <a:xfrm rot="10800000">
            <a:off x="1499900" y="3263825"/>
            <a:ext cx="25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15" name="Google Shape;515;p50"/>
          <p:cNvSpPr/>
          <p:nvPr/>
        </p:nvSpPr>
        <p:spPr>
          <a:xfrm>
            <a:off x="1687250" y="2017875"/>
            <a:ext cx="2156260" cy="1174522"/>
          </a:xfrm>
          <a:custGeom>
            <a:rect b="b" l="l" r="r" t="t"/>
            <a:pathLst>
              <a:path extrusionOk="0" h="39154" w="51502">
                <a:moveTo>
                  <a:pt x="0" y="0"/>
                </a:moveTo>
                <a:cubicBezTo>
                  <a:pt x="1230" y="4970"/>
                  <a:pt x="-1205" y="23292"/>
                  <a:pt x="7379" y="29818"/>
                </a:cubicBezTo>
                <a:cubicBezTo>
                  <a:pt x="15963" y="36344"/>
                  <a:pt x="44148" y="37598"/>
                  <a:pt x="51502" y="39154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6" name="Google Shape;516;p50"/>
          <p:cNvSpPr txBox="1"/>
          <p:nvPr/>
        </p:nvSpPr>
        <p:spPr>
          <a:xfrm>
            <a:off x="3065900" y="3272600"/>
            <a:ext cx="777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50"/>
          <p:cNvSpPr txBox="1"/>
          <p:nvPr/>
        </p:nvSpPr>
        <p:spPr>
          <a:xfrm>
            <a:off x="770450" y="1946275"/>
            <a:ext cx="77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Signal Strength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50"/>
          <p:cNvSpPr txBox="1"/>
          <p:nvPr/>
        </p:nvSpPr>
        <p:spPr>
          <a:xfrm>
            <a:off x="1263500" y="3744000"/>
            <a:ext cx="29823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Free-space model: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Signal strength ∝ 1/d</a:t>
            </a:r>
            <a:r>
              <a:rPr baseline="30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Idealized, no obstacles.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9" name="Google Shape;519;p50"/>
          <p:cNvCxnSpPr/>
          <p:nvPr/>
        </p:nvCxnSpPr>
        <p:spPr>
          <a:xfrm>
            <a:off x="5732450" y="1802975"/>
            <a:ext cx="0" cy="15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0" name="Google Shape;520;p50"/>
          <p:cNvCxnSpPr/>
          <p:nvPr/>
        </p:nvCxnSpPr>
        <p:spPr>
          <a:xfrm rot="10800000">
            <a:off x="5614700" y="3263825"/>
            <a:ext cx="25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1" name="Google Shape;521;p50"/>
          <p:cNvSpPr txBox="1"/>
          <p:nvPr/>
        </p:nvSpPr>
        <p:spPr>
          <a:xfrm>
            <a:off x="7180700" y="3272600"/>
            <a:ext cx="777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50"/>
          <p:cNvSpPr txBox="1"/>
          <p:nvPr/>
        </p:nvSpPr>
        <p:spPr>
          <a:xfrm>
            <a:off x="4885250" y="1946275"/>
            <a:ext cx="77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Signal Strength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50"/>
          <p:cNvSpPr txBox="1"/>
          <p:nvPr/>
        </p:nvSpPr>
        <p:spPr>
          <a:xfrm>
            <a:off x="5229175" y="3744000"/>
            <a:ext cx="32886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Two-ray model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Signal strength ∝ 1/d</a:t>
            </a:r>
            <a:r>
              <a:rPr baseline="30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Signal bounces off ground.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Causes destructive interference.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0"/>
          <p:cNvSpPr/>
          <p:nvPr/>
        </p:nvSpPr>
        <p:spPr>
          <a:xfrm>
            <a:off x="5801600" y="2032575"/>
            <a:ext cx="2124350" cy="1184472"/>
          </a:xfrm>
          <a:custGeom>
            <a:rect b="b" l="l" r="r" t="t"/>
            <a:pathLst>
              <a:path extrusionOk="0" h="49679" w="84974">
                <a:moveTo>
                  <a:pt x="0" y="0"/>
                </a:moveTo>
                <a:cubicBezTo>
                  <a:pt x="962" y="6908"/>
                  <a:pt x="1981" y="33328"/>
                  <a:pt x="5772" y="41448"/>
                </a:cubicBezTo>
                <a:cubicBezTo>
                  <a:pt x="9563" y="49568"/>
                  <a:pt x="9544" y="47356"/>
                  <a:pt x="22744" y="48722"/>
                </a:cubicBezTo>
                <a:cubicBezTo>
                  <a:pt x="35944" y="50088"/>
                  <a:pt x="74602" y="49492"/>
                  <a:pt x="84974" y="49646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/>
          <p:nvPr/>
        </p:nvSpPr>
        <p:spPr>
          <a:xfrm>
            <a:off x="1171250" y="2289650"/>
            <a:ext cx="3900175" cy="2347875"/>
          </a:xfrm>
          <a:custGeom>
            <a:rect b="b" l="l" r="r" t="t"/>
            <a:pathLst>
              <a:path extrusionOk="0" h="93915" w="156007">
                <a:moveTo>
                  <a:pt x="0" y="51954"/>
                </a:moveTo>
                <a:lnTo>
                  <a:pt x="32267" y="0"/>
                </a:lnTo>
                <a:lnTo>
                  <a:pt x="61270" y="93915"/>
                </a:lnTo>
                <a:lnTo>
                  <a:pt x="95187" y="56875"/>
                </a:lnTo>
                <a:lnTo>
                  <a:pt x="115436" y="93334"/>
                </a:lnTo>
                <a:lnTo>
                  <a:pt x="156007" y="71272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0" name="Google Shape;530;p51"/>
          <p:cNvSpPr/>
          <p:nvPr/>
        </p:nvSpPr>
        <p:spPr>
          <a:xfrm>
            <a:off x="1168175" y="2282750"/>
            <a:ext cx="3940075" cy="1738725"/>
          </a:xfrm>
          <a:custGeom>
            <a:rect b="b" l="l" r="r" t="t"/>
            <a:pathLst>
              <a:path extrusionOk="0" h="69549" w="157603">
                <a:moveTo>
                  <a:pt x="0" y="52765"/>
                </a:moveTo>
                <a:lnTo>
                  <a:pt x="47123" y="0"/>
                </a:lnTo>
                <a:lnTo>
                  <a:pt x="83921" y="45380"/>
                </a:lnTo>
                <a:lnTo>
                  <a:pt x="112957" y="8791"/>
                </a:lnTo>
                <a:lnTo>
                  <a:pt x="157603" y="69549"/>
                </a:ln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1" name="Google Shape;531;p51"/>
          <p:cNvSpPr/>
          <p:nvPr/>
        </p:nvSpPr>
        <p:spPr>
          <a:xfrm>
            <a:off x="1155875" y="2285525"/>
            <a:ext cx="3938850" cy="1757300"/>
          </a:xfrm>
          <a:custGeom>
            <a:rect b="b" l="l" r="r" t="t"/>
            <a:pathLst>
              <a:path extrusionOk="0" h="70292" w="157554">
                <a:moveTo>
                  <a:pt x="157554" y="70292"/>
                </a:moveTo>
                <a:lnTo>
                  <a:pt x="61940" y="0"/>
                </a:lnTo>
                <a:lnTo>
                  <a:pt x="0" y="52439"/>
                </a:ln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2" name="Google Shape;532;p51"/>
          <p:cNvSpPr/>
          <p:nvPr/>
        </p:nvSpPr>
        <p:spPr>
          <a:xfrm>
            <a:off x="1181925" y="3652350"/>
            <a:ext cx="3925450" cy="976100"/>
          </a:xfrm>
          <a:custGeom>
            <a:rect b="b" l="l" r="r" t="t"/>
            <a:pathLst>
              <a:path extrusionOk="0" h="39044" w="157018">
                <a:moveTo>
                  <a:pt x="0" y="0"/>
                </a:moveTo>
                <a:lnTo>
                  <a:pt x="76827" y="39044"/>
                </a:lnTo>
                <a:lnTo>
                  <a:pt x="157018" y="1554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3" name="Google Shape;533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Path Loss – General Ray Tracing Models</a:t>
            </a:r>
            <a:endParaRPr/>
          </a:p>
        </p:txBody>
      </p:sp>
      <p:sp>
        <p:nvSpPr>
          <p:cNvPr id="534" name="Google Shape;534;p51"/>
          <p:cNvSpPr txBox="1"/>
          <p:nvPr>
            <p:ph idx="1" type="body"/>
          </p:nvPr>
        </p:nvSpPr>
        <p:spPr>
          <a:xfrm>
            <a:off x="107050" y="402200"/>
            <a:ext cx="89097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</a:t>
            </a:r>
            <a:r>
              <a:rPr b="1" lang="en"/>
              <a:t>ray tracing</a:t>
            </a:r>
            <a:r>
              <a:rPr lang="en"/>
              <a:t> models account for other obstacles.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Signals reflect, scatter, and diffract.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signals arriving at receiver are reflections.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simulations in software. Requires information about </a:t>
            </a:r>
            <a:r>
              <a:rPr lang="en"/>
              <a:t>environment.</a:t>
            </a:r>
            <a:endParaRPr/>
          </a:p>
        </p:txBody>
      </p:sp>
      <p:grpSp>
        <p:nvGrpSpPr>
          <p:cNvPr id="535" name="Google Shape;535;p51"/>
          <p:cNvGrpSpPr/>
          <p:nvPr/>
        </p:nvGrpSpPr>
        <p:grpSpPr>
          <a:xfrm>
            <a:off x="1072275" y="3546125"/>
            <a:ext cx="141900" cy="1089325"/>
            <a:chOff x="2776450" y="2679300"/>
            <a:chExt cx="141900" cy="1089325"/>
          </a:xfrm>
        </p:grpSpPr>
        <p:cxnSp>
          <p:nvCxnSpPr>
            <p:cNvPr id="536" name="Google Shape;536;p51"/>
            <p:cNvCxnSpPr/>
            <p:nvPr/>
          </p:nvCxnSpPr>
          <p:spPr>
            <a:xfrm>
              <a:off x="2847400" y="2786725"/>
              <a:ext cx="0" cy="981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7" name="Google Shape;537;p51"/>
            <p:cNvSpPr/>
            <p:nvPr/>
          </p:nvSpPr>
          <p:spPr>
            <a:xfrm>
              <a:off x="2776450" y="2679300"/>
              <a:ext cx="141900" cy="141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8" name="Google Shape;538;p51"/>
          <p:cNvGrpSpPr/>
          <p:nvPr/>
        </p:nvGrpSpPr>
        <p:grpSpPr>
          <a:xfrm>
            <a:off x="5034675" y="3969550"/>
            <a:ext cx="141900" cy="666125"/>
            <a:chOff x="6205450" y="3187325"/>
            <a:chExt cx="141900" cy="666125"/>
          </a:xfrm>
        </p:grpSpPr>
        <p:cxnSp>
          <p:nvCxnSpPr>
            <p:cNvPr id="539" name="Google Shape;539;p51"/>
            <p:cNvCxnSpPr/>
            <p:nvPr/>
          </p:nvCxnSpPr>
          <p:spPr>
            <a:xfrm>
              <a:off x="6276400" y="3293050"/>
              <a:ext cx="0" cy="560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0" name="Google Shape;540;p51"/>
            <p:cNvSpPr/>
            <p:nvPr/>
          </p:nvSpPr>
          <p:spPr>
            <a:xfrm>
              <a:off x="6205450" y="3187325"/>
              <a:ext cx="141900" cy="141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41" name="Google Shape;541;p51"/>
          <p:cNvCxnSpPr/>
          <p:nvPr/>
        </p:nvCxnSpPr>
        <p:spPr>
          <a:xfrm>
            <a:off x="288275" y="4635675"/>
            <a:ext cx="653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51"/>
          <p:cNvSpPr txBox="1"/>
          <p:nvPr/>
        </p:nvSpPr>
        <p:spPr>
          <a:xfrm>
            <a:off x="6823125" y="4500225"/>
            <a:ext cx="1250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Earth's surface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51"/>
          <p:cNvSpPr txBox="1"/>
          <p:nvPr/>
        </p:nvSpPr>
        <p:spPr>
          <a:xfrm>
            <a:off x="576225" y="4635450"/>
            <a:ext cx="1134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51"/>
          <p:cNvSpPr txBox="1"/>
          <p:nvPr/>
        </p:nvSpPr>
        <p:spPr>
          <a:xfrm>
            <a:off x="4480425" y="4635450"/>
            <a:ext cx="1250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51"/>
          <p:cNvSpPr/>
          <p:nvPr/>
        </p:nvSpPr>
        <p:spPr>
          <a:xfrm>
            <a:off x="3404500" y="2107025"/>
            <a:ext cx="932400" cy="393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Obstacle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1"/>
          <p:cNvSpPr/>
          <p:nvPr/>
        </p:nvSpPr>
        <p:spPr>
          <a:xfrm>
            <a:off x="3099700" y="3413350"/>
            <a:ext cx="932400" cy="2997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Obstacle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1"/>
          <p:cNvSpPr/>
          <p:nvPr/>
        </p:nvSpPr>
        <p:spPr>
          <a:xfrm>
            <a:off x="1786425" y="1986975"/>
            <a:ext cx="1093800" cy="2997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Obstacle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8" name="Google Shape;548;p51"/>
          <p:cNvCxnSpPr>
            <a:endCxn id="540" idx="2"/>
          </p:cNvCxnSpPr>
          <p:nvPr/>
        </p:nvCxnSpPr>
        <p:spPr>
          <a:xfrm>
            <a:off x="1214175" y="3617200"/>
            <a:ext cx="3820500" cy="423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Modeling Path Loss – General Ray Tracing Models</a:t>
            </a:r>
            <a:endParaRPr/>
          </a:p>
        </p:txBody>
      </p:sp>
      <p:sp>
        <p:nvSpPr>
          <p:cNvPr id="554" name="Google Shape;554;p52"/>
          <p:cNvSpPr txBox="1"/>
          <p:nvPr>
            <p:ph idx="1" type="body"/>
          </p:nvPr>
        </p:nvSpPr>
        <p:spPr>
          <a:xfrm>
            <a:off x="107050" y="402200"/>
            <a:ext cx="89097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Free-space model: Signal strength ∝ 1/</a:t>
            </a:r>
            <a:r>
              <a:rPr i="1" lang="en"/>
              <a:t>d</a:t>
            </a:r>
            <a:r>
              <a:rPr baseline="30000"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Two-ray model: Signal strength ∝ 1/</a:t>
            </a:r>
            <a:r>
              <a:rPr i="1" lang="en"/>
              <a:t>d</a:t>
            </a:r>
            <a:r>
              <a:rPr baseline="30000" lang="en"/>
              <a:t>4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ray tracing model: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587" y="2393950"/>
            <a:ext cx="3476625" cy="86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6" name="Google Shape;556;p52"/>
          <p:cNvCxnSpPr/>
          <p:nvPr/>
        </p:nvCxnSpPr>
        <p:spPr>
          <a:xfrm>
            <a:off x="3203825" y="2182729"/>
            <a:ext cx="0" cy="338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52"/>
          <p:cNvSpPr txBox="1"/>
          <p:nvPr/>
        </p:nvSpPr>
        <p:spPr>
          <a:xfrm>
            <a:off x="2823575" y="1696429"/>
            <a:ext cx="760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Receiver power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8" name="Google Shape;558;p52"/>
          <p:cNvCxnSpPr/>
          <p:nvPr/>
        </p:nvCxnSpPr>
        <p:spPr>
          <a:xfrm>
            <a:off x="4743075" y="2182725"/>
            <a:ext cx="0" cy="348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52"/>
          <p:cNvSpPr txBox="1"/>
          <p:nvPr/>
        </p:nvSpPr>
        <p:spPr>
          <a:xfrm>
            <a:off x="4251525" y="1696425"/>
            <a:ext cx="983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Transmitter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power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0" name="Google Shape;560;p52"/>
          <p:cNvCxnSpPr/>
          <p:nvPr/>
        </p:nvCxnSpPr>
        <p:spPr>
          <a:xfrm>
            <a:off x="5809875" y="2182725"/>
            <a:ext cx="0" cy="348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52"/>
          <p:cNvSpPr txBox="1"/>
          <p:nvPr/>
        </p:nvSpPr>
        <p:spPr>
          <a:xfrm>
            <a:off x="5318325" y="1908825"/>
            <a:ext cx="983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Distance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2" name="Google Shape;562;p52"/>
          <p:cNvCxnSpPr/>
          <p:nvPr/>
        </p:nvCxnSpPr>
        <p:spPr>
          <a:xfrm rot="10800000">
            <a:off x="5293900" y="3091375"/>
            <a:ext cx="0" cy="459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52"/>
          <p:cNvSpPr txBox="1"/>
          <p:nvPr/>
        </p:nvSpPr>
        <p:spPr>
          <a:xfrm>
            <a:off x="4588711" y="3522250"/>
            <a:ext cx="2172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and γ are empirically determined by the model.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4" name="Google Shape;564;p52"/>
          <p:cNvCxnSpPr/>
          <p:nvPr/>
        </p:nvCxnSpPr>
        <p:spPr>
          <a:xfrm rot="10800000">
            <a:off x="6055900" y="3091375"/>
            <a:ext cx="0" cy="459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52"/>
          <p:cNvSpPr txBox="1"/>
          <p:nvPr>
            <p:ph idx="1" type="body"/>
          </p:nvPr>
        </p:nvSpPr>
        <p:spPr>
          <a:xfrm>
            <a:off x="107050" y="4059800"/>
            <a:ext cx="89097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 dominated by reflections.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 γ is determined empirically. Usually between –2 and –8.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Wireless Communication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Wireless communication predates the Internet!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1880s: Photophone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Bell, Tainer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 sent data wirelessly using a light beam.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1890s: Wireless telegraph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Marconi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 sent data using radio waves.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1890s: Experiments with millimeter waves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Bose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becoming an active area of research again!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now live in a world where wireless communication is everywhere.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3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is Wireless Different?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Medium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Attenuation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Changing Environments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Collision Detection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MACAW Optimizations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Acks for Reliability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Backoff for Fairness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DS for Synchronization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RRTS for Synchronization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71" name="Google Shape;571;p5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Difference: Collision Detection</a:t>
            </a:r>
            <a:endParaRPr/>
          </a:p>
        </p:txBody>
      </p:sp>
      <p:sp>
        <p:nvSpPr>
          <p:cNvPr id="572" name="Google Shape;572;p5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Difference: Collision Detection</a:t>
            </a:r>
            <a:endParaRPr/>
          </a:p>
        </p:txBody>
      </p:sp>
      <p:sp>
        <p:nvSpPr>
          <p:cNvPr id="578" name="Google Shape;578;p54"/>
          <p:cNvSpPr txBox="1"/>
          <p:nvPr>
            <p:ph idx="1" type="body"/>
          </p:nvPr>
        </p:nvSpPr>
        <p:spPr>
          <a:xfrm>
            <a:off x="107050" y="402200"/>
            <a:ext cx="89097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Wired collisions are easy to detect.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 point-to-point link, collisions might not happen at 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There's just one signal on the wire to sense.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Wireless collisions are much harder to detect.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There's a spatial aspect to collisions.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Signals can collide in one place, but not another place.</a:t>
            </a:r>
            <a:endParaRPr/>
          </a:p>
        </p:txBody>
      </p:sp>
      <p:sp>
        <p:nvSpPr>
          <p:cNvPr id="579" name="Google Shape;579;p54"/>
          <p:cNvSpPr/>
          <p:nvPr/>
        </p:nvSpPr>
        <p:spPr>
          <a:xfrm>
            <a:off x="3314488" y="3331000"/>
            <a:ext cx="285000" cy="2850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54"/>
          <p:cNvSpPr/>
          <p:nvPr/>
        </p:nvSpPr>
        <p:spPr>
          <a:xfrm>
            <a:off x="5524288" y="3331000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54"/>
          <p:cNvSpPr/>
          <p:nvPr/>
        </p:nvSpPr>
        <p:spPr>
          <a:xfrm>
            <a:off x="2011450" y="3742750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54"/>
          <p:cNvSpPr/>
          <p:nvPr/>
        </p:nvSpPr>
        <p:spPr>
          <a:xfrm>
            <a:off x="4221250" y="3742750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3" name="Google Shape;583;p54"/>
          <p:cNvCxnSpPr/>
          <p:nvPr/>
        </p:nvCxnSpPr>
        <p:spPr>
          <a:xfrm rot="10800000">
            <a:off x="4534300" y="3952346"/>
            <a:ext cx="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54"/>
          <p:cNvSpPr txBox="1"/>
          <p:nvPr/>
        </p:nvSpPr>
        <p:spPr>
          <a:xfrm>
            <a:off x="3963400" y="4345946"/>
            <a:ext cx="1141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Signals collide here.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5" name="Google Shape;585;p54"/>
          <p:cNvCxnSpPr/>
          <p:nvPr/>
        </p:nvCxnSpPr>
        <p:spPr>
          <a:xfrm rot="10800000">
            <a:off x="6363100" y="3952346"/>
            <a:ext cx="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54"/>
          <p:cNvSpPr txBox="1"/>
          <p:nvPr/>
        </p:nvSpPr>
        <p:spPr>
          <a:xfrm>
            <a:off x="5792200" y="4345946"/>
            <a:ext cx="1141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collision here!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7" name="Google Shape;587;p54"/>
          <p:cNvCxnSpPr/>
          <p:nvPr/>
        </p:nvCxnSpPr>
        <p:spPr>
          <a:xfrm rot="10800000">
            <a:off x="2705500" y="3952346"/>
            <a:ext cx="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54"/>
          <p:cNvSpPr txBox="1"/>
          <p:nvPr/>
        </p:nvSpPr>
        <p:spPr>
          <a:xfrm>
            <a:off x="2134600" y="4345946"/>
            <a:ext cx="1141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collision here!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Multiple Access Protocols</a:t>
            </a:r>
            <a:endParaRPr/>
          </a:p>
        </p:txBody>
      </p:sp>
      <p:sp>
        <p:nvSpPr>
          <p:cNvPr id="594" name="Google Shape;594;p55"/>
          <p:cNvSpPr txBox="1"/>
          <p:nvPr>
            <p:ph idx="1" type="body"/>
          </p:nvPr>
        </p:nvSpPr>
        <p:spPr>
          <a:xfrm>
            <a:off x="107050" y="402200"/>
            <a:ext cx="89097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Many ways for devices to share a link.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start with CSMA: Listen, and </a:t>
            </a:r>
            <a:r>
              <a:rPr lang="en"/>
              <a:t>transmit</a:t>
            </a:r>
            <a:r>
              <a:rPr lang="en"/>
              <a:t> when it's quiet.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we'll design some protocols for wireless networks.</a:t>
            </a:r>
            <a:endParaRPr/>
          </a:p>
        </p:txBody>
      </p:sp>
      <p:sp>
        <p:nvSpPr>
          <p:cNvPr id="595" name="Google Shape;595;p55"/>
          <p:cNvSpPr/>
          <p:nvPr/>
        </p:nvSpPr>
        <p:spPr>
          <a:xfrm>
            <a:off x="6393375" y="4499475"/>
            <a:ext cx="913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CSMA/CD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55"/>
          <p:cNvSpPr/>
          <p:nvPr/>
        </p:nvSpPr>
        <p:spPr>
          <a:xfrm>
            <a:off x="5712975" y="4499475"/>
            <a:ext cx="5886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CSMA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55"/>
          <p:cNvSpPr/>
          <p:nvPr/>
        </p:nvSpPr>
        <p:spPr>
          <a:xfrm>
            <a:off x="4917400" y="4499475"/>
            <a:ext cx="685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ALOHA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55"/>
          <p:cNvSpPr/>
          <p:nvPr/>
        </p:nvSpPr>
        <p:spPr>
          <a:xfrm>
            <a:off x="4153500" y="44994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Tokens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55"/>
          <p:cNvSpPr/>
          <p:nvPr/>
        </p:nvSpPr>
        <p:spPr>
          <a:xfrm>
            <a:off x="3391500" y="44994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Polling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0" name="Google Shape;600;p55"/>
          <p:cNvCxnSpPr>
            <a:stCxn id="601" idx="2"/>
          </p:cNvCxnSpPr>
          <p:nvPr/>
        </p:nvCxnSpPr>
        <p:spPr>
          <a:xfrm>
            <a:off x="4102425" y="36765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55"/>
          <p:cNvCxnSpPr>
            <a:stCxn id="601" idx="2"/>
          </p:cNvCxnSpPr>
          <p:nvPr/>
        </p:nvCxnSpPr>
        <p:spPr>
          <a:xfrm flipH="1">
            <a:off x="2654625" y="3676575"/>
            <a:ext cx="14478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55"/>
          <p:cNvCxnSpPr>
            <a:stCxn id="601" idx="2"/>
          </p:cNvCxnSpPr>
          <p:nvPr/>
        </p:nvCxnSpPr>
        <p:spPr>
          <a:xfrm>
            <a:off x="4102425" y="3676575"/>
            <a:ext cx="1905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55"/>
          <p:cNvCxnSpPr>
            <a:stCxn id="605" idx="2"/>
          </p:cNvCxnSpPr>
          <p:nvPr/>
        </p:nvCxnSpPr>
        <p:spPr>
          <a:xfrm flipH="1">
            <a:off x="5260125" y="4221675"/>
            <a:ext cx="7473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55"/>
          <p:cNvCxnSpPr>
            <a:stCxn id="605" idx="2"/>
          </p:cNvCxnSpPr>
          <p:nvPr/>
        </p:nvCxnSpPr>
        <p:spPr>
          <a:xfrm>
            <a:off x="6007425" y="4221675"/>
            <a:ext cx="8382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55"/>
          <p:cNvSpPr/>
          <p:nvPr/>
        </p:nvSpPr>
        <p:spPr>
          <a:xfrm>
            <a:off x="2129025" y="3957975"/>
            <a:ext cx="1051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Multiplexing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55"/>
          <p:cNvSpPr/>
          <p:nvPr/>
        </p:nvSpPr>
        <p:spPr>
          <a:xfrm>
            <a:off x="3549225" y="3957975"/>
            <a:ext cx="1106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Taking Turns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55"/>
          <p:cNvSpPr/>
          <p:nvPr/>
        </p:nvSpPr>
        <p:spPr>
          <a:xfrm>
            <a:off x="5316675" y="3957975"/>
            <a:ext cx="1381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Access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9" name="Google Shape;609;p55"/>
          <p:cNvCxnSpPr>
            <a:stCxn id="605" idx="2"/>
          </p:cNvCxnSpPr>
          <p:nvPr/>
        </p:nvCxnSpPr>
        <p:spPr>
          <a:xfrm>
            <a:off x="6007425" y="42216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55"/>
          <p:cNvSpPr/>
          <p:nvPr/>
        </p:nvSpPr>
        <p:spPr>
          <a:xfrm>
            <a:off x="3035025" y="3412875"/>
            <a:ext cx="21348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 Access Protocols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0" name="Google Shape;610;p55"/>
          <p:cNvCxnSpPr>
            <a:stCxn id="608" idx="2"/>
          </p:cNvCxnSpPr>
          <p:nvPr/>
        </p:nvCxnSpPr>
        <p:spPr>
          <a:xfrm>
            <a:off x="4102425" y="42216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55"/>
          <p:cNvCxnSpPr>
            <a:stCxn id="608" idx="2"/>
          </p:cNvCxnSpPr>
          <p:nvPr/>
        </p:nvCxnSpPr>
        <p:spPr>
          <a:xfrm flipH="1">
            <a:off x="3721425" y="42216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55"/>
          <p:cNvSpPr/>
          <p:nvPr/>
        </p:nvSpPr>
        <p:spPr>
          <a:xfrm>
            <a:off x="1816924" y="4499475"/>
            <a:ext cx="913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Frequency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3" name="Google Shape;613;p55"/>
          <p:cNvCxnSpPr>
            <a:stCxn id="607" idx="2"/>
          </p:cNvCxnSpPr>
          <p:nvPr/>
        </p:nvCxnSpPr>
        <p:spPr>
          <a:xfrm>
            <a:off x="2654625" y="4221675"/>
            <a:ext cx="381000" cy="274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55"/>
          <p:cNvCxnSpPr>
            <a:stCxn id="607" idx="2"/>
          </p:cNvCxnSpPr>
          <p:nvPr/>
        </p:nvCxnSpPr>
        <p:spPr>
          <a:xfrm flipH="1">
            <a:off x="2273625" y="42216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55"/>
          <p:cNvSpPr/>
          <p:nvPr/>
        </p:nvSpPr>
        <p:spPr>
          <a:xfrm>
            <a:off x="2786938" y="4495875"/>
            <a:ext cx="497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CSMA in Wireless Networks</a:t>
            </a:r>
            <a:endParaRPr/>
          </a:p>
        </p:txBody>
      </p:sp>
      <p:sp>
        <p:nvSpPr>
          <p:cNvPr id="621" name="Google Shape;621;p56"/>
          <p:cNvSpPr txBox="1"/>
          <p:nvPr>
            <p:ph idx="1" type="body"/>
          </p:nvPr>
        </p:nvSpPr>
        <p:spPr>
          <a:xfrm>
            <a:off x="107050" y="402200"/>
            <a:ext cx="89097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pairs are well-separated, no problem!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A→B and C→D.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transmits to 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transmits to D at the same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collisions!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Notice: Signals propagate in all directions (not just toward the destination).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Arrows are just drawn for convenience.</a:t>
            </a:r>
            <a:endParaRPr/>
          </a:p>
        </p:txBody>
      </p:sp>
      <p:sp>
        <p:nvSpPr>
          <p:cNvPr id="622" name="Google Shape;622;p56"/>
          <p:cNvSpPr/>
          <p:nvPr/>
        </p:nvSpPr>
        <p:spPr>
          <a:xfrm>
            <a:off x="2361988" y="390332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56"/>
          <p:cNvSpPr/>
          <p:nvPr/>
        </p:nvSpPr>
        <p:spPr>
          <a:xfrm>
            <a:off x="6476788" y="390332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56"/>
          <p:cNvSpPr/>
          <p:nvPr/>
        </p:nvSpPr>
        <p:spPr>
          <a:xfrm>
            <a:off x="3657388" y="390332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56"/>
          <p:cNvSpPr/>
          <p:nvPr/>
        </p:nvSpPr>
        <p:spPr>
          <a:xfrm>
            <a:off x="7772188" y="390332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56"/>
          <p:cNvSpPr/>
          <p:nvPr/>
        </p:nvSpPr>
        <p:spPr>
          <a:xfrm>
            <a:off x="879400" y="4327650"/>
            <a:ext cx="32502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56"/>
          <p:cNvSpPr/>
          <p:nvPr/>
        </p:nvSpPr>
        <p:spPr>
          <a:xfrm>
            <a:off x="4994200" y="4327650"/>
            <a:ext cx="32502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8" name="Google Shape;628;p56"/>
          <p:cNvCxnSpPr/>
          <p:nvPr/>
        </p:nvCxnSpPr>
        <p:spPr>
          <a:xfrm>
            <a:off x="2504488" y="44013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56"/>
          <p:cNvCxnSpPr/>
          <p:nvPr/>
        </p:nvCxnSpPr>
        <p:spPr>
          <a:xfrm rot="10800000">
            <a:off x="6619288" y="440130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7"/>
          <p:cNvSpPr/>
          <p:nvPr/>
        </p:nvSpPr>
        <p:spPr>
          <a:xfrm>
            <a:off x="5141013" y="3229050"/>
            <a:ext cx="1980900" cy="554400"/>
          </a:xfrm>
          <a:prstGeom prst="wedgeRoundRectCallout">
            <a:avLst>
              <a:gd fmla="val -62665" name="adj1"/>
              <a:gd fmla="val 5629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 is quiet now.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My turn!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57"/>
          <p:cNvSpPr txBox="1"/>
          <p:nvPr>
            <p:ph idx="1" type="body"/>
          </p:nvPr>
        </p:nvSpPr>
        <p:spPr>
          <a:xfrm>
            <a:off x="107050" y="402200"/>
            <a:ext cx="8909700" cy="18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pairs are in range of each other, no problem!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A→B and C→D.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transmits to 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detects transmission. Must wait to transmit to 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collisions! A–B and C–D take turns.</a:t>
            </a:r>
            <a:endParaRPr/>
          </a:p>
        </p:txBody>
      </p:sp>
      <p:sp>
        <p:nvSpPr>
          <p:cNvPr id="636" name="Google Shape;636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CSMA in Wireless Networks</a:t>
            </a:r>
            <a:endParaRPr/>
          </a:p>
        </p:txBody>
      </p:sp>
      <p:sp>
        <p:nvSpPr>
          <p:cNvPr id="637" name="Google Shape;637;p57"/>
          <p:cNvSpPr/>
          <p:nvPr/>
        </p:nvSpPr>
        <p:spPr>
          <a:xfrm>
            <a:off x="3504675" y="390332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57"/>
          <p:cNvSpPr/>
          <p:nvPr/>
        </p:nvSpPr>
        <p:spPr>
          <a:xfrm>
            <a:off x="4723875" y="390332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57"/>
          <p:cNvSpPr/>
          <p:nvPr/>
        </p:nvSpPr>
        <p:spPr>
          <a:xfrm>
            <a:off x="4114275" y="390332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57"/>
          <p:cNvSpPr/>
          <p:nvPr/>
        </p:nvSpPr>
        <p:spPr>
          <a:xfrm>
            <a:off x="5333475" y="390332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57"/>
          <p:cNvSpPr/>
          <p:nvPr/>
        </p:nvSpPr>
        <p:spPr>
          <a:xfrm>
            <a:off x="2022088" y="4327650"/>
            <a:ext cx="32502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57"/>
          <p:cNvSpPr/>
          <p:nvPr/>
        </p:nvSpPr>
        <p:spPr>
          <a:xfrm>
            <a:off x="3241288" y="4551150"/>
            <a:ext cx="32502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57"/>
          <p:cNvSpPr/>
          <p:nvPr/>
        </p:nvSpPr>
        <p:spPr>
          <a:xfrm>
            <a:off x="5141013" y="3229050"/>
            <a:ext cx="1980900" cy="554400"/>
          </a:xfrm>
          <a:prstGeom prst="wedgeRoundRectCallout">
            <a:avLst>
              <a:gd fmla="val -62665" name="adj1"/>
              <a:gd fmla="val 5629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 hear A transmitting!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I'll wait for A to finish.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4" name="Google Shape;644;p57"/>
          <p:cNvCxnSpPr/>
          <p:nvPr/>
        </p:nvCxnSpPr>
        <p:spPr>
          <a:xfrm>
            <a:off x="3647175" y="4401300"/>
            <a:ext cx="60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57"/>
          <p:cNvCxnSpPr/>
          <p:nvPr/>
        </p:nvCxnSpPr>
        <p:spPr>
          <a:xfrm>
            <a:off x="4866375" y="4624800"/>
            <a:ext cx="609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CSMA in Wireless Networks – Hidden Terminal Problem</a:t>
            </a:r>
            <a:endParaRPr/>
          </a:p>
        </p:txBody>
      </p:sp>
      <p:sp>
        <p:nvSpPr>
          <p:cNvPr id="651" name="Google Shape;651;p58"/>
          <p:cNvSpPr txBox="1"/>
          <p:nvPr>
            <p:ph idx="1" type="body"/>
          </p:nvPr>
        </p:nvSpPr>
        <p:spPr>
          <a:xfrm>
            <a:off x="107050" y="402200"/>
            <a:ext cx="89097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Hidden terminal problem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A→B and C→B.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senses quiet, and starts transmitting.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senses quiet, and starts transmitting.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 at B!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A and C are out-of-range. They can't detect each other sending.</a:t>
            </a:r>
            <a:endParaRPr/>
          </a:p>
        </p:txBody>
      </p:sp>
      <p:sp>
        <p:nvSpPr>
          <p:cNvPr id="652" name="Google Shape;652;p58"/>
          <p:cNvSpPr/>
          <p:nvPr/>
        </p:nvSpPr>
        <p:spPr>
          <a:xfrm>
            <a:off x="3099813" y="39280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58"/>
          <p:cNvSpPr/>
          <p:nvPr/>
        </p:nvSpPr>
        <p:spPr>
          <a:xfrm>
            <a:off x="5538213" y="39280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58"/>
          <p:cNvSpPr/>
          <p:nvPr/>
        </p:nvSpPr>
        <p:spPr>
          <a:xfrm>
            <a:off x="1796775" y="4339825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58"/>
          <p:cNvSpPr/>
          <p:nvPr/>
        </p:nvSpPr>
        <p:spPr>
          <a:xfrm>
            <a:off x="4235175" y="4339825"/>
            <a:ext cx="28911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58"/>
          <p:cNvSpPr/>
          <p:nvPr/>
        </p:nvSpPr>
        <p:spPr>
          <a:xfrm>
            <a:off x="4319013" y="39280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58"/>
          <p:cNvSpPr/>
          <p:nvPr/>
        </p:nvSpPr>
        <p:spPr>
          <a:xfrm>
            <a:off x="5885700" y="3255025"/>
            <a:ext cx="1327200" cy="554400"/>
          </a:xfrm>
          <a:prstGeom prst="wedgeRoundRectCallout">
            <a:avLst>
              <a:gd fmla="val -62665" name="adj1"/>
              <a:gd fmla="val 5629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All is quiet.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Time to send!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58"/>
          <p:cNvSpPr/>
          <p:nvPr/>
        </p:nvSpPr>
        <p:spPr>
          <a:xfrm>
            <a:off x="1770900" y="3255025"/>
            <a:ext cx="1327200" cy="554400"/>
          </a:xfrm>
          <a:prstGeom prst="wedgeRoundRectCallout">
            <a:avLst>
              <a:gd fmla="val 63058" name="adj1"/>
              <a:gd fmla="val 5760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All is quiet.</a:t>
            </a:r>
            <a:b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Time to send!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58"/>
          <p:cNvSpPr/>
          <p:nvPr/>
        </p:nvSpPr>
        <p:spPr>
          <a:xfrm>
            <a:off x="3830550" y="3558539"/>
            <a:ext cx="477600" cy="285000"/>
          </a:xfrm>
          <a:prstGeom prst="wedgeRoundRectCallout">
            <a:avLst>
              <a:gd fmla="val 78230" name="adj1"/>
              <a:gd fmla="val 61544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???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0" name="Google Shape;660;p58"/>
          <p:cNvCxnSpPr/>
          <p:nvPr/>
        </p:nvCxnSpPr>
        <p:spPr>
          <a:xfrm>
            <a:off x="3242313" y="4413475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58"/>
          <p:cNvCxnSpPr/>
          <p:nvPr/>
        </p:nvCxnSpPr>
        <p:spPr>
          <a:xfrm rot="10800000">
            <a:off x="4461513" y="4413475"/>
            <a:ext cx="12192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CSMA in Wireless Networks – Exposed Terminal Problem</a:t>
            </a:r>
            <a:endParaRPr/>
          </a:p>
        </p:txBody>
      </p:sp>
      <p:sp>
        <p:nvSpPr>
          <p:cNvPr id="667" name="Google Shape;667;p59"/>
          <p:cNvSpPr txBox="1"/>
          <p:nvPr>
            <p:ph idx="1" type="body"/>
          </p:nvPr>
        </p:nvSpPr>
        <p:spPr>
          <a:xfrm>
            <a:off x="107050" y="402200"/>
            <a:ext cx="89097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Exposed </a:t>
            </a:r>
            <a:r>
              <a:rPr b="1" lang="en"/>
              <a:t>terminal problem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B→A and C→D.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senses quiet, and starts transmitting.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senses a collision and doesn't send.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Notice: We could have actually sent simultaneously.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areas have collision, but we don't care. No collisions at the receivers.</a:t>
            </a:r>
            <a:endParaRPr/>
          </a:p>
        </p:txBody>
      </p:sp>
      <p:sp>
        <p:nvSpPr>
          <p:cNvPr id="668" name="Google Shape;668;p59"/>
          <p:cNvSpPr/>
          <p:nvPr/>
        </p:nvSpPr>
        <p:spPr>
          <a:xfrm>
            <a:off x="2486388" y="39280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59"/>
          <p:cNvSpPr/>
          <p:nvPr/>
        </p:nvSpPr>
        <p:spPr>
          <a:xfrm>
            <a:off x="5077188" y="39280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59"/>
          <p:cNvSpPr/>
          <p:nvPr/>
        </p:nvSpPr>
        <p:spPr>
          <a:xfrm>
            <a:off x="3781788" y="39280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59"/>
          <p:cNvSpPr/>
          <p:nvPr/>
        </p:nvSpPr>
        <p:spPr>
          <a:xfrm>
            <a:off x="6372588" y="392807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59"/>
          <p:cNvSpPr/>
          <p:nvPr/>
        </p:nvSpPr>
        <p:spPr>
          <a:xfrm>
            <a:off x="2478750" y="43398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59"/>
          <p:cNvSpPr/>
          <p:nvPr/>
        </p:nvSpPr>
        <p:spPr>
          <a:xfrm>
            <a:off x="2456700" y="3255025"/>
            <a:ext cx="1327200" cy="554400"/>
          </a:xfrm>
          <a:prstGeom prst="wedgeRoundRectCallout">
            <a:avLst>
              <a:gd fmla="val 63058" name="adj1"/>
              <a:gd fmla="val 5760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All is quiet.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 to send!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59"/>
          <p:cNvSpPr/>
          <p:nvPr/>
        </p:nvSpPr>
        <p:spPr>
          <a:xfrm>
            <a:off x="3774150" y="4339825"/>
            <a:ext cx="28911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59"/>
          <p:cNvSpPr/>
          <p:nvPr/>
        </p:nvSpPr>
        <p:spPr>
          <a:xfrm>
            <a:off x="5428500" y="3255025"/>
            <a:ext cx="1163700" cy="554400"/>
          </a:xfrm>
          <a:prstGeom prst="wedgeRoundRectCallout">
            <a:avLst>
              <a:gd fmla="val -65550" name="adj1"/>
              <a:gd fmla="val 6180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 hear B.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I'll be quiet.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59"/>
          <p:cNvSpPr txBox="1"/>
          <p:nvPr/>
        </p:nvSpPr>
        <p:spPr>
          <a:xfrm>
            <a:off x="6722050" y="4278025"/>
            <a:ext cx="2294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This would have been okay!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But C didn't send.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7" name="Google Shape;677;p59"/>
          <p:cNvCxnSpPr/>
          <p:nvPr/>
        </p:nvCxnSpPr>
        <p:spPr>
          <a:xfrm rot="10800000">
            <a:off x="2628888" y="4413475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59"/>
          <p:cNvCxnSpPr/>
          <p:nvPr/>
        </p:nvCxnSpPr>
        <p:spPr>
          <a:xfrm>
            <a:off x="5219688" y="4413475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MACA (Multiple Access with Collision Avoidance)</a:t>
            </a:r>
            <a:endParaRPr/>
          </a:p>
        </p:txBody>
      </p:sp>
      <p:sp>
        <p:nvSpPr>
          <p:cNvPr id="684" name="Google Shape;684;p60"/>
          <p:cNvSpPr txBox="1"/>
          <p:nvPr>
            <p:ph idx="1" type="body"/>
          </p:nvPr>
        </p:nvSpPr>
        <p:spPr>
          <a:xfrm>
            <a:off x="107050" y="402200"/>
            <a:ext cx="8909700" cy="28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problem: CSMA detects collisions at the </a:t>
            </a:r>
            <a:r>
              <a:rPr i="1" lang="en"/>
              <a:t>sender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only care about collisions at the </a:t>
            </a:r>
            <a:r>
              <a:rPr i="1" lang="en"/>
              <a:t>receiver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Let's have the receiver announce if it detects collisions.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protocol for shared medium:</a:t>
            </a:r>
            <a:br>
              <a:rPr lang="en"/>
            </a:br>
            <a:r>
              <a:rPr b="1" lang="en"/>
              <a:t>MACA</a:t>
            </a:r>
            <a:r>
              <a:rPr lang="en"/>
              <a:t> (Multiple Access with Collision Avoidance).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In this new protocol, we're not doing carrier sense anymore.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MACA (Multiple Access with Collision Avoidance)</a:t>
            </a:r>
            <a:endParaRPr/>
          </a:p>
        </p:txBody>
      </p:sp>
      <p:sp>
        <p:nvSpPr>
          <p:cNvPr id="690" name="Google Shape;690;p61"/>
          <p:cNvSpPr txBox="1"/>
          <p:nvPr>
            <p:ph idx="1" type="body"/>
          </p:nvPr>
        </p:nvSpPr>
        <p:spPr>
          <a:xfrm>
            <a:off x="107050" y="402200"/>
            <a:ext cx="89097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communicate over MACA: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Sender transmits </a:t>
            </a:r>
            <a:r>
              <a:rPr b="1" lang="en"/>
              <a:t>Request to Send (RTS)</a:t>
            </a:r>
            <a:r>
              <a:rPr lang="en"/>
              <a:t> with length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Receiver transmits a </a:t>
            </a:r>
            <a:r>
              <a:rPr b="1" lang="en"/>
              <a:t>Clear to Send (CTS) </a:t>
            </a:r>
            <a:r>
              <a:rPr lang="en"/>
              <a:t>with length of data.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tells sender that it's safe to send. No collisions at receiver.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tells everyone in receiver's range to be quiet.</a:t>
            </a:r>
            <a:endParaRPr/>
          </a:p>
        </p:txBody>
      </p:sp>
      <p:sp>
        <p:nvSpPr>
          <p:cNvPr id="691" name="Google Shape;691;p61"/>
          <p:cNvSpPr/>
          <p:nvPr/>
        </p:nvSpPr>
        <p:spPr>
          <a:xfrm>
            <a:off x="2981688" y="2868700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61"/>
          <p:cNvSpPr/>
          <p:nvPr/>
        </p:nvSpPr>
        <p:spPr>
          <a:xfrm>
            <a:off x="4277088" y="2868700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61"/>
          <p:cNvSpPr/>
          <p:nvPr/>
        </p:nvSpPr>
        <p:spPr>
          <a:xfrm>
            <a:off x="1499100" y="3293025"/>
            <a:ext cx="32502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61"/>
          <p:cNvSpPr txBox="1"/>
          <p:nvPr/>
        </p:nvSpPr>
        <p:spPr>
          <a:xfrm>
            <a:off x="4749300" y="3231225"/>
            <a:ext cx="2523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 "I want to send 1 MB."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61"/>
          <p:cNvSpPr/>
          <p:nvPr/>
        </p:nvSpPr>
        <p:spPr>
          <a:xfrm>
            <a:off x="2794500" y="3597825"/>
            <a:ext cx="32502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61"/>
          <p:cNvSpPr txBox="1"/>
          <p:nvPr/>
        </p:nvSpPr>
        <p:spPr>
          <a:xfrm>
            <a:off x="6044700" y="3536025"/>
            <a:ext cx="2523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"If you hear this, shut up.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need to receive 1 MB."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61"/>
          <p:cNvSpPr/>
          <p:nvPr/>
        </p:nvSpPr>
        <p:spPr>
          <a:xfrm>
            <a:off x="1499100" y="3902625"/>
            <a:ext cx="3250200" cy="6618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61"/>
          <p:cNvSpPr txBox="1"/>
          <p:nvPr/>
        </p:nvSpPr>
        <p:spPr>
          <a:xfrm>
            <a:off x="4749300" y="4098075"/>
            <a:ext cx="243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 sends 1 MB.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9" name="Google Shape;699;p61"/>
          <p:cNvCxnSpPr/>
          <p:nvPr/>
        </p:nvCxnSpPr>
        <p:spPr>
          <a:xfrm>
            <a:off x="3124188" y="3366675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61"/>
          <p:cNvCxnSpPr/>
          <p:nvPr/>
        </p:nvCxnSpPr>
        <p:spPr>
          <a:xfrm>
            <a:off x="3124188" y="3671475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1" name="Google Shape;701;p61"/>
          <p:cNvCxnSpPr/>
          <p:nvPr/>
        </p:nvCxnSpPr>
        <p:spPr>
          <a:xfrm>
            <a:off x="3124188" y="4233525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2"/>
          <p:cNvSpPr/>
          <p:nvPr/>
        </p:nvSpPr>
        <p:spPr>
          <a:xfrm>
            <a:off x="3293625" y="3915200"/>
            <a:ext cx="3250200" cy="6618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MACA (Multiple Access with Collision Avoidance) – Solving Hidden Terminal Problem</a:t>
            </a:r>
            <a:endParaRPr/>
          </a:p>
        </p:txBody>
      </p:sp>
      <p:sp>
        <p:nvSpPr>
          <p:cNvPr id="708" name="Google Shape;708;p62"/>
          <p:cNvSpPr txBox="1"/>
          <p:nvPr>
            <p:ph idx="1" type="body"/>
          </p:nvPr>
        </p:nvSpPr>
        <p:spPr>
          <a:xfrm>
            <a:off x="107050" y="402200"/>
            <a:ext cx="8909700" cy="14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MACA solves the hidden terminal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A→B, C→B.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now tells everyone in its range to be quiet, using the 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won't send anymore. Collision avoided!</a:t>
            </a:r>
            <a:endParaRPr/>
          </a:p>
        </p:txBody>
      </p:sp>
      <p:sp>
        <p:nvSpPr>
          <p:cNvPr id="709" name="Google Shape;709;p62"/>
          <p:cNvSpPr/>
          <p:nvPr/>
        </p:nvSpPr>
        <p:spPr>
          <a:xfrm>
            <a:off x="2337813" y="25564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62"/>
          <p:cNvSpPr/>
          <p:nvPr/>
        </p:nvSpPr>
        <p:spPr>
          <a:xfrm>
            <a:off x="4776213" y="25564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62"/>
          <p:cNvSpPr/>
          <p:nvPr/>
        </p:nvSpPr>
        <p:spPr>
          <a:xfrm>
            <a:off x="3557013" y="25564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62"/>
          <p:cNvSpPr/>
          <p:nvPr/>
        </p:nvSpPr>
        <p:spPr>
          <a:xfrm>
            <a:off x="855225" y="3077000"/>
            <a:ext cx="32502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62"/>
          <p:cNvSpPr txBox="1"/>
          <p:nvPr/>
        </p:nvSpPr>
        <p:spPr>
          <a:xfrm>
            <a:off x="4105425" y="3015200"/>
            <a:ext cx="2523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 "I want to send 1 MB."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62"/>
          <p:cNvSpPr/>
          <p:nvPr/>
        </p:nvSpPr>
        <p:spPr>
          <a:xfrm>
            <a:off x="2074425" y="3381800"/>
            <a:ext cx="32502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62"/>
          <p:cNvSpPr txBox="1"/>
          <p:nvPr/>
        </p:nvSpPr>
        <p:spPr>
          <a:xfrm>
            <a:off x="5324625" y="3321321"/>
            <a:ext cx="2523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"If you hear this, shut up.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need to receive 1 MB."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62"/>
          <p:cNvSpPr/>
          <p:nvPr/>
        </p:nvSpPr>
        <p:spPr>
          <a:xfrm>
            <a:off x="5324625" y="1901875"/>
            <a:ext cx="2043300" cy="554400"/>
          </a:xfrm>
          <a:prstGeom prst="wedgeRoundRectCallout">
            <a:avLst>
              <a:gd fmla="val -65550" name="adj1"/>
              <a:gd fmla="val 6180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B told me to be quiet.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 won't send.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62"/>
          <p:cNvSpPr/>
          <p:nvPr/>
        </p:nvSpPr>
        <p:spPr>
          <a:xfrm>
            <a:off x="855225" y="3915200"/>
            <a:ext cx="3250200" cy="6618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62"/>
          <p:cNvSpPr txBox="1"/>
          <p:nvPr/>
        </p:nvSpPr>
        <p:spPr>
          <a:xfrm>
            <a:off x="1841025" y="4577000"/>
            <a:ext cx="127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 sends 1 MB.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62"/>
          <p:cNvSpPr txBox="1"/>
          <p:nvPr/>
        </p:nvSpPr>
        <p:spPr>
          <a:xfrm>
            <a:off x="3997575" y="4577000"/>
            <a:ext cx="18423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 would have sent, but MACA saved the day!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0" name="Google Shape;720;p62"/>
          <p:cNvCxnSpPr/>
          <p:nvPr/>
        </p:nvCxnSpPr>
        <p:spPr>
          <a:xfrm>
            <a:off x="2442213" y="3150775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62"/>
          <p:cNvCxnSpPr/>
          <p:nvPr/>
        </p:nvCxnSpPr>
        <p:spPr>
          <a:xfrm>
            <a:off x="2442213" y="3455825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2" name="Google Shape;722;p62"/>
          <p:cNvCxnSpPr/>
          <p:nvPr/>
        </p:nvCxnSpPr>
        <p:spPr>
          <a:xfrm>
            <a:off x="2442213" y="42461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62"/>
          <p:cNvCxnSpPr/>
          <p:nvPr/>
        </p:nvCxnSpPr>
        <p:spPr>
          <a:xfrm rot="10800000">
            <a:off x="3737613" y="424610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4328928" y="2184200"/>
            <a:ext cx="2513700" cy="25137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2423928" y="2184200"/>
            <a:ext cx="2513700" cy="2513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4611513" y="2471125"/>
            <a:ext cx="1948500" cy="19485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4923525" y="2783125"/>
            <a:ext cx="1324500" cy="13245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5281125" y="3140725"/>
            <a:ext cx="609300" cy="609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Signals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107050" y="402200"/>
            <a:ext cx="8909700" cy="17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Wireless signals are </a:t>
            </a:r>
            <a:r>
              <a:rPr i="1" lang="en"/>
              <a:t>not</a:t>
            </a:r>
            <a:r>
              <a:rPr lang="en"/>
              <a:t> packets of data floating in space.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Wireless signals are waves that propagate in all directions.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Analogy: Ripples in a pond.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Waves interact with each other, and with the environment.</a:t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3551625" y="3392425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3667645" y="3337675"/>
            <a:ext cx="15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5532825" y="3392425"/>
            <a:ext cx="105900" cy="10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5648845" y="3337675"/>
            <a:ext cx="15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2706513" y="2471125"/>
            <a:ext cx="1948500" cy="19485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3018525" y="2783125"/>
            <a:ext cx="1324500" cy="13245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3376125" y="3140725"/>
            <a:ext cx="609300" cy="609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MACA (Multiple Access with Collision Avoidance) – Rules</a:t>
            </a:r>
            <a:endParaRPr/>
          </a:p>
        </p:txBody>
      </p:sp>
      <p:sp>
        <p:nvSpPr>
          <p:cNvPr id="729" name="Google Shape;729;p6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hear a CTS, be quiet until the data is sent.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CTS contains length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data length to estimate how long you need to wait.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hear an RTS, be quiet for one time slot.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the receiver time to send the CTS.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don't be quiet, you might clobber out the 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waiting: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hear the CTS: You're in receiver range. Be quiet.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don't hear the CTS: You're not in receiver range. You can send again.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4"/>
          <p:cNvSpPr/>
          <p:nvPr/>
        </p:nvSpPr>
        <p:spPr>
          <a:xfrm>
            <a:off x="2935950" y="4263625"/>
            <a:ext cx="2891100" cy="4701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MACA (Multiple Access with Collision Avoidance) – Solving Exposed Terminal Problem</a:t>
            </a:r>
            <a:endParaRPr/>
          </a:p>
        </p:txBody>
      </p:sp>
      <p:sp>
        <p:nvSpPr>
          <p:cNvPr id="736" name="Google Shape;736;p64"/>
          <p:cNvSpPr txBox="1"/>
          <p:nvPr>
            <p:ph idx="1" type="body"/>
          </p:nvPr>
        </p:nvSpPr>
        <p:spPr>
          <a:xfrm>
            <a:off x="107050" y="402200"/>
            <a:ext cx="8909700" cy="15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MACA solves the exposed terminal problem, under certain assumptions.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B→A and C→D.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hears the RTS and defers for one time slot.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doesn't hear the CTS, so it's out-of-range of the other receiver, and can send.</a:t>
            </a:r>
            <a:endParaRPr/>
          </a:p>
        </p:txBody>
      </p:sp>
      <p:sp>
        <p:nvSpPr>
          <p:cNvPr id="737" name="Google Shape;737;p64"/>
          <p:cNvSpPr/>
          <p:nvPr/>
        </p:nvSpPr>
        <p:spPr>
          <a:xfrm>
            <a:off x="1648188" y="32422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4"/>
          <p:cNvSpPr/>
          <p:nvPr/>
        </p:nvSpPr>
        <p:spPr>
          <a:xfrm>
            <a:off x="4238988" y="32422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4"/>
          <p:cNvSpPr/>
          <p:nvPr/>
        </p:nvSpPr>
        <p:spPr>
          <a:xfrm>
            <a:off x="2943588" y="32422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64"/>
          <p:cNvSpPr/>
          <p:nvPr/>
        </p:nvSpPr>
        <p:spPr>
          <a:xfrm>
            <a:off x="5534388" y="324227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64"/>
          <p:cNvSpPr/>
          <p:nvPr/>
        </p:nvSpPr>
        <p:spPr>
          <a:xfrm>
            <a:off x="1640550" y="36540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4"/>
          <p:cNvSpPr/>
          <p:nvPr/>
        </p:nvSpPr>
        <p:spPr>
          <a:xfrm>
            <a:off x="4808225" y="2219775"/>
            <a:ext cx="2523600" cy="839100"/>
          </a:xfrm>
          <a:prstGeom prst="wedgeRoundRectCallout">
            <a:avLst>
              <a:gd fmla="val -65550" name="adj1"/>
              <a:gd fmla="val 6180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 hear an RTS.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I'll be quiet for 1 time slot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to avoid clobbering the CTS.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4"/>
          <p:cNvSpPr txBox="1"/>
          <p:nvPr/>
        </p:nvSpPr>
        <p:spPr>
          <a:xfrm>
            <a:off x="4531650" y="3592225"/>
            <a:ext cx="2523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"I want to send 1 MB."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4"/>
          <p:cNvSpPr/>
          <p:nvPr/>
        </p:nvSpPr>
        <p:spPr>
          <a:xfrm>
            <a:off x="345150" y="3958825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4"/>
          <p:cNvSpPr txBox="1"/>
          <p:nvPr/>
        </p:nvSpPr>
        <p:spPr>
          <a:xfrm>
            <a:off x="3236250" y="3897025"/>
            <a:ext cx="4035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"If you hear this, shut up. I'm receiving 1 MB."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64"/>
          <p:cNvSpPr/>
          <p:nvPr/>
        </p:nvSpPr>
        <p:spPr>
          <a:xfrm>
            <a:off x="1640550" y="4263625"/>
            <a:ext cx="2891100" cy="4701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64"/>
          <p:cNvSpPr txBox="1"/>
          <p:nvPr/>
        </p:nvSpPr>
        <p:spPr>
          <a:xfrm>
            <a:off x="2473800" y="4741825"/>
            <a:ext cx="1224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 sends 1 MB.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64"/>
          <p:cNvSpPr txBox="1"/>
          <p:nvPr/>
        </p:nvSpPr>
        <p:spPr>
          <a:xfrm>
            <a:off x="7376350" y="3897025"/>
            <a:ext cx="1615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 quiet at this time.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64"/>
          <p:cNvSpPr/>
          <p:nvPr/>
        </p:nvSpPr>
        <p:spPr>
          <a:xfrm>
            <a:off x="4808225" y="2219775"/>
            <a:ext cx="2523600" cy="839100"/>
          </a:xfrm>
          <a:prstGeom prst="wedgeRoundRectCallout">
            <a:avLst>
              <a:gd fmla="val -65550" name="adj1"/>
              <a:gd fmla="val 6180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 didn't hear the CTS.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I'm not in receiver range.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 can send data!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64"/>
          <p:cNvSpPr txBox="1"/>
          <p:nvPr/>
        </p:nvSpPr>
        <p:spPr>
          <a:xfrm>
            <a:off x="5819400" y="4255525"/>
            <a:ext cx="2050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 can send here too!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(After its own RTS/CTS.)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1" name="Google Shape;751;p64"/>
          <p:cNvCxnSpPr/>
          <p:nvPr/>
        </p:nvCxnSpPr>
        <p:spPr>
          <a:xfrm>
            <a:off x="1790688" y="37301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52" name="Google Shape;752;p64"/>
          <p:cNvCxnSpPr/>
          <p:nvPr/>
        </p:nvCxnSpPr>
        <p:spPr>
          <a:xfrm>
            <a:off x="1790688" y="40349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64"/>
          <p:cNvCxnSpPr/>
          <p:nvPr/>
        </p:nvCxnSpPr>
        <p:spPr>
          <a:xfrm>
            <a:off x="1790688" y="4498687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54" name="Google Shape;754;p64"/>
          <p:cNvCxnSpPr/>
          <p:nvPr/>
        </p:nvCxnSpPr>
        <p:spPr>
          <a:xfrm>
            <a:off x="4381488" y="4498675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MACA (Multiple Access with Collision Avoidance) – Solving Exposed Terminal Problem</a:t>
            </a:r>
            <a:endParaRPr/>
          </a:p>
        </p:txBody>
      </p:sp>
      <p:sp>
        <p:nvSpPr>
          <p:cNvPr id="760" name="Google Shape;760;p65"/>
          <p:cNvSpPr txBox="1"/>
          <p:nvPr>
            <p:ph idx="1" type="body"/>
          </p:nvPr>
        </p:nvSpPr>
        <p:spPr>
          <a:xfrm>
            <a:off x="107050" y="402200"/>
            <a:ext cx="8909700" cy="14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MACA solves the exposed terminal problem, </a:t>
            </a:r>
            <a:r>
              <a:rPr b="1" lang="en"/>
              <a:t>under certain assumptions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Assumes that C can hear the CTS over A's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problem: MACA requires the sender to listen (for the CTS).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Contrast with CSMA: Sender just sends.</a:t>
            </a:r>
            <a:endParaRPr/>
          </a:p>
        </p:txBody>
      </p:sp>
      <p:sp>
        <p:nvSpPr>
          <p:cNvPr id="761" name="Google Shape;761;p65"/>
          <p:cNvSpPr/>
          <p:nvPr/>
        </p:nvSpPr>
        <p:spPr>
          <a:xfrm>
            <a:off x="2935950" y="3806425"/>
            <a:ext cx="28911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65"/>
          <p:cNvSpPr/>
          <p:nvPr/>
        </p:nvSpPr>
        <p:spPr>
          <a:xfrm>
            <a:off x="1648188" y="27850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65"/>
          <p:cNvSpPr/>
          <p:nvPr/>
        </p:nvSpPr>
        <p:spPr>
          <a:xfrm>
            <a:off x="4238988" y="27850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65"/>
          <p:cNvSpPr/>
          <p:nvPr/>
        </p:nvSpPr>
        <p:spPr>
          <a:xfrm>
            <a:off x="2943588" y="27850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65"/>
          <p:cNvSpPr/>
          <p:nvPr/>
        </p:nvSpPr>
        <p:spPr>
          <a:xfrm>
            <a:off x="5534388" y="278507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65"/>
          <p:cNvSpPr/>
          <p:nvPr/>
        </p:nvSpPr>
        <p:spPr>
          <a:xfrm>
            <a:off x="1640550" y="31968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65"/>
          <p:cNvSpPr txBox="1"/>
          <p:nvPr/>
        </p:nvSpPr>
        <p:spPr>
          <a:xfrm>
            <a:off x="4531650" y="3135025"/>
            <a:ext cx="2523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"I want to send 1 MB."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65"/>
          <p:cNvSpPr/>
          <p:nvPr/>
        </p:nvSpPr>
        <p:spPr>
          <a:xfrm>
            <a:off x="345150" y="3501625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65"/>
          <p:cNvSpPr txBox="1"/>
          <p:nvPr/>
        </p:nvSpPr>
        <p:spPr>
          <a:xfrm>
            <a:off x="3236250" y="3439825"/>
            <a:ext cx="4035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 "If you hear this, shut up. I'm receiving 1 MB."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65"/>
          <p:cNvSpPr/>
          <p:nvPr/>
        </p:nvSpPr>
        <p:spPr>
          <a:xfrm>
            <a:off x="1640550" y="3806425"/>
            <a:ext cx="2891100" cy="11949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65"/>
          <p:cNvSpPr txBox="1"/>
          <p:nvPr/>
        </p:nvSpPr>
        <p:spPr>
          <a:xfrm>
            <a:off x="4524000" y="4744225"/>
            <a:ext cx="1224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sends 1 MB.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65"/>
          <p:cNvSpPr txBox="1"/>
          <p:nvPr/>
        </p:nvSpPr>
        <p:spPr>
          <a:xfrm>
            <a:off x="7376350" y="3439825"/>
            <a:ext cx="1615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 quiet at this time.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65"/>
          <p:cNvSpPr txBox="1"/>
          <p:nvPr/>
        </p:nvSpPr>
        <p:spPr>
          <a:xfrm>
            <a:off x="5819400" y="3744625"/>
            <a:ext cx="218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: "I want to send 1 MB."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65"/>
          <p:cNvSpPr/>
          <p:nvPr/>
        </p:nvSpPr>
        <p:spPr>
          <a:xfrm>
            <a:off x="4231350" y="4111225"/>
            <a:ext cx="2891100" cy="147300"/>
          </a:xfrm>
          <a:prstGeom prst="rect">
            <a:avLst/>
          </a:prstGeom>
          <a:solidFill>
            <a:srgbClr val="F6B26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65"/>
          <p:cNvSpPr txBox="1"/>
          <p:nvPr/>
        </p:nvSpPr>
        <p:spPr>
          <a:xfrm>
            <a:off x="7114800" y="4049425"/>
            <a:ext cx="1087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 from D.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65"/>
          <p:cNvSpPr/>
          <p:nvPr/>
        </p:nvSpPr>
        <p:spPr>
          <a:xfrm>
            <a:off x="4763300" y="2042563"/>
            <a:ext cx="1965300" cy="572100"/>
          </a:xfrm>
          <a:prstGeom prst="wedgeRoundRectCallout">
            <a:avLst>
              <a:gd fmla="val -65550" name="adj1"/>
              <a:gd fmla="val 6180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Did I hear CTS from D,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or data from B?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7" name="Google Shape;777;p65"/>
          <p:cNvCxnSpPr/>
          <p:nvPr/>
        </p:nvCxnSpPr>
        <p:spPr>
          <a:xfrm>
            <a:off x="1790688" y="32729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8" name="Google Shape;778;p65"/>
          <p:cNvCxnSpPr/>
          <p:nvPr/>
        </p:nvCxnSpPr>
        <p:spPr>
          <a:xfrm>
            <a:off x="1790688" y="35777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65"/>
          <p:cNvCxnSpPr/>
          <p:nvPr/>
        </p:nvCxnSpPr>
        <p:spPr>
          <a:xfrm>
            <a:off x="1790688" y="4879687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0" name="Google Shape;780;p65"/>
          <p:cNvCxnSpPr/>
          <p:nvPr/>
        </p:nvCxnSpPr>
        <p:spPr>
          <a:xfrm>
            <a:off x="4381488" y="3880075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65"/>
          <p:cNvCxnSpPr/>
          <p:nvPr/>
        </p:nvCxnSpPr>
        <p:spPr>
          <a:xfrm>
            <a:off x="4381488" y="4184875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MACA (Multiple Access with Collision Avoidance) – Collisions</a:t>
            </a:r>
            <a:endParaRPr/>
          </a:p>
        </p:txBody>
      </p:sp>
      <p:sp>
        <p:nvSpPr>
          <p:cNvPr id="787" name="Google Shape;787;p6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send RTS, but don't hear CTS, that means there was a collision!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Apply </a:t>
            </a:r>
            <a:r>
              <a:rPr i="1" lang="en"/>
              <a:t>exponential backoff</a:t>
            </a:r>
            <a:r>
              <a:rPr lang="en"/>
              <a:t> and wait up to twice as long before sending another RTS.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device maintains a </a:t>
            </a:r>
            <a:r>
              <a:rPr i="1" lang="en"/>
              <a:t>CW</a:t>
            </a:r>
            <a:r>
              <a:rPr lang="en"/>
              <a:t> (Contention Window)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a random number in [0, </a:t>
            </a:r>
            <a:r>
              <a:rPr i="1" lang="en"/>
              <a:t>CW</a:t>
            </a:r>
            <a:r>
              <a:rPr lang="en"/>
              <a:t>]. Wait that long before re-sending RTS.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Rules for adjusting </a:t>
            </a:r>
            <a:r>
              <a:rPr i="1" lang="en"/>
              <a:t>CW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value: </a:t>
            </a:r>
            <a:r>
              <a:rPr i="1" lang="en"/>
              <a:t>CW</a:t>
            </a:r>
            <a:r>
              <a:rPr lang="en"/>
              <a:t> =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value: </a:t>
            </a:r>
            <a:r>
              <a:rPr i="1" lang="en"/>
              <a:t>CW</a:t>
            </a:r>
            <a:r>
              <a:rPr lang="en"/>
              <a:t> = 64.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On successful RTS/CTS: Set </a:t>
            </a:r>
            <a:r>
              <a:rPr i="1" lang="en">
                <a:solidFill>
                  <a:srgbClr val="38761D"/>
                </a:solidFill>
              </a:rPr>
              <a:t>CW</a:t>
            </a:r>
            <a:r>
              <a:rPr lang="en">
                <a:solidFill>
                  <a:srgbClr val="38761D"/>
                </a:solidFill>
              </a:rPr>
              <a:t> ← 2.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On failed RTS/CTS: Set </a:t>
            </a:r>
            <a:r>
              <a:rPr i="1" lang="en">
                <a:solidFill>
                  <a:schemeClr val="accent2"/>
                </a:solidFill>
              </a:rPr>
              <a:t>CW</a:t>
            </a:r>
            <a:r>
              <a:rPr lang="en">
                <a:solidFill>
                  <a:schemeClr val="accent2"/>
                </a:solidFill>
              </a:rPr>
              <a:t> ← 2 × </a:t>
            </a:r>
            <a:r>
              <a:rPr i="1" lang="en">
                <a:solidFill>
                  <a:schemeClr val="accent2"/>
                </a:solidFill>
              </a:rPr>
              <a:t>CW</a:t>
            </a:r>
            <a:r>
              <a:rPr lang="en">
                <a:solidFill>
                  <a:schemeClr val="accent2"/>
                </a:solidFill>
              </a:rPr>
              <a:t>, clamped at 64.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Why is Wireless Different?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Medium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Attenuation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Changing Environments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Collision Detection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MACAW Optimizations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Acks for Reliability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Backoff for Fairness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DS for Synchronization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RRTS for Synchronization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93" name="Google Shape;793;p6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Acks for Reliability</a:t>
            </a:r>
            <a:endParaRPr/>
          </a:p>
        </p:txBody>
      </p:sp>
      <p:sp>
        <p:nvSpPr>
          <p:cNvPr id="794" name="Google Shape;794;p6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MACAW (Multiple Access Collision Avoidance for Wireless)</a:t>
            </a:r>
            <a:endParaRPr/>
          </a:p>
        </p:txBody>
      </p:sp>
      <p:sp>
        <p:nvSpPr>
          <p:cNvPr id="800" name="Google Shape;800;p6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MACAW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Multiple Access Collision Avoidance for Wireless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 offers improvements over MACA.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Acks for reliability.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backoff for fairness.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 packets for synchronization.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RRTS packets for synchronization.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MACAW Feature: Acks for Reliability</a:t>
            </a:r>
            <a:endParaRPr/>
          </a:p>
        </p:txBody>
      </p:sp>
      <p:sp>
        <p:nvSpPr>
          <p:cNvPr id="806" name="Google Shape;806;p69"/>
          <p:cNvSpPr txBox="1"/>
          <p:nvPr>
            <p:ph idx="1" type="body"/>
          </p:nvPr>
        </p:nvSpPr>
        <p:spPr>
          <a:xfrm>
            <a:off x="107050" y="402200"/>
            <a:ext cx="8909700" cy="23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MACAW implements acks for reliability: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data is lost: No ack! Sender tries again, starting over with a new 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ack is lost: No ack! Sender tries again, starting over with a new RTS.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Since receiver already got data, it can immediately ack, </a:t>
            </a:r>
            <a:r>
              <a:rPr lang="en"/>
              <a:t>instead</a:t>
            </a:r>
            <a:r>
              <a:rPr lang="en"/>
              <a:t> of CTS.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end-to-end principle: Reliability implemented at end hosts for correctness.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We're adding acks as a performance optimization, not for correctness.</a:t>
            </a:r>
            <a:endParaRPr/>
          </a:p>
        </p:txBody>
      </p:sp>
      <p:sp>
        <p:nvSpPr>
          <p:cNvPr id="807" name="Google Shape;807;p69"/>
          <p:cNvSpPr/>
          <p:nvPr/>
        </p:nvSpPr>
        <p:spPr>
          <a:xfrm>
            <a:off x="3466888" y="2902850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69"/>
          <p:cNvSpPr/>
          <p:nvPr/>
        </p:nvSpPr>
        <p:spPr>
          <a:xfrm>
            <a:off x="5371888" y="2902850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9" name="Google Shape;809;p69"/>
          <p:cNvCxnSpPr/>
          <p:nvPr/>
        </p:nvCxnSpPr>
        <p:spPr>
          <a:xfrm>
            <a:off x="3609388" y="3568850"/>
            <a:ext cx="19050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" name="Google Shape;810;p69"/>
          <p:cNvSpPr txBox="1"/>
          <p:nvPr/>
        </p:nvSpPr>
        <p:spPr>
          <a:xfrm>
            <a:off x="4208050" y="3236450"/>
            <a:ext cx="707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1" name="Google Shape;811;p69"/>
          <p:cNvCxnSpPr/>
          <p:nvPr/>
        </p:nvCxnSpPr>
        <p:spPr>
          <a:xfrm>
            <a:off x="3609388" y="4026050"/>
            <a:ext cx="1905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12" name="Google Shape;812;p69"/>
          <p:cNvSpPr txBox="1"/>
          <p:nvPr/>
        </p:nvSpPr>
        <p:spPr>
          <a:xfrm>
            <a:off x="4208050" y="3693650"/>
            <a:ext cx="707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3" name="Google Shape;813;p69"/>
          <p:cNvCxnSpPr/>
          <p:nvPr/>
        </p:nvCxnSpPr>
        <p:spPr>
          <a:xfrm>
            <a:off x="3609388" y="4483250"/>
            <a:ext cx="19050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" name="Google Shape;814;p69"/>
          <p:cNvSpPr txBox="1"/>
          <p:nvPr/>
        </p:nvSpPr>
        <p:spPr>
          <a:xfrm>
            <a:off x="4208050" y="4150850"/>
            <a:ext cx="707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5" name="Google Shape;815;p69"/>
          <p:cNvCxnSpPr/>
          <p:nvPr/>
        </p:nvCxnSpPr>
        <p:spPr>
          <a:xfrm>
            <a:off x="3609388" y="4940450"/>
            <a:ext cx="1905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16" name="Google Shape;816;p69"/>
          <p:cNvSpPr txBox="1"/>
          <p:nvPr/>
        </p:nvSpPr>
        <p:spPr>
          <a:xfrm>
            <a:off x="4208050" y="4608050"/>
            <a:ext cx="707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Ack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0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Why is Wireless Different?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Medium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Attenuation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Changing Environments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Collision Detection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MACAW Optimizations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Acks for Reliability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Backoff for Fairness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DS for Synchronization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RRTS for Synchronization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7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Better Backoff for Fairness</a:t>
            </a:r>
            <a:endParaRPr/>
          </a:p>
        </p:txBody>
      </p:sp>
      <p:sp>
        <p:nvSpPr>
          <p:cNvPr id="823" name="Google Shape;823;p7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MACAW Feature: Better Backoff for Fairness</a:t>
            </a:r>
            <a:endParaRPr/>
          </a:p>
        </p:txBody>
      </p:sp>
      <p:sp>
        <p:nvSpPr>
          <p:cNvPr id="829" name="Google Shape;829;p71"/>
          <p:cNvSpPr txBox="1"/>
          <p:nvPr>
            <p:ph idx="1" type="body"/>
          </p:nvPr>
        </p:nvSpPr>
        <p:spPr>
          <a:xfrm>
            <a:off x="107050" y="402200"/>
            <a:ext cx="89097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MACA is unfair: Winners keep winning. Losers keep losing.</a:t>
            </a:r>
            <a:endParaRPr/>
          </a:p>
        </p:txBody>
      </p:sp>
      <p:sp>
        <p:nvSpPr>
          <p:cNvPr id="830" name="Google Shape;830;p71"/>
          <p:cNvSpPr/>
          <p:nvPr/>
        </p:nvSpPr>
        <p:spPr>
          <a:xfrm>
            <a:off x="3400788" y="1074050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71"/>
          <p:cNvSpPr/>
          <p:nvPr/>
        </p:nvSpPr>
        <p:spPr>
          <a:xfrm>
            <a:off x="5458188" y="1074050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71"/>
          <p:cNvSpPr txBox="1"/>
          <p:nvPr/>
        </p:nvSpPr>
        <p:spPr>
          <a:xfrm>
            <a:off x="3035700" y="1511450"/>
            <a:ext cx="1015200" cy="27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= 2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71"/>
          <p:cNvSpPr txBox="1"/>
          <p:nvPr/>
        </p:nvSpPr>
        <p:spPr>
          <a:xfrm>
            <a:off x="5093100" y="1511450"/>
            <a:ext cx="1015200" cy="270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= 2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71"/>
          <p:cNvSpPr txBox="1"/>
          <p:nvPr/>
        </p:nvSpPr>
        <p:spPr>
          <a:xfrm>
            <a:off x="3037950" y="1899050"/>
            <a:ext cx="3068100" cy="486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and B try to reserve simultaneously. Suppose A wins.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71"/>
          <p:cNvSpPr txBox="1"/>
          <p:nvPr/>
        </p:nvSpPr>
        <p:spPr>
          <a:xfrm>
            <a:off x="3035700" y="2502050"/>
            <a:ext cx="1015200" cy="27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= 2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71"/>
          <p:cNvSpPr txBox="1"/>
          <p:nvPr/>
        </p:nvSpPr>
        <p:spPr>
          <a:xfrm>
            <a:off x="5093100" y="2502050"/>
            <a:ext cx="1015200" cy="270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= 4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71"/>
          <p:cNvSpPr txBox="1"/>
          <p:nvPr/>
        </p:nvSpPr>
        <p:spPr>
          <a:xfrm>
            <a:off x="6200400" y="2502050"/>
            <a:ext cx="215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loses and doubles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71"/>
          <p:cNvSpPr txBox="1"/>
          <p:nvPr/>
        </p:nvSpPr>
        <p:spPr>
          <a:xfrm>
            <a:off x="792600" y="2502050"/>
            <a:ext cx="215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wins and sets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2.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71"/>
          <p:cNvSpPr txBox="1"/>
          <p:nvPr/>
        </p:nvSpPr>
        <p:spPr>
          <a:xfrm>
            <a:off x="3037950" y="2889650"/>
            <a:ext cx="3068100" cy="486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has lower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will try again sooner.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wins again!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1"/>
          <p:cNvSpPr txBox="1"/>
          <p:nvPr/>
        </p:nvSpPr>
        <p:spPr>
          <a:xfrm>
            <a:off x="3035700" y="3492650"/>
            <a:ext cx="1015200" cy="27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= 2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1"/>
          <p:cNvSpPr txBox="1"/>
          <p:nvPr/>
        </p:nvSpPr>
        <p:spPr>
          <a:xfrm>
            <a:off x="5093100" y="3492650"/>
            <a:ext cx="1015200" cy="270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= 8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1"/>
          <p:cNvSpPr txBox="1"/>
          <p:nvPr/>
        </p:nvSpPr>
        <p:spPr>
          <a:xfrm>
            <a:off x="6200400" y="3492650"/>
            <a:ext cx="215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loses and doubles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1"/>
          <p:cNvSpPr txBox="1"/>
          <p:nvPr/>
        </p:nvSpPr>
        <p:spPr>
          <a:xfrm>
            <a:off x="792600" y="3492650"/>
            <a:ext cx="215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wins and sets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2.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1"/>
          <p:cNvSpPr txBox="1"/>
          <p:nvPr/>
        </p:nvSpPr>
        <p:spPr>
          <a:xfrm>
            <a:off x="3037950" y="3880250"/>
            <a:ext cx="3068100" cy="486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has lower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will try again sooner.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wins again!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1"/>
          <p:cNvSpPr txBox="1"/>
          <p:nvPr/>
        </p:nvSpPr>
        <p:spPr>
          <a:xfrm>
            <a:off x="3035700" y="4483250"/>
            <a:ext cx="1015200" cy="27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= 2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1"/>
          <p:cNvSpPr txBox="1"/>
          <p:nvPr/>
        </p:nvSpPr>
        <p:spPr>
          <a:xfrm>
            <a:off x="5093100" y="4483250"/>
            <a:ext cx="1015200" cy="270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= 16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1"/>
          <p:cNvSpPr txBox="1"/>
          <p:nvPr/>
        </p:nvSpPr>
        <p:spPr>
          <a:xfrm>
            <a:off x="6200400" y="4483250"/>
            <a:ext cx="215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loses and doubles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1"/>
          <p:cNvSpPr txBox="1"/>
          <p:nvPr/>
        </p:nvSpPr>
        <p:spPr>
          <a:xfrm>
            <a:off x="792600" y="4483250"/>
            <a:ext cx="215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wins and sets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CW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2.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MACAW Feature: Better Backoff for Fairness</a:t>
            </a:r>
            <a:endParaRPr/>
          </a:p>
        </p:txBody>
      </p:sp>
      <p:sp>
        <p:nvSpPr>
          <p:cNvPr id="854" name="Google Shape;854;p72"/>
          <p:cNvSpPr txBox="1"/>
          <p:nvPr>
            <p:ph idx="1" type="body"/>
          </p:nvPr>
        </p:nvSpPr>
        <p:spPr>
          <a:xfrm>
            <a:off x="107050" y="402200"/>
            <a:ext cx="89097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MACAW solution: Have everybody share the same </a:t>
            </a:r>
            <a:r>
              <a:rPr i="1" lang="en"/>
              <a:t>CW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header has a field with </a:t>
            </a:r>
            <a:r>
              <a:rPr i="1" lang="en"/>
              <a:t>CW</a:t>
            </a:r>
            <a:r>
              <a:rPr lang="en"/>
              <a:t>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receive a packet, set your </a:t>
            </a:r>
            <a:r>
              <a:rPr i="1" lang="en"/>
              <a:t>CW</a:t>
            </a:r>
            <a:r>
              <a:rPr lang="en"/>
              <a:t> to value in the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MACAW solution: Change </a:t>
            </a:r>
            <a:r>
              <a:rPr i="1" lang="en"/>
              <a:t>CW</a:t>
            </a:r>
            <a:r>
              <a:rPr lang="en"/>
              <a:t> update rules </a:t>
            </a:r>
            <a:r>
              <a:rPr lang="en"/>
              <a:t>to be more gentle.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Multiplicative Increase, Linear Decrease (MILD).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On successful RTS/CTS/data/ack: </a:t>
            </a:r>
            <a:r>
              <a:rPr b="1" i="1" lang="en">
                <a:solidFill>
                  <a:srgbClr val="38761D"/>
                </a:solidFill>
              </a:rPr>
              <a:t>CW</a:t>
            </a:r>
            <a:r>
              <a:rPr b="1" lang="en">
                <a:solidFill>
                  <a:srgbClr val="38761D"/>
                </a:solidFill>
              </a:rPr>
              <a:t> ← </a:t>
            </a:r>
            <a:r>
              <a:rPr b="1" i="1" lang="en">
                <a:solidFill>
                  <a:srgbClr val="38761D"/>
                </a:solidFill>
              </a:rPr>
              <a:t>CW</a:t>
            </a:r>
            <a:r>
              <a:rPr b="1" lang="en">
                <a:solidFill>
                  <a:srgbClr val="38761D"/>
                </a:solidFill>
              </a:rPr>
              <a:t> – 1</a:t>
            </a:r>
            <a:r>
              <a:rPr lang="en">
                <a:solidFill>
                  <a:srgbClr val="38761D"/>
                </a:solidFill>
              </a:rPr>
              <a:t>, clamped at 2.</a:t>
            </a:r>
            <a:endParaRPr>
              <a:solidFill>
                <a:srgbClr val="38761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○"/>
            </a:pPr>
            <a:r>
              <a:rPr lang="en">
                <a:solidFill>
                  <a:srgbClr val="38761D"/>
                </a:solidFill>
              </a:rPr>
              <a:t>Contrast with MACA, setting </a:t>
            </a:r>
            <a:r>
              <a:rPr i="1" lang="en">
                <a:solidFill>
                  <a:srgbClr val="38761D"/>
                </a:solidFill>
              </a:rPr>
              <a:t>CW</a:t>
            </a:r>
            <a:r>
              <a:rPr lang="en">
                <a:solidFill>
                  <a:srgbClr val="38761D"/>
                </a:solidFill>
              </a:rPr>
              <a:t> = 2.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On failed RTS/CTS: </a:t>
            </a:r>
            <a:r>
              <a:rPr b="1" i="1" lang="en">
                <a:solidFill>
                  <a:schemeClr val="accent2"/>
                </a:solidFill>
              </a:rPr>
              <a:t>CW</a:t>
            </a:r>
            <a:r>
              <a:rPr b="1" lang="en">
                <a:solidFill>
                  <a:schemeClr val="accent2"/>
                </a:solidFill>
              </a:rPr>
              <a:t> ← 1.5 × </a:t>
            </a:r>
            <a:r>
              <a:rPr b="1" i="1" lang="en">
                <a:solidFill>
                  <a:schemeClr val="accent2"/>
                </a:solidFill>
              </a:rPr>
              <a:t>CW</a:t>
            </a:r>
            <a:r>
              <a:rPr lang="en">
                <a:solidFill>
                  <a:schemeClr val="accent2"/>
                </a:solidFill>
              </a:rPr>
              <a:t>, clamped at 64.</a:t>
            </a:r>
            <a:endParaRPr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>
                <a:solidFill>
                  <a:schemeClr val="accent2"/>
                </a:solidFill>
              </a:rPr>
              <a:t>Contrast with MACA, setting </a:t>
            </a:r>
            <a:r>
              <a:rPr i="1" lang="en">
                <a:solidFill>
                  <a:schemeClr val="accent2"/>
                </a:solidFill>
              </a:rPr>
              <a:t>CW</a:t>
            </a:r>
            <a:r>
              <a:rPr lang="en">
                <a:solidFill>
                  <a:schemeClr val="accent2"/>
                </a:solidFill>
              </a:rPr>
              <a:t> ← 2 × </a:t>
            </a:r>
            <a:r>
              <a:rPr i="1" lang="en">
                <a:solidFill>
                  <a:schemeClr val="accent2"/>
                </a:solidFill>
              </a:rPr>
              <a:t>CW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55" name="Google Shape;855;p72"/>
          <p:cNvSpPr txBox="1"/>
          <p:nvPr/>
        </p:nvSpPr>
        <p:spPr>
          <a:xfrm>
            <a:off x="107050" y="4508500"/>
            <a:ext cx="3956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We're simplifying a bit. Technically, this slide is only true if all devices are in range of each other.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Wired vs. Wireless: Key Differences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Wireless is fundamentally a shared medium.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Wired is not.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Wireless signals attenuate significantly with distance.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Wired signals do not.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Wireless environments can change rapidly.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Wired environments do not.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Wireless packet collisions are hard to detect.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Wired packet collisions are not.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Differences mostly affect Layer 1 (Physical) and Layer 2 (Link).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3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Why is Wireless Different?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Medium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Attenuation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Changing Environments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Collision Detection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MACAW Optimizations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Acks for Reliability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Backoff for Fairness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DS for Synchronization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RRTS for Synchronization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7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</a:t>
            </a:r>
            <a:br>
              <a:rPr lang="en"/>
            </a:br>
            <a:r>
              <a:rPr lang="en"/>
              <a:t>DS for Synchronization</a:t>
            </a:r>
            <a:endParaRPr/>
          </a:p>
        </p:txBody>
      </p:sp>
      <p:sp>
        <p:nvSpPr>
          <p:cNvPr id="862" name="Google Shape;862;p7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MACAW Feature: Admit Defeat on Exposed Terminals</a:t>
            </a:r>
            <a:endParaRPr/>
          </a:p>
        </p:txBody>
      </p:sp>
      <p:sp>
        <p:nvSpPr>
          <p:cNvPr id="868" name="Google Shape;868;p74"/>
          <p:cNvSpPr txBox="1"/>
          <p:nvPr>
            <p:ph idx="1" type="body"/>
          </p:nvPr>
        </p:nvSpPr>
        <p:spPr>
          <a:xfrm>
            <a:off x="107050" y="402200"/>
            <a:ext cx="8909700" cy="1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the exposed terminal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B→A, C→D.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must hear an CTS from D before it can start sending.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C can't hear the CTS. Gets clobbered by the data from B!</a:t>
            </a:r>
            <a:endParaRPr/>
          </a:p>
        </p:txBody>
      </p:sp>
      <p:sp>
        <p:nvSpPr>
          <p:cNvPr id="869" name="Google Shape;869;p74"/>
          <p:cNvSpPr/>
          <p:nvPr/>
        </p:nvSpPr>
        <p:spPr>
          <a:xfrm>
            <a:off x="2935950" y="3806425"/>
            <a:ext cx="28911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1648188" y="27850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/>
          <p:nvPr/>
        </p:nvSpPr>
        <p:spPr>
          <a:xfrm>
            <a:off x="4238988" y="27850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74"/>
          <p:cNvSpPr/>
          <p:nvPr/>
        </p:nvSpPr>
        <p:spPr>
          <a:xfrm>
            <a:off x="2943588" y="27850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74"/>
          <p:cNvSpPr/>
          <p:nvPr/>
        </p:nvSpPr>
        <p:spPr>
          <a:xfrm>
            <a:off x="5534388" y="278507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74"/>
          <p:cNvSpPr/>
          <p:nvPr/>
        </p:nvSpPr>
        <p:spPr>
          <a:xfrm>
            <a:off x="1640550" y="31968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74"/>
          <p:cNvSpPr txBox="1"/>
          <p:nvPr/>
        </p:nvSpPr>
        <p:spPr>
          <a:xfrm>
            <a:off x="4531650" y="3135025"/>
            <a:ext cx="2523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"I want to send 1 MB."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74"/>
          <p:cNvSpPr/>
          <p:nvPr/>
        </p:nvSpPr>
        <p:spPr>
          <a:xfrm>
            <a:off x="345150" y="3501625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74"/>
          <p:cNvSpPr txBox="1"/>
          <p:nvPr/>
        </p:nvSpPr>
        <p:spPr>
          <a:xfrm>
            <a:off x="3236250" y="3439825"/>
            <a:ext cx="4035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 "If you hear this, shut up. I'm receiving 1 MB."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74"/>
          <p:cNvSpPr/>
          <p:nvPr/>
        </p:nvSpPr>
        <p:spPr>
          <a:xfrm>
            <a:off x="1640550" y="3806425"/>
            <a:ext cx="2891100" cy="11949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74"/>
          <p:cNvSpPr txBox="1"/>
          <p:nvPr/>
        </p:nvSpPr>
        <p:spPr>
          <a:xfrm>
            <a:off x="4524000" y="4744225"/>
            <a:ext cx="1224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 sends 1 MB.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74"/>
          <p:cNvSpPr txBox="1"/>
          <p:nvPr/>
        </p:nvSpPr>
        <p:spPr>
          <a:xfrm>
            <a:off x="7376350" y="3439825"/>
            <a:ext cx="1615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 quiet at this time.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74"/>
          <p:cNvSpPr txBox="1"/>
          <p:nvPr/>
        </p:nvSpPr>
        <p:spPr>
          <a:xfrm>
            <a:off x="5819400" y="3744625"/>
            <a:ext cx="218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: "I want to send 1 MB."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74"/>
          <p:cNvSpPr/>
          <p:nvPr/>
        </p:nvSpPr>
        <p:spPr>
          <a:xfrm>
            <a:off x="4231350" y="4111225"/>
            <a:ext cx="2891100" cy="147300"/>
          </a:xfrm>
          <a:prstGeom prst="rect">
            <a:avLst/>
          </a:prstGeom>
          <a:solidFill>
            <a:srgbClr val="F6B26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74"/>
          <p:cNvSpPr txBox="1"/>
          <p:nvPr/>
        </p:nvSpPr>
        <p:spPr>
          <a:xfrm>
            <a:off x="7114800" y="4049425"/>
            <a:ext cx="1087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 from D.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74"/>
          <p:cNvSpPr/>
          <p:nvPr/>
        </p:nvSpPr>
        <p:spPr>
          <a:xfrm>
            <a:off x="4763300" y="2042563"/>
            <a:ext cx="1965300" cy="572100"/>
          </a:xfrm>
          <a:prstGeom prst="wedgeRoundRectCallout">
            <a:avLst>
              <a:gd fmla="val -65550" name="adj1"/>
              <a:gd fmla="val 6180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Did I hear CTS from D,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or data from B?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4"/>
          <p:cNvCxnSpPr/>
          <p:nvPr/>
        </p:nvCxnSpPr>
        <p:spPr>
          <a:xfrm>
            <a:off x="1790688" y="32729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86" name="Google Shape;886;p74"/>
          <p:cNvCxnSpPr/>
          <p:nvPr/>
        </p:nvCxnSpPr>
        <p:spPr>
          <a:xfrm>
            <a:off x="1790688" y="35777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74"/>
          <p:cNvCxnSpPr/>
          <p:nvPr/>
        </p:nvCxnSpPr>
        <p:spPr>
          <a:xfrm>
            <a:off x="1790688" y="4879687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88" name="Google Shape;888;p74"/>
          <p:cNvCxnSpPr/>
          <p:nvPr/>
        </p:nvCxnSpPr>
        <p:spPr>
          <a:xfrm>
            <a:off x="4381488" y="3880075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74"/>
          <p:cNvCxnSpPr/>
          <p:nvPr/>
        </p:nvCxnSpPr>
        <p:spPr>
          <a:xfrm>
            <a:off x="4381488" y="4184875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MACAW Feature: Admit Defeat on Exposed Terminals</a:t>
            </a:r>
            <a:endParaRPr/>
          </a:p>
        </p:txBody>
      </p:sp>
      <p:sp>
        <p:nvSpPr>
          <p:cNvPr id="895" name="Google Shape;895;p75"/>
          <p:cNvSpPr txBox="1"/>
          <p:nvPr>
            <p:ph idx="1" type="body"/>
          </p:nvPr>
        </p:nvSpPr>
        <p:spPr>
          <a:xfrm>
            <a:off x="107050" y="402200"/>
            <a:ext cx="8909700" cy="1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MACAW (and MACA) admits defeat on the exposed terminal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Ideally, B→A and C→D send simultaneously. In reality, they must take turns.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Punchline: If you're in range of sender, you need to be quiet.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Because you can't hear the CTS you'd need to start sending yourself.</a:t>
            </a:r>
            <a:endParaRPr/>
          </a:p>
        </p:txBody>
      </p:sp>
      <p:sp>
        <p:nvSpPr>
          <p:cNvPr id="896" name="Google Shape;896;p75"/>
          <p:cNvSpPr/>
          <p:nvPr/>
        </p:nvSpPr>
        <p:spPr>
          <a:xfrm>
            <a:off x="2935950" y="3806425"/>
            <a:ext cx="28911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75"/>
          <p:cNvSpPr/>
          <p:nvPr/>
        </p:nvSpPr>
        <p:spPr>
          <a:xfrm>
            <a:off x="1648188" y="27850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75"/>
          <p:cNvSpPr/>
          <p:nvPr/>
        </p:nvSpPr>
        <p:spPr>
          <a:xfrm>
            <a:off x="4238988" y="27850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75"/>
          <p:cNvSpPr/>
          <p:nvPr/>
        </p:nvSpPr>
        <p:spPr>
          <a:xfrm>
            <a:off x="2943588" y="27850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75"/>
          <p:cNvSpPr/>
          <p:nvPr/>
        </p:nvSpPr>
        <p:spPr>
          <a:xfrm>
            <a:off x="5534388" y="278507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75"/>
          <p:cNvSpPr/>
          <p:nvPr/>
        </p:nvSpPr>
        <p:spPr>
          <a:xfrm>
            <a:off x="1640550" y="31968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75"/>
          <p:cNvSpPr txBox="1"/>
          <p:nvPr/>
        </p:nvSpPr>
        <p:spPr>
          <a:xfrm>
            <a:off x="4531650" y="3135025"/>
            <a:ext cx="2523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"I want to send 1 MB."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75"/>
          <p:cNvSpPr/>
          <p:nvPr/>
        </p:nvSpPr>
        <p:spPr>
          <a:xfrm>
            <a:off x="345150" y="3501625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75"/>
          <p:cNvSpPr txBox="1"/>
          <p:nvPr/>
        </p:nvSpPr>
        <p:spPr>
          <a:xfrm>
            <a:off x="3236250" y="3439825"/>
            <a:ext cx="4035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 "If you hear this, shut up. I'm receiving 1 MB."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75"/>
          <p:cNvSpPr/>
          <p:nvPr/>
        </p:nvSpPr>
        <p:spPr>
          <a:xfrm>
            <a:off x="1640550" y="3806425"/>
            <a:ext cx="2891100" cy="11949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75"/>
          <p:cNvSpPr txBox="1"/>
          <p:nvPr/>
        </p:nvSpPr>
        <p:spPr>
          <a:xfrm>
            <a:off x="4524000" y="4744225"/>
            <a:ext cx="1224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 sends 1 MB.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75"/>
          <p:cNvSpPr txBox="1"/>
          <p:nvPr/>
        </p:nvSpPr>
        <p:spPr>
          <a:xfrm>
            <a:off x="7376350" y="3439825"/>
            <a:ext cx="1615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 quiet at this time.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5"/>
          <p:cNvSpPr txBox="1"/>
          <p:nvPr/>
        </p:nvSpPr>
        <p:spPr>
          <a:xfrm>
            <a:off x="5819400" y="3744625"/>
            <a:ext cx="218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: "I want to send 1 MB."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75"/>
          <p:cNvSpPr/>
          <p:nvPr/>
        </p:nvSpPr>
        <p:spPr>
          <a:xfrm>
            <a:off x="4231350" y="4111225"/>
            <a:ext cx="2891100" cy="147300"/>
          </a:xfrm>
          <a:prstGeom prst="rect">
            <a:avLst/>
          </a:prstGeom>
          <a:solidFill>
            <a:srgbClr val="F6B26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75"/>
          <p:cNvSpPr txBox="1"/>
          <p:nvPr/>
        </p:nvSpPr>
        <p:spPr>
          <a:xfrm>
            <a:off x="7114800" y="4049425"/>
            <a:ext cx="1087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 from D.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75"/>
          <p:cNvSpPr/>
          <p:nvPr/>
        </p:nvSpPr>
        <p:spPr>
          <a:xfrm>
            <a:off x="4763300" y="2042563"/>
            <a:ext cx="1965300" cy="572100"/>
          </a:xfrm>
          <a:prstGeom prst="wedgeRoundRectCallout">
            <a:avLst>
              <a:gd fmla="val -65550" name="adj1"/>
              <a:gd fmla="val 6180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Did I hear CTS from D,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or data from B?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2" name="Google Shape;912;p75"/>
          <p:cNvCxnSpPr/>
          <p:nvPr/>
        </p:nvCxnSpPr>
        <p:spPr>
          <a:xfrm>
            <a:off x="1790688" y="32729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13" name="Google Shape;913;p75"/>
          <p:cNvCxnSpPr/>
          <p:nvPr/>
        </p:nvCxnSpPr>
        <p:spPr>
          <a:xfrm>
            <a:off x="1790688" y="35777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4" name="Google Shape;914;p75"/>
          <p:cNvCxnSpPr/>
          <p:nvPr/>
        </p:nvCxnSpPr>
        <p:spPr>
          <a:xfrm>
            <a:off x="1790688" y="4879687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15" name="Google Shape;915;p75"/>
          <p:cNvCxnSpPr/>
          <p:nvPr/>
        </p:nvCxnSpPr>
        <p:spPr>
          <a:xfrm>
            <a:off x="4381488" y="3880075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6" name="Google Shape;916;p75"/>
          <p:cNvCxnSpPr/>
          <p:nvPr/>
        </p:nvCxnSpPr>
        <p:spPr>
          <a:xfrm>
            <a:off x="4381488" y="4184875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MACAW Feature: Admit Defeat on Exposed Terminals</a:t>
            </a:r>
            <a:endParaRPr/>
          </a:p>
        </p:txBody>
      </p:sp>
      <p:sp>
        <p:nvSpPr>
          <p:cNvPr id="922" name="Google Shape;922;p76"/>
          <p:cNvSpPr txBox="1"/>
          <p:nvPr>
            <p:ph idx="1" type="body"/>
          </p:nvPr>
        </p:nvSpPr>
        <p:spPr>
          <a:xfrm>
            <a:off x="107050" y="402200"/>
            <a:ext cx="89097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Punchline: If you're in range of sender, you need to be quiet.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Sender transmits a </a:t>
            </a:r>
            <a:r>
              <a:rPr b="1" lang="en"/>
              <a:t>Data Sending</a:t>
            </a:r>
            <a:r>
              <a:rPr lang="en"/>
              <a:t> </a:t>
            </a:r>
            <a:r>
              <a:rPr b="1" lang="en"/>
              <a:t>(DS)</a:t>
            </a:r>
            <a:r>
              <a:rPr lang="en"/>
              <a:t> packet before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Warns everyone in sender's range to be quiet.</a:t>
            </a:r>
            <a:endParaRPr/>
          </a:p>
        </p:txBody>
      </p:sp>
      <p:sp>
        <p:nvSpPr>
          <p:cNvPr id="923" name="Google Shape;923;p76"/>
          <p:cNvSpPr/>
          <p:nvPr/>
        </p:nvSpPr>
        <p:spPr>
          <a:xfrm>
            <a:off x="1648188" y="24802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76"/>
          <p:cNvSpPr/>
          <p:nvPr/>
        </p:nvSpPr>
        <p:spPr>
          <a:xfrm>
            <a:off x="4238988" y="24802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76"/>
          <p:cNvSpPr/>
          <p:nvPr/>
        </p:nvSpPr>
        <p:spPr>
          <a:xfrm>
            <a:off x="2943588" y="24802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76"/>
          <p:cNvSpPr/>
          <p:nvPr/>
        </p:nvSpPr>
        <p:spPr>
          <a:xfrm>
            <a:off x="5534388" y="248027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76"/>
          <p:cNvSpPr/>
          <p:nvPr/>
        </p:nvSpPr>
        <p:spPr>
          <a:xfrm>
            <a:off x="1640550" y="28920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76"/>
          <p:cNvSpPr txBox="1"/>
          <p:nvPr/>
        </p:nvSpPr>
        <p:spPr>
          <a:xfrm>
            <a:off x="4531650" y="2830225"/>
            <a:ext cx="2523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"I want to send 1 MB."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76"/>
          <p:cNvSpPr/>
          <p:nvPr/>
        </p:nvSpPr>
        <p:spPr>
          <a:xfrm>
            <a:off x="345150" y="3196825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76"/>
          <p:cNvSpPr txBox="1"/>
          <p:nvPr/>
        </p:nvSpPr>
        <p:spPr>
          <a:xfrm>
            <a:off x="3236250" y="3135025"/>
            <a:ext cx="4035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 "If you hear this, shut up. I'm receiving 1 MB."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76"/>
          <p:cNvSpPr/>
          <p:nvPr/>
        </p:nvSpPr>
        <p:spPr>
          <a:xfrm>
            <a:off x="1640550" y="3806425"/>
            <a:ext cx="2891100" cy="11949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2" name="Google Shape;932;p76"/>
          <p:cNvSpPr txBox="1"/>
          <p:nvPr/>
        </p:nvSpPr>
        <p:spPr>
          <a:xfrm>
            <a:off x="4524000" y="4744225"/>
            <a:ext cx="1224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 sends 1 MB.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76"/>
          <p:cNvSpPr txBox="1"/>
          <p:nvPr/>
        </p:nvSpPr>
        <p:spPr>
          <a:xfrm>
            <a:off x="7376350" y="3135025"/>
            <a:ext cx="1615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 quiet at this time.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76"/>
          <p:cNvSpPr txBox="1"/>
          <p:nvPr/>
        </p:nvSpPr>
        <p:spPr>
          <a:xfrm>
            <a:off x="4524000" y="4160725"/>
            <a:ext cx="4560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 stays quiet, as intended.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(Because C can't hear the CTS it'd need to start sending.)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5" name="Google Shape;935;p76"/>
          <p:cNvCxnSpPr/>
          <p:nvPr/>
        </p:nvCxnSpPr>
        <p:spPr>
          <a:xfrm>
            <a:off x="1790688" y="29681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6" name="Google Shape;936;p76"/>
          <p:cNvCxnSpPr/>
          <p:nvPr/>
        </p:nvCxnSpPr>
        <p:spPr>
          <a:xfrm>
            <a:off x="1790688" y="32729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" name="Google Shape;937;p76"/>
          <p:cNvCxnSpPr/>
          <p:nvPr/>
        </p:nvCxnSpPr>
        <p:spPr>
          <a:xfrm>
            <a:off x="1790688" y="4879687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38" name="Google Shape;938;p76"/>
          <p:cNvSpPr/>
          <p:nvPr/>
        </p:nvSpPr>
        <p:spPr>
          <a:xfrm>
            <a:off x="1640550" y="35016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76"/>
          <p:cNvSpPr txBox="1"/>
          <p:nvPr/>
        </p:nvSpPr>
        <p:spPr>
          <a:xfrm>
            <a:off x="4531650" y="3439825"/>
            <a:ext cx="3843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"If you hear this, shut up. I'm sending 1 MB."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0" name="Google Shape;940;p76"/>
          <p:cNvCxnSpPr/>
          <p:nvPr/>
        </p:nvCxnSpPr>
        <p:spPr>
          <a:xfrm>
            <a:off x="1790688" y="35777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MACAW Feature: DS Packet for Fairness</a:t>
            </a:r>
            <a:endParaRPr/>
          </a:p>
        </p:txBody>
      </p:sp>
      <p:sp>
        <p:nvSpPr>
          <p:cNvPr id="946" name="Google Shape;946;p77"/>
          <p:cNvSpPr txBox="1"/>
          <p:nvPr>
            <p:ph idx="1" type="body"/>
          </p:nvPr>
        </p:nvSpPr>
        <p:spPr>
          <a:xfrm>
            <a:off x="107050" y="402200"/>
            <a:ext cx="89097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DS packet also helps with synchronization for fairness.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see why, let's see what happens </a:t>
            </a:r>
            <a:r>
              <a:rPr i="1" lang="en"/>
              <a:t>without</a:t>
            </a:r>
            <a:r>
              <a:rPr lang="en"/>
              <a:t> the DS packet.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B→A, C→D.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77"/>
          <p:cNvSpPr/>
          <p:nvPr/>
        </p:nvSpPr>
        <p:spPr>
          <a:xfrm>
            <a:off x="2105388" y="28612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77"/>
          <p:cNvSpPr/>
          <p:nvPr/>
        </p:nvSpPr>
        <p:spPr>
          <a:xfrm>
            <a:off x="4696188" y="28612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77"/>
          <p:cNvSpPr/>
          <p:nvPr/>
        </p:nvSpPr>
        <p:spPr>
          <a:xfrm>
            <a:off x="3400788" y="28612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77"/>
          <p:cNvSpPr/>
          <p:nvPr/>
        </p:nvSpPr>
        <p:spPr>
          <a:xfrm>
            <a:off x="5991588" y="286127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77"/>
          <p:cNvSpPr/>
          <p:nvPr/>
        </p:nvSpPr>
        <p:spPr>
          <a:xfrm>
            <a:off x="2097750" y="3344725"/>
            <a:ext cx="2891100" cy="6477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77"/>
          <p:cNvSpPr txBox="1"/>
          <p:nvPr/>
        </p:nvSpPr>
        <p:spPr>
          <a:xfrm>
            <a:off x="4981200" y="3344723"/>
            <a:ext cx="1362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 busy sending.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3" name="Google Shape;953;p77"/>
          <p:cNvCxnSpPr/>
          <p:nvPr/>
        </p:nvCxnSpPr>
        <p:spPr>
          <a:xfrm>
            <a:off x="2247888" y="3480214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54" name="Google Shape;954;p77"/>
          <p:cNvSpPr/>
          <p:nvPr/>
        </p:nvSpPr>
        <p:spPr>
          <a:xfrm>
            <a:off x="1118400" y="2090725"/>
            <a:ext cx="2065200" cy="572100"/>
          </a:xfrm>
          <a:prstGeom prst="wedgeRoundRectCallout">
            <a:avLst>
              <a:gd fmla="val 65442" name="adj1"/>
              <a:gd fmla="val 6432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know exactly when my transmission ends.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77"/>
          <p:cNvSpPr/>
          <p:nvPr/>
        </p:nvSpPr>
        <p:spPr>
          <a:xfrm>
            <a:off x="5219725" y="2090713"/>
            <a:ext cx="1698300" cy="572100"/>
          </a:xfrm>
          <a:prstGeom prst="wedgeRoundRectCallout">
            <a:avLst>
              <a:gd fmla="val -68960" name="adj1"/>
              <a:gd fmla="val 6614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When should I try an RTS again?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77"/>
          <p:cNvSpPr/>
          <p:nvPr/>
        </p:nvSpPr>
        <p:spPr>
          <a:xfrm>
            <a:off x="3393150" y="3780600"/>
            <a:ext cx="28911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7" name="Google Shape;957;p77"/>
          <p:cNvCxnSpPr/>
          <p:nvPr/>
        </p:nvCxnSpPr>
        <p:spPr>
          <a:xfrm>
            <a:off x="4838688" y="385425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77"/>
          <p:cNvSpPr txBox="1"/>
          <p:nvPr/>
        </p:nvSpPr>
        <p:spPr>
          <a:xfrm>
            <a:off x="6343500" y="3718275"/>
            <a:ext cx="262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 attempts </a:t>
            </a: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Fails, because C won't hear CTS.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77"/>
          <p:cNvSpPr/>
          <p:nvPr/>
        </p:nvSpPr>
        <p:spPr>
          <a:xfrm>
            <a:off x="2097750" y="41112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0" name="Google Shape;960;p77"/>
          <p:cNvCxnSpPr/>
          <p:nvPr/>
        </p:nvCxnSpPr>
        <p:spPr>
          <a:xfrm>
            <a:off x="2247888" y="41873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61" name="Google Shape;961;p77"/>
          <p:cNvSpPr txBox="1"/>
          <p:nvPr/>
        </p:nvSpPr>
        <p:spPr>
          <a:xfrm>
            <a:off x="306150" y="4055150"/>
            <a:ext cx="1751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attempts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immediately after its data. B will win!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77"/>
          <p:cNvSpPr/>
          <p:nvPr/>
        </p:nvSpPr>
        <p:spPr>
          <a:xfrm>
            <a:off x="3393150" y="4542600"/>
            <a:ext cx="28911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3" name="Google Shape;963;p77"/>
          <p:cNvCxnSpPr/>
          <p:nvPr/>
        </p:nvCxnSpPr>
        <p:spPr>
          <a:xfrm>
            <a:off x="4838688" y="461625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77"/>
          <p:cNvSpPr txBox="1"/>
          <p:nvPr/>
        </p:nvSpPr>
        <p:spPr>
          <a:xfrm>
            <a:off x="6343500" y="4480275"/>
            <a:ext cx="262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 attempts </a:t>
            </a: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Fails, because B sent RTS first.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MACAW Feature: DS Packet for Fairness</a:t>
            </a:r>
            <a:endParaRPr/>
          </a:p>
        </p:txBody>
      </p:sp>
      <p:sp>
        <p:nvSpPr>
          <p:cNvPr id="970" name="Google Shape;970;p78"/>
          <p:cNvSpPr txBox="1"/>
          <p:nvPr>
            <p:ph idx="1" type="body"/>
          </p:nvPr>
        </p:nvSpPr>
        <p:spPr>
          <a:xfrm>
            <a:off x="107050" y="402200"/>
            <a:ext cx="89097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 has a huge advantage, because B knows when its data transmission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can immediately recapture the channel with another 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must guess when to send the RTS.</a:t>
            </a:r>
            <a:endParaRPr/>
          </a:p>
        </p:txBody>
      </p:sp>
      <p:sp>
        <p:nvSpPr>
          <p:cNvPr id="971" name="Google Shape;971;p78"/>
          <p:cNvSpPr/>
          <p:nvPr/>
        </p:nvSpPr>
        <p:spPr>
          <a:xfrm>
            <a:off x="2105388" y="28612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78"/>
          <p:cNvSpPr/>
          <p:nvPr/>
        </p:nvSpPr>
        <p:spPr>
          <a:xfrm>
            <a:off x="4696188" y="28612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78"/>
          <p:cNvSpPr/>
          <p:nvPr/>
        </p:nvSpPr>
        <p:spPr>
          <a:xfrm>
            <a:off x="3400788" y="28612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78"/>
          <p:cNvSpPr/>
          <p:nvPr/>
        </p:nvSpPr>
        <p:spPr>
          <a:xfrm>
            <a:off x="5991588" y="286127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78"/>
          <p:cNvSpPr/>
          <p:nvPr/>
        </p:nvSpPr>
        <p:spPr>
          <a:xfrm>
            <a:off x="2097750" y="3344725"/>
            <a:ext cx="2891100" cy="6477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78"/>
          <p:cNvSpPr txBox="1"/>
          <p:nvPr/>
        </p:nvSpPr>
        <p:spPr>
          <a:xfrm>
            <a:off x="4981200" y="3344723"/>
            <a:ext cx="1362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 busy sending.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7" name="Google Shape;977;p78"/>
          <p:cNvCxnSpPr/>
          <p:nvPr/>
        </p:nvCxnSpPr>
        <p:spPr>
          <a:xfrm>
            <a:off x="2247888" y="3480214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78" name="Google Shape;978;p78"/>
          <p:cNvSpPr/>
          <p:nvPr/>
        </p:nvSpPr>
        <p:spPr>
          <a:xfrm>
            <a:off x="1118400" y="2090725"/>
            <a:ext cx="2065200" cy="572100"/>
          </a:xfrm>
          <a:prstGeom prst="wedgeRoundRectCallout">
            <a:avLst>
              <a:gd fmla="val 65442" name="adj1"/>
              <a:gd fmla="val 6432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know exactly when my transmission ends.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78"/>
          <p:cNvSpPr/>
          <p:nvPr/>
        </p:nvSpPr>
        <p:spPr>
          <a:xfrm>
            <a:off x="5219725" y="2090713"/>
            <a:ext cx="1698300" cy="572100"/>
          </a:xfrm>
          <a:prstGeom prst="wedgeRoundRectCallout">
            <a:avLst>
              <a:gd fmla="val -68960" name="adj1"/>
              <a:gd fmla="val 6614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When should I try an RTS again?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78"/>
          <p:cNvSpPr/>
          <p:nvPr/>
        </p:nvSpPr>
        <p:spPr>
          <a:xfrm>
            <a:off x="3393150" y="3780600"/>
            <a:ext cx="28911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1" name="Google Shape;981;p78"/>
          <p:cNvCxnSpPr/>
          <p:nvPr/>
        </p:nvCxnSpPr>
        <p:spPr>
          <a:xfrm>
            <a:off x="4838688" y="385425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2" name="Google Shape;982;p78"/>
          <p:cNvSpPr txBox="1"/>
          <p:nvPr/>
        </p:nvSpPr>
        <p:spPr>
          <a:xfrm>
            <a:off x="6343500" y="3718275"/>
            <a:ext cx="262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 attempts </a:t>
            </a: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Fails, because C won't hear CTS.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78"/>
          <p:cNvSpPr/>
          <p:nvPr/>
        </p:nvSpPr>
        <p:spPr>
          <a:xfrm>
            <a:off x="2097750" y="41112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4" name="Google Shape;984;p78"/>
          <p:cNvCxnSpPr/>
          <p:nvPr/>
        </p:nvCxnSpPr>
        <p:spPr>
          <a:xfrm>
            <a:off x="2247888" y="41873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85" name="Google Shape;985;p78"/>
          <p:cNvSpPr txBox="1"/>
          <p:nvPr/>
        </p:nvSpPr>
        <p:spPr>
          <a:xfrm>
            <a:off x="306150" y="4055150"/>
            <a:ext cx="1751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 attempts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immediately after its data. B will win!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Google Shape;986;p78"/>
          <p:cNvSpPr/>
          <p:nvPr/>
        </p:nvSpPr>
        <p:spPr>
          <a:xfrm>
            <a:off x="3393150" y="4542600"/>
            <a:ext cx="28911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7" name="Google Shape;987;p78"/>
          <p:cNvCxnSpPr/>
          <p:nvPr/>
        </p:nvCxnSpPr>
        <p:spPr>
          <a:xfrm>
            <a:off x="4838688" y="461625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8" name="Google Shape;988;p78"/>
          <p:cNvSpPr txBox="1"/>
          <p:nvPr/>
        </p:nvSpPr>
        <p:spPr>
          <a:xfrm>
            <a:off x="6343500" y="4480275"/>
            <a:ext cx="262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 attempts </a:t>
            </a: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Fails, because B sent RTS first.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7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MACAW Feature: DS Packet for Fairness</a:t>
            </a:r>
            <a:endParaRPr/>
          </a:p>
        </p:txBody>
      </p:sp>
      <p:sp>
        <p:nvSpPr>
          <p:cNvPr id="994" name="Google Shape;994;p79"/>
          <p:cNvSpPr txBox="1"/>
          <p:nvPr>
            <p:ph idx="1" type="body"/>
          </p:nvPr>
        </p:nvSpPr>
        <p:spPr>
          <a:xfrm>
            <a:off x="107050" y="402200"/>
            <a:ext cx="89097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DS packet synchronizes by telling everybody when the transmission 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C can also send the RTS after B is done.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and B both have a fair shot at winning!</a:t>
            </a:r>
            <a:endParaRPr/>
          </a:p>
        </p:txBody>
      </p:sp>
      <p:sp>
        <p:nvSpPr>
          <p:cNvPr id="995" name="Google Shape;995;p79"/>
          <p:cNvSpPr/>
          <p:nvPr/>
        </p:nvSpPr>
        <p:spPr>
          <a:xfrm>
            <a:off x="2105388" y="26326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79"/>
          <p:cNvSpPr/>
          <p:nvPr/>
        </p:nvSpPr>
        <p:spPr>
          <a:xfrm>
            <a:off x="4696188" y="26326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79"/>
          <p:cNvSpPr/>
          <p:nvPr/>
        </p:nvSpPr>
        <p:spPr>
          <a:xfrm>
            <a:off x="3400788" y="26326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79"/>
          <p:cNvSpPr/>
          <p:nvPr/>
        </p:nvSpPr>
        <p:spPr>
          <a:xfrm>
            <a:off x="5991588" y="263267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9" name="Google Shape;999;p79"/>
          <p:cNvSpPr/>
          <p:nvPr/>
        </p:nvSpPr>
        <p:spPr>
          <a:xfrm>
            <a:off x="2097750" y="3344725"/>
            <a:ext cx="2891100" cy="6477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79"/>
          <p:cNvSpPr txBox="1"/>
          <p:nvPr/>
        </p:nvSpPr>
        <p:spPr>
          <a:xfrm>
            <a:off x="4981200" y="3344723"/>
            <a:ext cx="1362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 busy sending.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1" name="Google Shape;1001;p79"/>
          <p:cNvCxnSpPr/>
          <p:nvPr/>
        </p:nvCxnSpPr>
        <p:spPr>
          <a:xfrm>
            <a:off x="2247888" y="3480214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2" name="Google Shape;1002;p79"/>
          <p:cNvSpPr/>
          <p:nvPr/>
        </p:nvSpPr>
        <p:spPr>
          <a:xfrm>
            <a:off x="1118400" y="1862125"/>
            <a:ext cx="2065200" cy="572100"/>
          </a:xfrm>
          <a:prstGeom prst="wedgeRoundRectCallout">
            <a:avLst>
              <a:gd fmla="val 65442" name="adj1"/>
              <a:gd fmla="val 6432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know exactly when my transmission ends.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79"/>
          <p:cNvSpPr/>
          <p:nvPr/>
        </p:nvSpPr>
        <p:spPr>
          <a:xfrm>
            <a:off x="5372125" y="1862125"/>
            <a:ext cx="2509500" cy="572100"/>
          </a:xfrm>
          <a:prstGeom prst="wedgeRoundRectCallout">
            <a:avLst>
              <a:gd fmla="val -68960" name="adj1"/>
              <a:gd fmla="val 6614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The DS packet tells me when B's transmission ends.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79"/>
          <p:cNvSpPr/>
          <p:nvPr/>
        </p:nvSpPr>
        <p:spPr>
          <a:xfrm>
            <a:off x="3393150" y="4113696"/>
            <a:ext cx="28911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5" name="Google Shape;1005;p79"/>
          <p:cNvCxnSpPr/>
          <p:nvPr/>
        </p:nvCxnSpPr>
        <p:spPr>
          <a:xfrm>
            <a:off x="4838688" y="4187346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6" name="Google Shape;1006;p79"/>
          <p:cNvSpPr txBox="1"/>
          <p:nvPr/>
        </p:nvSpPr>
        <p:spPr>
          <a:xfrm>
            <a:off x="6343500" y="4055150"/>
            <a:ext cx="262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C attempts </a:t>
            </a: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after B is done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Fair shot at winning!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79"/>
          <p:cNvSpPr/>
          <p:nvPr/>
        </p:nvSpPr>
        <p:spPr>
          <a:xfrm>
            <a:off x="2097750" y="41112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8" name="Google Shape;1008;p79"/>
          <p:cNvCxnSpPr/>
          <p:nvPr/>
        </p:nvCxnSpPr>
        <p:spPr>
          <a:xfrm>
            <a:off x="2247888" y="41873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9" name="Google Shape;1009;p79"/>
          <p:cNvSpPr txBox="1"/>
          <p:nvPr/>
        </p:nvSpPr>
        <p:spPr>
          <a:xfrm>
            <a:off x="306150" y="4055150"/>
            <a:ext cx="1751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 attempts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after B is done. Fair shot at winning!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79"/>
          <p:cNvSpPr/>
          <p:nvPr/>
        </p:nvSpPr>
        <p:spPr>
          <a:xfrm>
            <a:off x="2097750" y="30444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1" name="Google Shape;1011;p79"/>
          <p:cNvCxnSpPr/>
          <p:nvPr/>
        </p:nvCxnSpPr>
        <p:spPr>
          <a:xfrm>
            <a:off x="2247888" y="31205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12" name="Google Shape;1012;p79"/>
          <p:cNvSpPr txBox="1"/>
          <p:nvPr/>
        </p:nvSpPr>
        <p:spPr>
          <a:xfrm>
            <a:off x="226225" y="2988350"/>
            <a:ext cx="1831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I'm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sending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1 MB.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0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Why is Wireless Different?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Medium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Attenuation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Changing Environments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Collision Detection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MACAW Optimizations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Acks for Reliability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Backoff for Fairness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DS for Synchronization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RRTS for Synchronization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8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</a:t>
            </a:r>
            <a:br>
              <a:rPr lang="en"/>
            </a:br>
            <a:r>
              <a:rPr lang="en"/>
              <a:t>RRTS for Synchronization</a:t>
            </a:r>
            <a:endParaRPr/>
          </a:p>
        </p:txBody>
      </p:sp>
      <p:sp>
        <p:nvSpPr>
          <p:cNvPr id="1019" name="Google Shape;1019;p8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8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MACAW Feature: RRTS Packet for Fairness</a:t>
            </a:r>
            <a:endParaRPr/>
          </a:p>
        </p:txBody>
      </p:sp>
      <p:sp>
        <p:nvSpPr>
          <p:cNvPr id="1025" name="Google Shape;1025;p81"/>
          <p:cNvSpPr txBox="1"/>
          <p:nvPr>
            <p:ph idx="1" type="body"/>
          </p:nvPr>
        </p:nvSpPr>
        <p:spPr>
          <a:xfrm>
            <a:off x="107050" y="402200"/>
            <a:ext cx="89097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case where we need synchronization for fairness: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A→B, D→C.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 is doomed. D can't hear the CTS or the DS, and has no idea when to try again.</a:t>
            </a:r>
            <a:endParaRPr/>
          </a:p>
        </p:txBody>
      </p:sp>
      <p:sp>
        <p:nvSpPr>
          <p:cNvPr id="1026" name="Google Shape;1026;p81"/>
          <p:cNvSpPr/>
          <p:nvPr/>
        </p:nvSpPr>
        <p:spPr>
          <a:xfrm>
            <a:off x="2135786" y="24040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81"/>
          <p:cNvSpPr/>
          <p:nvPr/>
        </p:nvSpPr>
        <p:spPr>
          <a:xfrm>
            <a:off x="4726586" y="24040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81"/>
          <p:cNvSpPr/>
          <p:nvPr/>
        </p:nvSpPr>
        <p:spPr>
          <a:xfrm>
            <a:off x="3431186" y="24040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81"/>
          <p:cNvSpPr/>
          <p:nvPr/>
        </p:nvSpPr>
        <p:spPr>
          <a:xfrm>
            <a:off x="6021986" y="240407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81"/>
          <p:cNvSpPr/>
          <p:nvPr/>
        </p:nvSpPr>
        <p:spPr>
          <a:xfrm>
            <a:off x="832749" y="3725725"/>
            <a:ext cx="2891100" cy="6477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1" name="Google Shape;1031;p81"/>
          <p:cNvCxnSpPr/>
          <p:nvPr/>
        </p:nvCxnSpPr>
        <p:spPr>
          <a:xfrm>
            <a:off x="2278286" y="4032464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81"/>
          <p:cNvSpPr/>
          <p:nvPr/>
        </p:nvSpPr>
        <p:spPr>
          <a:xfrm>
            <a:off x="546949" y="1862125"/>
            <a:ext cx="1295400" cy="572100"/>
          </a:xfrm>
          <a:prstGeom prst="wedgeRoundRectCallout">
            <a:avLst>
              <a:gd fmla="val 67097" name="adj1"/>
              <a:gd fmla="val 47662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 know when to RTS again.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81"/>
          <p:cNvSpPr/>
          <p:nvPr/>
        </p:nvSpPr>
        <p:spPr>
          <a:xfrm>
            <a:off x="5326324" y="1709713"/>
            <a:ext cx="1698300" cy="572100"/>
          </a:xfrm>
          <a:prstGeom prst="wedgeRoundRectCallout">
            <a:avLst>
              <a:gd fmla="val -68960" name="adj1"/>
              <a:gd fmla="val 6614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 heard CTS, so I need to be quiet.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81"/>
          <p:cNvSpPr/>
          <p:nvPr/>
        </p:nvSpPr>
        <p:spPr>
          <a:xfrm>
            <a:off x="4795149" y="3933000"/>
            <a:ext cx="2891100" cy="147300"/>
          </a:xfrm>
          <a:prstGeom prst="rect">
            <a:avLst/>
          </a:prstGeom>
          <a:solidFill>
            <a:srgbClr val="F6B26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5" name="Google Shape;1035;p81"/>
          <p:cNvCxnSpPr/>
          <p:nvPr/>
        </p:nvCxnSpPr>
        <p:spPr>
          <a:xfrm>
            <a:off x="4945286" y="400665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36" name="Google Shape;1036;p81"/>
          <p:cNvSpPr txBox="1"/>
          <p:nvPr/>
        </p:nvSpPr>
        <p:spPr>
          <a:xfrm>
            <a:off x="7704967" y="3870675"/>
            <a:ext cx="1428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D attempts RTS.</a:t>
            </a:r>
            <a:endParaRPr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Fails, because C cannot respond.</a:t>
            </a:r>
            <a:endParaRPr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81"/>
          <p:cNvSpPr/>
          <p:nvPr/>
        </p:nvSpPr>
        <p:spPr>
          <a:xfrm>
            <a:off x="832749" y="2815825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8" name="Google Shape;1038;p81"/>
          <p:cNvCxnSpPr/>
          <p:nvPr/>
        </p:nvCxnSpPr>
        <p:spPr>
          <a:xfrm>
            <a:off x="2278286" y="28919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81"/>
          <p:cNvSpPr txBox="1"/>
          <p:nvPr/>
        </p:nvSpPr>
        <p:spPr>
          <a:xfrm>
            <a:off x="430981" y="2754025"/>
            <a:ext cx="402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81"/>
          <p:cNvSpPr/>
          <p:nvPr/>
        </p:nvSpPr>
        <p:spPr>
          <a:xfrm>
            <a:off x="2128149" y="31206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1" name="Google Shape;1041;p81"/>
          <p:cNvCxnSpPr/>
          <p:nvPr/>
        </p:nvCxnSpPr>
        <p:spPr>
          <a:xfrm>
            <a:off x="2278286" y="31967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42" name="Google Shape;1042;p81"/>
          <p:cNvSpPr txBox="1"/>
          <p:nvPr/>
        </p:nvSpPr>
        <p:spPr>
          <a:xfrm>
            <a:off x="1685849" y="3058825"/>
            <a:ext cx="402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81"/>
          <p:cNvSpPr/>
          <p:nvPr/>
        </p:nvSpPr>
        <p:spPr>
          <a:xfrm>
            <a:off x="832749" y="3425425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81"/>
          <p:cNvSpPr txBox="1"/>
          <p:nvPr/>
        </p:nvSpPr>
        <p:spPr>
          <a:xfrm>
            <a:off x="430981" y="3363625"/>
            <a:ext cx="402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5" name="Google Shape;1045;p81"/>
          <p:cNvCxnSpPr/>
          <p:nvPr/>
        </p:nvCxnSpPr>
        <p:spPr>
          <a:xfrm>
            <a:off x="2278286" y="35015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6" name="Google Shape;1046;p81"/>
          <p:cNvSpPr txBox="1"/>
          <p:nvPr/>
        </p:nvSpPr>
        <p:spPr>
          <a:xfrm>
            <a:off x="335906" y="3897025"/>
            <a:ext cx="497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81"/>
          <p:cNvSpPr/>
          <p:nvPr/>
        </p:nvSpPr>
        <p:spPr>
          <a:xfrm>
            <a:off x="832749" y="4568425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p81"/>
          <p:cNvSpPr txBox="1"/>
          <p:nvPr/>
        </p:nvSpPr>
        <p:spPr>
          <a:xfrm>
            <a:off x="-25294" y="4506625"/>
            <a:ext cx="858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Next RTS (wins).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9" name="Google Shape;1049;p81"/>
          <p:cNvCxnSpPr/>
          <p:nvPr/>
        </p:nvCxnSpPr>
        <p:spPr>
          <a:xfrm>
            <a:off x="2278286" y="4642064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0" name="Google Shape;1050;p81"/>
          <p:cNvSpPr/>
          <p:nvPr/>
        </p:nvSpPr>
        <p:spPr>
          <a:xfrm>
            <a:off x="4795149" y="4771200"/>
            <a:ext cx="2891100" cy="147300"/>
          </a:xfrm>
          <a:prstGeom prst="rect">
            <a:avLst/>
          </a:prstGeom>
          <a:solidFill>
            <a:srgbClr val="F6B26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1" name="Google Shape;1051;p81"/>
          <p:cNvCxnSpPr/>
          <p:nvPr/>
        </p:nvCxnSpPr>
        <p:spPr>
          <a:xfrm>
            <a:off x="4945286" y="484485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52" name="Google Shape;1052;p81"/>
          <p:cNvSpPr txBox="1"/>
          <p:nvPr/>
        </p:nvSpPr>
        <p:spPr>
          <a:xfrm>
            <a:off x="7704967" y="4708875"/>
            <a:ext cx="142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Next RTS (loses).</a:t>
            </a:r>
            <a:endParaRPr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MACAW Feature: RRTS Packet for Fairness</a:t>
            </a:r>
            <a:endParaRPr/>
          </a:p>
        </p:txBody>
      </p:sp>
      <p:sp>
        <p:nvSpPr>
          <p:cNvPr id="1058" name="Google Shape;1058;p82"/>
          <p:cNvSpPr txBox="1"/>
          <p:nvPr>
            <p:ph idx="1" type="body"/>
          </p:nvPr>
        </p:nvSpPr>
        <p:spPr>
          <a:xfrm>
            <a:off x="107050" y="402200"/>
            <a:ext cx="89097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Let C contend on behalf of 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A→B, D→C.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sends an </a:t>
            </a:r>
            <a:r>
              <a:rPr b="1" lang="en"/>
              <a:t>RRTS</a:t>
            </a:r>
            <a:r>
              <a:rPr lang="en"/>
              <a:t> to tell D: Now's a good time to send a RTS.</a:t>
            </a:r>
            <a:endParaRPr/>
          </a:p>
        </p:txBody>
      </p:sp>
      <p:sp>
        <p:nvSpPr>
          <p:cNvPr id="1059" name="Google Shape;1059;p82"/>
          <p:cNvSpPr/>
          <p:nvPr/>
        </p:nvSpPr>
        <p:spPr>
          <a:xfrm>
            <a:off x="2135786" y="24040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82"/>
          <p:cNvSpPr/>
          <p:nvPr/>
        </p:nvSpPr>
        <p:spPr>
          <a:xfrm>
            <a:off x="4726586" y="24040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82"/>
          <p:cNvSpPr/>
          <p:nvPr/>
        </p:nvSpPr>
        <p:spPr>
          <a:xfrm>
            <a:off x="3431186" y="24040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82"/>
          <p:cNvSpPr/>
          <p:nvPr/>
        </p:nvSpPr>
        <p:spPr>
          <a:xfrm>
            <a:off x="6021986" y="240407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82"/>
          <p:cNvSpPr/>
          <p:nvPr/>
        </p:nvSpPr>
        <p:spPr>
          <a:xfrm>
            <a:off x="832749" y="3725725"/>
            <a:ext cx="2891100" cy="6477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4" name="Google Shape;1064;p82"/>
          <p:cNvCxnSpPr/>
          <p:nvPr/>
        </p:nvCxnSpPr>
        <p:spPr>
          <a:xfrm>
            <a:off x="2278286" y="4032464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82"/>
          <p:cNvSpPr/>
          <p:nvPr/>
        </p:nvSpPr>
        <p:spPr>
          <a:xfrm>
            <a:off x="546949" y="1862125"/>
            <a:ext cx="1295400" cy="572100"/>
          </a:xfrm>
          <a:prstGeom prst="wedgeRoundRectCallout">
            <a:avLst>
              <a:gd fmla="val 67097" name="adj1"/>
              <a:gd fmla="val 47662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 know when to RTS again.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82"/>
          <p:cNvSpPr/>
          <p:nvPr/>
        </p:nvSpPr>
        <p:spPr>
          <a:xfrm>
            <a:off x="5326324" y="1709713"/>
            <a:ext cx="1698300" cy="572100"/>
          </a:xfrm>
          <a:prstGeom prst="wedgeRoundRectCallout">
            <a:avLst>
              <a:gd fmla="val -68960" name="adj1"/>
              <a:gd fmla="val 6614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 heard CTS, so I need to be quiet.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82"/>
          <p:cNvSpPr/>
          <p:nvPr/>
        </p:nvSpPr>
        <p:spPr>
          <a:xfrm>
            <a:off x="3423549" y="4466400"/>
            <a:ext cx="28911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8" name="Google Shape;1068;p82"/>
          <p:cNvCxnSpPr/>
          <p:nvPr/>
        </p:nvCxnSpPr>
        <p:spPr>
          <a:xfrm>
            <a:off x="4945286" y="454005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82"/>
          <p:cNvSpPr txBox="1"/>
          <p:nvPr/>
        </p:nvSpPr>
        <p:spPr>
          <a:xfrm>
            <a:off x="6333367" y="4404075"/>
            <a:ext cx="142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RRTS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82"/>
          <p:cNvSpPr/>
          <p:nvPr/>
        </p:nvSpPr>
        <p:spPr>
          <a:xfrm>
            <a:off x="832749" y="2815825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1" name="Google Shape;1071;p82"/>
          <p:cNvCxnSpPr/>
          <p:nvPr/>
        </p:nvCxnSpPr>
        <p:spPr>
          <a:xfrm>
            <a:off x="2278286" y="28919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2" name="Google Shape;1072;p82"/>
          <p:cNvSpPr txBox="1"/>
          <p:nvPr/>
        </p:nvSpPr>
        <p:spPr>
          <a:xfrm>
            <a:off x="430981" y="2754025"/>
            <a:ext cx="402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82"/>
          <p:cNvSpPr/>
          <p:nvPr/>
        </p:nvSpPr>
        <p:spPr>
          <a:xfrm>
            <a:off x="2128149" y="31206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4" name="Google Shape;1074;p82"/>
          <p:cNvCxnSpPr/>
          <p:nvPr/>
        </p:nvCxnSpPr>
        <p:spPr>
          <a:xfrm>
            <a:off x="2278286" y="31967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75" name="Google Shape;1075;p82"/>
          <p:cNvSpPr txBox="1"/>
          <p:nvPr/>
        </p:nvSpPr>
        <p:spPr>
          <a:xfrm>
            <a:off x="1685849" y="3058825"/>
            <a:ext cx="402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82"/>
          <p:cNvSpPr/>
          <p:nvPr/>
        </p:nvSpPr>
        <p:spPr>
          <a:xfrm>
            <a:off x="832749" y="3425425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82"/>
          <p:cNvSpPr txBox="1"/>
          <p:nvPr/>
        </p:nvSpPr>
        <p:spPr>
          <a:xfrm>
            <a:off x="430981" y="3363625"/>
            <a:ext cx="402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8" name="Google Shape;1078;p82"/>
          <p:cNvCxnSpPr/>
          <p:nvPr/>
        </p:nvCxnSpPr>
        <p:spPr>
          <a:xfrm>
            <a:off x="2278286" y="35015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9" name="Google Shape;1079;p82"/>
          <p:cNvSpPr txBox="1"/>
          <p:nvPr/>
        </p:nvSpPr>
        <p:spPr>
          <a:xfrm>
            <a:off x="335906" y="3897025"/>
            <a:ext cx="497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82"/>
          <p:cNvSpPr/>
          <p:nvPr/>
        </p:nvSpPr>
        <p:spPr>
          <a:xfrm>
            <a:off x="832749" y="4702050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82"/>
          <p:cNvSpPr txBox="1"/>
          <p:nvPr/>
        </p:nvSpPr>
        <p:spPr>
          <a:xfrm>
            <a:off x="-25294" y="4632675"/>
            <a:ext cx="858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Next RTS (fair).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2" name="Google Shape;1082;p82"/>
          <p:cNvCxnSpPr/>
          <p:nvPr/>
        </p:nvCxnSpPr>
        <p:spPr>
          <a:xfrm>
            <a:off x="2278286" y="4775689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3" name="Google Shape;1083;p82"/>
          <p:cNvSpPr/>
          <p:nvPr/>
        </p:nvSpPr>
        <p:spPr>
          <a:xfrm>
            <a:off x="4795149" y="4695000"/>
            <a:ext cx="2891100" cy="147300"/>
          </a:xfrm>
          <a:prstGeom prst="rect">
            <a:avLst/>
          </a:prstGeom>
          <a:solidFill>
            <a:srgbClr val="F6B26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4" name="Google Shape;1084;p82"/>
          <p:cNvCxnSpPr/>
          <p:nvPr/>
        </p:nvCxnSpPr>
        <p:spPr>
          <a:xfrm>
            <a:off x="4945286" y="476865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85" name="Google Shape;1085;p82"/>
          <p:cNvSpPr txBox="1"/>
          <p:nvPr/>
        </p:nvSpPr>
        <p:spPr>
          <a:xfrm>
            <a:off x="7704967" y="4632675"/>
            <a:ext cx="142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Next RTS (fair).</a:t>
            </a:r>
            <a:endParaRPr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82"/>
          <p:cNvSpPr/>
          <p:nvPr/>
        </p:nvSpPr>
        <p:spPr>
          <a:xfrm>
            <a:off x="5326324" y="1709713"/>
            <a:ext cx="1698300" cy="572100"/>
          </a:xfrm>
          <a:prstGeom prst="wedgeRoundRectCallout">
            <a:avLst>
              <a:gd fmla="val -68960" name="adj1"/>
              <a:gd fmla="val 6614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A's done!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I'll tell D.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is Wireless Different?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Shared Medium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Attenuation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Changing Environments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Collision Detection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MACAW Optimizations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Acks for Reliability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Backoff for Fairness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DS for Synchronization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RRTS for Synchronization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88" name="Google Shape;188;p2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Difference: Wireless is a Shared Medium</a:t>
            </a:r>
            <a:endParaRPr/>
          </a:p>
        </p:txBody>
      </p:sp>
      <p:sp>
        <p:nvSpPr>
          <p:cNvPr id="189" name="Google Shape;189;p2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8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MACAW Feature: RRTS Packet for Fairness</a:t>
            </a:r>
            <a:endParaRPr/>
          </a:p>
        </p:txBody>
      </p:sp>
      <p:sp>
        <p:nvSpPr>
          <p:cNvPr id="1092" name="Google Shape;1092;p83"/>
          <p:cNvSpPr txBox="1"/>
          <p:nvPr>
            <p:ph idx="1" type="body"/>
          </p:nvPr>
        </p:nvSpPr>
        <p:spPr>
          <a:xfrm>
            <a:off x="107050" y="402200"/>
            <a:ext cx="89097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C hears an RTS, but can't respond: Send an RRTS when channel frees up.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tells D to immediately send an 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hear an RRTS: Be </a:t>
            </a:r>
            <a:r>
              <a:rPr lang="en"/>
              <a:t>quiet</a:t>
            </a:r>
            <a:r>
              <a:rPr lang="en"/>
              <a:t> for 2 time slots so the RTS/CTS can happen.</a:t>
            </a:r>
            <a:endParaRPr/>
          </a:p>
        </p:txBody>
      </p:sp>
      <p:sp>
        <p:nvSpPr>
          <p:cNvPr id="1093" name="Google Shape;1093;p83"/>
          <p:cNvSpPr/>
          <p:nvPr/>
        </p:nvSpPr>
        <p:spPr>
          <a:xfrm>
            <a:off x="2135786" y="2404075"/>
            <a:ext cx="285000" cy="2850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83"/>
          <p:cNvSpPr/>
          <p:nvPr/>
        </p:nvSpPr>
        <p:spPr>
          <a:xfrm>
            <a:off x="4726586" y="2404075"/>
            <a:ext cx="285000" cy="285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83"/>
          <p:cNvSpPr/>
          <p:nvPr/>
        </p:nvSpPr>
        <p:spPr>
          <a:xfrm>
            <a:off x="3431186" y="2404075"/>
            <a:ext cx="285000" cy="2850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83"/>
          <p:cNvSpPr/>
          <p:nvPr/>
        </p:nvSpPr>
        <p:spPr>
          <a:xfrm>
            <a:off x="6021986" y="2404075"/>
            <a:ext cx="285000" cy="2850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83"/>
          <p:cNvSpPr/>
          <p:nvPr/>
        </p:nvSpPr>
        <p:spPr>
          <a:xfrm>
            <a:off x="832749" y="3725725"/>
            <a:ext cx="2891100" cy="6477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8" name="Google Shape;1098;p83"/>
          <p:cNvCxnSpPr/>
          <p:nvPr/>
        </p:nvCxnSpPr>
        <p:spPr>
          <a:xfrm>
            <a:off x="2278286" y="4032464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9" name="Google Shape;1099;p83"/>
          <p:cNvSpPr/>
          <p:nvPr/>
        </p:nvSpPr>
        <p:spPr>
          <a:xfrm>
            <a:off x="546949" y="1862125"/>
            <a:ext cx="1295400" cy="572100"/>
          </a:xfrm>
          <a:prstGeom prst="wedgeRoundRectCallout">
            <a:avLst>
              <a:gd fmla="val 67097" name="adj1"/>
              <a:gd fmla="val 47662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 know when to RTS again.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83"/>
          <p:cNvSpPr/>
          <p:nvPr/>
        </p:nvSpPr>
        <p:spPr>
          <a:xfrm>
            <a:off x="5326324" y="1709713"/>
            <a:ext cx="1698300" cy="572100"/>
          </a:xfrm>
          <a:prstGeom prst="wedgeRoundRectCallout">
            <a:avLst>
              <a:gd fmla="val -68960" name="adj1"/>
              <a:gd fmla="val 6614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 heard CTS, so I need to be quiet.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83"/>
          <p:cNvSpPr/>
          <p:nvPr/>
        </p:nvSpPr>
        <p:spPr>
          <a:xfrm>
            <a:off x="3423549" y="4466400"/>
            <a:ext cx="2891100" cy="147300"/>
          </a:xfrm>
          <a:prstGeom prst="rect">
            <a:avLst/>
          </a:prstGeom>
          <a:solidFill>
            <a:srgbClr val="93C4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2" name="Google Shape;1102;p83"/>
          <p:cNvCxnSpPr/>
          <p:nvPr/>
        </p:nvCxnSpPr>
        <p:spPr>
          <a:xfrm>
            <a:off x="4945286" y="454005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3" name="Google Shape;1103;p83"/>
          <p:cNvSpPr txBox="1"/>
          <p:nvPr/>
        </p:nvSpPr>
        <p:spPr>
          <a:xfrm>
            <a:off x="6333367" y="4404075"/>
            <a:ext cx="142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RRTS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83"/>
          <p:cNvSpPr/>
          <p:nvPr/>
        </p:nvSpPr>
        <p:spPr>
          <a:xfrm>
            <a:off x="832749" y="2815825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5" name="Google Shape;1105;p83"/>
          <p:cNvCxnSpPr/>
          <p:nvPr/>
        </p:nvCxnSpPr>
        <p:spPr>
          <a:xfrm>
            <a:off x="2278286" y="28919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83"/>
          <p:cNvSpPr txBox="1"/>
          <p:nvPr/>
        </p:nvSpPr>
        <p:spPr>
          <a:xfrm>
            <a:off x="430981" y="2754025"/>
            <a:ext cx="402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RTS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83"/>
          <p:cNvSpPr/>
          <p:nvPr/>
        </p:nvSpPr>
        <p:spPr>
          <a:xfrm>
            <a:off x="2128149" y="3120625"/>
            <a:ext cx="2891100" cy="147300"/>
          </a:xfrm>
          <a:prstGeom prst="rect">
            <a:avLst/>
          </a:prstGeom>
          <a:solidFill>
            <a:srgbClr val="E0666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8" name="Google Shape;1108;p83"/>
          <p:cNvCxnSpPr/>
          <p:nvPr/>
        </p:nvCxnSpPr>
        <p:spPr>
          <a:xfrm>
            <a:off x="2278286" y="31967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09" name="Google Shape;1109;p83"/>
          <p:cNvSpPr txBox="1"/>
          <p:nvPr/>
        </p:nvSpPr>
        <p:spPr>
          <a:xfrm>
            <a:off x="1685849" y="3058825"/>
            <a:ext cx="402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CTS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83"/>
          <p:cNvSpPr/>
          <p:nvPr/>
        </p:nvSpPr>
        <p:spPr>
          <a:xfrm>
            <a:off x="832749" y="3425425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83"/>
          <p:cNvSpPr txBox="1"/>
          <p:nvPr/>
        </p:nvSpPr>
        <p:spPr>
          <a:xfrm>
            <a:off x="430981" y="3363625"/>
            <a:ext cx="402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2" name="Google Shape;1112;p83"/>
          <p:cNvCxnSpPr/>
          <p:nvPr/>
        </p:nvCxnSpPr>
        <p:spPr>
          <a:xfrm>
            <a:off x="2278286" y="3501562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83"/>
          <p:cNvSpPr txBox="1"/>
          <p:nvPr/>
        </p:nvSpPr>
        <p:spPr>
          <a:xfrm>
            <a:off x="335906" y="3897025"/>
            <a:ext cx="497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83"/>
          <p:cNvSpPr/>
          <p:nvPr/>
        </p:nvSpPr>
        <p:spPr>
          <a:xfrm>
            <a:off x="832749" y="4702050"/>
            <a:ext cx="2891100" cy="147300"/>
          </a:xfrm>
          <a:prstGeom prst="rect">
            <a:avLst/>
          </a:prstGeom>
          <a:solidFill>
            <a:srgbClr val="6D9EE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83"/>
          <p:cNvSpPr txBox="1"/>
          <p:nvPr/>
        </p:nvSpPr>
        <p:spPr>
          <a:xfrm>
            <a:off x="-25294" y="4632675"/>
            <a:ext cx="858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Next RTS (fair).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6" name="Google Shape;1116;p83"/>
          <p:cNvCxnSpPr/>
          <p:nvPr/>
        </p:nvCxnSpPr>
        <p:spPr>
          <a:xfrm>
            <a:off x="2278286" y="4775689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7" name="Google Shape;1117;p83"/>
          <p:cNvSpPr/>
          <p:nvPr/>
        </p:nvSpPr>
        <p:spPr>
          <a:xfrm>
            <a:off x="4795149" y="4695000"/>
            <a:ext cx="2891100" cy="147300"/>
          </a:xfrm>
          <a:prstGeom prst="rect">
            <a:avLst/>
          </a:prstGeom>
          <a:solidFill>
            <a:srgbClr val="F6B26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8" name="Google Shape;1118;p83"/>
          <p:cNvCxnSpPr/>
          <p:nvPr/>
        </p:nvCxnSpPr>
        <p:spPr>
          <a:xfrm>
            <a:off x="4945286" y="4768650"/>
            <a:ext cx="1295400" cy="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9" name="Google Shape;1119;p83"/>
          <p:cNvSpPr txBox="1"/>
          <p:nvPr/>
        </p:nvSpPr>
        <p:spPr>
          <a:xfrm>
            <a:off x="7704967" y="4632675"/>
            <a:ext cx="142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Next RTS (fair).</a:t>
            </a:r>
            <a:endParaRPr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83"/>
          <p:cNvSpPr/>
          <p:nvPr/>
        </p:nvSpPr>
        <p:spPr>
          <a:xfrm>
            <a:off x="5326324" y="1709713"/>
            <a:ext cx="1698300" cy="572100"/>
          </a:xfrm>
          <a:prstGeom prst="wedgeRoundRectCallout">
            <a:avLst>
              <a:gd fmla="val -68960" name="adj1"/>
              <a:gd fmla="val 6614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A's done!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I'll tell D.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Difference: Wired vs. Wireless Links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107050" y="402200"/>
            <a:ext cx="4464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Wired links: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Point-to-point (private) by default.</a:t>
            </a:r>
            <a:br>
              <a:rPr lang="en"/>
            </a:br>
            <a:br>
              <a:rPr lang="en"/>
            </a:b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multi-point buses requires work.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Fairly easy to shield from external interference.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electrical signals to transmit data.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571950" y="402200"/>
            <a:ext cx="4464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Wireless links: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Broadcast (shared) by default.</a:t>
            </a:r>
            <a:br>
              <a:rPr lang="en"/>
            </a:br>
            <a:br>
              <a:rPr lang="en"/>
            </a:b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point-to-point private links requires work.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Fairly hard to shield from external interference.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Modulate electromagnetic fields to transmit data.</a:t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1815550" y="1466150"/>
            <a:ext cx="133500" cy="13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2729950" y="1466150"/>
            <a:ext cx="133500" cy="13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" name="Google Shape;199;p30"/>
          <p:cNvCxnSpPr>
            <a:stCxn id="197" idx="6"/>
            <a:endCxn id="198" idx="2"/>
          </p:cNvCxnSpPr>
          <p:nvPr/>
        </p:nvCxnSpPr>
        <p:spPr>
          <a:xfrm>
            <a:off x="1949050" y="1532900"/>
            <a:ext cx="780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0"/>
          <p:cNvSpPr/>
          <p:nvPr/>
        </p:nvSpPr>
        <p:spPr>
          <a:xfrm>
            <a:off x="6661000" y="1389500"/>
            <a:ext cx="286800" cy="286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6737650" y="1466150"/>
            <a:ext cx="133500" cy="13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6592450" y="1320950"/>
            <a:ext cx="423900" cy="423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6518050" y="1246550"/>
            <a:ext cx="572700" cy="5727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1815550" y="2228150"/>
            <a:ext cx="133500" cy="13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2729950" y="2228150"/>
            <a:ext cx="133500" cy="13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30"/>
          <p:cNvCxnSpPr>
            <a:stCxn id="204" idx="6"/>
            <a:endCxn id="205" idx="2"/>
          </p:cNvCxnSpPr>
          <p:nvPr/>
        </p:nvCxnSpPr>
        <p:spPr>
          <a:xfrm>
            <a:off x="1949050" y="2294900"/>
            <a:ext cx="780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0"/>
          <p:cNvCxnSpPr>
            <a:stCxn id="208" idx="0"/>
          </p:cNvCxnSpPr>
          <p:nvPr/>
        </p:nvCxnSpPr>
        <p:spPr>
          <a:xfrm rot="10800000">
            <a:off x="2339500" y="2294000"/>
            <a:ext cx="0" cy="214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0"/>
          <p:cNvSpPr/>
          <p:nvPr/>
        </p:nvSpPr>
        <p:spPr>
          <a:xfrm>
            <a:off x="2272750" y="2508200"/>
            <a:ext cx="133500" cy="13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34383" l="0" r="0" t="35225"/>
          <a:stretch/>
        </p:blipFill>
        <p:spPr>
          <a:xfrm>
            <a:off x="1313963" y="3417850"/>
            <a:ext cx="2051075" cy="4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Data Over Wireless Links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107050" y="402200"/>
            <a:ext cx="8909700" cy="28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Wired link: Encode bits as electrical signals.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voltage =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voltage = 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Wireless link: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 the bits as a wave?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Resulting wave is low-frequency, and hard to transmit.</a:t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2632625" y="3514325"/>
            <a:ext cx="4102250" cy="755843"/>
          </a:xfrm>
          <a:custGeom>
            <a:rect b="b" l="l" r="r" t="t"/>
            <a:pathLst>
              <a:path extrusionOk="0" h="33792" w="164090">
                <a:moveTo>
                  <a:pt x="0" y="33658"/>
                </a:moveTo>
                <a:lnTo>
                  <a:pt x="12991" y="33658"/>
                </a:lnTo>
                <a:lnTo>
                  <a:pt x="12991" y="0"/>
                </a:lnTo>
                <a:lnTo>
                  <a:pt x="30022" y="0"/>
                </a:lnTo>
                <a:lnTo>
                  <a:pt x="30022" y="33590"/>
                </a:lnTo>
                <a:lnTo>
                  <a:pt x="71380" y="33590"/>
                </a:lnTo>
                <a:lnTo>
                  <a:pt x="71380" y="68"/>
                </a:lnTo>
                <a:lnTo>
                  <a:pt x="76698" y="68"/>
                </a:lnTo>
                <a:lnTo>
                  <a:pt x="76698" y="33725"/>
                </a:lnTo>
                <a:lnTo>
                  <a:pt x="85381" y="33725"/>
                </a:lnTo>
                <a:lnTo>
                  <a:pt x="85381" y="135"/>
                </a:lnTo>
                <a:lnTo>
                  <a:pt x="92449" y="135"/>
                </a:lnTo>
                <a:lnTo>
                  <a:pt x="92449" y="33590"/>
                </a:lnTo>
                <a:lnTo>
                  <a:pt x="102210" y="33590"/>
                </a:lnTo>
                <a:lnTo>
                  <a:pt x="102210" y="68"/>
                </a:lnTo>
                <a:lnTo>
                  <a:pt x="132483" y="68"/>
                </a:lnTo>
                <a:lnTo>
                  <a:pt x="132483" y="33792"/>
                </a:lnTo>
                <a:lnTo>
                  <a:pt x="164090" y="33792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Google Shape;217;p31"/>
          <p:cNvSpPr txBox="1"/>
          <p:nvPr/>
        </p:nvSpPr>
        <p:spPr>
          <a:xfrm>
            <a:off x="2607525" y="4442625"/>
            <a:ext cx="4102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0 0 1 1 0 0 0 0 0 1 0 1 0 1 1 1 1 0 0 0 0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Data Over Wireless Links – Modulation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107050" y="402200"/>
            <a:ext cx="89097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Modulation</a:t>
            </a:r>
            <a:r>
              <a:rPr lang="en"/>
              <a:t>: Impose our data signal on top of a carrier signal.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Carrier signal: A high-frequency, constant wave that contains no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combined wave is easy to transmit, and contains our data!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 b="0" l="30358" r="30184" t="78473"/>
          <a:stretch/>
        </p:blipFill>
        <p:spPr>
          <a:xfrm>
            <a:off x="2550150" y="3516198"/>
            <a:ext cx="2701301" cy="78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 rotWithShape="1">
          <a:blip r:embed="rId4">
            <a:alphaModFix/>
          </a:blip>
          <a:srcRect b="0" l="33372" r="28399" t="78166"/>
          <a:stretch/>
        </p:blipFill>
        <p:spPr>
          <a:xfrm>
            <a:off x="5565291" y="3516198"/>
            <a:ext cx="2580298" cy="780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2717150" y="4323100"/>
            <a:ext cx="2367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Amplitude Modulation (AM):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 = Taller wave.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 = Shorter wave.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61375" l="30358" r="30184" t="13263"/>
          <a:stretch/>
        </p:blipFill>
        <p:spPr>
          <a:xfrm>
            <a:off x="2737481" y="1730200"/>
            <a:ext cx="2326622" cy="78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b="30803" l="30358" r="30184" t="45558"/>
          <a:stretch/>
        </p:blipFill>
        <p:spPr>
          <a:xfrm>
            <a:off x="2737476" y="2689387"/>
            <a:ext cx="2326622" cy="72729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5671800" y="4323100"/>
            <a:ext cx="2367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Frequency Modulation (FM):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 = Oscillate fast.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 = Oscillate slow.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61375" l="30358" r="30184" t="13263"/>
          <a:stretch/>
        </p:blipFill>
        <p:spPr>
          <a:xfrm>
            <a:off x="5709281" y="1730200"/>
            <a:ext cx="2326622" cy="78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30803" l="30358" r="30184" t="45558"/>
          <a:stretch/>
        </p:blipFill>
        <p:spPr>
          <a:xfrm>
            <a:off x="5709276" y="2689387"/>
            <a:ext cx="2326622" cy="72729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1120000" y="1984888"/>
            <a:ext cx="1395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Original signal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1120000" y="2917563"/>
            <a:ext cx="1395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+ Carrier signal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848750" y="3770875"/>
            <a:ext cx="166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= Modulated signal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168100" y="4538800"/>
            <a:ext cx="1490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Other modulation strategies exist.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