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Roboto Medium"/>
      <p:regular r:id="rId64"/>
      <p:bold r:id="rId65"/>
      <p:italic r:id="rId66"/>
      <p:boldItalic r:id="rId67"/>
    </p:embeddedFont>
    <p:embeddedFont>
      <p:font typeface="Roboto"/>
      <p:regular r:id="rId68"/>
      <p:bold r:id="rId69"/>
      <p:italic r:id="rId70"/>
      <p:boldItalic r:id="rId71"/>
    </p:embeddedFont>
    <p:embeddedFont>
      <p:font typeface="Roboto Light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A0CE7E-D6C3-4E0F-AC19-BE4B6289D98E}">
  <a:tblStyle styleId="{8BA0CE7E-D6C3-4E0F-AC19-BE4B6289D9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Light-bold.fntdata"/><Relationship Id="rId72" Type="http://schemas.openxmlformats.org/officeDocument/2006/relationships/font" Target="fonts/RobotoLight-regular.fntdata"/><Relationship Id="rId31" Type="http://schemas.openxmlformats.org/officeDocument/2006/relationships/slide" Target="slides/slide25.xml"/><Relationship Id="rId75" Type="http://schemas.openxmlformats.org/officeDocument/2006/relationships/font" Target="fonts/RobotoLight-boldItalic.fntdata"/><Relationship Id="rId30" Type="http://schemas.openxmlformats.org/officeDocument/2006/relationships/slide" Target="slides/slide24.xml"/><Relationship Id="rId74" Type="http://schemas.openxmlformats.org/officeDocument/2006/relationships/font" Target="fonts/RobotoLight-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-boldItalic.fntdata"/><Relationship Id="rId70" Type="http://schemas.openxmlformats.org/officeDocument/2006/relationships/font" Target="fonts/Roboto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Medium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Medium-italic.fntdata"/><Relationship Id="rId21" Type="http://schemas.openxmlformats.org/officeDocument/2006/relationships/slide" Target="slides/slide15.xml"/><Relationship Id="rId65" Type="http://schemas.openxmlformats.org/officeDocument/2006/relationships/font" Target="fonts/RobotoMedium-bold.fntdata"/><Relationship Id="rId24" Type="http://schemas.openxmlformats.org/officeDocument/2006/relationships/slide" Target="slides/slide18.xml"/><Relationship Id="rId68" Type="http://schemas.openxmlformats.org/officeDocument/2006/relationships/font" Target="fonts/Roboto-regular.fntdata"/><Relationship Id="rId23" Type="http://schemas.openxmlformats.org/officeDocument/2006/relationships/slide" Target="slides/slide17.xml"/><Relationship Id="rId67" Type="http://schemas.openxmlformats.org/officeDocument/2006/relationships/font" Target="fonts/RobotoMedium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File:Wifiservice.sv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000dcdba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000dcdba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https://en.wikipedia.org/wiki/File:Wifiservice.svg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000dcdba9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8000dcdba9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000dcdba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000dcdba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000dcdba9_0_3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000dcdba9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000dcdba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000dcdba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000dcdba9_0_3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000dcdba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000dcdba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000dcdba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000dcdba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000dcdba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000dcdba9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000dcdba9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8000dcdba9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8000dcdba9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8000dcdba9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8000dcdba9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000dcdba9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000dcdba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8000dcdba9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8000dcdba9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8000dcdba9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8000dcdba9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8000dcdba9_0_13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8000dcdba9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8000dcdba9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8000dcdba9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8000dcdba9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8000dcdba9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8000dcdba9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8000dcdba9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8000dcdba9_0_1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8000dcdba9_0_1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8000dcdba9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8000dcdba9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8000dcdba9_0_1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8000dcdba9_0_1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28000dcdba9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28000dcdba9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000dcdba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000dcdba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8000dcdba9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8000dcdba9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8000dcdba9_0_1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28000dcdba9_0_1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8005ade24a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8005ade2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8005ade24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8005ade2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28005ade2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28005ade2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28005ade24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28005ade24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28005ade24a_0_1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28005ade24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8005ade24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28005ade24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28005ade24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28005ade24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28005ade24a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28005ade24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000dcdba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000dcdba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28005ade24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28005ade24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28005ade24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28005ade24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28005ade24a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28005ade24a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2f2d7f05e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2f2d7f05e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2f2d7f05e18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2f2d7f05e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f2d7f05e1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f2d7f05e1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2f2d7f05e1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2f2d7f05e1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2f2d7f05e1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2f2d7f05e1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2f2d7f05e18_0_3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2f2d7f05e1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2f2d7f05e1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2f2d7f05e1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000dcdba9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000dcdba9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2f2d7f05e18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2f2d7f05e18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g2f2d7f05e18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2" name="Google Shape;2152;g2f2d7f05e1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f2d7f05e18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2f2d7f05e1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2f2d7f05e18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2f2d7f05e18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2f2d7f05e18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2f2d7f05e18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g2f2d7f05e18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0" name="Google Shape;2440;g2f2d7f05e18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2f2d7f05e18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2f2d7f05e18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2f2d7f05e18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2f2d7f05e18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000dcdba9_0_3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000dcdba9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000dcdba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000dcdba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000dcdba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000dcdba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000dcdba9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8000dcdba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Raj Jain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Cellular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Cellular Standards Evolution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addition to performance evolution, there's also been an </a:t>
            </a:r>
            <a:r>
              <a:rPr i="1" lang="en"/>
              <a:t>architectural</a:t>
            </a:r>
            <a:r>
              <a:rPr lang="en"/>
              <a:t> evolution: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Analog.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Designed for voice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2G/3G: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Mostly circuit-switched.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Focused on voice traffic. </a:t>
            </a:r>
            <a:r>
              <a:rPr lang="en"/>
              <a:t>Some texting. Barely any Internet access.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LTE/4G onwards: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Packet-switched.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Voice just one of many different applications.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Standards Specifications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Cellular specifications are long and complicated.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Hundreds of documents. Thousands of pages.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Endless acronyms.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Obscure naming conventions.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Components/protocols are renamed in every generation!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"Base station" → "NodeB" → "evolved Node B (eNodeB)"</a:t>
            </a:r>
            <a:br>
              <a:rPr lang="en"/>
            </a:br>
            <a:r>
              <a:rPr lang="en"/>
              <a:t>→ next-gen Node B (gNB)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this class, we'll exercise some poetic license and invent our own terminology.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Loosely based on the LTE </a:t>
            </a:r>
            <a:r>
              <a:rPr lang="en"/>
              <a:t>architecture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Conceptually correct, but not an exact match to textbooks and real standards.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is Cellular Different?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Challenge: Mobility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Cellular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Mobility</a:t>
            </a:r>
            <a:endParaRPr/>
          </a:p>
        </p:txBody>
      </p:sp>
      <p:sp>
        <p:nvSpPr>
          <p:cNvPr id="234" name="Google Shape;234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Challenge: Mobility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fundamental</a:t>
            </a:r>
            <a:r>
              <a:rPr lang="en"/>
              <a:t> new requirements does mobility introduce?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Discovery</a:t>
            </a:r>
            <a:r>
              <a:rPr lang="en"/>
              <a:t>: What cell tower should a mobile device connect 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Authentication</a:t>
            </a:r>
            <a:r>
              <a:rPr lang="en"/>
              <a:t>: Should the tower provide service to this device?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Seamless</a:t>
            </a:r>
            <a:r>
              <a:rPr lang="en"/>
              <a:t> communication: No disruption to new/ongoing application sessions.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Accountability</a:t>
            </a:r>
            <a:r>
              <a:rPr lang="en"/>
              <a:t>: Enforcing resource limits based on the user's service plan.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Cellular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Cellular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Infrastructure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46" name="Google Shape;246;p3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Infrastructure</a:t>
            </a:r>
            <a:endParaRPr/>
          </a:p>
        </p:txBody>
      </p:sp>
      <p:sp>
        <p:nvSpPr>
          <p:cNvPr id="247" name="Google Shape;247;p3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Infrastructure Components (1/5): Radio Towers</a:t>
            </a: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635875" y="2359875"/>
            <a:ext cx="2203200" cy="19086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4" name="Google Shape;254;p38"/>
          <p:cNvGrpSpPr/>
          <p:nvPr/>
        </p:nvGrpSpPr>
        <p:grpSpPr>
          <a:xfrm>
            <a:off x="1526333" y="2893921"/>
            <a:ext cx="422289" cy="840509"/>
            <a:chOff x="7897625" y="3319150"/>
            <a:chExt cx="645900" cy="1285575"/>
          </a:xfrm>
        </p:grpSpPr>
        <p:sp>
          <p:nvSpPr>
            <p:cNvPr id="255" name="Google Shape;255;p38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6" name="Google Shape;256;p38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38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38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38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38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38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38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38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" name="Google Shape;264;p38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38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7" name="Google Shape;267;p38"/>
          <p:cNvSpPr txBox="1"/>
          <p:nvPr/>
        </p:nvSpPr>
        <p:spPr>
          <a:xfrm>
            <a:off x="1059475" y="3777475"/>
            <a:ext cx="135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Radio Tower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1059475" y="4370725"/>
            <a:ext cx="135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Range of tower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107050" y="402200"/>
            <a:ext cx="8909700" cy="15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Inside a radio tower: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Radio transceiver</a:t>
            </a:r>
            <a:r>
              <a:rPr lang="en"/>
              <a:t>: Converts data to signals sent over the </a:t>
            </a:r>
            <a:r>
              <a:rPr i="1" lang="en"/>
              <a:t>air interface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Radio controller</a:t>
            </a:r>
            <a:r>
              <a:rPr lang="en"/>
              <a:t>: Decides how to allocate radio resources.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Traditionally near the tower, but sometimes in the cloud now.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 rotWithShape="1">
          <a:blip r:embed="rId3">
            <a:alphaModFix/>
          </a:blip>
          <a:srcRect b="37933" l="17541" r="22115" t="3347"/>
          <a:stretch/>
        </p:blipFill>
        <p:spPr>
          <a:xfrm>
            <a:off x="7532938" y="2954450"/>
            <a:ext cx="997035" cy="94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 rotWithShape="1">
          <a:blip r:embed="rId4">
            <a:alphaModFix/>
          </a:blip>
          <a:srcRect b="31490" l="4315" r="13169" t="4505"/>
          <a:stretch/>
        </p:blipFill>
        <p:spPr>
          <a:xfrm>
            <a:off x="5803862" y="2954447"/>
            <a:ext cx="1286974" cy="9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 rotWithShape="1">
          <a:blip r:embed="rId5">
            <a:alphaModFix/>
          </a:blip>
          <a:srcRect b="21653" l="10192" r="32641" t="21647"/>
          <a:stretch/>
        </p:blipFill>
        <p:spPr>
          <a:xfrm>
            <a:off x="3254300" y="2308751"/>
            <a:ext cx="2107449" cy="15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3630025" y="4048700"/>
            <a:ext cx="135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Antenna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5755213" y="4048700"/>
            <a:ext cx="135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Transceiver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353450" y="4048700"/>
            <a:ext cx="135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Infrastructure Components (1/5): Radio Towers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107050" y="402200"/>
            <a:ext cx="89097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Simplified model: Radio controller is like a CPU running a scheduler.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</a:t>
            </a:r>
            <a:r>
              <a:rPr lang="en"/>
              <a:t> who gets to transmit when, and on what frequency.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represents </a:t>
            </a:r>
            <a:r>
              <a:rPr lang="en"/>
              <a:t>one </a:t>
            </a:r>
            <a:r>
              <a:rPr lang="en"/>
              <a:t>part of the spectrum at one time slot.</a:t>
            </a:r>
            <a:endParaRPr/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1510650" y="215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{8BA0CE7E-D6C3-4E0F-AC19-BE4B6289D98E}</a:tableStyleId>
              </a:tblPr>
              <a:tblGrid>
                <a:gridCol w="426450"/>
                <a:gridCol w="426450"/>
                <a:gridCol w="426450"/>
                <a:gridCol w="426450"/>
                <a:gridCol w="426450"/>
                <a:gridCol w="426450"/>
                <a:gridCol w="426450"/>
                <a:gridCol w="426450"/>
                <a:gridCol w="426450"/>
                <a:gridCol w="426450"/>
                <a:gridCol w="426450"/>
                <a:gridCol w="426450"/>
                <a:gridCol w="426450"/>
                <a:gridCol w="426450"/>
              </a:tblGrid>
              <a:tr h="2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  <a:tr h="1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  <a:tr h="2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  <a:tr h="1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  <a:tr h="2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  <a:tr h="1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  <a:tr h="2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  <a:tr h="1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  <a:tr h="1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  <a:tr h="2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</a:tr>
              <a:tr h="1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</a:tr>
              <a:tr h="20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283" name="Google Shape;283;p39"/>
          <p:cNvCxnSpPr/>
          <p:nvPr/>
        </p:nvCxnSpPr>
        <p:spPr>
          <a:xfrm rot="10800000">
            <a:off x="1434450" y="1894025"/>
            <a:ext cx="0" cy="279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9"/>
          <p:cNvCxnSpPr/>
          <p:nvPr/>
        </p:nvCxnSpPr>
        <p:spPr>
          <a:xfrm>
            <a:off x="1429025" y="4675250"/>
            <a:ext cx="646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39"/>
          <p:cNvSpPr txBox="1"/>
          <p:nvPr/>
        </p:nvSpPr>
        <p:spPr>
          <a:xfrm>
            <a:off x="3894000" y="4731400"/>
            <a:ext cx="135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405050" y="3166550"/>
            <a:ext cx="983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6628050" y="2157350"/>
            <a:ext cx="852900" cy="17814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7755850" y="2717000"/>
            <a:ext cx="1136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Purple user gets these frequencies...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9" name="Google Shape;289;p39"/>
          <p:cNvCxnSpPr/>
          <p:nvPr/>
        </p:nvCxnSpPr>
        <p:spPr>
          <a:xfrm>
            <a:off x="7664100" y="2157350"/>
            <a:ext cx="0" cy="17814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0" name="Google Shape;290;p39"/>
          <p:cNvSpPr txBox="1"/>
          <p:nvPr/>
        </p:nvSpPr>
        <p:spPr>
          <a:xfrm>
            <a:off x="6349500" y="1699325"/>
            <a:ext cx="141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...at these times.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39"/>
          <p:cNvCxnSpPr/>
          <p:nvPr/>
        </p:nvCxnSpPr>
        <p:spPr>
          <a:xfrm>
            <a:off x="6628050" y="2001200"/>
            <a:ext cx="8529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Infrastructure Components: Radio Access Network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operator has a </a:t>
            </a:r>
            <a:r>
              <a:rPr b="1" lang="en"/>
              <a:t>radio access network</a:t>
            </a:r>
            <a:r>
              <a:rPr lang="en"/>
              <a:t> of many towers.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Neighboring towers are assigned non-overlapping frequency ranges.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Towers in more populated areas can get allocated more frequencies.</a:t>
            </a:r>
            <a:endParaRPr/>
          </a:p>
        </p:txBody>
      </p:sp>
      <p:sp>
        <p:nvSpPr>
          <p:cNvPr id="298" name="Google Shape;298;p40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9" name="Google Shape;299;p40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300" name="Google Shape;300;p4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1" name="Google Shape;301;p4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4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4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4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4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4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4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4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4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2" name="Google Shape;312;p40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3" name="Google Shape;313;p40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314" name="Google Shape;314;p4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5" name="Google Shape;315;p4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4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4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4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4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4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4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4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4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6" name="Google Shape;326;p40"/>
          <p:cNvSpPr/>
          <p:nvPr/>
        </p:nvSpPr>
        <p:spPr>
          <a:xfrm>
            <a:off x="1066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7" name="Google Shape;327;p40"/>
          <p:cNvGrpSpPr/>
          <p:nvPr/>
        </p:nvGrpSpPr>
        <p:grpSpPr>
          <a:xfrm>
            <a:off x="1443547" y="2707790"/>
            <a:ext cx="205525" cy="409199"/>
            <a:chOff x="7897625" y="3319150"/>
            <a:chExt cx="645900" cy="1285575"/>
          </a:xfrm>
        </p:grpSpPr>
        <p:sp>
          <p:nvSpPr>
            <p:cNvPr id="328" name="Google Shape;328;p4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9" name="Google Shape;329;p4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4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4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4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4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4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4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4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7" name="Google Shape;337;p4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0" name="Google Shape;340;p40"/>
          <p:cNvSpPr/>
          <p:nvPr/>
        </p:nvSpPr>
        <p:spPr>
          <a:xfrm>
            <a:off x="2505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1" name="Google Shape;341;p40"/>
          <p:cNvGrpSpPr/>
          <p:nvPr/>
        </p:nvGrpSpPr>
        <p:grpSpPr>
          <a:xfrm>
            <a:off x="2882547" y="2707790"/>
            <a:ext cx="205525" cy="409199"/>
            <a:chOff x="7897625" y="3319150"/>
            <a:chExt cx="645900" cy="1285575"/>
          </a:xfrm>
        </p:grpSpPr>
        <p:sp>
          <p:nvSpPr>
            <p:cNvPr id="342" name="Google Shape;342;p4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3" name="Google Shape;343;p4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4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4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4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4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4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4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4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1" name="Google Shape;351;p4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4" name="Google Shape;354;p40"/>
          <p:cNvSpPr/>
          <p:nvPr/>
        </p:nvSpPr>
        <p:spPr>
          <a:xfrm>
            <a:off x="2505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5" name="Google Shape;355;p40"/>
          <p:cNvGrpSpPr/>
          <p:nvPr/>
        </p:nvGrpSpPr>
        <p:grpSpPr>
          <a:xfrm>
            <a:off x="2882547" y="3539982"/>
            <a:ext cx="205525" cy="409199"/>
            <a:chOff x="7897625" y="3319150"/>
            <a:chExt cx="645900" cy="1285575"/>
          </a:xfrm>
        </p:grpSpPr>
        <p:sp>
          <p:nvSpPr>
            <p:cNvPr id="356" name="Google Shape;356;p4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7" name="Google Shape;357;p4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4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4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4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4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4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4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4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5" name="Google Shape;365;p4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8" name="Google Shape;368;p40"/>
          <p:cNvSpPr/>
          <p:nvPr/>
        </p:nvSpPr>
        <p:spPr>
          <a:xfrm>
            <a:off x="1066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9" name="Google Shape;369;p40"/>
          <p:cNvGrpSpPr/>
          <p:nvPr/>
        </p:nvGrpSpPr>
        <p:grpSpPr>
          <a:xfrm>
            <a:off x="1443547" y="3539982"/>
            <a:ext cx="205525" cy="409199"/>
            <a:chOff x="7897625" y="3319150"/>
            <a:chExt cx="645900" cy="1285575"/>
          </a:xfrm>
        </p:grpSpPr>
        <p:sp>
          <p:nvSpPr>
            <p:cNvPr id="370" name="Google Shape;370;p4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1" name="Google Shape;371;p4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4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4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4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4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4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4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4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4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2" name="Google Shape;382;p40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3" name="Google Shape;383;p40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384" name="Google Shape;384;p4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5" name="Google Shape;385;p4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4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4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4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4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4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4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4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" name="Google Shape;393;p4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6" name="Google Shape;396;p40"/>
          <p:cNvSpPr/>
          <p:nvPr/>
        </p:nvSpPr>
        <p:spPr>
          <a:xfrm>
            <a:off x="599312" y="4501275"/>
            <a:ext cx="3333383" cy="226355"/>
          </a:xfrm>
          <a:custGeom>
            <a:rect b="b" l="l" r="r" t="t"/>
            <a:pathLst>
              <a:path extrusionOk="0" h="4715" w="97746">
                <a:moveTo>
                  <a:pt x="0" y="0"/>
                </a:moveTo>
                <a:lnTo>
                  <a:pt x="0" y="4715"/>
                </a:lnTo>
                <a:lnTo>
                  <a:pt x="97746" y="4715"/>
                </a:lnTo>
                <a:lnTo>
                  <a:pt x="97746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7" name="Google Shape;397;p40"/>
          <p:cNvSpPr txBox="1"/>
          <p:nvPr/>
        </p:nvSpPr>
        <p:spPr>
          <a:xfrm>
            <a:off x="720550" y="4727625"/>
            <a:ext cx="3090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 Radio Access Network (RAN)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41"/>
          <p:cNvCxnSpPr>
            <a:stCxn id="403" idx="2"/>
            <a:endCxn id="404" idx="0"/>
          </p:cNvCxnSpPr>
          <p:nvPr/>
        </p:nvCxnSpPr>
        <p:spPr>
          <a:xfrm flipH="1">
            <a:off x="5684250" y="3339925"/>
            <a:ext cx="1221600" cy="609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1"/>
          <p:cNvCxnSpPr>
            <a:stCxn id="406" idx="2"/>
            <a:endCxn id="404" idx="0"/>
          </p:cNvCxnSpPr>
          <p:nvPr/>
        </p:nvCxnSpPr>
        <p:spPr>
          <a:xfrm>
            <a:off x="4549000" y="3054925"/>
            <a:ext cx="1135500" cy="894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1"/>
          <p:cNvCxnSpPr>
            <a:stCxn id="408" idx="2"/>
            <a:endCxn id="404" idx="0"/>
          </p:cNvCxnSpPr>
          <p:nvPr/>
        </p:nvCxnSpPr>
        <p:spPr>
          <a:xfrm>
            <a:off x="4543650" y="3613525"/>
            <a:ext cx="1140600" cy="335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9" name="Google Shape;409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Infrastructure Components: Cellular Core</a:t>
            </a:r>
            <a:endParaRPr/>
          </a:p>
        </p:txBody>
      </p:sp>
      <p:sp>
        <p:nvSpPr>
          <p:cNvPr id="410" name="Google Shape;410;p41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cellular core</a:t>
            </a:r>
            <a:r>
              <a:rPr lang="en"/>
              <a:t> is the "backend" of the cellular network.</a:t>
            </a:r>
            <a:endParaRPr/>
          </a:p>
        </p:txBody>
      </p:sp>
      <p:sp>
        <p:nvSpPr>
          <p:cNvPr id="411" name="Google Shape;411;p41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2" name="Google Shape;412;p41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413" name="Google Shape;413;p4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4" name="Google Shape;414;p4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4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4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4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4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4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4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4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4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5" name="Google Shape;425;p41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6" name="Google Shape;426;p41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427" name="Google Shape;427;p4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8" name="Google Shape;428;p4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4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4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4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4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4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4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4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6" name="Google Shape;436;p4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1066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0" name="Google Shape;440;p41"/>
          <p:cNvGrpSpPr/>
          <p:nvPr/>
        </p:nvGrpSpPr>
        <p:grpSpPr>
          <a:xfrm>
            <a:off x="1443547" y="2707790"/>
            <a:ext cx="205525" cy="409199"/>
            <a:chOff x="7897625" y="3319150"/>
            <a:chExt cx="645900" cy="1285575"/>
          </a:xfrm>
        </p:grpSpPr>
        <p:sp>
          <p:nvSpPr>
            <p:cNvPr id="441" name="Google Shape;441;p4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2" name="Google Shape;442;p4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4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4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4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4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4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4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4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0" name="Google Shape;450;p4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3" name="Google Shape;453;p41"/>
          <p:cNvSpPr/>
          <p:nvPr/>
        </p:nvSpPr>
        <p:spPr>
          <a:xfrm>
            <a:off x="2505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4" name="Google Shape;454;p41"/>
          <p:cNvGrpSpPr/>
          <p:nvPr/>
        </p:nvGrpSpPr>
        <p:grpSpPr>
          <a:xfrm>
            <a:off x="2882547" y="2707790"/>
            <a:ext cx="205525" cy="409199"/>
            <a:chOff x="7897625" y="3319150"/>
            <a:chExt cx="645900" cy="1285575"/>
          </a:xfrm>
        </p:grpSpPr>
        <p:sp>
          <p:nvSpPr>
            <p:cNvPr id="455" name="Google Shape;455;p4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6" name="Google Shape;456;p4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4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4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4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4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4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4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4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4" name="Google Shape;464;p4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7" name="Google Shape;467;p41"/>
          <p:cNvSpPr/>
          <p:nvPr/>
        </p:nvSpPr>
        <p:spPr>
          <a:xfrm>
            <a:off x="2505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8" name="Google Shape;468;p41"/>
          <p:cNvGrpSpPr/>
          <p:nvPr/>
        </p:nvGrpSpPr>
        <p:grpSpPr>
          <a:xfrm>
            <a:off x="2882547" y="3539982"/>
            <a:ext cx="205525" cy="409199"/>
            <a:chOff x="7897625" y="3319150"/>
            <a:chExt cx="645900" cy="1285575"/>
          </a:xfrm>
        </p:grpSpPr>
        <p:sp>
          <p:nvSpPr>
            <p:cNvPr id="469" name="Google Shape;469;p4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0" name="Google Shape;470;p4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4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4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4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4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4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4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4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8" name="Google Shape;478;p4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1" name="Google Shape;481;p41"/>
          <p:cNvSpPr/>
          <p:nvPr/>
        </p:nvSpPr>
        <p:spPr>
          <a:xfrm>
            <a:off x="1066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2" name="Google Shape;482;p41"/>
          <p:cNvGrpSpPr/>
          <p:nvPr/>
        </p:nvGrpSpPr>
        <p:grpSpPr>
          <a:xfrm>
            <a:off x="1443547" y="3539982"/>
            <a:ext cx="205525" cy="409199"/>
            <a:chOff x="7897625" y="3319150"/>
            <a:chExt cx="645900" cy="1285575"/>
          </a:xfrm>
        </p:grpSpPr>
        <p:sp>
          <p:nvSpPr>
            <p:cNvPr id="483" name="Google Shape;483;p4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4" name="Google Shape;484;p4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4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4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4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4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4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4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4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2" name="Google Shape;492;p4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5" name="Google Shape;495;p41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96" name="Google Shape;496;p41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497" name="Google Shape;497;p4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8" name="Google Shape;498;p4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4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4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4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4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4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4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4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6" name="Google Shape;506;p4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09" name="Google Shape;509;p41"/>
          <p:cNvSpPr/>
          <p:nvPr/>
        </p:nvSpPr>
        <p:spPr>
          <a:xfrm>
            <a:off x="599312" y="4501275"/>
            <a:ext cx="3333383" cy="226355"/>
          </a:xfrm>
          <a:custGeom>
            <a:rect b="b" l="l" r="r" t="t"/>
            <a:pathLst>
              <a:path extrusionOk="0" h="4715" w="97746">
                <a:moveTo>
                  <a:pt x="0" y="0"/>
                </a:moveTo>
                <a:lnTo>
                  <a:pt x="0" y="4715"/>
                </a:lnTo>
                <a:lnTo>
                  <a:pt x="97746" y="4715"/>
                </a:lnTo>
                <a:lnTo>
                  <a:pt x="97746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0" name="Google Shape;510;p41"/>
          <p:cNvSpPr txBox="1"/>
          <p:nvPr/>
        </p:nvSpPr>
        <p:spPr>
          <a:xfrm>
            <a:off x="720550" y="4727625"/>
            <a:ext cx="3090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 Radio Access Network (RAN)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41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66109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4180699" y="4501275"/>
            <a:ext cx="3561131" cy="226355"/>
          </a:xfrm>
          <a:custGeom>
            <a:rect b="b" l="l" r="r" t="t"/>
            <a:pathLst>
              <a:path extrusionOk="0" h="4715" w="97746">
                <a:moveTo>
                  <a:pt x="0" y="0"/>
                </a:moveTo>
                <a:lnTo>
                  <a:pt x="0" y="4715"/>
                </a:lnTo>
                <a:lnTo>
                  <a:pt x="97746" y="4715"/>
                </a:lnTo>
                <a:lnTo>
                  <a:pt x="97746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3" name="Google Shape;513;p41"/>
          <p:cNvSpPr txBox="1"/>
          <p:nvPr/>
        </p:nvSpPr>
        <p:spPr>
          <a:xfrm>
            <a:off x="4310222" y="4727625"/>
            <a:ext cx="3302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 Core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4" name="Google Shape;514;p41"/>
          <p:cNvCxnSpPr>
            <a:stCxn id="406" idx="1"/>
          </p:cNvCxnSpPr>
          <p:nvPr/>
        </p:nvCxnSpPr>
        <p:spPr>
          <a:xfrm flipH="1">
            <a:off x="3150100" y="2912425"/>
            <a:ext cx="1256400" cy="3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1"/>
          <p:cNvCxnSpPr>
            <a:stCxn id="406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1"/>
          <p:cNvCxnSpPr>
            <a:stCxn id="406" idx="1"/>
          </p:cNvCxnSpPr>
          <p:nvPr/>
        </p:nvCxnSpPr>
        <p:spPr>
          <a:xfrm flipH="1">
            <a:off x="2365600" y="2912425"/>
            <a:ext cx="2040900" cy="45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41"/>
          <p:cNvCxnSpPr>
            <a:stCxn id="408" idx="1"/>
          </p:cNvCxnSpPr>
          <p:nvPr/>
        </p:nvCxnSpPr>
        <p:spPr>
          <a:xfrm flipH="1">
            <a:off x="3126750" y="3471025"/>
            <a:ext cx="1274400" cy="31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41"/>
          <p:cNvCxnSpPr>
            <a:stCxn id="408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41"/>
          <p:cNvCxnSpPr>
            <a:stCxn id="406" idx="3"/>
            <a:endCxn id="403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41"/>
          <p:cNvCxnSpPr>
            <a:stCxn id="408" idx="3"/>
            <a:endCxn id="403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41"/>
          <p:cNvCxnSpPr>
            <a:stCxn id="511" idx="2"/>
            <a:endCxn id="404" idx="3"/>
          </p:cNvCxnSpPr>
          <p:nvPr/>
        </p:nvCxnSpPr>
        <p:spPr>
          <a:xfrm rot="10800000">
            <a:off x="6164550" y="4224575"/>
            <a:ext cx="446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41"/>
          <p:cNvCxnSpPr>
            <a:stCxn id="403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1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24" name="Google Shape;524;p41"/>
          <p:cNvSpPr txBox="1"/>
          <p:nvPr/>
        </p:nvSpPr>
        <p:spPr>
          <a:xfrm>
            <a:off x="7600049" y="2927425"/>
            <a:ext cx="921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5" name="Google Shape;525;p41"/>
          <p:cNvCxnSpPr>
            <a:endCxn id="404" idx="1"/>
          </p:cNvCxnSpPr>
          <p:nvPr/>
        </p:nvCxnSpPr>
        <p:spPr>
          <a:xfrm>
            <a:off x="3499475" y="4067375"/>
            <a:ext cx="1704600" cy="157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0" name="Google Shape;530;p42"/>
          <p:cNvCxnSpPr>
            <a:stCxn id="531" idx="2"/>
            <a:endCxn id="532" idx="0"/>
          </p:cNvCxnSpPr>
          <p:nvPr/>
        </p:nvCxnSpPr>
        <p:spPr>
          <a:xfrm flipH="1">
            <a:off x="5684250" y="3339925"/>
            <a:ext cx="1221600" cy="609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2"/>
          <p:cNvCxnSpPr>
            <a:stCxn id="534" idx="2"/>
            <a:endCxn id="532" idx="0"/>
          </p:cNvCxnSpPr>
          <p:nvPr/>
        </p:nvCxnSpPr>
        <p:spPr>
          <a:xfrm>
            <a:off x="4549000" y="3054925"/>
            <a:ext cx="1135500" cy="894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2"/>
          <p:cNvCxnSpPr>
            <a:stCxn id="536" idx="2"/>
            <a:endCxn id="532" idx="0"/>
          </p:cNvCxnSpPr>
          <p:nvPr/>
        </p:nvCxnSpPr>
        <p:spPr>
          <a:xfrm>
            <a:off x="4543650" y="3613525"/>
            <a:ext cx="1140600" cy="335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7" name="Google Shape;537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Infrastructure Components (</a:t>
            </a:r>
            <a:r>
              <a:rPr lang="en">
                <a:solidFill>
                  <a:schemeClr val="accent3"/>
                </a:solidFill>
              </a:rPr>
              <a:t>2/5</a:t>
            </a:r>
            <a:r>
              <a:rPr lang="en">
                <a:solidFill>
                  <a:schemeClr val="accent3"/>
                </a:solidFill>
              </a:rPr>
              <a:t> and </a:t>
            </a:r>
            <a:r>
              <a:rPr lang="en">
                <a:solidFill>
                  <a:schemeClr val="accent3"/>
                </a:solidFill>
              </a:rPr>
              <a:t>3/5</a:t>
            </a:r>
            <a:r>
              <a:rPr lang="en">
                <a:solidFill>
                  <a:schemeClr val="accent3"/>
                </a:solidFill>
              </a:rPr>
              <a:t>): Radio Gateway, Packet Gateway</a:t>
            </a:r>
            <a:endParaRPr/>
          </a:p>
        </p:txBody>
      </p:sp>
      <p:sp>
        <p:nvSpPr>
          <p:cNvPr id="538" name="Google Shape;538;p42"/>
          <p:cNvSpPr txBox="1"/>
          <p:nvPr>
            <p:ph idx="1" type="body"/>
          </p:nvPr>
        </p:nvSpPr>
        <p:spPr>
          <a:xfrm>
            <a:off x="107050" y="402200"/>
            <a:ext cx="8909700" cy="1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Data-plane components (routers):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Radio gateway</a:t>
            </a:r>
            <a:r>
              <a:rPr lang="en"/>
              <a:t>: Boundary </a:t>
            </a:r>
            <a:r>
              <a:rPr lang="en"/>
              <a:t>between</a:t>
            </a:r>
            <a:r>
              <a:rPr lang="en"/>
              <a:t> RAN and 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Packet gateway</a:t>
            </a:r>
            <a:r>
              <a:rPr lang="en"/>
              <a:t>: Boundary between cellular network and rest of Internet.</a:t>
            </a:r>
            <a:endParaRPr/>
          </a:p>
        </p:txBody>
      </p:sp>
      <p:sp>
        <p:nvSpPr>
          <p:cNvPr id="539" name="Google Shape;539;p42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0" name="Google Shape;540;p42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541" name="Google Shape;541;p4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2" name="Google Shape;542;p4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4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4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4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4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4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4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4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0" name="Google Shape;550;p4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3" name="Google Shape;553;p42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4" name="Google Shape;554;p42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555" name="Google Shape;555;p4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6" name="Google Shape;556;p4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4" name="Google Shape;564;p4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7" name="Google Shape;567;p42"/>
          <p:cNvSpPr/>
          <p:nvPr/>
        </p:nvSpPr>
        <p:spPr>
          <a:xfrm>
            <a:off x="1066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8" name="Google Shape;568;p42"/>
          <p:cNvGrpSpPr/>
          <p:nvPr/>
        </p:nvGrpSpPr>
        <p:grpSpPr>
          <a:xfrm>
            <a:off x="1443547" y="2707790"/>
            <a:ext cx="205525" cy="409199"/>
            <a:chOff x="7897625" y="3319150"/>
            <a:chExt cx="645900" cy="1285575"/>
          </a:xfrm>
        </p:grpSpPr>
        <p:sp>
          <p:nvSpPr>
            <p:cNvPr id="569" name="Google Shape;569;p4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0" name="Google Shape;570;p4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8" name="Google Shape;578;p4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81" name="Google Shape;581;p42"/>
          <p:cNvSpPr/>
          <p:nvPr/>
        </p:nvSpPr>
        <p:spPr>
          <a:xfrm>
            <a:off x="2505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2" name="Google Shape;582;p42"/>
          <p:cNvGrpSpPr/>
          <p:nvPr/>
        </p:nvGrpSpPr>
        <p:grpSpPr>
          <a:xfrm>
            <a:off x="2882547" y="2707790"/>
            <a:ext cx="205525" cy="409199"/>
            <a:chOff x="7897625" y="3319150"/>
            <a:chExt cx="645900" cy="1285575"/>
          </a:xfrm>
        </p:grpSpPr>
        <p:sp>
          <p:nvSpPr>
            <p:cNvPr id="583" name="Google Shape;583;p4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84" name="Google Shape;584;p4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2" name="Google Shape;592;p4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95" name="Google Shape;595;p42"/>
          <p:cNvSpPr/>
          <p:nvPr/>
        </p:nvSpPr>
        <p:spPr>
          <a:xfrm>
            <a:off x="2505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96" name="Google Shape;596;p42"/>
          <p:cNvGrpSpPr/>
          <p:nvPr/>
        </p:nvGrpSpPr>
        <p:grpSpPr>
          <a:xfrm>
            <a:off x="2882547" y="3539982"/>
            <a:ext cx="205525" cy="409199"/>
            <a:chOff x="7897625" y="3319150"/>
            <a:chExt cx="645900" cy="1285575"/>
          </a:xfrm>
        </p:grpSpPr>
        <p:sp>
          <p:nvSpPr>
            <p:cNvPr id="597" name="Google Shape;597;p4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98" name="Google Shape;598;p4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4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4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6" name="Google Shape;606;p4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9" name="Google Shape;609;p42"/>
          <p:cNvSpPr/>
          <p:nvPr/>
        </p:nvSpPr>
        <p:spPr>
          <a:xfrm>
            <a:off x="1066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0" name="Google Shape;610;p42"/>
          <p:cNvGrpSpPr/>
          <p:nvPr/>
        </p:nvGrpSpPr>
        <p:grpSpPr>
          <a:xfrm>
            <a:off x="1443547" y="3539982"/>
            <a:ext cx="205525" cy="409199"/>
            <a:chOff x="7897625" y="3319150"/>
            <a:chExt cx="645900" cy="1285575"/>
          </a:xfrm>
        </p:grpSpPr>
        <p:sp>
          <p:nvSpPr>
            <p:cNvPr id="611" name="Google Shape;611;p4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2" name="Google Shape;612;p4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0" name="Google Shape;620;p4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23" name="Google Shape;623;p42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4" name="Google Shape;624;p42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625" name="Google Shape;625;p4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6" name="Google Shape;626;p4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4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4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4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4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4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4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4" name="Google Shape;634;p4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37" name="Google Shape;637;p42"/>
          <p:cNvSpPr/>
          <p:nvPr/>
        </p:nvSpPr>
        <p:spPr>
          <a:xfrm>
            <a:off x="599312" y="4501275"/>
            <a:ext cx="3333383" cy="226355"/>
          </a:xfrm>
          <a:custGeom>
            <a:rect b="b" l="l" r="r" t="t"/>
            <a:pathLst>
              <a:path extrusionOk="0" h="4715" w="97746">
                <a:moveTo>
                  <a:pt x="0" y="0"/>
                </a:moveTo>
                <a:lnTo>
                  <a:pt x="0" y="4715"/>
                </a:lnTo>
                <a:lnTo>
                  <a:pt x="97746" y="4715"/>
                </a:lnTo>
                <a:lnTo>
                  <a:pt x="97746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" name="Google Shape;638;p42"/>
          <p:cNvSpPr txBox="1"/>
          <p:nvPr/>
        </p:nvSpPr>
        <p:spPr>
          <a:xfrm>
            <a:off x="720550" y="4727625"/>
            <a:ext cx="3090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 Radio Access Network (RAN)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42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42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66109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4180699" y="4501275"/>
            <a:ext cx="3561131" cy="226355"/>
          </a:xfrm>
          <a:custGeom>
            <a:rect b="b" l="l" r="r" t="t"/>
            <a:pathLst>
              <a:path extrusionOk="0" h="4715" w="97746">
                <a:moveTo>
                  <a:pt x="0" y="0"/>
                </a:moveTo>
                <a:lnTo>
                  <a:pt x="0" y="4715"/>
                </a:lnTo>
                <a:lnTo>
                  <a:pt x="97746" y="4715"/>
                </a:lnTo>
                <a:lnTo>
                  <a:pt x="97746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1" name="Google Shape;641;p42"/>
          <p:cNvSpPr txBox="1"/>
          <p:nvPr/>
        </p:nvSpPr>
        <p:spPr>
          <a:xfrm>
            <a:off x="4310222" y="4727625"/>
            <a:ext cx="3302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 Core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2" name="Google Shape;642;p42"/>
          <p:cNvCxnSpPr>
            <a:stCxn id="534" idx="1"/>
          </p:cNvCxnSpPr>
          <p:nvPr/>
        </p:nvCxnSpPr>
        <p:spPr>
          <a:xfrm flipH="1">
            <a:off x="3150100" y="2912425"/>
            <a:ext cx="1256400" cy="3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2"/>
          <p:cNvCxnSpPr>
            <a:stCxn id="534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2"/>
          <p:cNvCxnSpPr>
            <a:stCxn id="534" idx="1"/>
          </p:cNvCxnSpPr>
          <p:nvPr/>
        </p:nvCxnSpPr>
        <p:spPr>
          <a:xfrm flipH="1">
            <a:off x="2365600" y="2912425"/>
            <a:ext cx="2040900" cy="45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2"/>
          <p:cNvCxnSpPr>
            <a:stCxn id="536" idx="1"/>
          </p:cNvCxnSpPr>
          <p:nvPr/>
        </p:nvCxnSpPr>
        <p:spPr>
          <a:xfrm flipH="1">
            <a:off x="3126750" y="3471025"/>
            <a:ext cx="1274400" cy="31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42"/>
          <p:cNvCxnSpPr>
            <a:stCxn id="536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42"/>
          <p:cNvCxnSpPr>
            <a:stCxn id="534" idx="3"/>
            <a:endCxn id="531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42"/>
          <p:cNvCxnSpPr>
            <a:stCxn id="536" idx="3"/>
            <a:endCxn id="531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42"/>
          <p:cNvCxnSpPr>
            <a:stCxn id="639" idx="2"/>
            <a:endCxn id="532" idx="3"/>
          </p:cNvCxnSpPr>
          <p:nvPr/>
        </p:nvCxnSpPr>
        <p:spPr>
          <a:xfrm rot="10800000">
            <a:off x="6164550" y="4224575"/>
            <a:ext cx="446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2"/>
          <p:cNvCxnSpPr>
            <a:stCxn id="531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2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2" name="Google Shape;652;p42"/>
          <p:cNvSpPr txBox="1"/>
          <p:nvPr/>
        </p:nvSpPr>
        <p:spPr>
          <a:xfrm>
            <a:off x="7600049" y="2927425"/>
            <a:ext cx="921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3900150" y="2236613"/>
            <a:ext cx="1343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R1 and R2 are radio gateways.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5867250" y="2369213"/>
            <a:ext cx="2077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P1 is the packet gateway.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(There could be multiple).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2282372" y="1714377"/>
            <a:ext cx="2404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Wired links between towers and radio gateways.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6" name="Google Shape;656;p42"/>
          <p:cNvCxnSpPr>
            <a:endCxn id="532" idx="1"/>
          </p:cNvCxnSpPr>
          <p:nvPr/>
        </p:nvCxnSpPr>
        <p:spPr>
          <a:xfrm>
            <a:off x="3499475" y="4067375"/>
            <a:ext cx="1704600" cy="157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is Cellular Different?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Brief History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Cellular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Cellular Networks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1" name="Google Shape;661;p43"/>
          <p:cNvCxnSpPr>
            <a:stCxn id="662" idx="2"/>
            <a:endCxn id="663" idx="0"/>
          </p:cNvCxnSpPr>
          <p:nvPr/>
        </p:nvCxnSpPr>
        <p:spPr>
          <a:xfrm flipH="1">
            <a:off x="5684250" y="3339925"/>
            <a:ext cx="1221600" cy="609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43"/>
          <p:cNvCxnSpPr>
            <a:stCxn id="665" idx="2"/>
            <a:endCxn id="663" idx="0"/>
          </p:cNvCxnSpPr>
          <p:nvPr/>
        </p:nvCxnSpPr>
        <p:spPr>
          <a:xfrm>
            <a:off x="4549000" y="3054925"/>
            <a:ext cx="1135500" cy="894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43"/>
          <p:cNvCxnSpPr>
            <a:stCxn id="667" idx="2"/>
            <a:endCxn id="663" idx="0"/>
          </p:cNvCxnSpPr>
          <p:nvPr/>
        </p:nvCxnSpPr>
        <p:spPr>
          <a:xfrm>
            <a:off x="4543650" y="3613525"/>
            <a:ext cx="1140600" cy="335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68" name="Google Shape;668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Infrastructure Components (</a:t>
            </a:r>
            <a:r>
              <a:rPr lang="en">
                <a:solidFill>
                  <a:schemeClr val="accent3"/>
                </a:solidFill>
              </a:rPr>
              <a:t>4/5</a:t>
            </a:r>
            <a:r>
              <a:rPr lang="en">
                <a:solidFill>
                  <a:schemeClr val="accent3"/>
                </a:solidFill>
              </a:rPr>
              <a:t> and 5/5): Mobility Manager, Database</a:t>
            </a:r>
            <a:endParaRPr/>
          </a:p>
        </p:txBody>
      </p:sp>
      <p:sp>
        <p:nvSpPr>
          <p:cNvPr id="669" name="Google Shape;669;p43"/>
          <p:cNvSpPr txBox="1"/>
          <p:nvPr>
            <p:ph idx="1" type="body"/>
          </p:nvPr>
        </p:nvSpPr>
        <p:spPr>
          <a:xfrm>
            <a:off x="107050" y="402200"/>
            <a:ext cx="8909700" cy="1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Control-plane components: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Mobility manager</a:t>
            </a:r>
            <a:r>
              <a:rPr lang="en"/>
              <a:t>: Handles authentication, mobility, location tracking,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Database</a:t>
            </a:r>
            <a:r>
              <a:rPr lang="en"/>
              <a:t>: Stores information about customers.</a:t>
            </a:r>
            <a:endParaRPr/>
          </a:p>
        </p:txBody>
      </p:sp>
      <p:sp>
        <p:nvSpPr>
          <p:cNvPr id="670" name="Google Shape;670;p43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1" name="Google Shape;671;p43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672" name="Google Shape;672;p4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3" name="Google Shape;673;p4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1" name="Google Shape;681;p4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4" name="Google Shape;684;p43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5" name="Google Shape;685;p43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686" name="Google Shape;686;p4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7" name="Google Shape;687;p4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5" name="Google Shape;695;p4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8" name="Google Shape;698;p43"/>
          <p:cNvSpPr/>
          <p:nvPr/>
        </p:nvSpPr>
        <p:spPr>
          <a:xfrm>
            <a:off x="1066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9" name="Google Shape;699;p43"/>
          <p:cNvGrpSpPr/>
          <p:nvPr/>
        </p:nvGrpSpPr>
        <p:grpSpPr>
          <a:xfrm>
            <a:off x="1443547" y="2707790"/>
            <a:ext cx="205525" cy="409199"/>
            <a:chOff x="7897625" y="3319150"/>
            <a:chExt cx="645900" cy="1285575"/>
          </a:xfrm>
        </p:grpSpPr>
        <p:sp>
          <p:nvSpPr>
            <p:cNvPr id="700" name="Google Shape;700;p4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1" name="Google Shape;701;p4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4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9" name="Google Shape;709;p4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12" name="Google Shape;712;p43"/>
          <p:cNvSpPr/>
          <p:nvPr/>
        </p:nvSpPr>
        <p:spPr>
          <a:xfrm>
            <a:off x="2505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3" name="Google Shape;713;p43"/>
          <p:cNvGrpSpPr/>
          <p:nvPr/>
        </p:nvGrpSpPr>
        <p:grpSpPr>
          <a:xfrm>
            <a:off x="2882547" y="2707790"/>
            <a:ext cx="205525" cy="409199"/>
            <a:chOff x="7897625" y="3319150"/>
            <a:chExt cx="645900" cy="1285575"/>
          </a:xfrm>
        </p:grpSpPr>
        <p:sp>
          <p:nvSpPr>
            <p:cNvPr id="714" name="Google Shape;714;p4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5" name="Google Shape;715;p4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3" name="Google Shape;723;p4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26" name="Google Shape;726;p43"/>
          <p:cNvSpPr/>
          <p:nvPr/>
        </p:nvSpPr>
        <p:spPr>
          <a:xfrm>
            <a:off x="2505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7" name="Google Shape;727;p43"/>
          <p:cNvGrpSpPr/>
          <p:nvPr/>
        </p:nvGrpSpPr>
        <p:grpSpPr>
          <a:xfrm>
            <a:off x="2882547" y="3539982"/>
            <a:ext cx="205525" cy="409199"/>
            <a:chOff x="7897625" y="3319150"/>
            <a:chExt cx="645900" cy="1285575"/>
          </a:xfrm>
        </p:grpSpPr>
        <p:sp>
          <p:nvSpPr>
            <p:cNvPr id="728" name="Google Shape;728;p4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9" name="Google Shape;729;p4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4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4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4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4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4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4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4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7" name="Google Shape;737;p4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0" name="Google Shape;740;p43"/>
          <p:cNvSpPr/>
          <p:nvPr/>
        </p:nvSpPr>
        <p:spPr>
          <a:xfrm>
            <a:off x="1066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1" name="Google Shape;741;p43"/>
          <p:cNvGrpSpPr/>
          <p:nvPr/>
        </p:nvGrpSpPr>
        <p:grpSpPr>
          <a:xfrm>
            <a:off x="1443547" y="3539982"/>
            <a:ext cx="205525" cy="409199"/>
            <a:chOff x="7897625" y="3319150"/>
            <a:chExt cx="645900" cy="1285575"/>
          </a:xfrm>
        </p:grpSpPr>
        <p:sp>
          <p:nvSpPr>
            <p:cNvPr id="742" name="Google Shape;742;p4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3" name="Google Shape;743;p4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4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4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4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4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4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4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1" name="Google Shape;751;p4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4" name="Google Shape;754;p43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5" name="Google Shape;755;p43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756" name="Google Shape;756;p4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7" name="Google Shape;757;p4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4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4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4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4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4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4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4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5" name="Google Shape;765;p4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68" name="Google Shape;768;p43"/>
          <p:cNvSpPr/>
          <p:nvPr/>
        </p:nvSpPr>
        <p:spPr>
          <a:xfrm>
            <a:off x="599312" y="4501275"/>
            <a:ext cx="3333383" cy="226355"/>
          </a:xfrm>
          <a:custGeom>
            <a:rect b="b" l="l" r="r" t="t"/>
            <a:pathLst>
              <a:path extrusionOk="0" h="4715" w="97746">
                <a:moveTo>
                  <a:pt x="0" y="0"/>
                </a:moveTo>
                <a:lnTo>
                  <a:pt x="0" y="4715"/>
                </a:lnTo>
                <a:lnTo>
                  <a:pt x="97746" y="4715"/>
                </a:lnTo>
                <a:lnTo>
                  <a:pt x="97746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9" name="Google Shape;769;p43"/>
          <p:cNvSpPr txBox="1"/>
          <p:nvPr/>
        </p:nvSpPr>
        <p:spPr>
          <a:xfrm>
            <a:off x="720550" y="4727625"/>
            <a:ext cx="3090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 Radio Access Network (RAN)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3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3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43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3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43"/>
          <p:cNvSpPr/>
          <p:nvPr/>
        </p:nvSpPr>
        <p:spPr>
          <a:xfrm>
            <a:off x="66109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43"/>
          <p:cNvSpPr/>
          <p:nvPr/>
        </p:nvSpPr>
        <p:spPr>
          <a:xfrm>
            <a:off x="4180699" y="4501275"/>
            <a:ext cx="3561131" cy="226355"/>
          </a:xfrm>
          <a:custGeom>
            <a:rect b="b" l="l" r="r" t="t"/>
            <a:pathLst>
              <a:path extrusionOk="0" h="4715" w="97746">
                <a:moveTo>
                  <a:pt x="0" y="0"/>
                </a:moveTo>
                <a:lnTo>
                  <a:pt x="0" y="4715"/>
                </a:lnTo>
                <a:lnTo>
                  <a:pt x="97746" y="4715"/>
                </a:lnTo>
                <a:lnTo>
                  <a:pt x="97746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2" name="Google Shape;772;p43"/>
          <p:cNvSpPr txBox="1"/>
          <p:nvPr/>
        </p:nvSpPr>
        <p:spPr>
          <a:xfrm>
            <a:off x="4310222" y="4727625"/>
            <a:ext cx="3302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 Core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3" name="Google Shape;773;p43"/>
          <p:cNvCxnSpPr>
            <a:stCxn id="665" idx="1"/>
          </p:cNvCxnSpPr>
          <p:nvPr/>
        </p:nvCxnSpPr>
        <p:spPr>
          <a:xfrm flipH="1">
            <a:off x="3150100" y="2912425"/>
            <a:ext cx="1256400" cy="3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43"/>
          <p:cNvCxnSpPr>
            <a:stCxn id="665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43"/>
          <p:cNvCxnSpPr>
            <a:stCxn id="665" idx="1"/>
          </p:cNvCxnSpPr>
          <p:nvPr/>
        </p:nvCxnSpPr>
        <p:spPr>
          <a:xfrm flipH="1">
            <a:off x="2365600" y="2912425"/>
            <a:ext cx="2040900" cy="45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43"/>
          <p:cNvCxnSpPr>
            <a:stCxn id="667" idx="1"/>
          </p:cNvCxnSpPr>
          <p:nvPr/>
        </p:nvCxnSpPr>
        <p:spPr>
          <a:xfrm flipH="1">
            <a:off x="3126750" y="3471025"/>
            <a:ext cx="1274400" cy="31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43"/>
          <p:cNvCxnSpPr>
            <a:stCxn id="667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3"/>
          <p:cNvCxnSpPr>
            <a:stCxn id="665" idx="3"/>
            <a:endCxn id="662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43"/>
          <p:cNvCxnSpPr>
            <a:stCxn id="667" idx="3"/>
            <a:endCxn id="662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43"/>
          <p:cNvCxnSpPr>
            <a:stCxn id="770" idx="2"/>
            <a:endCxn id="663" idx="3"/>
          </p:cNvCxnSpPr>
          <p:nvPr/>
        </p:nvCxnSpPr>
        <p:spPr>
          <a:xfrm rot="10800000">
            <a:off x="6164550" y="4224575"/>
            <a:ext cx="446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43"/>
          <p:cNvCxnSpPr>
            <a:stCxn id="662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43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3" name="Google Shape;783;p43"/>
          <p:cNvSpPr txBox="1"/>
          <p:nvPr/>
        </p:nvSpPr>
        <p:spPr>
          <a:xfrm>
            <a:off x="7600049" y="2927425"/>
            <a:ext cx="921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4" name="Google Shape;784;p43"/>
          <p:cNvCxnSpPr>
            <a:endCxn id="663" idx="1"/>
          </p:cNvCxnSpPr>
          <p:nvPr/>
        </p:nvCxnSpPr>
        <p:spPr>
          <a:xfrm>
            <a:off x="3499475" y="4067375"/>
            <a:ext cx="1704600" cy="157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5" name="Google Shape;785;p43"/>
          <p:cNvSpPr txBox="1"/>
          <p:nvPr/>
        </p:nvSpPr>
        <p:spPr>
          <a:xfrm>
            <a:off x="7902950" y="3873575"/>
            <a:ext cx="960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Manager can access database.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43"/>
          <p:cNvSpPr txBox="1"/>
          <p:nvPr/>
        </p:nvSpPr>
        <p:spPr>
          <a:xfrm>
            <a:off x="5204075" y="2065938"/>
            <a:ext cx="1983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Manager can configure gateways and towers.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1" name="Google Shape;791;p44"/>
          <p:cNvCxnSpPr>
            <a:stCxn id="792" idx="2"/>
            <a:endCxn id="793" idx="0"/>
          </p:cNvCxnSpPr>
          <p:nvPr/>
        </p:nvCxnSpPr>
        <p:spPr>
          <a:xfrm flipH="1">
            <a:off x="5684250" y="3339925"/>
            <a:ext cx="1221600" cy="609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44"/>
          <p:cNvCxnSpPr>
            <a:stCxn id="795" idx="2"/>
            <a:endCxn id="793" idx="0"/>
          </p:cNvCxnSpPr>
          <p:nvPr/>
        </p:nvCxnSpPr>
        <p:spPr>
          <a:xfrm>
            <a:off x="4549000" y="3054925"/>
            <a:ext cx="1135500" cy="8943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44"/>
          <p:cNvCxnSpPr>
            <a:stCxn id="797" idx="2"/>
            <a:endCxn id="793" idx="0"/>
          </p:cNvCxnSpPr>
          <p:nvPr/>
        </p:nvCxnSpPr>
        <p:spPr>
          <a:xfrm>
            <a:off x="4543650" y="3613525"/>
            <a:ext cx="1140600" cy="3357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8" name="Google Shape;798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Infrastructure Components: Summary</a:t>
            </a:r>
            <a:endParaRPr/>
          </a:p>
        </p:txBody>
      </p:sp>
      <p:sp>
        <p:nvSpPr>
          <p:cNvPr id="799" name="Google Shape;799;p44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 towers (arranged in a RAN).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plane: Radio gateways, packet gateways.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plane: Mobility manager, database.</a:t>
            </a:r>
            <a:endParaRPr/>
          </a:p>
        </p:txBody>
      </p:sp>
      <p:sp>
        <p:nvSpPr>
          <p:cNvPr id="800" name="Google Shape;800;p44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1" name="Google Shape;801;p44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802" name="Google Shape;802;p4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4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4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4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4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4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4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4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4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1" name="Google Shape;811;p4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4" name="Google Shape;814;p44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5" name="Google Shape;815;p44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816" name="Google Shape;816;p4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7" name="Google Shape;817;p4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4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4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4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4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4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4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4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5" name="Google Shape;825;p4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8" name="Google Shape;828;p44"/>
          <p:cNvSpPr/>
          <p:nvPr/>
        </p:nvSpPr>
        <p:spPr>
          <a:xfrm>
            <a:off x="1066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9" name="Google Shape;829;p44"/>
          <p:cNvGrpSpPr/>
          <p:nvPr/>
        </p:nvGrpSpPr>
        <p:grpSpPr>
          <a:xfrm>
            <a:off x="1443547" y="2707790"/>
            <a:ext cx="205525" cy="409199"/>
            <a:chOff x="7897625" y="3319150"/>
            <a:chExt cx="645900" cy="1285575"/>
          </a:xfrm>
        </p:grpSpPr>
        <p:sp>
          <p:nvSpPr>
            <p:cNvPr id="830" name="Google Shape;830;p4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31" name="Google Shape;831;p4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4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4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4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4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4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9" name="Google Shape;839;p4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4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2" name="Google Shape;842;p44"/>
          <p:cNvSpPr/>
          <p:nvPr/>
        </p:nvSpPr>
        <p:spPr>
          <a:xfrm>
            <a:off x="2505200" y="2496334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3" name="Google Shape;843;p44"/>
          <p:cNvGrpSpPr/>
          <p:nvPr/>
        </p:nvGrpSpPr>
        <p:grpSpPr>
          <a:xfrm>
            <a:off x="2882547" y="2707790"/>
            <a:ext cx="205525" cy="409199"/>
            <a:chOff x="7897625" y="3319150"/>
            <a:chExt cx="645900" cy="1285575"/>
          </a:xfrm>
        </p:grpSpPr>
        <p:sp>
          <p:nvSpPr>
            <p:cNvPr id="844" name="Google Shape;844;p4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45" name="Google Shape;845;p4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4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4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4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4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4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4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4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3" name="Google Shape;853;p4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56" name="Google Shape;856;p44"/>
          <p:cNvSpPr/>
          <p:nvPr/>
        </p:nvSpPr>
        <p:spPr>
          <a:xfrm>
            <a:off x="2505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7" name="Google Shape;857;p44"/>
          <p:cNvGrpSpPr/>
          <p:nvPr/>
        </p:nvGrpSpPr>
        <p:grpSpPr>
          <a:xfrm>
            <a:off x="2882547" y="3539982"/>
            <a:ext cx="205525" cy="409199"/>
            <a:chOff x="7897625" y="3319150"/>
            <a:chExt cx="645900" cy="1285575"/>
          </a:xfrm>
        </p:grpSpPr>
        <p:sp>
          <p:nvSpPr>
            <p:cNvPr id="858" name="Google Shape;858;p4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59" name="Google Shape;859;p4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4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4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4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4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4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4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7" name="Google Shape;867;p4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0" name="Google Shape;870;p44"/>
          <p:cNvSpPr/>
          <p:nvPr/>
        </p:nvSpPr>
        <p:spPr>
          <a:xfrm>
            <a:off x="1066200" y="3328526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1" name="Google Shape;871;p44"/>
          <p:cNvGrpSpPr/>
          <p:nvPr/>
        </p:nvGrpSpPr>
        <p:grpSpPr>
          <a:xfrm>
            <a:off x="1443547" y="3539982"/>
            <a:ext cx="205525" cy="409199"/>
            <a:chOff x="7897625" y="3319150"/>
            <a:chExt cx="645900" cy="1285575"/>
          </a:xfrm>
        </p:grpSpPr>
        <p:sp>
          <p:nvSpPr>
            <p:cNvPr id="872" name="Google Shape;872;p4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73" name="Google Shape;873;p4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4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4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4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4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4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4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4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1" name="Google Shape;881;p4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4" name="Google Shape;884;p44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5" name="Google Shape;885;p44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886" name="Google Shape;886;p4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87" name="Google Shape;887;p4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4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4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4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4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4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4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4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5" name="Google Shape;895;p4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8" name="Google Shape;898;p44"/>
          <p:cNvSpPr/>
          <p:nvPr/>
        </p:nvSpPr>
        <p:spPr>
          <a:xfrm>
            <a:off x="599312" y="4501275"/>
            <a:ext cx="3333383" cy="226355"/>
          </a:xfrm>
          <a:custGeom>
            <a:rect b="b" l="l" r="r" t="t"/>
            <a:pathLst>
              <a:path extrusionOk="0" h="4715" w="97746">
                <a:moveTo>
                  <a:pt x="0" y="0"/>
                </a:moveTo>
                <a:lnTo>
                  <a:pt x="0" y="4715"/>
                </a:lnTo>
                <a:lnTo>
                  <a:pt x="97746" y="4715"/>
                </a:lnTo>
                <a:lnTo>
                  <a:pt x="97746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9" name="Google Shape;899;p44"/>
          <p:cNvSpPr txBox="1"/>
          <p:nvPr/>
        </p:nvSpPr>
        <p:spPr>
          <a:xfrm>
            <a:off x="720550" y="4727625"/>
            <a:ext cx="3090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 Radio Access Network (RAN)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44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44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44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44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44"/>
          <p:cNvSpPr/>
          <p:nvPr/>
        </p:nvSpPr>
        <p:spPr>
          <a:xfrm>
            <a:off x="66109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44"/>
          <p:cNvSpPr/>
          <p:nvPr/>
        </p:nvSpPr>
        <p:spPr>
          <a:xfrm>
            <a:off x="4180699" y="4501275"/>
            <a:ext cx="3561131" cy="226355"/>
          </a:xfrm>
          <a:custGeom>
            <a:rect b="b" l="l" r="r" t="t"/>
            <a:pathLst>
              <a:path extrusionOk="0" h="4715" w="97746">
                <a:moveTo>
                  <a:pt x="0" y="0"/>
                </a:moveTo>
                <a:lnTo>
                  <a:pt x="0" y="4715"/>
                </a:lnTo>
                <a:lnTo>
                  <a:pt x="97746" y="4715"/>
                </a:lnTo>
                <a:lnTo>
                  <a:pt x="97746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2" name="Google Shape;902;p44"/>
          <p:cNvSpPr txBox="1"/>
          <p:nvPr/>
        </p:nvSpPr>
        <p:spPr>
          <a:xfrm>
            <a:off x="4310222" y="4727625"/>
            <a:ext cx="3302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 Core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3" name="Google Shape;903;p44"/>
          <p:cNvCxnSpPr>
            <a:stCxn id="795" idx="1"/>
          </p:cNvCxnSpPr>
          <p:nvPr/>
        </p:nvCxnSpPr>
        <p:spPr>
          <a:xfrm flipH="1">
            <a:off x="3150100" y="2912425"/>
            <a:ext cx="1256400" cy="30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44"/>
          <p:cNvCxnSpPr>
            <a:stCxn id="795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4"/>
          <p:cNvCxnSpPr>
            <a:stCxn id="795" idx="1"/>
          </p:cNvCxnSpPr>
          <p:nvPr/>
        </p:nvCxnSpPr>
        <p:spPr>
          <a:xfrm flipH="1">
            <a:off x="2365600" y="2912425"/>
            <a:ext cx="2040900" cy="45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44"/>
          <p:cNvCxnSpPr>
            <a:stCxn id="797" idx="1"/>
          </p:cNvCxnSpPr>
          <p:nvPr/>
        </p:nvCxnSpPr>
        <p:spPr>
          <a:xfrm flipH="1">
            <a:off x="3126750" y="3471025"/>
            <a:ext cx="1274400" cy="31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44"/>
          <p:cNvCxnSpPr>
            <a:stCxn id="797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44"/>
          <p:cNvCxnSpPr>
            <a:stCxn id="795" idx="3"/>
            <a:endCxn id="792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44"/>
          <p:cNvCxnSpPr>
            <a:stCxn id="797" idx="3"/>
            <a:endCxn id="792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44"/>
          <p:cNvCxnSpPr>
            <a:stCxn id="900" idx="2"/>
            <a:endCxn id="793" idx="3"/>
          </p:cNvCxnSpPr>
          <p:nvPr/>
        </p:nvCxnSpPr>
        <p:spPr>
          <a:xfrm rot="10800000">
            <a:off x="6164550" y="4224575"/>
            <a:ext cx="446400" cy="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44"/>
          <p:cNvCxnSpPr>
            <a:stCxn id="792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44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3" name="Google Shape;913;p44"/>
          <p:cNvSpPr txBox="1"/>
          <p:nvPr/>
        </p:nvSpPr>
        <p:spPr>
          <a:xfrm>
            <a:off x="7600049" y="2927425"/>
            <a:ext cx="921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 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4" name="Google Shape;914;p44"/>
          <p:cNvCxnSpPr>
            <a:endCxn id="793" idx="1"/>
          </p:cNvCxnSpPr>
          <p:nvPr/>
        </p:nvCxnSpPr>
        <p:spPr>
          <a:xfrm>
            <a:off x="3499475" y="4067375"/>
            <a:ext cx="1704600" cy="1572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Cellular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Cellular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High-Level View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20" name="Google Shape;920;p4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View</a:t>
            </a:r>
            <a:endParaRPr/>
          </a:p>
        </p:txBody>
      </p:sp>
      <p:sp>
        <p:nvSpPr>
          <p:cNvPr id="921" name="Google Shape;921;p4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High-Level View (0/4) – Registration</a:t>
            </a:r>
            <a:endParaRPr/>
          </a:p>
        </p:txBody>
      </p:sp>
      <p:sp>
        <p:nvSpPr>
          <p:cNvPr id="927" name="Google Shape;927;p46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0: </a:t>
            </a:r>
            <a:r>
              <a:rPr b="1" lang="en"/>
              <a:t>Registration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registers for the service. Database is updated.</a:t>
            </a:r>
            <a:endParaRPr/>
          </a:p>
        </p:txBody>
      </p:sp>
      <p:sp>
        <p:nvSpPr>
          <p:cNvPr id="928" name="Google Shape;928;p46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9" name="Google Shape;929;p46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930" name="Google Shape;930;p46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1" name="Google Shape;931;p46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46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46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4" name="Google Shape;934;p46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5" name="Google Shape;935;p46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46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46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8" name="Google Shape;938;p46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9" name="Google Shape;939;p46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46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1" name="Google Shape;941;p46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42" name="Google Shape;942;p46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3" name="Google Shape;943;p46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944" name="Google Shape;944;p46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5" name="Google Shape;945;p46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46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46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46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46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46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46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46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3" name="Google Shape;953;p46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6" name="Google Shape;956;p46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57" name="Google Shape;957;p46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958" name="Google Shape;958;p46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9" name="Google Shape;959;p46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46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46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46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46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46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46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46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7" name="Google Shape;967;p46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68;p46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46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0" name="Google Shape;970;p46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46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2" name="Google Shape;972;p46"/>
          <p:cNvCxnSpPr>
            <a:stCxn id="970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46"/>
          <p:cNvCxnSpPr>
            <a:stCxn id="971" idx="1"/>
          </p:cNvCxnSpPr>
          <p:nvPr/>
        </p:nvCxnSpPr>
        <p:spPr>
          <a:xfrm rot="10800000">
            <a:off x="2365650" y="3366925"/>
            <a:ext cx="2035500" cy="10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46"/>
          <p:cNvCxnSpPr>
            <a:stCxn id="971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46"/>
          <p:cNvCxnSpPr>
            <a:stCxn id="970" idx="3"/>
            <a:endCxn id="976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46"/>
          <p:cNvCxnSpPr>
            <a:stCxn id="971" idx="3"/>
            <a:endCxn id="976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46"/>
          <p:cNvCxnSpPr>
            <a:stCxn id="979" idx="2"/>
            <a:endCxn id="980" idx="3"/>
          </p:cNvCxnSpPr>
          <p:nvPr/>
        </p:nvCxnSpPr>
        <p:spPr>
          <a:xfrm rot="10800000">
            <a:off x="6164550" y="4224575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46"/>
          <p:cNvCxnSpPr>
            <a:stCxn id="976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46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983" name="Google Shape;983;p46"/>
          <p:cNvGrpSpPr/>
          <p:nvPr/>
        </p:nvGrpSpPr>
        <p:grpSpPr>
          <a:xfrm>
            <a:off x="7227575" y="1738225"/>
            <a:ext cx="384763" cy="551700"/>
            <a:chOff x="160300" y="2651875"/>
            <a:chExt cx="384763" cy="551700"/>
          </a:xfrm>
        </p:grpSpPr>
        <p:pic>
          <p:nvPicPr>
            <p:cNvPr id="984" name="Google Shape;984;p46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5" name="Google Shape;985;p46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0" name="Google Shape;980;p46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6" name="Google Shape;986;p46"/>
          <p:cNvCxnSpPr>
            <a:stCxn id="979" idx="1"/>
            <a:endCxn id="984" idx="2"/>
          </p:cNvCxnSpPr>
          <p:nvPr/>
        </p:nvCxnSpPr>
        <p:spPr>
          <a:xfrm rot="10800000">
            <a:off x="7383150" y="2289875"/>
            <a:ext cx="165300" cy="1643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79" name="Google Shape;979;p46"/>
          <p:cNvSpPr/>
          <p:nvPr/>
        </p:nvSpPr>
        <p:spPr>
          <a:xfrm>
            <a:off x="70681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46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High-Level View (1/4) – Discovery</a:t>
            </a:r>
            <a:endParaRPr/>
          </a:p>
        </p:txBody>
      </p:sp>
      <p:sp>
        <p:nvSpPr>
          <p:cNvPr id="992" name="Google Shape;992;p47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1: </a:t>
            </a:r>
            <a:r>
              <a:rPr b="1" lang="en"/>
              <a:t>Discovery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wants to connect.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device discovers available towers and picks one.</a:t>
            </a:r>
            <a:endParaRPr/>
          </a:p>
        </p:txBody>
      </p:sp>
      <p:sp>
        <p:nvSpPr>
          <p:cNvPr id="993" name="Google Shape;993;p47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4" name="Google Shape;994;p47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995" name="Google Shape;995;p47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6" name="Google Shape;996;p47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47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47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47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47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47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47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47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4" name="Google Shape;1004;p47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7" name="Google Shape;1007;p47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8" name="Google Shape;1008;p47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1009" name="Google Shape;1009;p47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0" name="Google Shape;1010;p47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47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47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47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47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47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47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47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8" name="Google Shape;1018;p47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9" name="Google Shape;1019;p47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21" name="Google Shape;1021;p47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1023" name="Google Shape;1023;p47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4" name="Google Shape;1024;p47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47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47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47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47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47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47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2" name="Google Shape;1032;p47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35" name="Google Shape;1035;p47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47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47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47"/>
          <p:cNvSpPr/>
          <p:nvPr/>
        </p:nvSpPr>
        <p:spPr>
          <a:xfrm>
            <a:off x="70681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9" name="Google Shape;1039;p47"/>
          <p:cNvCxnSpPr>
            <a:stCxn id="1035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47"/>
          <p:cNvCxnSpPr>
            <a:stCxn id="1036" idx="1"/>
          </p:cNvCxnSpPr>
          <p:nvPr/>
        </p:nvCxnSpPr>
        <p:spPr>
          <a:xfrm rot="10800000">
            <a:off x="2365650" y="3366925"/>
            <a:ext cx="2035500" cy="10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47"/>
          <p:cNvCxnSpPr>
            <a:stCxn id="1036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47"/>
          <p:cNvCxnSpPr>
            <a:stCxn id="1035" idx="3"/>
            <a:endCxn id="1037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47"/>
          <p:cNvCxnSpPr>
            <a:stCxn id="1036" idx="3"/>
            <a:endCxn id="1037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47"/>
          <p:cNvCxnSpPr>
            <a:stCxn id="1038" idx="2"/>
            <a:endCxn id="1045" idx="3"/>
          </p:cNvCxnSpPr>
          <p:nvPr/>
        </p:nvCxnSpPr>
        <p:spPr>
          <a:xfrm rot="10800000">
            <a:off x="6164550" y="4224575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47"/>
          <p:cNvCxnSpPr>
            <a:stCxn id="1037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47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048" name="Google Shape;1048;p47"/>
          <p:cNvGrpSpPr/>
          <p:nvPr/>
        </p:nvGrpSpPr>
        <p:grpSpPr>
          <a:xfrm>
            <a:off x="955675" y="2218675"/>
            <a:ext cx="384763" cy="551700"/>
            <a:chOff x="160300" y="2651875"/>
            <a:chExt cx="384763" cy="551700"/>
          </a:xfrm>
        </p:grpSpPr>
        <p:pic>
          <p:nvPicPr>
            <p:cNvPr id="1049" name="Google Shape;1049;p47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Google Shape;1050;p47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1" name="Google Shape;1051;p47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-5400000">
            <a:off x="1309537" y="2136835"/>
            <a:ext cx="893376" cy="7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47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High-Level View (2/4) – Attachment</a:t>
            </a:r>
            <a:endParaRPr/>
          </a:p>
        </p:txBody>
      </p:sp>
      <p:sp>
        <p:nvSpPr>
          <p:cNvPr id="1057" name="Google Shape;1057;p48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2: </a:t>
            </a:r>
            <a:r>
              <a:rPr b="1" lang="en"/>
              <a:t>Attachment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asks the tower to connect.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Tower checks with mobility manager if connection is allowed.</a:t>
            </a:r>
            <a:endParaRPr/>
          </a:p>
        </p:txBody>
      </p:sp>
      <p:sp>
        <p:nvSpPr>
          <p:cNvPr id="1058" name="Google Shape;1058;p48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9" name="Google Shape;1059;p48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1060" name="Google Shape;1060;p48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1" name="Google Shape;1061;p48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48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48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48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48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48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48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48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9" name="Google Shape;1069;p48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2" name="Google Shape;1072;p48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3" name="Google Shape;1073;p48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1074" name="Google Shape;1074;p48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5" name="Google Shape;1075;p48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6" name="Google Shape;1076;p48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7" name="Google Shape;1077;p48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48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48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48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48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48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3" name="Google Shape;1083;p48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6" name="Google Shape;1086;p48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87" name="Google Shape;1087;p48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1088" name="Google Shape;1088;p48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9" name="Google Shape;1089;p48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48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48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48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48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48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48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48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7" name="Google Shape;1097;p48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0" name="Google Shape;1100;p48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48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48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48"/>
          <p:cNvSpPr/>
          <p:nvPr/>
        </p:nvSpPr>
        <p:spPr>
          <a:xfrm>
            <a:off x="70681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4" name="Google Shape;1104;p48"/>
          <p:cNvCxnSpPr>
            <a:stCxn id="1100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48"/>
          <p:cNvCxnSpPr>
            <a:stCxn id="1101" idx="1"/>
          </p:cNvCxnSpPr>
          <p:nvPr/>
        </p:nvCxnSpPr>
        <p:spPr>
          <a:xfrm rot="10800000">
            <a:off x="2365650" y="3366925"/>
            <a:ext cx="2035500" cy="10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48"/>
          <p:cNvCxnSpPr>
            <a:stCxn id="1101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48"/>
          <p:cNvCxnSpPr>
            <a:stCxn id="1100" idx="3"/>
            <a:endCxn id="1102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48"/>
          <p:cNvCxnSpPr>
            <a:stCxn id="1101" idx="3"/>
            <a:endCxn id="1102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48"/>
          <p:cNvCxnSpPr>
            <a:stCxn id="1103" idx="2"/>
            <a:endCxn id="1110" idx="3"/>
          </p:cNvCxnSpPr>
          <p:nvPr/>
        </p:nvCxnSpPr>
        <p:spPr>
          <a:xfrm rot="10800000">
            <a:off x="6164550" y="4224575"/>
            <a:ext cx="903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1" name="Google Shape;1111;p48"/>
          <p:cNvCxnSpPr>
            <a:stCxn id="1102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48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113" name="Google Shape;1113;p48"/>
          <p:cNvGrpSpPr/>
          <p:nvPr/>
        </p:nvGrpSpPr>
        <p:grpSpPr>
          <a:xfrm>
            <a:off x="955675" y="2218675"/>
            <a:ext cx="384763" cy="551700"/>
            <a:chOff x="160300" y="2651875"/>
            <a:chExt cx="384763" cy="551700"/>
          </a:xfrm>
        </p:grpSpPr>
        <p:pic>
          <p:nvPicPr>
            <p:cNvPr id="1114" name="Google Shape;1114;p48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5" name="Google Shape;1115;p48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6" name="Google Shape;1116;p48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 rot="-5400000">
            <a:off x="1309537" y="2136835"/>
            <a:ext cx="893376" cy="71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7" name="Google Shape;1117;p48"/>
          <p:cNvCxnSpPr>
            <a:endCxn id="1110" idx="1"/>
          </p:cNvCxnSpPr>
          <p:nvPr/>
        </p:nvCxnSpPr>
        <p:spPr>
          <a:xfrm>
            <a:off x="2460575" y="2611775"/>
            <a:ext cx="2743500" cy="1612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0" name="Google Shape;1110;p48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8" name="Google Shape;1118;p48"/>
          <p:cNvCxnSpPr>
            <a:stCxn id="1116" idx="0"/>
            <a:endCxn id="1116" idx="2"/>
          </p:cNvCxnSpPr>
          <p:nvPr/>
        </p:nvCxnSpPr>
        <p:spPr>
          <a:xfrm>
            <a:off x="1396725" y="2496335"/>
            <a:ext cx="7191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3" name="Google Shape;1123;p49"/>
          <p:cNvCxnSpPr>
            <a:stCxn id="1124" idx="3"/>
            <a:endCxn id="1125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9"/>
          <p:cNvCxnSpPr>
            <a:stCxn id="1125" idx="2"/>
            <a:endCxn id="1127" idx="0"/>
          </p:cNvCxnSpPr>
          <p:nvPr/>
        </p:nvCxnSpPr>
        <p:spPr>
          <a:xfrm flipH="1">
            <a:off x="5684250" y="3339925"/>
            <a:ext cx="1221600" cy="609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28" name="Google Shape;1128;p49"/>
          <p:cNvCxnSpPr>
            <a:stCxn id="1129" idx="2"/>
            <a:endCxn id="1127" idx="0"/>
          </p:cNvCxnSpPr>
          <p:nvPr/>
        </p:nvCxnSpPr>
        <p:spPr>
          <a:xfrm>
            <a:off x="4549000" y="3054925"/>
            <a:ext cx="1135500" cy="89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30" name="Google Shape;1130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High-Level View (2/4) – Attachment</a:t>
            </a:r>
            <a:endParaRPr/>
          </a:p>
        </p:txBody>
      </p:sp>
      <p:sp>
        <p:nvSpPr>
          <p:cNvPr id="1131" name="Google Shape;1131;p49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2: </a:t>
            </a:r>
            <a:r>
              <a:rPr b="1" lang="en"/>
              <a:t>Attachment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manager approves request, it configures a path between user and Internet.</a:t>
            </a:r>
            <a:endParaRPr/>
          </a:p>
        </p:txBody>
      </p:sp>
      <p:sp>
        <p:nvSpPr>
          <p:cNvPr id="1132" name="Google Shape;1132;p49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3" name="Google Shape;1133;p49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1134" name="Google Shape;1134;p49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5" name="Google Shape;1135;p49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49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7" name="Google Shape;1137;p49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8" name="Google Shape;1138;p49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9" name="Google Shape;1139;p49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49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49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2" name="Google Shape;1142;p49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3" name="Google Shape;1143;p49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46" name="Google Shape;1146;p49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7" name="Google Shape;1147;p49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1148" name="Google Shape;1148;p49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9" name="Google Shape;1149;p49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49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49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49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49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49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49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49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7" name="Google Shape;1157;p49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0" name="Google Shape;1160;p49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1" name="Google Shape;1161;p49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1162" name="Google Shape;1162;p49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3" name="Google Shape;1163;p49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49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49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49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49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49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49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49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1" name="Google Shape;1171;p49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49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49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49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49"/>
          <p:cNvSpPr/>
          <p:nvPr/>
        </p:nvSpPr>
        <p:spPr>
          <a:xfrm>
            <a:off x="70681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5" name="Google Shape;1175;p49"/>
          <p:cNvCxnSpPr>
            <a:stCxn id="1129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49"/>
          <p:cNvCxnSpPr>
            <a:stCxn id="1124" idx="1"/>
          </p:cNvCxnSpPr>
          <p:nvPr/>
        </p:nvCxnSpPr>
        <p:spPr>
          <a:xfrm rot="10800000">
            <a:off x="2365650" y="3366925"/>
            <a:ext cx="2035500" cy="10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49"/>
          <p:cNvCxnSpPr>
            <a:stCxn id="1124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49"/>
          <p:cNvCxnSpPr>
            <a:stCxn id="1129" idx="3"/>
            <a:endCxn id="1125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49"/>
          <p:cNvCxnSpPr>
            <a:stCxn id="1174" idx="2"/>
            <a:endCxn id="1127" idx="3"/>
          </p:cNvCxnSpPr>
          <p:nvPr/>
        </p:nvCxnSpPr>
        <p:spPr>
          <a:xfrm rot="10800000">
            <a:off x="6164550" y="4224575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49"/>
          <p:cNvCxnSpPr>
            <a:stCxn id="1125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49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182" name="Google Shape;1182;p49"/>
          <p:cNvGrpSpPr/>
          <p:nvPr/>
        </p:nvGrpSpPr>
        <p:grpSpPr>
          <a:xfrm>
            <a:off x="955675" y="2218675"/>
            <a:ext cx="384763" cy="551700"/>
            <a:chOff x="160300" y="2651875"/>
            <a:chExt cx="384763" cy="551700"/>
          </a:xfrm>
        </p:grpSpPr>
        <p:pic>
          <p:nvPicPr>
            <p:cNvPr id="1183" name="Google Shape;1183;p49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49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5" name="Google Shape;1185;p49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 rot="-5400000">
            <a:off x="1309537" y="2136835"/>
            <a:ext cx="893376" cy="71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6" name="Google Shape;1186;p49"/>
          <p:cNvCxnSpPr>
            <a:endCxn id="1127" idx="1"/>
          </p:cNvCxnSpPr>
          <p:nvPr/>
        </p:nvCxnSpPr>
        <p:spPr>
          <a:xfrm>
            <a:off x="2460575" y="2611775"/>
            <a:ext cx="2743500" cy="1612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7" name="Google Shape;1127;p49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High-Level View (3/4) – Data Exchange</a:t>
            </a:r>
            <a:endParaRPr/>
          </a:p>
        </p:txBody>
      </p:sp>
      <p:sp>
        <p:nvSpPr>
          <p:cNvPr id="1192" name="Google Shape;1192;p50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3: </a:t>
            </a:r>
            <a:r>
              <a:rPr b="1" lang="en"/>
              <a:t>Data exchange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now send and receive data!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travel along the path configured in previous step.</a:t>
            </a:r>
            <a:endParaRPr/>
          </a:p>
        </p:txBody>
      </p:sp>
      <p:sp>
        <p:nvSpPr>
          <p:cNvPr id="1193" name="Google Shape;1193;p50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4" name="Google Shape;1194;p50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1195" name="Google Shape;1195;p5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6" name="Google Shape;1196;p5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5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5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5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5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5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5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3" name="Google Shape;1203;p5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4" name="Google Shape;1204;p5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7" name="Google Shape;1207;p50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8" name="Google Shape;1208;p50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1209" name="Google Shape;1209;p5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0" name="Google Shape;1210;p5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5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5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5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5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5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5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5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8" name="Google Shape;1218;p5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21" name="Google Shape;1221;p50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2" name="Google Shape;1222;p50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1223" name="Google Shape;1223;p5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4" name="Google Shape;1224;p5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5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5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5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5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5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5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5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2" name="Google Shape;1232;p5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5" name="Google Shape;1235;p50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50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50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8" name="Google Shape;1238;p50"/>
          <p:cNvCxnSpPr>
            <a:stCxn id="1235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50"/>
          <p:cNvCxnSpPr>
            <a:stCxn id="1236" idx="1"/>
          </p:cNvCxnSpPr>
          <p:nvPr/>
        </p:nvCxnSpPr>
        <p:spPr>
          <a:xfrm rot="10800000">
            <a:off x="2365650" y="3366925"/>
            <a:ext cx="2035500" cy="10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50"/>
          <p:cNvCxnSpPr>
            <a:stCxn id="1236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50"/>
          <p:cNvCxnSpPr>
            <a:stCxn id="1235" idx="3"/>
            <a:endCxn id="1237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50"/>
          <p:cNvCxnSpPr>
            <a:stCxn id="1236" idx="3"/>
            <a:endCxn id="1237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50"/>
          <p:cNvCxnSpPr>
            <a:stCxn id="1237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50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245" name="Google Shape;1245;p50"/>
          <p:cNvGrpSpPr/>
          <p:nvPr/>
        </p:nvGrpSpPr>
        <p:grpSpPr>
          <a:xfrm>
            <a:off x="955675" y="2218675"/>
            <a:ext cx="384763" cy="551700"/>
            <a:chOff x="160300" y="2651875"/>
            <a:chExt cx="384763" cy="551700"/>
          </a:xfrm>
        </p:grpSpPr>
        <p:pic>
          <p:nvPicPr>
            <p:cNvPr id="1246" name="Google Shape;1246;p50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7" name="Google Shape;1247;p50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8" name="Google Shape;1248;p50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 rot="-5400000">
            <a:off x="1309537" y="2136835"/>
            <a:ext cx="893376" cy="7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50"/>
          <p:cNvSpPr/>
          <p:nvPr/>
        </p:nvSpPr>
        <p:spPr>
          <a:xfrm>
            <a:off x="70681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0" name="Google Shape;1250;p50"/>
          <p:cNvCxnSpPr>
            <a:stCxn id="1249" idx="2"/>
            <a:endCxn id="1251" idx="3"/>
          </p:cNvCxnSpPr>
          <p:nvPr/>
        </p:nvCxnSpPr>
        <p:spPr>
          <a:xfrm rot="10800000">
            <a:off x="6164550" y="4224575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51" name="Google Shape;1251;p50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2" name="Google Shape;1252;p50"/>
          <p:cNvCxnSpPr>
            <a:stCxn id="1248" idx="0"/>
            <a:endCxn id="1248" idx="2"/>
          </p:cNvCxnSpPr>
          <p:nvPr/>
        </p:nvCxnSpPr>
        <p:spPr>
          <a:xfrm>
            <a:off x="1396725" y="2496335"/>
            <a:ext cx="719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1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High-Level View (4/4) – Handover</a:t>
            </a:r>
            <a:endParaRPr/>
          </a:p>
        </p:txBody>
      </p:sp>
      <p:sp>
        <p:nvSpPr>
          <p:cNvPr id="1259" name="Google Shape;1259;p51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4: </a:t>
            </a:r>
            <a:r>
              <a:rPr b="1" lang="en"/>
              <a:t>Handover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might move away from old tower, closer to a new tower.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Device, old tower, new tower, and manager work together to switch towers.</a:t>
            </a:r>
            <a:endParaRPr/>
          </a:p>
        </p:txBody>
      </p:sp>
      <p:sp>
        <p:nvSpPr>
          <p:cNvPr id="1260" name="Google Shape;1260;p51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1" name="Google Shape;1261;p51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1262" name="Google Shape;1262;p5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3" name="Google Shape;1263;p5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5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5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5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5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5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5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5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1" name="Google Shape;1271;p5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4" name="Google Shape;1274;p51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1275" name="Google Shape;1275;p5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6" name="Google Shape;1276;p5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5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5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5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5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5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5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5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4" name="Google Shape;1284;p5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87" name="Google Shape;1287;p51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88" name="Google Shape;1288;p51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1289" name="Google Shape;1289;p51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0" name="Google Shape;1290;p51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51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51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51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51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51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51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51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8" name="Google Shape;1298;p51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01" name="Google Shape;1301;p51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51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51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4" name="Google Shape;1304;p51"/>
          <p:cNvCxnSpPr>
            <a:stCxn id="1301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51"/>
          <p:cNvCxnSpPr>
            <a:stCxn id="1302" idx="1"/>
          </p:cNvCxnSpPr>
          <p:nvPr/>
        </p:nvCxnSpPr>
        <p:spPr>
          <a:xfrm rot="10800000">
            <a:off x="2365650" y="3366925"/>
            <a:ext cx="2035500" cy="10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51"/>
          <p:cNvCxnSpPr>
            <a:stCxn id="1302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51"/>
          <p:cNvCxnSpPr>
            <a:stCxn id="1301" idx="3"/>
            <a:endCxn id="1303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51"/>
          <p:cNvCxnSpPr>
            <a:stCxn id="1302" idx="3"/>
            <a:endCxn id="1303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51"/>
          <p:cNvCxnSpPr>
            <a:stCxn id="1303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51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311" name="Google Shape;1311;p51"/>
          <p:cNvGrpSpPr/>
          <p:nvPr/>
        </p:nvGrpSpPr>
        <p:grpSpPr>
          <a:xfrm>
            <a:off x="955675" y="3056875"/>
            <a:ext cx="384763" cy="551700"/>
            <a:chOff x="160300" y="2651875"/>
            <a:chExt cx="384763" cy="551700"/>
          </a:xfrm>
        </p:grpSpPr>
        <p:pic>
          <p:nvPicPr>
            <p:cNvPr id="1312" name="Google Shape;1312;p51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3" name="Google Shape;1313;p51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4" name="Google Shape;1314;p51"/>
          <p:cNvSpPr/>
          <p:nvPr/>
        </p:nvSpPr>
        <p:spPr>
          <a:xfrm>
            <a:off x="70681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5" name="Google Shape;1315;p51"/>
          <p:cNvCxnSpPr>
            <a:stCxn id="1314" idx="2"/>
            <a:endCxn id="1316" idx="3"/>
          </p:cNvCxnSpPr>
          <p:nvPr/>
        </p:nvCxnSpPr>
        <p:spPr>
          <a:xfrm rot="10800000">
            <a:off x="6164550" y="4224575"/>
            <a:ext cx="903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51"/>
          <p:cNvCxnSpPr>
            <a:stCxn id="1318" idx="0"/>
            <a:endCxn id="1318" idx="2"/>
          </p:cNvCxnSpPr>
          <p:nvPr/>
        </p:nvCxnSpPr>
        <p:spPr>
          <a:xfrm>
            <a:off x="1396725" y="3334535"/>
            <a:ext cx="7191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p51"/>
          <p:cNvCxnSpPr/>
          <p:nvPr/>
        </p:nvCxnSpPr>
        <p:spPr>
          <a:xfrm flipH="1" rot="10800000">
            <a:off x="1299050" y="2470050"/>
            <a:ext cx="789900" cy="68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51"/>
          <p:cNvCxnSpPr/>
          <p:nvPr/>
        </p:nvCxnSpPr>
        <p:spPr>
          <a:xfrm rot="10800000">
            <a:off x="2266000" y="2708425"/>
            <a:ext cx="0" cy="387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1" name="Google Shape;1321;p51"/>
          <p:cNvCxnSpPr>
            <a:stCxn id="1316" idx="1"/>
          </p:cNvCxnSpPr>
          <p:nvPr/>
        </p:nvCxnSpPr>
        <p:spPr>
          <a:xfrm rot="10800000">
            <a:off x="2459675" y="2588375"/>
            <a:ext cx="2744400" cy="163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51"/>
          <p:cNvCxnSpPr>
            <a:stCxn id="1316" idx="1"/>
          </p:cNvCxnSpPr>
          <p:nvPr/>
        </p:nvCxnSpPr>
        <p:spPr>
          <a:xfrm rot="10800000">
            <a:off x="2429675" y="3412475"/>
            <a:ext cx="2774400" cy="81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6" name="Google Shape;1316;p51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High-Level View (4/4) – Handover</a:t>
            </a:r>
            <a:endParaRPr/>
          </a:p>
        </p:txBody>
      </p:sp>
      <p:sp>
        <p:nvSpPr>
          <p:cNvPr id="1328" name="Google Shape;1328;p52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4: </a:t>
            </a:r>
            <a:r>
              <a:rPr b="1" lang="en"/>
              <a:t>Handover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Manager configures a new path through the network for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Handover must be seamless. We can't interrupt the user's connection!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User's IP address should stay the same.</a:t>
            </a:r>
            <a:endParaRPr/>
          </a:p>
        </p:txBody>
      </p:sp>
      <p:sp>
        <p:nvSpPr>
          <p:cNvPr id="1329" name="Google Shape;1329;p52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30" name="Google Shape;1330;p52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1331" name="Google Shape;1331;p5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32" name="Google Shape;1332;p5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5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5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5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5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5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5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5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0" name="Google Shape;1340;p5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43" name="Google Shape;1343;p52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4" name="Google Shape;1344;p52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1345" name="Google Shape;1345;p5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6" name="Google Shape;1346;p5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5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5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5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5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5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5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5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4" name="Google Shape;1354;p5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7" name="Google Shape;1357;p52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8" name="Google Shape;1358;p52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1359" name="Google Shape;1359;p5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0" name="Google Shape;1360;p5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5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5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5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5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5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5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5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8" name="Google Shape;1368;p5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1" name="Google Shape;1371;p52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2" name="Google Shape;1372;p52"/>
          <p:cNvCxnSpPr>
            <a:stCxn id="1371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52"/>
          <p:cNvCxnSpPr>
            <a:stCxn id="1374" idx="1"/>
          </p:cNvCxnSpPr>
          <p:nvPr/>
        </p:nvCxnSpPr>
        <p:spPr>
          <a:xfrm rot="10800000">
            <a:off x="2365650" y="3366925"/>
            <a:ext cx="2035500" cy="104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52"/>
          <p:cNvCxnSpPr>
            <a:stCxn id="1374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6" name="Google Shape;1376;p52"/>
          <p:cNvCxnSpPr>
            <a:stCxn id="1371" idx="3"/>
            <a:endCxn id="1377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52"/>
          <p:cNvCxnSpPr>
            <a:stCxn id="1374" idx="3"/>
            <a:endCxn id="1377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9" name="Google Shape;1379;p52"/>
          <p:cNvCxnSpPr>
            <a:stCxn id="1377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52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381" name="Google Shape;1381;p52"/>
          <p:cNvGrpSpPr/>
          <p:nvPr/>
        </p:nvGrpSpPr>
        <p:grpSpPr>
          <a:xfrm>
            <a:off x="955675" y="3056875"/>
            <a:ext cx="384763" cy="551700"/>
            <a:chOff x="160300" y="2651875"/>
            <a:chExt cx="384763" cy="551700"/>
          </a:xfrm>
        </p:grpSpPr>
        <p:pic>
          <p:nvPicPr>
            <p:cNvPr id="1382" name="Google Shape;1382;p52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3" name="Google Shape;1383;p52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4" name="Google Shape;1384;p52"/>
          <p:cNvSpPr/>
          <p:nvPr/>
        </p:nvSpPr>
        <p:spPr>
          <a:xfrm>
            <a:off x="70681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5" name="Google Shape;1385;p52"/>
          <p:cNvCxnSpPr>
            <a:stCxn id="1384" idx="2"/>
            <a:endCxn id="1386" idx="3"/>
          </p:cNvCxnSpPr>
          <p:nvPr/>
        </p:nvCxnSpPr>
        <p:spPr>
          <a:xfrm rot="10800000">
            <a:off x="6164550" y="4224575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52"/>
          <p:cNvCxnSpPr>
            <a:stCxn id="1386" idx="0"/>
            <a:endCxn id="1374" idx="3"/>
          </p:cNvCxnSpPr>
          <p:nvPr/>
        </p:nvCxnSpPr>
        <p:spPr>
          <a:xfrm rot="10800000">
            <a:off x="4686275" y="3470975"/>
            <a:ext cx="998100" cy="478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8" name="Google Shape;1388;p52"/>
          <p:cNvCxnSpPr>
            <a:stCxn id="1386" idx="1"/>
          </p:cNvCxnSpPr>
          <p:nvPr/>
        </p:nvCxnSpPr>
        <p:spPr>
          <a:xfrm rot="10800000">
            <a:off x="2429675" y="3412475"/>
            <a:ext cx="2774400" cy="81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9" name="Google Shape;1389;p52"/>
          <p:cNvCxnSpPr>
            <a:stCxn id="1386" idx="0"/>
            <a:endCxn id="1377" idx="1"/>
          </p:cNvCxnSpPr>
          <p:nvPr/>
        </p:nvCxnSpPr>
        <p:spPr>
          <a:xfrm flipH="1" rot="10800000">
            <a:off x="5684375" y="3197375"/>
            <a:ext cx="1079100" cy="75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6" name="Google Shape;1386;p52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4" name="Google Shape;1374;p52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52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Cellular?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</a:t>
            </a:r>
            <a:r>
              <a:rPr lang="en"/>
              <a:t>Wireless</a:t>
            </a:r>
            <a:r>
              <a:rPr lang="en"/>
              <a:t> mobile connectivity, e.g. </a:t>
            </a:r>
            <a:r>
              <a:rPr lang="en"/>
              <a:t>watching</a:t>
            </a:r>
            <a:r>
              <a:rPr lang="en"/>
              <a:t> video in a moving car.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Cellular is the dominant approach today.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Over 50% of web traffic originates from a cellular device!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technologies (e.g. satellite) also exist.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Active area of research!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bandwidth-intensive mobile apps, e.g. virtual reality, self-driving cars.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Cellular network is facing </a:t>
            </a:r>
            <a:r>
              <a:rPr lang="en"/>
              <a:t>severe scaling challenges.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Deploying towers and buying spectrum is expensive.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Traditional operators (AT&amp;T, Verizon) don't have a reputation for rapid innovation.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3490500" y="4042300"/>
            <a:ext cx="2163000" cy="2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Mobile Wireless Access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660650" y="4651900"/>
            <a:ext cx="754500" cy="288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Cellular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5708650" y="4651900"/>
            <a:ext cx="754500" cy="2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Satellite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3791400" y="4651900"/>
            <a:ext cx="1561200" cy="28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Free-Space Optics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6"/>
          <p:cNvCxnSpPr>
            <a:stCxn id="159" idx="2"/>
            <a:endCxn id="160" idx="0"/>
          </p:cNvCxnSpPr>
          <p:nvPr/>
        </p:nvCxnSpPr>
        <p:spPr>
          <a:xfrm flipH="1">
            <a:off x="3037800" y="4331200"/>
            <a:ext cx="15342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6"/>
          <p:cNvCxnSpPr>
            <a:stCxn id="159" idx="2"/>
            <a:endCxn id="162" idx="0"/>
          </p:cNvCxnSpPr>
          <p:nvPr/>
        </p:nvCxnSpPr>
        <p:spPr>
          <a:xfrm>
            <a:off x="4572000" y="4331200"/>
            <a:ext cx="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6"/>
          <p:cNvCxnSpPr>
            <a:stCxn id="159" idx="2"/>
            <a:endCxn id="161" idx="0"/>
          </p:cNvCxnSpPr>
          <p:nvPr/>
        </p:nvCxnSpPr>
        <p:spPr>
          <a:xfrm>
            <a:off x="4572000" y="4331200"/>
            <a:ext cx="15138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6"/>
          <p:cNvSpPr txBox="1"/>
          <p:nvPr/>
        </p:nvSpPr>
        <p:spPr>
          <a:xfrm>
            <a:off x="1252825" y="4660900"/>
            <a:ext cx="1356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Our focus today.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708650" y="3943600"/>
            <a:ext cx="1561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whole area is ripe for disruption!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High-Level View (4/4) – Handover</a:t>
            </a:r>
            <a:endParaRPr/>
          </a:p>
        </p:txBody>
      </p:sp>
      <p:sp>
        <p:nvSpPr>
          <p:cNvPr id="1395" name="Google Shape;1395;p53"/>
          <p:cNvSpPr txBox="1"/>
          <p:nvPr>
            <p:ph idx="1" type="body"/>
          </p:nvPr>
        </p:nvSpPr>
        <p:spPr>
          <a:xfrm>
            <a:off x="107050" y="402200"/>
            <a:ext cx="8909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handover, user has a new path through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3 (Data Exchange) and Step 4 (Handover) repeat as the user moves around.</a:t>
            </a:r>
            <a:endParaRPr/>
          </a:p>
        </p:txBody>
      </p:sp>
      <p:sp>
        <p:nvSpPr>
          <p:cNvPr id="1396" name="Google Shape;1396;p53"/>
          <p:cNvSpPr/>
          <p:nvPr/>
        </p:nvSpPr>
        <p:spPr>
          <a:xfrm>
            <a:off x="1785710" y="20784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7" name="Google Shape;1397;p53"/>
          <p:cNvGrpSpPr/>
          <p:nvPr/>
        </p:nvGrpSpPr>
        <p:grpSpPr>
          <a:xfrm>
            <a:off x="2163047" y="2289931"/>
            <a:ext cx="205525" cy="409199"/>
            <a:chOff x="7897625" y="3319150"/>
            <a:chExt cx="645900" cy="1285575"/>
          </a:xfrm>
        </p:grpSpPr>
        <p:sp>
          <p:nvSpPr>
            <p:cNvPr id="1398" name="Google Shape;1398;p5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9" name="Google Shape;1399;p5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5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5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5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5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5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5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5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7" name="Google Shape;1407;p5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0" name="Google Shape;1410;p53"/>
          <p:cNvSpPr/>
          <p:nvPr/>
        </p:nvSpPr>
        <p:spPr>
          <a:xfrm>
            <a:off x="1785710" y="29106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1" name="Google Shape;1411;p53"/>
          <p:cNvGrpSpPr/>
          <p:nvPr/>
        </p:nvGrpSpPr>
        <p:grpSpPr>
          <a:xfrm>
            <a:off x="2163047" y="3122123"/>
            <a:ext cx="205525" cy="409199"/>
            <a:chOff x="7897625" y="3319150"/>
            <a:chExt cx="645900" cy="1285575"/>
          </a:xfrm>
        </p:grpSpPr>
        <p:sp>
          <p:nvSpPr>
            <p:cNvPr id="1412" name="Google Shape;1412;p5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3" name="Google Shape;1413;p5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5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5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5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5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5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5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5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1" name="Google Shape;1421;p5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4" name="Google Shape;1424;p53"/>
          <p:cNvSpPr/>
          <p:nvPr/>
        </p:nvSpPr>
        <p:spPr>
          <a:xfrm>
            <a:off x="1785710" y="3742859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5" name="Google Shape;1425;p53"/>
          <p:cNvGrpSpPr/>
          <p:nvPr/>
        </p:nvGrpSpPr>
        <p:grpSpPr>
          <a:xfrm>
            <a:off x="2163037" y="3954316"/>
            <a:ext cx="205525" cy="409199"/>
            <a:chOff x="7897625" y="3319150"/>
            <a:chExt cx="645900" cy="1285575"/>
          </a:xfrm>
        </p:grpSpPr>
        <p:sp>
          <p:nvSpPr>
            <p:cNvPr id="1426" name="Google Shape;1426;p5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27" name="Google Shape;1427;p5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5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5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5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5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5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5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5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5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8" name="Google Shape;1438;p53"/>
          <p:cNvSpPr/>
          <p:nvPr/>
        </p:nvSpPr>
        <p:spPr>
          <a:xfrm>
            <a:off x="4406500" y="2769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9" name="Google Shape;1439;p53"/>
          <p:cNvCxnSpPr>
            <a:stCxn id="1438" idx="1"/>
          </p:cNvCxnSpPr>
          <p:nvPr/>
        </p:nvCxnSpPr>
        <p:spPr>
          <a:xfrm rot="10800000">
            <a:off x="2438800" y="2541625"/>
            <a:ext cx="1967700" cy="370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53"/>
          <p:cNvCxnSpPr>
            <a:stCxn id="1441" idx="1"/>
          </p:cNvCxnSpPr>
          <p:nvPr/>
        </p:nvCxnSpPr>
        <p:spPr>
          <a:xfrm rot="10800000">
            <a:off x="2365650" y="3366925"/>
            <a:ext cx="2035500" cy="104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53"/>
          <p:cNvCxnSpPr>
            <a:stCxn id="1441" idx="1"/>
          </p:cNvCxnSpPr>
          <p:nvPr/>
        </p:nvCxnSpPr>
        <p:spPr>
          <a:xfrm flipH="1">
            <a:off x="2417850" y="3471025"/>
            <a:ext cx="1983300" cy="751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53"/>
          <p:cNvCxnSpPr>
            <a:stCxn id="1438" idx="3"/>
            <a:endCxn id="1444" idx="1"/>
          </p:cNvCxnSpPr>
          <p:nvPr/>
        </p:nvCxnSpPr>
        <p:spPr>
          <a:xfrm>
            <a:off x="4691500" y="2912425"/>
            <a:ext cx="2071800" cy="285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53"/>
          <p:cNvCxnSpPr>
            <a:stCxn id="1441" idx="3"/>
            <a:endCxn id="1444" idx="1"/>
          </p:cNvCxnSpPr>
          <p:nvPr/>
        </p:nvCxnSpPr>
        <p:spPr>
          <a:xfrm flipH="1" rot="10800000">
            <a:off x="4686150" y="3197425"/>
            <a:ext cx="2077200" cy="273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53"/>
          <p:cNvCxnSpPr>
            <a:stCxn id="1444" idx="3"/>
          </p:cNvCxnSpPr>
          <p:nvPr/>
        </p:nvCxnSpPr>
        <p:spPr>
          <a:xfrm>
            <a:off x="7048350" y="3197425"/>
            <a:ext cx="551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53"/>
          <p:cNvCxnSpPr/>
          <p:nvPr/>
        </p:nvCxnSpPr>
        <p:spPr>
          <a:xfrm>
            <a:off x="7659010" y="3197425"/>
            <a:ext cx="865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448" name="Google Shape;1448;p53"/>
          <p:cNvGrpSpPr/>
          <p:nvPr/>
        </p:nvGrpSpPr>
        <p:grpSpPr>
          <a:xfrm>
            <a:off x="955675" y="3056875"/>
            <a:ext cx="384763" cy="551700"/>
            <a:chOff x="160300" y="2651875"/>
            <a:chExt cx="384763" cy="551700"/>
          </a:xfrm>
        </p:grpSpPr>
        <p:pic>
          <p:nvPicPr>
            <p:cNvPr id="1449" name="Google Shape;1449;p53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0" name="Google Shape;1450;p53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1" name="Google Shape;1451;p53"/>
          <p:cNvSpPr/>
          <p:nvPr/>
        </p:nvSpPr>
        <p:spPr>
          <a:xfrm>
            <a:off x="7068150" y="39335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2" name="Google Shape;1452;p53"/>
          <p:cNvCxnSpPr>
            <a:stCxn id="1451" idx="2"/>
            <a:endCxn id="1453" idx="3"/>
          </p:cNvCxnSpPr>
          <p:nvPr/>
        </p:nvCxnSpPr>
        <p:spPr>
          <a:xfrm rot="10800000">
            <a:off x="6164550" y="4224575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53" name="Google Shape;1453;p53"/>
          <p:cNvSpPr/>
          <p:nvPr/>
        </p:nvSpPr>
        <p:spPr>
          <a:xfrm>
            <a:off x="5204075" y="39491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53"/>
          <p:cNvSpPr/>
          <p:nvPr/>
        </p:nvSpPr>
        <p:spPr>
          <a:xfrm>
            <a:off x="4401150" y="3328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53"/>
          <p:cNvSpPr/>
          <p:nvPr/>
        </p:nvSpPr>
        <p:spPr>
          <a:xfrm>
            <a:off x="6763350" y="305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4" name="Google Shape;1454;p53"/>
          <p:cNvPicPr preferRelativeResize="0"/>
          <p:nvPr/>
        </p:nvPicPr>
        <p:blipFill>
          <a:blip r:embed="rId5">
            <a:alphaModFix amt="25000"/>
          </a:blip>
          <a:stretch>
            <a:fillRect/>
          </a:stretch>
        </p:blipFill>
        <p:spPr>
          <a:xfrm rot="-5400000">
            <a:off x="1309537" y="3010619"/>
            <a:ext cx="893376" cy="71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5" name="Google Shape;1455;p53"/>
          <p:cNvCxnSpPr>
            <a:stCxn id="1454" idx="0"/>
            <a:endCxn id="1454" idx="2"/>
          </p:cNvCxnSpPr>
          <p:nvPr/>
        </p:nvCxnSpPr>
        <p:spPr>
          <a:xfrm>
            <a:off x="1396725" y="3370119"/>
            <a:ext cx="7191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54"/>
          <p:cNvSpPr/>
          <p:nvPr/>
        </p:nvSpPr>
        <p:spPr>
          <a:xfrm>
            <a:off x="5188250" y="2677500"/>
            <a:ext cx="3355200" cy="2364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54"/>
          <p:cNvSpPr/>
          <p:nvPr/>
        </p:nvSpPr>
        <p:spPr>
          <a:xfrm>
            <a:off x="510275" y="1948700"/>
            <a:ext cx="3355200" cy="2364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High-Level View – Roaming</a:t>
            </a:r>
            <a:endParaRPr/>
          </a:p>
        </p:txBody>
      </p:sp>
      <p:sp>
        <p:nvSpPr>
          <p:cNvPr id="1463" name="Google Shape;1463;p54"/>
          <p:cNvSpPr txBox="1"/>
          <p:nvPr>
            <p:ph idx="1" type="body"/>
          </p:nvPr>
        </p:nvSpPr>
        <p:spPr>
          <a:xfrm>
            <a:off x="107050" y="402200"/>
            <a:ext cx="8909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last feature is </a:t>
            </a:r>
            <a:r>
              <a:rPr b="1" lang="en"/>
              <a:t>roaming</a:t>
            </a:r>
            <a:r>
              <a:rPr lang="en"/>
              <a:t>: User connecting to a different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r>
              <a:rPr lang="en"/>
              <a:t>: User visiting a different country.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Mostly works the same as what we've seen.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difference: Managers in the visited and home networks must </a:t>
            </a:r>
            <a:r>
              <a:rPr lang="en"/>
              <a:t>coordinate</a:t>
            </a:r>
            <a:r>
              <a:rPr lang="en"/>
              <a:t>.</a:t>
            </a:r>
            <a:endParaRPr/>
          </a:p>
        </p:txBody>
      </p:sp>
      <p:sp>
        <p:nvSpPr>
          <p:cNvPr id="1464" name="Google Shape;1464;p54"/>
          <p:cNvSpPr/>
          <p:nvPr/>
        </p:nvSpPr>
        <p:spPr>
          <a:xfrm>
            <a:off x="1060114" y="221326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65" name="Google Shape;1465;p54"/>
          <p:cNvGrpSpPr/>
          <p:nvPr/>
        </p:nvGrpSpPr>
        <p:grpSpPr>
          <a:xfrm>
            <a:off x="1360922" y="2373180"/>
            <a:ext cx="178979" cy="356361"/>
            <a:chOff x="7897625" y="3319150"/>
            <a:chExt cx="645900" cy="1285575"/>
          </a:xfrm>
        </p:grpSpPr>
        <p:sp>
          <p:nvSpPr>
            <p:cNvPr id="1466" name="Google Shape;1466;p5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7" name="Google Shape;1467;p5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5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5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5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5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5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5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5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5" name="Google Shape;1475;p5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5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8" name="Google Shape;1478;p54"/>
          <p:cNvSpPr/>
          <p:nvPr/>
        </p:nvSpPr>
        <p:spPr>
          <a:xfrm>
            <a:off x="1060102" y="288946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79" name="Google Shape;1479;p54"/>
          <p:cNvGrpSpPr/>
          <p:nvPr/>
        </p:nvGrpSpPr>
        <p:grpSpPr>
          <a:xfrm>
            <a:off x="1360910" y="3049380"/>
            <a:ext cx="178979" cy="356361"/>
            <a:chOff x="7897625" y="3319150"/>
            <a:chExt cx="645900" cy="1285575"/>
          </a:xfrm>
        </p:grpSpPr>
        <p:sp>
          <p:nvSpPr>
            <p:cNvPr id="1480" name="Google Shape;1480;p5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81" name="Google Shape;1481;p5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5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5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4" name="Google Shape;1484;p5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5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5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7" name="Google Shape;1487;p5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5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9" name="Google Shape;1489;p5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0" name="Google Shape;1490;p5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1" name="Google Shape;1491;p5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2" name="Google Shape;1492;p54"/>
          <p:cNvSpPr/>
          <p:nvPr/>
        </p:nvSpPr>
        <p:spPr>
          <a:xfrm>
            <a:off x="2136275" y="2408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54"/>
          <p:cNvSpPr/>
          <p:nvPr/>
        </p:nvSpPr>
        <p:spPr>
          <a:xfrm>
            <a:off x="2136275" y="30887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4" name="Google Shape;1494;p54"/>
          <p:cNvSpPr/>
          <p:nvPr/>
        </p:nvSpPr>
        <p:spPr>
          <a:xfrm>
            <a:off x="3050675" y="27488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5" name="Google Shape;1495;p54"/>
          <p:cNvCxnSpPr>
            <a:stCxn id="1492" idx="1"/>
          </p:cNvCxnSpPr>
          <p:nvPr/>
        </p:nvCxnSpPr>
        <p:spPr>
          <a:xfrm rot="10800000">
            <a:off x="1617275" y="2551375"/>
            <a:ext cx="519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54"/>
          <p:cNvCxnSpPr/>
          <p:nvPr/>
        </p:nvCxnSpPr>
        <p:spPr>
          <a:xfrm rot="10800000">
            <a:off x="1617275" y="3231225"/>
            <a:ext cx="519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54"/>
          <p:cNvCxnSpPr>
            <a:stCxn id="1492" idx="3"/>
            <a:endCxn id="1494" idx="1"/>
          </p:cNvCxnSpPr>
          <p:nvPr/>
        </p:nvCxnSpPr>
        <p:spPr>
          <a:xfrm>
            <a:off x="2421275" y="2551375"/>
            <a:ext cx="629400" cy="339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54"/>
          <p:cNvCxnSpPr>
            <a:stCxn id="1493" idx="3"/>
            <a:endCxn id="1494" idx="1"/>
          </p:cNvCxnSpPr>
          <p:nvPr/>
        </p:nvCxnSpPr>
        <p:spPr>
          <a:xfrm flipH="1" rot="10800000">
            <a:off x="2421275" y="2891325"/>
            <a:ext cx="629400" cy="339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9" name="Google Shape;1499;p54"/>
          <p:cNvSpPr/>
          <p:nvPr/>
        </p:nvSpPr>
        <p:spPr>
          <a:xfrm>
            <a:off x="1320000" y="3681488"/>
            <a:ext cx="448200" cy="3564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0" name="Google Shape;1500;p54"/>
          <p:cNvCxnSpPr>
            <a:stCxn id="1499" idx="4"/>
            <a:endCxn id="1501" idx="1"/>
          </p:cNvCxnSpPr>
          <p:nvPr/>
        </p:nvCxnSpPr>
        <p:spPr>
          <a:xfrm>
            <a:off x="1768200" y="3859688"/>
            <a:ext cx="430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1" name="Google Shape;1501;p54"/>
          <p:cNvSpPr/>
          <p:nvPr/>
        </p:nvSpPr>
        <p:spPr>
          <a:xfrm>
            <a:off x="2199125" y="3691040"/>
            <a:ext cx="960600" cy="337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Manager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2" name="Google Shape;1502;p54"/>
          <p:cNvSpPr txBox="1"/>
          <p:nvPr/>
        </p:nvSpPr>
        <p:spPr>
          <a:xfrm>
            <a:off x="1410525" y="4345575"/>
            <a:ext cx="132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3" name="Google Shape;1503;p54"/>
          <p:cNvSpPr/>
          <p:nvPr/>
        </p:nvSpPr>
        <p:spPr>
          <a:xfrm>
            <a:off x="7113932" y="296392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04" name="Google Shape;1504;p54"/>
          <p:cNvGrpSpPr/>
          <p:nvPr/>
        </p:nvGrpSpPr>
        <p:grpSpPr>
          <a:xfrm>
            <a:off x="7414740" y="3123841"/>
            <a:ext cx="178979" cy="356361"/>
            <a:chOff x="7897625" y="3319150"/>
            <a:chExt cx="645900" cy="1285575"/>
          </a:xfrm>
        </p:grpSpPr>
        <p:sp>
          <p:nvSpPr>
            <p:cNvPr id="1505" name="Google Shape;1505;p5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6" name="Google Shape;1506;p5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5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5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5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5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1" name="Google Shape;1511;p5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2" name="Google Shape;1512;p5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5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4" name="Google Shape;1514;p5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5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5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17" name="Google Shape;1517;p54"/>
          <p:cNvSpPr/>
          <p:nvPr/>
        </p:nvSpPr>
        <p:spPr>
          <a:xfrm>
            <a:off x="7113920" y="364012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8" name="Google Shape;1518;p54"/>
          <p:cNvGrpSpPr/>
          <p:nvPr/>
        </p:nvGrpSpPr>
        <p:grpSpPr>
          <a:xfrm>
            <a:off x="7414728" y="3800041"/>
            <a:ext cx="178979" cy="356361"/>
            <a:chOff x="7897625" y="3319150"/>
            <a:chExt cx="645900" cy="1285575"/>
          </a:xfrm>
        </p:grpSpPr>
        <p:sp>
          <p:nvSpPr>
            <p:cNvPr id="1519" name="Google Shape;1519;p5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0" name="Google Shape;1520;p5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5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5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5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5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5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5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5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8" name="Google Shape;1528;p5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9" name="Google Shape;1529;p5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0" name="Google Shape;1530;p5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31" name="Google Shape;1531;p54"/>
          <p:cNvSpPr/>
          <p:nvPr/>
        </p:nvSpPr>
        <p:spPr>
          <a:xfrm>
            <a:off x="6513693" y="315953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54"/>
          <p:cNvSpPr/>
          <p:nvPr/>
        </p:nvSpPr>
        <p:spPr>
          <a:xfrm>
            <a:off x="6513693" y="383938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54"/>
          <p:cNvSpPr/>
          <p:nvPr/>
        </p:nvSpPr>
        <p:spPr>
          <a:xfrm>
            <a:off x="5751693" y="349946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4" name="Google Shape;1534;p54"/>
          <p:cNvCxnSpPr>
            <a:stCxn id="1531" idx="3"/>
          </p:cNvCxnSpPr>
          <p:nvPr/>
        </p:nvCxnSpPr>
        <p:spPr>
          <a:xfrm>
            <a:off x="6798693" y="3302036"/>
            <a:ext cx="539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54"/>
          <p:cNvCxnSpPr>
            <a:stCxn id="1532" idx="3"/>
          </p:cNvCxnSpPr>
          <p:nvPr/>
        </p:nvCxnSpPr>
        <p:spPr>
          <a:xfrm>
            <a:off x="6798693" y="3981886"/>
            <a:ext cx="539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54"/>
          <p:cNvCxnSpPr>
            <a:stCxn id="1531" idx="1"/>
            <a:endCxn id="1533" idx="3"/>
          </p:cNvCxnSpPr>
          <p:nvPr/>
        </p:nvCxnSpPr>
        <p:spPr>
          <a:xfrm flipH="1">
            <a:off x="6036693" y="3302036"/>
            <a:ext cx="477000" cy="339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54"/>
          <p:cNvCxnSpPr>
            <a:stCxn id="1532" idx="1"/>
            <a:endCxn id="1533" idx="3"/>
          </p:cNvCxnSpPr>
          <p:nvPr/>
        </p:nvCxnSpPr>
        <p:spPr>
          <a:xfrm rot="10800000">
            <a:off x="6036693" y="3641986"/>
            <a:ext cx="477000" cy="339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8" name="Google Shape;1538;p54"/>
          <p:cNvSpPr/>
          <p:nvPr/>
        </p:nvSpPr>
        <p:spPr>
          <a:xfrm>
            <a:off x="7373818" y="4432148"/>
            <a:ext cx="448200" cy="3564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9" name="Google Shape;1539;p54"/>
          <p:cNvCxnSpPr>
            <a:stCxn id="1538" idx="2"/>
            <a:endCxn id="1540" idx="3"/>
          </p:cNvCxnSpPr>
          <p:nvPr/>
        </p:nvCxnSpPr>
        <p:spPr>
          <a:xfrm rot="10800000">
            <a:off x="6927418" y="4610348"/>
            <a:ext cx="446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0" name="Google Shape;1540;p54"/>
          <p:cNvSpPr/>
          <p:nvPr/>
        </p:nvSpPr>
        <p:spPr>
          <a:xfrm>
            <a:off x="5966943" y="4441701"/>
            <a:ext cx="960600" cy="337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Manager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54"/>
          <p:cNvSpPr txBox="1"/>
          <p:nvPr/>
        </p:nvSpPr>
        <p:spPr>
          <a:xfrm>
            <a:off x="6204943" y="2366536"/>
            <a:ext cx="132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Visited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2" name="Google Shape;1542;p54"/>
          <p:cNvCxnSpPr>
            <a:stCxn id="1494" idx="3"/>
          </p:cNvCxnSpPr>
          <p:nvPr/>
        </p:nvCxnSpPr>
        <p:spPr>
          <a:xfrm>
            <a:off x="3335675" y="2891300"/>
            <a:ext cx="757800" cy="437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54"/>
          <p:cNvCxnSpPr>
            <a:endCxn id="1533" idx="1"/>
          </p:cNvCxnSpPr>
          <p:nvPr/>
        </p:nvCxnSpPr>
        <p:spPr>
          <a:xfrm>
            <a:off x="4882893" y="3641961"/>
            <a:ext cx="8688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4" name="Google Shape;1544;p54"/>
          <p:cNvSpPr/>
          <p:nvPr/>
        </p:nvSpPr>
        <p:spPr>
          <a:xfrm>
            <a:off x="3849180" y="2213275"/>
            <a:ext cx="1371900" cy="245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5" name="Google Shape;1545;p54"/>
          <p:cNvCxnSpPr>
            <a:stCxn id="1501" idx="3"/>
            <a:endCxn id="1540" idx="1"/>
          </p:cNvCxnSpPr>
          <p:nvPr/>
        </p:nvCxnSpPr>
        <p:spPr>
          <a:xfrm>
            <a:off x="3159725" y="3859640"/>
            <a:ext cx="2807100" cy="75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6" name="Google Shape;1546;p54"/>
          <p:cNvGrpSpPr/>
          <p:nvPr/>
        </p:nvGrpSpPr>
        <p:grpSpPr>
          <a:xfrm flipH="1">
            <a:off x="7938925" y="3706025"/>
            <a:ext cx="384763" cy="551700"/>
            <a:chOff x="160300" y="2651875"/>
            <a:chExt cx="384763" cy="551700"/>
          </a:xfrm>
        </p:grpSpPr>
        <p:pic>
          <p:nvPicPr>
            <p:cNvPr id="1547" name="Google Shape;1547;p54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8" name="Google Shape;1548;p54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Cellular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Cellular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Step 0: Registration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54" name="Google Shape;1554;p5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0: Registration</a:t>
            </a:r>
            <a:endParaRPr/>
          </a:p>
        </p:txBody>
      </p:sp>
      <p:sp>
        <p:nvSpPr>
          <p:cNvPr id="1555" name="Google Shape;1555;p5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User Devices: IMSI</a:t>
            </a:r>
            <a:endParaRPr/>
          </a:p>
        </p:txBody>
      </p:sp>
      <p:sp>
        <p:nvSpPr>
          <p:cNvPr id="1561" name="Google Shape;1561;p56"/>
          <p:cNvSpPr txBox="1"/>
          <p:nvPr>
            <p:ph idx="1" type="body"/>
          </p:nvPr>
        </p:nvSpPr>
        <p:spPr>
          <a:xfrm>
            <a:off x="107050" y="402200"/>
            <a:ext cx="8909700" cy="19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register for a service, you receive an IMSI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International Mobile Subscriber Identity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.</a:t>
            </a:r>
            <a:endParaRPr sz="14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Uniquely identifies a user's subscription.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Securely stored in hardware (SIM) card.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IMSI stays the same if you switch phones, but keep the same service plan.</a:t>
            </a:r>
            <a:endParaRPr/>
          </a:p>
        </p:txBody>
      </p:sp>
      <p:sp>
        <p:nvSpPr>
          <p:cNvPr id="1562" name="Google Shape;1562;p56"/>
          <p:cNvSpPr/>
          <p:nvPr/>
        </p:nvSpPr>
        <p:spPr>
          <a:xfrm>
            <a:off x="1298787" y="3098850"/>
            <a:ext cx="1112100" cy="588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MCC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(3 digits)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3" name="Google Shape;1563;p56"/>
          <p:cNvSpPr/>
          <p:nvPr/>
        </p:nvSpPr>
        <p:spPr>
          <a:xfrm>
            <a:off x="2411106" y="3098850"/>
            <a:ext cx="1112100" cy="58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MNC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(2–3 digits)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4" name="Google Shape;1564;p56"/>
          <p:cNvSpPr/>
          <p:nvPr/>
        </p:nvSpPr>
        <p:spPr>
          <a:xfrm>
            <a:off x="3523425" y="3098850"/>
            <a:ext cx="4321800" cy="58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MSIN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(9–10 digits)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5" name="Google Shape;1565;p56"/>
          <p:cNvSpPr txBox="1"/>
          <p:nvPr/>
        </p:nvSpPr>
        <p:spPr>
          <a:xfrm>
            <a:off x="1444877" y="3763950"/>
            <a:ext cx="819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Mobile </a:t>
            </a: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Country </a:t>
            </a:r>
            <a:r>
              <a:rPr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6" name="Google Shape;1566;p56"/>
          <p:cNvSpPr txBox="1"/>
          <p:nvPr/>
        </p:nvSpPr>
        <p:spPr>
          <a:xfrm>
            <a:off x="2498853" y="3763950"/>
            <a:ext cx="936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Mobile </a:t>
            </a: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Network </a:t>
            </a: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7" name="Google Shape;1567;p56"/>
          <p:cNvSpPr txBox="1"/>
          <p:nvPr/>
        </p:nvSpPr>
        <p:spPr>
          <a:xfrm>
            <a:off x="4496613" y="3871800"/>
            <a:ext cx="2375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Mobile </a:t>
            </a:r>
            <a:r>
              <a:rPr b="1"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Subscriber 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Identification Number</a:t>
            </a:r>
            <a:endParaRPr sz="1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8" name="Google Shape;1568;p56"/>
          <p:cNvCxnSpPr/>
          <p:nvPr/>
        </p:nvCxnSpPr>
        <p:spPr>
          <a:xfrm>
            <a:off x="1298775" y="2843750"/>
            <a:ext cx="654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569" name="Google Shape;1569;p56"/>
          <p:cNvSpPr txBox="1"/>
          <p:nvPr/>
        </p:nvSpPr>
        <p:spPr>
          <a:xfrm>
            <a:off x="3374188" y="2708300"/>
            <a:ext cx="23754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IMSI (no more than 15 digits)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Identifying User Devices: IMSI, IMEI, IP, MSISDN</a:t>
            </a:r>
            <a:endParaRPr/>
          </a:p>
        </p:txBody>
      </p:sp>
      <p:sp>
        <p:nvSpPr>
          <p:cNvPr id="1575" name="Google Shape;1575;p5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ways to </a:t>
            </a:r>
            <a:r>
              <a:rPr lang="en"/>
              <a:t>identify</a:t>
            </a:r>
            <a:r>
              <a:rPr lang="en"/>
              <a:t> a user device: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IMSI</a:t>
            </a:r>
            <a:r>
              <a:rPr lang="en"/>
              <a:t>: Identifies a user subscription.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IP address</a:t>
            </a:r>
            <a:r>
              <a:rPr lang="en"/>
              <a:t>: Assigned on attachment, typically retained across handovers.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change each time you attach to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IMEI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International Mobile Equipment Identity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: Identifies a physical device.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Identifies device manufacturer and model.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Burned into hardware. Stays the same even if you </a:t>
            </a:r>
            <a:r>
              <a:rPr lang="en"/>
              <a:t>switch</a:t>
            </a:r>
            <a:r>
              <a:rPr lang="en"/>
              <a:t> plans.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MSISDN</a:t>
            </a:r>
            <a:r>
              <a:rPr lang="en"/>
              <a:t>: Your phone number.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Operator maps your phone number to your IMSI.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Step 0: Registration</a:t>
            </a:r>
            <a:endParaRPr/>
          </a:p>
        </p:txBody>
      </p:sp>
      <p:sp>
        <p:nvSpPr>
          <p:cNvPr id="1581" name="Google Shape;1581;p58"/>
          <p:cNvSpPr txBox="1"/>
          <p:nvPr>
            <p:ph idx="1" type="body"/>
          </p:nvPr>
        </p:nvSpPr>
        <p:spPr>
          <a:xfrm>
            <a:off x="107050" y="402200"/>
            <a:ext cx="8909700" cy="19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registers </a:t>
            </a:r>
            <a:r>
              <a:rPr lang="en"/>
              <a:t>for the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 stores user's IMSI and plan information in the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Establishes a shared key known only by the user and operator.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User: Stored in SIM card.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Operator: Stored in database.</a:t>
            </a:r>
            <a:endParaRPr/>
          </a:p>
        </p:txBody>
      </p:sp>
      <p:sp>
        <p:nvSpPr>
          <p:cNvPr id="1582" name="Google Shape;1582;p58"/>
          <p:cNvSpPr/>
          <p:nvPr/>
        </p:nvSpPr>
        <p:spPr>
          <a:xfrm>
            <a:off x="2334472" y="26142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83" name="Google Shape;1583;p58"/>
          <p:cNvGrpSpPr/>
          <p:nvPr/>
        </p:nvGrpSpPr>
        <p:grpSpPr>
          <a:xfrm>
            <a:off x="2711809" y="2825731"/>
            <a:ext cx="205525" cy="409199"/>
            <a:chOff x="7897625" y="3319150"/>
            <a:chExt cx="645900" cy="1285575"/>
          </a:xfrm>
        </p:grpSpPr>
        <p:sp>
          <p:nvSpPr>
            <p:cNvPr id="1584" name="Google Shape;1584;p58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85" name="Google Shape;1585;p58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58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58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8" name="Google Shape;1588;p58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9" name="Google Shape;1589;p58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0" name="Google Shape;1590;p58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1" name="Google Shape;1591;p58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58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3" name="Google Shape;1593;p58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6" name="Google Shape;1596;p58"/>
          <p:cNvSpPr/>
          <p:nvPr/>
        </p:nvSpPr>
        <p:spPr>
          <a:xfrm>
            <a:off x="2334472" y="34464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97" name="Google Shape;1597;p58"/>
          <p:cNvGrpSpPr/>
          <p:nvPr/>
        </p:nvGrpSpPr>
        <p:grpSpPr>
          <a:xfrm>
            <a:off x="2711809" y="3657923"/>
            <a:ext cx="205525" cy="409199"/>
            <a:chOff x="7897625" y="3319150"/>
            <a:chExt cx="645900" cy="1285575"/>
          </a:xfrm>
        </p:grpSpPr>
        <p:sp>
          <p:nvSpPr>
            <p:cNvPr id="1598" name="Google Shape;1598;p58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99" name="Google Shape;1599;p58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58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58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58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3" name="Google Shape;1603;p58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4" name="Google Shape;1604;p58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5" name="Google Shape;1605;p58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6" name="Google Shape;1606;p58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7" name="Google Shape;1607;p58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8" name="Google Shape;1608;p58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9" name="Google Shape;1609;p58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10" name="Google Shape;1610;p58"/>
          <p:cNvSpPr/>
          <p:nvPr/>
        </p:nvSpPr>
        <p:spPr>
          <a:xfrm>
            <a:off x="3964663" y="2887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58"/>
          <p:cNvSpPr/>
          <p:nvPr/>
        </p:nvSpPr>
        <p:spPr>
          <a:xfrm>
            <a:off x="3964663" y="3720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2" name="Google Shape;1612;p58"/>
          <p:cNvCxnSpPr/>
          <p:nvPr/>
        </p:nvCxnSpPr>
        <p:spPr>
          <a:xfrm rot="10800000">
            <a:off x="3004063" y="3030375"/>
            <a:ext cx="96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58"/>
          <p:cNvCxnSpPr/>
          <p:nvPr/>
        </p:nvCxnSpPr>
        <p:spPr>
          <a:xfrm rot="10800000">
            <a:off x="3005377" y="3854425"/>
            <a:ext cx="956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58"/>
          <p:cNvCxnSpPr>
            <a:stCxn id="1610" idx="3"/>
            <a:endCxn id="1615" idx="1"/>
          </p:cNvCxnSpPr>
          <p:nvPr/>
        </p:nvCxnSpPr>
        <p:spPr>
          <a:xfrm>
            <a:off x="4249663" y="3030375"/>
            <a:ext cx="7056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58"/>
          <p:cNvCxnSpPr>
            <a:stCxn id="1611" idx="3"/>
            <a:endCxn id="1615" idx="1"/>
          </p:cNvCxnSpPr>
          <p:nvPr/>
        </p:nvCxnSpPr>
        <p:spPr>
          <a:xfrm flipH="1" rot="10800000">
            <a:off x="4249663" y="3446475"/>
            <a:ext cx="7056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58"/>
          <p:cNvCxnSpPr>
            <a:stCxn id="1618" idx="2"/>
            <a:endCxn id="1619" idx="3"/>
          </p:cNvCxnSpPr>
          <p:nvPr/>
        </p:nvCxnSpPr>
        <p:spPr>
          <a:xfrm rot="10800000">
            <a:off x="4925138" y="4569675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0" name="Google Shape;1620;p58"/>
          <p:cNvCxnSpPr>
            <a:stCxn id="1615" idx="3"/>
          </p:cNvCxnSpPr>
          <p:nvPr/>
        </p:nvCxnSpPr>
        <p:spPr>
          <a:xfrm>
            <a:off x="5240263" y="3446475"/>
            <a:ext cx="551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1" name="Google Shape;1621;p58"/>
          <p:cNvCxnSpPr/>
          <p:nvPr/>
        </p:nvCxnSpPr>
        <p:spPr>
          <a:xfrm>
            <a:off x="5791973" y="3446475"/>
            <a:ext cx="525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622" name="Google Shape;1622;p58"/>
          <p:cNvGrpSpPr/>
          <p:nvPr/>
        </p:nvGrpSpPr>
        <p:grpSpPr>
          <a:xfrm>
            <a:off x="6404587" y="2478675"/>
            <a:ext cx="384763" cy="551700"/>
            <a:chOff x="160300" y="2651875"/>
            <a:chExt cx="384763" cy="551700"/>
          </a:xfrm>
        </p:grpSpPr>
        <p:pic>
          <p:nvPicPr>
            <p:cNvPr id="1623" name="Google Shape;1623;p58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4" name="Google Shape;1624;p58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9" name="Google Shape;1619;p58"/>
          <p:cNvSpPr/>
          <p:nvPr/>
        </p:nvSpPr>
        <p:spPr>
          <a:xfrm>
            <a:off x="3964663" y="42942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5" name="Google Shape;1625;p58"/>
          <p:cNvCxnSpPr>
            <a:stCxn id="1618" idx="1"/>
            <a:endCxn id="1623" idx="2"/>
          </p:cNvCxnSpPr>
          <p:nvPr/>
        </p:nvCxnSpPr>
        <p:spPr>
          <a:xfrm flipH="1" rot="10800000">
            <a:off x="6309038" y="3030375"/>
            <a:ext cx="251100" cy="1248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8" name="Google Shape;1618;p58"/>
          <p:cNvSpPr/>
          <p:nvPr/>
        </p:nvSpPr>
        <p:spPr>
          <a:xfrm>
            <a:off x="5828738" y="42786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58"/>
          <p:cNvSpPr/>
          <p:nvPr/>
        </p:nvSpPr>
        <p:spPr>
          <a:xfrm>
            <a:off x="4955263" y="330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5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Cellular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Cellular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Step 1: Discovery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31" name="Google Shape;1631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Discovery</a:t>
            </a:r>
            <a:endParaRPr/>
          </a:p>
        </p:txBody>
      </p:sp>
      <p:sp>
        <p:nvSpPr>
          <p:cNvPr id="1632" name="Google Shape;1632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Discovery</a:t>
            </a:r>
            <a:endParaRPr/>
          </a:p>
        </p:txBody>
      </p:sp>
      <p:sp>
        <p:nvSpPr>
          <p:cNvPr id="1638" name="Google Shape;1638;p6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Towers transmit periodic </a:t>
            </a:r>
            <a:r>
              <a:rPr i="1" lang="en"/>
              <a:t>beacons</a:t>
            </a:r>
            <a:r>
              <a:rPr lang="en"/>
              <a:t> to announce their presence.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Beacons transmitted on a dedicated control channel.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Avoids interfering with data.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Each frequency range has its own control channel.</a:t>
            </a:r>
            <a:br>
              <a:rPr lang="en"/>
            </a:br>
            <a:r>
              <a:rPr lang="en"/>
              <a:t>Avoids beacons interfering with each 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Beacons identify the network operator.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 compares beacon against the network ID (in the user's IMSI).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 measures signal strength to different towers,</a:t>
            </a:r>
            <a:br>
              <a:rPr lang="en"/>
            </a:br>
            <a:r>
              <a:rPr lang="en"/>
              <a:t>and picks the tower (belonging to its operator)</a:t>
            </a:r>
            <a:br>
              <a:rPr lang="en"/>
            </a:br>
            <a:r>
              <a:rPr lang="en"/>
              <a:t>with the best signal.</a:t>
            </a:r>
            <a:endParaRPr/>
          </a:p>
        </p:txBody>
      </p:sp>
      <p:sp>
        <p:nvSpPr>
          <p:cNvPr id="1639" name="Google Shape;1639;p60"/>
          <p:cNvSpPr/>
          <p:nvPr/>
        </p:nvSpPr>
        <p:spPr>
          <a:xfrm>
            <a:off x="7785697" y="3097850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0" name="Google Shape;1640;p60"/>
          <p:cNvGrpSpPr/>
          <p:nvPr/>
        </p:nvGrpSpPr>
        <p:grpSpPr>
          <a:xfrm>
            <a:off x="8163034" y="3309306"/>
            <a:ext cx="205525" cy="409199"/>
            <a:chOff x="7897625" y="3319150"/>
            <a:chExt cx="645900" cy="1285575"/>
          </a:xfrm>
        </p:grpSpPr>
        <p:sp>
          <p:nvSpPr>
            <p:cNvPr id="1641" name="Google Shape;1641;p6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42" name="Google Shape;1642;p6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3" name="Google Shape;1643;p6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4" name="Google Shape;1644;p6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6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6" name="Google Shape;1646;p6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7" name="Google Shape;1647;p6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8" name="Google Shape;1648;p6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9" name="Google Shape;1649;p6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0" name="Google Shape;1650;p6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1" name="Google Shape;1651;p6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2" name="Google Shape;1652;p6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53" name="Google Shape;1653;p60"/>
          <p:cNvSpPr/>
          <p:nvPr/>
        </p:nvSpPr>
        <p:spPr>
          <a:xfrm>
            <a:off x="7785697" y="3930042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4" name="Google Shape;1654;p60"/>
          <p:cNvGrpSpPr/>
          <p:nvPr/>
        </p:nvGrpSpPr>
        <p:grpSpPr>
          <a:xfrm>
            <a:off x="8163034" y="4141498"/>
            <a:ext cx="205525" cy="409199"/>
            <a:chOff x="7897625" y="3319150"/>
            <a:chExt cx="645900" cy="1285575"/>
          </a:xfrm>
        </p:grpSpPr>
        <p:sp>
          <p:nvSpPr>
            <p:cNvPr id="1655" name="Google Shape;1655;p6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56" name="Google Shape;1656;p6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7" name="Google Shape;1657;p6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8" name="Google Shape;1658;p6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6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6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1" name="Google Shape;1661;p6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6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6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4" name="Google Shape;1664;p6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5" name="Google Shape;1665;p6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6" name="Google Shape;1666;p6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67" name="Google Shape;1667;p6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 rot="-5400000">
            <a:off x="7159137" y="3234500"/>
            <a:ext cx="694325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6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 rot="-5400000">
            <a:off x="7159137" y="4072700"/>
            <a:ext cx="694325" cy="55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9" name="Google Shape;1669;p60"/>
          <p:cNvGrpSpPr/>
          <p:nvPr/>
        </p:nvGrpSpPr>
        <p:grpSpPr>
          <a:xfrm>
            <a:off x="6705262" y="3503175"/>
            <a:ext cx="384763" cy="551700"/>
            <a:chOff x="160300" y="2651875"/>
            <a:chExt cx="384763" cy="551700"/>
          </a:xfrm>
        </p:grpSpPr>
        <p:pic>
          <p:nvPicPr>
            <p:cNvPr id="1670" name="Google Shape;1670;p60"/>
            <p:cNvPicPr preferRelativeResize="0"/>
            <p:nvPr/>
          </p:nvPicPr>
          <p:blipFill rotWithShape="1">
            <a:blip r:embed="rId4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1" name="Google Shape;1671;p60"/>
            <p:cNvPicPr preferRelativeResize="0"/>
            <p:nvPr/>
          </p:nvPicPr>
          <p:blipFill rotWithShape="1">
            <a:blip r:embed="rId5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Discovery: Finding Control Channel</a:t>
            </a:r>
            <a:endParaRPr/>
          </a:p>
        </p:txBody>
      </p:sp>
      <p:sp>
        <p:nvSpPr>
          <p:cNvPr id="1677" name="Google Shape;1677;p6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Bootstrapping problem: How does the user know which control channel to listen to?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all frequencies.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Slow, but sometimes unavoidable.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registration, pre-configure device with a list of frequency channels.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previously-used channels.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During handovers, the old tower tells the user the channel on the new tower.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scan! Handovers take 0.01s–0.1s.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 with attachment, which takes 10s–100s.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6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Cellular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Cellular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Step 2: Attachment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83" name="Google Shape;1683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Attachment</a:t>
            </a:r>
            <a:endParaRPr/>
          </a:p>
        </p:txBody>
      </p:sp>
      <p:sp>
        <p:nvSpPr>
          <p:cNvPr id="1684" name="Google Shape;1684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Cellular Networks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07050" y="402200"/>
            <a:ext cx="89097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Cellular networks are </a:t>
            </a:r>
            <a:r>
              <a:rPr lang="en"/>
              <a:t>derived</a:t>
            </a:r>
            <a:r>
              <a:rPr lang="en"/>
              <a:t> from the old telephone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purpose: Make phone calls wirelessly.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00" y="1525300"/>
            <a:ext cx="1753299" cy="221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738800" y="3838125"/>
            <a:ext cx="3042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Martin Cooper made the first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mobile call on this Motorola phone.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Sold for $4,000 in 1983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(over $12,000 today).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050" y="1597200"/>
            <a:ext cx="4289142" cy="207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5041725" y="3838125"/>
            <a:ext cx="2437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Apparently worth over $40,000 today as an antique.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9" name="Google Shape;1689;p63"/>
          <p:cNvCxnSpPr>
            <a:stCxn id="1690" idx="2"/>
            <a:endCxn id="1691" idx="3"/>
          </p:cNvCxnSpPr>
          <p:nvPr/>
        </p:nvCxnSpPr>
        <p:spPr>
          <a:xfrm rot="10800000">
            <a:off x="4925138" y="4569675"/>
            <a:ext cx="903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2" name="Google Shape;1692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Attachment</a:t>
            </a:r>
            <a:endParaRPr/>
          </a:p>
        </p:txBody>
      </p:sp>
      <p:sp>
        <p:nvSpPr>
          <p:cNvPr id="1693" name="Google Shape;1693;p63"/>
          <p:cNvSpPr txBox="1"/>
          <p:nvPr>
            <p:ph idx="1" type="body"/>
          </p:nvPr>
        </p:nvSpPr>
        <p:spPr>
          <a:xfrm>
            <a:off x="107050" y="402200"/>
            <a:ext cx="89097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User sends attach request to tower, containing user's IMSI.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Tower forwards </a:t>
            </a:r>
            <a:r>
              <a:rPr lang="en"/>
              <a:t>request</a:t>
            </a:r>
            <a:r>
              <a:rPr lang="en"/>
              <a:t> to mobility manager.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Mobility manager processes the request, by looking up the IMSI in database.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secret key to authenticate: Is the user who they claim to be?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database to check service parameters: Did user pay their bills?</a:t>
            </a:r>
            <a:endParaRPr/>
          </a:p>
        </p:txBody>
      </p:sp>
      <p:sp>
        <p:nvSpPr>
          <p:cNvPr id="1694" name="Google Shape;1694;p63"/>
          <p:cNvSpPr/>
          <p:nvPr/>
        </p:nvSpPr>
        <p:spPr>
          <a:xfrm>
            <a:off x="2334472" y="26142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95" name="Google Shape;1695;p63"/>
          <p:cNvGrpSpPr/>
          <p:nvPr/>
        </p:nvGrpSpPr>
        <p:grpSpPr>
          <a:xfrm>
            <a:off x="2711809" y="2825731"/>
            <a:ext cx="205525" cy="409199"/>
            <a:chOff x="7897625" y="3319150"/>
            <a:chExt cx="645900" cy="1285575"/>
          </a:xfrm>
        </p:grpSpPr>
        <p:sp>
          <p:nvSpPr>
            <p:cNvPr id="1696" name="Google Shape;1696;p6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7" name="Google Shape;1697;p6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8" name="Google Shape;1698;p6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9" name="Google Shape;1699;p6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0" name="Google Shape;1700;p6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1" name="Google Shape;1701;p6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2" name="Google Shape;1702;p6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3" name="Google Shape;1703;p6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4" name="Google Shape;1704;p6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5" name="Google Shape;1705;p6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6" name="Google Shape;1706;p6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7" name="Google Shape;1707;p6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8" name="Google Shape;1708;p63"/>
          <p:cNvSpPr/>
          <p:nvPr/>
        </p:nvSpPr>
        <p:spPr>
          <a:xfrm>
            <a:off x="2334472" y="34464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9" name="Google Shape;1709;p63"/>
          <p:cNvGrpSpPr/>
          <p:nvPr/>
        </p:nvGrpSpPr>
        <p:grpSpPr>
          <a:xfrm>
            <a:off x="2711809" y="3657923"/>
            <a:ext cx="205525" cy="409199"/>
            <a:chOff x="7897625" y="3319150"/>
            <a:chExt cx="645900" cy="1285575"/>
          </a:xfrm>
        </p:grpSpPr>
        <p:sp>
          <p:nvSpPr>
            <p:cNvPr id="1710" name="Google Shape;1710;p63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1" name="Google Shape;1711;p63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Google Shape;1712;p63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3" name="Google Shape;1713;p63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63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5" name="Google Shape;1715;p63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6" name="Google Shape;1716;p63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7" name="Google Shape;1717;p63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8" name="Google Shape;1718;p63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9" name="Google Shape;1719;p63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0" name="Google Shape;1720;p63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1" name="Google Shape;1721;p63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2" name="Google Shape;1722;p63"/>
          <p:cNvSpPr/>
          <p:nvPr/>
        </p:nvSpPr>
        <p:spPr>
          <a:xfrm>
            <a:off x="3964663" y="2887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3" name="Google Shape;1723;p63"/>
          <p:cNvSpPr/>
          <p:nvPr/>
        </p:nvSpPr>
        <p:spPr>
          <a:xfrm>
            <a:off x="3964663" y="3720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4" name="Google Shape;1724;p63"/>
          <p:cNvCxnSpPr/>
          <p:nvPr/>
        </p:nvCxnSpPr>
        <p:spPr>
          <a:xfrm rot="10800000">
            <a:off x="3004063" y="3030375"/>
            <a:ext cx="960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63"/>
          <p:cNvCxnSpPr/>
          <p:nvPr/>
        </p:nvCxnSpPr>
        <p:spPr>
          <a:xfrm rot="10800000">
            <a:off x="3005377" y="3854425"/>
            <a:ext cx="956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63"/>
          <p:cNvCxnSpPr>
            <a:stCxn id="1722" idx="3"/>
            <a:endCxn id="1727" idx="1"/>
          </p:cNvCxnSpPr>
          <p:nvPr/>
        </p:nvCxnSpPr>
        <p:spPr>
          <a:xfrm>
            <a:off x="4249663" y="3030375"/>
            <a:ext cx="7056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63"/>
          <p:cNvCxnSpPr>
            <a:stCxn id="1723" idx="3"/>
            <a:endCxn id="1727" idx="1"/>
          </p:cNvCxnSpPr>
          <p:nvPr/>
        </p:nvCxnSpPr>
        <p:spPr>
          <a:xfrm flipH="1" rot="10800000">
            <a:off x="4249663" y="3446475"/>
            <a:ext cx="7056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63"/>
          <p:cNvCxnSpPr>
            <a:stCxn id="1727" idx="3"/>
          </p:cNvCxnSpPr>
          <p:nvPr/>
        </p:nvCxnSpPr>
        <p:spPr>
          <a:xfrm>
            <a:off x="5240263" y="3446475"/>
            <a:ext cx="551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63"/>
          <p:cNvCxnSpPr/>
          <p:nvPr/>
        </p:nvCxnSpPr>
        <p:spPr>
          <a:xfrm>
            <a:off x="5791973" y="3446475"/>
            <a:ext cx="5253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31" name="Google Shape;1731;p63"/>
          <p:cNvGrpSpPr/>
          <p:nvPr/>
        </p:nvGrpSpPr>
        <p:grpSpPr>
          <a:xfrm>
            <a:off x="1101937" y="2742800"/>
            <a:ext cx="384763" cy="551700"/>
            <a:chOff x="160300" y="2651875"/>
            <a:chExt cx="384763" cy="551700"/>
          </a:xfrm>
        </p:grpSpPr>
        <p:pic>
          <p:nvPicPr>
            <p:cNvPr id="1732" name="Google Shape;1732;p63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3" name="Google Shape;1733;p63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1" name="Google Shape;1691;p63"/>
          <p:cNvSpPr/>
          <p:nvPr/>
        </p:nvSpPr>
        <p:spPr>
          <a:xfrm>
            <a:off x="3964663" y="42942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4" name="Google Shape;1734;p63"/>
          <p:cNvCxnSpPr/>
          <p:nvPr/>
        </p:nvCxnSpPr>
        <p:spPr>
          <a:xfrm rot="10800000">
            <a:off x="1537650" y="3030334"/>
            <a:ext cx="1123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90" name="Google Shape;1690;p63"/>
          <p:cNvSpPr/>
          <p:nvPr/>
        </p:nvSpPr>
        <p:spPr>
          <a:xfrm>
            <a:off x="5828738" y="42786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63"/>
          <p:cNvSpPr/>
          <p:nvPr/>
        </p:nvSpPr>
        <p:spPr>
          <a:xfrm>
            <a:off x="4955263" y="330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63"/>
          <p:cNvSpPr txBox="1"/>
          <p:nvPr/>
        </p:nvSpPr>
        <p:spPr>
          <a:xfrm>
            <a:off x="1920300" y="2742800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6" name="Google Shape;1736;p63"/>
          <p:cNvCxnSpPr/>
          <p:nvPr/>
        </p:nvCxnSpPr>
        <p:spPr>
          <a:xfrm rot="10800000">
            <a:off x="2985100" y="3112225"/>
            <a:ext cx="987600" cy="1204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37" name="Google Shape;1737;p63"/>
          <p:cNvSpPr txBox="1"/>
          <p:nvPr/>
        </p:nvSpPr>
        <p:spPr>
          <a:xfrm>
            <a:off x="3447900" y="3446475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8" name="Google Shape;1738;p63"/>
          <p:cNvSpPr txBox="1"/>
          <p:nvPr/>
        </p:nvSpPr>
        <p:spPr>
          <a:xfrm>
            <a:off x="5274250" y="4316425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3" name="Google Shape;1743;p64"/>
          <p:cNvCxnSpPr>
            <a:stCxn id="1744" idx="2"/>
            <a:endCxn id="1745" idx="3"/>
          </p:cNvCxnSpPr>
          <p:nvPr/>
        </p:nvCxnSpPr>
        <p:spPr>
          <a:xfrm rot="10800000">
            <a:off x="4925138" y="4569675"/>
            <a:ext cx="9036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6" name="Google Shape;1746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Attachment</a:t>
            </a:r>
            <a:endParaRPr/>
          </a:p>
        </p:txBody>
      </p:sp>
      <p:sp>
        <p:nvSpPr>
          <p:cNvPr id="1747" name="Google Shape;1747;p64"/>
          <p:cNvSpPr txBox="1"/>
          <p:nvPr>
            <p:ph idx="1" type="body"/>
          </p:nvPr>
        </p:nvSpPr>
        <p:spPr>
          <a:xfrm>
            <a:off x="107050" y="402200"/>
            <a:ext cx="89097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If request is approved, mobility manager configures the data plane.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an IP address to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 the tower how many resources to allocate for this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tower and routers to </a:t>
            </a:r>
            <a:r>
              <a:rPr lang="en"/>
              <a:t>create</a:t>
            </a:r>
            <a:r>
              <a:rPr lang="en"/>
              <a:t> a path from user to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counters to track the device's usage.</a:t>
            </a:r>
            <a:endParaRPr/>
          </a:p>
        </p:txBody>
      </p:sp>
      <p:sp>
        <p:nvSpPr>
          <p:cNvPr id="1748" name="Google Shape;1748;p64"/>
          <p:cNvSpPr/>
          <p:nvPr/>
        </p:nvSpPr>
        <p:spPr>
          <a:xfrm>
            <a:off x="2334472" y="26142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49" name="Google Shape;1749;p64"/>
          <p:cNvGrpSpPr/>
          <p:nvPr/>
        </p:nvGrpSpPr>
        <p:grpSpPr>
          <a:xfrm>
            <a:off x="2711809" y="2825731"/>
            <a:ext cx="205525" cy="409199"/>
            <a:chOff x="7897625" y="3319150"/>
            <a:chExt cx="645900" cy="1285575"/>
          </a:xfrm>
        </p:grpSpPr>
        <p:sp>
          <p:nvSpPr>
            <p:cNvPr id="1750" name="Google Shape;1750;p6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51" name="Google Shape;1751;p6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2" name="Google Shape;1752;p6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3" name="Google Shape;1753;p6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6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6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6" name="Google Shape;1756;p6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6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8" name="Google Shape;1758;p6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59" name="Google Shape;1759;p6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0" name="Google Shape;1760;p6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1" name="Google Shape;1761;p6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62" name="Google Shape;1762;p64"/>
          <p:cNvSpPr/>
          <p:nvPr/>
        </p:nvSpPr>
        <p:spPr>
          <a:xfrm>
            <a:off x="2334472" y="34464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63" name="Google Shape;1763;p64"/>
          <p:cNvGrpSpPr/>
          <p:nvPr/>
        </p:nvGrpSpPr>
        <p:grpSpPr>
          <a:xfrm>
            <a:off x="2711809" y="3657923"/>
            <a:ext cx="205525" cy="409199"/>
            <a:chOff x="7897625" y="3319150"/>
            <a:chExt cx="645900" cy="1285575"/>
          </a:xfrm>
        </p:grpSpPr>
        <p:sp>
          <p:nvSpPr>
            <p:cNvPr id="1764" name="Google Shape;1764;p64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65" name="Google Shape;1765;p64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6" name="Google Shape;1766;p64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7" name="Google Shape;1767;p64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8" name="Google Shape;1768;p64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9" name="Google Shape;1769;p64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0" name="Google Shape;1770;p64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1" name="Google Shape;1771;p64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2" name="Google Shape;1772;p64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3" name="Google Shape;1773;p64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4" name="Google Shape;1774;p64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64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6" name="Google Shape;1776;p64"/>
          <p:cNvSpPr/>
          <p:nvPr/>
        </p:nvSpPr>
        <p:spPr>
          <a:xfrm>
            <a:off x="3964663" y="2887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7" name="Google Shape;1777;p64"/>
          <p:cNvSpPr/>
          <p:nvPr/>
        </p:nvSpPr>
        <p:spPr>
          <a:xfrm>
            <a:off x="3964663" y="3720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8" name="Google Shape;1778;p64"/>
          <p:cNvCxnSpPr/>
          <p:nvPr/>
        </p:nvCxnSpPr>
        <p:spPr>
          <a:xfrm rot="10800000">
            <a:off x="3004063" y="3030375"/>
            <a:ext cx="960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9" name="Google Shape;1779;p64"/>
          <p:cNvCxnSpPr/>
          <p:nvPr/>
        </p:nvCxnSpPr>
        <p:spPr>
          <a:xfrm rot="10800000">
            <a:off x="3005377" y="3854425"/>
            <a:ext cx="956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0" name="Google Shape;1780;p64"/>
          <p:cNvCxnSpPr>
            <a:stCxn id="1776" idx="3"/>
            <a:endCxn id="1781" idx="1"/>
          </p:cNvCxnSpPr>
          <p:nvPr/>
        </p:nvCxnSpPr>
        <p:spPr>
          <a:xfrm>
            <a:off x="4249663" y="3030375"/>
            <a:ext cx="705600" cy="416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2" name="Google Shape;1782;p64"/>
          <p:cNvCxnSpPr>
            <a:stCxn id="1777" idx="3"/>
            <a:endCxn id="1781" idx="1"/>
          </p:cNvCxnSpPr>
          <p:nvPr/>
        </p:nvCxnSpPr>
        <p:spPr>
          <a:xfrm flipH="1" rot="10800000">
            <a:off x="4249663" y="3446475"/>
            <a:ext cx="7056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3" name="Google Shape;1783;p64"/>
          <p:cNvCxnSpPr>
            <a:stCxn id="1781" idx="3"/>
          </p:cNvCxnSpPr>
          <p:nvPr/>
        </p:nvCxnSpPr>
        <p:spPr>
          <a:xfrm>
            <a:off x="5240263" y="3446475"/>
            <a:ext cx="551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4" name="Google Shape;1784;p64"/>
          <p:cNvCxnSpPr/>
          <p:nvPr/>
        </p:nvCxnSpPr>
        <p:spPr>
          <a:xfrm>
            <a:off x="5791973" y="3446475"/>
            <a:ext cx="525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785" name="Google Shape;1785;p64"/>
          <p:cNvGrpSpPr/>
          <p:nvPr/>
        </p:nvGrpSpPr>
        <p:grpSpPr>
          <a:xfrm>
            <a:off x="1101937" y="2742800"/>
            <a:ext cx="384763" cy="551700"/>
            <a:chOff x="160300" y="2651875"/>
            <a:chExt cx="384763" cy="551700"/>
          </a:xfrm>
        </p:grpSpPr>
        <p:pic>
          <p:nvPicPr>
            <p:cNvPr id="1786" name="Google Shape;1786;p64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7" name="Google Shape;1787;p64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4" name="Google Shape;1744;p64"/>
          <p:cNvSpPr/>
          <p:nvPr/>
        </p:nvSpPr>
        <p:spPr>
          <a:xfrm>
            <a:off x="5828738" y="42786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1" name="Google Shape;1781;p64"/>
          <p:cNvSpPr/>
          <p:nvPr/>
        </p:nvSpPr>
        <p:spPr>
          <a:xfrm>
            <a:off x="4955263" y="330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8" name="Google Shape;1788;p64"/>
          <p:cNvCxnSpPr>
            <a:stCxn id="1776" idx="2"/>
            <a:endCxn id="1745" idx="0"/>
          </p:cNvCxnSpPr>
          <p:nvPr/>
        </p:nvCxnSpPr>
        <p:spPr>
          <a:xfrm>
            <a:off x="4107163" y="3172875"/>
            <a:ext cx="337800" cy="1121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89" name="Google Shape;1789;p64"/>
          <p:cNvCxnSpPr>
            <a:stCxn id="1781" idx="2"/>
          </p:cNvCxnSpPr>
          <p:nvPr/>
        </p:nvCxnSpPr>
        <p:spPr>
          <a:xfrm flipH="1">
            <a:off x="4876063" y="3588975"/>
            <a:ext cx="221700" cy="7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90" name="Google Shape;1790;p64"/>
          <p:cNvCxnSpPr/>
          <p:nvPr/>
        </p:nvCxnSpPr>
        <p:spPr>
          <a:xfrm rot="10800000">
            <a:off x="2985200" y="3112100"/>
            <a:ext cx="1019100" cy="1243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5" name="Google Shape;1745;p64"/>
          <p:cNvSpPr/>
          <p:nvPr/>
        </p:nvSpPr>
        <p:spPr>
          <a:xfrm>
            <a:off x="3964663" y="42942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1" name="Google Shape;1791;p64"/>
          <p:cNvCxnSpPr/>
          <p:nvPr/>
        </p:nvCxnSpPr>
        <p:spPr>
          <a:xfrm rot="10800000">
            <a:off x="1537650" y="3030334"/>
            <a:ext cx="11232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6" name="Google Shape;1796;p65"/>
          <p:cNvCxnSpPr>
            <a:stCxn id="1797" idx="2"/>
            <a:endCxn id="1798" idx="3"/>
          </p:cNvCxnSpPr>
          <p:nvPr/>
        </p:nvCxnSpPr>
        <p:spPr>
          <a:xfrm rot="10800000">
            <a:off x="4925138" y="4569675"/>
            <a:ext cx="903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9" name="Google Shape;1799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Attachment</a:t>
            </a:r>
            <a:endParaRPr/>
          </a:p>
        </p:txBody>
      </p:sp>
      <p:sp>
        <p:nvSpPr>
          <p:cNvPr id="1800" name="Google Shape;1800;p65"/>
          <p:cNvSpPr/>
          <p:nvPr/>
        </p:nvSpPr>
        <p:spPr>
          <a:xfrm>
            <a:off x="2334472" y="26142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1" name="Google Shape;1801;p65"/>
          <p:cNvSpPr txBox="1"/>
          <p:nvPr>
            <p:ph idx="1" type="body"/>
          </p:nvPr>
        </p:nvSpPr>
        <p:spPr>
          <a:xfrm>
            <a:off x="107050" y="402200"/>
            <a:ext cx="89097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 If request is approved, mobility manager records information in the database,</a:t>
            </a:r>
            <a:br>
              <a:rPr lang="en"/>
            </a:br>
            <a:r>
              <a:rPr lang="en"/>
              <a:t>    mapping the user's IMSI to their current: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(tower).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to the Internet (radio gateway, packet gateway).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address.</a:t>
            </a:r>
            <a:endParaRPr/>
          </a:p>
        </p:txBody>
      </p:sp>
      <p:grpSp>
        <p:nvGrpSpPr>
          <p:cNvPr id="1802" name="Google Shape;1802;p65"/>
          <p:cNvGrpSpPr/>
          <p:nvPr/>
        </p:nvGrpSpPr>
        <p:grpSpPr>
          <a:xfrm>
            <a:off x="2711809" y="2825731"/>
            <a:ext cx="205525" cy="409199"/>
            <a:chOff x="7897625" y="3319150"/>
            <a:chExt cx="645900" cy="1285575"/>
          </a:xfrm>
        </p:grpSpPr>
        <p:sp>
          <p:nvSpPr>
            <p:cNvPr id="1803" name="Google Shape;1803;p65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4" name="Google Shape;1804;p65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5" name="Google Shape;1805;p65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6" name="Google Shape;1806;p65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7" name="Google Shape;1807;p65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65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9" name="Google Shape;1809;p65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Google Shape;1810;p65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Google Shape;1811;p65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2" name="Google Shape;1812;p65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3" name="Google Shape;1813;p65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4" name="Google Shape;1814;p65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15" name="Google Shape;1815;p65"/>
          <p:cNvSpPr/>
          <p:nvPr/>
        </p:nvSpPr>
        <p:spPr>
          <a:xfrm>
            <a:off x="2334472" y="34464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6" name="Google Shape;1816;p65"/>
          <p:cNvGrpSpPr/>
          <p:nvPr/>
        </p:nvGrpSpPr>
        <p:grpSpPr>
          <a:xfrm>
            <a:off x="2711809" y="3657923"/>
            <a:ext cx="205525" cy="409199"/>
            <a:chOff x="7897625" y="3319150"/>
            <a:chExt cx="645900" cy="1285575"/>
          </a:xfrm>
        </p:grpSpPr>
        <p:sp>
          <p:nvSpPr>
            <p:cNvPr id="1817" name="Google Shape;1817;p65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18" name="Google Shape;1818;p65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9" name="Google Shape;1819;p65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0" name="Google Shape;1820;p65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1" name="Google Shape;1821;p65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2" name="Google Shape;1822;p65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3" name="Google Shape;1823;p65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4" name="Google Shape;1824;p65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5" name="Google Shape;1825;p65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6" name="Google Shape;1826;p65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7" name="Google Shape;1827;p65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8" name="Google Shape;1828;p65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29" name="Google Shape;1829;p65"/>
          <p:cNvSpPr/>
          <p:nvPr/>
        </p:nvSpPr>
        <p:spPr>
          <a:xfrm>
            <a:off x="3964663" y="2887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0" name="Google Shape;1830;p65"/>
          <p:cNvSpPr/>
          <p:nvPr/>
        </p:nvSpPr>
        <p:spPr>
          <a:xfrm>
            <a:off x="3964663" y="3720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1" name="Google Shape;1831;p65"/>
          <p:cNvCxnSpPr/>
          <p:nvPr/>
        </p:nvCxnSpPr>
        <p:spPr>
          <a:xfrm rot="10800000">
            <a:off x="3004063" y="3030375"/>
            <a:ext cx="960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2" name="Google Shape;1832;p65"/>
          <p:cNvCxnSpPr/>
          <p:nvPr/>
        </p:nvCxnSpPr>
        <p:spPr>
          <a:xfrm rot="10800000">
            <a:off x="3005377" y="3854425"/>
            <a:ext cx="956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65"/>
          <p:cNvCxnSpPr>
            <a:stCxn id="1829" idx="3"/>
            <a:endCxn id="1834" idx="1"/>
          </p:cNvCxnSpPr>
          <p:nvPr/>
        </p:nvCxnSpPr>
        <p:spPr>
          <a:xfrm>
            <a:off x="4249663" y="3030375"/>
            <a:ext cx="705600" cy="416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5" name="Google Shape;1835;p65"/>
          <p:cNvCxnSpPr>
            <a:stCxn id="1830" idx="3"/>
            <a:endCxn id="1834" idx="1"/>
          </p:cNvCxnSpPr>
          <p:nvPr/>
        </p:nvCxnSpPr>
        <p:spPr>
          <a:xfrm flipH="1" rot="10800000">
            <a:off x="4249663" y="3446475"/>
            <a:ext cx="7056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6" name="Google Shape;1836;p65"/>
          <p:cNvCxnSpPr>
            <a:stCxn id="1834" idx="3"/>
          </p:cNvCxnSpPr>
          <p:nvPr/>
        </p:nvCxnSpPr>
        <p:spPr>
          <a:xfrm>
            <a:off x="5240263" y="3446475"/>
            <a:ext cx="551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7" name="Google Shape;1837;p65"/>
          <p:cNvCxnSpPr/>
          <p:nvPr/>
        </p:nvCxnSpPr>
        <p:spPr>
          <a:xfrm>
            <a:off x="5791973" y="3446475"/>
            <a:ext cx="525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838" name="Google Shape;1838;p65"/>
          <p:cNvGrpSpPr/>
          <p:nvPr/>
        </p:nvGrpSpPr>
        <p:grpSpPr>
          <a:xfrm>
            <a:off x="1101937" y="2742800"/>
            <a:ext cx="384763" cy="551700"/>
            <a:chOff x="160300" y="2651875"/>
            <a:chExt cx="384763" cy="551700"/>
          </a:xfrm>
        </p:grpSpPr>
        <p:pic>
          <p:nvPicPr>
            <p:cNvPr id="1839" name="Google Shape;1839;p65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0" name="Google Shape;1840;p65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8" name="Google Shape;1798;p65"/>
          <p:cNvSpPr/>
          <p:nvPr/>
        </p:nvSpPr>
        <p:spPr>
          <a:xfrm>
            <a:off x="3964663" y="42942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65"/>
          <p:cNvSpPr/>
          <p:nvPr/>
        </p:nvSpPr>
        <p:spPr>
          <a:xfrm>
            <a:off x="5828738" y="42786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4" name="Google Shape;1834;p65"/>
          <p:cNvSpPr/>
          <p:nvPr/>
        </p:nvSpPr>
        <p:spPr>
          <a:xfrm>
            <a:off x="4955263" y="330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1" name="Google Shape;1841;p65"/>
          <p:cNvCxnSpPr/>
          <p:nvPr/>
        </p:nvCxnSpPr>
        <p:spPr>
          <a:xfrm rot="10800000">
            <a:off x="1537650" y="3030334"/>
            <a:ext cx="11232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66"/>
          <p:cNvSpPr/>
          <p:nvPr/>
        </p:nvSpPr>
        <p:spPr>
          <a:xfrm>
            <a:off x="2334472" y="26142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7" name="Google Shape;1847;p66"/>
          <p:cNvCxnSpPr/>
          <p:nvPr/>
        </p:nvCxnSpPr>
        <p:spPr>
          <a:xfrm rot="10800000">
            <a:off x="1537650" y="2877934"/>
            <a:ext cx="1123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48" name="Google Shape;1848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Attachment</a:t>
            </a:r>
            <a:endParaRPr/>
          </a:p>
        </p:txBody>
      </p:sp>
      <p:sp>
        <p:nvSpPr>
          <p:cNvPr id="1849" name="Google Shape;1849;p66"/>
          <p:cNvSpPr txBox="1"/>
          <p:nvPr>
            <p:ph idx="1" type="body"/>
          </p:nvPr>
        </p:nvSpPr>
        <p:spPr>
          <a:xfrm>
            <a:off x="107050" y="402200"/>
            <a:ext cx="8909700" cy="2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User sends attach request to tower, containing user's IMSI.</a:t>
            </a:r>
            <a:br>
              <a:rPr lang="en"/>
            </a:br>
            <a:r>
              <a:rPr lang="en"/>
              <a:t>2. Tower forwards request to mobility manager.</a:t>
            </a:r>
            <a:br>
              <a:rPr lang="en"/>
            </a:br>
            <a:r>
              <a:rPr lang="en"/>
              <a:t>3. Mobility manager processes the request, by looking up the IMSI in database.</a:t>
            </a:r>
            <a:br>
              <a:rPr lang="en"/>
            </a:br>
            <a:r>
              <a:rPr lang="en"/>
              <a:t>4. If request is approved, mobility manager configures the data plane.</a:t>
            </a:r>
            <a:br>
              <a:rPr lang="en"/>
            </a:br>
            <a:r>
              <a:rPr lang="en"/>
              <a:t>5. If request is approved, mobility manager records information in the database.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All communication so far is over dedicated control channels.</a:t>
            </a:r>
            <a:endParaRPr/>
          </a:p>
        </p:txBody>
      </p:sp>
      <p:grpSp>
        <p:nvGrpSpPr>
          <p:cNvPr id="1850" name="Google Shape;1850;p66"/>
          <p:cNvGrpSpPr/>
          <p:nvPr/>
        </p:nvGrpSpPr>
        <p:grpSpPr>
          <a:xfrm>
            <a:off x="2711809" y="2825731"/>
            <a:ext cx="205525" cy="409199"/>
            <a:chOff x="7897625" y="3319150"/>
            <a:chExt cx="645900" cy="1285575"/>
          </a:xfrm>
        </p:grpSpPr>
        <p:sp>
          <p:nvSpPr>
            <p:cNvPr id="1851" name="Google Shape;1851;p66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52" name="Google Shape;1852;p66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3" name="Google Shape;1853;p66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4" name="Google Shape;1854;p66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5" name="Google Shape;1855;p66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6" name="Google Shape;1856;p66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7" name="Google Shape;1857;p66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66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9" name="Google Shape;1859;p66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0" name="Google Shape;1860;p66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1" name="Google Shape;1861;p66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2" name="Google Shape;1862;p66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3" name="Google Shape;1863;p66"/>
          <p:cNvSpPr/>
          <p:nvPr/>
        </p:nvSpPr>
        <p:spPr>
          <a:xfrm>
            <a:off x="2334472" y="34464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4" name="Google Shape;1864;p66"/>
          <p:cNvGrpSpPr/>
          <p:nvPr/>
        </p:nvGrpSpPr>
        <p:grpSpPr>
          <a:xfrm>
            <a:off x="2711809" y="3657923"/>
            <a:ext cx="205525" cy="409199"/>
            <a:chOff x="7897625" y="3319150"/>
            <a:chExt cx="645900" cy="1285575"/>
          </a:xfrm>
        </p:grpSpPr>
        <p:sp>
          <p:nvSpPr>
            <p:cNvPr id="1865" name="Google Shape;1865;p66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6" name="Google Shape;1866;p66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7" name="Google Shape;1867;p66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8" name="Google Shape;1868;p66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66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66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1" name="Google Shape;1871;p66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2" name="Google Shape;1872;p66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3" name="Google Shape;1873;p66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4" name="Google Shape;1874;p66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5" name="Google Shape;1875;p66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6" name="Google Shape;1876;p66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7" name="Google Shape;1877;p66"/>
          <p:cNvSpPr/>
          <p:nvPr/>
        </p:nvSpPr>
        <p:spPr>
          <a:xfrm>
            <a:off x="3964663" y="2887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8" name="Google Shape;1878;p66"/>
          <p:cNvSpPr/>
          <p:nvPr/>
        </p:nvSpPr>
        <p:spPr>
          <a:xfrm>
            <a:off x="3964663" y="3720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9" name="Google Shape;1879;p66"/>
          <p:cNvCxnSpPr/>
          <p:nvPr/>
        </p:nvCxnSpPr>
        <p:spPr>
          <a:xfrm rot="10800000">
            <a:off x="3004063" y="3030375"/>
            <a:ext cx="9606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66"/>
          <p:cNvCxnSpPr/>
          <p:nvPr/>
        </p:nvCxnSpPr>
        <p:spPr>
          <a:xfrm rot="10800000">
            <a:off x="3005377" y="3854425"/>
            <a:ext cx="956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66"/>
          <p:cNvCxnSpPr>
            <a:stCxn id="1877" idx="3"/>
            <a:endCxn id="1882" idx="1"/>
          </p:cNvCxnSpPr>
          <p:nvPr/>
        </p:nvCxnSpPr>
        <p:spPr>
          <a:xfrm>
            <a:off x="4249663" y="3030375"/>
            <a:ext cx="705600" cy="416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66"/>
          <p:cNvCxnSpPr>
            <a:stCxn id="1878" idx="3"/>
            <a:endCxn id="1882" idx="1"/>
          </p:cNvCxnSpPr>
          <p:nvPr/>
        </p:nvCxnSpPr>
        <p:spPr>
          <a:xfrm flipH="1" rot="10800000">
            <a:off x="4249663" y="3446475"/>
            <a:ext cx="7056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Google Shape;1884;p66"/>
          <p:cNvCxnSpPr>
            <a:stCxn id="1882" idx="3"/>
          </p:cNvCxnSpPr>
          <p:nvPr/>
        </p:nvCxnSpPr>
        <p:spPr>
          <a:xfrm>
            <a:off x="5240263" y="3446475"/>
            <a:ext cx="551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66"/>
          <p:cNvCxnSpPr/>
          <p:nvPr/>
        </p:nvCxnSpPr>
        <p:spPr>
          <a:xfrm>
            <a:off x="5791973" y="3446475"/>
            <a:ext cx="525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886" name="Google Shape;1886;p66"/>
          <p:cNvGrpSpPr/>
          <p:nvPr/>
        </p:nvGrpSpPr>
        <p:grpSpPr>
          <a:xfrm>
            <a:off x="1101937" y="2742800"/>
            <a:ext cx="384763" cy="551700"/>
            <a:chOff x="160300" y="2651875"/>
            <a:chExt cx="384763" cy="551700"/>
          </a:xfrm>
        </p:grpSpPr>
        <p:pic>
          <p:nvPicPr>
            <p:cNvPr id="1887" name="Google Shape;1887;p66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8" name="Google Shape;1888;p66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9" name="Google Shape;1889;p66"/>
          <p:cNvSpPr/>
          <p:nvPr/>
        </p:nvSpPr>
        <p:spPr>
          <a:xfrm>
            <a:off x="5828738" y="4278675"/>
            <a:ext cx="960600" cy="5820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2" name="Google Shape;1882;p66"/>
          <p:cNvSpPr/>
          <p:nvPr/>
        </p:nvSpPr>
        <p:spPr>
          <a:xfrm>
            <a:off x="4955263" y="3303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0" name="Google Shape;1890;p66"/>
          <p:cNvCxnSpPr/>
          <p:nvPr/>
        </p:nvCxnSpPr>
        <p:spPr>
          <a:xfrm rot="10800000">
            <a:off x="4925138" y="4493475"/>
            <a:ext cx="903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1" name="Google Shape;1891;p66"/>
          <p:cNvSpPr txBox="1"/>
          <p:nvPr/>
        </p:nvSpPr>
        <p:spPr>
          <a:xfrm>
            <a:off x="1920300" y="2590400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2" name="Google Shape;1892;p66"/>
          <p:cNvCxnSpPr/>
          <p:nvPr/>
        </p:nvCxnSpPr>
        <p:spPr>
          <a:xfrm rot="10800000">
            <a:off x="2985100" y="3112225"/>
            <a:ext cx="987600" cy="1204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3" name="Google Shape;1893;p66"/>
          <p:cNvSpPr txBox="1"/>
          <p:nvPr/>
        </p:nvSpPr>
        <p:spPr>
          <a:xfrm>
            <a:off x="3447900" y="3446475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4" name="Google Shape;1894;p66"/>
          <p:cNvSpPr txBox="1"/>
          <p:nvPr/>
        </p:nvSpPr>
        <p:spPr>
          <a:xfrm>
            <a:off x="5198050" y="4240225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5" name="Google Shape;1895;p66"/>
          <p:cNvCxnSpPr/>
          <p:nvPr/>
        </p:nvCxnSpPr>
        <p:spPr>
          <a:xfrm>
            <a:off x="4107163" y="3172875"/>
            <a:ext cx="337800" cy="1121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96" name="Google Shape;1896;p66"/>
          <p:cNvCxnSpPr/>
          <p:nvPr/>
        </p:nvCxnSpPr>
        <p:spPr>
          <a:xfrm flipH="1">
            <a:off x="4876063" y="3588975"/>
            <a:ext cx="221700" cy="71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97" name="Google Shape;1897;p66"/>
          <p:cNvCxnSpPr/>
          <p:nvPr/>
        </p:nvCxnSpPr>
        <p:spPr>
          <a:xfrm rot="10800000">
            <a:off x="2909000" y="3340700"/>
            <a:ext cx="1019100" cy="1243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8" name="Google Shape;1898;p66"/>
          <p:cNvSpPr/>
          <p:nvPr/>
        </p:nvSpPr>
        <p:spPr>
          <a:xfrm>
            <a:off x="3964663" y="42942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9" name="Google Shape;1899;p66"/>
          <p:cNvCxnSpPr/>
          <p:nvPr/>
        </p:nvCxnSpPr>
        <p:spPr>
          <a:xfrm rot="10800000">
            <a:off x="1537650" y="3030334"/>
            <a:ext cx="11232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Google Shape;1900;p66"/>
          <p:cNvSpPr txBox="1"/>
          <p:nvPr/>
        </p:nvSpPr>
        <p:spPr>
          <a:xfrm>
            <a:off x="3219300" y="3979875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1" name="Google Shape;1901;p66"/>
          <p:cNvSpPr txBox="1"/>
          <p:nvPr/>
        </p:nvSpPr>
        <p:spPr>
          <a:xfrm>
            <a:off x="4239475" y="3416350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2" name="Google Shape;1902;p66"/>
          <p:cNvSpPr txBox="1"/>
          <p:nvPr/>
        </p:nvSpPr>
        <p:spPr>
          <a:xfrm>
            <a:off x="4955275" y="3943875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3" name="Google Shape;1903;p66"/>
          <p:cNvCxnSpPr/>
          <p:nvPr/>
        </p:nvCxnSpPr>
        <p:spPr>
          <a:xfrm rot="10800000">
            <a:off x="4925138" y="4688654"/>
            <a:ext cx="903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04" name="Google Shape;1904;p66"/>
          <p:cNvSpPr txBox="1"/>
          <p:nvPr/>
        </p:nvSpPr>
        <p:spPr>
          <a:xfrm>
            <a:off x="5198050" y="4680714"/>
            <a:ext cx="205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6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Cellular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Cellular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Step 3: Data Exchange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910" name="Google Shape;1910;p6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</a:t>
            </a:r>
            <a:br>
              <a:rPr lang="en"/>
            </a:br>
            <a:r>
              <a:rPr lang="en"/>
              <a:t>Data Exchange</a:t>
            </a:r>
            <a:endParaRPr/>
          </a:p>
        </p:txBody>
      </p:sp>
      <p:sp>
        <p:nvSpPr>
          <p:cNvPr id="1911" name="Google Shape;1911;p6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Data Exchange</a:t>
            </a:r>
            <a:endParaRPr/>
          </a:p>
        </p:txBody>
      </p:sp>
      <p:sp>
        <p:nvSpPr>
          <p:cNvPr id="1917" name="Google Shape;1917;p68"/>
          <p:cNvSpPr txBox="1"/>
          <p:nvPr>
            <p:ph idx="1" type="body"/>
          </p:nvPr>
        </p:nvSpPr>
        <p:spPr>
          <a:xfrm>
            <a:off x="107050" y="402200"/>
            <a:ext cx="8909700" cy="26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Device can now send and receive packets with its IP address!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the network know how to forward packets?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are constantly moving.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routing algorithms won't converge.</a:t>
            </a:r>
            <a:endParaRPr/>
          </a:p>
        </p:txBody>
      </p:sp>
      <p:sp>
        <p:nvSpPr>
          <p:cNvPr id="1918" name="Google Shape;1918;p68"/>
          <p:cNvSpPr/>
          <p:nvPr/>
        </p:nvSpPr>
        <p:spPr>
          <a:xfrm>
            <a:off x="2434872" y="32988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19" name="Google Shape;1919;p68"/>
          <p:cNvGrpSpPr/>
          <p:nvPr/>
        </p:nvGrpSpPr>
        <p:grpSpPr>
          <a:xfrm>
            <a:off x="2812209" y="3510331"/>
            <a:ext cx="205525" cy="409199"/>
            <a:chOff x="7897625" y="3319150"/>
            <a:chExt cx="645900" cy="1285575"/>
          </a:xfrm>
        </p:grpSpPr>
        <p:sp>
          <p:nvSpPr>
            <p:cNvPr id="1920" name="Google Shape;1920;p68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21" name="Google Shape;1921;p68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2" name="Google Shape;1922;p68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3" name="Google Shape;1923;p68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4" name="Google Shape;1924;p68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5" name="Google Shape;1925;p68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6" name="Google Shape;1926;p68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7" name="Google Shape;1927;p68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8" name="Google Shape;1928;p68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9" name="Google Shape;1929;p68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0" name="Google Shape;1930;p68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1" name="Google Shape;1931;p68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32" name="Google Shape;1932;p68"/>
          <p:cNvSpPr/>
          <p:nvPr/>
        </p:nvSpPr>
        <p:spPr>
          <a:xfrm>
            <a:off x="2434872" y="41310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33" name="Google Shape;1933;p68"/>
          <p:cNvGrpSpPr/>
          <p:nvPr/>
        </p:nvGrpSpPr>
        <p:grpSpPr>
          <a:xfrm>
            <a:off x="2812209" y="4342523"/>
            <a:ext cx="205525" cy="409199"/>
            <a:chOff x="7897625" y="3319150"/>
            <a:chExt cx="645900" cy="1285575"/>
          </a:xfrm>
        </p:grpSpPr>
        <p:sp>
          <p:nvSpPr>
            <p:cNvPr id="1934" name="Google Shape;1934;p68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5" name="Google Shape;1935;p68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6" name="Google Shape;1936;p68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7" name="Google Shape;1937;p68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8" name="Google Shape;1938;p68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9" name="Google Shape;1939;p68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0" name="Google Shape;1940;p68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1" name="Google Shape;1941;p68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2" name="Google Shape;1942;p68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3" name="Google Shape;1943;p68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4" name="Google Shape;1944;p68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68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6" name="Google Shape;1946;p68"/>
          <p:cNvSpPr/>
          <p:nvPr/>
        </p:nvSpPr>
        <p:spPr>
          <a:xfrm>
            <a:off x="4827063" y="3572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7" name="Google Shape;1947;p68"/>
          <p:cNvSpPr/>
          <p:nvPr/>
        </p:nvSpPr>
        <p:spPr>
          <a:xfrm>
            <a:off x="4827063" y="440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8" name="Google Shape;1948;p68"/>
          <p:cNvCxnSpPr/>
          <p:nvPr/>
        </p:nvCxnSpPr>
        <p:spPr>
          <a:xfrm rot="10800000">
            <a:off x="3086785" y="3714975"/>
            <a:ext cx="1740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9" name="Google Shape;1949;p68"/>
          <p:cNvCxnSpPr/>
          <p:nvPr/>
        </p:nvCxnSpPr>
        <p:spPr>
          <a:xfrm rot="10800000">
            <a:off x="3089000" y="4539025"/>
            <a:ext cx="1733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0" name="Google Shape;1950;p68"/>
          <p:cNvCxnSpPr>
            <a:stCxn id="1946" idx="3"/>
            <a:endCxn id="1951" idx="1"/>
          </p:cNvCxnSpPr>
          <p:nvPr/>
        </p:nvCxnSpPr>
        <p:spPr>
          <a:xfrm>
            <a:off x="5112063" y="3714975"/>
            <a:ext cx="2001000" cy="416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2" name="Google Shape;1952;p68"/>
          <p:cNvCxnSpPr>
            <a:stCxn id="1947" idx="3"/>
            <a:endCxn id="1951" idx="1"/>
          </p:cNvCxnSpPr>
          <p:nvPr/>
        </p:nvCxnSpPr>
        <p:spPr>
          <a:xfrm flipH="1" rot="10800000">
            <a:off x="5112063" y="4131075"/>
            <a:ext cx="20010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68"/>
          <p:cNvCxnSpPr>
            <a:stCxn id="1951" idx="3"/>
          </p:cNvCxnSpPr>
          <p:nvPr/>
        </p:nvCxnSpPr>
        <p:spPr>
          <a:xfrm>
            <a:off x="7398063" y="4131075"/>
            <a:ext cx="551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68"/>
          <p:cNvCxnSpPr/>
          <p:nvPr/>
        </p:nvCxnSpPr>
        <p:spPr>
          <a:xfrm>
            <a:off x="7949773" y="4131075"/>
            <a:ext cx="52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955" name="Google Shape;1955;p68"/>
          <p:cNvGrpSpPr/>
          <p:nvPr/>
        </p:nvGrpSpPr>
        <p:grpSpPr>
          <a:xfrm>
            <a:off x="821337" y="3427400"/>
            <a:ext cx="384763" cy="551700"/>
            <a:chOff x="160300" y="2651875"/>
            <a:chExt cx="384763" cy="551700"/>
          </a:xfrm>
        </p:grpSpPr>
        <p:pic>
          <p:nvPicPr>
            <p:cNvPr id="1956" name="Google Shape;1956;p68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7" name="Google Shape;1957;p68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51" name="Google Shape;1951;p68"/>
          <p:cNvSpPr/>
          <p:nvPr/>
        </p:nvSpPr>
        <p:spPr>
          <a:xfrm>
            <a:off x="7113063" y="3988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8" name="Google Shape;1958;p68"/>
          <p:cNvCxnSpPr/>
          <p:nvPr/>
        </p:nvCxnSpPr>
        <p:spPr>
          <a:xfrm rot="10800000">
            <a:off x="1259450" y="3714925"/>
            <a:ext cx="15018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Data Exchange with Tunnels</a:t>
            </a:r>
            <a:endParaRPr/>
          </a:p>
        </p:txBody>
      </p:sp>
      <p:sp>
        <p:nvSpPr>
          <p:cNvPr id="1964" name="Google Shape;1964;p69"/>
          <p:cNvSpPr txBox="1"/>
          <p:nvPr>
            <p:ph idx="1" type="body"/>
          </p:nvPr>
        </p:nvSpPr>
        <p:spPr>
          <a:xfrm>
            <a:off x="107050" y="402200"/>
            <a:ext cx="89097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Mobility manager configures a path from user to Internet using </a:t>
            </a:r>
            <a:r>
              <a:rPr b="1" lang="en"/>
              <a:t>tunnels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r>
              <a:rPr lang="en"/>
              <a:t> is different from traditional IP networks: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direct forwarding on the user's IP address!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</a:t>
            </a:r>
            <a:r>
              <a:rPr lang="en"/>
              <a:t> installing per-user state in the network.</a:t>
            </a:r>
            <a:endParaRPr/>
          </a:p>
        </p:txBody>
      </p:sp>
      <p:sp>
        <p:nvSpPr>
          <p:cNvPr id="1965" name="Google Shape;1965;p69"/>
          <p:cNvSpPr/>
          <p:nvPr/>
        </p:nvSpPr>
        <p:spPr>
          <a:xfrm>
            <a:off x="2434872" y="32988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6" name="Google Shape;1966;p69"/>
          <p:cNvGrpSpPr/>
          <p:nvPr/>
        </p:nvGrpSpPr>
        <p:grpSpPr>
          <a:xfrm>
            <a:off x="2812209" y="3510331"/>
            <a:ext cx="205525" cy="409199"/>
            <a:chOff x="7897625" y="3319150"/>
            <a:chExt cx="645900" cy="1285575"/>
          </a:xfrm>
        </p:grpSpPr>
        <p:sp>
          <p:nvSpPr>
            <p:cNvPr id="1967" name="Google Shape;1967;p69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8" name="Google Shape;1968;p69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9" name="Google Shape;1969;p69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0" name="Google Shape;1970;p69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1" name="Google Shape;1971;p69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2" name="Google Shape;1972;p69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3" name="Google Shape;1973;p69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4" name="Google Shape;1974;p69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5" name="Google Shape;1975;p69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6" name="Google Shape;1976;p69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7" name="Google Shape;1977;p69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8" name="Google Shape;1978;p69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9" name="Google Shape;1979;p69"/>
          <p:cNvSpPr/>
          <p:nvPr/>
        </p:nvSpPr>
        <p:spPr>
          <a:xfrm>
            <a:off x="2434872" y="41310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0" name="Google Shape;1980;p69"/>
          <p:cNvGrpSpPr/>
          <p:nvPr/>
        </p:nvGrpSpPr>
        <p:grpSpPr>
          <a:xfrm>
            <a:off x="2812209" y="4342523"/>
            <a:ext cx="205525" cy="409199"/>
            <a:chOff x="7897625" y="3319150"/>
            <a:chExt cx="645900" cy="1285575"/>
          </a:xfrm>
        </p:grpSpPr>
        <p:sp>
          <p:nvSpPr>
            <p:cNvPr id="1981" name="Google Shape;1981;p69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82" name="Google Shape;1982;p69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3" name="Google Shape;1983;p69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4" name="Google Shape;1984;p69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5" name="Google Shape;1985;p69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6" name="Google Shape;1986;p69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7" name="Google Shape;1987;p69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8" name="Google Shape;1988;p69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9" name="Google Shape;1989;p69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0" name="Google Shape;1990;p69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1" name="Google Shape;1991;p69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2" name="Google Shape;1992;p69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93" name="Google Shape;1993;p69"/>
          <p:cNvSpPr/>
          <p:nvPr/>
        </p:nvSpPr>
        <p:spPr>
          <a:xfrm>
            <a:off x="4827063" y="440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94" name="Google Shape;1994;p69"/>
          <p:cNvCxnSpPr/>
          <p:nvPr/>
        </p:nvCxnSpPr>
        <p:spPr>
          <a:xfrm rot="10800000">
            <a:off x="3086785" y="3714975"/>
            <a:ext cx="17403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69"/>
          <p:cNvCxnSpPr/>
          <p:nvPr/>
        </p:nvCxnSpPr>
        <p:spPr>
          <a:xfrm rot="10800000">
            <a:off x="3089300" y="4539025"/>
            <a:ext cx="1733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69"/>
          <p:cNvCxnSpPr>
            <a:stCxn id="1997" idx="3"/>
            <a:endCxn id="1998" idx="1"/>
          </p:cNvCxnSpPr>
          <p:nvPr/>
        </p:nvCxnSpPr>
        <p:spPr>
          <a:xfrm>
            <a:off x="5112063" y="3714975"/>
            <a:ext cx="2001000" cy="416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9" name="Google Shape;1999;p69"/>
          <p:cNvCxnSpPr>
            <a:stCxn id="1993" idx="3"/>
            <a:endCxn id="1998" idx="1"/>
          </p:cNvCxnSpPr>
          <p:nvPr/>
        </p:nvCxnSpPr>
        <p:spPr>
          <a:xfrm flipH="1" rot="10800000">
            <a:off x="5112063" y="4131075"/>
            <a:ext cx="20010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69"/>
          <p:cNvCxnSpPr>
            <a:stCxn id="1998" idx="3"/>
          </p:cNvCxnSpPr>
          <p:nvPr/>
        </p:nvCxnSpPr>
        <p:spPr>
          <a:xfrm>
            <a:off x="7398063" y="4131075"/>
            <a:ext cx="5517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1" name="Google Shape;2001;p69"/>
          <p:cNvCxnSpPr/>
          <p:nvPr/>
        </p:nvCxnSpPr>
        <p:spPr>
          <a:xfrm>
            <a:off x="7949773" y="4131075"/>
            <a:ext cx="5253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002" name="Google Shape;2002;p69"/>
          <p:cNvGrpSpPr/>
          <p:nvPr/>
        </p:nvGrpSpPr>
        <p:grpSpPr>
          <a:xfrm>
            <a:off x="821337" y="3427400"/>
            <a:ext cx="384763" cy="551700"/>
            <a:chOff x="160300" y="2651875"/>
            <a:chExt cx="384763" cy="551700"/>
          </a:xfrm>
        </p:grpSpPr>
        <p:pic>
          <p:nvPicPr>
            <p:cNvPr id="2003" name="Google Shape;2003;p69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4" name="Google Shape;2004;p69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8" name="Google Shape;1998;p69"/>
          <p:cNvSpPr/>
          <p:nvPr/>
        </p:nvSpPr>
        <p:spPr>
          <a:xfrm>
            <a:off x="7113063" y="3988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5" name="Google Shape;2005;p69"/>
          <p:cNvCxnSpPr/>
          <p:nvPr/>
        </p:nvCxnSpPr>
        <p:spPr>
          <a:xfrm rot="10800000">
            <a:off x="1259450" y="3714925"/>
            <a:ext cx="15018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6" name="Google Shape;2006;p69"/>
          <p:cNvSpPr/>
          <p:nvPr/>
        </p:nvSpPr>
        <p:spPr>
          <a:xfrm>
            <a:off x="5337650" y="2582599"/>
            <a:ext cx="2179800" cy="832200"/>
          </a:xfrm>
          <a:prstGeom prst="wedgeRoundRectCallout">
            <a:avLst>
              <a:gd fmla="val -63461" name="adj1"/>
              <a:gd fmla="val 54532" name="adj2"/>
              <a:gd fmla="val 0" name="adj3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I get a packet exiting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the green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tunnel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send it into 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the blue 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tunnel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7" name="Google Shape;1997;p69"/>
          <p:cNvSpPr/>
          <p:nvPr/>
        </p:nvSpPr>
        <p:spPr>
          <a:xfrm>
            <a:off x="4827063" y="3572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7" name="Google Shape;2007;p69"/>
          <p:cNvCxnSpPr/>
          <p:nvPr/>
        </p:nvCxnSpPr>
        <p:spPr>
          <a:xfrm>
            <a:off x="4308775" y="3562575"/>
            <a:ext cx="4395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8" name="Google Shape;2008;p69"/>
          <p:cNvCxnSpPr/>
          <p:nvPr/>
        </p:nvCxnSpPr>
        <p:spPr>
          <a:xfrm>
            <a:off x="5274750" y="3596563"/>
            <a:ext cx="447300" cy="93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9" name="Google Shape;2009;p69"/>
          <p:cNvSpPr/>
          <p:nvPr/>
        </p:nvSpPr>
        <p:spPr>
          <a:xfrm>
            <a:off x="915925" y="2163699"/>
            <a:ext cx="2179800" cy="832200"/>
          </a:xfrm>
          <a:prstGeom prst="wedgeRoundRectCallout">
            <a:avLst>
              <a:gd fmla="val 41110" name="adj1"/>
              <a:gd fmla="val 78133" name="adj2"/>
              <a:gd fmla="val 0" name="adj3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I get a packet exiting </a:t>
            </a: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the pink </a:t>
            </a: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tunnel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send it into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the green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tunnel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0" name="Google Shape;2010;p69"/>
          <p:cNvCxnSpPr/>
          <p:nvPr/>
        </p:nvCxnSpPr>
        <p:spPr>
          <a:xfrm>
            <a:off x="1946575" y="3562575"/>
            <a:ext cx="439500" cy="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70"/>
          <p:cNvSpPr/>
          <p:nvPr/>
        </p:nvSpPr>
        <p:spPr>
          <a:xfrm>
            <a:off x="6734625" y="3018000"/>
            <a:ext cx="1041900" cy="83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User's IP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[Payload]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6" name="Google Shape;2016;p70"/>
          <p:cNvSpPr/>
          <p:nvPr/>
        </p:nvSpPr>
        <p:spPr>
          <a:xfrm>
            <a:off x="6734613" y="3025275"/>
            <a:ext cx="1041900" cy="832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User's IP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[Payload]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7" name="Google Shape;2017;p70"/>
          <p:cNvSpPr/>
          <p:nvPr/>
        </p:nvSpPr>
        <p:spPr>
          <a:xfrm>
            <a:off x="2400700" y="2298063"/>
            <a:ext cx="1041900" cy="832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User's IP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[Payload]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8" name="Google Shape;2018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Data Exchange with Tunnels</a:t>
            </a:r>
            <a:endParaRPr/>
          </a:p>
        </p:txBody>
      </p:sp>
      <p:sp>
        <p:nvSpPr>
          <p:cNvPr id="2019" name="Google Shape;2019;p70"/>
          <p:cNvSpPr txBox="1"/>
          <p:nvPr>
            <p:ph idx="1" type="body"/>
          </p:nvPr>
        </p:nvSpPr>
        <p:spPr>
          <a:xfrm>
            <a:off x="107050" y="402200"/>
            <a:ext cx="89097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tell if a packet is traveling through a tunnel? Use </a:t>
            </a:r>
            <a:r>
              <a:rPr b="1" lang="en"/>
              <a:t>encapsulation</a:t>
            </a:r>
            <a:r>
              <a:rPr lang="en"/>
              <a:t>.</a:t>
            </a:r>
            <a:endParaRPr/>
          </a:p>
        </p:txBody>
      </p:sp>
      <p:sp>
        <p:nvSpPr>
          <p:cNvPr id="2020" name="Google Shape;2020;p70"/>
          <p:cNvSpPr/>
          <p:nvPr/>
        </p:nvSpPr>
        <p:spPr>
          <a:xfrm>
            <a:off x="2434872" y="3298875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21" name="Google Shape;2021;p70"/>
          <p:cNvGrpSpPr/>
          <p:nvPr/>
        </p:nvGrpSpPr>
        <p:grpSpPr>
          <a:xfrm>
            <a:off x="2812209" y="3510331"/>
            <a:ext cx="205525" cy="409199"/>
            <a:chOff x="7897625" y="3319150"/>
            <a:chExt cx="645900" cy="1285575"/>
          </a:xfrm>
        </p:grpSpPr>
        <p:sp>
          <p:nvSpPr>
            <p:cNvPr id="2022" name="Google Shape;2022;p7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3" name="Google Shape;2023;p7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4" name="Google Shape;2024;p7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5" name="Google Shape;2025;p7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6" name="Google Shape;2026;p7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7" name="Google Shape;2027;p7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8" name="Google Shape;2028;p7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9" name="Google Shape;2029;p7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0" name="Google Shape;2030;p7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31" name="Google Shape;2031;p7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2" name="Google Shape;2032;p7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3" name="Google Shape;2033;p7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34" name="Google Shape;2034;p70"/>
          <p:cNvSpPr/>
          <p:nvPr/>
        </p:nvSpPr>
        <p:spPr>
          <a:xfrm>
            <a:off x="2434872" y="4131067"/>
            <a:ext cx="960600" cy="832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5" name="Google Shape;2035;p70"/>
          <p:cNvGrpSpPr/>
          <p:nvPr/>
        </p:nvGrpSpPr>
        <p:grpSpPr>
          <a:xfrm>
            <a:off x="2812209" y="4342523"/>
            <a:ext cx="205525" cy="409199"/>
            <a:chOff x="7897625" y="3319150"/>
            <a:chExt cx="645900" cy="1285575"/>
          </a:xfrm>
        </p:grpSpPr>
        <p:sp>
          <p:nvSpPr>
            <p:cNvPr id="2036" name="Google Shape;2036;p70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7" name="Google Shape;2037;p70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8" name="Google Shape;2038;p70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70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70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1" name="Google Shape;2041;p70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2" name="Google Shape;2042;p70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3" name="Google Shape;2043;p70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4" name="Google Shape;2044;p70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5" name="Google Shape;2045;p70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6" name="Google Shape;2046;p70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Google Shape;2047;p70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8" name="Google Shape;2048;p70"/>
          <p:cNvSpPr/>
          <p:nvPr/>
        </p:nvSpPr>
        <p:spPr>
          <a:xfrm>
            <a:off x="4827063" y="3572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9" name="Google Shape;2049;p70"/>
          <p:cNvSpPr/>
          <p:nvPr/>
        </p:nvSpPr>
        <p:spPr>
          <a:xfrm>
            <a:off x="4827063" y="440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0" name="Google Shape;2050;p70"/>
          <p:cNvCxnSpPr/>
          <p:nvPr/>
        </p:nvCxnSpPr>
        <p:spPr>
          <a:xfrm rot="10800000">
            <a:off x="3097285" y="3714975"/>
            <a:ext cx="17298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1" name="Google Shape;2051;p70"/>
          <p:cNvCxnSpPr/>
          <p:nvPr/>
        </p:nvCxnSpPr>
        <p:spPr>
          <a:xfrm rot="10800000">
            <a:off x="3099528" y="4539025"/>
            <a:ext cx="17229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70"/>
          <p:cNvCxnSpPr>
            <a:stCxn id="2048" idx="3"/>
            <a:endCxn id="2053" idx="1"/>
          </p:cNvCxnSpPr>
          <p:nvPr/>
        </p:nvCxnSpPr>
        <p:spPr>
          <a:xfrm>
            <a:off x="5112063" y="3714975"/>
            <a:ext cx="2001000" cy="416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4" name="Google Shape;2054;p70"/>
          <p:cNvCxnSpPr>
            <a:stCxn id="2049" idx="3"/>
            <a:endCxn id="2053" idx="1"/>
          </p:cNvCxnSpPr>
          <p:nvPr/>
        </p:nvCxnSpPr>
        <p:spPr>
          <a:xfrm flipH="1" rot="10800000">
            <a:off x="5112063" y="4131075"/>
            <a:ext cx="2001000" cy="416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70"/>
          <p:cNvCxnSpPr>
            <a:stCxn id="2053" idx="3"/>
          </p:cNvCxnSpPr>
          <p:nvPr/>
        </p:nvCxnSpPr>
        <p:spPr>
          <a:xfrm>
            <a:off x="7398063" y="4131075"/>
            <a:ext cx="551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70"/>
          <p:cNvCxnSpPr/>
          <p:nvPr/>
        </p:nvCxnSpPr>
        <p:spPr>
          <a:xfrm>
            <a:off x="7949773" y="4131075"/>
            <a:ext cx="525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057" name="Google Shape;2057;p70"/>
          <p:cNvGrpSpPr/>
          <p:nvPr/>
        </p:nvGrpSpPr>
        <p:grpSpPr>
          <a:xfrm>
            <a:off x="821337" y="3427400"/>
            <a:ext cx="384763" cy="551700"/>
            <a:chOff x="160300" y="2651875"/>
            <a:chExt cx="384763" cy="551700"/>
          </a:xfrm>
        </p:grpSpPr>
        <p:pic>
          <p:nvPicPr>
            <p:cNvPr id="2058" name="Google Shape;2058;p70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9" name="Google Shape;2059;p70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3" name="Google Shape;2053;p70"/>
          <p:cNvSpPr/>
          <p:nvPr/>
        </p:nvSpPr>
        <p:spPr>
          <a:xfrm>
            <a:off x="7113063" y="3988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0" name="Google Shape;2060;p70"/>
          <p:cNvCxnSpPr/>
          <p:nvPr/>
        </p:nvCxnSpPr>
        <p:spPr>
          <a:xfrm rot="10800000">
            <a:off x="1259450" y="3714925"/>
            <a:ext cx="15018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1" name="Google Shape;2061;p70"/>
          <p:cNvSpPr/>
          <p:nvPr/>
        </p:nvSpPr>
        <p:spPr>
          <a:xfrm>
            <a:off x="6734625" y="2684075"/>
            <a:ext cx="1041900" cy="3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Blue Tunnel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2" name="Google Shape;2062;p70"/>
          <p:cNvGrpSpPr/>
          <p:nvPr/>
        </p:nvGrpSpPr>
        <p:grpSpPr>
          <a:xfrm>
            <a:off x="148812" y="1063263"/>
            <a:ext cx="1729800" cy="2203863"/>
            <a:chOff x="148812" y="1063263"/>
            <a:chExt cx="1729800" cy="2203863"/>
          </a:xfrm>
        </p:grpSpPr>
        <p:sp>
          <p:nvSpPr>
            <p:cNvPr id="2063" name="Google Shape;2063;p70"/>
            <p:cNvSpPr/>
            <p:nvPr/>
          </p:nvSpPr>
          <p:spPr>
            <a:xfrm>
              <a:off x="492750" y="2434925"/>
              <a:ext cx="1041900" cy="8322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User's IP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[Payload]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4" name="Google Shape;2064;p70"/>
            <p:cNvSpPr txBox="1"/>
            <p:nvPr/>
          </p:nvSpPr>
          <p:spPr>
            <a:xfrm>
              <a:off x="148812" y="1063263"/>
              <a:ext cx="17298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User sends plain IP packet. No need to think about tunnels.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65" name="Google Shape;2065;p70"/>
            <p:cNvCxnSpPr>
              <a:stCxn id="2064" idx="2"/>
              <a:endCxn id="2063" idx="0"/>
            </p:cNvCxnSpPr>
            <p:nvPr/>
          </p:nvCxnSpPr>
          <p:spPr>
            <a:xfrm>
              <a:off x="1013712" y="1765263"/>
              <a:ext cx="0" cy="6696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66" name="Google Shape;2066;p70"/>
          <p:cNvGrpSpPr/>
          <p:nvPr/>
        </p:nvGrpSpPr>
        <p:grpSpPr>
          <a:xfrm>
            <a:off x="2056775" y="1097813"/>
            <a:ext cx="1729800" cy="2032475"/>
            <a:chOff x="2056775" y="1097813"/>
            <a:chExt cx="1729800" cy="2032475"/>
          </a:xfrm>
        </p:grpSpPr>
        <p:sp>
          <p:nvSpPr>
            <p:cNvPr id="2067" name="Google Shape;2067;p70"/>
            <p:cNvSpPr/>
            <p:nvPr/>
          </p:nvSpPr>
          <p:spPr>
            <a:xfrm>
              <a:off x="2400713" y="2298088"/>
              <a:ext cx="1041900" cy="832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User's IP</a:t>
              </a:r>
              <a:endParaRPr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[Payload]</a:t>
              </a:r>
              <a:endParaRPr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8" name="Google Shape;2068;p70"/>
            <p:cNvSpPr/>
            <p:nvPr/>
          </p:nvSpPr>
          <p:spPr>
            <a:xfrm>
              <a:off x="2400713" y="1964163"/>
              <a:ext cx="1041900" cy="33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Blue Tunnel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9" name="Google Shape;2069;p70"/>
            <p:cNvSpPr txBox="1"/>
            <p:nvPr/>
          </p:nvSpPr>
          <p:spPr>
            <a:xfrm>
              <a:off x="2056775" y="1097813"/>
              <a:ext cx="1729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Cellular network adds extra header.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0" name="Google Shape;2070;p70"/>
            <p:cNvCxnSpPr>
              <a:stCxn id="2069" idx="2"/>
              <a:endCxn id="2068" idx="0"/>
            </p:cNvCxnSpPr>
            <p:nvPr/>
          </p:nvCxnSpPr>
          <p:spPr>
            <a:xfrm>
              <a:off x="2921675" y="1584113"/>
              <a:ext cx="0" cy="380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71" name="Google Shape;2071;p70"/>
          <p:cNvGrpSpPr/>
          <p:nvPr/>
        </p:nvGrpSpPr>
        <p:grpSpPr>
          <a:xfrm>
            <a:off x="3848025" y="1072038"/>
            <a:ext cx="2243100" cy="2287213"/>
            <a:chOff x="3848025" y="1072038"/>
            <a:chExt cx="2243100" cy="2287213"/>
          </a:xfrm>
        </p:grpSpPr>
        <p:sp>
          <p:nvSpPr>
            <p:cNvPr id="2072" name="Google Shape;2072;p70"/>
            <p:cNvSpPr/>
            <p:nvPr/>
          </p:nvSpPr>
          <p:spPr>
            <a:xfrm>
              <a:off x="4448625" y="2193125"/>
              <a:ext cx="1041900" cy="333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Blue Tunnel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3" name="Google Shape;2073;p70"/>
            <p:cNvSpPr/>
            <p:nvPr/>
          </p:nvSpPr>
          <p:spPr>
            <a:xfrm>
              <a:off x="4448625" y="2527050"/>
              <a:ext cx="1041900" cy="832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User's IP</a:t>
              </a:r>
              <a:endParaRPr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[Payload]</a:t>
              </a:r>
              <a:endParaRPr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4" name="Google Shape;2074;p70"/>
            <p:cNvSpPr txBox="1"/>
            <p:nvPr/>
          </p:nvSpPr>
          <p:spPr>
            <a:xfrm>
              <a:off x="3848025" y="1072038"/>
              <a:ext cx="2243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Packet forwarded through cellular network. No need to think about user IP!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5" name="Google Shape;2075;p70"/>
            <p:cNvCxnSpPr>
              <a:stCxn id="2074" idx="2"/>
              <a:endCxn id="2072" idx="0"/>
            </p:cNvCxnSpPr>
            <p:nvPr/>
          </p:nvCxnSpPr>
          <p:spPr>
            <a:xfrm>
              <a:off x="4969575" y="1774038"/>
              <a:ext cx="0" cy="419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76" name="Google Shape;2076;p70"/>
          <p:cNvGrpSpPr/>
          <p:nvPr/>
        </p:nvGrpSpPr>
        <p:grpSpPr>
          <a:xfrm>
            <a:off x="6303375" y="1491125"/>
            <a:ext cx="1904400" cy="1193100"/>
            <a:chOff x="6303375" y="1491125"/>
            <a:chExt cx="1904400" cy="1193100"/>
          </a:xfrm>
        </p:grpSpPr>
        <p:sp>
          <p:nvSpPr>
            <p:cNvPr id="2077" name="Google Shape;2077;p70"/>
            <p:cNvSpPr txBox="1"/>
            <p:nvPr/>
          </p:nvSpPr>
          <p:spPr>
            <a:xfrm>
              <a:off x="6303375" y="1491125"/>
              <a:ext cx="19044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Extra header removed, and plain IP packet sent to rest of Internet.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8" name="Google Shape;2078;p70"/>
            <p:cNvCxnSpPr>
              <a:stCxn id="2077" idx="2"/>
              <a:endCxn id="2061" idx="0"/>
            </p:cNvCxnSpPr>
            <p:nvPr/>
          </p:nvCxnSpPr>
          <p:spPr>
            <a:xfrm>
              <a:off x="7255575" y="2193125"/>
              <a:ext cx="0" cy="4911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7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Cellular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Cellular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Step 4: Handover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084" name="Google Shape;2084;p7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Handover</a:t>
            </a:r>
            <a:endParaRPr/>
          </a:p>
        </p:txBody>
      </p:sp>
      <p:sp>
        <p:nvSpPr>
          <p:cNvPr id="2085" name="Google Shape;2085;p7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72"/>
          <p:cNvSpPr txBox="1"/>
          <p:nvPr/>
        </p:nvSpPr>
        <p:spPr>
          <a:xfrm>
            <a:off x="1003437" y="4064025"/>
            <a:ext cx="357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5. Connect to new tower using these slots.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1" name="Google Shape;2091;p72"/>
          <p:cNvCxnSpPr/>
          <p:nvPr/>
        </p:nvCxnSpPr>
        <p:spPr>
          <a:xfrm>
            <a:off x="4777788" y="2294250"/>
            <a:ext cx="0" cy="252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2" name="Google Shape;2092;p72"/>
          <p:cNvSpPr/>
          <p:nvPr/>
        </p:nvSpPr>
        <p:spPr>
          <a:xfrm>
            <a:off x="4695150" y="3378225"/>
            <a:ext cx="165300" cy="6858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3" name="Google Shape;2093;p72"/>
          <p:cNvSpPr txBox="1"/>
          <p:nvPr/>
        </p:nvSpPr>
        <p:spPr>
          <a:xfrm>
            <a:off x="1044762" y="2921013"/>
            <a:ext cx="357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2. Here's my signal strength to other towers.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4" name="Google Shape;2094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Handover</a:t>
            </a:r>
            <a:endParaRPr/>
          </a:p>
        </p:txBody>
      </p:sp>
      <p:grpSp>
        <p:nvGrpSpPr>
          <p:cNvPr id="2095" name="Google Shape;2095;p72"/>
          <p:cNvGrpSpPr/>
          <p:nvPr/>
        </p:nvGrpSpPr>
        <p:grpSpPr>
          <a:xfrm>
            <a:off x="4585412" y="1471650"/>
            <a:ext cx="384763" cy="551700"/>
            <a:chOff x="160300" y="2651875"/>
            <a:chExt cx="384763" cy="551700"/>
          </a:xfrm>
        </p:grpSpPr>
        <p:pic>
          <p:nvPicPr>
            <p:cNvPr id="2096" name="Google Shape;2096;p72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" name="Google Shape;2097;p72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8" name="Google Shape;2098;p72"/>
          <p:cNvGrpSpPr/>
          <p:nvPr/>
        </p:nvGrpSpPr>
        <p:grpSpPr>
          <a:xfrm>
            <a:off x="8066753" y="1471681"/>
            <a:ext cx="280062" cy="551640"/>
            <a:chOff x="7897625" y="3319150"/>
            <a:chExt cx="645900" cy="1285575"/>
          </a:xfrm>
        </p:grpSpPr>
        <p:sp>
          <p:nvSpPr>
            <p:cNvPr id="2099" name="Google Shape;2099;p7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0" name="Google Shape;2100;p7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1" name="Google Shape;2101;p7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2" name="Google Shape;2102;p7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3" name="Google Shape;2103;p7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4" name="Google Shape;2104;p7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5" name="Google Shape;2105;p7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6" name="Google Shape;2106;p7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7" name="Google Shape;2107;p7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8" name="Google Shape;2108;p7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9" name="Google Shape;2109;p7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0" name="Google Shape;2110;p7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1" name="Google Shape;2111;p72"/>
          <p:cNvGrpSpPr/>
          <p:nvPr/>
        </p:nvGrpSpPr>
        <p:grpSpPr>
          <a:xfrm>
            <a:off x="751553" y="1471681"/>
            <a:ext cx="280062" cy="551640"/>
            <a:chOff x="7897625" y="3319150"/>
            <a:chExt cx="645900" cy="1285575"/>
          </a:xfrm>
        </p:grpSpPr>
        <p:sp>
          <p:nvSpPr>
            <p:cNvPr id="2112" name="Google Shape;2112;p72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3" name="Google Shape;2113;p72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4" name="Google Shape;2114;p72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5" name="Google Shape;2115;p72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6" name="Google Shape;2116;p72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7" name="Google Shape;2117;p72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8" name="Google Shape;2118;p72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9" name="Google Shape;2119;p72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0" name="Google Shape;2120;p72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21" name="Google Shape;2121;p72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2" name="Google Shape;2122;p72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3" name="Google Shape;2123;p72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4" name="Google Shape;2124;p72"/>
          <p:cNvSpPr txBox="1"/>
          <p:nvPr/>
        </p:nvSpPr>
        <p:spPr>
          <a:xfrm>
            <a:off x="449388" y="2023350"/>
            <a:ext cx="884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Old Tower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5" name="Google Shape;2125;p72"/>
          <p:cNvSpPr txBox="1"/>
          <p:nvPr/>
        </p:nvSpPr>
        <p:spPr>
          <a:xfrm>
            <a:off x="4335575" y="2023350"/>
            <a:ext cx="884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Device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6" name="Google Shape;2126;p72"/>
          <p:cNvSpPr txBox="1"/>
          <p:nvPr/>
        </p:nvSpPr>
        <p:spPr>
          <a:xfrm>
            <a:off x="7718988" y="2023350"/>
            <a:ext cx="975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Tower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7" name="Google Shape;2127;p72"/>
          <p:cNvCxnSpPr/>
          <p:nvPr/>
        </p:nvCxnSpPr>
        <p:spPr>
          <a:xfrm>
            <a:off x="891600" y="2294250"/>
            <a:ext cx="0" cy="252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8" name="Google Shape;2128;p72"/>
          <p:cNvCxnSpPr/>
          <p:nvPr/>
        </p:nvCxnSpPr>
        <p:spPr>
          <a:xfrm>
            <a:off x="8206800" y="2294250"/>
            <a:ext cx="0" cy="252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9" name="Google Shape;2129;p72"/>
          <p:cNvCxnSpPr/>
          <p:nvPr/>
        </p:nvCxnSpPr>
        <p:spPr>
          <a:xfrm>
            <a:off x="891600" y="2734725"/>
            <a:ext cx="388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0" name="Google Shape;2130;p72"/>
          <p:cNvSpPr txBox="1"/>
          <p:nvPr/>
        </p:nvSpPr>
        <p:spPr>
          <a:xfrm>
            <a:off x="1374513" y="2248425"/>
            <a:ext cx="2837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Your signal strength is low. Measure signal to other towers.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1" name="Google Shape;2131;p72"/>
          <p:cNvCxnSpPr/>
          <p:nvPr/>
        </p:nvCxnSpPr>
        <p:spPr>
          <a:xfrm>
            <a:off x="891600" y="3191925"/>
            <a:ext cx="388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32" name="Google Shape;2132;p72"/>
          <p:cNvCxnSpPr/>
          <p:nvPr/>
        </p:nvCxnSpPr>
        <p:spPr>
          <a:xfrm>
            <a:off x="891600" y="3572925"/>
            <a:ext cx="7315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3" name="Google Shape;2133;p72"/>
          <p:cNvSpPr txBox="1"/>
          <p:nvPr/>
        </p:nvSpPr>
        <p:spPr>
          <a:xfrm>
            <a:off x="5073450" y="3302025"/>
            <a:ext cx="2837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3. User is coming your way...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4" name="Google Shape;2134;p72"/>
          <p:cNvCxnSpPr/>
          <p:nvPr/>
        </p:nvCxnSpPr>
        <p:spPr>
          <a:xfrm>
            <a:off x="891600" y="3953925"/>
            <a:ext cx="7315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35" name="Google Shape;2135;p72"/>
          <p:cNvSpPr txBox="1"/>
          <p:nvPr/>
        </p:nvSpPr>
        <p:spPr>
          <a:xfrm>
            <a:off x="4938462" y="3683025"/>
            <a:ext cx="3107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 OK. Here are radio slots for the user.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6" name="Google Shape;2136;p72"/>
          <p:cNvCxnSpPr/>
          <p:nvPr/>
        </p:nvCxnSpPr>
        <p:spPr>
          <a:xfrm>
            <a:off x="891600" y="4334925"/>
            <a:ext cx="388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7" name="Google Shape;2137;p72"/>
          <p:cNvSpPr txBox="1"/>
          <p:nvPr/>
        </p:nvSpPr>
        <p:spPr>
          <a:xfrm>
            <a:off x="4938462" y="4445025"/>
            <a:ext cx="3107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7. Handover complete!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8" name="Google Shape;2138;p72"/>
          <p:cNvSpPr/>
          <p:nvPr/>
        </p:nvSpPr>
        <p:spPr>
          <a:xfrm>
            <a:off x="4695150" y="4553325"/>
            <a:ext cx="165300" cy="270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9" name="Google Shape;2139;p72"/>
          <p:cNvCxnSpPr/>
          <p:nvPr/>
        </p:nvCxnSpPr>
        <p:spPr>
          <a:xfrm>
            <a:off x="891600" y="4715925"/>
            <a:ext cx="7315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40" name="Google Shape;2140;p72"/>
          <p:cNvSpPr/>
          <p:nvPr/>
        </p:nvSpPr>
        <p:spPr>
          <a:xfrm>
            <a:off x="5804113" y="693375"/>
            <a:ext cx="960600" cy="550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Mobility Manager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1" name="Google Shape;2141;p72"/>
          <p:cNvCxnSpPr>
            <a:endCxn id="2140" idx="3"/>
          </p:cNvCxnSpPr>
          <p:nvPr/>
        </p:nvCxnSpPr>
        <p:spPr>
          <a:xfrm rot="10800000">
            <a:off x="6764713" y="968775"/>
            <a:ext cx="1264500" cy="599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2" name="Google Shape;2142;p72"/>
          <p:cNvSpPr txBox="1"/>
          <p:nvPr/>
        </p:nvSpPr>
        <p:spPr>
          <a:xfrm>
            <a:off x="7065625" y="608425"/>
            <a:ext cx="13887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6. I'm the new tower for the user.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3" name="Google Shape;2143;p72"/>
          <p:cNvSpPr txBox="1"/>
          <p:nvPr/>
        </p:nvSpPr>
        <p:spPr>
          <a:xfrm>
            <a:off x="1984350" y="725625"/>
            <a:ext cx="3819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Update user location in database.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Configure new path between user and Internet.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Brief History of Cellular Networks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107050" y="402200"/>
            <a:ext cx="89097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Roots in the telephone network led to </a:t>
            </a:r>
            <a:r>
              <a:rPr lang="en"/>
              <a:t>design</a:t>
            </a:r>
            <a:r>
              <a:rPr lang="en"/>
              <a:t> choices that differ from the Internet.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572000" y="1009425"/>
            <a:ext cx="44448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Best-effort.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Per-flow or per-packet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Doesn't really track usage per user.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107050" y="1009425"/>
            <a:ext cx="44448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Cellular networks: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reservations.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Per-user state in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Emphasis on accountability.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107050" y="2840600"/>
            <a:ext cx="89097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recent years, cellular networks evolved to be more compatible with the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Today, can think of cellular networks as Layer 2 networks within the Internet.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Handover</a:t>
            </a:r>
            <a:endParaRPr/>
          </a:p>
        </p:txBody>
      </p:sp>
      <p:sp>
        <p:nvSpPr>
          <p:cNvPr id="2149" name="Google Shape;2149;p7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Handover is </a:t>
            </a:r>
            <a:r>
              <a:rPr lang="en"/>
              <a:t>complicated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Cooperative process between user, towers, manager, and gateways.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involved when we have to change the radio or packet gateways being used.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Handover must be </a:t>
            </a:r>
            <a:r>
              <a:rPr lang="en"/>
              <a:t>seamless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User's IP address cannot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is still sending/receiving data during </a:t>
            </a:r>
            <a:r>
              <a:rPr lang="en"/>
              <a:t>handover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Old tower can buffer data it receives during handover.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handover, old tower transfers buffer to new tower.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Decisions are </a:t>
            </a:r>
            <a:r>
              <a:rPr lang="en"/>
              <a:t>made by the operator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reports signal strength, but old tower chooses the new tower.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Operator has more control, e.g. for load-balancing.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Slower, requires extra round-trips.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7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Why is Cellular Different?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Standards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Cellular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Roaming and Other Features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5" name="Google Shape;2155;p7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Roaming and Other Features</a:t>
            </a:r>
            <a:endParaRPr/>
          </a:p>
        </p:txBody>
      </p:sp>
      <p:sp>
        <p:nvSpPr>
          <p:cNvPr id="2156" name="Google Shape;2156;p7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75"/>
          <p:cNvSpPr/>
          <p:nvPr/>
        </p:nvSpPr>
        <p:spPr>
          <a:xfrm>
            <a:off x="5188250" y="2677500"/>
            <a:ext cx="3355200" cy="2364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2" name="Google Shape;2162;p75"/>
          <p:cNvSpPr/>
          <p:nvPr/>
        </p:nvSpPr>
        <p:spPr>
          <a:xfrm>
            <a:off x="510275" y="1948700"/>
            <a:ext cx="3355200" cy="2364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3" name="Google Shape;2163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Roaming</a:t>
            </a:r>
            <a:endParaRPr/>
          </a:p>
        </p:txBody>
      </p:sp>
      <p:sp>
        <p:nvSpPr>
          <p:cNvPr id="2164" name="Google Shape;2164;p75"/>
          <p:cNvSpPr txBox="1"/>
          <p:nvPr>
            <p:ph idx="1" type="body"/>
          </p:nvPr>
        </p:nvSpPr>
        <p:spPr>
          <a:xfrm>
            <a:off x="107050" y="402200"/>
            <a:ext cx="8909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Visitor and home networks must establish a roaming agreement.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Visited network uses device's network code (in IMSI) to learn the home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home network's help to authenticate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update home network's database with user's location.</a:t>
            </a:r>
            <a:endParaRPr/>
          </a:p>
        </p:txBody>
      </p:sp>
      <p:sp>
        <p:nvSpPr>
          <p:cNvPr id="2165" name="Google Shape;2165;p75"/>
          <p:cNvSpPr/>
          <p:nvPr/>
        </p:nvSpPr>
        <p:spPr>
          <a:xfrm>
            <a:off x="1060114" y="221326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6" name="Google Shape;2166;p75"/>
          <p:cNvGrpSpPr/>
          <p:nvPr/>
        </p:nvGrpSpPr>
        <p:grpSpPr>
          <a:xfrm>
            <a:off x="1360922" y="2373180"/>
            <a:ext cx="178979" cy="356361"/>
            <a:chOff x="7897625" y="3319150"/>
            <a:chExt cx="645900" cy="1285575"/>
          </a:xfrm>
        </p:grpSpPr>
        <p:sp>
          <p:nvSpPr>
            <p:cNvPr id="2167" name="Google Shape;2167;p75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68" name="Google Shape;2168;p75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9" name="Google Shape;2169;p75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0" name="Google Shape;2170;p75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1" name="Google Shape;2171;p75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2" name="Google Shape;2172;p75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3" name="Google Shape;2173;p75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4" name="Google Shape;2174;p75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5" name="Google Shape;2175;p75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76" name="Google Shape;2176;p75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7" name="Google Shape;2177;p75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8" name="Google Shape;2178;p75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79" name="Google Shape;2179;p75"/>
          <p:cNvSpPr/>
          <p:nvPr/>
        </p:nvSpPr>
        <p:spPr>
          <a:xfrm>
            <a:off x="1060102" y="288946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80" name="Google Shape;2180;p75"/>
          <p:cNvGrpSpPr/>
          <p:nvPr/>
        </p:nvGrpSpPr>
        <p:grpSpPr>
          <a:xfrm>
            <a:off x="1360910" y="3049380"/>
            <a:ext cx="178979" cy="356361"/>
            <a:chOff x="7897625" y="3319150"/>
            <a:chExt cx="645900" cy="1285575"/>
          </a:xfrm>
        </p:grpSpPr>
        <p:sp>
          <p:nvSpPr>
            <p:cNvPr id="2181" name="Google Shape;2181;p75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82" name="Google Shape;2182;p75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3" name="Google Shape;2183;p75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4" name="Google Shape;2184;p75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5" name="Google Shape;2185;p75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6" name="Google Shape;2186;p75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7" name="Google Shape;2187;p75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8" name="Google Shape;2188;p75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9" name="Google Shape;2189;p75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90" name="Google Shape;2190;p75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1" name="Google Shape;2191;p75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2" name="Google Shape;2192;p75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3" name="Google Shape;2193;p75"/>
          <p:cNvSpPr/>
          <p:nvPr/>
        </p:nvSpPr>
        <p:spPr>
          <a:xfrm>
            <a:off x="2136275" y="2408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75"/>
          <p:cNvSpPr/>
          <p:nvPr/>
        </p:nvSpPr>
        <p:spPr>
          <a:xfrm>
            <a:off x="2136275" y="30887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5" name="Google Shape;2195;p75"/>
          <p:cNvSpPr/>
          <p:nvPr/>
        </p:nvSpPr>
        <p:spPr>
          <a:xfrm>
            <a:off x="3580475" y="3049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6" name="Google Shape;2196;p75"/>
          <p:cNvCxnSpPr>
            <a:stCxn id="2193" idx="1"/>
          </p:cNvCxnSpPr>
          <p:nvPr/>
        </p:nvCxnSpPr>
        <p:spPr>
          <a:xfrm rot="10800000">
            <a:off x="1617275" y="2551375"/>
            <a:ext cx="519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7" name="Google Shape;2197;p75"/>
          <p:cNvCxnSpPr/>
          <p:nvPr/>
        </p:nvCxnSpPr>
        <p:spPr>
          <a:xfrm rot="10800000">
            <a:off x="1617275" y="3231225"/>
            <a:ext cx="519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75"/>
          <p:cNvCxnSpPr>
            <a:stCxn id="2193" idx="3"/>
            <a:endCxn id="2195" idx="1"/>
          </p:cNvCxnSpPr>
          <p:nvPr/>
        </p:nvCxnSpPr>
        <p:spPr>
          <a:xfrm>
            <a:off x="2421275" y="2551375"/>
            <a:ext cx="1159200" cy="64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75"/>
          <p:cNvCxnSpPr>
            <a:stCxn id="2194" idx="3"/>
            <a:endCxn id="2195" idx="1"/>
          </p:cNvCxnSpPr>
          <p:nvPr/>
        </p:nvCxnSpPr>
        <p:spPr>
          <a:xfrm flipH="1" rot="10800000">
            <a:off x="2421275" y="3191925"/>
            <a:ext cx="1159200" cy="3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0" name="Google Shape;2200;p75"/>
          <p:cNvSpPr/>
          <p:nvPr/>
        </p:nvSpPr>
        <p:spPr>
          <a:xfrm>
            <a:off x="1320000" y="3681488"/>
            <a:ext cx="448200" cy="3564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1" name="Google Shape;2201;p75"/>
          <p:cNvCxnSpPr>
            <a:stCxn id="2200" idx="4"/>
            <a:endCxn id="2202" idx="1"/>
          </p:cNvCxnSpPr>
          <p:nvPr/>
        </p:nvCxnSpPr>
        <p:spPr>
          <a:xfrm>
            <a:off x="1768200" y="3859688"/>
            <a:ext cx="430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2" name="Google Shape;2202;p75"/>
          <p:cNvSpPr/>
          <p:nvPr/>
        </p:nvSpPr>
        <p:spPr>
          <a:xfrm>
            <a:off x="2199125" y="3691040"/>
            <a:ext cx="960600" cy="337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Manager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3" name="Google Shape;2203;p75"/>
          <p:cNvSpPr txBox="1"/>
          <p:nvPr/>
        </p:nvSpPr>
        <p:spPr>
          <a:xfrm>
            <a:off x="1410525" y="4345575"/>
            <a:ext cx="132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4" name="Google Shape;2204;p75"/>
          <p:cNvSpPr/>
          <p:nvPr/>
        </p:nvSpPr>
        <p:spPr>
          <a:xfrm>
            <a:off x="7113932" y="296392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05" name="Google Shape;2205;p75"/>
          <p:cNvGrpSpPr/>
          <p:nvPr/>
        </p:nvGrpSpPr>
        <p:grpSpPr>
          <a:xfrm>
            <a:off x="7414740" y="3123841"/>
            <a:ext cx="178979" cy="356361"/>
            <a:chOff x="7897625" y="3319150"/>
            <a:chExt cx="645900" cy="1285575"/>
          </a:xfrm>
        </p:grpSpPr>
        <p:sp>
          <p:nvSpPr>
            <p:cNvPr id="2206" name="Google Shape;2206;p75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07" name="Google Shape;2207;p75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8" name="Google Shape;2208;p75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9" name="Google Shape;2209;p75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0" name="Google Shape;2210;p75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1" name="Google Shape;2211;p75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2" name="Google Shape;2212;p75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3" name="Google Shape;2213;p75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4" name="Google Shape;2214;p75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5" name="Google Shape;2215;p75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6" name="Google Shape;2216;p75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7" name="Google Shape;2217;p75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18" name="Google Shape;2218;p75"/>
          <p:cNvSpPr/>
          <p:nvPr/>
        </p:nvSpPr>
        <p:spPr>
          <a:xfrm>
            <a:off x="7113920" y="364012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9" name="Google Shape;2219;p75"/>
          <p:cNvGrpSpPr/>
          <p:nvPr/>
        </p:nvGrpSpPr>
        <p:grpSpPr>
          <a:xfrm>
            <a:off x="7414728" y="3800041"/>
            <a:ext cx="178979" cy="356361"/>
            <a:chOff x="7897625" y="3319150"/>
            <a:chExt cx="645900" cy="1285575"/>
          </a:xfrm>
        </p:grpSpPr>
        <p:sp>
          <p:nvSpPr>
            <p:cNvPr id="2220" name="Google Shape;2220;p75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21" name="Google Shape;2221;p75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2" name="Google Shape;2222;p75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3" name="Google Shape;2223;p75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4" name="Google Shape;2224;p75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5" name="Google Shape;2225;p75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6" name="Google Shape;2226;p75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7" name="Google Shape;2227;p75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8" name="Google Shape;2228;p75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9" name="Google Shape;2229;p75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0" name="Google Shape;2230;p75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1" name="Google Shape;2231;p75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2" name="Google Shape;2232;p75"/>
          <p:cNvSpPr/>
          <p:nvPr/>
        </p:nvSpPr>
        <p:spPr>
          <a:xfrm>
            <a:off x="6513693" y="315953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3" name="Google Shape;2233;p75"/>
          <p:cNvCxnSpPr>
            <a:stCxn id="2232" idx="3"/>
          </p:cNvCxnSpPr>
          <p:nvPr/>
        </p:nvCxnSpPr>
        <p:spPr>
          <a:xfrm>
            <a:off x="6798693" y="3302036"/>
            <a:ext cx="539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4" name="Google Shape;2234;p75"/>
          <p:cNvCxnSpPr>
            <a:stCxn id="2235" idx="3"/>
          </p:cNvCxnSpPr>
          <p:nvPr/>
        </p:nvCxnSpPr>
        <p:spPr>
          <a:xfrm>
            <a:off x="6798693" y="3981886"/>
            <a:ext cx="539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6" name="Google Shape;2236;p75"/>
          <p:cNvCxnSpPr>
            <a:stCxn id="2232" idx="1"/>
            <a:endCxn id="2237" idx="3"/>
          </p:cNvCxnSpPr>
          <p:nvPr/>
        </p:nvCxnSpPr>
        <p:spPr>
          <a:xfrm flipH="1">
            <a:off x="5507193" y="3302036"/>
            <a:ext cx="1006500" cy="32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8" name="Google Shape;2238;p75"/>
          <p:cNvCxnSpPr>
            <a:stCxn id="2235" idx="1"/>
            <a:endCxn id="2237" idx="3"/>
          </p:cNvCxnSpPr>
          <p:nvPr/>
        </p:nvCxnSpPr>
        <p:spPr>
          <a:xfrm rot="10800000">
            <a:off x="5507193" y="3622786"/>
            <a:ext cx="1006500" cy="359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9" name="Google Shape;2239;p75"/>
          <p:cNvSpPr/>
          <p:nvPr/>
        </p:nvSpPr>
        <p:spPr>
          <a:xfrm>
            <a:off x="7373818" y="4432148"/>
            <a:ext cx="448200" cy="3564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0" name="Google Shape;2240;p75"/>
          <p:cNvCxnSpPr>
            <a:stCxn id="2239" idx="2"/>
            <a:endCxn id="2241" idx="3"/>
          </p:cNvCxnSpPr>
          <p:nvPr/>
        </p:nvCxnSpPr>
        <p:spPr>
          <a:xfrm rot="10800000">
            <a:off x="6927418" y="4610348"/>
            <a:ext cx="446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1" name="Google Shape;2241;p75"/>
          <p:cNvSpPr/>
          <p:nvPr/>
        </p:nvSpPr>
        <p:spPr>
          <a:xfrm>
            <a:off x="5966943" y="4441701"/>
            <a:ext cx="960600" cy="337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Manager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2" name="Google Shape;2242;p75"/>
          <p:cNvSpPr txBox="1"/>
          <p:nvPr/>
        </p:nvSpPr>
        <p:spPr>
          <a:xfrm>
            <a:off x="6204943" y="2366536"/>
            <a:ext cx="132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Visited network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3" name="Google Shape;2243;p75"/>
          <p:cNvSpPr/>
          <p:nvPr/>
        </p:nvSpPr>
        <p:spPr>
          <a:xfrm>
            <a:off x="3849180" y="2213275"/>
            <a:ext cx="1371900" cy="245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4" name="Google Shape;2244;p75"/>
          <p:cNvCxnSpPr>
            <a:stCxn id="2202" idx="3"/>
            <a:endCxn id="2241" idx="1"/>
          </p:cNvCxnSpPr>
          <p:nvPr/>
        </p:nvCxnSpPr>
        <p:spPr>
          <a:xfrm>
            <a:off x="3159725" y="3859640"/>
            <a:ext cx="2807100" cy="75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5" name="Google Shape;2245;p75"/>
          <p:cNvGrpSpPr/>
          <p:nvPr/>
        </p:nvGrpSpPr>
        <p:grpSpPr>
          <a:xfrm flipH="1">
            <a:off x="8015125" y="3665768"/>
            <a:ext cx="384763" cy="551700"/>
            <a:chOff x="160300" y="2651875"/>
            <a:chExt cx="384763" cy="551700"/>
          </a:xfrm>
        </p:grpSpPr>
        <p:pic>
          <p:nvPicPr>
            <p:cNvPr id="2246" name="Google Shape;2246;p75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7" name="Google Shape;2247;p75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48" name="Google Shape;2248;p75"/>
          <p:cNvCxnSpPr/>
          <p:nvPr/>
        </p:nvCxnSpPr>
        <p:spPr>
          <a:xfrm>
            <a:off x="7618800" y="3981875"/>
            <a:ext cx="344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9" name="Google Shape;2249;p75"/>
          <p:cNvCxnSpPr/>
          <p:nvPr/>
        </p:nvCxnSpPr>
        <p:spPr>
          <a:xfrm>
            <a:off x="3861775" y="3196675"/>
            <a:ext cx="1360500" cy="447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7" name="Google Shape;2237;p75"/>
          <p:cNvSpPr/>
          <p:nvPr/>
        </p:nvSpPr>
        <p:spPr>
          <a:xfrm>
            <a:off x="5222268" y="348021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5" name="Google Shape;2235;p75"/>
          <p:cNvSpPr/>
          <p:nvPr/>
        </p:nvSpPr>
        <p:spPr>
          <a:xfrm>
            <a:off x="6513693" y="383938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76"/>
          <p:cNvSpPr/>
          <p:nvPr/>
        </p:nvSpPr>
        <p:spPr>
          <a:xfrm>
            <a:off x="5188250" y="2677500"/>
            <a:ext cx="3355200" cy="2364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5" name="Google Shape;2255;p76"/>
          <p:cNvSpPr/>
          <p:nvPr/>
        </p:nvSpPr>
        <p:spPr>
          <a:xfrm>
            <a:off x="510275" y="1948700"/>
            <a:ext cx="3355200" cy="2364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6" name="Google Shape;2256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Roaming</a:t>
            </a:r>
            <a:endParaRPr/>
          </a:p>
        </p:txBody>
      </p:sp>
      <p:sp>
        <p:nvSpPr>
          <p:cNvPr id="2257" name="Google Shape;2257;p76"/>
          <p:cNvSpPr txBox="1"/>
          <p:nvPr>
            <p:ph idx="1" type="body"/>
          </p:nvPr>
        </p:nvSpPr>
        <p:spPr>
          <a:xfrm>
            <a:off x="107050" y="402200"/>
            <a:ext cx="8909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common ways to configure path from user to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Home routing</a:t>
            </a:r>
            <a:r>
              <a:rPr lang="en"/>
              <a:t>: Tunnel traffic through the </a:t>
            </a:r>
            <a:r>
              <a:rPr b="1" lang="en"/>
              <a:t>home</a:t>
            </a:r>
            <a:r>
              <a:rPr lang="en"/>
              <a:t> network's packet gateway.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Home network can track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Packets takes longer path to Internet.</a:t>
            </a:r>
            <a:endParaRPr/>
          </a:p>
        </p:txBody>
      </p:sp>
      <p:sp>
        <p:nvSpPr>
          <p:cNvPr id="2258" name="Google Shape;2258;p76"/>
          <p:cNvSpPr/>
          <p:nvPr/>
        </p:nvSpPr>
        <p:spPr>
          <a:xfrm>
            <a:off x="1060114" y="221326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59" name="Google Shape;2259;p76"/>
          <p:cNvGrpSpPr/>
          <p:nvPr/>
        </p:nvGrpSpPr>
        <p:grpSpPr>
          <a:xfrm>
            <a:off x="1360922" y="2373180"/>
            <a:ext cx="178979" cy="356361"/>
            <a:chOff x="7897625" y="3319150"/>
            <a:chExt cx="645900" cy="1285575"/>
          </a:xfrm>
        </p:grpSpPr>
        <p:sp>
          <p:nvSpPr>
            <p:cNvPr id="2260" name="Google Shape;2260;p76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61" name="Google Shape;2261;p76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2" name="Google Shape;2262;p76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3" name="Google Shape;2263;p76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4" name="Google Shape;2264;p76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5" name="Google Shape;2265;p76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6" name="Google Shape;2266;p76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7" name="Google Shape;2267;p76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8" name="Google Shape;2268;p76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9" name="Google Shape;2269;p76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0" name="Google Shape;2270;p76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1" name="Google Shape;2271;p76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72" name="Google Shape;2272;p76"/>
          <p:cNvSpPr/>
          <p:nvPr/>
        </p:nvSpPr>
        <p:spPr>
          <a:xfrm>
            <a:off x="1060102" y="288946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73" name="Google Shape;2273;p76"/>
          <p:cNvGrpSpPr/>
          <p:nvPr/>
        </p:nvGrpSpPr>
        <p:grpSpPr>
          <a:xfrm>
            <a:off x="1360910" y="3049380"/>
            <a:ext cx="178979" cy="356361"/>
            <a:chOff x="7897625" y="3319150"/>
            <a:chExt cx="645900" cy="1285575"/>
          </a:xfrm>
        </p:grpSpPr>
        <p:sp>
          <p:nvSpPr>
            <p:cNvPr id="2274" name="Google Shape;2274;p76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75" name="Google Shape;2275;p76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6" name="Google Shape;2276;p76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7" name="Google Shape;2277;p76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8" name="Google Shape;2278;p76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9" name="Google Shape;2279;p76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0" name="Google Shape;2280;p76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1" name="Google Shape;2281;p76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2" name="Google Shape;2282;p76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3" name="Google Shape;2283;p76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4" name="Google Shape;2284;p76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5" name="Google Shape;2285;p76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86" name="Google Shape;2286;p76"/>
          <p:cNvSpPr/>
          <p:nvPr/>
        </p:nvSpPr>
        <p:spPr>
          <a:xfrm>
            <a:off x="2136275" y="2408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7" name="Google Shape;2287;p76"/>
          <p:cNvSpPr/>
          <p:nvPr/>
        </p:nvSpPr>
        <p:spPr>
          <a:xfrm>
            <a:off x="2136275" y="30887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88" name="Google Shape;2288;p76"/>
          <p:cNvCxnSpPr>
            <a:stCxn id="2286" idx="1"/>
          </p:cNvCxnSpPr>
          <p:nvPr/>
        </p:nvCxnSpPr>
        <p:spPr>
          <a:xfrm rot="10800000">
            <a:off x="1617275" y="2551375"/>
            <a:ext cx="519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76"/>
          <p:cNvCxnSpPr/>
          <p:nvPr/>
        </p:nvCxnSpPr>
        <p:spPr>
          <a:xfrm rot="10800000">
            <a:off x="1617275" y="3231225"/>
            <a:ext cx="519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76"/>
          <p:cNvCxnSpPr>
            <a:stCxn id="2286" idx="3"/>
            <a:endCxn id="2291" idx="1"/>
          </p:cNvCxnSpPr>
          <p:nvPr/>
        </p:nvCxnSpPr>
        <p:spPr>
          <a:xfrm>
            <a:off x="2421275" y="2551375"/>
            <a:ext cx="1159200" cy="64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2" name="Google Shape;2292;p76"/>
          <p:cNvCxnSpPr>
            <a:stCxn id="2287" idx="3"/>
            <a:endCxn id="2291" idx="1"/>
          </p:cNvCxnSpPr>
          <p:nvPr/>
        </p:nvCxnSpPr>
        <p:spPr>
          <a:xfrm flipH="1" rot="10800000">
            <a:off x="2421275" y="3191925"/>
            <a:ext cx="1159200" cy="3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3" name="Google Shape;2293;p76"/>
          <p:cNvSpPr/>
          <p:nvPr/>
        </p:nvSpPr>
        <p:spPr>
          <a:xfrm>
            <a:off x="1320000" y="3681488"/>
            <a:ext cx="448200" cy="3564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4" name="Google Shape;2294;p76"/>
          <p:cNvCxnSpPr>
            <a:stCxn id="2293" idx="4"/>
            <a:endCxn id="2295" idx="1"/>
          </p:cNvCxnSpPr>
          <p:nvPr/>
        </p:nvCxnSpPr>
        <p:spPr>
          <a:xfrm>
            <a:off x="1768200" y="3859688"/>
            <a:ext cx="430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5" name="Google Shape;2295;p76"/>
          <p:cNvSpPr/>
          <p:nvPr/>
        </p:nvSpPr>
        <p:spPr>
          <a:xfrm>
            <a:off x="2199125" y="3691040"/>
            <a:ext cx="960600" cy="337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Manager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6" name="Google Shape;2296;p76"/>
          <p:cNvSpPr txBox="1"/>
          <p:nvPr/>
        </p:nvSpPr>
        <p:spPr>
          <a:xfrm>
            <a:off x="1410525" y="4345575"/>
            <a:ext cx="132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7" name="Google Shape;2297;p76"/>
          <p:cNvSpPr/>
          <p:nvPr/>
        </p:nvSpPr>
        <p:spPr>
          <a:xfrm>
            <a:off x="7113932" y="296392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8" name="Google Shape;2298;p76"/>
          <p:cNvGrpSpPr/>
          <p:nvPr/>
        </p:nvGrpSpPr>
        <p:grpSpPr>
          <a:xfrm>
            <a:off x="7414740" y="3123841"/>
            <a:ext cx="178979" cy="356361"/>
            <a:chOff x="7897625" y="3319150"/>
            <a:chExt cx="645900" cy="1285575"/>
          </a:xfrm>
        </p:grpSpPr>
        <p:sp>
          <p:nvSpPr>
            <p:cNvPr id="2299" name="Google Shape;2299;p76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00" name="Google Shape;2300;p76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1" name="Google Shape;2301;p76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2" name="Google Shape;2302;p76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3" name="Google Shape;2303;p76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4" name="Google Shape;2304;p76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5" name="Google Shape;2305;p76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6" name="Google Shape;2306;p76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7" name="Google Shape;2307;p76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8" name="Google Shape;2308;p76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9" name="Google Shape;2309;p76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0" name="Google Shape;2310;p76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11" name="Google Shape;2311;p76"/>
          <p:cNvSpPr/>
          <p:nvPr/>
        </p:nvSpPr>
        <p:spPr>
          <a:xfrm>
            <a:off x="7113920" y="364012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2" name="Google Shape;2312;p76"/>
          <p:cNvGrpSpPr/>
          <p:nvPr/>
        </p:nvGrpSpPr>
        <p:grpSpPr>
          <a:xfrm>
            <a:off x="7414728" y="3800041"/>
            <a:ext cx="178979" cy="356361"/>
            <a:chOff x="7897625" y="3319150"/>
            <a:chExt cx="645900" cy="1285575"/>
          </a:xfrm>
        </p:grpSpPr>
        <p:sp>
          <p:nvSpPr>
            <p:cNvPr id="2313" name="Google Shape;2313;p76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14" name="Google Shape;2314;p76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5" name="Google Shape;2315;p76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6" name="Google Shape;2316;p76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7" name="Google Shape;2317;p76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8" name="Google Shape;2318;p76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9" name="Google Shape;2319;p76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0" name="Google Shape;2320;p76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1" name="Google Shape;2321;p76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2" name="Google Shape;2322;p76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3" name="Google Shape;2323;p76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4" name="Google Shape;2324;p76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25" name="Google Shape;2325;p76"/>
          <p:cNvSpPr/>
          <p:nvPr/>
        </p:nvSpPr>
        <p:spPr>
          <a:xfrm>
            <a:off x="6513693" y="315953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6" name="Google Shape;2326;p76"/>
          <p:cNvSpPr/>
          <p:nvPr/>
        </p:nvSpPr>
        <p:spPr>
          <a:xfrm>
            <a:off x="6513693" y="383938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7" name="Google Shape;2327;p76"/>
          <p:cNvCxnSpPr>
            <a:stCxn id="2325" idx="3"/>
          </p:cNvCxnSpPr>
          <p:nvPr/>
        </p:nvCxnSpPr>
        <p:spPr>
          <a:xfrm>
            <a:off x="6798693" y="3302036"/>
            <a:ext cx="539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76"/>
          <p:cNvCxnSpPr>
            <a:stCxn id="2326" idx="3"/>
          </p:cNvCxnSpPr>
          <p:nvPr/>
        </p:nvCxnSpPr>
        <p:spPr>
          <a:xfrm>
            <a:off x="6798693" y="3981886"/>
            <a:ext cx="539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76"/>
          <p:cNvCxnSpPr>
            <a:stCxn id="2325" idx="1"/>
            <a:endCxn id="2330" idx="3"/>
          </p:cNvCxnSpPr>
          <p:nvPr/>
        </p:nvCxnSpPr>
        <p:spPr>
          <a:xfrm flipH="1">
            <a:off x="5507193" y="3302036"/>
            <a:ext cx="1006500" cy="32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76"/>
          <p:cNvCxnSpPr>
            <a:stCxn id="2326" idx="1"/>
            <a:endCxn id="2330" idx="3"/>
          </p:cNvCxnSpPr>
          <p:nvPr/>
        </p:nvCxnSpPr>
        <p:spPr>
          <a:xfrm rot="10800000">
            <a:off x="5507193" y="3622786"/>
            <a:ext cx="1006500" cy="35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2" name="Google Shape;2332;p76"/>
          <p:cNvSpPr/>
          <p:nvPr/>
        </p:nvSpPr>
        <p:spPr>
          <a:xfrm>
            <a:off x="7373818" y="4432148"/>
            <a:ext cx="448200" cy="3564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3" name="Google Shape;2333;p76"/>
          <p:cNvCxnSpPr>
            <a:stCxn id="2332" idx="2"/>
            <a:endCxn id="2334" idx="3"/>
          </p:cNvCxnSpPr>
          <p:nvPr/>
        </p:nvCxnSpPr>
        <p:spPr>
          <a:xfrm rot="10800000">
            <a:off x="6927418" y="4610348"/>
            <a:ext cx="446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4" name="Google Shape;2334;p76"/>
          <p:cNvSpPr/>
          <p:nvPr/>
        </p:nvSpPr>
        <p:spPr>
          <a:xfrm>
            <a:off x="5966943" y="4441701"/>
            <a:ext cx="960600" cy="337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Manager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5" name="Google Shape;2335;p76"/>
          <p:cNvSpPr txBox="1"/>
          <p:nvPr/>
        </p:nvSpPr>
        <p:spPr>
          <a:xfrm>
            <a:off x="6204943" y="2366536"/>
            <a:ext cx="132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Visited network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6" name="Google Shape;2336;p76"/>
          <p:cNvSpPr/>
          <p:nvPr/>
        </p:nvSpPr>
        <p:spPr>
          <a:xfrm>
            <a:off x="3849180" y="2213275"/>
            <a:ext cx="1371900" cy="245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7" name="Google Shape;2337;p76"/>
          <p:cNvCxnSpPr>
            <a:stCxn id="2295" idx="3"/>
            <a:endCxn id="2334" idx="1"/>
          </p:cNvCxnSpPr>
          <p:nvPr/>
        </p:nvCxnSpPr>
        <p:spPr>
          <a:xfrm>
            <a:off x="3159725" y="3859640"/>
            <a:ext cx="2807100" cy="75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38" name="Google Shape;2338;p76"/>
          <p:cNvGrpSpPr/>
          <p:nvPr/>
        </p:nvGrpSpPr>
        <p:grpSpPr>
          <a:xfrm flipH="1">
            <a:off x="8015125" y="3665768"/>
            <a:ext cx="384763" cy="551700"/>
            <a:chOff x="160300" y="2651875"/>
            <a:chExt cx="384763" cy="551700"/>
          </a:xfrm>
        </p:grpSpPr>
        <p:pic>
          <p:nvPicPr>
            <p:cNvPr id="2339" name="Google Shape;2339;p76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0" name="Google Shape;2340;p76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41" name="Google Shape;2341;p76"/>
          <p:cNvCxnSpPr/>
          <p:nvPr/>
        </p:nvCxnSpPr>
        <p:spPr>
          <a:xfrm>
            <a:off x="7618800" y="3981875"/>
            <a:ext cx="344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2" name="Google Shape;2342;p76"/>
          <p:cNvCxnSpPr/>
          <p:nvPr/>
        </p:nvCxnSpPr>
        <p:spPr>
          <a:xfrm>
            <a:off x="3861775" y="3196675"/>
            <a:ext cx="1360500" cy="447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3" name="Google Shape;2343;p76"/>
          <p:cNvSpPr/>
          <p:nvPr/>
        </p:nvSpPr>
        <p:spPr>
          <a:xfrm>
            <a:off x="3856000" y="2740225"/>
            <a:ext cx="652000" cy="450300"/>
          </a:xfrm>
          <a:custGeom>
            <a:rect b="b" l="l" r="r" t="t"/>
            <a:pathLst>
              <a:path extrusionOk="0" h="18012" w="26080">
                <a:moveTo>
                  <a:pt x="0" y="18012"/>
                </a:moveTo>
                <a:cubicBezTo>
                  <a:pt x="2930" y="17656"/>
                  <a:pt x="13232" y="18877"/>
                  <a:pt x="17579" y="15875"/>
                </a:cubicBezTo>
                <a:cubicBezTo>
                  <a:pt x="21926" y="12873"/>
                  <a:pt x="24663" y="2646"/>
                  <a:pt x="26080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30" name="Google Shape;2330;p76"/>
          <p:cNvSpPr/>
          <p:nvPr/>
        </p:nvSpPr>
        <p:spPr>
          <a:xfrm>
            <a:off x="5222268" y="348021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1" name="Google Shape;2291;p76"/>
          <p:cNvSpPr/>
          <p:nvPr/>
        </p:nvSpPr>
        <p:spPr>
          <a:xfrm>
            <a:off x="3580475" y="3049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77"/>
          <p:cNvSpPr/>
          <p:nvPr/>
        </p:nvSpPr>
        <p:spPr>
          <a:xfrm>
            <a:off x="5188250" y="2677500"/>
            <a:ext cx="3355200" cy="2364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9" name="Google Shape;2349;p77"/>
          <p:cNvSpPr/>
          <p:nvPr/>
        </p:nvSpPr>
        <p:spPr>
          <a:xfrm>
            <a:off x="510275" y="1948700"/>
            <a:ext cx="3355200" cy="23643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0" name="Google Shape;2350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Roaming</a:t>
            </a:r>
            <a:endParaRPr/>
          </a:p>
        </p:txBody>
      </p:sp>
      <p:sp>
        <p:nvSpPr>
          <p:cNvPr id="2351" name="Google Shape;2351;p77"/>
          <p:cNvSpPr txBox="1"/>
          <p:nvPr>
            <p:ph idx="1" type="body"/>
          </p:nvPr>
        </p:nvSpPr>
        <p:spPr>
          <a:xfrm>
            <a:off x="107050" y="402200"/>
            <a:ext cx="89097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common ways to configure path from user to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Local breakout</a:t>
            </a:r>
            <a:r>
              <a:rPr lang="en"/>
              <a:t>: Tunnel traffic through the </a:t>
            </a:r>
            <a:r>
              <a:rPr b="1" lang="en"/>
              <a:t>visitor</a:t>
            </a:r>
            <a:r>
              <a:rPr lang="en"/>
              <a:t> network's packet gateway.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Harder for home network to track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Packets takes shorter path to Internet.</a:t>
            </a:r>
            <a:endParaRPr/>
          </a:p>
        </p:txBody>
      </p:sp>
      <p:sp>
        <p:nvSpPr>
          <p:cNvPr id="2352" name="Google Shape;2352;p77"/>
          <p:cNvSpPr/>
          <p:nvPr/>
        </p:nvSpPr>
        <p:spPr>
          <a:xfrm>
            <a:off x="1060114" y="221326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53" name="Google Shape;2353;p77"/>
          <p:cNvGrpSpPr/>
          <p:nvPr/>
        </p:nvGrpSpPr>
        <p:grpSpPr>
          <a:xfrm>
            <a:off x="1360922" y="2373180"/>
            <a:ext cx="178979" cy="356361"/>
            <a:chOff x="7897625" y="3319150"/>
            <a:chExt cx="645900" cy="1285575"/>
          </a:xfrm>
        </p:grpSpPr>
        <p:sp>
          <p:nvSpPr>
            <p:cNvPr id="2354" name="Google Shape;2354;p77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5" name="Google Shape;2355;p77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6" name="Google Shape;2356;p77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7" name="Google Shape;2357;p77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8" name="Google Shape;2358;p77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9" name="Google Shape;2359;p77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0" name="Google Shape;2360;p77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1" name="Google Shape;2361;p77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2" name="Google Shape;2362;p77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3" name="Google Shape;2363;p77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4" name="Google Shape;2364;p77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5" name="Google Shape;2365;p77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66" name="Google Shape;2366;p77"/>
          <p:cNvSpPr/>
          <p:nvPr/>
        </p:nvSpPr>
        <p:spPr>
          <a:xfrm>
            <a:off x="1060102" y="288946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7" name="Google Shape;2367;p77"/>
          <p:cNvGrpSpPr/>
          <p:nvPr/>
        </p:nvGrpSpPr>
        <p:grpSpPr>
          <a:xfrm>
            <a:off x="1360910" y="3049380"/>
            <a:ext cx="178979" cy="356361"/>
            <a:chOff x="7897625" y="3319150"/>
            <a:chExt cx="645900" cy="1285575"/>
          </a:xfrm>
        </p:grpSpPr>
        <p:sp>
          <p:nvSpPr>
            <p:cNvPr id="2368" name="Google Shape;2368;p77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69" name="Google Shape;2369;p77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0" name="Google Shape;2370;p77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1" name="Google Shape;2371;p77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2" name="Google Shape;2372;p77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3" name="Google Shape;2373;p77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4" name="Google Shape;2374;p77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5" name="Google Shape;2375;p77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6" name="Google Shape;2376;p77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77" name="Google Shape;2377;p77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8" name="Google Shape;2378;p77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9" name="Google Shape;2379;p77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80" name="Google Shape;2380;p77"/>
          <p:cNvSpPr/>
          <p:nvPr/>
        </p:nvSpPr>
        <p:spPr>
          <a:xfrm>
            <a:off x="2136275" y="2408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1" name="Google Shape;2381;p77"/>
          <p:cNvSpPr/>
          <p:nvPr/>
        </p:nvSpPr>
        <p:spPr>
          <a:xfrm>
            <a:off x="2136275" y="30887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2" name="Google Shape;2382;p77"/>
          <p:cNvSpPr/>
          <p:nvPr/>
        </p:nvSpPr>
        <p:spPr>
          <a:xfrm>
            <a:off x="3580475" y="3049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3" name="Google Shape;2383;p77"/>
          <p:cNvCxnSpPr>
            <a:stCxn id="2380" idx="1"/>
          </p:cNvCxnSpPr>
          <p:nvPr/>
        </p:nvCxnSpPr>
        <p:spPr>
          <a:xfrm rot="10800000">
            <a:off x="1617275" y="2551375"/>
            <a:ext cx="519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4" name="Google Shape;2384;p77"/>
          <p:cNvCxnSpPr/>
          <p:nvPr/>
        </p:nvCxnSpPr>
        <p:spPr>
          <a:xfrm rot="10800000">
            <a:off x="1617275" y="3231225"/>
            <a:ext cx="519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5" name="Google Shape;2385;p77"/>
          <p:cNvCxnSpPr>
            <a:stCxn id="2380" idx="3"/>
            <a:endCxn id="2382" idx="1"/>
          </p:cNvCxnSpPr>
          <p:nvPr/>
        </p:nvCxnSpPr>
        <p:spPr>
          <a:xfrm>
            <a:off x="2421275" y="2551375"/>
            <a:ext cx="1159200" cy="6405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6" name="Google Shape;2386;p77"/>
          <p:cNvCxnSpPr>
            <a:stCxn id="2381" idx="3"/>
            <a:endCxn id="2382" idx="1"/>
          </p:cNvCxnSpPr>
          <p:nvPr/>
        </p:nvCxnSpPr>
        <p:spPr>
          <a:xfrm flipH="1" rot="10800000">
            <a:off x="2421275" y="3191925"/>
            <a:ext cx="1159200" cy="39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7" name="Google Shape;2387;p77"/>
          <p:cNvSpPr/>
          <p:nvPr/>
        </p:nvSpPr>
        <p:spPr>
          <a:xfrm>
            <a:off x="1320000" y="3681488"/>
            <a:ext cx="448200" cy="3564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8" name="Google Shape;2388;p77"/>
          <p:cNvCxnSpPr>
            <a:stCxn id="2387" idx="4"/>
            <a:endCxn id="2389" idx="1"/>
          </p:cNvCxnSpPr>
          <p:nvPr/>
        </p:nvCxnSpPr>
        <p:spPr>
          <a:xfrm>
            <a:off x="1768200" y="3859688"/>
            <a:ext cx="430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9" name="Google Shape;2389;p77"/>
          <p:cNvSpPr/>
          <p:nvPr/>
        </p:nvSpPr>
        <p:spPr>
          <a:xfrm>
            <a:off x="2199125" y="3691040"/>
            <a:ext cx="960600" cy="337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Manager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0" name="Google Shape;2390;p77"/>
          <p:cNvSpPr txBox="1"/>
          <p:nvPr/>
        </p:nvSpPr>
        <p:spPr>
          <a:xfrm>
            <a:off x="1410525" y="4345575"/>
            <a:ext cx="132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network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1" name="Google Shape;2391;p77"/>
          <p:cNvSpPr/>
          <p:nvPr/>
        </p:nvSpPr>
        <p:spPr>
          <a:xfrm>
            <a:off x="7113932" y="296392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92" name="Google Shape;2392;p77"/>
          <p:cNvGrpSpPr/>
          <p:nvPr/>
        </p:nvGrpSpPr>
        <p:grpSpPr>
          <a:xfrm>
            <a:off x="7414740" y="3123841"/>
            <a:ext cx="178979" cy="356361"/>
            <a:chOff x="7897625" y="3319150"/>
            <a:chExt cx="645900" cy="1285575"/>
          </a:xfrm>
        </p:grpSpPr>
        <p:sp>
          <p:nvSpPr>
            <p:cNvPr id="2393" name="Google Shape;2393;p77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94" name="Google Shape;2394;p77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5" name="Google Shape;2395;p77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6" name="Google Shape;2396;p77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7" name="Google Shape;2397;p77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8" name="Google Shape;2398;p77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9" name="Google Shape;2399;p77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0" name="Google Shape;2400;p77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1" name="Google Shape;2401;p77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2" name="Google Shape;2402;p77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3" name="Google Shape;2403;p77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4" name="Google Shape;2404;p77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05" name="Google Shape;2405;p77"/>
          <p:cNvSpPr/>
          <p:nvPr/>
        </p:nvSpPr>
        <p:spPr>
          <a:xfrm>
            <a:off x="7113920" y="3640123"/>
            <a:ext cx="780600" cy="676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06" name="Google Shape;2406;p77"/>
          <p:cNvGrpSpPr/>
          <p:nvPr/>
        </p:nvGrpSpPr>
        <p:grpSpPr>
          <a:xfrm>
            <a:off x="7414728" y="3800041"/>
            <a:ext cx="178979" cy="356361"/>
            <a:chOff x="7897625" y="3319150"/>
            <a:chExt cx="645900" cy="1285575"/>
          </a:xfrm>
        </p:grpSpPr>
        <p:sp>
          <p:nvSpPr>
            <p:cNvPr id="2407" name="Google Shape;2407;p77"/>
            <p:cNvSpPr/>
            <p:nvPr/>
          </p:nvSpPr>
          <p:spPr>
            <a:xfrm>
              <a:off x="7897625" y="3319150"/>
              <a:ext cx="645900" cy="645900"/>
            </a:xfrm>
            <a:prstGeom prst="arc">
              <a:avLst>
                <a:gd fmla="val 7001189" name="adj1"/>
                <a:gd fmla="val 3801002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08" name="Google Shape;2408;p77"/>
            <p:cNvCxnSpPr/>
            <p:nvPr/>
          </p:nvCxnSpPr>
          <p:spPr>
            <a:xfrm flipH="1">
              <a:off x="79431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9" name="Google Shape;2409;p77"/>
            <p:cNvCxnSpPr/>
            <p:nvPr/>
          </p:nvCxnSpPr>
          <p:spPr>
            <a:xfrm rot="10800000">
              <a:off x="8221225" y="3567325"/>
              <a:ext cx="278100" cy="103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0" name="Google Shape;2410;p77"/>
            <p:cNvCxnSpPr/>
            <p:nvPr/>
          </p:nvCxnSpPr>
          <p:spPr>
            <a:xfrm>
              <a:off x="813197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1" name="Google Shape;2411;p77"/>
            <p:cNvCxnSpPr/>
            <p:nvPr/>
          </p:nvCxnSpPr>
          <p:spPr>
            <a:xfrm flipH="1">
              <a:off x="8100725" y="3895675"/>
              <a:ext cx="211200" cy="12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2" name="Google Shape;2412;p77"/>
            <p:cNvCxnSpPr/>
            <p:nvPr/>
          </p:nvCxnSpPr>
          <p:spPr>
            <a:xfrm>
              <a:off x="8082625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3" name="Google Shape;2413;p77"/>
            <p:cNvCxnSpPr/>
            <p:nvPr/>
          </p:nvCxnSpPr>
          <p:spPr>
            <a:xfrm flipH="1">
              <a:off x="8030200" y="4095650"/>
              <a:ext cx="332400" cy="19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4" name="Google Shape;2414;p77"/>
            <p:cNvCxnSpPr/>
            <p:nvPr/>
          </p:nvCxnSpPr>
          <p:spPr>
            <a:xfrm>
              <a:off x="799657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5" name="Google Shape;2415;p77"/>
            <p:cNvCxnSpPr/>
            <p:nvPr/>
          </p:nvCxnSpPr>
          <p:spPr>
            <a:xfrm flipH="1">
              <a:off x="7963325" y="4404125"/>
              <a:ext cx="486000" cy="13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6" name="Google Shape;2416;p77"/>
            <p:cNvSpPr/>
            <p:nvPr/>
          </p:nvSpPr>
          <p:spPr>
            <a:xfrm>
              <a:off x="8061866" y="3483399"/>
              <a:ext cx="317400" cy="317400"/>
            </a:xfrm>
            <a:prstGeom prst="arc">
              <a:avLst>
                <a:gd fmla="val 7725701" name="adj1"/>
                <a:gd fmla="val 298056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7" name="Google Shape;2417;p77"/>
            <p:cNvSpPr/>
            <p:nvPr/>
          </p:nvSpPr>
          <p:spPr>
            <a:xfrm>
              <a:off x="7977575" y="3399100"/>
              <a:ext cx="486000" cy="486000"/>
            </a:xfrm>
            <a:prstGeom prst="arc">
              <a:avLst>
                <a:gd fmla="val 7288460" name="adj1"/>
                <a:gd fmla="val 3507633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8" name="Google Shape;2418;p77"/>
            <p:cNvSpPr/>
            <p:nvPr/>
          </p:nvSpPr>
          <p:spPr>
            <a:xfrm>
              <a:off x="8198675" y="3551600"/>
              <a:ext cx="43800" cy="43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19" name="Google Shape;2419;p77"/>
          <p:cNvSpPr/>
          <p:nvPr/>
        </p:nvSpPr>
        <p:spPr>
          <a:xfrm>
            <a:off x="6513693" y="315953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0" name="Google Shape;2420;p77"/>
          <p:cNvSpPr/>
          <p:nvPr/>
        </p:nvSpPr>
        <p:spPr>
          <a:xfrm>
            <a:off x="6513693" y="383938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1" name="Google Shape;2421;p77"/>
          <p:cNvCxnSpPr>
            <a:stCxn id="2419" idx="3"/>
          </p:cNvCxnSpPr>
          <p:nvPr/>
        </p:nvCxnSpPr>
        <p:spPr>
          <a:xfrm>
            <a:off x="6798693" y="3302036"/>
            <a:ext cx="5397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77"/>
          <p:cNvCxnSpPr>
            <a:stCxn id="2420" idx="3"/>
          </p:cNvCxnSpPr>
          <p:nvPr/>
        </p:nvCxnSpPr>
        <p:spPr>
          <a:xfrm>
            <a:off x="6798693" y="3981886"/>
            <a:ext cx="539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77"/>
          <p:cNvCxnSpPr>
            <a:stCxn id="2419" idx="1"/>
            <a:endCxn id="2424" idx="3"/>
          </p:cNvCxnSpPr>
          <p:nvPr/>
        </p:nvCxnSpPr>
        <p:spPr>
          <a:xfrm flipH="1">
            <a:off x="5507193" y="3302036"/>
            <a:ext cx="1006500" cy="320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5" name="Google Shape;2425;p77"/>
          <p:cNvCxnSpPr>
            <a:stCxn id="2420" idx="1"/>
            <a:endCxn id="2424" idx="3"/>
          </p:cNvCxnSpPr>
          <p:nvPr/>
        </p:nvCxnSpPr>
        <p:spPr>
          <a:xfrm rot="10800000">
            <a:off x="5507193" y="3622786"/>
            <a:ext cx="1006500" cy="35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6" name="Google Shape;2426;p77"/>
          <p:cNvSpPr/>
          <p:nvPr/>
        </p:nvSpPr>
        <p:spPr>
          <a:xfrm>
            <a:off x="7373818" y="4432148"/>
            <a:ext cx="448200" cy="356400"/>
          </a:xfrm>
          <a:prstGeom prst="can">
            <a:avLst>
              <a:gd fmla="val 25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7" name="Google Shape;2427;p77"/>
          <p:cNvCxnSpPr>
            <a:stCxn id="2426" idx="2"/>
            <a:endCxn id="2428" idx="3"/>
          </p:cNvCxnSpPr>
          <p:nvPr/>
        </p:nvCxnSpPr>
        <p:spPr>
          <a:xfrm rot="10800000">
            <a:off x="6927418" y="4610348"/>
            <a:ext cx="446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8" name="Google Shape;2428;p77"/>
          <p:cNvSpPr/>
          <p:nvPr/>
        </p:nvSpPr>
        <p:spPr>
          <a:xfrm>
            <a:off x="5966943" y="4441701"/>
            <a:ext cx="960600" cy="337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Manager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9" name="Google Shape;2429;p77"/>
          <p:cNvSpPr txBox="1"/>
          <p:nvPr/>
        </p:nvSpPr>
        <p:spPr>
          <a:xfrm>
            <a:off x="6204943" y="2366536"/>
            <a:ext cx="1321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Visited network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0" name="Google Shape;2430;p77"/>
          <p:cNvSpPr/>
          <p:nvPr/>
        </p:nvSpPr>
        <p:spPr>
          <a:xfrm>
            <a:off x="3849180" y="2213275"/>
            <a:ext cx="1371900" cy="24594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1" name="Google Shape;2431;p77"/>
          <p:cNvCxnSpPr>
            <a:stCxn id="2389" idx="3"/>
            <a:endCxn id="2428" idx="1"/>
          </p:cNvCxnSpPr>
          <p:nvPr/>
        </p:nvCxnSpPr>
        <p:spPr>
          <a:xfrm>
            <a:off x="3159725" y="3859640"/>
            <a:ext cx="2807100" cy="75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2" name="Google Shape;2432;p77"/>
          <p:cNvGrpSpPr/>
          <p:nvPr/>
        </p:nvGrpSpPr>
        <p:grpSpPr>
          <a:xfrm flipH="1">
            <a:off x="8015125" y="3665768"/>
            <a:ext cx="384763" cy="551700"/>
            <a:chOff x="160300" y="2651875"/>
            <a:chExt cx="384763" cy="551700"/>
          </a:xfrm>
        </p:grpSpPr>
        <p:pic>
          <p:nvPicPr>
            <p:cNvPr id="2433" name="Google Shape;2433;p77"/>
            <p:cNvPicPr preferRelativeResize="0"/>
            <p:nvPr/>
          </p:nvPicPr>
          <p:blipFill rotWithShape="1">
            <a:blip r:embed="rId3">
              <a:alphaModFix/>
            </a:blip>
            <a:srcRect b="0" l="28918" r="14645" t="0"/>
            <a:stretch/>
          </p:blipFill>
          <p:spPr>
            <a:xfrm flipH="1">
              <a:off x="160300" y="2651875"/>
              <a:ext cx="311375" cy="5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4" name="Google Shape;2434;p77"/>
            <p:cNvPicPr preferRelativeResize="0"/>
            <p:nvPr/>
          </p:nvPicPr>
          <p:blipFill rotWithShape="1">
            <a:blip r:embed="rId4">
              <a:alphaModFix/>
            </a:blip>
            <a:srcRect b="0" l="16440" r="15845" t="0"/>
            <a:stretch/>
          </p:blipFill>
          <p:spPr>
            <a:xfrm>
              <a:off x="431525" y="2887247"/>
              <a:ext cx="113537" cy="1676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35" name="Google Shape;2435;p77"/>
          <p:cNvCxnSpPr/>
          <p:nvPr/>
        </p:nvCxnSpPr>
        <p:spPr>
          <a:xfrm>
            <a:off x="7618800" y="3981875"/>
            <a:ext cx="344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6" name="Google Shape;2436;p77"/>
          <p:cNvCxnSpPr/>
          <p:nvPr/>
        </p:nvCxnSpPr>
        <p:spPr>
          <a:xfrm>
            <a:off x="3861775" y="3196675"/>
            <a:ext cx="1360500" cy="447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7" name="Google Shape;2437;p77"/>
          <p:cNvSpPr/>
          <p:nvPr/>
        </p:nvSpPr>
        <p:spPr>
          <a:xfrm>
            <a:off x="4595725" y="2772200"/>
            <a:ext cx="625375" cy="869100"/>
          </a:xfrm>
          <a:custGeom>
            <a:rect b="b" l="l" r="r" t="t"/>
            <a:pathLst>
              <a:path extrusionOk="0" h="34764" w="25015">
                <a:moveTo>
                  <a:pt x="25015" y="34764"/>
                </a:moveTo>
                <a:cubicBezTo>
                  <a:pt x="22450" y="33118"/>
                  <a:pt x="13791" y="30681"/>
                  <a:pt x="9622" y="24887"/>
                </a:cubicBezTo>
                <a:cubicBezTo>
                  <a:pt x="5453" y="19093"/>
                  <a:pt x="1604" y="4148"/>
                  <a:pt x="0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24" name="Google Shape;2424;p77"/>
          <p:cNvSpPr/>
          <p:nvPr/>
        </p:nvSpPr>
        <p:spPr>
          <a:xfrm>
            <a:off x="5222268" y="348021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Operations</a:t>
            </a:r>
            <a:endParaRPr/>
          </a:p>
        </p:txBody>
      </p:sp>
      <p:sp>
        <p:nvSpPr>
          <p:cNvPr id="2443" name="Google Shape;2443;p7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Other operations in cellular networks: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Lawful intercept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Allows law enforcement to wiretap specific subscribers.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Operators must be able to fulfill wiretap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Stolen phone registries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Users can report their phone stolen.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someone connects stolen phone to network, the phone can be tracked.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IMEI (burned into phone) to identify the stolen phone.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</a:t>
            </a:r>
            <a:r>
              <a:rPr lang="en"/>
              <a:t>operations</a:t>
            </a:r>
            <a:r>
              <a:rPr lang="en"/>
              <a:t> are possible because of centralized control.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79"/>
          <p:cNvSpPr txBox="1"/>
          <p:nvPr>
            <p:ph idx="1" type="body"/>
          </p:nvPr>
        </p:nvSpPr>
        <p:spPr>
          <a:xfrm>
            <a:off x="107050" y="402200"/>
            <a:ext cx="8909700" cy="18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Stateful networks are complex and challenging!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store per-user state in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reconfigure tunnels each time the user moves.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extreme optimization to scale well.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Alternate designs:</a:t>
            </a:r>
            <a:endParaRPr/>
          </a:p>
        </p:txBody>
      </p:sp>
      <p:sp>
        <p:nvSpPr>
          <p:cNvPr id="2449" name="Google Shape;2449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Reflections</a:t>
            </a:r>
            <a:endParaRPr/>
          </a:p>
        </p:txBody>
      </p:sp>
      <p:sp>
        <p:nvSpPr>
          <p:cNvPr id="2450" name="Google Shape;2450;p79"/>
          <p:cNvSpPr txBox="1"/>
          <p:nvPr>
            <p:ph idx="1" type="body"/>
          </p:nvPr>
        </p:nvSpPr>
        <p:spPr>
          <a:xfrm>
            <a:off x="4572000" y="2214550"/>
            <a:ext cx="4444800" cy="18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IPs on handover: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Benefit: Can use standard routing </a:t>
            </a:r>
            <a:r>
              <a:rPr lang="en"/>
              <a:t>protocols.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Drawback: TCP connections break when IPs change.</a:t>
            </a:r>
            <a:endParaRPr/>
          </a:p>
        </p:txBody>
      </p:sp>
      <p:sp>
        <p:nvSpPr>
          <p:cNvPr id="2451" name="Google Shape;2451;p79"/>
          <p:cNvSpPr txBox="1"/>
          <p:nvPr>
            <p:ph idx="1" type="body"/>
          </p:nvPr>
        </p:nvSpPr>
        <p:spPr>
          <a:xfrm>
            <a:off x="107100" y="2214550"/>
            <a:ext cx="4444800" cy="18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Tunnels.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Drawback: Must store per-user state for routing.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Benefit: Can use standard routing protocols.</a:t>
            </a:r>
            <a:endParaRPr/>
          </a:p>
        </p:txBody>
      </p:sp>
      <p:sp>
        <p:nvSpPr>
          <p:cNvPr id="2452" name="Google Shape;2452;p79"/>
          <p:cNvSpPr txBox="1"/>
          <p:nvPr/>
        </p:nvSpPr>
        <p:spPr>
          <a:xfrm>
            <a:off x="5095200" y="4422350"/>
            <a:ext cx="33984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Possible solution: QUIC is an alternate Layer 4 protocol that allows changing IPs.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3" name="Google Shape;2453;p79"/>
          <p:cNvCxnSpPr>
            <a:stCxn id="2452" idx="0"/>
          </p:cNvCxnSpPr>
          <p:nvPr/>
        </p:nvCxnSpPr>
        <p:spPr>
          <a:xfrm rot="10800000">
            <a:off x="6794400" y="3936650"/>
            <a:ext cx="0" cy="48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7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8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Cellular</a:t>
            </a:r>
            <a:endParaRPr/>
          </a:p>
        </p:txBody>
      </p:sp>
      <p:sp>
        <p:nvSpPr>
          <p:cNvPr id="2459" name="Google Shape;2459;p8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Cellular</a:t>
            </a:r>
            <a:r>
              <a:rPr lang="en"/>
              <a:t> networks are based on a very different design philosophy: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Authentication and accountability are primary goals.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Allocation of radio bandwidth is based on reservations.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in-network state that is dynamic and per-user.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Generality was not an early goal.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Mobility is the central challenge.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Cellular networks have evolved from a standalone voice network, to being an integral part of the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We've been able to seamlessly integrate cellular networks into the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Cellular architecture continues to evolve toward the Internet architecture.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is Cellular Different?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Standards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Challenge: Mobility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Cellular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Infrastructure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High-Level View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0: Registration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1: Discovery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2: Attachment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3: Data Exchange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Step 4: Handover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Roaming and Other Features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Network Standards</a:t>
            </a:r>
            <a:endParaRPr/>
          </a:p>
        </p:txBody>
      </p:sp>
      <p:sp>
        <p:nvSpPr>
          <p:cNvPr id="193" name="Google Shape;193;p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Standards Bodies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3GPP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3rd Generation Partnership Project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consortium </a:t>
            </a:r>
            <a:r>
              <a:rPr lang="en"/>
              <a:t>oversees</a:t>
            </a:r>
            <a:r>
              <a:rPr lang="en"/>
              <a:t> standardization efforts.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equipment vendors and telecommunications companies.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must agree on protocols to achieve interoperability.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Standards ratified by ITU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International Telecom Union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, part of the United Nations.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Politics are involved in approving standards!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Cellular Standards Evolution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107050" y="402200"/>
            <a:ext cx="89097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generation every 10 years: 1G, 2G, 3G, 4G, 5G.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5G introduced in 2019, still being deployed.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6G coming in 2030.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18360" t="0"/>
          <a:stretch/>
        </p:blipFill>
        <p:spPr>
          <a:xfrm>
            <a:off x="2064001" y="1841675"/>
            <a:ext cx="5016005" cy="25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2914300" y="4479425"/>
            <a:ext cx="3295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marketing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view: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Every generation is better than the last!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Cellular Standards Evolution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generation aims for a ~10x improvement along a few different dimensions: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Peak theoretical data 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data rate experienced by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Mobility: Connection while user travels at high speed.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 density: Number of devices in a specific era.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1871" r="10262" t="0"/>
          <a:stretch/>
        </p:blipFill>
        <p:spPr>
          <a:xfrm>
            <a:off x="5689825" y="2643049"/>
            <a:ext cx="2599686" cy="2361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/>
        </p:nvSpPr>
        <p:spPr>
          <a:xfrm>
            <a:off x="834300" y="3516225"/>
            <a:ext cx="43632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Light green = 4G quality along 8 different dimensions.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Dark green = 5G quality along those same dimensions.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