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Medium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RobotoLight-bold.fntdata"/><Relationship Id="rId23" Type="http://schemas.openxmlformats.org/officeDocument/2006/relationships/slide" Target="slides/slide18.xml"/><Relationship Id="rId45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edium-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e69fe1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e69fe1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fe69fe1a6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fe69fe1a6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efe69fe1a6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efe69fe1a6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efe69fe1a6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efe69fe1a6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efe69fe1a6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efe69fe1a6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efe69fe1a6_0_2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efe69fe1a6_0_2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efe69fe1a6_0_2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efe69fe1a6_0_2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efe69fe1a6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efe69fe1a6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efee653596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efee6535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efee6535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efee6535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efee65359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efee65359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e69fe1a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fe69fe1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efee65359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efee65359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efee653596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efee653596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efee653596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efee653596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efee65359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efee65359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efee653596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2efee653596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efee65359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efee65359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efee65359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2efee65359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2efee65359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2efee65359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efee653596_1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efee653596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2efee653596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2efee653596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e69fe1a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e69fe1a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2efee653596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2efee653596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2efee653596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2efee653596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fe69fe1a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fe69fe1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fe69fe1a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fe69fe1a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fe69fe1a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fe69fe1a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fe69fe1a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fe69fe1a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fee65359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fee653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fe69fe1a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fe69fe1a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Links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Timing Diagrams and Pipe Diagrams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3405125" y="3424450"/>
            <a:ext cx="2323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1" name="Google Shape;391;p33"/>
          <p:cNvGrpSpPr/>
          <p:nvPr/>
        </p:nvGrpSpPr>
        <p:grpSpPr>
          <a:xfrm>
            <a:off x="1292507" y="3491807"/>
            <a:ext cx="158191" cy="779684"/>
            <a:chOff x="4492945" y="1763407"/>
            <a:chExt cx="158191" cy="779684"/>
          </a:xfrm>
        </p:grpSpPr>
        <p:sp>
          <p:nvSpPr>
            <p:cNvPr id="392" name="Google Shape;392;p33"/>
            <p:cNvSpPr/>
            <p:nvPr/>
          </p:nvSpPr>
          <p:spPr>
            <a:xfrm rot="5400612">
              <a:off x="4182253" y="2074223"/>
              <a:ext cx="779574" cy="158052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 rot="4500040">
              <a:off x="4529246" y="2426441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 rot="4500040">
              <a:off x="4529165" y="2268692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 rot="4500040">
              <a:off x="4528843" y="2111008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 rot="4500040">
              <a:off x="4528980" y="1953200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 rot="4500040">
              <a:off x="4528803" y="1795477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" name="Google Shape;398;p33"/>
          <p:cNvGrpSpPr/>
          <p:nvPr/>
        </p:nvGrpSpPr>
        <p:grpSpPr>
          <a:xfrm>
            <a:off x="1597398" y="3491807"/>
            <a:ext cx="158100" cy="779700"/>
            <a:chOff x="4493036" y="1763407"/>
            <a:chExt cx="158100" cy="779700"/>
          </a:xfrm>
        </p:grpSpPr>
        <p:sp>
          <p:nvSpPr>
            <p:cNvPr id="399" name="Google Shape;399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" name="Google Shape;405;p33"/>
          <p:cNvGrpSpPr/>
          <p:nvPr/>
        </p:nvGrpSpPr>
        <p:grpSpPr>
          <a:xfrm>
            <a:off x="1902198" y="3491807"/>
            <a:ext cx="158100" cy="779700"/>
            <a:chOff x="4493036" y="1763407"/>
            <a:chExt cx="158100" cy="779700"/>
          </a:xfrm>
        </p:grpSpPr>
        <p:sp>
          <p:nvSpPr>
            <p:cNvPr id="406" name="Google Shape;40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2206998" y="3491807"/>
            <a:ext cx="158100" cy="779700"/>
            <a:chOff x="4493036" y="1763407"/>
            <a:chExt cx="158100" cy="779700"/>
          </a:xfrm>
        </p:grpSpPr>
        <p:sp>
          <p:nvSpPr>
            <p:cNvPr id="413" name="Google Shape;41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2511798" y="3491807"/>
            <a:ext cx="158100" cy="779700"/>
            <a:chOff x="4493036" y="1763407"/>
            <a:chExt cx="158100" cy="779700"/>
          </a:xfrm>
        </p:grpSpPr>
        <p:sp>
          <p:nvSpPr>
            <p:cNvPr id="420" name="Google Shape;42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33"/>
          <p:cNvGrpSpPr/>
          <p:nvPr/>
        </p:nvGrpSpPr>
        <p:grpSpPr>
          <a:xfrm>
            <a:off x="2816598" y="3491807"/>
            <a:ext cx="158100" cy="779700"/>
            <a:chOff x="4493036" y="1763407"/>
            <a:chExt cx="158100" cy="779700"/>
          </a:xfrm>
        </p:grpSpPr>
        <p:sp>
          <p:nvSpPr>
            <p:cNvPr id="427" name="Google Shape;42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3121398" y="3491807"/>
            <a:ext cx="158100" cy="779700"/>
            <a:chOff x="4493036" y="1763407"/>
            <a:chExt cx="158100" cy="779700"/>
          </a:xfrm>
        </p:grpSpPr>
        <p:sp>
          <p:nvSpPr>
            <p:cNvPr id="434" name="Google Shape;43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0" name="Google Shape;440;p33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2" name="Google Shape;442;p33"/>
          <p:cNvCxnSpPr>
            <a:stCxn id="441" idx="6"/>
            <a:endCxn id="440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3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4" name="Google Shape;444;p33"/>
          <p:cNvGrpSpPr/>
          <p:nvPr/>
        </p:nvGrpSpPr>
        <p:grpSpPr>
          <a:xfrm>
            <a:off x="3573323" y="3491807"/>
            <a:ext cx="158100" cy="779700"/>
            <a:chOff x="4493036" y="1763407"/>
            <a:chExt cx="158100" cy="779700"/>
          </a:xfrm>
        </p:grpSpPr>
        <p:sp>
          <p:nvSpPr>
            <p:cNvPr id="445" name="Google Shape;445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33"/>
          <p:cNvGrpSpPr/>
          <p:nvPr/>
        </p:nvGrpSpPr>
        <p:grpSpPr>
          <a:xfrm>
            <a:off x="3878123" y="3491807"/>
            <a:ext cx="158100" cy="779700"/>
            <a:chOff x="4493036" y="1763407"/>
            <a:chExt cx="158100" cy="779700"/>
          </a:xfrm>
        </p:grpSpPr>
        <p:sp>
          <p:nvSpPr>
            <p:cNvPr id="452" name="Google Shape;452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8" name="Google Shape;458;p33"/>
          <p:cNvGrpSpPr/>
          <p:nvPr/>
        </p:nvGrpSpPr>
        <p:grpSpPr>
          <a:xfrm>
            <a:off x="4182923" y="3491807"/>
            <a:ext cx="158100" cy="779700"/>
            <a:chOff x="4493036" y="1763407"/>
            <a:chExt cx="158100" cy="779700"/>
          </a:xfrm>
        </p:grpSpPr>
        <p:sp>
          <p:nvSpPr>
            <p:cNvPr id="459" name="Google Shape;459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4487723" y="3491807"/>
            <a:ext cx="158100" cy="779700"/>
            <a:chOff x="4493036" y="1763407"/>
            <a:chExt cx="158100" cy="779700"/>
          </a:xfrm>
        </p:grpSpPr>
        <p:sp>
          <p:nvSpPr>
            <p:cNvPr id="466" name="Google Shape;46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2" name="Google Shape;472;p33"/>
          <p:cNvGrpSpPr/>
          <p:nvPr/>
        </p:nvGrpSpPr>
        <p:grpSpPr>
          <a:xfrm>
            <a:off x="4792523" y="3491807"/>
            <a:ext cx="158100" cy="779700"/>
            <a:chOff x="4493036" y="1763407"/>
            <a:chExt cx="158100" cy="779700"/>
          </a:xfrm>
        </p:grpSpPr>
        <p:sp>
          <p:nvSpPr>
            <p:cNvPr id="473" name="Google Shape;47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" name="Google Shape;479;p33"/>
          <p:cNvGrpSpPr/>
          <p:nvPr/>
        </p:nvGrpSpPr>
        <p:grpSpPr>
          <a:xfrm>
            <a:off x="5097323" y="3491807"/>
            <a:ext cx="158100" cy="779700"/>
            <a:chOff x="4493036" y="1763407"/>
            <a:chExt cx="158100" cy="779700"/>
          </a:xfrm>
        </p:grpSpPr>
        <p:sp>
          <p:nvSpPr>
            <p:cNvPr id="480" name="Google Shape;48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6" name="Google Shape;486;p33"/>
          <p:cNvGrpSpPr/>
          <p:nvPr/>
        </p:nvGrpSpPr>
        <p:grpSpPr>
          <a:xfrm>
            <a:off x="5402123" y="3491807"/>
            <a:ext cx="158100" cy="779700"/>
            <a:chOff x="4493036" y="1763407"/>
            <a:chExt cx="158100" cy="779700"/>
          </a:xfrm>
        </p:grpSpPr>
        <p:sp>
          <p:nvSpPr>
            <p:cNvPr id="487" name="Google Shape;48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33"/>
          <p:cNvGrpSpPr/>
          <p:nvPr/>
        </p:nvGrpSpPr>
        <p:grpSpPr>
          <a:xfrm>
            <a:off x="378198" y="3491807"/>
            <a:ext cx="158100" cy="779700"/>
            <a:chOff x="4493036" y="1763407"/>
            <a:chExt cx="158100" cy="779700"/>
          </a:xfrm>
        </p:grpSpPr>
        <p:sp>
          <p:nvSpPr>
            <p:cNvPr id="494" name="Google Shape;49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0" name="Google Shape;500;p33"/>
          <p:cNvGrpSpPr/>
          <p:nvPr/>
        </p:nvGrpSpPr>
        <p:grpSpPr>
          <a:xfrm>
            <a:off x="682998" y="3491807"/>
            <a:ext cx="158100" cy="779700"/>
            <a:chOff x="4493036" y="1763407"/>
            <a:chExt cx="158100" cy="779700"/>
          </a:xfrm>
        </p:grpSpPr>
        <p:sp>
          <p:nvSpPr>
            <p:cNvPr id="501" name="Google Shape;501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7" name="Google Shape;507;p33"/>
          <p:cNvGrpSpPr/>
          <p:nvPr/>
        </p:nvGrpSpPr>
        <p:grpSpPr>
          <a:xfrm>
            <a:off x="987798" y="3491807"/>
            <a:ext cx="158100" cy="779700"/>
            <a:chOff x="4493036" y="1763407"/>
            <a:chExt cx="158100" cy="779700"/>
          </a:xfrm>
        </p:grpSpPr>
        <p:sp>
          <p:nvSpPr>
            <p:cNvPr id="508" name="Google Shape;508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4" name="Google Shape;514;p33"/>
          <p:cNvGrpSpPr/>
          <p:nvPr/>
        </p:nvGrpSpPr>
        <p:grpSpPr>
          <a:xfrm>
            <a:off x="6778998" y="3491807"/>
            <a:ext cx="158100" cy="779700"/>
            <a:chOff x="4493036" y="1763407"/>
            <a:chExt cx="158100" cy="779700"/>
          </a:xfrm>
        </p:grpSpPr>
        <p:sp>
          <p:nvSpPr>
            <p:cNvPr id="515" name="Google Shape;515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1" name="Google Shape;521;p33"/>
          <p:cNvGrpSpPr/>
          <p:nvPr/>
        </p:nvGrpSpPr>
        <p:grpSpPr>
          <a:xfrm>
            <a:off x="7083798" y="3491807"/>
            <a:ext cx="158100" cy="779700"/>
            <a:chOff x="4493036" y="1763407"/>
            <a:chExt cx="158100" cy="779700"/>
          </a:xfrm>
        </p:grpSpPr>
        <p:sp>
          <p:nvSpPr>
            <p:cNvPr id="522" name="Google Shape;522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8" name="Google Shape;528;p33"/>
          <p:cNvGrpSpPr/>
          <p:nvPr/>
        </p:nvGrpSpPr>
        <p:grpSpPr>
          <a:xfrm>
            <a:off x="7388598" y="3491807"/>
            <a:ext cx="158100" cy="779700"/>
            <a:chOff x="4493036" y="1763407"/>
            <a:chExt cx="158100" cy="779700"/>
          </a:xfrm>
        </p:grpSpPr>
        <p:sp>
          <p:nvSpPr>
            <p:cNvPr id="529" name="Google Shape;529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5" name="Google Shape;535;p33"/>
          <p:cNvGrpSpPr/>
          <p:nvPr/>
        </p:nvGrpSpPr>
        <p:grpSpPr>
          <a:xfrm>
            <a:off x="7693398" y="3491807"/>
            <a:ext cx="158100" cy="779700"/>
            <a:chOff x="4493036" y="1763407"/>
            <a:chExt cx="158100" cy="779700"/>
          </a:xfrm>
        </p:grpSpPr>
        <p:sp>
          <p:nvSpPr>
            <p:cNvPr id="536" name="Google Shape;53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2" name="Google Shape;542;p33"/>
          <p:cNvGrpSpPr/>
          <p:nvPr/>
        </p:nvGrpSpPr>
        <p:grpSpPr>
          <a:xfrm>
            <a:off x="7998198" y="3491807"/>
            <a:ext cx="158100" cy="779700"/>
            <a:chOff x="4493036" y="1763407"/>
            <a:chExt cx="158100" cy="779700"/>
          </a:xfrm>
        </p:grpSpPr>
        <p:sp>
          <p:nvSpPr>
            <p:cNvPr id="543" name="Google Shape;54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9" name="Google Shape;549;p33"/>
          <p:cNvGrpSpPr/>
          <p:nvPr/>
        </p:nvGrpSpPr>
        <p:grpSpPr>
          <a:xfrm>
            <a:off x="8302998" y="3491807"/>
            <a:ext cx="158100" cy="779700"/>
            <a:chOff x="4493036" y="1763407"/>
            <a:chExt cx="158100" cy="779700"/>
          </a:xfrm>
        </p:grpSpPr>
        <p:sp>
          <p:nvSpPr>
            <p:cNvPr id="550" name="Google Shape;55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6" name="Google Shape;556;p33"/>
          <p:cNvGrpSpPr/>
          <p:nvPr/>
        </p:nvGrpSpPr>
        <p:grpSpPr>
          <a:xfrm>
            <a:off x="8607798" y="3491807"/>
            <a:ext cx="158100" cy="779700"/>
            <a:chOff x="4493036" y="1763407"/>
            <a:chExt cx="158100" cy="779700"/>
          </a:xfrm>
        </p:grpSpPr>
        <p:sp>
          <p:nvSpPr>
            <p:cNvPr id="557" name="Google Shape;55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33"/>
          <p:cNvGrpSpPr/>
          <p:nvPr/>
        </p:nvGrpSpPr>
        <p:grpSpPr>
          <a:xfrm>
            <a:off x="5864598" y="3491807"/>
            <a:ext cx="158100" cy="779700"/>
            <a:chOff x="4493036" y="1763407"/>
            <a:chExt cx="158100" cy="779700"/>
          </a:xfrm>
        </p:grpSpPr>
        <p:sp>
          <p:nvSpPr>
            <p:cNvPr id="564" name="Google Shape;56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33"/>
          <p:cNvGrpSpPr/>
          <p:nvPr/>
        </p:nvGrpSpPr>
        <p:grpSpPr>
          <a:xfrm>
            <a:off x="6169398" y="3491807"/>
            <a:ext cx="158100" cy="779700"/>
            <a:chOff x="4493036" y="1763407"/>
            <a:chExt cx="158100" cy="779700"/>
          </a:xfrm>
        </p:grpSpPr>
        <p:sp>
          <p:nvSpPr>
            <p:cNvPr id="571" name="Google Shape;571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7" name="Google Shape;577;p33"/>
          <p:cNvGrpSpPr/>
          <p:nvPr/>
        </p:nvGrpSpPr>
        <p:grpSpPr>
          <a:xfrm>
            <a:off x="6474198" y="3491807"/>
            <a:ext cx="158100" cy="779700"/>
            <a:chOff x="4493036" y="1763407"/>
            <a:chExt cx="158100" cy="779700"/>
          </a:xfrm>
        </p:grpSpPr>
        <p:sp>
          <p:nvSpPr>
            <p:cNvPr id="578" name="Google Shape;578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4" name="Google Shape;584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3"/>
          <p:cNvSpPr txBox="1"/>
          <p:nvPr>
            <p:ph idx="1" type="body"/>
          </p:nvPr>
        </p:nvSpPr>
        <p:spPr>
          <a:xfrm>
            <a:off x="107050" y="402200"/>
            <a:ext cx="89097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pipe diagram is an alternate view of the link.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the bits on the link at a frozen moment in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Diagrams</a:t>
            </a:r>
            <a:endParaRPr/>
          </a:p>
        </p:txBody>
      </p:sp>
      <p:sp>
        <p:nvSpPr>
          <p:cNvPr id="609" name="Google Shape;609;p34"/>
          <p:cNvSpPr txBox="1"/>
          <p:nvPr>
            <p:ph idx="1" type="body"/>
          </p:nvPr>
        </p:nvSpPr>
        <p:spPr>
          <a:xfrm>
            <a:off x="107050" y="402200"/>
            <a:ext cx="89097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 diagram s</a:t>
            </a:r>
            <a:r>
              <a:rPr lang="en"/>
              <a:t>hows the bits on the link at a frozen moment in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Height = bandwidth.</a:t>
            </a:r>
            <a:r>
              <a:rPr lang="en"/>
              <a:t> How many bits we can put in the pipe per unit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Width</a:t>
            </a:r>
            <a:r>
              <a:rPr b="1" lang="en"/>
              <a:t> = propagation delay.</a:t>
            </a:r>
            <a:r>
              <a:rPr lang="en"/>
              <a:t> How long it takes for bits to travel through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Area = bandwidth-delay product</a:t>
            </a:r>
            <a:r>
              <a:rPr lang="en"/>
              <a:t>. How many bits fit in the pipe at a given instant.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3405125" y="3424450"/>
            <a:ext cx="2323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3" name="Google Shape;613;p34"/>
          <p:cNvCxnSpPr>
            <a:stCxn id="612" idx="6"/>
            <a:endCxn id="611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34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5" name="Google Shape;615;p34"/>
          <p:cNvGrpSpPr/>
          <p:nvPr/>
        </p:nvGrpSpPr>
        <p:grpSpPr>
          <a:xfrm>
            <a:off x="3573323" y="3491807"/>
            <a:ext cx="158100" cy="779700"/>
            <a:chOff x="4493036" y="1763407"/>
            <a:chExt cx="158100" cy="779700"/>
          </a:xfrm>
        </p:grpSpPr>
        <p:sp>
          <p:nvSpPr>
            <p:cNvPr id="616" name="Google Shape;616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2" name="Google Shape;622;p34"/>
          <p:cNvGrpSpPr/>
          <p:nvPr/>
        </p:nvGrpSpPr>
        <p:grpSpPr>
          <a:xfrm>
            <a:off x="3878123" y="3491807"/>
            <a:ext cx="158100" cy="779700"/>
            <a:chOff x="4493036" y="1763407"/>
            <a:chExt cx="158100" cy="779700"/>
          </a:xfrm>
        </p:grpSpPr>
        <p:sp>
          <p:nvSpPr>
            <p:cNvPr id="623" name="Google Shape;623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9" name="Google Shape;629;p34"/>
          <p:cNvGrpSpPr/>
          <p:nvPr/>
        </p:nvGrpSpPr>
        <p:grpSpPr>
          <a:xfrm>
            <a:off x="4182923" y="3491807"/>
            <a:ext cx="158100" cy="779700"/>
            <a:chOff x="4493036" y="1763407"/>
            <a:chExt cx="158100" cy="779700"/>
          </a:xfrm>
        </p:grpSpPr>
        <p:sp>
          <p:nvSpPr>
            <p:cNvPr id="630" name="Google Shape;630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4487723" y="3491807"/>
            <a:ext cx="158100" cy="779700"/>
            <a:chOff x="4493036" y="1763407"/>
            <a:chExt cx="158100" cy="779700"/>
          </a:xfrm>
        </p:grpSpPr>
        <p:sp>
          <p:nvSpPr>
            <p:cNvPr id="637" name="Google Shape;637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3" name="Google Shape;643;p34"/>
          <p:cNvGrpSpPr/>
          <p:nvPr/>
        </p:nvGrpSpPr>
        <p:grpSpPr>
          <a:xfrm>
            <a:off x="4792523" y="3491807"/>
            <a:ext cx="158100" cy="779700"/>
            <a:chOff x="4493036" y="1763407"/>
            <a:chExt cx="158100" cy="779700"/>
          </a:xfrm>
        </p:grpSpPr>
        <p:sp>
          <p:nvSpPr>
            <p:cNvPr id="644" name="Google Shape;644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0" name="Google Shape;650;p34"/>
          <p:cNvGrpSpPr/>
          <p:nvPr/>
        </p:nvGrpSpPr>
        <p:grpSpPr>
          <a:xfrm>
            <a:off x="5097323" y="3491807"/>
            <a:ext cx="158100" cy="779700"/>
            <a:chOff x="4493036" y="1763407"/>
            <a:chExt cx="158100" cy="779700"/>
          </a:xfrm>
        </p:grpSpPr>
        <p:sp>
          <p:nvSpPr>
            <p:cNvPr id="651" name="Google Shape;651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7" name="Google Shape;657;p34"/>
          <p:cNvGrpSpPr/>
          <p:nvPr/>
        </p:nvGrpSpPr>
        <p:grpSpPr>
          <a:xfrm>
            <a:off x="5402123" y="3491807"/>
            <a:ext cx="158100" cy="779700"/>
            <a:chOff x="4493036" y="1763407"/>
            <a:chExt cx="158100" cy="779700"/>
          </a:xfrm>
        </p:grpSpPr>
        <p:sp>
          <p:nvSpPr>
            <p:cNvPr id="658" name="Google Shape;658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4" name="Google Shape;664;p34"/>
          <p:cNvGrpSpPr/>
          <p:nvPr/>
        </p:nvGrpSpPr>
        <p:grpSpPr>
          <a:xfrm>
            <a:off x="3073025" y="3424440"/>
            <a:ext cx="179700" cy="914429"/>
            <a:chOff x="2338450" y="3338450"/>
            <a:chExt cx="179700" cy="836700"/>
          </a:xfrm>
        </p:grpSpPr>
        <p:cxnSp>
          <p:nvCxnSpPr>
            <p:cNvPr id="665" name="Google Shape;665;p34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34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4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8" name="Google Shape;668;p34"/>
          <p:cNvSpPr txBox="1"/>
          <p:nvPr/>
        </p:nvSpPr>
        <p:spPr>
          <a:xfrm>
            <a:off x="2210425" y="3746200"/>
            <a:ext cx="91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9" name="Google Shape;669;p34"/>
          <p:cNvGrpSpPr/>
          <p:nvPr/>
        </p:nvGrpSpPr>
        <p:grpSpPr>
          <a:xfrm rot="5400000">
            <a:off x="4476767" y="3419744"/>
            <a:ext cx="179700" cy="2322763"/>
            <a:chOff x="2338450" y="3338450"/>
            <a:chExt cx="179700" cy="836700"/>
          </a:xfrm>
        </p:grpSpPr>
        <p:cxnSp>
          <p:nvCxnSpPr>
            <p:cNvPr id="670" name="Google Shape;670;p34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34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34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3" name="Google Shape;673;p34"/>
          <p:cNvSpPr txBox="1"/>
          <p:nvPr/>
        </p:nvSpPr>
        <p:spPr>
          <a:xfrm>
            <a:off x="3763025" y="4579850"/>
            <a:ext cx="16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</a:t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4080600" y="3424450"/>
            <a:ext cx="9828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0" name="Google Shape;680;p35"/>
          <p:cNvGrpSpPr/>
          <p:nvPr/>
        </p:nvGrpSpPr>
        <p:grpSpPr>
          <a:xfrm>
            <a:off x="1902148" y="3491807"/>
            <a:ext cx="158100" cy="779700"/>
            <a:chOff x="4493036" y="1763407"/>
            <a:chExt cx="158100" cy="779700"/>
          </a:xfrm>
        </p:grpSpPr>
        <p:sp>
          <p:nvSpPr>
            <p:cNvPr id="681" name="Google Shape;681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7" name="Google Shape;687;p35"/>
          <p:cNvGrpSpPr/>
          <p:nvPr/>
        </p:nvGrpSpPr>
        <p:grpSpPr>
          <a:xfrm>
            <a:off x="2206948" y="3491807"/>
            <a:ext cx="158100" cy="779700"/>
            <a:chOff x="4493036" y="1763407"/>
            <a:chExt cx="158100" cy="779700"/>
          </a:xfrm>
        </p:grpSpPr>
        <p:sp>
          <p:nvSpPr>
            <p:cNvPr id="688" name="Google Shape;68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35"/>
          <p:cNvGrpSpPr/>
          <p:nvPr/>
        </p:nvGrpSpPr>
        <p:grpSpPr>
          <a:xfrm>
            <a:off x="2511748" y="3491807"/>
            <a:ext cx="158100" cy="779700"/>
            <a:chOff x="4493036" y="1763407"/>
            <a:chExt cx="158100" cy="779700"/>
          </a:xfrm>
        </p:grpSpPr>
        <p:sp>
          <p:nvSpPr>
            <p:cNvPr id="695" name="Google Shape;69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35"/>
          <p:cNvGrpSpPr/>
          <p:nvPr/>
        </p:nvGrpSpPr>
        <p:grpSpPr>
          <a:xfrm>
            <a:off x="2816548" y="3491807"/>
            <a:ext cx="158100" cy="779700"/>
            <a:chOff x="4493036" y="1763407"/>
            <a:chExt cx="158100" cy="779700"/>
          </a:xfrm>
        </p:grpSpPr>
        <p:sp>
          <p:nvSpPr>
            <p:cNvPr id="702" name="Google Shape;70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35"/>
          <p:cNvGrpSpPr/>
          <p:nvPr/>
        </p:nvGrpSpPr>
        <p:grpSpPr>
          <a:xfrm>
            <a:off x="3121348" y="3491807"/>
            <a:ext cx="158100" cy="779700"/>
            <a:chOff x="4493036" y="1763407"/>
            <a:chExt cx="158100" cy="779700"/>
          </a:xfrm>
        </p:grpSpPr>
        <p:sp>
          <p:nvSpPr>
            <p:cNvPr id="709" name="Google Shape;70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35"/>
          <p:cNvGrpSpPr/>
          <p:nvPr/>
        </p:nvGrpSpPr>
        <p:grpSpPr>
          <a:xfrm>
            <a:off x="3426148" y="3491807"/>
            <a:ext cx="158100" cy="779700"/>
            <a:chOff x="4493036" y="1763407"/>
            <a:chExt cx="158100" cy="779700"/>
          </a:xfrm>
        </p:grpSpPr>
        <p:sp>
          <p:nvSpPr>
            <p:cNvPr id="716" name="Google Shape;716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35"/>
          <p:cNvGrpSpPr/>
          <p:nvPr/>
        </p:nvGrpSpPr>
        <p:grpSpPr>
          <a:xfrm>
            <a:off x="3730948" y="3491807"/>
            <a:ext cx="158100" cy="779700"/>
            <a:chOff x="4493036" y="1763407"/>
            <a:chExt cx="158100" cy="779700"/>
          </a:xfrm>
        </p:grpSpPr>
        <p:sp>
          <p:nvSpPr>
            <p:cNvPr id="723" name="Google Shape;723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29" name="Google Shape;729;p35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35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1" name="Google Shape;731;p35"/>
          <p:cNvCxnSpPr>
            <a:stCxn id="730" idx="6"/>
            <a:endCxn id="729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5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3" name="Google Shape;733;p35"/>
          <p:cNvGrpSpPr/>
          <p:nvPr/>
        </p:nvGrpSpPr>
        <p:grpSpPr>
          <a:xfrm>
            <a:off x="4182873" y="3491807"/>
            <a:ext cx="158100" cy="779700"/>
            <a:chOff x="4493036" y="1763407"/>
            <a:chExt cx="158100" cy="779700"/>
          </a:xfrm>
        </p:grpSpPr>
        <p:sp>
          <p:nvSpPr>
            <p:cNvPr id="734" name="Google Shape;734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0" name="Google Shape;740;p35"/>
          <p:cNvGrpSpPr/>
          <p:nvPr/>
        </p:nvGrpSpPr>
        <p:grpSpPr>
          <a:xfrm>
            <a:off x="4487673" y="3491807"/>
            <a:ext cx="158100" cy="779700"/>
            <a:chOff x="4493036" y="1763407"/>
            <a:chExt cx="158100" cy="779700"/>
          </a:xfrm>
        </p:grpSpPr>
        <p:sp>
          <p:nvSpPr>
            <p:cNvPr id="741" name="Google Shape;741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35"/>
          <p:cNvGrpSpPr/>
          <p:nvPr/>
        </p:nvGrpSpPr>
        <p:grpSpPr>
          <a:xfrm>
            <a:off x="4792473" y="3491807"/>
            <a:ext cx="158100" cy="779700"/>
            <a:chOff x="4493036" y="1763407"/>
            <a:chExt cx="158100" cy="779700"/>
          </a:xfrm>
        </p:grpSpPr>
        <p:sp>
          <p:nvSpPr>
            <p:cNvPr id="748" name="Google Shape;74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4" name="Google Shape;754;p35"/>
          <p:cNvGrpSpPr/>
          <p:nvPr/>
        </p:nvGrpSpPr>
        <p:grpSpPr>
          <a:xfrm>
            <a:off x="5254948" y="3491857"/>
            <a:ext cx="158100" cy="779700"/>
            <a:chOff x="4493036" y="1763407"/>
            <a:chExt cx="158100" cy="779700"/>
          </a:xfrm>
        </p:grpSpPr>
        <p:sp>
          <p:nvSpPr>
            <p:cNvPr id="755" name="Google Shape;75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1" name="Google Shape;761;p35"/>
          <p:cNvGrpSpPr/>
          <p:nvPr/>
        </p:nvGrpSpPr>
        <p:grpSpPr>
          <a:xfrm>
            <a:off x="5559748" y="3491857"/>
            <a:ext cx="158100" cy="779700"/>
            <a:chOff x="4493036" y="1763407"/>
            <a:chExt cx="158100" cy="779700"/>
          </a:xfrm>
        </p:grpSpPr>
        <p:sp>
          <p:nvSpPr>
            <p:cNvPr id="762" name="Google Shape;76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8" name="Google Shape;768;p35"/>
          <p:cNvGrpSpPr/>
          <p:nvPr/>
        </p:nvGrpSpPr>
        <p:grpSpPr>
          <a:xfrm>
            <a:off x="5864548" y="3491857"/>
            <a:ext cx="158100" cy="779700"/>
            <a:chOff x="4493036" y="1763407"/>
            <a:chExt cx="158100" cy="779700"/>
          </a:xfrm>
        </p:grpSpPr>
        <p:sp>
          <p:nvSpPr>
            <p:cNvPr id="769" name="Google Shape;76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169348" y="3491857"/>
            <a:ext cx="158100" cy="779700"/>
            <a:chOff x="4493036" y="1763407"/>
            <a:chExt cx="158100" cy="779700"/>
          </a:xfrm>
        </p:grpSpPr>
        <p:sp>
          <p:nvSpPr>
            <p:cNvPr id="776" name="Google Shape;776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35"/>
          <p:cNvGrpSpPr/>
          <p:nvPr/>
        </p:nvGrpSpPr>
        <p:grpSpPr>
          <a:xfrm>
            <a:off x="987748" y="3491807"/>
            <a:ext cx="158100" cy="779700"/>
            <a:chOff x="4493036" y="1763407"/>
            <a:chExt cx="158100" cy="779700"/>
          </a:xfrm>
        </p:grpSpPr>
        <p:sp>
          <p:nvSpPr>
            <p:cNvPr id="783" name="Google Shape;783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9" name="Google Shape;789;p35"/>
          <p:cNvGrpSpPr/>
          <p:nvPr/>
        </p:nvGrpSpPr>
        <p:grpSpPr>
          <a:xfrm>
            <a:off x="1292548" y="3491807"/>
            <a:ext cx="158100" cy="779700"/>
            <a:chOff x="4493036" y="1763407"/>
            <a:chExt cx="158100" cy="779700"/>
          </a:xfrm>
        </p:grpSpPr>
        <p:sp>
          <p:nvSpPr>
            <p:cNvPr id="790" name="Google Shape;790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>
            <a:off x="1597348" y="3491807"/>
            <a:ext cx="158100" cy="779700"/>
            <a:chOff x="4493036" y="1763407"/>
            <a:chExt cx="158100" cy="779700"/>
          </a:xfrm>
        </p:grpSpPr>
        <p:sp>
          <p:nvSpPr>
            <p:cNvPr id="797" name="Google Shape;797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35"/>
          <p:cNvGrpSpPr/>
          <p:nvPr/>
        </p:nvGrpSpPr>
        <p:grpSpPr>
          <a:xfrm>
            <a:off x="7388548" y="3491807"/>
            <a:ext cx="158100" cy="779700"/>
            <a:chOff x="4493036" y="1763407"/>
            <a:chExt cx="158100" cy="779700"/>
          </a:xfrm>
        </p:grpSpPr>
        <p:sp>
          <p:nvSpPr>
            <p:cNvPr id="804" name="Google Shape;804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0" name="Google Shape;810;p35"/>
          <p:cNvGrpSpPr/>
          <p:nvPr/>
        </p:nvGrpSpPr>
        <p:grpSpPr>
          <a:xfrm>
            <a:off x="7693348" y="3491807"/>
            <a:ext cx="158100" cy="779700"/>
            <a:chOff x="4493036" y="1763407"/>
            <a:chExt cx="158100" cy="779700"/>
          </a:xfrm>
        </p:grpSpPr>
        <p:sp>
          <p:nvSpPr>
            <p:cNvPr id="811" name="Google Shape;811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7998148" y="3491807"/>
            <a:ext cx="158100" cy="779700"/>
            <a:chOff x="4493036" y="1763407"/>
            <a:chExt cx="158100" cy="779700"/>
          </a:xfrm>
        </p:grpSpPr>
        <p:sp>
          <p:nvSpPr>
            <p:cNvPr id="818" name="Google Shape;81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4" name="Google Shape;824;p35"/>
          <p:cNvGrpSpPr/>
          <p:nvPr/>
        </p:nvGrpSpPr>
        <p:grpSpPr>
          <a:xfrm>
            <a:off x="6474148" y="3491807"/>
            <a:ext cx="158100" cy="779700"/>
            <a:chOff x="4493036" y="1763407"/>
            <a:chExt cx="158100" cy="779700"/>
          </a:xfrm>
        </p:grpSpPr>
        <p:sp>
          <p:nvSpPr>
            <p:cNvPr id="825" name="Google Shape;82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1" name="Google Shape;831;p35"/>
          <p:cNvGrpSpPr/>
          <p:nvPr/>
        </p:nvGrpSpPr>
        <p:grpSpPr>
          <a:xfrm>
            <a:off x="6778948" y="3491807"/>
            <a:ext cx="158100" cy="779700"/>
            <a:chOff x="4493036" y="1763407"/>
            <a:chExt cx="158100" cy="779700"/>
          </a:xfrm>
        </p:grpSpPr>
        <p:sp>
          <p:nvSpPr>
            <p:cNvPr id="832" name="Google Shape;83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8" name="Google Shape;838;p35"/>
          <p:cNvGrpSpPr/>
          <p:nvPr/>
        </p:nvGrpSpPr>
        <p:grpSpPr>
          <a:xfrm>
            <a:off x="7083748" y="3491807"/>
            <a:ext cx="158100" cy="779700"/>
            <a:chOff x="4493036" y="1763407"/>
            <a:chExt cx="158100" cy="779700"/>
          </a:xfrm>
        </p:grpSpPr>
        <p:sp>
          <p:nvSpPr>
            <p:cNvPr id="839" name="Google Shape;83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5" name="Google Shape;845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35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5"/>
          <p:cNvSpPr txBox="1"/>
          <p:nvPr>
            <p:ph idx="1" type="body"/>
          </p:nvPr>
        </p:nvSpPr>
        <p:spPr>
          <a:xfrm>
            <a:off x="107050" y="402200"/>
            <a:ext cx="89097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Shorter propagation delay: Pipe length is shorter.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</a:t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5651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/>
          <p:nvPr/>
        </p:nvSpPr>
        <p:spPr>
          <a:xfrm>
            <a:off x="3207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8" name="Google Shape;868;p36"/>
          <p:cNvCxnSpPr>
            <a:stCxn id="867" idx="6"/>
            <a:endCxn id="866" idx="2"/>
          </p:cNvCxnSpPr>
          <p:nvPr/>
        </p:nvCxnSpPr>
        <p:spPr>
          <a:xfrm>
            <a:off x="3492550" y="23422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36"/>
          <p:cNvSpPr txBox="1"/>
          <p:nvPr/>
        </p:nvSpPr>
        <p:spPr>
          <a:xfrm>
            <a:off x="3350063" y="18649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36"/>
          <p:cNvSpPr txBox="1"/>
          <p:nvPr>
            <p:ph idx="1" type="body"/>
          </p:nvPr>
        </p:nvSpPr>
        <p:spPr>
          <a:xfrm>
            <a:off x="107050" y="402200"/>
            <a:ext cx="8909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Higher bandwidth: Pipe height is taller.</a:t>
            </a: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4080600" y="2629050"/>
            <a:ext cx="982800" cy="17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6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5" name="Google Shape;875;p36"/>
          <p:cNvGrpSpPr/>
          <p:nvPr/>
        </p:nvGrpSpPr>
        <p:grpSpPr>
          <a:xfrm>
            <a:off x="2550900" y="2698651"/>
            <a:ext cx="158100" cy="1572900"/>
            <a:chOff x="987750" y="2698651"/>
            <a:chExt cx="158100" cy="1572900"/>
          </a:xfrm>
        </p:grpSpPr>
        <p:sp>
          <p:nvSpPr>
            <p:cNvPr id="876" name="Google Shape;876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36"/>
          <p:cNvGrpSpPr/>
          <p:nvPr/>
        </p:nvGrpSpPr>
        <p:grpSpPr>
          <a:xfrm>
            <a:off x="2855700" y="2698651"/>
            <a:ext cx="158100" cy="1572900"/>
            <a:chOff x="987750" y="2698651"/>
            <a:chExt cx="158100" cy="1572900"/>
          </a:xfrm>
        </p:grpSpPr>
        <p:sp>
          <p:nvSpPr>
            <p:cNvPr id="888" name="Google Shape;888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9" name="Google Shape;899;p36"/>
          <p:cNvGrpSpPr/>
          <p:nvPr/>
        </p:nvGrpSpPr>
        <p:grpSpPr>
          <a:xfrm>
            <a:off x="3160500" y="2698651"/>
            <a:ext cx="158100" cy="1572900"/>
            <a:chOff x="987750" y="2698651"/>
            <a:chExt cx="158100" cy="1572900"/>
          </a:xfrm>
        </p:grpSpPr>
        <p:sp>
          <p:nvSpPr>
            <p:cNvPr id="900" name="Google Shape;900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1" name="Google Shape;911;p36"/>
          <p:cNvGrpSpPr/>
          <p:nvPr/>
        </p:nvGrpSpPr>
        <p:grpSpPr>
          <a:xfrm>
            <a:off x="3465300" y="2698651"/>
            <a:ext cx="158100" cy="1572900"/>
            <a:chOff x="987750" y="2698651"/>
            <a:chExt cx="158100" cy="1572900"/>
          </a:xfrm>
        </p:grpSpPr>
        <p:sp>
          <p:nvSpPr>
            <p:cNvPr id="912" name="Google Shape;912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3" name="Google Shape;923;p36"/>
          <p:cNvGrpSpPr/>
          <p:nvPr/>
        </p:nvGrpSpPr>
        <p:grpSpPr>
          <a:xfrm>
            <a:off x="3770100" y="2698651"/>
            <a:ext cx="158100" cy="1572900"/>
            <a:chOff x="987750" y="2698651"/>
            <a:chExt cx="158100" cy="1572900"/>
          </a:xfrm>
        </p:grpSpPr>
        <p:sp>
          <p:nvSpPr>
            <p:cNvPr id="924" name="Google Shape;924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5" name="Google Shape;935;p36"/>
          <p:cNvGrpSpPr/>
          <p:nvPr/>
        </p:nvGrpSpPr>
        <p:grpSpPr>
          <a:xfrm>
            <a:off x="5215800" y="2698651"/>
            <a:ext cx="158100" cy="1572900"/>
            <a:chOff x="987750" y="2698651"/>
            <a:chExt cx="158100" cy="1572900"/>
          </a:xfrm>
        </p:grpSpPr>
        <p:sp>
          <p:nvSpPr>
            <p:cNvPr id="936" name="Google Shape;936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7" name="Google Shape;947;p36"/>
          <p:cNvGrpSpPr/>
          <p:nvPr/>
        </p:nvGrpSpPr>
        <p:grpSpPr>
          <a:xfrm>
            <a:off x="5520600" y="2698651"/>
            <a:ext cx="158100" cy="1572900"/>
            <a:chOff x="987750" y="2698651"/>
            <a:chExt cx="158100" cy="1572900"/>
          </a:xfrm>
        </p:grpSpPr>
        <p:sp>
          <p:nvSpPr>
            <p:cNvPr id="948" name="Google Shape;948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36"/>
          <p:cNvGrpSpPr/>
          <p:nvPr/>
        </p:nvGrpSpPr>
        <p:grpSpPr>
          <a:xfrm>
            <a:off x="5825400" y="2698651"/>
            <a:ext cx="158100" cy="1572900"/>
            <a:chOff x="987750" y="2698651"/>
            <a:chExt cx="158100" cy="1572900"/>
          </a:xfrm>
        </p:grpSpPr>
        <p:sp>
          <p:nvSpPr>
            <p:cNvPr id="960" name="Google Shape;960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1" name="Google Shape;971;p36"/>
          <p:cNvGrpSpPr/>
          <p:nvPr/>
        </p:nvGrpSpPr>
        <p:grpSpPr>
          <a:xfrm>
            <a:off x="6130200" y="2698651"/>
            <a:ext cx="158100" cy="1572900"/>
            <a:chOff x="987750" y="2698651"/>
            <a:chExt cx="158100" cy="1572900"/>
          </a:xfrm>
        </p:grpSpPr>
        <p:sp>
          <p:nvSpPr>
            <p:cNvPr id="972" name="Google Shape;972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3" name="Google Shape;983;p36"/>
          <p:cNvGrpSpPr/>
          <p:nvPr/>
        </p:nvGrpSpPr>
        <p:grpSpPr>
          <a:xfrm>
            <a:off x="6435000" y="2698651"/>
            <a:ext cx="158100" cy="1572900"/>
            <a:chOff x="987750" y="2698651"/>
            <a:chExt cx="158100" cy="1572900"/>
          </a:xfrm>
        </p:grpSpPr>
        <p:sp>
          <p:nvSpPr>
            <p:cNvPr id="984" name="Google Shape;984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5" name="Google Shape;995;p36"/>
          <p:cNvGrpSpPr/>
          <p:nvPr/>
        </p:nvGrpSpPr>
        <p:grpSpPr>
          <a:xfrm>
            <a:off x="4182875" y="2698651"/>
            <a:ext cx="158100" cy="1572900"/>
            <a:chOff x="987750" y="2698651"/>
            <a:chExt cx="158100" cy="1572900"/>
          </a:xfrm>
        </p:grpSpPr>
        <p:sp>
          <p:nvSpPr>
            <p:cNvPr id="996" name="Google Shape;996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36"/>
          <p:cNvGrpSpPr/>
          <p:nvPr/>
        </p:nvGrpSpPr>
        <p:grpSpPr>
          <a:xfrm>
            <a:off x="4487675" y="2698651"/>
            <a:ext cx="158100" cy="1572900"/>
            <a:chOff x="987750" y="2698651"/>
            <a:chExt cx="158100" cy="1572900"/>
          </a:xfrm>
        </p:grpSpPr>
        <p:sp>
          <p:nvSpPr>
            <p:cNvPr id="1008" name="Google Shape;1008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9" name="Google Shape;1019;p36"/>
          <p:cNvGrpSpPr/>
          <p:nvPr/>
        </p:nvGrpSpPr>
        <p:grpSpPr>
          <a:xfrm>
            <a:off x="4792475" y="2698651"/>
            <a:ext cx="158100" cy="1572900"/>
            <a:chOff x="987750" y="2698651"/>
            <a:chExt cx="158100" cy="1572900"/>
          </a:xfrm>
        </p:grpSpPr>
        <p:sp>
          <p:nvSpPr>
            <p:cNvPr id="1020" name="Google Shape;1020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1" name="Google Shape;1031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043" name="Google Shape;1043;p37"/>
          <p:cNvSpPr txBox="1"/>
          <p:nvPr>
            <p:ph idx="1" type="body"/>
          </p:nvPr>
        </p:nvSpPr>
        <p:spPr>
          <a:xfrm>
            <a:off x="107050" y="402200"/>
            <a:ext cx="89097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3459575" y="3429175"/>
            <a:ext cx="22251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5" name="Google Shape;1045;p37"/>
          <p:cNvGrpSpPr/>
          <p:nvPr/>
        </p:nvGrpSpPr>
        <p:grpSpPr>
          <a:xfrm>
            <a:off x="2844273" y="3496482"/>
            <a:ext cx="158100" cy="779700"/>
            <a:chOff x="4493036" y="1763407"/>
            <a:chExt cx="158100" cy="779700"/>
          </a:xfrm>
        </p:grpSpPr>
        <p:sp>
          <p:nvSpPr>
            <p:cNvPr id="1046" name="Google Shape;1046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2" name="Google Shape;1052;p37"/>
          <p:cNvGrpSpPr/>
          <p:nvPr/>
        </p:nvGrpSpPr>
        <p:grpSpPr>
          <a:xfrm>
            <a:off x="3149073" y="3496482"/>
            <a:ext cx="158100" cy="779700"/>
            <a:chOff x="4493036" y="1763407"/>
            <a:chExt cx="158100" cy="779700"/>
          </a:xfrm>
        </p:grpSpPr>
        <p:sp>
          <p:nvSpPr>
            <p:cNvPr id="1053" name="Google Shape;1053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>
            <a:off x="3578673" y="3496482"/>
            <a:ext cx="158100" cy="779700"/>
            <a:chOff x="4493036" y="1763407"/>
            <a:chExt cx="158100" cy="779700"/>
          </a:xfrm>
        </p:grpSpPr>
        <p:sp>
          <p:nvSpPr>
            <p:cNvPr id="1060" name="Google Shape;1060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>
            <a:off x="3883473" y="3496482"/>
            <a:ext cx="158100" cy="779700"/>
            <a:chOff x="4493036" y="1763407"/>
            <a:chExt cx="158100" cy="779700"/>
          </a:xfrm>
        </p:grpSpPr>
        <p:sp>
          <p:nvSpPr>
            <p:cNvPr id="1067" name="Google Shape;1067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3" name="Google Shape;1073;p37"/>
          <p:cNvGrpSpPr/>
          <p:nvPr/>
        </p:nvGrpSpPr>
        <p:grpSpPr>
          <a:xfrm>
            <a:off x="4188273" y="3496482"/>
            <a:ext cx="158100" cy="779700"/>
            <a:chOff x="4493036" y="1763407"/>
            <a:chExt cx="158100" cy="779700"/>
          </a:xfrm>
        </p:grpSpPr>
        <p:sp>
          <p:nvSpPr>
            <p:cNvPr id="1074" name="Google Shape;1074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0" name="Google Shape;1080;p37"/>
          <p:cNvGrpSpPr/>
          <p:nvPr/>
        </p:nvGrpSpPr>
        <p:grpSpPr>
          <a:xfrm>
            <a:off x="4493073" y="3496482"/>
            <a:ext cx="158100" cy="779700"/>
            <a:chOff x="4493036" y="1763407"/>
            <a:chExt cx="158100" cy="779700"/>
          </a:xfrm>
        </p:grpSpPr>
        <p:sp>
          <p:nvSpPr>
            <p:cNvPr id="1081" name="Google Shape;1081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4797873" y="3496482"/>
            <a:ext cx="158100" cy="779700"/>
            <a:chOff x="4493036" y="1763407"/>
            <a:chExt cx="158100" cy="779700"/>
          </a:xfrm>
        </p:grpSpPr>
        <p:sp>
          <p:nvSpPr>
            <p:cNvPr id="1088" name="Google Shape;1088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4" name="Google Shape;1094;p37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7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6" name="Google Shape;1096;p37"/>
          <p:cNvCxnSpPr>
            <a:stCxn id="1095" idx="6"/>
            <a:endCxn id="1094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37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8" name="Google Shape;1098;p37"/>
          <p:cNvGrpSpPr/>
          <p:nvPr/>
        </p:nvGrpSpPr>
        <p:grpSpPr>
          <a:xfrm>
            <a:off x="5102673" y="3496532"/>
            <a:ext cx="158100" cy="779700"/>
            <a:chOff x="4493036" y="1763407"/>
            <a:chExt cx="158100" cy="779700"/>
          </a:xfrm>
        </p:grpSpPr>
        <p:sp>
          <p:nvSpPr>
            <p:cNvPr id="1099" name="Google Shape;1099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5407473" y="3496532"/>
            <a:ext cx="158100" cy="779700"/>
            <a:chOff x="4493036" y="1763407"/>
            <a:chExt cx="158100" cy="779700"/>
          </a:xfrm>
        </p:grpSpPr>
        <p:sp>
          <p:nvSpPr>
            <p:cNvPr id="1106" name="Google Shape;1106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5837073" y="3496532"/>
            <a:ext cx="158100" cy="779700"/>
            <a:chOff x="4493036" y="1763407"/>
            <a:chExt cx="158100" cy="779700"/>
          </a:xfrm>
        </p:grpSpPr>
        <p:sp>
          <p:nvSpPr>
            <p:cNvPr id="1113" name="Google Shape;1113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6141873" y="3496532"/>
            <a:ext cx="158100" cy="779700"/>
            <a:chOff x="4493036" y="1763407"/>
            <a:chExt cx="158100" cy="779700"/>
          </a:xfrm>
        </p:grpSpPr>
        <p:sp>
          <p:nvSpPr>
            <p:cNvPr id="1120" name="Google Shape;1120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37"/>
          <p:cNvGrpSpPr/>
          <p:nvPr/>
        </p:nvGrpSpPr>
        <p:grpSpPr>
          <a:xfrm>
            <a:off x="6446673" y="3496532"/>
            <a:ext cx="158100" cy="779700"/>
            <a:chOff x="4493036" y="1763407"/>
            <a:chExt cx="158100" cy="779700"/>
          </a:xfrm>
        </p:grpSpPr>
        <p:sp>
          <p:nvSpPr>
            <p:cNvPr id="1127" name="Google Shape;1127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37"/>
          <p:cNvGrpSpPr/>
          <p:nvPr/>
        </p:nvGrpSpPr>
        <p:grpSpPr>
          <a:xfrm>
            <a:off x="6751473" y="3496532"/>
            <a:ext cx="158100" cy="779700"/>
            <a:chOff x="4493036" y="1763407"/>
            <a:chExt cx="158100" cy="779700"/>
          </a:xfrm>
        </p:grpSpPr>
        <p:sp>
          <p:nvSpPr>
            <p:cNvPr id="1134" name="Google Shape;1134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0" name="Google Shape;1140;p37"/>
          <p:cNvGrpSpPr/>
          <p:nvPr/>
        </p:nvGrpSpPr>
        <p:grpSpPr>
          <a:xfrm>
            <a:off x="2234673" y="3496482"/>
            <a:ext cx="158100" cy="779700"/>
            <a:chOff x="4493036" y="1763407"/>
            <a:chExt cx="158100" cy="779700"/>
          </a:xfrm>
        </p:grpSpPr>
        <p:sp>
          <p:nvSpPr>
            <p:cNvPr id="1141" name="Google Shape;1141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37"/>
          <p:cNvGrpSpPr/>
          <p:nvPr/>
        </p:nvGrpSpPr>
        <p:grpSpPr>
          <a:xfrm>
            <a:off x="2539473" y="3496482"/>
            <a:ext cx="158100" cy="779700"/>
            <a:chOff x="4493036" y="1763407"/>
            <a:chExt cx="158100" cy="779700"/>
          </a:xfrm>
        </p:grpSpPr>
        <p:sp>
          <p:nvSpPr>
            <p:cNvPr id="1148" name="Google Shape;1148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4" name="Google Shape;1154;p37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172" name="Google Shape;1172;p38"/>
          <p:cNvSpPr txBox="1"/>
          <p:nvPr>
            <p:ph idx="1" type="body"/>
          </p:nvPr>
        </p:nvSpPr>
        <p:spPr>
          <a:xfrm>
            <a:off x="107050" y="402200"/>
            <a:ext cx="89097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5651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8"/>
          <p:cNvSpPr/>
          <p:nvPr/>
        </p:nvSpPr>
        <p:spPr>
          <a:xfrm>
            <a:off x="3207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5" name="Google Shape;1175;p38"/>
          <p:cNvCxnSpPr>
            <a:stCxn id="1174" idx="6"/>
            <a:endCxn id="1173" idx="2"/>
          </p:cNvCxnSpPr>
          <p:nvPr/>
        </p:nvCxnSpPr>
        <p:spPr>
          <a:xfrm>
            <a:off x="3492550" y="23422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38"/>
          <p:cNvSpPr txBox="1"/>
          <p:nvPr/>
        </p:nvSpPr>
        <p:spPr>
          <a:xfrm>
            <a:off x="3350063" y="18649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38"/>
          <p:cNvSpPr/>
          <p:nvPr/>
        </p:nvSpPr>
        <p:spPr>
          <a:xfrm>
            <a:off x="3459575" y="2629050"/>
            <a:ext cx="2225100" cy="17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38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9" name="Google Shape;1179;p38"/>
          <p:cNvGrpSpPr/>
          <p:nvPr/>
        </p:nvGrpSpPr>
        <p:grpSpPr>
          <a:xfrm>
            <a:off x="3149075" y="2698651"/>
            <a:ext cx="158100" cy="1572900"/>
            <a:chOff x="987750" y="2698651"/>
            <a:chExt cx="158100" cy="1572900"/>
          </a:xfrm>
        </p:grpSpPr>
        <p:sp>
          <p:nvSpPr>
            <p:cNvPr id="1180" name="Google Shape;1180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5837075" y="2698651"/>
            <a:ext cx="158100" cy="1572900"/>
            <a:chOff x="987750" y="2698651"/>
            <a:chExt cx="158100" cy="1572900"/>
          </a:xfrm>
        </p:grpSpPr>
        <p:sp>
          <p:nvSpPr>
            <p:cNvPr id="1192" name="Google Shape;1192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141875" y="2698651"/>
            <a:ext cx="158100" cy="1572900"/>
            <a:chOff x="987750" y="2698651"/>
            <a:chExt cx="158100" cy="1572900"/>
          </a:xfrm>
        </p:grpSpPr>
        <p:sp>
          <p:nvSpPr>
            <p:cNvPr id="1204" name="Google Shape;1204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38"/>
          <p:cNvGrpSpPr/>
          <p:nvPr/>
        </p:nvGrpSpPr>
        <p:grpSpPr>
          <a:xfrm>
            <a:off x="4182875" y="2698651"/>
            <a:ext cx="158100" cy="1572900"/>
            <a:chOff x="987750" y="2698651"/>
            <a:chExt cx="158100" cy="1572900"/>
          </a:xfrm>
        </p:grpSpPr>
        <p:sp>
          <p:nvSpPr>
            <p:cNvPr id="1216" name="Google Shape;1216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7" name="Google Shape;1227;p38"/>
          <p:cNvGrpSpPr/>
          <p:nvPr/>
        </p:nvGrpSpPr>
        <p:grpSpPr>
          <a:xfrm>
            <a:off x="4487675" y="2698651"/>
            <a:ext cx="158100" cy="1572900"/>
            <a:chOff x="987750" y="2698651"/>
            <a:chExt cx="158100" cy="1572900"/>
          </a:xfrm>
        </p:grpSpPr>
        <p:sp>
          <p:nvSpPr>
            <p:cNvPr id="1228" name="Google Shape;1228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4792475" y="2698651"/>
            <a:ext cx="158100" cy="1572900"/>
            <a:chOff x="987750" y="2698651"/>
            <a:chExt cx="158100" cy="1572900"/>
          </a:xfrm>
        </p:grpSpPr>
        <p:sp>
          <p:nvSpPr>
            <p:cNvPr id="1240" name="Google Shape;1240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38"/>
          <p:cNvGrpSpPr/>
          <p:nvPr/>
        </p:nvGrpSpPr>
        <p:grpSpPr>
          <a:xfrm>
            <a:off x="3878075" y="2698651"/>
            <a:ext cx="158100" cy="1572900"/>
            <a:chOff x="987750" y="2698651"/>
            <a:chExt cx="158100" cy="1572900"/>
          </a:xfrm>
        </p:grpSpPr>
        <p:sp>
          <p:nvSpPr>
            <p:cNvPr id="1252" name="Google Shape;1252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5097275" y="2698651"/>
            <a:ext cx="158100" cy="1572900"/>
            <a:chOff x="987750" y="2698651"/>
            <a:chExt cx="158100" cy="1572900"/>
          </a:xfrm>
        </p:grpSpPr>
        <p:sp>
          <p:nvSpPr>
            <p:cNvPr id="1264" name="Google Shape;1264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6" name="Google Shape;1266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3573275" y="2698651"/>
            <a:ext cx="158100" cy="1572900"/>
            <a:chOff x="987750" y="2698651"/>
            <a:chExt cx="158100" cy="1572900"/>
          </a:xfrm>
        </p:grpSpPr>
        <p:sp>
          <p:nvSpPr>
            <p:cNvPr id="1276" name="Google Shape;1276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7" name="Google Shape;1287;p38"/>
          <p:cNvGrpSpPr/>
          <p:nvPr/>
        </p:nvGrpSpPr>
        <p:grpSpPr>
          <a:xfrm>
            <a:off x="5402075" y="2698651"/>
            <a:ext cx="158100" cy="1572900"/>
            <a:chOff x="987750" y="2698651"/>
            <a:chExt cx="158100" cy="1572900"/>
          </a:xfrm>
        </p:grpSpPr>
        <p:sp>
          <p:nvSpPr>
            <p:cNvPr id="1288" name="Google Shape;1288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9" name="Google Shape;1289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9" name="Google Shape;1299;p38"/>
          <p:cNvGrpSpPr/>
          <p:nvPr/>
        </p:nvGrpSpPr>
        <p:grpSpPr>
          <a:xfrm>
            <a:off x="2844275" y="2698651"/>
            <a:ext cx="158100" cy="1572900"/>
            <a:chOff x="987750" y="2698651"/>
            <a:chExt cx="158100" cy="1572900"/>
          </a:xfrm>
        </p:grpSpPr>
        <p:sp>
          <p:nvSpPr>
            <p:cNvPr id="1300" name="Google Shape;1300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1" name="Google Shape;1311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326" name="Google Shape;1326;p39"/>
          <p:cNvSpPr txBox="1"/>
          <p:nvPr>
            <p:ph idx="1" type="body"/>
          </p:nvPr>
        </p:nvSpPr>
        <p:spPr>
          <a:xfrm>
            <a:off x="107050" y="402200"/>
            <a:ext cx="89097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>
            <a:off x="1556150" y="4098675"/>
            <a:ext cx="27426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39"/>
          <p:cNvSpPr/>
          <p:nvPr/>
        </p:nvSpPr>
        <p:spPr>
          <a:xfrm>
            <a:off x="17967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9" name="Google Shape;1329;p39"/>
          <p:cNvGrpSpPr/>
          <p:nvPr/>
        </p:nvGrpSpPr>
        <p:grpSpPr>
          <a:xfrm>
            <a:off x="1842994" y="4177573"/>
            <a:ext cx="542100" cy="694500"/>
            <a:chOff x="2107969" y="3180898"/>
            <a:chExt cx="542100" cy="694500"/>
          </a:xfrm>
        </p:grpSpPr>
        <p:sp>
          <p:nvSpPr>
            <p:cNvPr id="1330" name="Google Shape;1330;p39"/>
            <p:cNvSpPr/>
            <p:nvPr/>
          </p:nvSpPr>
          <p:spPr>
            <a:xfrm>
              <a:off x="21079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21079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21079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21079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21079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22603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22603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22603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22603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22603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24127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24127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24127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24127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24127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25651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25651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25651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25651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25651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0" name="Google Shape;1350;p39"/>
          <p:cNvSpPr/>
          <p:nvPr/>
        </p:nvSpPr>
        <p:spPr>
          <a:xfrm>
            <a:off x="24378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39"/>
          <p:cNvSpPr/>
          <p:nvPr/>
        </p:nvSpPr>
        <p:spPr>
          <a:xfrm>
            <a:off x="30789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39"/>
          <p:cNvSpPr/>
          <p:nvPr/>
        </p:nvSpPr>
        <p:spPr>
          <a:xfrm>
            <a:off x="4854425" y="3246375"/>
            <a:ext cx="2742600" cy="17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39"/>
          <p:cNvSpPr/>
          <p:nvPr/>
        </p:nvSpPr>
        <p:spPr>
          <a:xfrm>
            <a:off x="51186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39"/>
          <p:cNvSpPr/>
          <p:nvPr/>
        </p:nvSpPr>
        <p:spPr>
          <a:xfrm>
            <a:off x="54402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39"/>
          <p:cNvSpPr/>
          <p:nvPr/>
        </p:nvSpPr>
        <p:spPr>
          <a:xfrm>
            <a:off x="57618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6" name="Google Shape;1356;p39"/>
          <p:cNvGrpSpPr/>
          <p:nvPr/>
        </p:nvGrpSpPr>
        <p:grpSpPr>
          <a:xfrm>
            <a:off x="5160819" y="3370423"/>
            <a:ext cx="237300" cy="1456500"/>
            <a:chOff x="4040319" y="2979898"/>
            <a:chExt cx="237300" cy="1456500"/>
          </a:xfrm>
        </p:grpSpPr>
        <p:sp>
          <p:nvSpPr>
            <p:cNvPr id="1357" name="Google Shape;1357;p39"/>
            <p:cNvSpPr/>
            <p:nvPr/>
          </p:nvSpPr>
          <p:spPr>
            <a:xfrm>
              <a:off x="4040319" y="2979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040319" y="3132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040319" y="3284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040319" y="3437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040319" y="3589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192719" y="2979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4192719" y="3132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192719" y="3284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4192719" y="3437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4192719" y="3589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4040319" y="3741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040319" y="3894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4040319" y="4046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4040319" y="4199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040319" y="4351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4192719" y="3741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4192719" y="3894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4192719" y="4046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4192719" y="4199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4192719" y="4351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7" name="Google Shape;1377;p39"/>
          <p:cNvGrpSpPr/>
          <p:nvPr/>
        </p:nvGrpSpPr>
        <p:grpSpPr>
          <a:xfrm rot="5400000">
            <a:off x="2026005" y="3613633"/>
            <a:ext cx="179700" cy="637984"/>
            <a:chOff x="2338450" y="3338450"/>
            <a:chExt cx="179700" cy="836700"/>
          </a:xfrm>
        </p:grpSpPr>
        <p:cxnSp>
          <p:nvCxnSpPr>
            <p:cNvPr id="1378" name="Google Shape;1378;p3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3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3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1" name="Google Shape;1381;p39"/>
          <p:cNvSpPr txBox="1"/>
          <p:nvPr/>
        </p:nvSpPr>
        <p:spPr>
          <a:xfrm>
            <a:off x="1523500" y="3356475"/>
            <a:ext cx="1181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2" name="Google Shape;1382;p39"/>
          <p:cNvGrpSpPr/>
          <p:nvPr/>
        </p:nvGrpSpPr>
        <p:grpSpPr>
          <a:xfrm rot="5400000">
            <a:off x="5189616" y="2919302"/>
            <a:ext cx="179700" cy="322046"/>
            <a:chOff x="2338450" y="3338450"/>
            <a:chExt cx="179700" cy="836700"/>
          </a:xfrm>
        </p:grpSpPr>
        <p:cxnSp>
          <p:nvCxnSpPr>
            <p:cNvPr id="1383" name="Google Shape;1383;p3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3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3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6" name="Google Shape;1386;p39"/>
          <p:cNvSpPr txBox="1"/>
          <p:nvPr/>
        </p:nvSpPr>
        <p:spPr>
          <a:xfrm>
            <a:off x="4688925" y="2504163"/>
            <a:ext cx="1181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Overloaded 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2" name="Google Shape;1392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Links</a:t>
            </a:r>
            <a:endParaRPr/>
          </a:p>
        </p:txBody>
      </p:sp>
      <p:sp>
        <p:nvSpPr>
          <p:cNvPr id="1393" name="Google Shape;1393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399" name="Google Shape;1399;p41"/>
          <p:cNvSpPr txBox="1"/>
          <p:nvPr>
            <p:ph idx="1" type="body"/>
          </p:nvPr>
        </p:nvSpPr>
        <p:spPr>
          <a:xfrm>
            <a:off x="107050" y="402200"/>
            <a:ext cx="8909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Routers receive packets, and forward them toward their destinations.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2 links with incoming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sending all outgoing traffic out of 1 link.</a:t>
            </a:r>
            <a:endParaRPr/>
          </a:p>
        </p:txBody>
      </p:sp>
      <p:cxnSp>
        <p:nvCxnSpPr>
          <p:cNvPr id="1400" name="Google Shape;1400;p41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1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41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41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41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41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6" name="Google Shape;1406;p41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41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41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41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41"/>
          <p:cNvSpPr/>
          <p:nvPr/>
        </p:nvSpPr>
        <p:spPr>
          <a:xfrm rot="900021">
            <a:off x="2779971" y="316013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41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41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41"/>
          <p:cNvSpPr/>
          <p:nvPr/>
        </p:nvSpPr>
        <p:spPr>
          <a:xfrm rot="-900021">
            <a:off x="2452326" y="420082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41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5" name="Google Shape;1415;p41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41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422" name="Google Shape;1422;p42"/>
          <p:cNvSpPr txBox="1"/>
          <p:nvPr>
            <p:ph idx="1" type="body"/>
          </p:nvPr>
        </p:nvSpPr>
        <p:spPr>
          <a:xfrm>
            <a:off x="107050" y="402200"/>
            <a:ext cx="8909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Recall: Routers receive packets, and forward them toward their destinations.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2 links with incoming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sending all outgoing traffic out of 1 link.</a:t>
            </a:r>
            <a:endParaRPr/>
          </a:p>
        </p:txBody>
      </p:sp>
      <p:grpSp>
        <p:nvGrpSpPr>
          <p:cNvPr id="1423" name="Google Shape;1423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24" name="Google Shape;1424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6" name="Google Shape;1426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1" name="Google Shape;1431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2" name="Google Shape;1432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6" name="Google Shape;1436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42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 rot="900021">
              <a:off x="1802536" y="2897459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 rot="-900021">
              <a:off x="2127676" y="428738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2" name="Google Shape;1442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43" name="Google Shape;1443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5" name="Google Shape;1445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8" name="Google Shape;1448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51" name="Google Shape;1451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4" name="Google Shape;1454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5" name="Google Shape;1455;p42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6" name="Google Shape;1456;p42"/>
            <p:cNvSpPr/>
            <p:nvPr/>
          </p:nvSpPr>
          <p:spPr>
            <a:xfrm rot="900021">
              <a:off x="2127671" y="29848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7" name="Google Shape;1457;p42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2"/>
            <p:cNvSpPr/>
            <p:nvPr/>
          </p:nvSpPr>
          <p:spPr>
            <a:xfrm rot="-900021">
              <a:off x="2452326" y="420082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1" name="Google Shape;1461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62" name="Google Shape;1462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4" name="Google Shape;1464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7" name="Google Shape;1467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9" name="Google Shape;1469;p42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0" name="Google Shape;1470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3" name="Google Shape;1473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4" name="Google Shape;1474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81" name="Google Shape;1481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3" name="Google Shape;1483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6" name="Google Shape;1486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8" name="Google Shape;1488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9" name="Google Shape;1489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2" name="Google Shape;1492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3" name="Google Shape;1493;p42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9" name="Google Shape;1499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00" name="Google Shape;1500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2" name="Google Shape;1502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5" name="Google Shape;1505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7" name="Google Shape;1507;p42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8" name="Google Shape;1508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1" name="Google Shape;1511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2" name="Google Shape;1512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8" name="Google Shape;1518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19" name="Google Shape;1519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1" name="Google Shape;1521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4" name="Google Shape;1524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6" name="Google Shape;1526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7" name="Google Shape;1527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0" name="Google Shape;1530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1" name="Google Shape;1531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7" name="Google Shape;1537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38" name="Google Shape;1538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0" name="Google Shape;1540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3" name="Google Shape;1543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8" name="Google Shape;1548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9" name="Google Shape;1549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7276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Bandwidth and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 and Propagation Delay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561" name="Google Shape;1561;p43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sp>
        <p:nvSpPr>
          <p:cNvPr id="1562" name="Google Shape;1562;p43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3" name="Google Shape;1563;p43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43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43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6" name="Google Shape;1566;p43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43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43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43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0" name="Google Shape;1570;p43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43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43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43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4" name="Google Shape;1574;p43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43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43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43"/>
          <p:cNvSpPr/>
          <p:nvPr/>
        </p:nvSpPr>
        <p:spPr>
          <a:xfrm rot="-900021">
            <a:off x="3107226" y="4025726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43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43"/>
          <p:cNvSpPr/>
          <p:nvPr/>
        </p:nvSpPr>
        <p:spPr>
          <a:xfrm>
            <a:off x="4823175" y="2571750"/>
            <a:ext cx="1666800" cy="834900"/>
          </a:xfrm>
          <a:prstGeom prst="wedgeRoundRectCallout">
            <a:avLst>
              <a:gd fmla="val -62440" name="adj1"/>
              <a:gd fmla="val 4864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Queued: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585" name="Google Shape;1585;p44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sp>
        <p:nvSpPr>
          <p:cNvPr id="1586" name="Google Shape;1586;p44"/>
          <p:cNvSpPr/>
          <p:nvPr/>
        </p:nvSpPr>
        <p:spPr>
          <a:xfrm>
            <a:off x="978950" y="2476875"/>
            <a:ext cx="7113600" cy="25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44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8" name="Google Shape;1588;p44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44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44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1" name="Google Shape;1591;p44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44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44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44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44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6" name="Google Shape;1596;p44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7" name="Google Shape;1597;p44"/>
          <p:cNvSpPr/>
          <p:nvPr/>
        </p:nvSpPr>
        <p:spPr>
          <a:xfrm>
            <a:off x="5252957" y="3662367"/>
            <a:ext cx="337200" cy="33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44"/>
          <p:cNvSpPr/>
          <p:nvPr/>
        </p:nvSpPr>
        <p:spPr>
          <a:xfrm>
            <a:off x="4823175" y="2571750"/>
            <a:ext cx="1666800" cy="834900"/>
          </a:xfrm>
          <a:prstGeom prst="wedgeRoundRectCallout">
            <a:avLst>
              <a:gd fmla="val -62440" name="adj1"/>
              <a:gd fmla="val 4864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Queued: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44"/>
          <p:cNvSpPr/>
          <p:nvPr/>
        </p:nvSpPr>
        <p:spPr>
          <a:xfrm>
            <a:off x="5132582" y="2946979"/>
            <a:ext cx="337200" cy="337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44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44"/>
          <p:cNvSpPr/>
          <p:nvPr/>
        </p:nvSpPr>
        <p:spPr>
          <a:xfrm rot="900021">
            <a:off x="2452321" y="30724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44"/>
          <p:cNvSpPr/>
          <p:nvPr/>
        </p:nvSpPr>
        <p:spPr>
          <a:xfrm rot="900021">
            <a:off x="1802536" y="2897459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44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44"/>
          <p:cNvSpPr/>
          <p:nvPr/>
        </p:nvSpPr>
        <p:spPr>
          <a:xfrm rot="-900021">
            <a:off x="2127676" y="428738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610" name="Google Shape;1610;p45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11" name="Google Shape;1611;p45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12" name="Google Shape;1612;p45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4" name="Google Shape;1614;p45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45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45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7" name="Google Shape;1617;p45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45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45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45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45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2" name="Google Shape;1622;p45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3" name="Google Shape;1623;p45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45"/>
            <p:cNvSpPr/>
            <p:nvPr/>
          </p:nvSpPr>
          <p:spPr>
            <a:xfrm rot="-900021">
              <a:off x="2452326" y="420082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7" name="Google Shape;1627;p45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8" name="Google Shape;1628;p45"/>
            <p:cNvSpPr/>
            <p:nvPr/>
          </p:nvSpPr>
          <p:spPr>
            <a:xfrm rot="900021">
              <a:off x="2127671" y="29848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132582" y="2946979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665982" y="2946979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636" name="Google Shape;1636;p46"/>
          <p:cNvSpPr txBox="1"/>
          <p:nvPr>
            <p:ph idx="1" type="body"/>
          </p:nvPr>
        </p:nvSpPr>
        <p:spPr>
          <a:xfrm>
            <a:off x="107050" y="402200"/>
            <a:ext cx="89097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37" name="Google Shape;1637;p46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38" name="Google Shape;1638;p46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1" name="Google Shape;1641;p46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46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46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4" name="Google Shape;1644;p46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46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46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46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46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9" name="Google Shape;1649;p46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0" name="Google Shape;1650;p46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46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2" name="Google Shape;1652;p46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5665982" y="2946979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663" name="Google Shape;1663;p47"/>
          <p:cNvSpPr txBox="1"/>
          <p:nvPr>
            <p:ph idx="1" type="body"/>
          </p:nvPr>
        </p:nvSpPr>
        <p:spPr>
          <a:xfrm>
            <a:off x="107050" y="402200"/>
            <a:ext cx="890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64" name="Google Shape;1664;p47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65" name="Google Shape;1665;p47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7" name="Google Shape;1667;p47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47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47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0" name="Google Shape;1670;p47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47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2" name="Google Shape;1672;p47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3" name="Google Shape;1673;p47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47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47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6" name="Google Shape;1676;p47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7" name="Google Shape;1677;p47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689" name="Google Shape;1689;p48"/>
          <p:cNvSpPr txBox="1"/>
          <p:nvPr>
            <p:ph idx="1" type="body"/>
          </p:nvPr>
        </p:nvSpPr>
        <p:spPr>
          <a:xfrm>
            <a:off x="107050" y="402200"/>
            <a:ext cx="89097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90" name="Google Shape;1690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91" name="Google Shape;1691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3" name="Google Shape;1693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6" name="Google Shape;1696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8" name="Google Shape;1698;p48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9" name="Google Shape;1699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2" name="Google Shape;1702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3" name="Google Shape;1703;p48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0" name="Google Shape;1710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711" name="Google Shape;1711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3" name="Google Shape;1713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6" name="Google Shape;1716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8" name="Google Shape;1718;p48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9" name="Google Shape;1719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2" name="Google Shape;1722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3" name="Google Shape;1723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7" name="Google Shape;1727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8" name="Google Shape;1728;p48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0" name="Google Shape;1730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731" name="Google Shape;1731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3" name="Google Shape;1733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6" name="Google Shape;1736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1" name="Google Shape;1741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2" name="Google Shape;1742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7276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755" name="Google Shape;1755;p49"/>
          <p:cNvSpPr txBox="1"/>
          <p:nvPr>
            <p:ph idx="1" type="body"/>
          </p:nvPr>
        </p:nvSpPr>
        <p:spPr>
          <a:xfrm>
            <a:off x="107050" y="402200"/>
            <a:ext cx="89097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Persistent overload</a:t>
            </a:r>
            <a:r>
              <a:rPr lang="en"/>
              <a:t>: </a:t>
            </a:r>
            <a:r>
              <a:rPr lang="en"/>
              <a:t>Not enough capacity to handle the </a:t>
            </a:r>
            <a:r>
              <a:rPr lang="en"/>
              <a:t>incoming</a:t>
            </a:r>
            <a:r>
              <a:rPr lang="en"/>
              <a:t> packets!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 won't help us. If the queue fills up, the router must drop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solve persistent overload?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can detect the overload and (manually) upgrade the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can tell the senders to slow down.</a:t>
            </a:r>
            <a:endParaRPr/>
          </a:p>
        </p:txBody>
      </p:sp>
      <p:sp>
        <p:nvSpPr>
          <p:cNvPr id="1756" name="Google Shape;1756;p49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7" name="Google Shape;1757;p49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49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49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Google Shape;1760;p49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49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2" name="Google Shape;1762;p49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49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4" name="Google Shape;1764;p49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49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49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49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8" name="Google Shape;1768;p49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49"/>
          <p:cNvSpPr/>
          <p:nvPr/>
        </p:nvSpPr>
        <p:spPr>
          <a:xfrm rot="900021">
            <a:off x="2779971" y="316013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49"/>
          <p:cNvSpPr/>
          <p:nvPr/>
        </p:nvSpPr>
        <p:spPr>
          <a:xfrm rot="900021">
            <a:off x="2452321" y="30724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49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49"/>
          <p:cNvSpPr/>
          <p:nvPr/>
        </p:nvSpPr>
        <p:spPr>
          <a:xfrm rot="900021">
            <a:off x="1802536" y="2897459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49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49"/>
          <p:cNvSpPr/>
          <p:nvPr/>
        </p:nvSpPr>
        <p:spPr>
          <a:xfrm rot="-900021">
            <a:off x="3107226" y="4025726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49"/>
          <p:cNvSpPr/>
          <p:nvPr/>
        </p:nvSpPr>
        <p:spPr>
          <a:xfrm rot="-900021">
            <a:off x="2779976" y="4112863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6" name="Google Shape;1776;p49"/>
          <p:cNvSpPr/>
          <p:nvPr/>
        </p:nvSpPr>
        <p:spPr>
          <a:xfrm rot="-900021">
            <a:off x="2452326" y="420082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49"/>
          <p:cNvSpPr/>
          <p:nvPr/>
        </p:nvSpPr>
        <p:spPr>
          <a:xfrm rot="-900021">
            <a:off x="2127676" y="428738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8" name="Google Shape;1778;p49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49"/>
          <p:cNvSpPr/>
          <p:nvPr/>
        </p:nvSpPr>
        <p:spPr>
          <a:xfrm rot="-900021">
            <a:off x="1475279" y="446383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49"/>
          <p:cNvSpPr/>
          <p:nvPr/>
        </p:nvSpPr>
        <p:spPr>
          <a:xfrm>
            <a:off x="4823175" y="3008650"/>
            <a:ext cx="755400" cy="398100"/>
          </a:xfrm>
          <a:prstGeom prst="wedgeRoundRectCallout">
            <a:avLst>
              <a:gd fmla="val -73842" name="adj1"/>
              <a:gd fmla="val 6208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Uh oh...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Queuing and Life of a Packet</a:t>
            </a:r>
            <a:endParaRPr/>
          </a:p>
        </p:txBody>
      </p:sp>
      <p:sp>
        <p:nvSpPr>
          <p:cNvPr id="1786" name="Google Shape;1786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Queues introduce extra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delay = Transmission Delay + Propagation Delay </a:t>
            </a:r>
            <a:r>
              <a:rPr lang="en">
                <a:solidFill>
                  <a:schemeClr val="accent2"/>
                </a:solidFill>
              </a:rPr>
              <a:t>+ Queuing Delay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Life of a packet: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puts payload in a packet, adding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travels along a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arrives at a router. Router forwards packet to the next hop.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might be queued or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last step until: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reaches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is dropped.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Links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Preview of the Semester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Preview of the Semester</a:t>
            </a:r>
            <a:endParaRPr/>
          </a:p>
        </p:txBody>
      </p:sp>
      <p:sp>
        <p:nvSpPr>
          <p:cNvPr id="1793" name="Google Shape;1793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Topics</a:t>
            </a:r>
            <a:endParaRPr/>
          </a:p>
        </p:txBody>
      </p:sp>
      <p:sp>
        <p:nvSpPr>
          <p:cNvPr id="1799" name="Google Shape;1799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Networking Principles: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Layering and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principles.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Links, life of a packet.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1: Traceroute.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Local Networks (Layer 2):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build local networks?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Routing (Layer 3):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Routing: How do routers know where to forward packets?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Addressing: How do we address end hosts?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build an industrial-strength router in hardware?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2: Routing.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07050" y="402200"/>
            <a:ext cx="89097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link connects two devices.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 of a link: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Bandwidth</a:t>
            </a:r>
            <a:r>
              <a:rPr lang="en"/>
              <a:t>: Number of bits sent/received per unit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"Width" of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Measured in bits per second (bps).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Propagation delay</a:t>
            </a:r>
            <a:r>
              <a:rPr lang="en"/>
              <a:t>: Time it takes a bit to travel along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"Length" of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Measured in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Bandwidth-delay product</a:t>
            </a:r>
            <a:r>
              <a:rPr lang="en"/>
              <a:t>: Bandwidth × delay.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"Capacity" of the link.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4246563" y="560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Links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255963" y="560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6"/>
          <p:cNvCxnSpPr>
            <a:stCxn id="160" idx="6"/>
            <a:endCxn id="158" idx="2"/>
          </p:cNvCxnSpPr>
          <p:nvPr/>
        </p:nvCxnSpPr>
        <p:spPr>
          <a:xfrm>
            <a:off x="3540963" y="702550"/>
            <a:ext cx="7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/>
          <p:nvPr/>
        </p:nvSpPr>
        <p:spPr>
          <a:xfrm rot="-5400000">
            <a:off x="4888425" y="2885338"/>
            <a:ext cx="580800" cy="3612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980475" y="4556748"/>
            <a:ext cx="239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Capacity = Delay × Bandwidth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" name="Google Shape;164;p26"/>
          <p:cNvGrpSpPr/>
          <p:nvPr/>
        </p:nvGrpSpPr>
        <p:grpSpPr>
          <a:xfrm>
            <a:off x="3058725" y="4401693"/>
            <a:ext cx="179700" cy="581004"/>
            <a:chOff x="2338450" y="3338450"/>
            <a:chExt cx="179700" cy="836700"/>
          </a:xfrm>
        </p:grpSpPr>
        <p:cxnSp>
          <p:nvCxnSpPr>
            <p:cNvPr id="165" name="Google Shape;165;p26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6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6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26"/>
          <p:cNvSpPr txBox="1"/>
          <p:nvPr/>
        </p:nvSpPr>
        <p:spPr>
          <a:xfrm>
            <a:off x="2158725" y="4556748"/>
            <a:ext cx="9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" name="Google Shape;169;p26"/>
          <p:cNvGrpSpPr/>
          <p:nvPr/>
        </p:nvGrpSpPr>
        <p:grpSpPr>
          <a:xfrm rot="5400000">
            <a:off x="5115423" y="2481747"/>
            <a:ext cx="204624" cy="3473309"/>
            <a:chOff x="2338450" y="3338450"/>
            <a:chExt cx="179700" cy="836700"/>
          </a:xfrm>
        </p:grpSpPr>
        <p:cxnSp>
          <p:nvCxnSpPr>
            <p:cNvPr id="170" name="Google Shape;170;p26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6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6"/>
          <p:cNvSpPr txBox="1"/>
          <p:nvPr/>
        </p:nvSpPr>
        <p:spPr>
          <a:xfrm>
            <a:off x="4435188" y="3916673"/>
            <a:ext cx="156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Topics</a:t>
            </a:r>
            <a:endParaRPr/>
          </a:p>
        </p:txBody>
      </p:sp>
      <p:sp>
        <p:nvSpPr>
          <p:cNvPr id="1805" name="Google Shape;1805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Reliability (Layer 4):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TCP: How do end hosts communicate reliably?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control: How do we ensure end hosts don't overload the links?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3: Transport.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Applications (Layer 7):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DNS: How do we map names to addresses?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How do we build applications on top of the network?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6. End-to-End Picture: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and DHCP: What happens when you join the network for the first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NAT: How do we make sure there's enough addresses for everybody?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How do we secure network connections against attackers?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Topics</a:t>
            </a:r>
            <a:endParaRPr/>
          </a:p>
        </p:txBody>
      </p:sp>
      <p:sp>
        <p:nvSpPr>
          <p:cNvPr id="1811" name="Google Shape;1811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7. Datacenters: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build a network to connect servers in high-performance datacenters?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SDN: Can we centralize control to improve performance?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8. Special topics and guest lectures: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networking.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networks.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link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= 1 Mbps.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1,000,000 bits per second.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delay = 1 ms.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0.001 seconds.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long does it take to send a 100-byte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800-bit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packet?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time the </a:t>
            </a:r>
            <a:r>
              <a:rPr lang="en"/>
              <a:t>first bit is sent,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time the last bit is received.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draw a timing diagram to help.</a:t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 flipH="1">
            <a:off x="5065000" y="828400"/>
            <a:ext cx="885900" cy="23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 txBox="1"/>
          <p:nvPr/>
        </p:nvSpPr>
        <p:spPr>
          <a:xfrm>
            <a:off x="5950900" y="703900"/>
            <a:ext cx="2221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Note: We measure in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bits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per second, not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bytes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3356325" y="1828725"/>
            <a:ext cx="2442300" cy="2861950"/>
          </a:xfrm>
          <a:custGeom>
            <a:rect b="b" l="l" r="r" t="t"/>
            <a:pathLst>
              <a:path extrusionOk="0" h="114478" w="97692">
                <a:moveTo>
                  <a:pt x="0" y="0"/>
                </a:moveTo>
                <a:lnTo>
                  <a:pt x="97692" y="26177"/>
                </a:lnTo>
                <a:lnTo>
                  <a:pt x="97692" y="114478"/>
                </a:lnTo>
                <a:lnTo>
                  <a:pt x="20" y="88307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>
            <a:off x="3355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5799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8"/>
          <p:cNvSpPr/>
          <p:nvPr/>
        </p:nvSpPr>
        <p:spPr>
          <a:xfrm>
            <a:off x="5656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3212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8"/>
          <p:cNvCxnSpPr>
            <a:stCxn id="191" idx="6"/>
            <a:endCxn id="190" idx="2"/>
          </p:cNvCxnSpPr>
          <p:nvPr/>
        </p:nvCxnSpPr>
        <p:spPr>
          <a:xfrm>
            <a:off x="3497825" y="10468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3355338" y="5695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1,000,000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0.001s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>
            <a:off x="3082638" y="15176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8"/>
          <p:cNvSpPr txBox="1"/>
          <p:nvPr/>
        </p:nvSpPr>
        <p:spPr>
          <a:xfrm>
            <a:off x="2484161" y="140995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>
            <a:off x="3082638" y="18224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1834736" y="17147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0.000001s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82350" y="1471450"/>
            <a:ext cx="139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transmit each bit: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1/1,000,000s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3358213" y="1827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rot="10800000">
            <a:off x="5800863" y="2483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8"/>
          <p:cNvSpPr txBox="1"/>
          <p:nvPr/>
        </p:nvSpPr>
        <p:spPr>
          <a:xfrm>
            <a:off x="6149762" y="23760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479900" y="2132700"/>
            <a:ext cx="1209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Each bit arrives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0.001s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>
            <a:off x="3082638" y="21272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8"/>
          <p:cNvSpPr txBox="1"/>
          <p:nvPr/>
        </p:nvSpPr>
        <p:spPr>
          <a:xfrm>
            <a:off x="1834736" y="20195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3358213" y="2132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8"/>
          <p:cNvCxnSpPr/>
          <p:nvPr/>
        </p:nvCxnSpPr>
        <p:spPr>
          <a:xfrm rot="10800000">
            <a:off x="5800863" y="27885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>
            <a:off x="6149762" y="26808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>
            <a:off x="3082638" y="24320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8"/>
          <p:cNvSpPr txBox="1"/>
          <p:nvPr/>
        </p:nvSpPr>
        <p:spPr>
          <a:xfrm>
            <a:off x="1834736" y="23243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8"/>
          <p:cNvCxnSpPr/>
          <p:nvPr/>
        </p:nvCxnSpPr>
        <p:spPr>
          <a:xfrm>
            <a:off x="3358213" y="2436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 rot="10800000">
            <a:off x="5800863" y="30933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6149762" y="29856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>
            <a:off x="3082638" y="40322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1834736" y="39245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8"/>
          <p:cNvCxnSpPr/>
          <p:nvPr/>
        </p:nvCxnSpPr>
        <p:spPr>
          <a:xfrm>
            <a:off x="3358213" y="4037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8"/>
          <p:cNvCxnSpPr/>
          <p:nvPr/>
        </p:nvCxnSpPr>
        <p:spPr>
          <a:xfrm rot="10800000">
            <a:off x="5800863" y="46935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 txBox="1"/>
          <p:nvPr/>
        </p:nvSpPr>
        <p:spPr>
          <a:xfrm>
            <a:off x="6149762" y="45858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282350" y="3681250"/>
            <a:ext cx="139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transmit 800th bit: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800/1,000,000s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479900" y="4450350"/>
            <a:ext cx="1327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Last bit arrives 1.8 ms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763800" y="3275975"/>
            <a:ext cx="1616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3355163" y="2794175"/>
            <a:ext cx="2442750" cy="1950050"/>
          </a:xfrm>
          <a:custGeom>
            <a:rect b="b" l="l" r="r" t="t"/>
            <a:pathLst>
              <a:path extrusionOk="0" h="78002" w="97710">
                <a:moveTo>
                  <a:pt x="0" y="0"/>
                </a:moveTo>
                <a:lnTo>
                  <a:pt x="97710" y="26181"/>
                </a:lnTo>
                <a:lnTo>
                  <a:pt x="97710" y="78002"/>
                </a:lnTo>
                <a:lnTo>
                  <a:pt x="34" y="5183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07050" y="402200"/>
            <a:ext cx="89097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Delay    =       </a:t>
            </a:r>
            <a:r>
              <a:rPr lang="en">
                <a:solidFill>
                  <a:schemeClr val="accent2"/>
                </a:solidFill>
              </a:rPr>
              <a:t>Transmission Delay</a:t>
            </a:r>
            <a:r>
              <a:rPr lang="en"/>
              <a:t>		+    </a:t>
            </a:r>
            <a:r>
              <a:rPr lang="en">
                <a:solidFill>
                  <a:schemeClr val="accent3"/>
                </a:solidFill>
              </a:rPr>
              <a:t>Propagation Delay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Delay    =  </a:t>
            </a:r>
            <a:r>
              <a:rPr lang="en">
                <a:solidFill>
                  <a:schemeClr val="accent2"/>
                </a:solidFill>
              </a:rPr>
              <a:t>(Packet Size / </a:t>
            </a:r>
            <a:r>
              <a:rPr lang="en">
                <a:solidFill>
                  <a:schemeClr val="accent2"/>
                </a:solidFill>
              </a:rPr>
              <a:t>Bandwidth</a:t>
            </a:r>
            <a:r>
              <a:rPr lang="en">
                <a:solidFill>
                  <a:schemeClr val="accent2"/>
                </a:solidFill>
              </a:rPr>
              <a:t>)</a:t>
            </a:r>
            <a:r>
              <a:rPr lang="en"/>
              <a:t> 	+    </a:t>
            </a:r>
            <a:r>
              <a:rPr lang="en">
                <a:solidFill>
                  <a:schemeClr val="accent3"/>
                </a:solidFill>
              </a:rPr>
              <a:t>Propagation Delay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>
            <a:off x="3355363" y="2271800"/>
            <a:ext cx="0" cy="266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5799363" y="2271800"/>
            <a:ext cx="0" cy="266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9"/>
          <p:cNvSpPr/>
          <p:nvPr/>
        </p:nvSpPr>
        <p:spPr>
          <a:xfrm>
            <a:off x="5656838" y="186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3212838" y="186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29"/>
          <p:cNvCxnSpPr>
            <a:stCxn id="231" idx="6"/>
            <a:endCxn id="230" idx="2"/>
          </p:cNvCxnSpPr>
          <p:nvPr/>
        </p:nvCxnSpPr>
        <p:spPr>
          <a:xfrm>
            <a:off x="3497838" y="201207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 txBox="1"/>
          <p:nvPr/>
        </p:nvSpPr>
        <p:spPr>
          <a:xfrm>
            <a:off x="3355350" y="153481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1,000,000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0.001s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9"/>
          <p:cNvCxnSpPr/>
          <p:nvPr/>
        </p:nvCxnSpPr>
        <p:spPr>
          <a:xfrm>
            <a:off x="3082650" y="24829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 txBox="1"/>
          <p:nvPr/>
        </p:nvSpPr>
        <p:spPr>
          <a:xfrm>
            <a:off x="2484173" y="237520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3082650" y="2787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 txBox="1"/>
          <p:nvPr/>
        </p:nvSpPr>
        <p:spPr>
          <a:xfrm>
            <a:off x="1834749" y="268000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3358225" y="279252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9"/>
          <p:cNvCxnSpPr/>
          <p:nvPr/>
        </p:nvCxnSpPr>
        <p:spPr>
          <a:xfrm rot="10800000">
            <a:off x="5800875" y="34489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9"/>
          <p:cNvSpPr txBox="1"/>
          <p:nvPr/>
        </p:nvSpPr>
        <p:spPr>
          <a:xfrm>
            <a:off x="6149775" y="334125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>
            <a:off x="3082650" y="40831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1834749" y="397540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29"/>
          <p:cNvCxnSpPr/>
          <p:nvPr/>
        </p:nvCxnSpPr>
        <p:spPr>
          <a:xfrm>
            <a:off x="3358225" y="408792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9"/>
          <p:cNvCxnSpPr/>
          <p:nvPr/>
        </p:nvCxnSpPr>
        <p:spPr>
          <a:xfrm rot="10800000">
            <a:off x="5800875" y="47443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9"/>
          <p:cNvSpPr txBox="1"/>
          <p:nvPr/>
        </p:nvSpPr>
        <p:spPr>
          <a:xfrm>
            <a:off x="6149775" y="463665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763813" y="3631625"/>
            <a:ext cx="1616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1617050" y="2787567"/>
            <a:ext cx="179700" cy="1263835"/>
            <a:chOff x="2338450" y="3338450"/>
            <a:chExt cx="179700" cy="836700"/>
          </a:xfrm>
        </p:grpSpPr>
        <p:cxnSp>
          <p:nvCxnSpPr>
            <p:cNvPr id="248" name="Google Shape;248;p2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29"/>
          <p:cNvSpPr txBox="1"/>
          <p:nvPr/>
        </p:nvSpPr>
        <p:spPr>
          <a:xfrm>
            <a:off x="457550" y="3194700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" name="Google Shape;252;p29"/>
          <p:cNvGrpSpPr/>
          <p:nvPr/>
        </p:nvGrpSpPr>
        <p:grpSpPr>
          <a:xfrm>
            <a:off x="1617050" y="4125162"/>
            <a:ext cx="179700" cy="616397"/>
            <a:chOff x="2338450" y="3338450"/>
            <a:chExt cx="179700" cy="836700"/>
          </a:xfrm>
        </p:grpSpPr>
        <p:cxnSp>
          <p:nvCxnSpPr>
            <p:cNvPr id="253" name="Google Shape;253;p2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9"/>
          <p:cNvSpPr txBox="1"/>
          <p:nvPr/>
        </p:nvSpPr>
        <p:spPr>
          <a:xfrm>
            <a:off x="457550" y="4171625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Tradeoffs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link is better? It depends.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1:	Bandwidth 10 Mbps	Propagation Delay = 10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2:	Bandwidth 1 Mbps	Propagation Delay = 1 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10-byte packet: Link 2 is better.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 ms with Link 1.	~1 ms with Link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packet, </a:t>
            </a:r>
            <a:r>
              <a:rPr lang="en"/>
              <a:t>transmission</a:t>
            </a:r>
            <a:r>
              <a:rPr lang="en"/>
              <a:t> delay is negligible. Propagation delay dominates.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10,000-byte packet: Link 1 is better.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~18 ms with Link 1.	~81 ms with Link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large packet, transmission delay dominates.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 Diagrams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Diagrams</a:t>
            </a:r>
            <a:endParaRPr/>
          </a:p>
        </p:txBody>
      </p:sp>
      <p:sp>
        <p:nvSpPr>
          <p:cNvPr id="269" name="Google Shape;269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Diagrams and Pipe Diagrams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3356825" y="1828525"/>
            <a:ext cx="2443000" cy="2712725"/>
          </a:xfrm>
          <a:custGeom>
            <a:rect b="b" l="l" r="r" t="t"/>
            <a:pathLst>
              <a:path extrusionOk="0" h="108509" w="97720">
                <a:moveTo>
                  <a:pt x="0" y="0"/>
                </a:moveTo>
                <a:lnTo>
                  <a:pt x="0" y="82325"/>
                </a:lnTo>
                <a:lnTo>
                  <a:pt x="97720" y="108509"/>
                </a:lnTo>
                <a:lnTo>
                  <a:pt x="97720" y="26029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cxnSp>
        <p:nvCxnSpPr>
          <p:cNvPr id="276" name="Google Shape;276;p32"/>
          <p:cNvCxnSpPr/>
          <p:nvPr/>
        </p:nvCxnSpPr>
        <p:spPr>
          <a:xfrm>
            <a:off x="3358213" y="1827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3355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5799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/>
          <p:nvPr/>
        </p:nvSpPr>
        <p:spPr>
          <a:xfrm>
            <a:off x="5656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3212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32"/>
          <p:cNvCxnSpPr>
            <a:stCxn id="280" idx="6"/>
            <a:endCxn id="279" idx="2"/>
          </p:cNvCxnSpPr>
          <p:nvPr/>
        </p:nvCxnSpPr>
        <p:spPr>
          <a:xfrm>
            <a:off x="3497825" y="10468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2"/>
          <p:cNvSpPr txBox="1"/>
          <p:nvPr/>
        </p:nvSpPr>
        <p:spPr>
          <a:xfrm>
            <a:off x="3355338" y="5695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32"/>
          <p:cNvCxnSpPr/>
          <p:nvPr/>
        </p:nvCxnSpPr>
        <p:spPr>
          <a:xfrm>
            <a:off x="3082638" y="15938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2"/>
          <p:cNvSpPr txBox="1"/>
          <p:nvPr/>
        </p:nvSpPr>
        <p:spPr>
          <a:xfrm>
            <a:off x="2484161" y="148615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32"/>
          <p:cNvCxnSpPr/>
          <p:nvPr/>
        </p:nvCxnSpPr>
        <p:spPr>
          <a:xfrm>
            <a:off x="3082638" y="18224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2"/>
          <p:cNvSpPr txBox="1"/>
          <p:nvPr/>
        </p:nvSpPr>
        <p:spPr>
          <a:xfrm>
            <a:off x="2383430" y="17147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891950" y="1471450"/>
            <a:ext cx="151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 bits transmitted per second.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32"/>
          <p:cNvCxnSpPr/>
          <p:nvPr/>
        </p:nvCxnSpPr>
        <p:spPr>
          <a:xfrm rot="10800000">
            <a:off x="5800863" y="2483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2"/>
          <p:cNvSpPr txBox="1"/>
          <p:nvPr/>
        </p:nvSpPr>
        <p:spPr>
          <a:xfrm>
            <a:off x="6149762" y="23760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6946500" y="2132700"/>
            <a:ext cx="1209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Each bit arrives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>
            <a:off x="3082638" y="20510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2"/>
          <p:cNvSpPr txBox="1"/>
          <p:nvPr/>
        </p:nvSpPr>
        <p:spPr>
          <a:xfrm>
            <a:off x="2383430" y="19433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>
            <a:off x="3358213" y="2055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/>
          <p:nvPr/>
        </p:nvCxnSpPr>
        <p:spPr>
          <a:xfrm rot="10800000">
            <a:off x="5800863" y="27123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2"/>
          <p:cNvSpPr txBox="1"/>
          <p:nvPr/>
        </p:nvSpPr>
        <p:spPr>
          <a:xfrm>
            <a:off x="6149755" y="260460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3082638" y="22796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2"/>
          <p:cNvSpPr txBox="1"/>
          <p:nvPr/>
        </p:nvSpPr>
        <p:spPr>
          <a:xfrm>
            <a:off x="2383430" y="21719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32"/>
          <p:cNvCxnSpPr/>
          <p:nvPr/>
        </p:nvCxnSpPr>
        <p:spPr>
          <a:xfrm>
            <a:off x="3358213" y="22844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/>
          <p:nvPr/>
        </p:nvCxnSpPr>
        <p:spPr>
          <a:xfrm rot="10800000">
            <a:off x="5800863" y="29409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2"/>
          <p:cNvSpPr txBox="1"/>
          <p:nvPr/>
        </p:nvSpPr>
        <p:spPr>
          <a:xfrm>
            <a:off x="6149755" y="283320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32"/>
          <p:cNvCxnSpPr/>
          <p:nvPr/>
        </p:nvCxnSpPr>
        <p:spPr>
          <a:xfrm>
            <a:off x="3082638" y="38798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1834736" y="37721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>
            <a:off x="3358213" y="38846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 rot="10800000">
            <a:off x="5800863" y="45411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6149756" y="4433400"/>
            <a:ext cx="63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891950" y="3681250"/>
            <a:ext cx="139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10s to transmit 50 bits.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870300" y="4297950"/>
            <a:ext cx="1327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Last bit arrives 17s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967050" y="4570475"/>
            <a:ext cx="1209900" cy="270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4175093" y="1976049"/>
            <a:ext cx="793800" cy="354600"/>
            <a:chOff x="4175093" y="1976049"/>
            <a:chExt cx="793800" cy="354600"/>
          </a:xfrm>
        </p:grpSpPr>
        <p:sp>
          <p:nvSpPr>
            <p:cNvPr id="310" name="Google Shape;310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p32"/>
          <p:cNvGrpSpPr/>
          <p:nvPr/>
        </p:nvGrpSpPr>
        <p:grpSpPr>
          <a:xfrm>
            <a:off x="4175093" y="2204649"/>
            <a:ext cx="793800" cy="354600"/>
            <a:chOff x="4175093" y="1976049"/>
            <a:chExt cx="793800" cy="354600"/>
          </a:xfrm>
        </p:grpSpPr>
        <p:sp>
          <p:nvSpPr>
            <p:cNvPr id="317" name="Google Shape;317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32"/>
          <p:cNvGrpSpPr/>
          <p:nvPr/>
        </p:nvGrpSpPr>
        <p:grpSpPr>
          <a:xfrm>
            <a:off x="4175093" y="2433249"/>
            <a:ext cx="793800" cy="354600"/>
            <a:chOff x="4175093" y="1976049"/>
            <a:chExt cx="793800" cy="354600"/>
          </a:xfrm>
        </p:grpSpPr>
        <p:sp>
          <p:nvSpPr>
            <p:cNvPr id="324" name="Google Shape;324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32"/>
          <p:cNvGrpSpPr/>
          <p:nvPr/>
        </p:nvGrpSpPr>
        <p:grpSpPr>
          <a:xfrm>
            <a:off x="4175093" y="4033449"/>
            <a:ext cx="793800" cy="354600"/>
            <a:chOff x="4175093" y="1976049"/>
            <a:chExt cx="793800" cy="354600"/>
          </a:xfrm>
        </p:grpSpPr>
        <p:sp>
          <p:nvSpPr>
            <p:cNvPr id="331" name="Google Shape;331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7" name="Google Shape;337;p32"/>
          <p:cNvCxnSpPr/>
          <p:nvPr/>
        </p:nvCxnSpPr>
        <p:spPr>
          <a:xfrm>
            <a:off x="3358213" y="2513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" name="Google Shape;338;p32"/>
          <p:cNvGrpSpPr/>
          <p:nvPr/>
        </p:nvGrpSpPr>
        <p:grpSpPr>
          <a:xfrm>
            <a:off x="4175093" y="2661849"/>
            <a:ext cx="793800" cy="354600"/>
            <a:chOff x="4175093" y="1976049"/>
            <a:chExt cx="793800" cy="354600"/>
          </a:xfrm>
        </p:grpSpPr>
        <p:sp>
          <p:nvSpPr>
            <p:cNvPr id="339" name="Google Shape;339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45" name="Google Shape;345;p32"/>
          <p:cNvCxnSpPr/>
          <p:nvPr/>
        </p:nvCxnSpPr>
        <p:spPr>
          <a:xfrm>
            <a:off x="3358213" y="27416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3358213" y="2970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3358213" y="3198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" name="Google Shape;348;p32"/>
          <p:cNvGrpSpPr/>
          <p:nvPr/>
        </p:nvGrpSpPr>
        <p:grpSpPr>
          <a:xfrm>
            <a:off x="4175093" y="2890449"/>
            <a:ext cx="793800" cy="354600"/>
            <a:chOff x="4175093" y="1976049"/>
            <a:chExt cx="793800" cy="354600"/>
          </a:xfrm>
        </p:grpSpPr>
        <p:sp>
          <p:nvSpPr>
            <p:cNvPr id="349" name="Google Shape;349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4175093" y="3119049"/>
            <a:ext cx="793800" cy="354600"/>
            <a:chOff x="4175093" y="1976049"/>
            <a:chExt cx="793800" cy="354600"/>
          </a:xfrm>
        </p:grpSpPr>
        <p:sp>
          <p:nvSpPr>
            <p:cNvPr id="356" name="Google Shape;356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4175093" y="3347649"/>
            <a:ext cx="793800" cy="354600"/>
            <a:chOff x="4175093" y="1976049"/>
            <a:chExt cx="793800" cy="354600"/>
          </a:xfrm>
        </p:grpSpPr>
        <p:sp>
          <p:nvSpPr>
            <p:cNvPr id="363" name="Google Shape;363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9" name="Google Shape;369;p32"/>
          <p:cNvCxnSpPr/>
          <p:nvPr/>
        </p:nvCxnSpPr>
        <p:spPr>
          <a:xfrm>
            <a:off x="3358213" y="34274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Google Shape;370;p32"/>
          <p:cNvGrpSpPr/>
          <p:nvPr/>
        </p:nvGrpSpPr>
        <p:grpSpPr>
          <a:xfrm>
            <a:off x="4175093" y="3576249"/>
            <a:ext cx="793800" cy="354600"/>
            <a:chOff x="4175093" y="1976049"/>
            <a:chExt cx="793800" cy="354600"/>
          </a:xfrm>
        </p:grpSpPr>
        <p:sp>
          <p:nvSpPr>
            <p:cNvPr id="371" name="Google Shape;371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77" name="Google Shape;377;p32"/>
          <p:cNvCxnSpPr/>
          <p:nvPr/>
        </p:nvCxnSpPr>
        <p:spPr>
          <a:xfrm>
            <a:off x="3358213" y="3656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" name="Google Shape;378;p32"/>
          <p:cNvGrpSpPr/>
          <p:nvPr/>
        </p:nvGrpSpPr>
        <p:grpSpPr>
          <a:xfrm>
            <a:off x="4175093" y="3804849"/>
            <a:ext cx="793800" cy="354600"/>
            <a:chOff x="4175093" y="1976049"/>
            <a:chExt cx="793800" cy="354600"/>
          </a:xfrm>
        </p:grpSpPr>
        <p:sp>
          <p:nvSpPr>
            <p:cNvPr id="379" name="Google Shape;379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