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4"/>
  </p:sldMasterIdLst>
  <p:notesMasterIdLst>
    <p:notesMasterId r:id="rId25"/>
  </p:notesMasterIdLst>
  <p:sldIdLst>
    <p:sldId id="256" r:id="rId5"/>
    <p:sldId id="257" r:id="rId6"/>
    <p:sldId id="258" r:id="rId7"/>
    <p:sldId id="274" r:id="rId8"/>
    <p:sldId id="259" r:id="rId9"/>
    <p:sldId id="260" r:id="rId10"/>
    <p:sldId id="261" r:id="rId11"/>
    <p:sldId id="262" r:id="rId12"/>
    <p:sldId id="273" r:id="rId13"/>
    <p:sldId id="263" r:id="rId14"/>
    <p:sldId id="270" r:id="rId15"/>
    <p:sldId id="271" r:id="rId16"/>
    <p:sldId id="272" r:id="rId17"/>
    <p:sldId id="275" r:id="rId18"/>
    <p:sldId id="264" r:id="rId19"/>
    <p:sldId id="265" r:id="rId20"/>
    <p:sldId id="266" r:id="rId21"/>
    <p:sldId id="267" r:id="rId22"/>
    <p:sldId id="268" r:id="rId23"/>
    <p:sldId id="26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scadia Mono" panose="020B0609020000020004" pitchFamily="49"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Tw Cen MT" panose="020B0602020104020603" pitchFamily="34" charset="0"/>
      <p:regular r:id="rId38"/>
      <p:bold r:id="rId39"/>
      <p:italic r:id="rId40"/>
      <p:boldItalic r:id="rId41"/>
    </p:embeddedFont>
  </p:embeddedFontLst>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76" autoAdjust="0"/>
  </p:normalViewPr>
  <p:slideViewPr>
    <p:cSldViewPr snapToGrid="0">
      <p:cViewPr varScale="1">
        <p:scale>
          <a:sx n="75" d="100"/>
          <a:sy n="75" d="100"/>
        </p:scale>
        <p:origin x="191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Hi, my name is Erin Walter, and I am here to present on the security policy and suggested updates to the security policy for Green Pace</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first test is a positive test which is checking to see if resizing the collection will increase its size. First, a new collection with size 0 is created, and an assertion is made to show that the collection’s size at this point is equal to 0.  Then it is resized, and an assertion is made to assert that its new size is 5. </a:t>
            </a:r>
          </a:p>
          <a:p>
            <a:r>
              <a:rPr lang="en-US" sz="1800" dirty="0">
                <a:effectLst/>
                <a:latin typeface="Calibri" panose="020F0502020204030204" pitchFamily="34" charset="0"/>
                <a:ea typeface="Calibri" panose="020F0502020204030204" pitchFamily="34" charset="0"/>
              </a:rPr>
              <a:t>The result of the test is shown in the bottom right, showing that it was run, and that it passed with “OK.” This is what would display in the console window</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Calibri" panose="020F0502020204030204" pitchFamily="34" charset="0"/>
                <a:ea typeface="Calibri" panose="020F0502020204030204" pitchFamily="34" charset="0"/>
              </a:rPr>
              <a:t>The second test is an example of a negative test, to test to make sure an exception is thrown in the case where an out of range location is called to in a collection. To test this, 5 entries are added to the collection, and then an EXPECT statement is called to test whether the expected exception was thrown in this case. </a:t>
            </a:r>
          </a:p>
          <a:p>
            <a:endParaRPr lang="en-US" dirty="0"/>
          </a:p>
        </p:txBody>
      </p:sp>
    </p:spTree>
    <p:extLst>
      <p:ext uri="{BB962C8B-B14F-4D97-AF65-F5344CB8AC3E}">
        <p14:creationId xmlns:p14="http://schemas.microsoft.com/office/powerpoint/2010/main" val="36878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This third positive test is checking to see if calling clear() will erase a collection. A number of assertions are made to make sure that at each step. First, a collection of size 5 is created, and then an assertion is made to prove that its size is 5. Next, the clear() function is used on the collection, and we assert that it is now empty() and that its size is now 0. </a:t>
            </a:r>
            <a:endParaRPr lang="en-US" dirty="0"/>
          </a:p>
        </p:txBody>
      </p:sp>
    </p:spTree>
    <p:extLst>
      <p:ext uri="{BB962C8B-B14F-4D97-AF65-F5344CB8AC3E}">
        <p14:creationId xmlns:p14="http://schemas.microsoft.com/office/powerpoint/2010/main" val="4024296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This fourth unit test is a negative test, and is expecting an exception to be thrown when a collection is first resized, and then calling to a now out of range location that didn’t used to be out of range when the collection was larger in size. So, assertions are made to assert that it is first equal to a size of 5, that it was correctly resized to a size of 3, and then an EXPECT is called to make sure that when calling to a location of at(4), an out of range exception is thrown</a:t>
            </a:r>
            <a:endParaRPr lang="en-US" dirty="0"/>
          </a:p>
        </p:txBody>
      </p:sp>
    </p:spTree>
    <p:extLst>
      <p:ext uri="{BB962C8B-B14F-4D97-AF65-F5344CB8AC3E}">
        <p14:creationId xmlns:p14="http://schemas.microsoft.com/office/powerpoint/2010/main" val="27303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An important concept that is related to unit testing is code coverage. When writing out unit tests, it is important to make sure that each section of the code is tested using a unit test. This means for if/else statements, switch/case statements, and each branch of a try/catch statement, these should all be tested out in individual unit tests, to make sure that each area of the code behaves correctly.</a:t>
            </a:r>
          </a:p>
          <a:p>
            <a:r>
              <a:rPr lang="en-US" sz="1800" dirty="0">
                <a:effectLst/>
                <a:latin typeface="Calibri" panose="020F0502020204030204" pitchFamily="34" charset="0"/>
                <a:ea typeface="Calibri" panose="020F0502020204030204" pitchFamily="34" charset="0"/>
              </a:rPr>
              <a:t>If you only test the “if” section of an if/else statement, and while the code is running the “else” statement doesn’t behave as expected ,this could introduce a bug or crash the code at runtime. Using a unit test to test out this “else” branch of the statement could have prevented this from happening</a:t>
            </a:r>
            <a:endParaRPr lang="en-US" dirty="0"/>
          </a:p>
        </p:txBody>
      </p:sp>
    </p:spTree>
    <p:extLst>
      <p:ext uri="{BB962C8B-B14F-4D97-AF65-F5344CB8AC3E}">
        <p14:creationId xmlns:p14="http://schemas.microsoft.com/office/powerpoint/2010/main" val="168449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slide shows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automation pipeline as it currently stands. It is broken down between pre-production and production pathways, and each step gives details on what is currently in place at Green Pace with the current security strategy.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In the pre-production route, currently, the flow is as follows: Assess and plan, where threats are assessed, prioritized, and plans to respond and remediate are made. Then, the code is designed by looking at current standards using OWASP best practices to remediate. After this, the code is built and these threats are remediated. Once remediated, the changes are verified and tested.</a:t>
            </a:r>
          </a:p>
          <a:p>
            <a:r>
              <a:rPr lang="en-US" sz="1800" dirty="0">
                <a:effectLst/>
                <a:latin typeface="Calibri" panose="020F0502020204030204" pitchFamily="34" charset="0"/>
                <a:ea typeface="Calibri" panose="020F0502020204030204" pitchFamily="34" charset="0"/>
              </a:rPr>
              <a:t>In the production route, there are health checks done at deploy time as well as penetration tests, and once deployed there is monitoring which includes log collection, and detection which includes alerting tools to show if there is an error in the code. The next portion is responding to any threats such as using default deny to block access, turn off certain services or problem areas of code, or roll back if the deployment was not successful and is breaking or causing issues. The final portion is to maintain and stabilize the system. While this strategy is a good start, some of it feels reactionary on the production’s part, instead of proactive with trying to prevent an attack from happening in the first place.</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Some automation tools that could be implemented in this pipeline to help in the pre-production process are google test platform for unit testing and </a:t>
            </a:r>
            <a:r>
              <a:rPr lang="en-US" sz="1800" dirty="0" err="1">
                <a:effectLst/>
                <a:latin typeface="Calibri" panose="020F0502020204030204" pitchFamily="34" charset="0"/>
                <a:ea typeface="Calibri" panose="020F0502020204030204" pitchFamily="34" charset="0"/>
              </a:rPr>
              <a:t>Cppcheck</a:t>
            </a:r>
            <a:r>
              <a:rPr lang="en-US" sz="1800" dirty="0">
                <a:effectLst/>
                <a:latin typeface="Calibri" panose="020F0502020204030204" pitchFamily="34" charset="0"/>
                <a:ea typeface="Calibri" panose="020F0502020204030204" pitchFamily="34" charset="0"/>
              </a:rPr>
              <a:t>. Google Test can be used as shown before with unit testing and making sure there is good code coverage for unit tests. </a:t>
            </a:r>
            <a:r>
              <a:rPr lang="en-US" sz="1800" dirty="0" err="1">
                <a:effectLst/>
                <a:latin typeface="Calibri" panose="020F0502020204030204" pitchFamily="34" charset="0"/>
                <a:ea typeface="Calibri" panose="020F0502020204030204" pitchFamily="34" charset="0"/>
              </a:rPr>
              <a:t>Cppcheck</a:t>
            </a:r>
            <a:r>
              <a:rPr lang="en-US" sz="1800" dirty="0">
                <a:effectLst/>
                <a:latin typeface="Calibri" panose="020F0502020204030204" pitchFamily="34" charset="0"/>
                <a:ea typeface="Calibri" panose="020F0502020204030204" pitchFamily="34" charset="0"/>
              </a:rPr>
              <a:t> is a tool that will run a static coding analysis at compile time and gather compiler warnings and offer suggestions of how these can be fixed.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Other tools that can be implemented include various automation tools that are detailed in the security policy for each of the ten coding standards. A couple examples include </a:t>
            </a:r>
            <a:r>
              <a:rPr lang="en-US" sz="1800" dirty="0" err="1">
                <a:effectLst/>
                <a:latin typeface="Calibri" panose="020F0502020204030204" pitchFamily="34" charset="0"/>
                <a:ea typeface="Calibri" panose="020F0502020204030204" pitchFamily="34" charset="0"/>
              </a:rPr>
              <a:t>Axivion</a:t>
            </a:r>
            <a:r>
              <a:rPr lang="en-US" sz="1800" dirty="0">
                <a:effectLst/>
                <a:latin typeface="Calibri" panose="020F0502020204030204" pitchFamily="34" charset="0"/>
                <a:ea typeface="Calibri" panose="020F0502020204030204" pitchFamily="34" charset="0"/>
              </a:rPr>
              <a:t> Bauhaus Suite, Clang, SonarQube or </a:t>
            </a:r>
            <a:r>
              <a:rPr lang="en-US" sz="1800" dirty="0" err="1">
                <a:effectLst/>
                <a:latin typeface="Calibri" panose="020F0502020204030204" pitchFamily="34" charset="0"/>
                <a:ea typeface="Calibri" panose="020F0502020204030204" pitchFamily="34" charset="0"/>
              </a:rPr>
              <a:t>CodeSonar</a:t>
            </a:r>
            <a:r>
              <a:rPr lang="en-US" sz="1800" dirty="0">
                <a:effectLst/>
                <a:latin typeface="Calibri" panose="020F0502020204030204" pitchFamily="34" charset="0"/>
                <a:ea typeface="Calibri" panose="020F0502020204030204" pitchFamily="34" charset="0"/>
              </a:rPr>
              <a:t>. These can be added to monitor for any issues in the code that should be remediated before deploy time.</a:t>
            </a:r>
          </a:p>
          <a:p>
            <a:r>
              <a:rPr lang="en-US" sz="1800" dirty="0">
                <a:effectLst/>
                <a:latin typeface="Calibri" panose="020F0502020204030204" pitchFamily="34" charset="0"/>
                <a:ea typeface="Calibri" panose="020F0502020204030204" pitchFamily="34" charset="0"/>
              </a:rPr>
              <a:t>There are also other tools that can be used in production to make sure that all dependencies and libraries stay up to date. These will keep track of any new bugs or vulnerabilities found in any dependencies and suggest remediation steps like updating to a new version of the package.</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Some risks to immediately fixing all vulnerabilities are that we may not have the full picture of the security vulnerability. Also sometimes the code re-work may cause other vulnerabilities if it is not properly analyzed. Another risk is that acting immediately could cause the issue to only partially be fixed, and some risks being accidentally omitted in the fix. </a:t>
            </a:r>
          </a:p>
          <a:p>
            <a:r>
              <a:rPr lang="en-US" sz="1800" dirty="0">
                <a:effectLst/>
                <a:latin typeface="Calibri" panose="020F0502020204030204" pitchFamily="34" charset="0"/>
                <a:ea typeface="Calibri" panose="020F0502020204030204" pitchFamily="34" charset="0"/>
              </a:rPr>
              <a:t>Some benefits to fixing all the vulnerabilities immediately are that for the high priority and high risk errors, these could be immediately remediated and this could be of great benefit to our overall defense level and risk at a systems level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This means if any attacks were to be attempted, they would have a lower likelihood of being able to get into the system.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Steps to think about when making a strategy to minimize the risk level of the system as a whole is to prioritize the bugs and vulnerabilities. The highest priority ones that are the most severe should be fixed first, to make sure that there are multiple layers of defense covering the system in this area. </a:t>
            </a:r>
          </a:p>
          <a:p>
            <a:r>
              <a:rPr lang="en-US" sz="1800" dirty="0">
                <a:effectLst/>
                <a:latin typeface="Calibri" panose="020F0502020204030204" pitchFamily="34" charset="0"/>
                <a:ea typeface="Calibri" panose="020F0502020204030204" pitchFamily="34" charset="0"/>
              </a:rPr>
              <a:t>For medium and lower priority risks, a more complete plan can be developed and these can be prioritized accordingly to make sure that the re-work and updates that need to happen are complete and not missing any parts and are done in the most efficient way possible so as to not waste time or money while trying to remediate them.</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I do have some recommendations in terms of gaps I currently see in the security protocol as it stands, and opportunities to improve it. First, for any of the ten coding standards, I would make sure that these are looked at during the analysis and design of the architecture so that it can be correctly coded the first time through, instead of later re-worked after a bug is found. Second, I would make sure that unit testing and code coverage is made more of a priority and better integrated into the pre-production process. Third, more analysis tools can be added pre-production to make sure that a scan is done for any additional warnings that should be addressed, or any possible vulnerabilities or bugs that should be fixed before the code goes to production, rather than reactively finding these bugs in production.</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In conclusion, I would make sure to look at implementing security in the pre-production process at all levels. When security is added in by design and planned in coding rather than done as an afterthought, it is much easier, more efficient, and less costly to code securely and eliminate risks the first time around, rather than catch these errors in production and have to re-work the code.  I also would add more automation tools and unit testing to the code to make sure that while the code is being developed, it is being scanned, tested, and analyzed so that as many bugs and vulnerabilities as possible are caught immediately and able to be remediated before making it to a production environment. Third, when designing and making the architecture for the system, the ten principles should be applied in this process and designed into the system right away, not looked at afterwards like a check list. Security should not be applied at the end or thought of as an afterthought, but added proactively at all stages. </a:t>
            </a:r>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First, we will go through an overview of what Defense in Depth is. Defense in Depth means that there is security at every level of the application, so that multiple layers of security work together to protect the system from any possible threats. There are outer features such as firewall protection, anti-virus and anti-malware software running, which is already utilized at Green Pace, but also automation tools to make sure any packages and dependencies used are kept up-to-date and bug and security vulnerability-free. There will also be security enacted at the code level through implementing secure coding practices.</a:t>
            </a: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a:effectLst/>
                <a:latin typeface="Calibri" panose="020F0502020204030204" pitchFamily="34" charset="0"/>
                <a:ea typeface="Calibri" panose="020F0502020204030204" pitchFamily="34" charset="0"/>
              </a:rPr>
              <a:t>Here are some resources and additional information if you would like to look up any coding tools or documentation on security principles. </a:t>
            </a: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image of this Threats Matrix details an example of likelihood versus impact in terms of how urgent it is to fix a threat. If something is very likely to happen and will have a high impact, it should be immediately addressed and remediated. This does not mean that things that are low likelihood and low impact should be ignored, as it is still a threat or bug that could lead to a security hole that could cause a breach, but this gives a framework of how bugs and issues should be prioritized when looking at threats. </a:t>
            </a:r>
          </a:p>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Looking further into the ten secure coding standards that were laid out, four are both high likelihood of happening, and high impact, so these should be addressed right away. These are String Correctness, SQL Injection, Memory Protection, and Arrays. Two are likely to happen, but medium impact, and these are Exceptions and Data Value, two are medium impact, but unlikely to happen, so they are lower priority. These are Random Numbers and Data Type. And then the last two are both unlikely to happen and have low impact, and these are File In/Out and Assertions.</a:t>
            </a:r>
          </a:p>
          <a:p>
            <a:r>
              <a:rPr lang="en-US" sz="1800" dirty="0">
                <a:effectLst/>
                <a:latin typeface="Calibri" panose="020F0502020204030204" pitchFamily="34" charset="0"/>
                <a:ea typeface="Calibri" panose="020F0502020204030204" pitchFamily="34" charset="0"/>
              </a:rPr>
              <a:t>When looking at reworking the code to remediate any security vulnerabilities, they should be prioritized according to this matrix with the highest priority ones being looked at first. </a:t>
            </a:r>
            <a:endParaRPr lang="en-US" dirty="0"/>
          </a:p>
        </p:txBody>
      </p:sp>
    </p:spTree>
    <p:extLst>
      <p:ext uri="{BB962C8B-B14F-4D97-AF65-F5344CB8AC3E}">
        <p14:creationId xmlns:p14="http://schemas.microsoft.com/office/powerpoint/2010/main" val="23007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Next we have the Ten Core Security Principles listed. These ten principles will be use to guide how Green Pace from planning, to design, to architecture, to coding, and to maintenance of the system will make sure that there is security throughout the process. Each coding standard also abides by one or more of these security principles and they are also listed on this slide.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First is Validate Input Data, meaning that any place in the system where a user is able to input data, we will work to validate it to make sure that it is the correct data type, that it is from a trusted user, an that it does not contain any extra phrases or data that it should not contain.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second is heed compiler warnings, meaning that during the coding process, if there is a warning thrown by a line of code, we will read, react, and re-work the code if necessary to get rid of any warnings.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Third is Architect and Design for Security Policies, which means that security is not an afterthought, but it is going to be architected and designed into the system as a whole.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Fourth is Keep it Simple. Keeping the code simple and readable and maintainable will help keep it safer and more secure.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Fifth is Default Deny, meaning that our default setting will be to deny access to our system, and only authorized users will be able to access areas of the system that their role dictates. This relates to the sixth which is Principle of Least Privilege, meaning that users will be assigned roles and only allowed to access areas of the system that they have been given access to and that is the minimum amount of access that they need for their job or role.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seventh is Sanitize Data Sent to Other systems, which means that data will be sanitized, converted to correct format, encrypted as needed, and checked for any possible security attacks before being sent to another system or database.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eighth is Practice Defense in Depth, which was described earlier, and means using a multi-layered approach to security.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ninth is use effective assurance techniques, meaning we are going to make sure that the code is being tested and analyzed incrementally throughout the development process, instead of just at the end.</a:t>
            </a:r>
          </a:p>
          <a:p>
            <a:r>
              <a:rPr lang="en-US" sz="1800" dirty="0">
                <a:effectLst/>
                <a:latin typeface="Calibri" panose="020F0502020204030204" pitchFamily="34" charset="0"/>
                <a:ea typeface="Calibri" panose="020F0502020204030204" pitchFamily="34" charset="0"/>
              </a:rPr>
              <a:t>The tenth principle is Adopt a Secure Coding Standard, meaning that developers are using secure coding patterns throughout the development process, and not just adding security features at the end. </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This slide detail the ten secure coding standards that Green Pace is focusing on and implementing. When looking at these coding standards, they were also ranked as shown in the previous threats matrix slides according to how probable and likely they were to occur and what the impact of each coding standard would be, and they will be addressed in that order. With each of these coding standards, there is also listed in the security policy what a compliant versus non-compliant code block would look like, and which automation tools can be used to help with detection and remediation of each of these coding standards. </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Next, I want to go over the three encryption policies: Encryption in flight, encryption at rest, and encryption in use. Each of these serve an important part in keep the data safe in all parts of the system.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Encryption in flight is when data is currently in transit and actively moving into or through the system. Transport Layer Security will be used, as well as security certificates to authenticate the sender of the data. All data will also be encrypted and not decrypted until it has reached its final destination or is being ready to be used.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Encryption at rest pertains to data that is being stored in a database. All sensitive information will be encrypted in the database, and will need a specific key to decrypt this. Also, there will be many layers of protection including authenticating and authorizing users to access the data using login and access roles, firewall security, anti-virus and anti-malware software, and the principle of default deny to keep this data safe.</a:t>
            </a:r>
          </a:p>
          <a:p>
            <a:r>
              <a:rPr lang="en-US" sz="1800" dirty="0">
                <a:effectLst/>
                <a:latin typeface="Calibri" panose="020F0502020204030204" pitchFamily="34" charset="0"/>
                <a:ea typeface="Calibri" panose="020F0502020204030204" pitchFamily="34" charset="0"/>
              </a:rPr>
              <a:t>The last type is encryption in use. Data in use is being read, accessed, updated, modified, or deleted. This will also follow the principle of least privilege and default deny, so only users who are authorized to use this data will be allowed to have access. Also, the data will be encrypted until absolutely necessary to be used, then will be decrypted only while serving its function, and then encrypted again. We will also be using tools to make sure that all packages and dependencies are up to date and do not contain any bugs or security vulnerabilities, as well as utilizing a other security measures at a systems level to keep the data safe while being used.</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Next, the triple A policies of authentication, authorization, and authoring will be detailed. These policies are critical to making sure that only users who we have given access to our system are able to have access, and that they are not only tracked and logged while using our system, but only given access to what they absolutely need to be able to function within the system, and no additional permissions.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Authentication is the process of identifying a user. This is through the user logging into the system with a username and password or requiring an Auth0 token to prove their identity.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For authorization, we will be granting access levels via roles for each user, so that their access to the system is limited to only what they absolutely need to have access to, and nothing more. This also allows for their access to be taken away quickly if they are acting suspiciously in the system.</a:t>
            </a:r>
          </a:p>
          <a:p>
            <a:r>
              <a:rPr lang="en-US" sz="1800" dirty="0">
                <a:effectLst/>
                <a:latin typeface="Calibri" panose="020F0502020204030204" pitchFamily="34" charset="0"/>
                <a:ea typeface="Calibri" panose="020F0502020204030204" pitchFamily="34" charset="0"/>
              </a:rPr>
              <a:t>For authoring, this is the process of logging and keeping track of a user’s footprint while they are accessing the system, as well as the amount of data they are consuming. This way, any suspicious activity can be flagged and monitored and further looked into to make sure that users are not attempting any sort of attack. </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next few slides give examples of unit testing and how to set up unit tests to make sure that the code is functioning as expected, and throwing the appropriate exceptions if an error occurs.</a:t>
            </a:r>
          </a:p>
          <a:p>
            <a:r>
              <a:rPr lang="en-US" sz="1800" dirty="0">
                <a:effectLst/>
                <a:latin typeface="Calibri" panose="020F0502020204030204" pitchFamily="34" charset="0"/>
                <a:ea typeface="Calibri" panose="020F0502020204030204" pitchFamily="34" charset="0"/>
              </a:rPr>
              <a:t>The unit tests are through the Google Test framework, and to set these up a new Google Test C++ Project must be built. When writing the unit tests, the ASSERT and EXPECT keywords are used in order to make claims on how you are expecting the code to behave. Then, you can run the unit tests using the debugger and the console window is able to tell you the results of the tests.</a:t>
            </a:r>
            <a:endParaRPr lang="en-US" dirty="0"/>
          </a:p>
        </p:txBody>
      </p:sp>
    </p:spTree>
    <p:extLst>
      <p:ext uri="{BB962C8B-B14F-4D97-AF65-F5344CB8AC3E}">
        <p14:creationId xmlns:p14="http://schemas.microsoft.com/office/powerpoint/2010/main" val="232325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051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5959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00304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56029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23358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25404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90051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77519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15040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2218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605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50263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35188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3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415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22822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40861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8850051"/>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hyperlink" Target="https://wiki.sei.cmu.edu/confluence/display/seccode/Top+10+Secure+Coding+Practices" TargetMode="External"/><Relationship Id="rId3" Type="http://schemas.openxmlformats.org/officeDocument/2006/relationships/notesSlide" Target="../notesSlides/notesSlide20.xml"/><Relationship Id="rId7" Type="http://schemas.openxmlformats.org/officeDocument/2006/relationships/hyperlink" Target="https://wiki.sei.cmu.edu/confluence/display/c/SEI+CERT+C+Coding+Standard"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www-project-threat-and-safeguard-matrix/" TargetMode="External"/><Relationship Id="rId5" Type="http://schemas.openxmlformats.org/officeDocument/2006/relationships/hyperlink" Target="https://www.pivotpointsecurity.com/using-matrix-models-for-risk-assessment/" TargetMode="External"/><Relationship Id="rId4" Type="http://schemas.openxmlformats.org/officeDocument/2006/relationships/hyperlink" Target="https://learn.microsoft.com/en-us/visualstudio/test/how-to-use-google-test-for-cpp?view=vs-2019"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876425" y="1113282"/>
            <a:ext cx="3734941" cy="2396681"/>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6000"/>
              <a:buFont typeface="Century Gothic"/>
              <a:buNone/>
            </a:pPr>
            <a:r>
              <a:rPr lang="en-US"/>
              <a:t>Green Pace</a:t>
            </a:r>
          </a:p>
        </p:txBody>
      </p:sp>
      <p:sp>
        <p:nvSpPr>
          <p:cNvPr id="145" name="Google Shape;145;p1"/>
          <p:cNvSpPr txBox="1">
            <a:spLocks noGrp="1"/>
          </p:cNvSpPr>
          <p:nvPr>
            <p:ph type="subTitle" idx="1"/>
          </p:nvPr>
        </p:nvSpPr>
        <p:spPr>
          <a:xfrm>
            <a:off x="1876425" y="3602038"/>
            <a:ext cx="3734942" cy="2052720"/>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1850"/>
              <a:buNone/>
            </a:pPr>
            <a:r>
              <a:rPr lang="en-US" dirty="0">
                <a:solidFill>
                  <a:schemeClr val="tx1"/>
                </a:solidFill>
              </a:rPr>
              <a:t>Security Policy Presentation</a:t>
            </a:r>
          </a:p>
          <a:p>
            <a:pPr marL="0" lvl="0" indent="0" rtl="0">
              <a:spcBef>
                <a:spcPts val="1000"/>
              </a:spcBef>
              <a:spcAft>
                <a:spcPts val="0"/>
              </a:spcAft>
              <a:buClr>
                <a:schemeClr val="lt1"/>
              </a:buClr>
              <a:buSzPts val="1850"/>
              <a:buNone/>
            </a:pPr>
            <a:r>
              <a:rPr lang="en-US" dirty="0">
                <a:solidFill>
                  <a:schemeClr val="tx1"/>
                </a:solidFill>
              </a:rPr>
              <a:t>Developer: </a:t>
            </a:r>
            <a:r>
              <a:rPr lang="en-US" i="1" dirty="0">
                <a:solidFill>
                  <a:schemeClr val="tx1"/>
                </a:solidFill>
              </a:rPr>
              <a:t>Erin Walter</a:t>
            </a:r>
            <a:endParaRPr lang="en-US" dirty="0">
              <a:solidFill>
                <a:schemeClr val="tx1"/>
              </a:solidFill>
            </a:endParaRPr>
          </a:p>
          <a:p>
            <a:pPr marL="0" lvl="0" indent="0" rtl="0">
              <a:spcBef>
                <a:spcPts val="1000"/>
              </a:spcBef>
              <a:spcAft>
                <a:spcPts val="0"/>
              </a:spcAft>
              <a:buClr>
                <a:schemeClr val="lt1"/>
              </a:buClr>
              <a:buSzPts val="1850"/>
              <a:buNone/>
            </a:pPr>
            <a:endParaRPr lang="en-US" i="1" dirty="0"/>
          </a:p>
        </p:txBody>
      </p:sp>
      <p:sp>
        <p:nvSpPr>
          <p:cNvPr id="156" name="Round Diagonal Corner Rectangle 6">
            <a:extLst>
              <a:ext uri="{FF2B5EF4-FFF2-40B4-BE49-F238E27FC236}">
                <a16:creationId xmlns:a16="http://schemas.microsoft.com/office/drawing/2014/main" id="{BDE99016-F850-4AF3-BB21-B78608122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oogle Shape;146;p1" descr="Green Pace logo"/>
          <p:cNvPicPr preferRelativeResize="0"/>
          <p:nvPr/>
        </p:nvPicPr>
        <p:blipFill>
          <a:blip r:embed="rId5"/>
          <a:stretch>
            <a:fillRect/>
          </a:stretch>
        </p:blipFill>
        <p:spPr>
          <a:xfrm>
            <a:off x="6971207" y="1136606"/>
            <a:ext cx="3535961" cy="4577297"/>
          </a:xfrm>
          <a:prstGeom prst="rect">
            <a:avLst/>
          </a:prstGeom>
          <a:noFill/>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sz="half" idx="1"/>
          </p:nvPr>
        </p:nvSpPr>
        <p:spPr>
          <a:xfrm>
            <a:off x="859536" y="2249486"/>
            <a:ext cx="5160263" cy="35417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b="1" dirty="0"/>
              <a:t>Will Resizing Increase Collection Size?</a:t>
            </a:r>
          </a:p>
          <a:p>
            <a:pPr marL="0" lvl="0" indent="0" algn="l" rtl="0">
              <a:lnSpc>
                <a:spcPct val="90000"/>
              </a:lnSpc>
              <a:spcBef>
                <a:spcPts val="1000"/>
              </a:spcBef>
              <a:spcAft>
                <a:spcPts val="0"/>
              </a:spcAft>
              <a:buSzPts val="1800"/>
              <a:buNone/>
            </a:pPr>
            <a:endParaRPr dirty="0"/>
          </a:p>
        </p:txBody>
      </p:sp>
      <p:sp>
        <p:nvSpPr>
          <p:cNvPr id="2" name="Content Placeholder 1">
            <a:extLst>
              <a:ext uri="{FF2B5EF4-FFF2-40B4-BE49-F238E27FC236}">
                <a16:creationId xmlns:a16="http://schemas.microsoft.com/office/drawing/2014/main" id="{F1D98F1E-94DE-1A2E-6CB6-5240E6F412CE}"/>
              </a:ext>
            </a:extLst>
          </p:cNvPr>
          <p:cNvSpPr>
            <a:spLocks noGrp="1"/>
          </p:cNvSpPr>
          <p:nvPr>
            <p:ph sz="half" idx="2"/>
          </p:nvPr>
        </p:nvSpPr>
        <p:spPr>
          <a:xfrm>
            <a:off x="6172200" y="2542032"/>
            <a:ext cx="4875211" cy="3678874"/>
          </a:xfrm>
        </p:spPr>
        <p:txBody>
          <a:bodyPr>
            <a:normAutofit fontScale="92500" lnSpcReduction="10000"/>
          </a:bodyPr>
          <a:lstStyle/>
          <a:p>
            <a:r>
              <a:rPr lang="en-US" sz="2000" dirty="0"/>
              <a:t>When running this test, it will first assert that the collection size is 0, then will resize the collection to 5 using the resize() command, and then will assert that the new size of the collection is 5 using ASSERT_EQ(). </a:t>
            </a:r>
          </a:p>
          <a:p>
            <a:r>
              <a:rPr lang="en-US" sz="2000" dirty="0"/>
              <a:t>Result:</a:t>
            </a:r>
          </a:p>
          <a:p>
            <a:pPr marL="0" indent="0">
              <a:buNone/>
            </a:pPr>
            <a:r>
              <a:rPr lang="en-US" sz="1700" b="1" dirty="0">
                <a:solidFill>
                  <a:srgbClr val="92D050"/>
                </a:solidFill>
                <a:latin typeface="Courier New" panose="02070309020205020404" pitchFamily="49" charset="0"/>
                <a:cs typeface="Courier New" panose="02070309020205020404" pitchFamily="49" charset="0"/>
              </a:rPr>
              <a:t> </a:t>
            </a:r>
            <a:r>
              <a:rPr lang="en-US" sz="1700" dirty="0">
                <a:solidFill>
                  <a:srgbClr val="92D050"/>
                </a:solidFill>
                <a:latin typeface="Cascadia Mono" panose="020B0609020000020004" pitchFamily="49" charset="0"/>
                <a:cs typeface="Cascadia Mono" panose="020B0609020000020004" pitchFamily="49" charset="0"/>
              </a:rPr>
              <a:t>[ RUN ] </a:t>
            </a:r>
            <a:r>
              <a:rPr lang="en-US" sz="1700" dirty="0" err="1">
                <a:latin typeface="Cascadia Mono" panose="020B0609020000020004" pitchFamily="49" charset="0"/>
                <a:cs typeface="Cascadia Mono" panose="020B0609020000020004" pitchFamily="49" charset="0"/>
              </a:rPr>
              <a:t>CollectionTest</a:t>
            </a:r>
            <a:r>
              <a:rPr lang="en-US" sz="1700" dirty="0">
                <a:latin typeface="Cascadia Mono" panose="020B0609020000020004" pitchFamily="49" charset="0"/>
                <a:cs typeface="Cascadia Mono" panose="020B0609020000020004" pitchFamily="49" charset="0"/>
              </a:rPr>
              <a:t>.    </a:t>
            </a:r>
            <a:r>
              <a:rPr lang="en-US" sz="1700" dirty="0" err="1">
                <a:latin typeface="Cascadia Mono" panose="020B0609020000020004" pitchFamily="49" charset="0"/>
                <a:cs typeface="Cascadia Mono" panose="020B0609020000020004" pitchFamily="49" charset="0"/>
              </a:rPr>
              <a:t>ResizingIncreasesCollectionSize</a:t>
            </a:r>
            <a:endParaRPr lang="en-US" sz="1700" dirty="0">
              <a:latin typeface="Cascadia Mono" panose="020B0609020000020004" pitchFamily="49" charset="0"/>
              <a:cs typeface="Cascadia Mono" panose="020B0609020000020004" pitchFamily="49" charset="0"/>
            </a:endParaRPr>
          </a:p>
          <a:p>
            <a:pPr marL="0" indent="0">
              <a:buNone/>
            </a:pPr>
            <a:r>
              <a:rPr lang="en-US" sz="1700" dirty="0">
                <a:solidFill>
                  <a:srgbClr val="92D050"/>
                </a:solidFill>
                <a:latin typeface="Cascadia Mono" panose="020B0609020000020004" pitchFamily="49" charset="0"/>
                <a:cs typeface="Cascadia Mono" panose="020B0609020000020004" pitchFamily="49" charset="0"/>
              </a:rPr>
              <a:t>[ OK ] </a:t>
            </a:r>
            <a:r>
              <a:rPr lang="en-US" sz="1700" dirty="0" err="1">
                <a:latin typeface="Cascadia Mono" panose="020B0609020000020004" pitchFamily="49" charset="0"/>
                <a:cs typeface="Cascadia Mono" panose="020B0609020000020004" pitchFamily="49" charset="0"/>
              </a:rPr>
              <a:t>CollectionTest</a:t>
            </a:r>
            <a:r>
              <a:rPr lang="en-US" sz="1700" dirty="0">
                <a:latin typeface="Cascadia Mono" panose="020B0609020000020004" pitchFamily="49" charset="0"/>
                <a:cs typeface="Cascadia Mono" panose="020B0609020000020004" pitchFamily="49" charset="0"/>
              </a:rPr>
              <a:t>. </a:t>
            </a:r>
            <a:r>
              <a:rPr lang="en-US" sz="1700" dirty="0" err="1">
                <a:latin typeface="Cascadia Mono" panose="020B0609020000020004" pitchFamily="49" charset="0"/>
                <a:cs typeface="Cascadia Mono" panose="020B0609020000020004" pitchFamily="49" charset="0"/>
              </a:rPr>
              <a:t>ResizingIncreasesCollectionSize</a:t>
            </a:r>
            <a:r>
              <a:rPr lang="en-US" sz="1700" dirty="0">
                <a:latin typeface="Cascadia Mono" panose="020B0609020000020004" pitchFamily="49" charset="0"/>
                <a:cs typeface="Cascadia Mono" panose="020B0609020000020004" pitchFamily="49" charset="0"/>
              </a:rPr>
              <a:t> (0 </a:t>
            </a:r>
            <a:r>
              <a:rPr lang="en-US" sz="1700" dirty="0" err="1">
                <a:latin typeface="Cascadia Mono" panose="020B0609020000020004" pitchFamily="49" charset="0"/>
                <a:cs typeface="Cascadia Mono" panose="020B0609020000020004" pitchFamily="49" charset="0"/>
              </a:rPr>
              <a:t>ms</a:t>
            </a:r>
            <a:r>
              <a:rPr lang="en-US" sz="1700" dirty="0">
                <a:latin typeface="Cascadia Mono" panose="020B0609020000020004" pitchFamily="49" charset="0"/>
                <a:cs typeface="Cascadia Mono" panose="020B0609020000020004" pitchFamily="49" charset="0"/>
              </a:rPr>
              <a:t>)</a:t>
            </a:r>
          </a:p>
        </p:txBody>
      </p:sp>
      <p:pic>
        <p:nvPicPr>
          <p:cNvPr id="197" name="Google Shape;197;g9504e29505_0_0"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
        <p:nvSpPr>
          <p:cNvPr id="3" name="TextBox 2">
            <a:extLst>
              <a:ext uri="{FF2B5EF4-FFF2-40B4-BE49-F238E27FC236}">
                <a16:creationId xmlns:a16="http://schemas.microsoft.com/office/drawing/2014/main" id="{A4762A34-C480-F23A-94C6-9D9273F5F1BF}"/>
              </a:ext>
            </a:extLst>
          </p:cNvPr>
          <p:cNvSpPr txBox="1"/>
          <p:nvPr/>
        </p:nvSpPr>
        <p:spPr>
          <a:xfrm>
            <a:off x="1216152" y="2816352"/>
            <a:ext cx="4443984" cy="3093154"/>
          </a:xfrm>
          <a:prstGeom prst="rect">
            <a:avLst/>
          </a:prstGeom>
          <a:noFill/>
        </p:spPr>
        <p:txBody>
          <a:bodyPr wrap="square" rtlCol="0">
            <a:spAutoFit/>
          </a:bodyPr>
          <a:lstStyle/>
          <a:p>
            <a:r>
              <a:rPr lang="en-US" sz="1500" dirty="0">
                <a:latin typeface="Cascadia Mono" panose="020B0609020000020004" pitchFamily="49" charset="0"/>
              </a:rPr>
              <a:t>TEST_F(</a:t>
            </a:r>
            <a:r>
              <a:rPr lang="en-US" sz="1500" dirty="0" err="1">
                <a:latin typeface="Cascadia Mono" panose="020B0609020000020004" pitchFamily="49" charset="0"/>
              </a:rPr>
              <a:t>CollectionTest</a:t>
            </a:r>
            <a:r>
              <a:rPr lang="en-US" sz="1500" dirty="0">
                <a:latin typeface="Cascadia Mono" panose="020B0609020000020004" pitchFamily="49" charset="0"/>
              </a:rPr>
              <a:t>, </a:t>
            </a:r>
            <a:r>
              <a:rPr lang="en-US" sz="1500" dirty="0" err="1">
                <a:latin typeface="Cascadia Mono" panose="020B0609020000020004" pitchFamily="49" charset="0"/>
              </a:rPr>
              <a:t>ResizingIncreasesCollectionSize</a:t>
            </a:r>
            <a:r>
              <a:rPr lang="en-US" sz="1500" dirty="0">
                <a:latin typeface="Cascadia Mono" panose="020B0609020000020004" pitchFamily="49" charset="0"/>
              </a:rPr>
              <a:t>)</a:t>
            </a:r>
          </a:p>
          <a:p>
            <a:r>
              <a:rPr lang="en-US" sz="1500" dirty="0">
                <a:latin typeface="Cascadia Mono" panose="020B0609020000020004" pitchFamily="49" charset="0"/>
              </a:rPr>
              <a:t>{</a:t>
            </a:r>
          </a:p>
          <a:p>
            <a:r>
              <a:rPr lang="en-US" sz="1500" dirty="0">
                <a:latin typeface="Cascadia Mono" panose="020B0609020000020004" pitchFamily="49" charset="0"/>
              </a:rPr>
              <a:t>    //first show collection size is 0</a:t>
            </a:r>
          </a:p>
          <a:p>
            <a:r>
              <a:rPr lang="en-US" sz="1500" dirty="0">
                <a:latin typeface="Cascadia Mono" panose="020B0609020000020004" pitchFamily="49" charset="0"/>
              </a:rPr>
              <a:t>    ASSERT_EQ(collection-&gt;size(), 0);</a:t>
            </a:r>
          </a:p>
          <a:p>
            <a:endParaRPr lang="en-US" sz="1500" dirty="0">
              <a:latin typeface="Cascadia Mono" panose="020B0609020000020004" pitchFamily="49" charset="0"/>
            </a:endParaRPr>
          </a:p>
          <a:p>
            <a:r>
              <a:rPr lang="en-US" sz="1500" dirty="0">
                <a:latin typeface="Cascadia Mono" panose="020B0609020000020004" pitchFamily="49" charset="0"/>
              </a:rPr>
              <a:t>    //resize collection size to 5</a:t>
            </a:r>
          </a:p>
          <a:p>
            <a:r>
              <a:rPr lang="en-US" sz="1500" dirty="0">
                <a:latin typeface="Cascadia Mono" panose="020B0609020000020004" pitchFamily="49" charset="0"/>
              </a:rPr>
              <a:t>    collection-&gt;resize(5);</a:t>
            </a:r>
          </a:p>
          <a:p>
            <a:endParaRPr lang="en-US" sz="1500" dirty="0">
              <a:latin typeface="Cascadia Mono" panose="020B0609020000020004" pitchFamily="49" charset="0"/>
            </a:endParaRPr>
          </a:p>
          <a:p>
            <a:r>
              <a:rPr lang="en-US" sz="1500" dirty="0">
                <a:latin typeface="Cascadia Mono" panose="020B0609020000020004" pitchFamily="49" charset="0"/>
              </a:rPr>
              <a:t>    //assert that new size is 5 to  		  show that resize increased size</a:t>
            </a:r>
          </a:p>
          <a:p>
            <a:r>
              <a:rPr lang="en-US" sz="1500" dirty="0">
                <a:latin typeface="Cascadia Mono" panose="020B0609020000020004" pitchFamily="49" charset="0"/>
              </a:rPr>
              <a:t>    ASSERT_EQ(collection-&gt;size(), 5);</a:t>
            </a:r>
          </a:p>
          <a:p>
            <a:r>
              <a:rPr lang="en-US" sz="1500" dirty="0">
                <a:latin typeface="Cascadia Mono" panose="020B0609020000020004" pitchFamily="49" charset="0"/>
              </a:rPr>
              <a:t>}</a:t>
            </a:r>
            <a:endParaRPr lang="en-US" sz="1500"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FC15-0D2C-C930-B98C-51E51B21B8A6}"/>
              </a:ext>
            </a:extLst>
          </p:cNvPr>
          <p:cNvSpPr>
            <a:spLocks noGrp="1"/>
          </p:cNvSpPr>
          <p:nvPr>
            <p:ph type="title"/>
          </p:nvPr>
        </p:nvSpPr>
        <p:spPr/>
        <p:txBody>
          <a:bodyPr/>
          <a:lstStyle/>
          <a:p>
            <a:pPr algn="r"/>
            <a:r>
              <a:rPr lang="en-US" dirty="0"/>
              <a:t>UNIT TESTING</a:t>
            </a:r>
          </a:p>
        </p:txBody>
      </p:sp>
      <p:sp>
        <p:nvSpPr>
          <p:cNvPr id="3" name="Content Placeholder 2">
            <a:extLst>
              <a:ext uri="{FF2B5EF4-FFF2-40B4-BE49-F238E27FC236}">
                <a16:creationId xmlns:a16="http://schemas.microsoft.com/office/drawing/2014/main" id="{5F596AF9-77F8-60DA-C3D7-70F525877E4A}"/>
              </a:ext>
            </a:extLst>
          </p:cNvPr>
          <p:cNvSpPr>
            <a:spLocks noGrp="1"/>
          </p:cNvSpPr>
          <p:nvPr>
            <p:ph sz="half" idx="1"/>
          </p:nvPr>
        </p:nvSpPr>
        <p:spPr>
          <a:xfrm>
            <a:off x="594360" y="2249486"/>
            <a:ext cx="5425439" cy="3675826"/>
          </a:xfrm>
        </p:spPr>
        <p:txBody>
          <a:bodyPr>
            <a:normAutofit fontScale="92500" lnSpcReduction="10000"/>
          </a:bodyPr>
          <a:lstStyle/>
          <a:p>
            <a:pPr marL="0" indent="0">
              <a:buNone/>
            </a:pPr>
            <a:r>
              <a:rPr lang="en-US" b="1" dirty="0"/>
              <a:t>Will an exception be thrown when calling out of bounds range location?</a:t>
            </a:r>
          </a:p>
        </p:txBody>
      </p:sp>
      <p:sp>
        <p:nvSpPr>
          <p:cNvPr id="4" name="Content Placeholder 3">
            <a:extLst>
              <a:ext uri="{FF2B5EF4-FFF2-40B4-BE49-F238E27FC236}">
                <a16:creationId xmlns:a16="http://schemas.microsoft.com/office/drawing/2014/main" id="{401F5B4D-9BBB-67A6-1F14-B385D0D34517}"/>
              </a:ext>
            </a:extLst>
          </p:cNvPr>
          <p:cNvSpPr>
            <a:spLocks noGrp="1"/>
          </p:cNvSpPr>
          <p:nvPr>
            <p:ph sz="half" idx="2"/>
          </p:nvPr>
        </p:nvSpPr>
        <p:spPr>
          <a:xfrm>
            <a:off x="6172200" y="2249486"/>
            <a:ext cx="5120640" cy="3541714"/>
          </a:xfrm>
        </p:spPr>
        <p:txBody>
          <a:bodyPr>
            <a:normAutofit fontScale="92500" lnSpcReduction="10000"/>
          </a:bodyPr>
          <a:lstStyle/>
          <a:p>
            <a:r>
              <a:rPr lang="en-US" sz="1700" dirty="0"/>
              <a:t>This test is working to create an exception to test that an out-of-range exception will be thrown.</a:t>
            </a:r>
          </a:p>
          <a:p>
            <a:r>
              <a:rPr lang="en-US" sz="1700" dirty="0"/>
              <a:t>A collection of size 5 is created, then the EXPECT_THROW() is called while calling to the collection at location of 10, which does not exist, to show an exception is thrown</a:t>
            </a:r>
          </a:p>
          <a:p>
            <a:r>
              <a:rPr lang="en-US" sz="1600" dirty="0"/>
              <a:t>Result:</a:t>
            </a:r>
          </a:p>
          <a:p>
            <a:pPr marL="0" indent="0">
              <a:buNone/>
            </a:pPr>
            <a:r>
              <a:rPr lang="en-US" sz="1600" dirty="0">
                <a:solidFill>
                  <a:srgbClr val="92D050"/>
                </a:solidFill>
                <a:latin typeface="Cascadia Mono" panose="020B0609020000020004" pitchFamily="49" charset="0"/>
                <a:cs typeface="Cascadia Mono" panose="020B0609020000020004" pitchFamily="49" charset="0"/>
              </a:rPr>
              <a:t>[ RUN      ] </a:t>
            </a:r>
            <a:r>
              <a:rPr lang="en-US" sz="1600" dirty="0" err="1">
                <a:latin typeface="Cascadia Mono" panose="020B0609020000020004" pitchFamily="49" charset="0"/>
                <a:cs typeface="Cascadia Mono" panose="020B0609020000020004" pitchFamily="49" charset="0"/>
              </a:rPr>
              <a:t>CollectionTest</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cs typeface="Cascadia Mono" panose="020B0609020000020004" pitchFamily="49" charset="0"/>
              </a:rPr>
              <a:t>ExceptionThrownWhenCallingOutOfBounds</a:t>
            </a:r>
            <a:endParaRPr lang="en-US" sz="1600" dirty="0">
              <a:latin typeface="Cascadia Mono" panose="020B0609020000020004" pitchFamily="49" charset="0"/>
              <a:cs typeface="Cascadia Mono" panose="020B0609020000020004" pitchFamily="49" charset="0"/>
            </a:endParaRPr>
          </a:p>
          <a:p>
            <a:pPr marL="0" indent="0">
              <a:buNone/>
            </a:pPr>
            <a:r>
              <a:rPr lang="en-US" sz="1600" dirty="0">
                <a:solidFill>
                  <a:srgbClr val="92D050"/>
                </a:solidFill>
                <a:latin typeface="Cascadia Mono" panose="020B0609020000020004" pitchFamily="49" charset="0"/>
                <a:cs typeface="Cascadia Mono" panose="020B0609020000020004" pitchFamily="49" charset="0"/>
              </a:rPr>
              <a:t>[       OK ] </a:t>
            </a:r>
            <a:r>
              <a:rPr lang="en-US" sz="1600" dirty="0" err="1">
                <a:latin typeface="Cascadia Mono" panose="020B0609020000020004" pitchFamily="49" charset="0"/>
                <a:cs typeface="Cascadia Mono" panose="020B0609020000020004" pitchFamily="49" charset="0"/>
              </a:rPr>
              <a:t>CollectionTest</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cs typeface="Cascadia Mono" panose="020B0609020000020004" pitchFamily="49" charset="0"/>
              </a:rPr>
              <a:t>ExceptionThrownWhenCallingOutOfBounds</a:t>
            </a:r>
            <a:r>
              <a:rPr lang="en-US" sz="1600" dirty="0">
                <a:latin typeface="Cascadia Mono" panose="020B0609020000020004" pitchFamily="49" charset="0"/>
                <a:cs typeface="Cascadia Mono" panose="020B0609020000020004" pitchFamily="49" charset="0"/>
              </a:rPr>
              <a:t> (2 </a:t>
            </a:r>
            <a:r>
              <a:rPr lang="en-US" sz="1600" dirty="0" err="1">
                <a:latin typeface="Cascadia Mono" panose="020B0609020000020004" pitchFamily="49" charset="0"/>
                <a:cs typeface="Cascadia Mono" panose="020B0609020000020004" pitchFamily="49" charset="0"/>
              </a:rPr>
              <a:t>ms</a:t>
            </a:r>
            <a:r>
              <a:rPr lang="en-US" sz="1600" dirty="0">
                <a:latin typeface="Cascadia Mono" panose="020B0609020000020004" pitchFamily="49" charset="0"/>
                <a:cs typeface="Cascadia Mono" panose="020B0609020000020004" pitchFamily="49" charset="0"/>
              </a:rPr>
              <a:t>)</a:t>
            </a:r>
          </a:p>
          <a:p>
            <a:endParaRPr lang="en-US" dirty="0"/>
          </a:p>
        </p:txBody>
      </p:sp>
      <p:sp>
        <p:nvSpPr>
          <p:cNvPr id="7" name="TextBox 6">
            <a:extLst>
              <a:ext uri="{FF2B5EF4-FFF2-40B4-BE49-F238E27FC236}">
                <a16:creationId xmlns:a16="http://schemas.microsoft.com/office/drawing/2014/main" id="{A244DF3D-85DF-D5BF-B67C-5B7A445F40F6}"/>
              </a:ext>
            </a:extLst>
          </p:cNvPr>
          <p:cNvSpPr txBox="1"/>
          <p:nvPr/>
        </p:nvSpPr>
        <p:spPr>
          <a:xfrm>
            <a:off x="676656" y="3146328"/>
            <a:ext cx="5221224" cy="2862322"/>
          </a:xfrm>
          <a:prstGeom prst="rect">
            <a:avLst/>
          </a:prstGeom>
          <a:noFill/>
        </p:spPr>
        <p:txBody>
          <a:bodyPr wrap="square" rtlCol="0">
            <a:spAutoFit/>
          </a:bodyPr>
          <a:lstStyle/>
          <a:p>
            <a:r>
              <a:rPr lang="en-US" sz="1500" dirty="0">
                <a:latin typeface="Cascadia Mono" panose="020B0609020000020004" pitchFamily="49" charset="0"/>
              </a:rPr>
              <a:t>TEST_F(</a:t>
            </a:r>
            <a:r>
              <a:rPr lang="en-US" sz="1500" dirty="0" err="1">
                <a:latin typeface="Cascadia Mono" panose="020B0609020000020004" pitchFamily="49" charset="0"/>
              </a:rPr>
              <a:t>CollectionTest</a:t>
            </a:r>
            <a:r>
              <a:rPr lang="en-US" sz="1500" dirty="0">
                <a:latin typeface="Cascadia Mono" panose="020B0609020000020004" pitchFamily="49" charset="0"/>
              </a:rPr>
              <a:t>, </a:t>
            </a:r>
            <a:r>
              <a:rPr lang="en-US" sz="1500" dirty="0" err="1">
                <a:latin typeface="Cascadia Mono" panose="020B0609020000020004" pitchFamily="49" charset="0"/>
              </a:rPr>
              <a:t>ExceptionThrownWhenCallingOutOfBounds</a:t>
            </a:r>
            <a:r>
              <a:rPr lang="en-US" sz="1500" dirty="0">
                <a:latin typeface="Cascadia Mono" panose="020B0609020000020004" pitchFamily="49" charset="0"/>
              </a:rPr>
              <a:t>)</a:t>
            </a:r>
          </a:p>
          <a:p>
            <a:r>
              <a:rPr lang="en-US" sz="1500" dirty="0">
                <a:latin typeface="Cascadia Mono" panose="020B0609020000020004" pitchFamily="49" charset="0"/>
              </a:rPr>
              <a:t>{</a:t>
            </a:r>
          </a:p>
          <a:p>
            <a:r>
              <a:rPr lang="en-US" sz="1500" dirty="0">
                <a:latin typeface="Cascadia Mono" panose="020B0609020000020004" pitchFamily="49" charset="0"/>
              </a:rPr>
              <a:t>    //first add 5 entries to collection</a:t>
            </a:r>
          </a:p>
          <a:p>
            <a:r>
              <a:rPr lang="en-US" sz="1500" dirty="0">
                <a:latin typeface="Cascadia Mono" panose="020B0609020000020004" pitchFamily="49" charset="0"/>
              </a:rPr>
              <a:t>    </a:t>
            </a:r>
            <a:r>
              <a:rPr lang="en-US" sz="1500" dirty="0" err="1">
                <a:latin typeface="Cascadia Mono" panose="020B0609020000020004" pitchFamily="49" charset="0"/>
              </a:rPr>
              <a:t>add_entries</a:t>
            </a:r>
            <a:r>
              <a:rPr lang="en-US" sz="1500" dirty="0">
                <a:latin typeface="Cascadia Mono" panose="020B0609020000020004" pitchFamily="49" charset="0"/>
              </a:rPr>
              <a:t>(5);</a:t>
            </a:r>
          </a:p>
          <a:p>
            <a:r>
              <a:rPr lang="en-US" sz="1500" dirty="0">
                <a:latin typeface="Cascadia Mono" panose="020B0609020000020004" pitchFamily="49" charset="0"/>
              </a:rPr>
              <a:t>    ASSERT_EQ(collection-&gt;size(), 5);</a:t>
            </a:r>
          </a:p>
          <a:p>
            <a:endParaRPr lang="en-US" sz="1500" dirty="0">
              <a:latin typeface="Cascadia Mono" panose="020B0609020000020004" pitchFamily="49" charset="0"/>
            </a:endParaRPr>
          </a:p>
          <a:p>
            <a:r>
              <a:rPr lang="en-US" sz="1500" dirty="0">
                <a:latin typeface="Cascadia Mono" panose="020B0609020000020004" pitchFamily="49" charset="0"/>
              </a:rPr>
              <a:t>    //assert that exception thrown when  	calling out of range location</a:t>
            </a:r>
          </a:p>
          <a:p>
            <a:r>
              <a:rPr lang="en-US" sz="1500" dirty="0">
                <a:latin typeface="Cascadia Mono" panose="020B0609020000020004" pitchFamily="49" charset="0"/>
              </a:rPr>
              <a:t>    EXPECT_THROW(collection-&gt;at(10), 	std::</a:t>
            </a:r>
            <a:r>
              <a:rPr lang="en-US" sz="1500" dirty="0" err="1">
                <a:latin typeface="Cascadia Mono" panose="020B0609020000020004" pitchFamily="49" charset="0"/>
              </a:rPr>
              <a:t>out_of_range</a:t>
            </a:r>
            <a:r>
              <a:rPr lang="en-US" sz="1500" dirty="0">
                <a:latin typeface="Cascadia Mono" panose="020B0609020000020004" pitchFamily="49" charset="0"/>
              </a:rPr>
              <a:t>);   </a:t>
            </a:r>
          </a:p>
          <a:p>
            <a:r>
              <a:rPr lang="en-US" sz="1500" dirty="0">
                <a:latin typeface="Cascadia Mono" panose="020B0609020000020004" pitchFamily="49" charset="0"/>
              </a:rPr>
              <a:t>}</a:t>
            </a:r>
            <a:endParaRPr lang="en-US" sz="1500" dirty="0"/>
          </a:p>
        </p:txBody>
      </p:sp>
    </p:spTree>
    <p:extLst>
      <p:ext uri="{BB962C8B-B14F-4D97-AF65-F5344CB8AC3E}">
        <p14:creationId xmlns:p14="http://schemas.microsoft.com/office/powerpoint/2010/main" val="358228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FC15-0D2C-C930-B98C-51E51B21B8A6}"/>
              </a:ext>
            </a:extLst>
          </p:cNvPr>
          <p:cNvSpPr>
            <a:spLocks noGrp="1"/>
          </p:cNvSpPr>
          <p:nvPr>
            <p:ph type="title"/>
          </p:nvPr>
        </p:nvSpPr>
        <p:spPr/>
        <p:txBody>
          <a:bodyPr/>
          <a:lstStyle/>
          <a:p>
            <a:pPr algn="r"/>
            <a:r>
              <a:rPr lang="en-US" dirty="0"/>
              <a:t>UNIT TESTING</a:t>
            </a:r>
          </a:p>
        </p:txBody>
      </p:sp>
      <p:sp>
        <p:nvSpPr>
          <p:cNvPr id="3" name="Content Placeholder 2">
            <a:extLst>
              <a:ext uri="{FF2B5EF4-FFF2-40B4-BE49-F238E27FC236}">
                <a16:creationId xmlns:a16="http://schemas.microsoft.com/office/drawing/2014/main" id="{5F596AF9-77F8-60DA-C3D7-70F525877E4A}"/>
              </a:ext>
            </a:extLst>
          </p:cNvPr>
          <p:cNvSpPr>
            <a:spLocks noGrp="1"/>
          </p:cNvSpPr>
          <p:nvPr>
            <p:ph sz="half" idx="1"/>
          </p:nvPr>
        </p:nvSpPr>
        <p:spPr>
          <a:xfrm>
            <a:off x="594360" y="2249486"/>
            <a:ext cx="5425439" cy="3675826"/>
          </a:xfrm>
        </p:spPr>
        <p:txBody>
          <a:bodyPr>
            <a:normAutofit fontScale="92500" lnSpcReduction="20000"/>
          </a:bodyPr>
          <a:lstStyle/>
          <a:p>
            <a:pPr marL="0" indent="0">
              <a:buNone/>
            </a:pPr>
            <a:r>
              <a:rPr lang="en-US" b="1" dirty="0"/>
              <a:t>Will calling clear erase a collection?</a:t>
            </a:r>
          </a:p>
        </p:txBody>
      </p:sp>
      <p:sp>
        <p:nvSpPr>
          <p:cNvPr id="4" name="Content Placeholder 3">
            <a:extLst>
              <a:ext uri="{FF2B5EF4-FFF2-40B4-BE49-F238E27FC236}">
                <a16:creationId xmlns:a16="http://schemas.microsoft.com/office/drawing/2014/main" id="{401F5B4D-9BBB-67A6-1F14-B385D0D34517}"/>
              </a:ext>
            </a:extLst>
          </p:cNvPr>
          <p:cNvSpPr>
            <a:spLocks noGrp="1"/>
          </p:cNvSpPr>
          <p:nvPr>
            <p:ph sz="half" idx="2"/>
          </p:nvPr>
        </p:nvSpPr>
        <p:spPr>
          <a:xfrm>
            <a:off x="6172200" y="2249486"/>
            <a:ext cx="5221224" cy="3541714"/>
          </a:xfrm>
        </p:spPr>
        <p:txBody>
          <a:bodyPr>
            <a:normAutofit fontScale="92500" lnSpcReduction="20000"/>
          </a:bodyPr>
          <a:lstStyle/>
          <a:p>
            <a:r>
              <a:rPr lang="en-US" sz="1700" dirty="0"/>
              <a:t>This test asserts that when the clear() function is called on a collection, this will erase the collection</a:t>
            </a:r>
          </a:p>
          <a:p>
            <a:r>
              <a:rPr lang="en-US" sz="1700" dirty="0"/>
              <a:t>To test this a collection with 5 entries is created. Next, this collection is cleared using the clear() function. And, then ASSERT_EQ is called to assert that the collection’s size is now 0, and an ASSERT_TRUE is called to assert that the collection is empty.</a:t>
            </a:r>
          </a:p>
          <a:p>
            <a:r>
              <a:rPr lang="en-US" sz="1600" dirty="0"/>
              <a:t>Result:</a:t>
            </a:r>
          </a:p>
          <a:p>
            <a:pPr marL="0" indent="0">
              <a:buNone/>
            </a:pPr>
            <a:r>
              <a:rPr lang="en-US" sz="1600" dirty="0">
                <a:solidFill>
                  <a:srgbClr val="92D050"/>
                </a:solidFill>
                <a:latin typeface="Cascadia Mono" panose="020B0609020000020004" pitchFamily="49" charset="0"/>
                <a:cs typeface="Cascadia Mono" panose="020B0609020000020004" pitchFamily="49" charset="0"/>
              </a:rPr>
              <a:t>[ RUN      ] </a:t>
            </a:r>
            <a:r>
              <a:rPr lang="en-US" sz="1600" dirty="0" err="1">
                <a:latin typeface="Cascadia Mono" panose="020B0609020000020004" pitchFamily="49" charset="0"/>
                <a:cs typeface="Cascadia Mono" panose="020B0609020000020004" pitchFamily="49" charset="0"/>
              </a:rPr>
              <a:t>CollectionTest</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rPr>
              <a:t>ClearCollectionErasesCollection</a:t>
            </a:r>
            <a:endParaRPr lang="en-US" sz="1600" dirty="0">
              <a:latin typeface="Cascadia Mono" panose="020B0609020000020004" pitchFamily="49" charset="0"/>
              <a:cs typeface="Cascadia Mono" panose="020B0609020000020004" pitchFamily="49" charset="0"/>
            </a:endParaRPr>
          </a:p>
          <a:p>
            <a:pPr marL="0" indent="0">
              <a:buNone/>
            </a:pPr>
            <a:r>
              <a:rPr lang="en-US" sz="1600" dirty="0">
                <a:solidFill>
                  <a:srgbClr val="92D050"/>
                </a:solidFill>
                <a:latin typeface="Cascadia Mono" panose="020B0609020000020004" pitchFamily="49" charset="0"/>
                <a:cs typeface="Cascadia Mono" panose="020B0609020000020004" pitchFamily="49" charset="0"/>
              </a:rPr>
              <a:t>[       OK ] </a:t>
            </a:r>
            <a:r>
              <a:rPr lang="en-US" sz="1600" dirty="0" err="1">
                <a:latin typeface="Cascadia Mono" panose="020B0609020000020004" pitchFamily="49" charset="0"/>
                <a:cs typeface="Cascadia Mono" panose="020B0609020000020004" pitchFamily="49" charset="0"/>
              </a:rPr>
              <a:t>CollectionTest</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rPr>
              <a:t>ClearCollectionErasesCollection</a:t>
            </a:r>
            <a:r>
              <a:rPr lang="en-US" sz="1600" dirty="0">
                <a:latin typeface="Cascadia Mono" panose="020B0609020000020004" pitchFamily="49" charset="0"/>
                <a:cs typeface="Cascadia Mono" panose="020B0609020000020004" pitchFamily="49" charset="0"/>
              </a:rPr>
              <a:t> (0 </a:t>
            </a:r>
            <a:r>
              <a:rPr lang="en-US" sz="1600" dirty="0" err="1">
                <a:latin typeface="Cascadia Mono" panose="020B0609020000020004" pitchFamily="49" charset="0"/>
                <a:cs typeface="Cascadia Mono" panose="020B0609020000020004" pitchFamily="49" charset="0"/>
              </a:rPr>
              <a:t>ms</a:t>
            </a:r>
            <a:r>
              <a:rPr lang="en-US" sz="1600" dirty="0">
                <a:latin typeface="Cascadia Mono" panose="020B0609020000020004" pitchFamily="49" charset="0"/>
                <a:cs typeface="Cascadia Mono" panose="020B0609020000020004" pitchFamily="49" charset="0"/>
              </a:rPr>
              <a:t>)</a:t>
            </a:r>
          </a:p>
          <a:p>
            <a:endParaRPr lang="en-US" dirty="0"/>
          </a:p>
        </p:txBody>
      </p:sp>
      <p:sp>
        <p:nvSpPr>
          <p:cNvPr id="7" name="TextBox 6">
            <a:extLst>
              <a:ext uri="{FF2B5EF4-FFF2-40B4-BE49-F238E27FC236}">
                <a16:creationId xmlns:a16="http://schemas.microsoft.com/office/drawing/2014/main" id="{A244DF3D-85DF-D5BF-B67C-5B7A445F40F6}"/>
              </a:ext>
            </a:extLst>
          </p:cNvPr>
          <p:cNvSpPr txBox="1"/>
          <p:nvPr/>
        </p:nvSpPr>
        <p:spPr>
          <a:xfrm>
            <a:off x="594360" y="2698272"/>
            <a:ext cx="5221224" cy="3785652"/>
          </a:xfrm>
          <a:prstGeom prst="rect">
            <a:avLst/>
          </a:prstGeom>
          <a:noFill/>
        </p:spPr>
        <p:txBody>
          <a:bodyPr wrap="square" rtlCol="0">
            <a:spAutoFit/>
          </a:bodyPr>
          <a:lstStyle/>
          <a:p>
            <a:r>
              <a:rPr lang="en-US" sz="1500" dirty="0">
                <a:latin typeface="Cascadia Mono" panose="020B0609020000020004" pitchFamily="49" charset="0"/>
              </a:rPr>
              <a:t>TEST_F(</a:t>
            </a:r>
            <a:r>
              <a:rPr lang="en-US" sz="1500" dirty="0" err="1">
                <a:latin typeface="Cascadia Mono" panose="020B0609020000020004" pitchFamily="49" charset="0"/>
              </a:rPr>
              <a:t>CollectionTest</a:t>
            </a:r>
            <a:r>
              <a:rPr lang="en-US" sz="1500" dirty="0">
                <a:latin typeface="Cascadia Mono" panose="020B0609020000020004" pitchFamily="49" charset="0"/>
              </a:rPr>
              <a:t>, </a:t>
            </a:r>
            <a:r>
              <a:rPr lang="en-US" sz="1500" dirty="0" err="1">
                <a:latin typeface="Cascadia Mono" panose="020B0609020000020004" pitchFamily="49" charset="0"/>
              </a:rPr>
              <a:t>ClearCollectionErasesCollection</a:t>
            </a:r>
            <a:r>
              <a:rPr lang="en-US" sz="1500" dirty="0">
                <a:latin typeface="Cascadia Mono" panose="020B0609020000020004" pitchFamily="49" charset="0"/>
              </a:rPr>
              <a:t>)</a:t>
            </a:r>
          </a:p>
          <a:p>
            <a:r>
              <a:rPr lang="en-US" sz="1500" dirty="0">
                <a:latin typeface="Cascadia Mono" panose="020B0609020000020004" pitchFamily="49" charset="0"/>
              </a:rPr>
              <a:t>{</a:t>
            </a:r>
          </a:p>
          <a:p>
            <a:r>
              <a:rPr lang="en-US" sz="1500" dirty="0">
                <a:latin typeface="Cascadia Mono" panose="020B0609020000020004" pitchFamily="49" charset="0"/>
              </a:rPr>
              <a:t>    //first add 5 entries to collection</a:t>
            </a:r>
          </a:p>
          <a:p>
            <a:r>
              <a:rPr lang="en-US" sz="1500" dirty="0">
                <a:latin typeface="Cascadia Mono" panose="020B0609020000020004" pitchFamily="49" charset="0"/>
              </a:rPr>
              <a:t>    //assert equal to 5</a:t>
            </a:r>
          </a:p>
          <a:p>
            <a:r>
              <a:rPr lang="en-US" sz="1500" dirty="0">
                <a:latin typeface="Cascadia Mono" panose="020B0609020000020004" pitchFamily="49" charset="0"/>
              </a:rPr>
              <a:t>    </a:t>
            </a:r>
            <a:r>
              <a:rPr lang="en-US" sz="1500" dirty="0" err="1">
                <a:latin typeface="Cascadia Mono" panose="020B0609020000020004" pitchFamily="49" charset="0"/>
              </a:rPr>
              <a:t>add_entries</a:t>
            </a:r>
            <a:r>
              <a:rPr lang="en-US" sz="1500" dirty="0">
                <a:latin typeface="Cascadia Mono" panose="020B0609020000020004" pitchFamily="49" charset="0"/>
              </a:rPr>
              <a:t>(5);</a:t>
            </a:r>
          </a:p>
          <a:p>
            <a:r>
              <a:rPr lang="en-US" sz="1500" dirty="0">
                <a:latin typeface="Cascadia Mono" panose="020B0609020000020004" pitchFamily="49" charset="0"/>
              </a:rPr>
              <a:t>    ASSERT_EQ(collection-&gt;size(), 5);</a:t>
            </a:r>
          </a:p>
          <a:p>
            <a:endParaRPr lang="en-US" sz="1500" dirty="0">
              <a:latin typeface="Cascadia Mono" panose="020B0609020000020004" pitchFamily="49" charset="0"/>
            </a:endParaRPr>
          </a:p>
          <a:p>
            <a:r>
              <a:rPr lang="en-US" sz="1500" dirty="0">
                <a:latin typeface="Cascadia Mono" panose="020B0609020000020004" pitchFamily="49" charset="0"/>
              </a:rPr>
              <a:t>    //use clear on collection</a:t>
            </a:r>
          </a:p>
          <a:p>
            <a:r>
              <a:rPr lang="en-US" sz="1500" dirty="0">
                <a:latin typeface="Cascadia Mono" panose="020B0609020000020004" pitchFamily="49" charset="0"/>
              </a:rPr>
              <a:t>    collection-&gt;clear();</a:t>
            </a:r>
          </a:p>
          <a:p>
            <a:endParaRPr lang="en-US" sz="1500" dirty="0">
              <a:latin typeface="Cascadia Mono" panose="020B0609020000020004" pitchFamily="49" charset="0"/>
            </a:endParaRPr>
          </a:p>
          <a:p>
            <a:r>
              <a:rPr lang="en-US" sz="1500" dirty="0">
                <a:latin typeface="Cascadia Mono" panose="020B0609020000020004" pitchFamily="49" charset="0"/>
              </a:rPr>
              <a:t>    //assert that new size is 0, and that 	collection empty</a:t>
            </a:r>
          </a:p>
          <a:p>
            <a:r>
              <a:rPr lang="en-US" sz="1500" dirty="0">
                <a:latin typeface="Cascadia Mono" panose="020B0609020000020004" pitchFamily="49" charset="0"/>
              </a:rPr>
              <a:t>    ASSERT_EQ(collection-&gt;size(), 0);</a:t>
            </a:r>
          </a:p>
          <a:p>
            <a:r>
              <a:rPr lang="en-US" sz="1500" dirty="0">
                <a:latin typeface="Cascadia Mono" panose="020B0609020000020004" pitchFamily="49" charset="0"/>
              </a:rPr>
              <a:t>    ASSERT_TRUE(collection-&gt;empty());</a:t>
            </a:r>
          </a:p>
          <a:p>
            <a:r>
              <a:rPr lang="en-US" sz="1500" dirty="0">
                <a:latin typeface="Cascadia Mono" panose="020B0609020000020004" pitchFamily="49" charset="0"/>
              </a:rPr>
              <a:t>}</a:t>
            </a:r>
            <a:endParaRPr lang="en-US" sz="1500" dirty="0"/>
          </a:p>
        </p:txBody>
      </p:sp>
    </p:spTree>
    <p:extLst>
      <p:ext uri="{BB962C8B-B14F-4D97-AF65-F5344CB8AC3E}">
        <p14:creationId xmlns:p14="http://schemas.microsoft.com/office/powerpoint/2010/main" val="149238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FC15-0D2C-C930-B98C-51E51B21B8A6}"/>
              </a:ext>
            </a:extLst>
          </p:cNvPr>
          <p:cNvSpPr>
            <a:spLocks noGrp="1"/>
          </p:cNvSpPr>
          <p:nvPr>
            <p:ph type="title"/>
          </p:nvPr>
        </p:nvSpPr>
        <p:spPr/>
        <p:txBody>
          <a:bodyPr/>
          <a:lstStyle/>
          <a:p>
            <a:pPr algn="r"/>
            <a:r>
              <a:rPr lang="en-US" dirty="0"/>
              <a:t>UNIT TESTING</a:t>
            </a:r>
          </a:p>
        </p:txBody>
      </p:sp>
      <p:sp>
        <p:nvSpPr>
          <p:cNvPr id="3" name="Content Placeholder 2">
            <a:extLst>
              <a:ext uri="{FF2B5EF4-FFF2-40B4-BE49-F238E27FC236}">
                <a16:creationId xmlns:a16="http://schemas.microsoft.com/office/drawing/2014/main" id="{5F596AF9-77F8-60DA-C3D7-70F525877E4A}"/>
              </a:ext>
            </a:extLst>
          </p:cNvPr>
          <p:cNvSpPr>
            <a:spLocks noGrp="1"/>
          </p:cNvSpPr>
          <p:nvPr>
            <p:ph sz="half" idx="1"/>
          </p:nvPr>
        </p:nvSpPr>
        <p:spPr>
          <a:xfrm>
            <a:off x="594360" y="1956816"/>
            <a:ext cx="5425439" cy="3968496"/>
          </a:xfrm>
        </p:spPr>
        <p:txBody>
          <a:bodyPr>
            <a:normAutofit fontScale="92500" lnSpcReduction="10000"/>
          </a:bodyPr>
          <a:lstStyle/>
          <a:p>
            <a:pPr marL="0" indent="0">
              <a:buNone/>
            </a:pPr>
            <a:r>
              <a:rPr lang="en-US" sz="2000" b="1" dirty="0"/>
              <a:t>Will an exception be thrown when resizing a collection and calling out of bounds range location that previously was not out of bounds?</a:t>
            </a:r>
          </a:p>
        </p:txBody>
      </p:sp>
      <p:sp>
        <p:nvSpPr>
          <p:cNvPr id="4" name="Content Placeholder 3">
            <a:extLst>
              <a:ext uri="{FF2B5EF4-FFF2-40B4-BE49-F238E27FC236}">
                <a16:creationId xmlns:a16="http://schemas.microsoft.com/office/drawing/2014/main" id="{401F5B4D-9BBB-67A6-1F14-B385D0D34517}"/>
              </a:ext>
            </a:extLst>
          </p:cNvPr>
          <p:cNvSpPr>
            <a:spLocks noGrp="1"/>
          </p:cNvSpPr>
          <p:nvPr>
            <p:ph sz="half" idx="2"/>
          </p:nvPr>
        </p:nvSpPr>
        <p:spPr>
          <a:xfrm>
            <a:off x="6172200" y="2249486"/>
            <a:ext cx="5330952" cy="3989996"/>
          </a:xfrm>
        </p:spPr>
        <p:txBody>
          <a:bodyPr>
            <a:normAutofit fontScale="92500" lnSpcReduction="10000"/>
          </a:bodyPr>
          <a:lstStyle/>
          <a:p>
            <a:r>
              <a:rPr lang="en-US" sz="1700" dirty="0"/>
              <a:t>This test is looking to see if an exception is thrown after a collection is resized and a previously in-bounds location is called to that is now out of range.</a:t>
            </a:r>
          </a:p>
          <a:p>
            <a:r>
              <a:rPr lang="en-US" sz="1700" dirty="0"/>
              <a:t>A collection of size 5 is created, then resized to a size of 3. Next, an EXPECT_THROW() is asserted to expect that an out-of-range exception is thrown when calling the collection at location 4, which was previously in-bounds.</a:t>
            </a:r>
          </a:p>
          <a:p>
            <a:r>
              <a:rPr lang="en-US" sz="1600" dirty="0"/>
              <a:t>Result:</a:t>
            </a:r>
          </a:p>
          <a:p>
            <a:pPr marL="0" indent="0">
              <a:buNone/>
            </a:pPr>
            <a:r>
              <a:rPr lang="en-US" sz="1600" dirty="0">
                <a:solidFill>
                  <a:srgbClr val="92D050"/>
                </a:solidFill>
                <a:latin typeface="Cascadia Mono" panose="020B0609020000020004" pitchFamily="49" charset="0"/>
                <a:cs typeface="Cascadia Mono" panose="020B0609020000020004" pitchFamily="49" charset="0"/>
              </a:rPr>
              <a:t>[ RUN      ] </a:t>
            </a:r>
            <a:r>
              <a:rPr lang="en-US" sz="1600" dirty="0" err="1">
                <a:latin typeface="Cascadia Mono" panose="020B0609020000020004" pitchFamily="49" charset="0"/>
                <a:cs typeface="Cascadia Mono" panose="020B0609020000020004" pitchFamily="49" charset="0"/>
              </a:rPr>
              <a:t>CollectionTest</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rPr>
              <a:t>OutOfRangeExceptionThrownWhenResized</a:t>
            </a:r>
            <a:endParaRPr lang="en-US" sz="1600" dirty="0">
              <a:latin typeface="Cascadia Mono" panose="020B0609020000020004" pitchFamily="49" charset="0"/>
              <a:cs typeface="Cascadia Mono" panose="020B0609020000020004" pitchFamily="49" charset="0"/>
            </a:endParaRPr>
          </a:p>
          <a:p>
            <a:pPr marL="0" indent="0">
              <a:buNone/>
            </a:pPr>
            <a:r>
              <a:rPr lang="en-US" sz="1600" dirty="0">
                <a:solidFill>
                  <a:srgbClr val="92D050"/>
                </a:solidFill>
                <a:latin typeface="Cascadia Mono" panose="020B0609020000020004" pitchFamily="49" charset="0"/>
                <a:cs typeface="Cascadia Mono" panose="020B0609020000020004" pitchFamily="49" charset="0"/>
              </a:rPr>
              <a:t>[       OK ] </a:t>
            </a:r>
            <a:r>
              <a:rPr lang="en-US" sz="1600" dirty="0" err="1">
                <a:latin typeface="Cascadia Mono" panose="020B0609020000020004" pitchFamily="49" charset="0"/>
                <a:cs typeface="Cascadia Mono" panose="020B0609020000020004" pitchFamily="49" charset="0"/>
              </a:rPr>
              <a:t>CollectionTest</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rPr>
              <a:t>OutOfRangeExceptionThrownWhenResized</a:t>
            </a:r>
            <a:r>
              <a:rPr lang="en-US" sz="1600" dirty="0">
                <a:latin typeface="Cascadia Mono" panose="020B0609020000020004" pitchFamily="49" charset="0"/>
                <a:cs typeface="Cascadia Mono" panose="020B0609020000020004" pitchFamily="49" charset="0"/>
              </a:rPr>
              <a:t> (1 </a:t>
            </a:r>
            <a:r>
              <a:rPr lang="en-US" sz="1600" dirty="0" err="1">
                <a:latin typeface="Cascadia Mono" panose="020B0609020000020004" pitchFamily="49" charset="0"/>
                <a:cs typeface="Cascadia Mono" panose="020B0609020000020004" pitchFamily="49" charset="0"/>
              </a:rPr>
              <a:t>ms</a:t>
            </a:r>
            <a:r>
              <a:rPr lang="en-US" sz="1600" dirty="0">
                <a:latin typeface="Cascadia Mono" panose="020B0609020000020004" pitchFamily="49" charset="0"/>
                <a:cs typeface="Cascadia Mono" panose="020B0609020000020004" pitchFamily="49" charset="0"/>
              </a:rPr>
              <a:t>)</a:t>
            </a:r>
          </a:p>
          <a:p>
            <a:endParaRPr lang="en-US" dirty="0"/>
          </a:p>
        </p:txBody>
      </p:sp>
      <p:sp>
        <p:nvSpPr>
          <p:cNvPr id="7" name="TextBox 6">
            <a:extLst>
              <a:ext uri="{FF2B5EF4-FFF2-40B4-BE49-F238E27FC236}">
                <a16:creationId xmlns:a16="http://schemas.microsoft.com/office/drawing/2014/main" id="{A244DF3D-85DF-D5BF-B67C-5B7A445F40F6}"/>
              </a:ext>
            </a:extLst>
          </p:cNvPr>
          <p:cNvSpPr txBox="1"/>
          <p:nvPr/>
        </p:nvSpPr>
        <p:spPr>
          <a:xfrm>
            <a:off x="594360" y="2972592"/>
            <a:ext cx="5425438" cy="3554819"/>
          </a:xfrm>
          <a:prstGeom prst="rect">
            <a:avLst/>
          </a:prstGeom>
          <a:noFill/>
        </p:spPr>
        <p:txBody>
          <a:bodyPr wrap="square" rtlCol="0">
            <a:spAutoFit/>
          </a:bodyPr>
          <a:lstStyle/>
          <a:p>
            <a:r>
              <a:rPr lang="en-US" sz="1500" dirty="0">
                <a:latin typeface="Cascadia Mono" panose="020B0609020000020004" pitchFamily="49" charset="0"/>
              </a:rPr>
              <a:t>TEST_F(</a:t>
            </a:r>
            <a:r>
              <a:rPr lang="en-US" sz="1500" dirty="0" err="1">
                <a:latin typeface="Cascadia Mono" panose="020B0609020000020004" pitchFamily="49" charset="0"/>
              </a:rPr>
              <a:t>CollectionTest</a:t>
            </a:r>
            <a:r>
              <a:rPr lang="en-US" sz="1500" dirty="0">
                <a:latin typeface="Cascadia Mono" panose="020B0609020000020004" pitchFamily="49" charset="0"/>
              </a:rPr>
              <a:t>, </a:t>
            </a:r>
            <a:r>
              <a:rPr lang="en-US" sz="1500" dirty="0" err="1">
                <a:latin typeface="Cascadia Mono" panose="020B0609020000020004" pitchFamily="49" charset="0"/>
              </a:rPr>
              <a:t>OutOfRangeExceptionThrownWhenResized</a:t>
            </a:r>
            <a:r>
              <a:rPr lang="en-US" sz="1500" dirty="0">
                <a:latin typeface="Cascadia Mono" panose="020B0609020000020004" pitchFamily="49" charset="0"/>
              </a:rPr>
              <a:t>)</a:t>
            </a:r>
          </a:p>
          <a:p>
            <a:r>
              <a:rPr lang="en-US" sz="1500" dirty="0">
                <a:latin typeface="Cascadia Mono" panose="020B0609020000020004" pitchFamily="49" charset="0"/>
              </a:rPr>
              <a:t>{</a:t>
            </a:r>
          </a:p>
          <a:p>
            <a:r>
              <a:rPr lang="en-US" sz="1500" dirty="0">
                <a:latin typeface="Cascadia Mono" panose="020B0609020000020004" pitchFamily="49" charset="0"/>
              </a:rPr>
              <a:t>    //first add 5 entries to collection</a:t>
            </a:r>
          </a:p>
          <a:p>
            <a:r>
              <a:rPr lang="en-US" sz="1500" dirty="0">
                <a:latin typeface="Cascadia Mono" panose="020B0609020000020004" pitchFamily="49" charset="0"/>
              </a:rPr>
              <a:t>    </a:t>
            </a:r>
            <a:r>
              <a:rPr lang="en-US" sz="1500" dirty="0" err="1">
                <a:latin typeface="Cascadia Mono" panose="020B0609020000020004" pitchFamily="49" charset="0"/>
              </a:rPr>
              <a:t>add_entries</a:t>
            </a:r>
            <a:r>
              <a:rPr lang="en-US" sz="1500" dirty="0">
                <a:latin typeface="Cascadia Mono" panose="020B0609020000020004" pitchFamily="49" charset="0"/>
              </a:rPr>
              <a:t>(5);</a:t>
            </a:r>
          </a:p>
          <a:p>
            <a:r>
              <a:rPr lang="en-US" sz="1500" dirty="0">
                <a:latin typeface="Cascadia Mono" panose="020B0609020000020004" pitchFamily="49" charset="0"/>
              </a:rPr>
              <a:t>    ASSERT_EQ(collection-&gt;size(), 5);</a:t>
            </a:r>
          </a:p>
          <a:p>
            <a:endParaRPr lang="en-US" sz="1500" dirty="0">
              <a:latin typeface="Cascadia Mono" panose="020B0609020000020004" pitchFamily="49" charset="0"/>
            </a:endParaRPr>
          </a:p>
          <a:p>
            <a:r>
              <a:rPr lang="en-US" sz="1500" dirty="0">
                <a:latin typeface="Cascadia Mono" panose="020B0609020000020004" pitchFamily="49" charset="0"/>
              </a:rPr>
              <a:t>    //resize to a size of 3</a:t>
            </a:r>
          </a:p>
          <a:p>
            <a:r>
              <a:rPr lang="en-US" sz="1500" dirty="0">
                <a:latin typeface="Cascadia Mono" panose="020B0609020000020004" pitchFamily="49" charset="0"/>
              </a:rPr>
              <a:t>    collection-&gt;resize(3);</a:t>
            </a:r>
          </a:p>
          <a:p>
            <a:r>
              <a:rPr lang="en-US" sz="1500" dirty="0">
                <a:latin typeface="Cascadia Mono" panose="020B0609020000020004" pitchFamily="49" charset="0"/>
              </a:rPr>
              <a:t>    ASSERT_EQ(collection-&gt;size(), 3);</a:t>
            </a:r>
          </a:p>
          <a:p>
            <a:endParaRPr lang="en-US" sz="1500" dirty="0">
              <a:latin typeface="Cascadia Mono" panose="020B0609020000020004" pitchFamily="49" charset="0"/>
            </a:endParaRPr>
          </a:p>
          <a:p>
            <a:r>
              <a:rPr lang="en-US" sz="1500" dirty="0">
                <a:latin typeface="Cascadia Mono" panose="020B0609020000020004" pitchFamily="49" charset="0"/>
              </a:rPr>
              <a:t>    //assert that an exception thrown</a:t>
            </a:r>
          </a:p>
          <a:p>
            <a:r>
              <a:rPr lang="en-US" sz="1500" dirty="0">
                <a:latin typeface="Cascadia Mono" panose="020B0609020000020004" pitchFamily="49" charset="0"/>
              </a:rPr>
              <a:t>    EXPECT_THROW(collection-&gt;at(4), 	std::</a:t>
            </a:r>
            <a:r>
              <a:rPr lang="en-US" sz="1500" dirty="0" err="1">
                <a:latin typeface="Cascadia Mono" panose="020B0609020000020004" pitchFamily="49" charset="0"/>
              </a:rPr>
              <a:t>out_of_range</a:t>
            </a:r>
            <a:r>
              <a:rPr lang="en-US" sz="1500" dirty="0">
                <a:latin typeface="Cascadia Mono" panose="020B0609020000020004" pitchFamily="49" charset="0"/>
              </a:rPr>
              <a:t>);</a:t>
            </a:r>
          </a:p>
          <a:p>
            <a:r>
              <a:rPr lang="en-US" sz="1500" dirty="0">
                <a:latin typeface="Cascadia Mono" panose="020B0609020000020004" pitchFamily="49" charset="0"/>
              </a:rPr>
              <a:t>}</a:t>
            </a:r>
            <a:endParaRPr lang="en-US" sz="1500" dirty="0"/>
          </a:p>
        </p:txBody>
      </p:sp>
    </p:spTree>
    <p:extLst>
      <p:ext uri="{BB962C8B-B14F-4D97-AF65-F5344CB8AC3E}">
        <p14:creationId xmlns:p14="http://schemas.microsoft.com/office/powerpoint/2010/main" val="63657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8DC7-2C20-B235-D81C-3089070571B4}"/>
              </a:ext>
            </a:extLst>
          </p:cNvPr>
          <p:cNvSpPr>
            <a:spLocks noGrp="1"/>
          </p:cNvSpPr>
          <p:nvPr>
            <p:ph type="title"/>
          </p:nvPr>
        </p:nvSpPr>
        <p:spPr/>
        <p:txBody>
          <a:bodyPr/>
          <a:lstStyle/>
          <a:p>
            <a:pPr algn="r"/>
            <a:r>
              <a:rPr lang="en-US" dirty="0"/>
              <a:t>Unit Testing- Final Thoughts</a:t>
            </a:r>
          </a:p>
        </p:txBody>
      </p:sp>
      <p:sp>
        <p:nvSpPr>
          <p:cNvPr id="5" name="Content Placeholder 4">
            <a:extLst>
              <a:ext uri="{FF2B5EF4-FFF2-40B4-BE49-F238E27FC236}">
                <a16:creationId xmlns:a16="http://schemas.microsoft.com/office/drawing/2014/main" id="{AD67D261-7796-8E56-C88E-30128A4D608A}"/>
              </a:ext>
            </a:extLst>
          </p:cNvPr>
          <p:cNvSpPr>
            <a:spLocks noGrp="1"/>
          </p:cNvSpPr>
          <p:nvPr>
            <p:ph idx="1"/>
          </p:nvPr>
        </p:nvSpPr>
        <p:spPr/>
        <p:txBody>
          <a:bodyPr/>
          <a:lstStyle/>
          <a:p>
            <a:r>
              <a:rPr lang="en-US" dirty="0"/>
              <a:t>When writing code, it is important that unit tests cover each part of the code</a:t>
            </a:r>
          </a:p>
          <a:p>
            <a:r>
              <a:rPr lang="en-US" dirty="0"/>
              <a:t>If-Else statements should have each part covered. Both the “if” and any “else if” or “else statements.</a:t>
            </a:r>
          </a:p>
          <a:p>
            <a:r>
              <a:rPr lang="en-US" dirty="0"/>
              <a:t>Switch-case statements should have each case covered by a unit tests</a:t>
            </a:r>
          </a:p>
          <a:p>
            <a:r>
              <a:rPr lang="en-US" dirty="0"/>
              <a:t>Try-catch statements should have each catch statement and test exceptions being thrown to see how the code behaves.</a:t>
            </a:r>
          </a:p>
        </p:txBody>
      </p:sp>
    </p:spTree>
    <p:extLst>
      <p:ext uri="{BB962C8B-B14F-4D97-AF65-F5344CB8AC3E}">
        <p14:creationId xmlns:p14="http://schemas.microsoft.com/office/powerpoint/2010/main" val="278368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sz="half" idx="1"/>
          </p:nvPr>
        </p:nvPicPr>
        <p:blipFill rotWithShape="1">
          <a:blip r:embed="rId4">
            <a:alphaModFix/>
          </a:blip>
          <a:stretch/>
        </p:blipFill>
        <p:spPr>
          <a:xfrm>
            <a:off x="4974336" y="2097088"/>
            <a:ext cx="6566851" cy="3583950"/>
          </a:xfrm>
          <a:prstGeom prst="rect">
            <a:avLst/>
          </a:prstGeom>
          <a:noFill/>
          <a:ln>
            <a:noFill/>
          </a:ln>
        </p:spPr>
      </p:pic>
      <p:sp>
        <p:nvSpPr>
          <p:cNvPr id="2" name="Content Placeholder 1">
            <a:extLst>
              <a:ext uri="{FF2B5EF4-FFF2-40B4-BE49-F238E27FC236}">
                <a16:creationId xmlns:a16="http://schemas.microsoft.com/office/drawing/2014/main" id="{8B754B8B-67A6-914B-26E0-2C05F78927AB}"/>
              </a:ext>
            </a:extLst>
          </p:cNvPr>
          <p:cNvSpPr>
            <a:spLocks noGrp="1"/>
          </p:cNvSpPr>
          <p:nvPr>
            <p:ph sz="half" idx="2"/>
          </p:nvPr>
        </p:nvSpPr>
        <p:spPr>
          <a:xfrm>
            <a:off x="1023562" y="1737360"/>
            <a:ext cx="3822757" cy="4672584"/>
          </a:xfrm>
        </p:spPr>
        <p:txBody>
          <a:bodyPr>
            <a:normAutofit fontScale="85000" lnSpcReduction="20000"/>
          </a:bodyPr>
          <a:lstStyle/>
          <a:p>
            <a:pPr marL="0" indent="0">
              <a:buNone/>
            </a:pPr>
            <a:r>
              <a:rPr lang="en-US" dirty="0"/>
              <a:t>The </a:t>
            </a:r>
            <a:r>
              <a:rPr lang="en-US" dirty="0" err="1"/>
              <a:t>DevSecOps</a:t>
            </a:r>
            <a:r>
              <a:rPr lang="en-US" dirty="0"/>
              <a:t> pipeline is a framework to define how security is applied both pre-production during the development of an application as well as in production. It offers tools and strategies to keep the application secure and make sure that security is not an after-thought, but that the security principles are being designed and coded during development, and that in production the application is being maintained, monitored, and kept up-to-date when a new security vulnerability is found</a:t>
            </a:r>
          </a:p>
          <a:p>
            <a:pPr marL="0" indent="0">
              <a:buNone/>
            </a:pPr>
            <a:endParaRPr lang="en-US" dirty="0"/>
          </a:p>
        </p:txBody>
      </p:sp>
      <p:pic>
        <p:nvPicPr>
          <p:cNvPr id="204" name="Google Shape;204;p9" descr="Green Pace logo"/>
          <p:cNvPicPr preferRelativeResize="0"/>
          <p:nvPr/>
        </p:nvPicPr>
        <p:blipFill>
          <a:blip r:embed="rId5">
            <a:alphaModFix/>
          </a:blip>
          <a:stretch>
            <a:fillRect/>
          </a:stretch>
        </p:blipFill>
        <p:spPr>
          <a:xfrm>
            <a:off x="11305399" y="5600865"/>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idx="1"/>
          </p:nvPr>
        </p:nvSpPr>
        <p:spPr>
          <a:xfrm>
            <a:off x="1141412" y="1947672"/>
            <a:ext cx="9905999" cy="4807077"/>
          </a:xfrm>
          <a:prstGeom prst="rect">
            <a:avLst/>
          </a:prstGeom>
          <a:noFill/>
          <a:ln>
            <a:noFill/>
          </a:ln>
        </p:spPr>
        <p:txBody>
          <a:bodyPr spcFirstLastPara="1" wrap="square" lIns="91425" tIns="45700" rIns="91425" bIns="45700" anchor="t" anchorCtr="0">
            <a:normAutofit/>
          </a:bodyPr>
          <a:lstStyle/>
          <a:p>
            <a:pPr lvl="1">
              <a:lnSpc>
                <a:spcPct val="90000"/>
              </a:lnSpc>
              <a:spcBef>
                <a:spcPts val="0"/>
              </a:spcBef>
              <a:buClr>
                <a:schemeClr val="lt1"/>
              </a:buClr>
              <a:buSzPts val="2000"/>
            </a:pPr>
            <a:r>
              <a:rPr lang="en-US" sz="2600" dirty="0"/>
              <a:t>Google Test Platform for unit testing</a:t>
            </a:r>
          </a:p>
          <a:p>
            <a:pPr lvl="1">
              <a:lnSpc>
                <a:spcPct val="90000"/>
              </a:lnSpc>
              <a:spcBef>
                <a:spcPts val="0"/>
              </a:spcBef>
              <a:buClr>
                <a:schemeClr val="lt1"/>
              </a:buClr>
              <a:buSzPts val="2000"/>
            </a:pPr>
            <a:r>
              <a:rPr lang="en-US" sz="2600" dirty="0" err="1"/>
              <a:t>Cppcheck</a:t>
            </a:r>
            <a:r>
              <a:rPr lang="en-US" sz="2600" dirty="0"/>
              <a:t> for static code analysis</a:t>
            </a:r>
          </a:p>
          <a:p>
            <a:pPr lvl="1">
              <a:lnSpc>
                <a:spcPct val="90000"/>
              </a:lnSpc>
              <a:spcBef>
                <a:spcPts val="0"/>
              </a:spcBef>
              <a:buClr>
                <a:schemeClr val="lt1"/>
              </a:buClr>
              <a:buSzPts val="2000"/>
            </a:pPr>
            <a:r>
              <a:rPr lang="en-US" sz="2600" dirty="0"/>
              <a:t>Firewall, anti-virus software, anti-malware software</a:t>
            </a:r>
          </a:p>
          <a:p>
            <a:pPr lvl="1">
              <a:lnSpc>
                <a:spcPct val="90000"/>
              </a:lnSpc>
              <a:spcBef>
                <a:spcPts val="0"/>
              </a:spcBef>
              <a:buClr>
                <a:schemeClr val="lt1"/>
              </a:buClr>
              <a:buSzPts val="2000"/>
            </a:pPr>
            <a:r>
              <a:rPr lang="en-US" sz="2600" dirty="0"/>
              <a:t>Automation tools such as </a:t>
            </a:r>
            <a:r>
              <a:rPr lang="en-US" sz="2600" dirty="0" err="1"/>
              <a:t>Axivion</a:t>
            </a:r>
            <a:r>
              <a:rPr lang="en-US" sz="2600" dirty="0"/>
              <a:t> Bauhaus Suite, Clang, SonarQube, </a:t>
            </a:r>
            <a:r>
              <a:rPr lang="en-US" sz="2600" dirty="0" err="1"/>
              <a:t>CodeSonar</a:t>
            </a:r>
            <a:r>
              <a:rPr lang="en-US" sz="2600" dirty="0"/>
              <a:t>, or others to monitor and check for non-compliant code in a system.</a:t>
            </a:r>
          </a:p>
          <a:p>
            <a:pPr lvl="1">
              <a:lnSpc>
                <a:spcPct val="90000"/>
              </a:lnSpc>
              <a:spcBef>
                <a:spcPts val="0"/>
              </a:spcBef>
              <a:buClr>
                <a:schemeClr val="lt1"/>
              </a:buClr>
              <a:buSzPts val="2000"/>
            </a:pPr>
            <a:r>
              <a:rPr lang="en-US" sz="2600" dirty="0"/>
              <a:t>Tools to monitor for any security vulnerabilities or bugs found in any dependencies or packages</a:t>
            </a:r>
          </a:p>
        </p:txBody>
      </p:sp>
      <p:pic>
        <p:nvPicPr>
          <p:cNvPr id="211" name="Google Shape;211;p10"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idx="1"/>
          </p:nvPr>
        </p:nvSpPr>
        <p:spPr>
          <a:xfrm>
            <a:off x="832104" y="1709929"/>
            <a:ext cx="10625328" cy="498040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Risks:</a:t>
            </a:r>
          </a:p>
          <a:p>
            <a:pPr lvl="1">
              <a:lnSpc>
                <a:spcPct val="90000"/>
              </a:lnSpc>
              <a:spcBef>
                <a:spcPts val="0"/>
              </a:spcBef>
              <a:buClr>
                <a:schemeClr val="lt1"/>
              </a:buClr>
              <a:buSzPts val="2000"/>
            </a:pPr>
            <a:r>
              <a:rPr lang="en-US" sz="1600" dirty="0"/>
              <a:t>May not have full picture before strategy developed, so we may be missing some of the vulnerabilities, or may fix the wrong issues</a:t>
            </a:r>
          </a:p>
          <a:p>
            <a:pPr lvl="1">
              <a:lnSpc>
                <a:spcPct val="90000"/>
              </a:lnSpc>
              <a:spcBef>
                <a:spcPts val="0"/>
              </a:spcBef>
              <a:buClr>
                <a:schemeClr val="lt1"/>
              </a:buClr>
              <a:buSzPts val="2000"/>
            </a:pPr>
            <a:r>
              <a:rPr lang="en-US" sz="1600" dirty="0"/>
              <a:t>Waiting and developing a remediation strategy could lead to a more cohesive and comprehensive strategy and the risks may be more completely remediated and there may be more defensive layers covering the system. It may also lead to being more organized and not accidentally missing any parts.</a:t>
            </a:r>
          </a:p>
          <a:p>
            <a:pPr lvl="1">
              <a:lnSpc>
                <a:spcPct val="90000"/>
              </a:lnSpc>
              <a:spcBef>
                <a:spcPts val="0"/>
              </a:spcBef>
              <a:buClr>
                <a:schemeClr val="lt1"/>
              </a:buClr>
              <a:buSzPts val="2000"/>
            </a:pPr>
            <a:r>
              <a:rPr lang="en-US" sz="1600" dirty="0"/>
              <a:t>If you do not have a plan before acting, this could end up being more costly and time-consuming as you may need to back-track and will not be as efficient. </a:t>
            </a:r>
          </a:p>
          <a:p>
            <a:pPr marL="228600" lvl="0" indent="-228600" algn="l" rtl="0">
              <a:lnSpc>
                <a:spcPct val="90000"/>
              </a:lnSpc>
              <a:spcBef>
                <a:spcPts val="0"/>
              </a:spcBef>
              <a:spcAft>
                <a:spcPts val="0"/>
              </a:spcAft>
              <a:buClr>
                <a:schemeClr val="lt1"/>
              </a:buClr>
              <a:buSzPts val="2000"/>
              <a:buChar char="•"/>
            </a:pPr>
            <a:r>
              <a:rPr lang="en-US" sz="2000" dirty="0"/>
              <a:t>Benefits</a:t>
            </a:r>
          </a:p>
          <a:p>
            <a:pPr lvl="1">
              <a:lnSpc>
                <a:spcPct val="90000"/>
              </a:lnSpc>
              <a:spcBef>
                <a:spcPts val="0"/>
              </a:spcBef>
              <a:buClr>
                <a:schemeClr val="lt1"/>
              </a:buClr>
              <a:buSzPts val="2000"/>
            </a:pPr>
            <a:r>
              <a:rPr lang="en-US" sz="1600" dirty="0"/>
              <a:t>Will be able to immediately remediate some security vulnerabilities, which will increase the defense of our system and its ability to withstand potential attacks.</a:t>
            </a:r>
          </a:p>
          <a:p>
            <a:pPr lvl="1">
              <a:lnSpc>
                <a:spcPct val="90000"/>
              </a:lnSpc>
              <a:spcBef>
                <a:spcPts val="0"/>
              </a:spcBef>
              <a:buClr>
                <a:schemeClr val="lt1"/>
              </a:buClr>
              <a:buSzPts val="2000"/>
            </a:pPr>
            <a:r>
              <a:rPr lang="en-US" sz="1600" dirty="0"/>
              <a:t>Security holes that are found during an analysis that are very high priority can be fixed immediately and that will protect that security hole from causing a breach or an attack immediately.</a:t>
            </a:r>
          </a:p>
          <a:p>
            <a:pPr>
              <a:lnSpc>
                <a:spcPct val="90000"/>
              </a:lnSpc>
              <a:spcBef>
                <a:spcPts val="0"/>
              </a:spcBef>
              <a:buClr>
                <a:schemeClr val="lt1"/>
              </a:buClr>
              <a:buSzPts val="2000"/>
            </a:pPr>
            <a:r>
              <a:rPr lang="en-US" sz="2000" dirty="0"/>
              <a:t>Steps</a:t>
            </a:r>
          </a:p>
          <a:p>
            <a:pPr lvl="1">
              <a:lnSpc>
                <a:spcPct val="90000"/>
              </a:lnSpc>
              <a:spcBef>
                <a:spcPts val="0"/>
              </a:spcBef>
              <a:buClr>
                <a:schemeClr val="lt1"/>
              </a:buClr>
              <a:buSzPts val="2000"/>
            </a:pPr>
            <a:r>
              <a:rPr lang="en-US" sz="1600" dirty="0"/>
              <a:t>Look at current security vulnerabilities and any holes in the defensive strategy, and run any analysis needed to generate security reports.</a:t>
            </a:r>
          </a:p>
          <a:p>
            <a:pPr lvl="1">
              <a:lnSpc>
                <a:spcPct val="90000"/>
              </a:lnSpc>
              <a:spcBef>
                <a:spcPts val="0"/>
              </a:spcBef>
              <a:buClr>
                <a:schemeClr val="lt1"/>
              </a:buClr>
              <a:buSzPts val="2000"/>
            </a:pPr>
            <a:r>
              <a:rPr lang="en-US" sz="1600" dirty="0"/>
              <a:t>Target the highest priority risks first, make sure that they have multiple layers of defense to mitigate any higher priority risks. </a:t>
            </a:r>
          </a:p>
          <a:p>
            <a:pPr lvl="1">
              <a:lnSpc>
                <a:spcPct val="90000"/>
              </a:lnSpc>
              <a:spcBef>
                <a:spcPts val="0"/>
              </a:spcBef>
              <a:buClr>
                <a:schemeClr val="lt1"/>
              </a:buClr>
              <a:buSzPts val="2000"/>
            </a:pPr>
            <a:r>
              <a:rPr lang="en-US" sz="1600" dirty="0"/>
              <a:t>For any medium or low priority risks, develop a plan that will mitigate these risks thoroughly so that they do not become high priority risks in the future. This may include code re-work, updating packages and dependencies, or reworking current encryption, firewall, or anti-virus/anti-malware strategies and software used. </a:t>
            </a:r>
          </a:p>
          <a:p>
            <a:pPr lvl="1">
              <a:lnSpc>
                <a:spcPct val="90000"/>
              </a:lnSpc>
              <a:spcBef>
                <a:spcPts val="0"/>
              </a:spcBef>
              <a:buClr>
                <a:schemeClr val="lt1"/>
              </a:buClr>
              <a:buSzPts val="2000"/>
            </a:pPr>
            <a:endParaRPr lang="en-US" sz="1600" dirty="0"/>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305399" y="5541110"/>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idx="1"/>
          </p:nvPr>
        </p:nvSpPr>
        <p:spPr>
          <a:xfrm>
            <a:off x="1141412" y="2029968"/>
            <a:ext cx="9905999" cy="4453127"/>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Gaps:</a:t>
            </a:r>
          </a:p>
          <a:p>
            <a:pPr lvl="3">
              <a:lnSpc>
                <a:spcPct val="90000"/>
              </a:lnSpc>
              <a:spcBef>
                <a:spcPts val="0"/>
              </a:spcBef>
              <a:buClr>
                <a:schemeClr val="lt1"/>
              </a:buClr>
              <a:buSzPts val="1800"/>
            </a:pPr>
            <a:r>
              <a:rPr lang="en-US" dirty="0"/>
              <a:t>Secure development with secure coding strategies should be added in during the pre-production process.</a:t>
            </a:r>
          </a:p>
          <a:p>
            <a:pPr lvl="3">
              <a:lnSpc>
                <a:spcPct val="90000"/>
              </a:lnSpc>
              <a:spcBef>
                <a:spcPts val="0"/>
              </a:spcBef>
              <a:buClr>
                <a:schemeClr val="lt1"/>
              </a:buClr>
              <a:buSzPts val="1800"/>
            </a:pPr>
            <a:r>
              <a:rPr lang="en-US" dirty="0"/>
              <a:t>Testing is left to the end of the pre-production part of development, instead of throughout the development process</a:t>
            </a:r>
          </a:p>
          <a:p>
            <a:pPr lvl="3">
              <a:lnSpc>
                <a:spcPct val="90000"/>
              </a:lnSpc>
              <a:spcBef>
                <a:spcPts val="0"/>
              </a:spcBef>
              <a:buClr>
                <a:schemeClr val="lt1"/>
              </a:buClr>
              <a:buSzPts val="1800"/>
            </a:pPr>
            <a:r>
              <a:rPr lang="en-US" dirty="0"/>
              <a:t>Different analysis tools and scanners can be used in the pre-production process to make sure that there are no bugs or coding issues earlier in the process, before that code ever makes it to production.</a:t>
            </a:r>
          </a:p>
          <a:p>
            <a:pPr marL="1143000" lvl="2" indent="-228600" algn="l" rtl="0">
              <a:lnSpc>
                <a:spcPct val="90000"/>
              </a:lnSpc>
              <a:spcBef>
                <a:spcPts val="0"/>
              </a:spcBef>
              <a:spcAft>
                <a:spcPts val="0"/>
              </a:spcAft>
              <a:buClr>
                <a:schemeClr val="lt1"/>
              </a:buClr>
              <a:buSzPts val="1800"/>
              <a:buChar char="•"/>
            </a:pPr>
            <a:r>
              <a:rPr lang="en-US" dirty="0"/>
              <a:t>Areas of Improvement:</a:t>
            </a:r>
          </a:p>
          <a:p>
            <a:pPr lvl="3">
              <a:lnSpc>
                <a:spcPct val="90000"/>
              </a:lnSpc>
              <a:spcBef>
                <a:spcPts val="0"/>
              </a:spcBef>
              <a:buClr>
                <a:schemeClr val="lt1"/>
              </a:buClr>
              <a:buSzPts val="1800"/>
            </a:pPr>
            <a:r>
              <a:rPr lang="en-US" dirty="0"/>
              <a:t>Add additional automation tools during the pre-production process that will help with detecting any compiler errors, bugs, insecure code, code smells, possible security vulnerabilities, and be able to check for and vulnerabilities or bugs in any packages or dependencies that are being used in the code.</a:t>
            </a:r>
          </a:p>
          <a:p>
            <a:pPr lvl="3">
              <a:lnSpc>
                <a:spcPct val="90000"/>
              </a:lnSpc>
              <a:spcBef>
                <a:spcPts val="0"/>
              </a:spcBef>
              <a:buClr>
                <a:schemeClr val="lt1"/>
              </a:buClr>
              <a:buSzPts val="1800"/>
            </a:pPr>
            <a:r>
              <a:rPr lang="en-US" dirty="0"/>
              <a:t>Verification and testing should not be saved for the end but should be done incrementally as the code is written. When a new section of code is written, it needs to be tested, analyzed, and verified that it is working before moving onto the next section of the code so that if any bugs or issues are found it can be re-worked in the moment and not saved until the end.</a:t>
            </a:r>
          </a:p>
        </p:txBody>
      </p:sp>
      <p:pic>
        <p:nvPicPr>
          <p:cNvPr id="225" name="Google Shape;225;p12"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
        <p:nvSpPr>
          <p:cNvPr id="3" name="Content Placeholder 2">
            <a:extLst>
              <a:ext uri="{FF2B5EF4-FFF2-40B4-BE49-F238E27FC236}">
                <a16:creationId xmlns:a16="http://schemas.microsoft.com/office/drawing/2014/main" id="{F2CB7DC6-B73C-AE07-6430-DF26A53574FE}"/>
              </a:ext>
            </a:extLst>
          </p:cNvPr>
          <p:cNvSpPr>
            <a:spLocks noGrp="1"/>
          </p:cNvSpPr>
          <p:nvPr>
            <p:ph idx="1"/>
          </p:nvPr>
        </p:nvSpPr>
        <p:spPr>
          <a:xfrm>
            <a:off x="1141412" y="1746504"/>
            <a:ext cx="9905999" cy="4764024"/>
          </a:xfrm>
        </p:spPr>
        <p:txBody>
          <a:bodyPr>
            <a:normAutofit/>
          </a:bodyPr>
          <a:lstStyle/>
          <a:p>
            <a:r>
              <a:rPr lang="en-US" dirty="0"/>
              <a:t>Biggest areas of improvement needed in security policy are with these principles</a:t>
            </a:r>
          </a:p>
          <a:p>
            <a:pPr lvl="1"/>
            <a:r>
              <a:rPr lang="en-US" dirty="0"/>
              <a:t>Adopt a Secure Coding Standard: make sure that during pre-production process, secure coding patterns are being implemented throughout the process, not as an afterthought</a:t>
            </a:r>
          </a:p>
          <a:p>
            <a:pPr lvl="1"/>
            <a:r>
              <a:rPr lang="en-US" dirty="0"/>
              <a:t>Use Effective Quality Assurance Techniques: using unit testing and automated scanning tools to test and scan code throughout pre-production process.</a:t>
            </a:r>
          </a:p>
          <a:p>
            <a:pPr lvl="1"/>
            <a:r>
              <a:rPr lang="en-US" dirty="0"/>
              <a:t>Architect and Design for Security Policies: make sure that other principles are being followed- such as principle of least privilege, and input validation and sanitization during coding process.</a:t>
            </a:r>
          </a:p>
          <a:p>
            <a:r>
              <a:rPr lang="en-US" dirty="0"/>
              <a:t>Security should not be something applied at the end, but should be designed and implemented into the code proactively.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idx="1"/>
          </p:nvPr>
        </p:nvSpPr>
        <p:spPr>
          <a:xfrm>
            <a:off x="182880" y="1682496"/>
            <a:ext cx="11122519" cy="4108705"/>
          </a:xfrm>
          <a:prstGeom prst="rect">
            <a:avLst/>
          </a:prstGeom>
          <a:noFill/>
          <a:ln>
            <a:noFill/>
          </a:ln>
        </p:spPr>
        <p:txBody>
          <a:bodyPr spcFirstLastPara="1" wrap="square" lIns="91425" tIns="45700" rIns="91425" bIns="45700" anchor="t" anchorCtr="0">
            <a:normAutofit/>
          </a:bodyPr>
          <a:lstStyle/>
          <a:p>
            <a:pPr marL="685800" lvl="0" indent="0" rtl="0">
              <a:lnSpc>
                <a:spcPct val="90000"/>
              </a:lnSpc>
              <a:spcBef>
                <a:spcPts val="0"/>
              </a:spcBef>
              <a:spcAft>
                <a:spcPts val="0"/>
              </a:spcAft>
              <a:buSzPts val="1800"/>
              <a:buNone/>
            </a:pPr>
            <a:r>
              <a:rPr lang="en-US" sz="1600" dirty="0"/>
              <a:t>This security policy practices Defense in Depth and focuses on having security at every level of the application, as well as having multiple different levels of security. There will be security features such as firewalls, anti-virus software, anti-malware software to physically protect the system from attacks in a multi-layered approach. We will also enact policy to make sure that packages stay up-to-date, , but there will also be security in the code such as user-login, role-based access level to the system, good data sanitization, SQL injection prevention, and data encryption </a:t>
            </a:r>
            <a:endParaRPr sz="16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7474" y="3161066"/>
            <a:ext cx="5857052" cy="339182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305399" y="5671595"/>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200"/>
              <a:buChar char="•"/>
            </a:pPr>
            <a:r>
              <a:rPr lang="en-US" dirty="0"/>
              <a:t>(2023, Mar 6). </a:t>
            </a:r>
            <a:r>
              <a:rPr lang="en-US" i="1" dirty="0"/>
              <a:t>How to use google test for C++ in Visual Studio. </a:t>
            </a:r>
            <a:r>
              <a:rPr lang="en-US" dirty="0"/>
              <a:t> Microsoft Build. </a:t>
            </a:r>
            <a:r>
              <a:rPr lang="en-US" dirty="0">
                <a:hlinkClick r:id="rId4"/>
              </a:rPr>
              <a:t>https://learn.microsoft.com/en-us/visualstudio/test/how-to-use-google-test-for-cpp?view=vs-2019</a:t>
            </a:r>
            <a:r>
              <a:rPr lang="en-US" dirty="0"/>
              <a:t> </a:t>
            </a:r>
          </a:p>
          <a:p>
            <a:pPr marL="228600" lvl="0" indent="-228600" algn="l" rtl="0">
              <a:lnSpc>
                <a:spcPct val="90000"/>
              </a:lnSpc>
              <a:spcBef>
                <a:spcPts val="0"/>
              </a:spcBef>
              <a:spcAft>
                <a:spcPts val="0"/>
              </a:spcAft>
              <a:buClr>
                <a:schemeClr val="lt1"/>
              </a:buClr>
              <a:buSzPts val="2200"/>
              <a:buChar char="•"/>
            </a:pPr>
            <a:r>
              <a:rPr lang="en-US" dirty="0"/>
              <a:t>Burns, R. </a:t>
            </a:r>
            <a:r>
              <a:rPr lang="en-US" i="1" dirty="0"/>
              <a:t>Why use matrix-type models for risk assessment? </a:t>
            </a:r>
            <a:r>
              <a:rPr lang="en-US" dirty="0"/>
              <a:t>Pivot Point Security. </a:t>
            </a:r>
            <a:r>
              <a:rPr lang="en-US" dirty="0">
                <a:hlinkClick r:id="rId5"/>
              </a:rPr>
              <a:t>https://www.pivotpointsecurity.com/using-matrix-models-for-risk-assessment/</a:t>
            </a:r>
            <a:r>
              <a:rPr lang="en-US" dirty="0"/>
              <a:t> </a:t>
            </a:r>
          </a:p>
          <a:p>
            <a:pPr marL="228600" lvl="0" indent="-228600" algn="l" rtl="0">
              <a:lnSpc>
                <a:spcPct val="90000"/>
              </a:lnSpc>
              <a:spcBef>
                <a:spcPts val="0"/>
              </a:spcBef>
              <a:spcAft>
                <a:spcPts val="0"/>
              </a:spcAft>
              <a:buClr>
                <a:schemeClr val="lt1"/>
              </a:buClr>
              <a:buSzPts val="2200"/>
              <a:buChar char="•"/>
            </a:pPr>
            <a:r>
              <a:rPr lang="en-US" i="1" dirty="0"/>
              <a:t>OWASP threat and safeguard matrix (</a:t>
            </a:r>
            <a:r>
              <a:rPr lang="en-US" i="1" dirty="0" err="1"/>
              <a:t>TaSM</a:t>
            </a:r>
            <a:r>
              <a:rPr lang="en-US" i="1" dirty="0"/>
              <a:t>). </a:t>
            </a:r>
            <a:r>
              <a:rPr lang="en-US" dirty="0"/>
              <a:t>OWASP. </a:t>
            </a:r>
            <a:r>
              <a:rPr lang="en-US" dirty="0">
                <a:hlinkClick r:id="rId6"/>
              </a:rPr>
              <a:t>https://owasp.org/www-project-threat-and-safeguard-matrix/</a:t>
            </a:r>
            <a:r>
              <a:rPr lang="en-US" dirty="0"/>
              <a:t>   </a:t>
            </a:r>
          </a:p>
          <a:p>
            <a:pPr marL="228600" lvl="0" indent="-228600" algn="l" rtl="0">
              <a:lnSpc>
                <a:spcPct val="90000"/>
              </a:lnSpc>
              <a:spcBef>
                <a:spcPts val="0"/>
              </a:spcBef>
              <a:spcAft>
                <a:spcPts val="0"/>
              </a:spcAft>
              <a:buClr>
                <a:schemeClr val="lt1"/>
              </a:buClr>
              <a:buSzPts val="2200"/>
              <a:buChar char="•"/>
            </a:pPr>
            <a:r>
              <a:rPr lang="en-US" dirty="0" err="1"/>
              <a:t>Schiela</a:t>
            </a:r>
            <a:r>
              <a:rPr lang="en-US" dirty="0"/>
              <a:t>, R. (2020, May 29). </a:t>
            </a:r>
            <a:r>
              <a:rPr lang="en-US" i="1" dirty="0"/>
              <a:t>SEI CERT C++ Coding Standard.</a:t>
            </a:r>
            <a:r>
              <a:rPr lang="en-US" dirty="0"/>
              <a:t> Carnegie Mellon University Software Engineering Institute. </a:t>
            </a:r>
            <a:r>
              <a:rPr lang="en-US" dirty="0">
                <a:hlinkClick r:id="rId7"/>
              </a:rPr>
              <a:t>https://wiki.sei.cmu.edu/confluence/display/c/SEI+CERT+C+Coding+Standard</a:t>
            </a:r>
            <a:r>
              <a:rPr lang="en-US" dirty="0"/>
              <a:t> </a:t>
            </a:r>
          </a:p>
          <a:p>
            <a:pPr marL="228600" lvl="0" indent="-228600" algn="l" rtl="0">
              <a:lnSpc>
                <a:spcPct val="90000"/>
              </a:lnSpc>
              <a:spcBef>
                <a:spcPts val="0"/>
              </a:spcBef>
              <a:spcAft>
                <a:spcPts val="0"/>
              </a:spcAft>
              <a:buClr>
                <a:schemeClr val="lt1"/>
              </a:buClr>
              <a:buSzPts val="2200"/>
              <a:buChar char="•"/>
            </a:pPr>
            <a:r>
              <a:rPr lang="en-US" dirty="0" err="1"/>
              <a:t>Schiela</a:t>
            </a:r>
            <a:r>
              <a:rPr lang="en-US" dirty="0"/>
              <a:t>, R (2018, May 2). </a:t>
            </a:r>
            <a:r>
              <a:rPr lang="en-US" i="1" dirty="0"/>
              <a:t>Top 10 secure coding practices.</a:t>
            </a:r>
            <a:r>
              <a:rPr lang="en-US" dirty="0"/>
              <a:t> Carnegie Mellon University Software Engineering Institute. </a:t>
            </a:r>
            <a:r>
              <a:rPr lang="en-US" dirty="0">
                <a:hlinkClick r:id="rId8"/>
              </a:rPr>
              <a:t>https://wiki.sei.cmu.edu/confluence/display/seccode/Top+10+Secure+Coding+Practices</a:t>
            </a:r>
            <a:r>
              <a:rPr lang="en-US" dirty="0"/>
              <a:t>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9">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5" name="Content Placeholder 14">
            <a:extLst>
              <a:ext uri="{FF2B5EF4-FFF2-40B4-BE49-F238E27FC236}">
                <a16:creationId xmlns:a16="http://schemas.microsoft.com/office/drawing/2014/main" id="{A3A87963-0912-559A-04CE-D6D542133A6A}"/>
              </a:ext>
            </a:extLst>
          </p:cNvPr>
          <p:cNvSpPr>
            <a:spLocks noGrp="1"/>
          </p:cNvSpPr>
          <p:nvPr>
            <p:ph idx="1"/>
          </p:nvPr>
        </p:nvSpPr>
        <p:spPr>
          <a:xfrm>
            <a:off x="1141413" y="1511558"/>
            <a:ext cx="4708882" cy="5038531"/>
          </a:xfrm>
        </p:spPr>
        <p:txBody>
          <a:bodyPr/>
          <a:lstStyle/>
          <a:p>
            <a:r>
              <a:rPr lang="en-US" dirty="0"/>
              <a:t>In the threat matrix on the right, it shows the juxtaposition of how low to high impact a threat is, versus how likely the security breach is likely to occur. </a:t>
            </a:r>
          </a:p>
          <a:p>
            <a:r>
              <a:rPr lang="en-US" dirty="0"/>
              <a:t>This shows that something that would have high impact and high likelihood is a HIGH threat level and should be addressed immediately.</a:t>
            </a:r>
          </a:p>
        </p:txBody>
      </p:sp>
      <p:pic>
        <p:nvPicPr>
          <p:cNvPr id="162" name="Google Shape;162;p4" descr="Green Pace logo"/>
          <p:cNvPicPr preferRelativeResize="0"/>
          <p:nvPr/>
        </p:nvPicPr>
        <p:blipFill>
          <a:blip r:embed="rId4">
            <a:alphaModFix/>
          </a:blip>
          <a:stretch>
            <a:fillRect/>
          </a:stretch>
        </p:blipFill>
        <p:spPr>
          <a:xfrm>
            <a:off x="11305399" y="5525087"/>
            <a:ext cx="886601" cy="1149225"/>
          </a:xfrm>
          <a:prstGeom prst="rect">
            <a:avLst/>
          </a:prstGeom>
          <a:noFill/>
          <a:ln>
            <a:noFill/>
          </a:ln>
        </p:spPr>
      </p:pic>
      <p:pic>
        <p:nvPicPr>
          <p:cNvPr id="8" name="Picture 7">
            <a:extLst>
              <a:ext uri="{FF2B5EF4-FFF2-40B4-BE49-F238E27FC236}">
                <a16:creationId xmlns:a16="http://schemas.microsoft.com/office/drawing/2014/main" id="{DE074FAB-C08F-18C9-2026-47ACA3DE1CC9}"/>
              </a:ext>
            </a:extLst>
          </p:cNvPr>
          <p:cNvPicPr>
            <a:picLocks noChangeAspect="1"/>
          </p:cNvPicPr>
          <p:nvPr/>
        </p:nvPicPr>
        <p:blipFill>
          <a:blip r:embed="rId5"/>
          <a:stretch>
            <a:fillRect/>
          </a:stretch>
        </p:blipFill>
        <p:spPr>
          <a:xfrm>
            <a:off x="5962647" y="2277447"/>
            <a:ext cx="5786052" cy="3032449"/>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7F2C-D012-A2D2-EEAB-BAE8133E7C63}"/>
              </a:ext>
            </a:extLst>
          </p:cNvPr>
          <p:cNvSpPr>
            <a:spLocks noGrp="1"/>
          </p:cNvSpPr>
          <p:nvPr>
            <p:ph type="title"/>
          </p:nvPr>
        </p:nvSpPr>
        <p:spPr/>
        <p:txBody>
          <a:bodyPr/>
          <a:lstStyle/>
          <a:p>
            <a:pPr algn="r"/>
            <a:r>
              <a:rPr lang="en-US" dirty="0"/>
              <a:t>Threats Matrix</a:t>
            </a:r>
          </a:p>
        </p:txBody>
      </p:sp>
      <p:sp>
        <p:nvSpPr>
          <p:cNvPr id="3" name="Content Placeholder 2">
            <a:extLst>
              <a:ext uri="{FF2B5EF4-FFF2-40B4-BE49-F238E27FC236}">
                <a16:creationId xmlns:a16="http://schemas.microsoft.com/office/drawing/2014/main" id="{B289BD0A-C776-C489-B2D6-3EAC94EB0695}"/>
              </a:ext>
            </a:extLst>
          </p:cNvPr>
          <p:cNvSpPr>
            <a:spLocks noGrp="1"/>
          </p:cNvSpPr>
          <p:nvPr>
            <p:ph idx="1"/>
          </p:nvPr>
        </p:nvSpPr>
        <p:spPr>
          <a:xfrm>
            <a:off x="1141412" y="2020824"/>
            <a:ext cx="9905999" cy="4371055"/>
          </a:xfrm>
        </p:spPr>
        <p:txBody>
          <a:bodyPr>
            <a:normAutofit fontScale="77500" lnSpcReduction="20000"/>
          </a:bodyPr>
          <a:lstStyle/>
          <a:p>
            <a:r>
              <a:rPr lang="en-US" dirty="0"/>
              <a:t>Highest priority:</a:t>
            </a:r>
          </a:p>
          <a:p>
            <a:pPr lvl="1"/>
            <a:r>
              <a:rPr lang="en-US" dirty="0"/>
              <a:t>String Correctness STR50-CPP</a:t>
            </a:r>
          </a:p>
          <a:p>
            <a:pPr lvl="1"/>
            <a:r>
              <a:rPr lang="en-US" dirty="0"/>
              <a:t>SQL Injection IDS00-J</a:t>
            </a:r>
          </a:p>
          <a:p>
            <a:pPr lvl="1"/>
            <a:r>
              <a:rPr lang="en-US" dirty="0"/>
              <a:t>Memory Protection MEM51-CPP</a:t>
            </a:r>
          </a:p>
          <a:p>
            <a:pPr lvl="1"/>
            <a:r>
              <a:rPr lang="en-US" dirty="0"/>
              <a:t>Arrays ARR30-C</a:t>
            </a:r>
          </a:p>
          <a:p>
            <a:r>
              <a:rPr lang="en-US" dirty="0"/>
              <a:t>Medium priority:</a:t>
            </a:r>
          </a:p>
          <a:p>
            <a:pPr lvl="1"/>
            <a:r>
              <a:rPr lang="en-US" dirty="0"/>
              <a:t>Data Value EXP50-CPP</a:t>
            </a:r>
          </a:p>
          <a:p>
            <a:pPr lvl="1"/>
            <a:r>
              <a:rPr lang="en-US" dirty="0"/>
              <a:t>Exceptions ERR51-CPP</a:t>
            </a:r>
          </a:p>
          <a:p>
            <a:r>
              <a:rPr lang="en-US" dirty="0"/>
              <a:t>Low Priority:</a:t>
            </a:r>
          </a:p>
          <a:p>
            <a:pPr lvl="1"/>
            <a:r>
              <a:rPr lang="en-US" dirty="0"/>
              <a:t>Data Type DCL52-CPP</a:t>
            </a:r>
          </a:p>
          <a:p>
            <a:pPr lvl="1"/>
            <a:r>
              <a:rPr lang="en-US" dirty="0"/>
              <a:t>Assertions DCL03-C</a:t>
            </a:r>
          </a:p>
          <a:p>
            <a:pPr lvl="1"/>
            <a:r>
              <a:rPr lang="en-US" dirty="0"/>
              <a:t>Random Numbers MSC50-CPP</a:t>
            </a:r>
          </a:p>
          <a:p>
            <a:pPr lvl="1"/>
            <a:r>
              <a:rPr lang="en-US" dirty="0"/>
              <a:t>File In/Out FIO51-CPP</a:t>
            </a:r>
          </a:p>
          <a:p>
            <a:pPr lvl="1"/>
            <a:endParaRPr lang="en-US" dirty="0"/>
          </a:p>
        </p:txBody>
      </p:sp>
      <p:graphicFrame>
        <p:nvGraphicFramePr>
          <p:cNvPr id="4" name="Google Shape;161;p4" descr="Alt text required">
            <a:extLst>
              <a:ext uri="{FF2B5EF4-FFF2-40B4-BE49-F238E27FC236}">
                <a16:creationId xmlns:a16="http://schemas.microsoft.com/office/drawing/2014/main" id="{2902FB8A-E563-09DF-44D0-56F5A3BC5D66}"/>
              </a:ext>
            </a:extLst>
          </p:cNvPr>
          <p:cNvGraphicFramePr/>
          <p:nvPr>
            <p:extLst>
              <p:ext uri="{D42A27DB-BD31-4B8C-83A1-F6EECF244321}">
                <p14:modId xmlns:p14="http://schemas.microsoft.com/office/powerpoint/2010/main" val="2221122222"/>
              </p:ext>
            </p:extLst>
          </p:nvPr>
        </p:nvGraphicFramePr>
        <p:xfrm>
          <a:off x="5212080" y="2097088"/>
          <a:ext cx="6135624" cy="4291809"/>
        </p:xfrm>
        <a:graphic>
          <a:graphicData uri="http://schemas.openxmlformats.org/drawingml/2006/table">
            <a:tbl>
              <a:tblPr firstRow="1" firstCol="1">
                <a:noFill/>
                <a:tableStyleId>{802198C4-3087-4945-87E3-76CBB3509B7E}</a:tableStyleId>
              </a:tblPr>
              <a:tblGrid>
                <a:gridCol w="3156152">
                  <a:extLst>
                    <a:ext uri="{9D8B030D-6E8A-4147-A177-3AD203B41FA5}">
                      <a16:colId xmlns:a16="http://schemas.microsoft.com/office/drawing/2014/main" val="20000"/>
                    </a:ext>
                  </a:extLst>
                </a:gridCol>
                <a:gridCol w="2979472">
                  <a:extLst>
                    <a:ext uri="{9D8B030D-6E8A-4147-A177-3AD203B41FA5}">
                      <a16:colId xmlns:a16="http://schemas.microsoft.com/office/drawing/2014/main" val="20001"/>
                    </a:ext>
                  </a:extLst>
                </a:gridCol>
              </a:tblGrid>
              <a:tr h="2182037">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bg1"/>
                          </a:solidFill>
                        </a:rPr>
                        <a:t>Likely</a:t>
                      </a:r>
                      <a:endParaRPr sz="2400" b="1"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bg1"/>
                          </a:solidFill>
                        </a:rPr>
                        <a:t>ERR51-CPP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bg1"/>
                          </a:solidFill>
                        </a:rPr>
                        <a:t>EXP50-CPP</a:t>
                      </a:r>
                    </a:p>
                    <a:p>
                      <a:pPr marL="0" marR="0" lvl="0" indent="0" algn="ctr" rtl="0">
                        <a:lnSpc>
                          <a:spcPct val="100000"/>
                        </a:lnSpc>
                        <a:spcBef>
                          <a:spcPts val="0"/>
                        </a:spcBef>
                        <a:spcAft>
                          <a:spcPts val="0"/>
                        </a:spcAft>
                        <a:buClr>
                          <a:srgbClr val="000000"/>
                        </a:buClr>
                        <a:buSzPts val="3600"/>
                        <a:buFont typeface="Arial"/>
                        <a:buNone/>
                      </a:pPr>
                      <a:endParaRPr sz="2400" u="none" strike="noStrike" cap="none" dirty="0">
                        <a:solidFill>
                          <a:schemeClr val="bg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C000"/>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bg1"/>
                          </a:solidFill>
                        </a:rPr>
                        <a:t>Priority</a:t>
                      </a:r>
                      <a:endParaRPr sz="2400" b="1"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2400" dirty="0">
                          <a:solidFill>
                            <a:schemeClr val="bg1"/>
                          </a:solidFill>
                        </a:rPr>
                        <a:t>STR50-CPP</a:t>
                      </a:r>
                    </a:p>
                    <a:p>
                      <a:pPr marL="0" marR="0" lvl="0" indent="0" algn="ctr" rtl="0">
                        <a:lnSpc>
                          <a:spcPct val="100000"/>
                        </a:lnSpc>
                        <a:spcBef>
                          <a:spcPts val="0"/>
                        </a:spcBef>
                        <a:spcAft>
                          <a:spcPts val="0"/>
                        </a:spcAft>
                        <a:buClr>
                          <a:srgbClr val="000000"/>
                        </a:buClr>
                        <a:buSzPts val="3600"/>
                        <a:buFont typeface="Arial"/>
                        <a:buNone/>
                      </a:pPr>
                      <a:r>
                        <a:rPr lang="en-US" sz="2400" dirty="0">
                          <a:solidFill>
                            <a:schemeClr val="bg1"/>
                          </a:solidFill>
                        </a:rPr>
                        <a:t>IDS00-J</a:t>
                      </a:r>
                    </a:p>
                    <a:p>
                      <a:pPr marL="0" marR="0" lvl="0" indent="0" algn="ctr" rtl="0">
                        <a:lnSpc>
                          <a:spcPct val="100000"/>
                        </a:lnSpc>
                        <a:spcBef>
                          <a:spcPts val="0"/>
                        </a:spcBef>
                        <a:spcAft>
                          <a:spcPts val="0"/>
                        </a:spcAft>
                        <a:buClr>
                          <a:srgbClr val="000000"/>
                        </a:buClr>
                        <a:buSzPts val="3600"/>
                        <a:buFont typeface="Arial"/>
                        <a:buNone/>
                      </a:pPr>
                      <a:r>
                        <a:rPr lang="en-US" sz="2400" dirty="0">
                          <a:solidFill>
                            <a:schemeClr val="bg1"/>
                          </a:solidFill>
                        </a:rPr>
                        <a:t>MEM51-CPP</a:t>
                      </a:r>
                    </a:p>
                    <a:p>
                      <a:pPr marL="0" marR="0" lvl="0" indent="0" algn="ctr" rtl="0">
                        <a:lnSpc>
                          <a:spcPct val="100000"/>
                        </a:lnSpc>
                        <a:spcBef>
                          <a:spcPts val="0"/>
                        </a:spcBef>
                        <a:spcAft>
                          <a:spcPts val="0"/>
                        </a:spcAft>
                        <a:buClr>
                          <a:srgbClr val="000000"/>
                        </a:buClr>
                        <a:buSzPts val="3600"/>
                        <a:buFont typeface="Arial"/>
                        <a:buNone/>
                      </a:pPr>
                      <a:r>
                        <a:rPr lang="en-US" sz="2400" dirty="0">
                          <a:solidFill>
                            <a:schemeClr val="bg1"/>
                          </a:solidFill>
                        </a:rPr>
                        <a:t>ARR30-C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2109772">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bg1"/>
                          </a:solidFill>
                        </a:rPr>
                        <a:t>Low priority</a:t>
                      </a:r>
                      <a:endParaRPr sz="2400" b="1"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bg1"/>
                          </a:solidFill>
                        </a:rPr>
                        <a:t>MSC50-CPP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bg1"/>
                          </a:solidFill>
                        </a:rPr>
                        <a:t>DCL52-CPP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bg1"/>
                          </a:solidFill>
                        </a:rPr>
                        <a:t>Unlikely</a:t>
                      </a:r>
                      <a:endParaRPr sz="2400" b="1"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bg1"/>
                          </a:solidFill>
                        </a:rPr>
                        <a:t>DCL03-C</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bg1"/>
                          </a:solidFill>
                        </a:rPr>
                        <a:t>FIO51-CPP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768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idx="1"/>
          </p:nvPr>
        </p:nvSpPr>
        <p:spPr>
          <a:xfrm>
            <a:off x="923544" y="1645919"/>
            <a:ext cx="10643616" cy="4901185"/>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lvl="1">
              <a:lnSpc>
                <a:spcPct val="90000"/>
              </a:lnSpc>
              <a:spcBef>
                <a:spcPts val="0"/>
              </a:spcBef>
              <a:buClr>
                <a:schemeClr val="lt1"/>
              </a:buClr>
              <a:buSzPts val="2200"/>
            </a:pPr>
            <a:r>
              <a:rPr lang="en-US" dirty="0"/>
              <a:t>String Correctness, SQL Injection, Encryption in Use, Encryption in Flight</a:t>
            </a:r>
          </a:p>
          <a:p>
            <a:pPr marL="228600" lvl="0" indent="-228600" algn="l" rtl="0">
              <a:lnSpc>
                <a:spcPct val="90000"/>
              </a:lnSpc>
              <a:spcBef>
                <a:spcPts val="0"/>
              </a:spcBef>
              <a:spcAft>
                <a:spcPts val="0"/>
              </a:spcAft>
              <a:buClr>
                <a:schemeClr val="lt1"/>
              </a:buClr>
              <a:buSzPts val="2200"/>
              <a:buChar char="•"/>
            </a:pPr>
            <a:r>
              <a:rPr lang="en-US" dirty="0"/>
              <a:t>Heed Compiler Warnings</a:t>
            </a:r>
          </a:p>
          <a:p>
            <a:pPr lvl="1">
              <a:lnSpc>
                <a:spcPct val="90000"/>
              </a:lnSpc>
              <a:spcBef>
                <a:spcPts val="0"/>
              </a:spcBef>
              <a:buClr>
                <a:schemeClr val="lt1"/>
              </a:buClr>
              <a:buSzPts val="2200"/>
            </a:pPr>
            <a:r>
              <a:rPr lang="en-US" dirty="0"/>
              <a:t>Data Type, Memory Protection, Arrays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lvl="1">
              <a:lnSpc>
                <a:spcPct val="90000"/>
              </a:lnSpc>
              <a:spcBef>
                <a:spcPts val="0"/>
              </a:spcBef>
              <a:buClr>
                <a:schemeClr val="lt1"/>
              </a:buClr>
              <a:buSzPts val="2200"/>
            </a:pPr>
            <a:r>
              <a:rPr lang="en-US" dirty="0"/>
              <a:t>SQL Injection, Authorization, Authentication, Authoring, Encryption in Flight, Encryption at Rest, Encryption in Use</a:t>
            </a:r>
          </a:p>
          <a:p>
            <a:pPr marL="228600" lvl="0" indent="-228600" algn="l" rtl="0">
              <a:lnSpc>
                <a:spcPct val="90000"/>
              </a:lnSpc>
              <a:spcBef>
                <a:spcPts val="0"/>
              </a:spcBef>
              <a:spcAft>
                <a:spcPts val="0"/>
              </a:spcAft>
              <a:buClr>
                <a:schemeClr val="lt1"/>
              </a:buClr>
              <a:buSzPts val="2200"/>
              <a:buChar char="•"/>
            </a:pPr>
            <a:r>
              <a:rPr lang="en-US" dirty="0"/>
              <a:t>Keep it Simple</a:t>
            </a:r>
          </a:p>
          <a:p>
            <a:pPr lvl="1">
              <a:lnSpc>
                <a:spcPct val="90000"/>
              </a:lnSpc>
              <a:spcBef>
                <a:spcPts val="0"/>
              </a:spcBef>
              <a:buClr>
                <a:schemeClr val="lt1"/>
              </a:buClr>
              <a:buSzPts val="2200"/>
            </a:pPr>
            <a:r>
              <a:rPr lang="en-US" dirty="0"/>
              <a:t>Data Value, File In/Out</a:t>
            </a:r>
          </a:p>
          <a:p>
            <a:pPr marL="228600" lvl="0" indent="-228600" algn="l" rtl="0">
              <a:lnSpc>
                <a:spcPct val="90000"/>
              </a:lnSpc>
              <a:spcBef>
                <a:spcPts val="0"/>
              </a:spcBef>
              <a:spcAft>
                <a:spcPts val="0"/>
              </a:spcAft>
              <a:buClr>
                <a:schemeClr val="lt1"/>
              </a:buClr>
              <a:buSzPts val="2200"/>
              <a:buChar char="•"/>
            </a:pPr>
            <a:r>
              <a:rPr lang="en-US" dirty="0"/>
              <a:t>Default Deny</a:t>
            </a:r>
          </a:p>
          <a:p>
            <a:pPr lvl="1">
              <a:lnSpc>
                <a:spcPct val="90000"/>
              </a:lnSpc>
              <a:spcBef>
                <a:spcPts val="0"/>
              </a:spcBef>
              <a:buClr>
                <a:schemeClr val="lt1"/>
              </a:buClr>
              <a:buSzPts val="2200"/>
            </a:pPr>
            <a:r>
              <a:rPr lang="en-US" dirty="0"/>
              <a:t>Authorization, Authentication, Encryption in Flight, Encryption in Rest</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lvl="1">
              <a:lnSpc>
                <a:spcPct val="90000"/>
              </a:lnSpc>
              <a:spcBef>
                <a:spcPts val="0"/>
              </a:spcBef>
              <a:buClr>
                <a:schemeClr val="lt1"/>
              </a:buClr>
              <a:buSzPts val="2200"/>
            </a:pPr>
            <a:r>
              <a:rPr lang="en-US" dirty="0"/>
              <a:t>Authentication, Authorization, Encryption in Use, Encryption at Rest</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lvl="1">
              <a:lnSpc>
                <a:spcPct val="90000"/>
              </a:lnSpc>
              <a:spcBef>
                <a:spcPts val="0"/>
              </a:spcBef>
              <a:buClr>
                <a:schemeClr val="lt1"/>
              </a:buClr>
              <a:buSzPts val="2200"/>
            </a:pPr>
            <a:r>
              <a:rPr lang="en-US" dirty="0"/>
              <a:t>SQL Injection, Encryption in Flight</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lvl="1">
              <a:lnSpc>
                <a:spcPct val="90000"/>
              </a:lnSpc>
              <a:spcBef>
                <a:spcPts val="0"/>
              </a:spcBef>
              <a:buClr>
                <a:schemeClr val="lt1"/>
              </a:buClr>
              <a:buSzPts val="2200"/>
            </a:pPr>
            <a:r>
              <a:rPr lang="en-US" dirty="0"/>
              <a:t>SQL Injection, Authentication, Authorization, Authoring, Encryption in Flight, Encryption in Use, Encryption at Rest</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lvl="1">
              <a:lnSpc>
                <a:spcPct val="90000"/>
              </a:lnSpc>
              <a:spcBef>
                <a:spcPts val="0"/>
              </a:spcBef>
              <a:buClr>
                <a:schemeClr val="lt1"/>
              </a:buClr>
              <a:buSzPts val="2200"/>
            </a:pPr>
            <a:r>
              <a:rPr lang="en-US" dirty="0"/>
              <a:t>Data Type, Assertions, Exceptions, Random Numbers, File In/Out, Arrays</a:t>
            </a:r>
          </a:p>
          <a:p>
            <a:pPr marL="228600" lvl="0" indent="-228600" algn="l" rtl="0">
              <a:lnSpc>
                <a:spcPct val="90000"/>
              </a:lnSpc>
              <a:spcBef>
                <a:spcPts val="0"/>
              </a:spcBef>
              <a:spcAft>
                <a:spcPts val="0"/>
              </a:spcAft>
              <a:buClr>
                <a:schemeClr val="lt1"/>
              </a:buClr>
              <a:buSzPts val="2200"/>
              <a:buChar char="•"/>
            </a:pPr>
            <a:r>
              <a:rPr lang="en-US" dirty="0"/>
              <a:t>Adopt a Secure Coding Standard</a:t>
            </a:r>
          </a:p>
          <a:p>
            <a:pPr lvl="1">
              <a:lnSpc>
                <a:spcPct val="90000"/>
              </a:lnSpc>
              <a:spcBef>
                <a:spcPts val="0"/>
              </a:spcBef>
              <a:buClr>
                <a:schemeClr val="lt1"/>
              </a:buClr>
              <a:buSzPts val="2200"/>
            </a:pPr>
            <a:r>
              <a:rPr lang="en-US" dirty="0"/>
              <a:t>Data Value, String Correctness, SQL Injection, Memory Protection, Assertions, Exceptions, Random Numbers, File In/Out</a:t>
            </a:r>
          </a:p>
        </p:txBody>
      </p:sp>
      <p:pic>
        <p:nvPicPr>
          <p:cNvPr id="169" name="Google Shape;169;p5"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sz="half" idx="1"/>
          </p:nvPr>
        </p:nvSpPr>
        <p:spPr>
          <a:xfrm>
            <a:off x="1141413" y="1847088"/>
            <a:ext cx="10297731" cy="45537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TEN CODING STANDARDS</a:t>
            </a:r>
          </a:p>
          <a:p>
            <a:pPr marL="228600" lvl="0" indent="-228600" algn="l" rtl="0">
              <a:lnSpc>
                <a:spcPct val="90000"/>
              </a:lnSpc>
              <a:spcBef>
                <a:spcPts val="0"/>
              </a:spcBef>
              <a:spcAft>
                <a:spcPts val="0"/>
              </a:spcAft>
              <a:buClr>
                <a:schemeClr val="lt1"/>
              </a:buClr>
              <a:buSzPts val="2000"/>
              <a:buChar char="•"/>
            </a:pPr>
            <a:r>
              <a:rPr lang="en-US" sz="2000" dirty="0"/>
              <a:t>Data Type – Never qualify a reference type with a const or volatile</a:t>
            </a:r>
          </a:p>
          <a:p>
            <a:pPr marL="228600" lvl="0" indent="-228600" algn="l" rtl="0">
              <a:lnSpc>
                <a:spcPct val="90000"/>
              </a:lnSpc>
              <a:spcBef>
                <a:spcPts val="0"/>
              </a:spcBef>
              <a:spcAft>
                <a:spcPts val="0"/>
              </a:spcAft>
              <a:buClr>
                <a:schemeClr val="lt1"/>
              </a:buClr>
              <a:buSzPts val="2000"/>
              <a:buChar char="•"/>
            </a:pPr>
            <a:r>
              <a:rPr lang="en-US" sz="2000" dirty="0"/>
              <a:t>Data Value – Do not depend on the order of evaluation for side effects</a:t>
            </a:r>
          </a:p>
          <a:p>
            <a:pPr marL="228600" lvl="0" indent="-228600" algn="l" rtl="0">
              <a:lnSpc>
                <a:spcPct val="90000"/>
              </a:lnSpc>
              <a:spcBef>
                <a:spcPts val="0"/>
              </a:spcBef>
              <a:spcAft>
                <a:spcPts val="0"/>
              </a:spcAft>
              <a:buClr>
                <a:schemeClr val="lt1"/>
              </a:buClr>
              <a:buSzPts val="2000"/>
              <a:buChar char="•"/>
            </a:pPr>
            <a:r>
              <a:rPr lang="en-US" sz="2000" dirty="0"/>
              <a:t>String Correctness – Guarantee that storage for strings has sufficient space for character data and the null terminator</a:t>
            </a:r>
          </a:p>
          <a:p>
            <a:pPr marL="228600" lvl="0" indent="-228600" algn="l" rtl="0">
              <a:lnSpc>
                <a:spcPct val="90000"/>
              </a:lnSpc>
              <a:spcBef>
                <a:spcPts val="0"/>
              </a:spcBef>
              <a:spcAft>
                <a:spcPts val="0"/>
              </a:spcAft>
              <a:buClr>
                <a:schemeClr val="lt1"/>
              </a:buClr>
              <a:buSzPts val="2000"/>
              <a:buChar char="•"/>
            </a:pPr>
            <a:r>
              <a:rPr lang="en-US" sz="2000" dirty="0"/>
              <a:t>SQL Injection – Prevent SQL Injection</a:t>
            </a:r>
          </a:p>
          <a:p>
            <a:pPr marL="228600" lvl="0" indent="-228600" algn="l" rtl="0">
              <a:lnSpc>
                <a:spcPct val="90000"/>
              </a:lnSpc>
              <a:spcBef>
                <a:spcPts val="0"/>
              </a:spcBef>
              <a:spcAft>
                <a:spcPts val="0"/>
              </a:spcAft>
              <a:buClr>
                <a:schemeClr val="lt1"/>
              </a:buClr>
              <a:buSzPts val="2000"/>
              <a:buChar char="•"/>
            </a:pPr>
            <a:r>
              <a:rPr lang="en-US" sz="2000" dirty="0"/>
              <a:t>Memory Protection – Properly deallocate dynamically allocated resources</a:t>
            </a:r>
          </a:p>
          <a:p>
            <a:pPr marL="228600" lvl="0" indent="-228600" algn="l" rtl="0">
              <a:lnSpc>
                <a:spcPct val="90000"/>
              </a:lnSpc>
              <a:spcBef>
                <a:spcPts val="0"/>
              </a:spcBef>
              <a:spcAft>
                <a:spcPts val="0"/>
              </a:spcAft>
              <a:buClr>
                <a:schemeClr val="lt1"/>
              </a:buClr>
              <a:buSzPts val="2000"/>
              <a:buChar char="•"/>
            </a:pPr>
            <a:r>
              <a:rPr lang="en-US" sz="2000" dirty="0"/>
              <a:t>Assertions – 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sz="2000" dirty="0"/>
              <a:t>Exceptions – Handle all exceptions</a:t>
            </a:r>
          </a:p>
          <a:p>
            <a:pPr marL="228600" lvl="0" indent="-228600" algn="l" rtl="0">
              <a:lnSpc>
                <a:spcPct val="90000"/>
              </a:lnSpc>
              <a:spcBef>
                <a:spcPts val="0"/>
              </a:spcBef>
              <a:spcAft>
                <a:spcPts val="0"/>
              </a:spcAft>
              <a:buClr>
                <a:schemeClr val="lt1"/>
              </a:buClr>
              <a:buSzPts val="2000"/>
              <a:buChar char="•"/>
            </a:pPr>
            <a:r>
              <a:rPr lang="en-US" sz="2000" dirty="0"/>
              <a:t>Random Numbers – Do not use std::rand() for generating pseudorandom numbers</a:t>
            </a:r>
          </a:p>
          <a:p>
            <a:pPr marL="228600" lvl="0" indent="-228600" algn="l" rtl="0">
              <a:lnSpc>
                <a:spcPct val="90000"/>
              </a:lnSpc>
              <a:spcBef>
                <a:spcPts val="0"/>
              </a:spcBef>
              <a:spcAft>
                <a:spcPts val="0"/>
              </a:spcAft>
              <a:buClr>
                <a:schemeClr val="lt1"/>
              </a:buClr>
              <a:buSzPts val="2000"/>
              <a:buChar char="•"/>
            </a:pPr>
            <a:r>
              <a:rPr lang="en-US" sz="2000" dirty="0"/>
              <a:t>File In/Out – Close files when they are no longer needed</a:t>
            </a:r>
          </a:p>
          <a:p>
            <a:pPr marL="228600" lvl="0" indent="-228600" algn="l" rtl="0">
              <a:lnSpc>
                <a:spcPct val="90000"/>
              </a:lnSpc>
              <a:spcBef>
                <a:spcPts val="0"/>
              </a:spcBef>
              <a:spcAft>
                <a:spcPts val="0"/>
              </a:spcAft>
              <a:buClr>
                <a:schemeClr val="lt1"/>
              </a:buClr>
              <a:buSzPts val="2000"/>
              <a:buChar char="•"/>
            </a:pPr>
            <a:r>
              <a:rPr lang="en-US" sz="2000" dirty="0"/>
              <a:t>Arrays – Do not form or use out-of-bounds pointers or array subscripts</a:t>
            </a:r>
          </a:p>
          <a:p>
            <a:pPr marL="0" lvl="0" indent="0" algn="l" rtl="0">
              <a:lnSpc>
                <a:spcPct val="90000"/>
              </a:lnSpc>
              <a:spcBef>
                <a:spcPts val="0"/>
              </a:spcBef>
              <a:spcAft>
                <a:spcPts val="0"/>
              </a:spcAft>
              <a:buClr>
                <a:schemeClr val="lt1"/>
              </a:buClr>
              <a:buSzPts val="2000"/>
              <a:buNone/>
            </a:pPr>
            <a:r>
              <a:rPr lang="en-US" sz="2000" dirty="0"/>
              <a:t>VULNERABILITY RANKING SYSTEM</a:t>
            </a:r>
          </a:p>
          <a:p>
            <a:pPr>
              <a:lnSpc>
                <a:spcPct val="90000"/>
              </a:lnSpc>
              <a:spcBef>
                <a:spcPts val="0"/>
              </a:spcBef>
              <a:buClr>
                <a:schemeClr val="lt1"/>
              </a:buClr>
              <a:buSzPts val="2000"/>
            </a:pPr>
            <a:r>
              <a:rPr lang="en-US" sz="2000" dirty="0"/>
              <a:t>As shown in the threats matrix, each of these were ranked according to how likely and probable they were to occur versus how high of an impact a security vulnerability in this area would be and should be addressed in this order.</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idx="1"/>
          </p:nvPr>
        </p:nvSpPr>
        <p:spPr>
          <a:xfrm>
            <a:off x="1060704" y="1783080"/>
            <a:ext cx="10341864" cy="48280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flight</a:t>
            </a:r>
          </a:p>
          <a:p>
            <a:pPr lvl="1">
              <a:lnSpc>
                <a:spcPct val="90000"/>
              </a:lnSpc>
              <a:spcBef>
                <a:spcPts val="0"/>
              </a:spcBef>
              <a:buClr>
                <a:schemeClr val="lt1"/>
              </a:buClr>
              <a:buSzPts val="2000"/>
            </a:pPr>
            <a:r>
              <a:rPr lang="en-US" sz="1600" dirty="0"/>
              <a:t>Data that is currently in transit and in the process of moving into the system or through the system.</a:t>
            </a:r>
          </a:p>
          <a:p>
            <a:pPr lvl="1">
              <a:lnSpc>
                <a:spcPct val="90000"/>
              </a:lnSpc>
              <a:spcBef>
                <a:spcPts val="0"/>
              </a:spcBef>
              <a:buClr>
                <a:schemeClr val="lt1"/>
              </a:buClr>
              <a:buSzPts val="2000"/>
            </a:pPr>
            <a:r>
              <a:rPr lang="en-US" sz="1600" dirty="0"/>
              <a:t>TLS (transport layer security) will be used.</a:t>
            </a:r>
          </a:p>
          <a:p>
            <a:pPr lvl="1">
              <a:lnSpc>
                <a:spcPct val="90000"/>
              </a:lnSpc>
              <a:spcBef>
                <a:spcPts val="0"/>
              </a:spcBef>
              <a:buClr>
                <a:schemeClr val="lt1"/>
              </a:buClr>
              <a:buSzPts val="2000"/>
            </a:pPr>
            <a:r>
              <a:rPr lang="en-US" sz="1600" dirty="0"/>
              <a:t>Security Certificates will also be used to authenticate the sender of the data, and data will be encrypted while it is in flight and decrypted once it has reached its destination. </a:t>
            </a:r>
          </a:p>
          <a:p>
            <a:pPr marL="228600" lvl="0" indent="-228600" algn="l" rtl="0">
              <a:lnSpc>
                <a:spcPct val="90000"/>
              </a:lnSpc>
              <a:spcBef>
                <a:spcPts val="0"/>
              </a:spcBef>
              <a:spcAft>
                <a:spcPts val="0"/>
              </a:spcAft>
              <a:buClr>
                <a:schemeClr val="lt1"/>
              </a:buClr>
              <a:buSzPts val="2000"/>
              <a:buChar char="•"/>
            </a:pPr>
            <a:r>
              <a:rPr lang="en-US" sz="2000" dirty="0"/>
              <a:t>Encryption at rest</a:t>
            </a:r>
          </a:p>
          <a:p>
            <a:pPr lvl="1">
              <a:lnSpc>
                <a:spcPct val="90000"/>
              </a:lnSpc>
              <a:spcBef>
                <a:spcPts val="0"/>
              </a:spcBef>
              <a:buClr>
                <a:schemeClr val="lt1"/>
              </a:buClr>
              <a:buSzPts val="2000"/>
            </a:pPr>
            <a:r>
              <a:rPr lang="en-US" sz="1600" dirty="0"/>
              <a:t>Data that is being stored in a database and not actively being used, nor actively moving through the system.</a:t>
            </a:r>
          </a:p>
          <a:p>
            <a:pPr lvl="1">
              <a:lnSpc>
                <a:spcPct val="90000"/>
              </a:lnSpc>
              <a:spcBef>
                <a:spcPts val="0"/>
              </a:spcBef>
              <a:buClr>
                <a:schemeClr val="lt1"/>
              </a:buClr>
              <a:buSzPts val="2000"/>
            </a:pPr>
            <a:r>
              <a:rPr lang="en-US" sz="1600" dirty="0"/>
              <a:t>Data will be stored behind a firewall, use anti-virus and anti-malware software.</a:t>
            </a:r>
          </a:p>
          <a:p>
            <a:pPr lvl="1">
              <a:lnSpc>
                <a:spcPct val="90000"/>
              </a:lnSpc>
              <a:spcBef>
                <a:spcPts val="0"/>
              </a:spcBef>
              <a:buClr>
                <a:schemeClr val="lt1"/>
              </a:buClr>
              <a:buSzPts val="2000"/>
            </a:pPr>
            <a:r>
              <a:rPr lang="en-US" sz="1600" dirty="0"/>
              <a:t>Any sensitive data will be encrypted and need to use a key to decrypt.</a:t>
            </a:r>
          </a:p>
          <a:p>
            <a:pPr lvl="1">
              <a:lnSpc>
                <a:spcPct val="90000"/>
              </a:lnSpc>
              <a:spcBef>
                <a:spcPts val="0"/>
              </a:spcBef>
              <a:buClr>
                <a:schemeClr val="lt1"/>
              </a:buClr>
              <a:buSzPts val="2000"/>
            </a:pPr>
            <a:r>
              <a:rPr lang="en-US" sz="1600" dirty="0"/>
              <a:t>Data will only be accessible by using a username and password, and only certain access level roles will be able to access the database following the principle of least privilege and default deny.</a:t>
            </a:r>
          </a:p>
          <a:p>
            <a:pPr marL="228600" lvl="0" indent="-228600" algn="l" rtl="0">
              <a:lnSpc>
                <a:spcPct val="90000"/>
              </a:lnSpc>
              <a:spcBef>
                <a:spcPts val="0"/>
              </a:spcBef>
              <a:spcAft>
                <a:spcPts val="0"/>
              </a:spcAft>
              <a:buClr>
                <a:schemeClr val="lt1"/>
              </a:buClr>
              <a:buSzPts val="2000"/>
              <a:buChar char="•"/>
            </a:pPr>
            <a:r>
              <a:rPr lang="en-US" sz="2000" dirty="0"/>
              <a:t>Encryption in use</a:t>
            </a:r>
          </a:p>
          <a:p>
            <a:pPr lvl="1">
              <a:lnSpc>
                <a:spcPct val="90000"/>
              </a:lnSpc>
              <a:spcBef>
                <a:spcPts val="0"/>
              </a:spcBef>
              <a:buClr>
                <a:schemeClr val="lt1"/>
              </a:buClr>
              <a:buSzPts val="2000"/>
            </a:pPr>
            <a:r>
              <a:rPr lang="en-US" sz="1600" dirty="0"/>
              <a:t>Data that is currently being read, accessed, updated, modified, or deleted. </a:t>
            </a:r>
          </a:p>
          <a:p>
            <a:pPr lvl="1">
              <a:lnSpc>
                <a:spcPct val="90000"/>
              </a:lnSpc>
              <a:spcBef>
                <a:spcPts val="0"/>
              </a:spcBef>
              <a:buClr>
                <a:schemeClr val="lt1"/>
              </a:buClr>
              <a:buSzPts val="2000"/>
            </a:pPr>
            <a:r>
              <a:rPr lang="en-US" sz="1600" dirty="0"/>
              <a:t>Data in use will be encrypted until necessary to use, and the system will have the key to encrypt and decrypt the data as needed. </a:t>
            </a:r>
          </a:p>
          <a:p>
            <a:pPr lvl="1">
              <a:lnSpc>
                <a:spcPct val="90000"/>
              </a:lnSpc>
              <a:spcBef>
                <a:spcPts val="0"/>
              </a:spcBef>
              <a:buClr>
                <a:schemeClr val="lt1"/>
              </a:buClr>
              <a:buSzPts val="2000"/>
            </a:pPr>
            <a:r>
              <a:rPr lang="en-US" sz="1600" dirty="0"/>
              <a:t>Principle of least privilege will be utilized, and only authorized users will be able to access certain areas of the system where certain data is being used. </a:t>
            </a:r>
          </a:p>
          <a:p>
            <a:pPr lvl="1">
              <a:lnSpc>
                <a:spcPct val="90000"/>
              </a:lnSpc>
              <a:spcBef>
                <a:spcPts val="0"/>
              </a:spcBef>
              <a:buClr>
                <a:schemeClr val="lt1"/>
              </a:buClr>
              <a:buSzPts val="2000"/>
            </a:pPr>
            <a:r>
              <a:rPr lang="en-US" sz="1600" dirty="0"/>
              <a:t>System will be secured using firewall protection, anti-virus software, making sure packages and dependencies are kept up-to-date and any bugs are remediated with patched versions.</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idx="1"/>
          </p:nvPr>
        </p:nvSpPr>
        <p:spPr>
          <a:xfrm>
            <a:off x="1014984" y="1755648"/>
            <a:ext cx="10032427" cy="4672584"/>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dirty="0"/>
              <a:t>A</a:t>
            </a:r>
            <a:r>
              <a:rPr lang="en-US" sz="2400" dirty="0"/>
              <a:t>uthentication</a:t>
            </a:r>
          </a:p>
          <a:p>
            <a:pPr lvl="1">
              <a:lnSpc>
                <a:spcPct val="90000"/>
              </a:lnSpc>
              <a:spcBef>
                <a:spcPts val="0"/>
              </a:spcBef>
              <a:buClr>
                <a:schemeClr val="lt1"/>
              </a:buClr>
              <a:buSzPts val="2400"/>
            </a:pPr>
            <a:r>
              <a:rPr lang="en-US" dirty="0"/>
              <a:t>How a user is identified.</a:t>
            </a:r>
          </a:p>
          <a:p>
            <a:pPr lvl="1">
              <a:lnSpc>
                <a:spcPct val="90000"/>
              </a:lnSpc>
              <a:spcBef>
                <a:spcPts val="0"/>
              </a:spcBef>
              <a:buClr>
                <a:schemeClr val="lt1"/>
              </a:buClr>
              <a:buSzPts val="2400"/>
            </a:pPr>
            <a:r>
              <a:rPr lang="en-US" dirty="0"/>
              <a:t>This will be done by requiring a user to login with a valid username and password in order to access the system, or by requiring an Auth0 token to present valid credentials to the system. </a:t>
            </a:r>
          </a:p>
          <a:p>
            <a:pPr marL="228600" lvl="0" indent="-228600" algn="l" rtl="0">
              <a:lnSpc>
                <a:spcPct val="90000"/>
              </a:lnSpc>
              <a:spcBef>
                <a:spcPts val="0"/>
              </a:spcBef>
              <a:spcAft>
                <a:spcPts val="0"/>
              </a:spcAft>
              <a:buClr>
                <a:schemeClr val="lt1"/>
              </a:buClr>
              <a:buSzPts val="2400"/>
              <a:buChar char="•"/>
            </a:pPr>
            <a:r>
              <a:rPr lang="en-US" dirty="0"/>
              <a:t>Authorization</a:t>
            </a:r>
          </a:p>
          <a:p>
            <a:pPr lvl="1">
              <a:lnSpc>
                <a:spcPct val="90000"/>
              </a:lnSpc>
              <a:spcBef>
                <a:spcPts val="0"/>
              </a:spcBef>
              <a:buClr>
                <a:schemeClr val="lt1"/>
              </a:buClr>
              <a:buSzPts val="2400"/>
            </a:pPr>
            <a:r>
              <a:rPr lang="en-US" dirty="0"/>
              <a:t>The principle of least privilege will be followed, as an authenticated user will be assigned a role, or multiple roles, and will only be allowed to access areas of the system that their role authorizes them to access.</a:t>
            </a:r>
          </a:p>
          <a:p>
            <a:pPr lvl="1">
              <a:lnSpc>
                <a:spcPct val="90000"/>
              </a:lnSpc>
              <a:spcBef>
                <a:spcPts val="0"/>
              </a:spcBef>
              <a:buClr>
                <a:schemeClr val="lt1"/>
              </a:buClr>
              <a:buSzPts val="2400"/>
            </a:pPr>
            <a:r>
              <a:rPr lang="en-US" dirty="0"/>
              <a:t>Default deny will be used and users will be denied access by default to areas or functions their role does not grant them access to. </a:t>
            </a:r>
          </a:p>
          <a:p>
            <a:pPr marL="228600" lvl="0" indent="-228600" algn="l" rtl="0">
              <a:lnSpc>
                <a:spcPct val="90000"/>
              </a:lnSpc>
              <a:spcBef>
                <a:spcPts val="0"/>
              </a:spcBef>
              <a:spcAft>
                <a:spcPts val="0"/>
              </a:spcAft>
              <a:buClr>
                <a:schemeClr val="lt1"/>
              </a:buClr>
              <a:buSzPts val="2400"/>
              <a:buChar char="•"/>
            </a:pPr>
            <a:r>
              <a:rPr lang="en-US" sz="2400" dirty="0"/>
              <a:t>Accounting</a:t>
            </a:r>
          </a:p>
          <a:p>
            <a:pPr lvl="1">
              <a:lnSpc>
                <a:spcPct val="90000"/>
              </a:lnSpc>
              <a:spcBef>
                <a:spcPts val="0"/>
              </a:spcBef>
              <a:buClr>
                <a:schemeClr val="lt1"/>
              </a:buClr>
              <a:buSzPts val="2400"/>
            </a:pPr>
            <a:r>
              <a:rPr lang="en-US" dirty="0"/>
              <a:t>Logging and tracking of resources that a user is consuming while they are accessing the system as well as the amount of data and the user’s footprint and statistics while accessing the system.</a:t>
            </a:r>
          </a:p>
          <a:p>
            <a:pPr lvl="1">
              <a:lnSpc>
                <a:spcPct val="90000"/>
              </a:lnSpc>
              <a:spcBef>
                <a:spcPts val="0"/>
              </a:spcBef>
              <a:buClr>
                <a:schemeClr val="lt1"/>
              </a:buClr>
              <a:buSzPts val="2400"/>
            </a:pPr>
            <a:r>
              <a:rPr lang="en-US" dirty="0"/>
              <a:t>This will allow any suspicious activity to flag, and to cut off a user’s access immediately if they reach a threshold of resources or data that they are consuming, following the principle of default deny if a user’s activity is suspicious in the system. </a:t>
            </a:r>
          </a:p>
          <a:p>
            <a:pPr lvl="1">
              <a:lnSpc>
                <a:spcPct val="90000"/>
              </a:lnSpc>
              <a:spcBef>
                <a:spcPts val="0"/>
              </a:spcBef>
              <a:buClr>
                <a:schemeClr val="lt1"/>
              </a:buClr>
              <a:buSzPts val="2400"/>
            </a:pPr>
            <a:endParaRPr dirty="0"/>
          </a:p>
        </p:txBody>
      </p:sp>
      <p:pic>
        <p:nvPicPr>
          <p:cNvPr id="190" name="Google Shape;190;p8" descr="Green Pace logo"/>
          <p:cNvPicPr preferRelativeResize="0"/>
          <p:nvPr/>
        </p:nvPicPr>
        <p:blipFill>
          <a:blip r:embed="rId4">
            <a:alphaModFix/>
          </a:blip>
          <a:stretch>
            <a:fillRect/>
          </a:stretch>
        </p:blipFill>
        <p:spPr>
          <a:xfrm>
            <a:off x="11305399" y="5605524"/>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E9FB-448A-C139-58F8-598F9528FAF9}"/>
              </a:ext>
            </a:extLst>
          </p:cNvPr>
          <p:cNvSpPr>
            <a:spLocks noGrp="1"/>
          </p:cNvSpPr>
          <p:nvPr>
            <p:ph type="title"/>
          </p:nvPr>
        </p:nvSpPr>
        <p:spPr/>
        <p:txBody>
          <a:bodyPr/>
          <a:lstStyle/>
          <a:p>
            <a:pPr algn="r"/>
            <a:r>
              <a:rPr lang="en-US" dirty="0"/>
              <a:t>UNIT TESTING</a:t>
            </a:r>
          </a:p>
        </p:txBody>
      </p:sp>
      <p:sp>
        <p:nvSpPr>
          <p:cNvPr id="5" name="Content Placeholder 4">
            <a:extLst>
              <a:ext uri="{FF2B5EF4-FFF2-40B4-BE49-F238E27FC236}">
                <a16:creationId xmlns:a16="http://schemas.microsoft.com/office/drawing/2014/main" id="{E09D12F4-C130-20DA-C8D3-DD5C8BD604C0}"/>
              </a:ext>
            </a:extLst>
          </p:cNvPr>
          <p:cNvSpPr>
            <a:spLocks noGrp="1"/>
          </p:cNvSpPr>
          <p:nvPr>
            <p:ph idx="1"/>
          </p:nvPr>
        </p:nvSpPr>
        <p:spPr>
          <a:xfrm>
            <a:off x="1141412" y="1772816"/>
            <a:ext cx="9905999" cy="4018385"/>
          </a:xfrm>
        </p:spPr>
        <p:txBody>
          <a:bodyPr>
            <a:normAutofit/>
          </a:bodyPr>
          <a:lstStyle/>
          <a:p>
            <a:r>
              <a:rPr lang="en-US" sz="2000" dirty="0"/>
              <a:t>The unit testing framework used for the following unit tests is called Google Test.</a:t>
            </a:r>
          </a:p>
          <a:p>
            <a:r>
              <a:rPr lang="en-US" sz="2000" dirty="0"/>
              <a:t>It uses keywords ASSERT and EXPECT to make assertions. </a:t>
            </a:r>
          </a:p>
          <a:p>
            <a:r>
              <a:rPr lang="en-US" sz="2000" dirty="0"/>
              <a:t>To add to a project, you will need to create a new Google Test project in Visual Studio:</a:t>
            </a:r>
          </a:p>
          <a:p>
            <a:pPr marL="0" indent="0">
              <a:buNone/>
            </a:pPr>
            <a:endParaRPr lang="en-US" sz="2000" dirty="0"/>
          </a:p>
          <a:p>
            <a:pPr marL="0" indent="0">
              <a:buNone/>
            </a:pPr>
            <a:endParaRPr lang="en-US" sz="2000" dirty="0"/>
          </a:p>
          <a:p>
            <a:pPr marL="0" indent="0">
              <a:buNone/>
            </a:pPr>
            <a:r>
              <a:rPr lang="en-US" sz="2000" dirty="0"/>
              <a:t> </a:t>
            </a:r>
          </a:p>
          <a:p>
            <a:r>
              <a:rPr lang="en-US" sz="2000" dirty="0"/>
              <a:t>To run unit tests, you run with the local debugger, and it will run any unit tests that it finds in your project, and in the console window will say whether it passed or failed.</a:t>
            </a:r>
          </a:p>
        </p:txBody>
      </p:sp>
      <p:pic>
        <p:nvPicPr>
          <p:cNvPr id="7" name="Picture 6">
            <a:extLst>
              <a:ext uri="{FF2B5EF4-FFF2-40B4-BE49-F238E27FC236}">
                <a16:creationId xmlns:a16="http://schemas.microsoft.com/office/drawing/2014/main" id="{061D6F3F-30E4-75C4-8C7C-C53AD979792F}"/>
              </a:ext>
            </a:extLst>
          </p:cNvPr>
          <p:cNvPicPr>
            <a:picLocks noChangeAspect="1"/>
          </p:cNvPicPr>
          <p:nvPr/>
        </p:nvPicPr>
        <p:blipFill>
          <a:blip r:embed="rId3"/>
          <a:stretch>
            <a:fillRect/>
          </a:stretch>
        </p:blipFill>
        <p:spPr>
          <a:xfrm>
            <a:off x="3733991" y="3282064"/>
            <a:ext cx="4220164" cy="1324160"/>
          </a:xfrm>
          <a:prstGeom prst="rect">
            <a:avLst/>
          </a:prstGeom>
        </p:spPr>
      </p:pic>
    </p:spTree>
    <p:extLst>
      <p:ext uri="{BB962C8B-B14F-4D97-AF65-F5344CB8AC3E}">
        <p14:creationId xmlns:p14="http://schemas.microsoft.com/office/powerpoint/2010/main" val="3580257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5335</TotalTime>
  <Words>6008</Words>
  <Application>Microsoft Office PowerPoint</Application>
  <PresentationFormat>Widescreen</PresentationFormat>
  <Paragraphs>272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Century Gothic</vt:lpstr>
      <vt:lpstr>Arial</vt:lpstr>
      <vt:lpstr>Cascadia Mono</vt:lpstr>
      <vt:lpstr>Tw Cen MT</vt:lpstr>
      <vt:lpstr>Courier New</vt:lpstr>
      <vt:lpstr>Calibri</vt:lpstr>
      <vt:lpstr>Circuit</vt:lpstr>
      <vt:lpstr>Green Pace</vt:lpstr>
      <vt:lpstr>OVERVIEW: DEFENSE IN DEPTH</vt:lpstr>
      <vt:lpstr>THREATS MATRIX</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 Final Thoughts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authenticerin@gmail.com</cp:lastModifiedBy>
  <cp:revision>26</cp:revision>
  <dcterms:created xsi:type="dcterms:W3CDTF">2020-08-19T17:59:24Z</dcterms:created>
  <dcterms:modified xsi:type="dcterms:W3CDTF">2023-04-16T18:43:05Z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