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2" r:id="rId10"/>
    <p:sldId id="263" r:id="rId11"/>
    <p:sldId id="261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6" autoAdjust="0"/>
    <p:restoredTop sz="99590" autoAdjust="0"/>
  </p:normalViewPr>
  <p:slideViewPr>
    <p:cSldViewPr snapToGrid="0" snapToObjects="1">
      <p:cViewPr varScale="1">
        <p:scale>
          <a:sx n="145" d="100"/>
          <a:sy n="145" d="100"/>
        </p:scale>
        <p:origin x="-1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8A6E5-63BA-0D4E-9E0D-28610141C249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01325-01AC-CE4D-9408-510CB03E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3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01325-01AC-CE4D-9408-510CB03E4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0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8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6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3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1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6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4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2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3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2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7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0BAF9-167C-6F41-B795-9B7CED8AAD7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6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C. </a:t>
            </a:r>
            <a:r>
              <a:rPr lang="en-US" i="1" dirty="0" err="1" smtClean="0"/>
              <a:t>virginica</a:t>
            </a:r>
            <a:r>
              <a:rPr lang="en-US" dirty="0" smtClean="0"/>
              <a:t> GIMAP Gene Family Preliminary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Erin Roberts</a:t>
            </a:r>
          </a:p>
          <a:p>
            <a:r>
              <a:rPr lang="en-US" dirty="0" smtClean="0"/>
              <a:t>May 8</a:t>
            </a:r>
            <a:r>
              <a:rPr lang="en-US" baseline="30000" dirty="0" smtClean="0"/>
              <a:t>th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66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5-08 at 12.16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35598"/>
            <a:ext cx="3627665" cy="2744526"/>
          </a:xfrm>
          <a:prstGeom prst="rect">
            <a:avLst/>
          </a:prstGeom>
        </p:spPr>
      </p:pic>
      <p:pic>
        <p:nvPicPr>
          <p:cNvPr id="5" name="Picture 4" descr="Screen Shot 2018-05-08 at 12.17.02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1"/>
          <a:stretch/>
        </p:blipFill>
        <p:spPr>
          <a:xfrm>
            <a:off x="3637443" y="1235597"/>
            <a:ext cx="2689968" cy="2744526"/>
          </a:xfrm>
          <a:prstGeom prst="rect">
            <a:avLst/>
          </a:prstGeom>
        </p:spPr>
      </p:pic>
      <p:pic>
        <p:nvPicPr>
          <p:cNvPr id="6" name="Picture 5" descr="Screen Shot 2018-05-08 at 12.17.13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5"/>
          <a:stretch/>
        </p:blipFill>
        <p:spPr>
          <a:xfrm>
            <a:off x="6327411" y="1235597"/>
            <a:ext cx="2731878" cy="2744526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Regions of Highly conserved Sequence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4567191"/>
            <a:ext cx="8229600" cy="86628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Blue = &gt; 50% conserved</a:t>
            </a:r>
          </a:p>
          <a:p>
            <a:r>
              <a:rPr lang="en-US" dirty="0" smtClean="0"/>
              <a:t>Alignments created with </a:t>
            </a:r>
            <a:r>
              <a:rPr lang="en-US" dirty="0" err="1" smtClean="0"/>
              <a:t>ClustalW</a:t>
            </a:r>
            <a:r>
              <a:rPr lang="en-US" dirty="0" smtClean="0"/>
              <a:t> default parameters</a:t>
            </a:r>
          </a:p>
          <a:p>
            <a:r>
              <a:rPr lang="en-US" dirty="0" smtClean="0"/>
              <a:t>Sequences from the same chromosome more similar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-1" y="1351643"/>
            <a:ext cx="9059289" cy="52160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3222625"/>
            <a:ext cx="9063512" cy="53975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948916"/>
            <a:ext cx="9063513" cy="59108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8386" y="3311071"/>
            <a:ext cx="697627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CHR8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5185" y="2021114"/>
            <a:ext cx="693895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CHR7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5185" y="1417638"/>
            <a:ext cx="697627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CHR4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8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6417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Intron Exon Boundaries </a:t>
            </a:r>
            <a:r>
              <a:rPr lang="en-US" dirty="0" smtClean="0"/>
              <a:t>Chromosome 2 </a:t>
            </a:r>
            <a:endParaRPr lang="en-US" dirty="0"/>
          </a:p>
        </p:txBody>
      </p:sp>
      <p:pic>
        <p:nvPicPr>
          <p:cNvPr id="4" name="Picture 3" descr="Screen Shot 2018-05-09 at 12.01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33" y="1417638"/>
            <a:ext cx="6644191" cy="403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5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5-09 at 12.01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37" y="860918"/>
            <a:ext cx="7765868" cy="466800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199" y="-101987"/>
            <a:ext cx="856417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Intron Exon Boundaries </a:t>
            </a:r>
            <a:r>
              <a:rPr lang="en-US" dirty="0" smtClean="0"/>
              <a:t>Chromosome 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3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5-09 at 12.02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285"/>
            <a:ext cx="9144000" cy="5401572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56417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Intron Exon Boundaries </a:t>
            </a:r>
            <a:r>
              <a:rPr lang="en-US" dirty="0" smtClean="0"/>
              <a:t>Chromosome 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88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99458"/>
            <a:ext cx="9494345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Total </a:t>
            </a:r>
            <a:r>
              <a:rPr lang="en-US" sz="32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GIMAP </a:t>
            </a:r>
            <a:r>
              <a:rPr lang="en-US" sz="32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Genes and Transcripts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/>
            </a:r>
            <a:br>
              <a:rPr lang="en-US" sz="3200" b="1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32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in </a:t>
            </a:r>
            <a:r>
              <a:rPr lang="en-US" sz="32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C. </a:t>
            </a:r>
            <a:r>
              <a:rPr lang="en-US" sz="3200" b="1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virginica</a:t>
            </a:r>
            <a:r>
              <a:rPr lang="en-US" sz="32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lang="en-US" sz="32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C. </a:t>
            </a:r>
            <a:r>
              <a:rPr lang="en-US" sz="3200" b="1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gigas</a:t>
            </a:r>
            <a:endParaRPr lang="en-US" sz="3200" i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92920"/>
              </p:ext>
            </p:extLst>
          </p:nvPr>
        </p:nvGraphicFramePr>
        <p:xfrm>
          <a:off x="902138" y="1637863"/>
          <a:ext cx="7269655" cy="4912313"/>
        </p:xfrm>
        <a:graphic>
          <a:graphicData uri="http://schemas.openxmlformats.org/drawingml/2006/table">
            <a:tbl>
              <a:tblPr/>
              <a:tblGrid>
                <a:gridCol w="2463273"/>
                <a:gridCol w="2403191"/>
                <a:gridCol w="2403191"/>
              </a:tblGrid>
              <a:tr h="701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Total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Genes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  <a:r>
                        <a:rPr lang="sk-SK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C. virginica</a:t>
                      </a:r>
                      <a:endParaRPr lang="sk-SK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C.</a:t>
                      </a:r>
                      <a:r>
                        <a:rPr lang="sk-SK" sz="1400" b="0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gigas</a:t>
                      </a:r>
                      <a:endParaRPr lang="sk-SK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GIMAP 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GENES (total)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GIMAP</a:t>
                      </a:r>
                      <a:r>
                        <a:rPr lang="en-US" sz="1400" b="0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TRANSCRIPTS (</a:t>
                      </a:r>
                      <a:r>
                        <a:rPr lang="en-US" sz="1400" b="0" i="1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lang="en-US" sz="1400" b="0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)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GIMAP4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21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GIMAP7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GIMAP8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GIMAP2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0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640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103" y="213327"/>
            <a:ext cx="8907518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GIMAP Genes per </a:t>
            </a:r>
            <a:r>
              <a:rPr lang="en-US" sz="4000" b="1" dirty="0" smtClean="0"/>
              <a:t>chromosome in </a:t>
            </a:r>
            <a:r>
              <a:rPr lang="en-US" sz="4000" b="1" i="1" dirty="0" smtClean="0"/>
              <a:t>C. </a:t>
            </a:r>
            <a:r>
              <a:rPr lang="en-US" sz="4000" b="1" i="1" dirty="0" err="1" smtClean="0"/>
              <a:t>virginica</a:t>
            </a:r>
            <a:r>
              <a:rPr lang="en-US" sz="4000" b="1" i="1" dirty="0" smtClean="0"/>
              <a:t> </a:t>
            </a:r>
            <a:r>
              <a:rPr lang="en-US" b="1" dirty="0">
                <a:latin typeface="Cambria"/>
                <a:ea typeface="ＭＳ 明朝"/>
                <a:cs typeface="Times New Roman"/>
              </a:rPr>
              <a:t/>
            </a:r>
            <a:br>
              <a:rPr lang="en-US" b="1" dirty="0">
                <a:latin typeface="Cambria"/>
                <a:ea typeface="ＭＳ 明朝"/>
                <a:cs typeface="Times New Roman"/>
              </a:rPr>
            </a:b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142636"/>
              </p:ext>
            </p:extLst>
          </p:nvPr>
        </p:nvGraphicFramePr>
        <p:xfrm>
          <a:off x="925590" y="1620752"/>
          <a:ext cx="6968510" cy="4170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3702"/>
                <a:gridCol w="1393702"/>
                <a:gridCol w="1393702"/>
                <a:gridCol w="1393702"/>
                <a:gridCol w="1393702"/>
              </a:tblGrid>
              <a:tr h="5887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"/>
                          <a:cs typeface="Times"/>
                        </a:rPr>
                        <a:t>Table 2: GIMAP Genes per chromosome</a:t>
                      </a:r>
                      <a:endParaRPr lang="en-US" sz="1200" b="1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 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 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 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 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"/>
                          <a:cs typeface="Times"/>
                        </a:rPr>
                        <a:t>Chromosome</a:t>
                      </a:r>
                      <a:endParaRPr lang="en-US" sz="1200" i="1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"/>
                          <a:cs typeface="Times"/>
                        </a:rPr>
                        <a:t>Number </a:t>
                      </a:r>
                      <a:r>
                        <a:rPr lang="en-US" sz="1200" i="1" dirty="0" smtClean="0">
                          <a:effectLst/>
                          <a:latin typeface="Times"/>
                          <a:cs typeface="Times"/>
                        </a:rPr>
                        <a:t>of GIMAP Genes on CHR</a:t>
                      </a:r>
                      <a:endParaRPr lang="en-US" sz="1200" i="1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"/>
                          <a:cs typeface="Times"/>
                        </a:rPr>
                        <a:t>Number of GIMAP 4</a:t>
                      </a:r>
                      <a:endParaRPr lang="en-US" sz="1200" i="1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"/>
                          <a:cs typeface="Times"/>
                        </a:rPr>
                        <a:t>Number of GIMAP 7</a:t>
                      </a:r>
                      <a:endParaRPr lang="en-US" sz="1200" i="1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"/>
                          <a:cs typeface="Times"/>
                        </a:rPr>
                        <a:t>Number of GIMAP 8</a:t>
                      </a:r>
                      <a:endParaRPr lang="en-US" sz="1200" i="1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CHR2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3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1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0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2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7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CHR4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5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5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0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0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7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CHR5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1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1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0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0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7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CHR6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1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1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0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0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7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CHR7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10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10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0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0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7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CHR8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25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18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7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0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397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CHR9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8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6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2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0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7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TOTAL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53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42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9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2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64675" y="6160548"/>
            <a:ext cx="558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Greatest number of genes on Chr. 8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GIMAP 4 has undergone greatest expansion in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75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NCBI Genome Data Viewer Ideogram of GIMAP Genes</a:t>
            </a:r>
            <a:endParaRPr lang="en-US" dirty="0"/>
          </a:p>
        </p:txBody>
      </p:sp>
      <p:pic>
        <p:nvPicPr>
          <p:cNvPr id="3" name="Picture 2" descr="Screen Shot 2018-06-13 at 7.56.5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9"/>
          <a:stretch/>
        </p:blipFill>
        <p:spPr>
          <a:xfrm>
            <a:off x="1927739" y="1766691"/>
            <a:ext cx="5047097" cy="2705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4071" y="5934670"/>
            <a:ext cx="5418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Arrows indicate general location (the map has poor resolution so in most cases multiple genes are present per arrow)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75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170373"/>
              </p:ext>
            </p:extLst>
          </p:nvPr>
        </p:nvGraphicFramePr>
        <p:xfrm>
          <a:off x="2457176" y="747969"/>
          <a:ext cx="5237240" cy="5661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288"/>
                <a:gridCol w="991809"/>
                <a:gridCol w="1959429"/>
                <a:gridCol w="1487714"/>
              </a:tblGrid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Chromosome</a:t>
                      </a:r>
                      <a:endParaRPr lang="en-US" sz="1100" b="1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Gene ID</a:t>
                      </a:r>
                      <a:endParaRPr lang="en-US" sz="1100" b="1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Gene Name</a:t>
                      </a:r>
                      <a:endParaRPr lang="en-US" sz="1100" b="1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Arrangement</a:t>
                      </a:r>
                      <a:endParaRPr lang="en-US" sz="1100" b="1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/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CHR2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LOC111119581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GTPase</a:t>
                      </a:r>
                      <a:r>
                        <a:rPr lang="en-US" sz="900" dirty="0">
                          <a:effectLst/>
                        </a:rPr>
                        <a:t> IMAP family member 8-like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clustered with other two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CHR2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LOC111119582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GTPase IMAP family member 4-like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tandem with LOC111120314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CHR2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LOC111120314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GTPase IMAP family member 8-like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tandem with LOC111119582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CHR4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LOC111129930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GTPase IMAP family member 4-like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tandem with LOC111129932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noFill/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CHR4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LOC111129932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GTPase IMAP family member 4-like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tandem with LOC111129930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noFill/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CHR4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LOC111130153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GTPase IMAP family member 4-like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clustered with LOC111130155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noFill/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CHR4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LOC111130155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GTPase IMAP family member 4-like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clustered with LOC111130153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noFill/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CHR5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LOC111132212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GTPase IMAP family member 4-like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single gene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CHR6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LOC111100020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GTPase</a:t>
                      </a:r>
                      <a:r>
                        <a:rPr lang="en-US" sz="900" dirty="0">
                          <a:effectLst/>
                        </a:rPr>
                        <a:t> IMAP family member 4-like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single gene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/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CHR7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LOC111102552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GTPase IMAP family member 4-like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clustered with LOC111103040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solidFill>
                      <a:srgbClr val="DCE6F2"/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CHR7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LOC111103040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GTPase IMAP family member 4-like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clustered with LOC111102552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solidFill>
                      <a:srgbClr val="DCE6F2"/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CHR7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LOC111103161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GTPase IMAP family member 4-like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clustered with LOC111104840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solidFill>
                      <a:srgbClr val="DCE6F2"/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CHR7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LOC111103458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GTPase IMAP family member 4-like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tandem with LOC111103460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solidFill>
                      <a:srgbClr val="DCE6F2"/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CHR7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LOC111103460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GTPase IMAP family member 4-like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tandem with LOC111103458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solidFill>
                      <a:srgbClr val="DCE6F2"/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CHR7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LOC111104840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GTPase IMAP family member 4-like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clustered with LOC111103161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solidFill>
                      <a:srgbClr val="DCE6F2"/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CHR7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LOC111105333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GTPase IMAP family member 4-like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tandem with LOC111105339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solidFill>
                      <a:srgbClr val="DCE6F2"/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CHR7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LOC111105335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GTPase IMAP family member 4-like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tandem withLOC111105336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solidFill>
                      <a:srgbClr val="DCE6F2"/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CHR7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LOC111105336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GTPase IMAP family member 4-like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tandem with LOC111105335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solidFill>
                      <a:srgbClr val="DCE6F2"/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CHR7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LOC111105339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GTPase IMAP family member 4-like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tandem with LOC111105336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64379" y="184666"/>
            <a:ext cx="689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GIMAP Arrangement with Neighboring Gene Family Members: CHR2-7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582" y="1648217"/>
            <a:ext cx="2161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LOC color coding by location in same genomic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4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905822"/>
              </p:ext>
            </p:extLst>
          </p:nvPr>
        </p:nvGraphicFramePr>
        <p:xfrm>
          <a:off x="2256444" y="345156"/>
          <a:ext cx="5721051" cy="6512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288"/>
                <a:gridCol w="991809"/>
                <a:gridCol w="2152954"/>
                <a:gridCol w="1778000"/>
              </a:tblGrid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Chromosome</a:t>
                      </a:r>
                      <a:endParaRPr lang="en-US" sz="1200" b="1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Gene ID</a:t>
                      </a:r>
                      <a:endParaRPr lang="en-US" sz="1200" b="1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Gene Name</a:t>
                      </a:r>
                      <a:endParaRPr lang="en-US" sz="1200" b="1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Arrangement</a:t>
                      </a:r>
                      <a:endParaRPr lang="en-US" sz="1200" b="1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LOC111105930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GTPase</a:t>
                      </a:r>
                      <a:r>
                        <a:rPr lang="en-US" sz="1000" dirty="0">
                          <a:effectLst/>
                        </a:rPr>
                        <a:t> IMAP family member 4-like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single gene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LOC111105744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GTPase IMAP family member 4-like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clustered with LOC111106328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LOC111106328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GTPase IMAP family member 4-like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tandem with LOC111106343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LOC111106343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GTPase</a:t>
                      </a:r>
                      <a:r>
                        <a:rPr lang="en-US" sz="1000" dirty="0">
                          <a:effectLst/>
                        </a:rPr>
                        <a:t> IMAP family member 4-like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tandem with LOC111106328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LOC111109878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4-like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tandem with LOC111106343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LOC111105744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4-like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tandem with LOC111109878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LOC111110115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4-like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tandem with LOC111107002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LOC111107002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GTPase IMAP family member 4-like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clustered with LOC111108121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LOC111108121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7-like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clustered with LOC111107002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LOC111108220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7-like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single gene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LOC111108559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GTPase IMAP family member 7-like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single gene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LOC111109343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4-like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clustered with LOC111109344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LOC111109344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GTPase IMAP family member 4-like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clustered with LOC111109343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LOC111106079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4-like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tandem with LOC111109344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LOC111106081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4-like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tandem with LOC111106079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LOC111109357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4-like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clustered with LOC111109358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LOC111109358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4-like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clustered with LOC111109357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LOC111109853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4-like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tandem with LOC111109358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LOC111109737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4-like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tandem with LOC111109853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LOC111109667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4-like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tandem with LOC111109668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LOC111109668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7-like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tandem with LOC111109667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LOC111110321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GTPase IMAP family member 7-like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tandem with LOC111109557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LOC111108253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4-like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tandem with LOC111110321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LOC111109557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GTPase IMAP family member 7-like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tandem with LOC111110321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LOC111110635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GTPase IMAP family member 4-like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tandem with LOC111106989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LOC111106989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GTPase IMAP family member 7-like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tandem with LOC111108760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LOC111108760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GTPase IMAP family member 4-like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tandem with LOC111106989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4582" y="1648217"/>
            <a:ext cx="2161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LOC color coding by location in same genomic region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4379" y="-17984"/>
            <a:ext cx="689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GIMAP Arrangement with Neighboring Gene Family Members: </a:t>
            </a:r>
            <a:r>
              <a:rPr lang="en-US" dirty="0" smtClean="0"/>
              <a:t>CHR8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4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Arrangement Chromosome 9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481063"/>
              </p:ext>
            </p:extLst>
          </p:nvPr>
        </p:nvGraphicFramePr>
        <p:xfrm>
          <a:off x="2478690" y="1417638"/>
          <a:ext cx="60960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Chromosome</a:t>
                      </a:r>
                      <a:endParaRPr lang="en-US" sz="1200" b="1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Gene ID</a:t>
                      </a:r>
                      <a:endParaRPr lang="en-US" sz="1200" b="1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Gene Name</a:t>
                      </a:r>
                      <a:endParaRPr lang="en-US" sz="1200" b="1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Arrangement</a:t>
                      </a:r>
                      <a:endParaRPr lang="en-US" sz="1200" b="1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CHR9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LOC111110875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4-like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single gene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LOC111111241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GTPase IMAP family member 4-like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single gene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CHR9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LOC111111454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7-like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clustered with LOC111112005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LOC111112005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7-like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clustered with LOC111111454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LOC111111775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GTPase IMAP family member 4-like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single gene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LOC111113702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GTPase IMAP family member 4-like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single gene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LOC111115664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GTPase IMAP family member 4-like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single gene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CHR9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LOC111115902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GTPase IMAP family member 4-like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single gene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9069" y="2550355"/>
            <a:ext cx="2161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LOC color coding by location in same genomic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9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Bracket 5"/>
          <p:cNvSpPr/>
          <p:nvPr/>
        </p:nvSpPr>
        <p:spPr>
          <a:xfrm>
            <a:off x="5021628" y="492991"/>
            <a:ext cx="142043" cy="11698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 flipH="1">
            <a:off x="5080117" y="645391"/>
            <a:ext cx="93912" cy="11698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Shot 2018-05-08 at 12.03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3" y="0"/>
            <a:ext cx="5641011" cy="6858000"/>
          </a:xfrm>
          <a:prstGeom prst="rect">
            <a:avLst/>
          </a:prstGeom>
        </p:spPr>
      </p:pic>
      <p:sp>
        <p:nvSpPr>
          <p:cNvPr id="11" name="Right Bracket 10"/>
          <p:cNvSpPr/>
          <p:nvPr/>
        </p:nvSpPr>
        <p:spPr>
          <a:xfrm>
            <a:off x="3598173" y="5772158"/>
            <a:ext cx="366330" cy="740856"/>
          </a:xfrm>
          <a:prstGeom prst="rightBracke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48961" y="586985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GIMAP 7 on Chr</a:t>
            </a:r>
            <a:r>
              <a:rPr lang="en-US" dirty="0"/>
              <a:t>8</a:t>
            </a:r>
          </a:p>
        </p:txBody>
      </p:sp>
      <p:sp>
        <p:nvSpPr>
          <p:cNvPr id="13" name="Right Bracket 12"/>
          <p:cNvSpPr/>
          <p:nvPr/>
        </p:nvSpPr>
        <p:spPr>
          <a:xfrm>
            <a:off x="4040818" y="825242"/>
            <a:ext cx="143483" cy="672751"/>
          </a:xfrm>
          <a:prstGeom prst="rightBracke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/>
          <p:cNvSpPr/>
          <p:nvPr/>
        </p:nvSpPr>
        <p:spPr>
          <a:xfrm>
            <a:off x="4112559" y="1497993"/>
            <a:ext cx="143483" cy="404779"/>
          </a:xfrm>
          <a:prstGeom prst="rightBracke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/>
          <p:cNvSpPr/>
          <p:nvPr/>
        </p:nvSpPr>
        <p:spPr>
          <a:xfrm>
            <a:off x="3905479" y="3289073"/>
            <a:ext cx="135340" cy="581602"/>
          </a:xfrm>
          <a:prstGeom prst="rightBracke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12559" y="3379914"/>
            <a:ext cx="179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GIMAP 4 on Chr7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56042" y="94339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GIMAP 4 on Chr4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12642" y="1497993"/>
            <a:ext cx="179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GIMAP 4 on Chr2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32210" y="6488668"/>
            <a:ext cx="308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GIMAP 4 on Chr7 as </a:t>
            </a:r>
            <a:r>
              <a:rPr lang="en-US" dirty="0" err="1" smtClean="0"/>
              <a:t>outgroup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598173" y="6749112"/>
            <a:ext cx="307306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09641" y="1009449"/>
            <a:ext cx="2951655" cy="504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Figure 1: Phylogenetic Tree of GIMAP Amino Acid Sequences. Amino acid sequences were gathered from the GCA*</a:t>
            </a:r>
            <a:r>
              <a:rPr lang="en-US" sz="1600" dirty="0" err="1"/>
              <a:t>rna.gz</a:t>
            </a:r>
            <a:r>
              <a:rPr lang="en-US" sz="1600" dirty="0"/>
              <a:t> file and were then aligned using </a:t>
            </a:r>
            <a:r>
              <a:rPr lang="en-US" sz="1600" dirty="0" err="1"/>
              <a:t>ClustalW</a:t>
            </a:r>
            <a:r>
              <a:rPr lang="en-US" sz="1600" dirty="0"/>
              <a:t> with default settings. Amino acid sequences </a:t>
            </a:r>
            <a:r>
              <a:rPr lang="en-US" sz="1600" dirty="0" smtClean="0"/>
              <a:t>found on </a:t>
            </a:r>
            <a:r>
              <a:rPr lang="en-US" sz="1600" dirty="0"/>
              <a:t>individual </a:t>
            </a:r>
            <a:r>
              <a:rPr lang="en-US" sz="1600" dirty="0" smtClean="0"/>
              <a:t>chromosomes</a:t>
            </a:r>
            <a:r>
              <a:rPr lang="en-US" sz="1600" dirty="0"/>
              <a:t> </a:t>
            </a:r>
            <a:r>
              <a:rPr lang="en-US" sz="1600" dirty="0" smtClean="0"/>
              <a:t>tend </a:t>
            </a:r>
            <a:r>
              <a:rPr lang="en-US" sz="1600" dirty="0"/>
              <a:t>to </a:t>
            </a:r>
            <a:r>
              <a:rPr lang="en-US" sz="1600" dirty="0" smtClean="0"/>
              <a:t>be most closely related. </a:t>
            </a:r>
          </a:p>
          <a:p>
            <a:endParaRPr lang="en-US" sz="1600" dirty="0" smtClean="0"/>
          </a:p>
          <a:p>
            <a:r>
              <a:rPr lang="en-US" sz="1600" dirty="0" smtClean="0"/>
              <a:t>Hypotheses: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Unequal crossing over on may have led to tandem duplicates on individual chromosome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Spread of genes to other chromosomes through recombination after independent assortment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2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5-08 at 12.16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35598"/>
            <a:ext cx="3627665" cy="2744526"/>
          </a:xfrm>
          <a:prstGeom prst="rect">
            <a:avLst/>
          </a:prstGeom>
        </p:spPr>
      </p:pic>
      <p:pic>
        <p:nvPicPr>
          <p:cNvPr id="5" name="Picture 4" descr="Screen Shot 2018-05-08 at 12.17.02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1"/>
          <a:stretch/>
        </p:blipFill>
        <p:spPr>
          <a:xfrm>
            <a:off x="3637443" y="1235597"/>
            <a:ext cx="2689968" cy="2744526"/>
          </a:xfrm>
          <a:prstGeom prst="rect">
            <a:avLst/>
          </a:prstGeom>
        </p:spPr>
      </p:pic>
      <p:pic>
        <p:nvPicPr>
          <p:cNvPr id="6" name="Picture 5" descr="Screen Shot 2018-05-08 at 12.17.13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5"/>
          <a:stretch/>
        </p:blipFill>
        <p:spPr>
          <a:xfrm>
            <a:off x="6327411" y="1235597"/>
            <a:ext cx="2731878" cy="2744526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Regions of Highly conserved Sequence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5259874"/>
            <a:ext cx="8229600" cy="86628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Blue = &gt; 50% conserved</a:t>
            </a:r>
          </a:p>
          <a:p>
            <a:r>
              <a:rPr lang="en-US" dirty="0" smtClean="0"/>
              <a:t>Alignments created with </a:t>
            </a:r>
            <a:r>
              <a:rPr lang="en-US" dirty="0" err="1" smtClean="0"/>
              <a:t>ClustalW</a:t>
            </a:r>
            <a:r>
              <a:rPr lang="en-US" dirty="0" smtClean="0"/>
              <a:t> default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70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1030</Words>
  <Application>Microsoft Macintosh PowerPoint</Application>
  <PresentationFormat>On-screen Show (4:3)</PresentationFormat>
  <Paragraphs>339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C. virginica GIMAP Gene Family Preliminary Data</vt:lpstr>
      <vt:lpstr>Total GIMAP Genes and Transcripts  in C. virginica and C. gigas</vt:lpstr>
      <vt:lpstr>GIMAP Genes per chromosome in C. virginica  </vt:lpstr>
      <vt:lpstr>NCBI Genome Data Viewer Ideogram of GIMAP Genes</vt:lpstr>
      <vt:lpstr>PowerPoint Presentation</vt:lpstr>
      <vt:lpstr>PowerPoint Presentation</vt:lpstr>
      <vt:lpstr>Gene Arrangement Chromosome 9</vt:lpstr>
      <vt:lpstr>PowerPoint Presentation</vt:lpstr>
      <vt:lpstr>Regions of Highly conserved Sequence</vt:lpstr>
      <vt:lpstr>Regions of Highly conserved Sequence</vt:lpstr>
      <vt:lpstr>Intron Exon Boundaries Chromosome 2 </vt:lpstr>
      <vt:lpstr>Intron Exon Boundaries Chromosome 3 </vt:lpstr>
      <vt:lpstr>Intron Exon Boundaries Chromosome 7 </vt:lpstr>
    </vt:vector>
  </TitlesOfParts>
  <Company>PhD B****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C. virginica GIMAP Gene Family Preliminary Data</dc:title>
  <dc:creator>Erin Roberts</dc:creator>
  <cp:lastModifiedBy>Erin Roberts</cp:lastModifiedBy>
  <cp:revision>28</cp:revision>
  <dcterms:created xsi:type="dcterms:W3CDTF">2018-05-07T22:56:17Z</dcterms:created>
  <dcterms:modified xsi:type="dcterms:W3CDTF">2018-06-14T13:12:17Z</dcterms:modified>
</cp:coreProperties>
</file>