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2" r:id="rId10"/>
    <p:sldId id="263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6" autoAdjust="0"/>
    <p:restoredTop sz="99590" autoAdjust="0"/>
  </p:normalViewPr>
  <p:slideViewPr>
    <p:cSldViewPr snapToGrid="0" snapToObjects="1">
      <p:cViewPr varScale="1">
        <p:scale>
          <a:sx n="145" d="100"/>
          <a:sy n="145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A6E5-63BA-0D4E-9E0D-28610141C249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1325-01AC-CE4D-9408-510CB03E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01325-01AC-CE4D-9408-510CB03E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BAF9-167C-6F41-B795-9B7CED8AAD7F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C. </a:t>
            </a:r>
            <a:r>
              <a:rPr lang="en-US" i="1" dirty="0" err="1" smtClean="0"/>
              <a:t>virginica</a:t>
            </a:r>
            <a:r>
              <a:rPr lang="en-US" dirty="0" smtClean="0"/>
              <a:t> GIMAP Gene Family 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Erin Roberts</a:t>
            </a:r>
          </a:p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567191"/>
            <a:ext cx="8229600" cy="86628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</a:p>
          <a:p>
            <a:r>
              <a:rPr lang="en-US" dirty="0" smtClean="0"/>
              <a:t>Sequences from the same chromosome more similar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1351643"/>
            <a:ext cx="9059289" cy="5216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3222625"/>
            <a:ext cx="9063512" cy="53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948916"/>
            <a:ext cx="9063513" cy="5910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386" y="3311071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185" y="2021114"/>
            <a:ext cx="69389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185" y="1417638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2 </a:t>
            </a:r>
            <a:endParaRPr lang="en-US" dirty="0"/>
          </a:p>
        </p:txBody>
      </p:sp>
      <p:pic>
        <p:nvPicPr>
          <p:cNvPr id="4" name="Picture 3" descr="Screen Shot 2018-05-09 at 12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3" y="1417638"/>
            <a:ext cx="6644191" cy="40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7" y="860918"/>
            <a:ext cx="7765868" cy="466800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-101987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285"/>
            <a:ext cx="9144000" cy="540157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6417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Intron Exon Boundaries </a:t>
            </a:r>
            <a:r>
              <a:rPr lang="en-US" dirty="0" smtClean="0"/>
              <a:t>Chromosome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9458"/>
            <a:ext cx="9494345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Total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GIMAP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Genes and Transcripts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C. </a:t>
            </a:r>
            <a:r>
              <a:rPr lang="en-US" sz="32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virginica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C. </a:t>
            </a:r>
            <a:r>
              <a:rPr lang="en-US" sz="32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gigas</a:t>
            </a:r>
            <a:endParaRPr lang="en-US" sz="32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2528"/>
              </p:ext>
            </p:extLst>
          </p:nvPr>
        </p:nvGraphicFramePr>
        <p:xfrm>
          <a:off x="902138" y="1637863"/>
          <a:ext cx="7269655" cy="4912313"/>
        </p:xfrm>
        <a:graphic>
          <a:graphicData uri="http://schemas.openxmlformats.org/drawingml/2006/table">
            <a:tbl>
              <a:tblPr/>
              <a:tblGrid>
                <a:gridCol w="2463273"/>
                <a:gridCol w="2403191"/>
                <a:gridCol w="2403191"/>
              </a:tblGrid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Genes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sk-SK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C. virginica</a:t>
                      </a:r>
                      <a:endParaRPr lang="sk-SK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lang="sk-SK" sz="14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gigas</a:t>
                      </a:r>
                      <a:endParaRPr lang="sk-SK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GENES (total)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</a:t>
                      </a:r>
                      <a:r>
                        <a:rPr lang="en-US" sz="14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TRANSCRIPTS (total)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GIMAP4 Genes 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GIMAP7 Genes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GIMAP8 Genes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GIMAP2 Genes 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4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103" y="213327"/>
            <a:ext cx="890751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GIMAP Genes per </a:t>
            </a:r>
            <a:r>
              <a:rPr lang="en-US" sz="4000" b="1" dirty="0" smtClean="0"/>
              <a:t>chromosome in </a:t>
            </a:r>
            <a:r>
              <a:rPr lang="en-US" sz="4000" b="1" i="1" dirty="0" smtClean="0"/>
              <a:t>C. </a:t>
            </a:r>
            <a:r>
              <a:rPr lang="en-US" sz="4000" b="1" i="1" dirty="0" err="1" smtClean="0"/>
              <a:t>virginica</a:t>
            </a:r>
            <a:r>
              <a:rPr lang="en-US" sz="4000" b="1" i="1" dirty="0" smtClean="0"/>
              <a:t> </a:t>
            </a:r>
            <a:r>
              <a:rPr lang="en-US" b="1" dirty="0">
                <a:latin typeface="Cambria"/>
                <a:ea typeface="ＭＳ 明朝"/>
                <a:cs typeface="Times New Roman"/>
              </a:rPr>
              <a:t/>
            </a:r>
            <a:br>
              <a:rPr lang="en-US" b="1" dirty="0">
                <a:latin typeface="Cambria"/>
                <a:ea typeface="ＭＳ 明朝"/>
                <a:cs typeface="Times New Roman"/>
              </a:rPr>
            </a:b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42636"/>
              </p:ext>
            </p:extLst>
          </p:nvPr>
        </p:nvGraphicFramePr>
        <p:xfrm>
          <a:off x="925590" y="1620752"/>
          <a:ext cx="6968510" cy="417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702"/>
                <a:gridCol w="1393702"/>
                <a:gridCol w="1393702"/>
                <a:gridCol w="1393702"/>
                <a:gridCol w="1393702"/>
              </a:tblGrid>
              <a:tr h="588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"/>
                          <a:cs typeface="Times"/>
                        </a:rPr>
                        <a:t>Table 2: GIMAP Genes per chromosome</a:t>
                      </a:r>
                      <a:endParaRPr lang="en-US" sz="1200" b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Chromosome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</a:t>
                      </a:r>
                      <a:r>
                        <a:rPr lang="en-US" sz="1200" i="1" dirty="0" smtClean="0">
                          <a:effectLst/>
                          <a:latin typeface="Times"/>
                          <a:cs typeface="Times"/>
                        </a:rPr>
                        <a:t>of GIMAP Genes on CHR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4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7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"/>
                          <a:cs typeface="Times"/>
                        </a:rPr>
                        <a:t>Number of GIMAP 8</a:t>
                      </a:r>
                      <a:endParaRPr lang="en-US" sz="1200" i="1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3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CHR4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5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5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CHR5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CHR6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CHR7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10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CHR8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25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18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7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CHR9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8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6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0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TOTAL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42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"/>
                          <a:cs typeface="Times"/>
                        </a:rPr>
                        <a:t>9</a:t>
                      </a:r>
                      <a:endParaRPr lang="en-US" sz="120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/>
                          <a:cs typeface="Times"/>
                        </a:rPr>
                        <a:t>2</a:t>
                      </a:r>
                      <a:endParaRPr lang="en-US" sz="12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4675" y="6160548"/>
            <a:ext cx="55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Greatest number of genes on Chr. 8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GIMAP 4 has undergone greatest expansion in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NCBI Genome Data Viewer Ideogram of GIMAP Genes</a:t>
            </a:r>
            <a:endParaRPr lang="en-US" dirty="0"/>
          </a:p>
        </p:txBody>
      </p:sp>
      <p:pic>
        <p:nvPicPr>
          <p:cNvPr id="3" name="Picture 2" descr="Screen Shot 2018-06-13 at 7.56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"/>
          <a:stretch/>
        </p:blipFill>
        <p:spPr>
          <a:xfrm>
            <a:off x="1927739" y="1766691"/>
            <a:ext cx="5047097" cy="270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071" y="5934670"/>
            <a:ext cx="5418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Arrows indicate general location (the map has poor resolution so in most cases multiple genes are present per arrow)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70373"/>
              </p:ext>
            </p:extLst>
          </p:nvPr>
        </p:nvGraphicFramePr>
        <p:xfrm>
          <a:off x="2457176" y="747969"/>
          <a:ext cx="5237240" cy="566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288"/>
                <a:gridCol w="991809"/>
                <a:gridCol w="1959429"/>
                <a:gridCol w="1487714"/>
              </a:tblGrid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Chromosome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Gene ID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Gene Name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Arrangement</a:t>
                      </a:r>
                      <a:endParaRPr lang="en-US" sz="11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LOC111119581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GTPase</a:t>
                      </a:r>
                      <a:r>
                        <a:rPr lang="en-US" sz="900" dirty="0">
                          <a:effectLst/>
                        </a:rPr>
                        <a:t> IMAP family member 8-like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other two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LOC111119582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LOC111120314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LOC111120314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8-like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LOC111119582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LOC111129930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LOC111129932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CHR4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LOC111129932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LOC111129930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CHR4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LOC111130153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LOC111130155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CHR4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LOC111130155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clustered with LOC111130153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LOC111132212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single gene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CHR6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LOC111100020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GTPase</a:t>
                      </a:r>
                      <a:r>
                        <a:rPr lang="en-US" sz="900" dirty="0">
                          <a:effectLst/>
                        </a:rPr>
                        <a:t>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single gene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/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CHR7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LOC111102552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LOC111103040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CHR7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LOC111103040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LOC111102552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LOC111103161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LOC111104840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LOC111103458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LOC111103460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LOC111103460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tandem with LOC111103458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LOC111104840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GTPase IMAP family member 4-like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clustered with LOC111103161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LOC111105333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LOC111105339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LOC111105335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withLOC111105336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LOC111105336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LOC111105335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CHR7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LOC111105339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GTPase IMAP family member 4-like</a:t>
                      </a:r>
                      <a:endParaRPr lang="en-US" sz="11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tandem with LOC111105336</a:t>
                      </a:r>
                      <a:endParaRPr lang="en-US" sz="11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4379" y="184666"/>
            <a:ext cx="689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GIMAP Arrangement with Neighboring Gene Family Members: CHR2-7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582" y="1648217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05822"/>
              </p:ext>
            </p:extLst>
          </p:nvPr>
        </p:nvGraphicFramePr>
        <p:xfrm>
          <a:off x="2256444" y="345156"/>
          <a:ext cx="5721051" cy="65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288"/>
                <a:gridCol w="991809"/>
                <a:gridCol w="2152954"/>
                <a:gridCol w="1778000"/>
              </a:tblGrid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Chromosome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Gene ID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Gene Name</a:t>
                      </a:r>
                      <a:endParaRPr lang="en-US" sz="1200" b="1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Arrangement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LOC111105930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GTPase</a:t>
                      </a:r>
                      <a:r>
                        <a:rPr lang="en-US" sz="1000" dirty="0">
                          <a:effectLst/>
                        </a:rPr>
                        <a:t>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LOC111105744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clustered with LOC111106328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LOC111106328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GTPase</a:t>
                      </a:r>
                      <a:r>
                        <a:rPr lang="en-US" sz="1000" dirty="0">
                          <a:effectLst/>
                        </a:rPr>
                        <a:t>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LOC111106328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LOC111109878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LOC111106343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LOC111105744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LOC111109878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LOC111110115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LOC111108121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LOC111108121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LOC111107002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LOC111108220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LOC111108559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LOC111109343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LOC111106079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LOC111109344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LOC111106081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LOC111106079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LOC111109357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LOC111109853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LOC111109358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LOC111109737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LOC111109853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LOC111109667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LOC111109668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LOC111109668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LOC111109667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LOC111109557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LOC111108253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LOC111109557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LOC111110321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LOC111110635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LOC111106989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LOC111106989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7-like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tandem with LOC111108760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LOC111108760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tandem with LOC111106989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582" y="1648217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379" y="-17984"/>
            <a:ext cx="689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GIMAP Arrangement with Neighboring Gene Family Members: </a:t>
            </a:r>
            <a:r>
              <a:rPr lang="en-US" dirty="0" smtClean="0"/>
              <a:t>CHR8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Arrangement Chromosome 9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81063"/>
              </p:ext>
            </p:extLst>
          </p:nvPr>
        </p:nvGraphicFramePr>
        <p:xfrm>
          <a:off x="2478690" y="1417638"/>
          <a:ext cx="6096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Chromosome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Gene ID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Gene Name</a:t>
                      </a:r>
                      <a:endParaRPr lang="en-US" sz="1200" b="1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Arrangement</a:t>
                      </a:r>
                      <a:endParaRPr lang="en-US" sz="12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LOC111110875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4-like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LOC111111241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LOC111111454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LOC111112005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LOC111112005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GTPase IMAP family member 7-like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clustered with LOC111111454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LOC111111775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LOC111113702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LOC111115664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LOC111115902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GTPase IMAP family member 4-like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single gene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69" y="2550355"/>
            <a:ext cx="216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LOC color coding by location in same genomic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9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/>
          <p:cNvSpPr/>
          <p:nvPr/>
        </p:nvSpPr>
        <p:spPr>
          <a:xfrm>
            <a:off x="5021628" y="492991"/>
            <a:ext cx="142043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flipH="1">
            <a:off x="5080117" y="645391"/>
            <a:ext cx="93912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8-05-08 at 12.03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" y="0"/>
            <a:ext cx="5641011" cy="6858000"/>
          </a:xfrm>
          <a:prstGeom prst="rect">
            <a:avLst/>
          </a:prstGeom>
        </p:spPr>
      </p:pic>
      <p:sp>
        <p:nvSpPr>
          <p:cNvPr id="11" name="Right Bracket 10"/>
          <p:cNvSpPr/>
          <p:nvPr/>
        </p:nvSpPr>
        <p:spPr>
          <a:xfrm>
            <a:off x="3598173" y="5772158"/>
            <a:ext cx="366330" cy="740856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48961" y="58698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7 on Chr</a:t>
            </a:r>
            <a:r>
              <a:rPr lang="en-US" dirty="0"/>
              <a:t>8</a:t>
            </a:r>
          </a:p>
        </p:txBody>
      </p:sp>
      <p:sp>
        <p:nvSpPr>
          <p:cNvPr id="13" name="Right Bracket 12"/>
          <p:cNvSpPr/>
          <p:nvPr/>
        </p:nvSpPr>
        <p:spPr>
          <a:xfrm>
            <a:off x="4040818" y="825242"/>
            <a:ext cx="143483" cy="672751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4112559" y="1497993"/>
            <a:ext cx="143483" cy="404779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3905479" y="3289073"/>
            <a:ext cx="135340" cy="581602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2559" y="3379914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56042" y="9433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2642" y="1497993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2210" y="6488668"/>
            <a:ext cx="308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 as </a:t>
            </a:r>
            <a:r>
              <a:rPr lang="en-US" dirty="0" err="1" smtClean="0"/>
              <a:t>outgroup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98173" y="6749112"/>
            <a:ext cx="30730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09641" y="1009449"/>
            <a:ext cx="2951655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Figure 1: Phylogenetic Tree of GIMAP Amino Acid Sequences. Amino acid sequences were gathered from the GCA*</a:t>
            </a:r>
            <a:r>
              <a:rPr lang="en-US" sz="1600" dirty="0" err="1"/>
              <a:t>rna.gz</a:t>
            </a:r>
            <a:r>
              <a:rPr lang="en-US" sz="1600" dirty="0"/>
              <a:t> file and were then aligned using </a:t>
            </a:r>
            <a:r>
              <a:rPr lang="en-US" sz="1600" dirty="0" err="1"/>
              <a:t>ClustalW</a:t>
            </a:r>
            <a:r>
              <a:rPr lang="en-US" sz="1600" dirty="0"/>
              <a:t> with default settings. Amino acid sequences </a:t>
            </a:r>
            <a:r>
              <a:rPr lang="en-US" sz="1600" dirty="0" smtClean="0"/>
              <a:t>found on </a:t>
            </a:r>
            <a:r>
              <a:rPr lang="en-US" sz="1600" dirty="0"/>
              <a:t>individual </a:t>
            </a:r>
            <a:r>
              <a:rPr lang="en-US" sz="1600" dirty="0" smtClean="0"/>
              <a:t>chromosomes</a:t>
            </a:r>
            <a:r>
              <a:rPr lang="en-US" sz="1600" dirty="0"/>
              <a:t> </a:t>
            </a:r>
            <a:r>
              <a:rPr lang="en-US" sz="1600" dirty="0" smtClean="0"/>
              <a:t>tend </a:t>
            </a:r>
            <a:r>
              <a:rPr lang="en-US" sz="1600" dirty="0"/>
              <a:t>to </a:t>
            </a:r>
            <a:r>
              <a:rPr lang="en-US" sz="1600" dirty="0" smtClean="0"/>
              <a:t>be most closely related. </a:t>
            </a:r>
          </a:p>
          <a:p>
            <a:endParaRPr lang="en-US" sz="1600" dirty="0" smtClean="0"/>
          </a:p>
          <a:p>
            <a:r>
              <a:rPr lang="en-US" sz="1600" dirty="0" smtClean="0"/>
              <a:t>Hypotheses: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Unequal crossing over on may have led to tandem duplicates on individual chromosome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Spread of genes to other chromosomes through recombination after independent assortment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259874"/>
            <a:ext cx="8229600" cy="8662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1034</Words>
  <Application>Microsoft Macintosh PowerPoint</Application>
  <PresentationFormat>On-screen Show (4:3)</PresentationFormat>
  <Paragraphs>339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C. virginica GIMAP Gene Family Preliminary Data</vt:lpstr>
      <vt:lpstr>Total GIMAP Genes and Transcripts  in C. virginica and C. gigas</vt:lpstr>
      <vt:lpstr>GIMAP Genes per chromosome in C. virginica  </vt:lpstr>
      <vt:lpstr>NCBI Genome Data Viewer Ideogram of GIMAP Genes</vt:lpstr>
      <vt:lpstr>PowerPoint Presentation</vt:lpstr>
      <vt:lpstr>PowerPoint Presentation</vt:lpstr>
      <vt:lpstr>Gene Arrangement Chromosome 9</vt:lpstr>
      <vt:lpstr>PowerPoint Presentation</vt:lpstr>
      <vt:lpstr>Regions of Highly conserved Sequence</vt:lpstr>
      <vt:lpstr>Regions of Highly conserved Sequence</vt:lpstr>
      <vt:lpstr>Intron Exon Boundaries Chromosome 2 </vt:lpstr>
      <vt:lpstr>Intron Exon Boundaries Chromosome 3 </vt:lpstr>
      <vt:lpstr>Intron Exon Boundaries Chromosome 7 </vt:lpstr>
    </vt:vector>
  </TitlesOfParts>
  <Company>PhD B****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virginica GIMAP Gene Family Preliminary Data</dc:title>
  <dc:creator>Erin Roberts</dc:creator>
  <cp:lastModifiedBy>Erin Roberts</cp:lastModifiedBy>
  <cp:revision>30</cp:revision>
  <dcterms:created xsi:type="dcterms:W3CDTF">2018-05-07T22:56:17Z</dcterms:created>
  <dcterms:modified xsi:type="dcterms:W3CDTF">2018-06-14T13:13:23Z</dcterms:modified>
</cp:coreProperties>
</file>