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Daniel</a:t>
            </a:r>
            <a:r>
              <a:rPr/>
              <a:t> </a:t>
            </a:r>
            <a:r>
              <a:rPr/>
              <a:t>Dean,</a:t>
            </a:r>
            <a:r>
              <a:rPr/>
              <a:t> </a:t>
            </a:r>
            <a:r>
              <a:rPr/>
              <a:t>Jessica</a:t>
            </a:r>
            <a:r>
              <a:rPr/>
              <a:t> </a:t>
            </a:r>
            <a:r>
              <a:rPr/>
              <a:t>Nunez,</a:t>
            </a:r>
            <a:r>
              <a:rPr/>
              <a:t> </a:t>
            </a:r>
            <a:r>
              <a:rPr/>
              <a:t>Erin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Chayou</a:t>
            </a:r>
            <a:r>
              <a:rPr/>
              <a:t> </a:t>
            </a:r>
            <a:r>
              <a:rPr/>
              <a:t>Zhai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12/5/2019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Research Questions</a:t>
            </a:r>
          </a:p>
          <a:p>
            <a:pPr lvl="0" marL="0" indent="0">
              <a:buNone/>
            </a:pPr>
            <a:r>
              <a:rPr/>
              <a:t>What is the most frequently mentioned country in Jeopardy? … ## Introduction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Methods</a:t>
            </a:r>
          </a:p>
          <a:p>
            <a:pPr lvl="0" marL="0" indent="0">
              <a:buNone/>
            </a:pPr>
            <a:r>
              <a:rPr/>
              <a:t>Read in Jeopardy question data compiled by Github user </a:t>
            </a:r>
            <a:r>
              <a:rPr sz="1800">
                <a:latin typeface="Courier"/>
              </a:rPr>
              <a:t>jwolle1</a:t>
            </a:r>
            <a:r>
              <a:rPr/>
              <a:t>; initially (at all?) used Season 1 * Used </a:t>
            </a:r>
            <a:r>
              <a:rPr sz="1800">
                <a:latin typeface="Courier"/>
              </a:rPr>
              <a:t>read_csv</a:t>
            </a:r>
            <a:r>
              <a:rPr/>
              <a:t> from the </a:t>
            </a:r>
            <a:r>
              <a:rPr sz="1800">
                <a:latin typeface="Courier"/>
              </a:rPr>
              <a:t>readr</a:t>
            </a:r>
            <a:r>
              <a:rPr/>
              <a:t> package, although we manully downloaded the full dataset, a zipped file. * The raw data already conformed to tidy data conventions, so no special pre-processing was needed on this front.</a:t>
            </a:r>
          </a:p>
          <a:p>
            <a:pPr lvl="1"/>
            <a:r>
              <a:rPr/>
              <a:t>For our next, step, we needed a list of names associated with countries</a:t>
            </a:r>
          </a:p>
          <a:p>
            <a:pPr lvl="1"/>
            <a:r>
              <a:rPr/>
              <a:t>Our basis was the </a:t>
            </a:r>
            <a:r>
              <a:rPr sz="1800">
                <a:latin typeface="Courier"/>
              </a:rPr>
              <a:t>CountrySynomnyms</a:t>
            </a:r>
            <a:r>
              <a:rPr/>
              <a:t> dataframe from the </a:t>
            </a:r>
            <a:r>
              <a:rPr sz="1800">
                <a:latin typeface="Courier"/>
              </a:rPr>
              <a:t>rworldmap</a:t>
            </a:r>
            <a:r>
              <a:rPr/>
              <a:t> package, this included up to 8 synonymous names for every country recognized as of 2005 (as well as historical country names), along with 3-letter abbreviations following the ISO3 standard.</a:t>
            </a:r>
          </a:p>
          <a:p>
            <a:pPr lvl="1"/>
            <a:r>
              <a:rPr/>
              <a:t>We used the </a:t>
            </a:r>
            <a:r>
              <a:rPr sz="1800">
                <a:latin typeface="Courier"/>
              </a:rPr>
              <a:t>pivot_longer</a:t>
            </a:r>
            <a:r>
              <a:rPr/>
              <a:t> function from </a:t>
            </a:r>
            <a:r>
              <a:rPr sz="1800">
                <a:latin typeface="Courier"/>
              </a:rPr>
              <a:t>tidyr</a:t>
            </a:r>
            <a:r>
              <a:rPr/>
              <a:t> to convert this dataframe to two columns: ISO3 names and names (NAs were removed).</a:t>
            </a:r>
          </a:p>
          <a:p>
            <a:pPr lvl="1"/>
            <a:r>
              <a:rPr/>
              <a:t>To expand this dataset, names from the “lengthend” country names dataframe were matched against a list of country adjectives and demonyms (e.g. “Russian”, “Russians”) scraped from the Wikipedia page using the </a:t>
            </a:r>
            <a:r>
              <a:rPr sz="1800">
                <a:latin typeface="Courier"/>
              </a:rPr>
              <a:t>rvest</a:t>
            </a:r>
            <a:r>
              <a:rPr/>
              <a:t> package.</a:t>
            </a:r>
          </a:p>
          <a:p>
            <a:pPr lvl="1"/>
            <a:r>
              <a:rPr/>
              <a:t>These additional names were also converted to a single column, and matched to ISO3 codes.</a:t>
            </a:r>
          </a:p>
          <a:p>
            <a:pPr lvl="1"/>
            <a:r>
              <a:rPr/>
              <a:t>We then used the </a:t>
            </a:r>
            <a:r>
              <a:rPr sz="1800">
                <a:latin typeface="Courier"/>
              </a:rPr>
              <a:t>str_detect</a:t>
            </a:r>
            <a:r>
              <a:rPr/>
              <a:t> and </a:t>
            </a:r>
            <a:r>
              <a:rPr sz="1800">
                <a:latin typeface="Courier"/>
              </a:rPr>
              <a:t>str_extract_all</a:t>
            </a:r>
            <a:r>
              <a:rPr/>
              <a:t> functions from </a:t>
            </a:r>
            <a:r>
              <a:rPr sz="1800">
                <a:latin typeface="Courier"/>
              </a:rPr>
              <a:t>stringr</a:t>
            </a:r>
            <a:r>
              <a:rPr/>
              <a:t> in tandem to locate and extract matches in Jeopardy questions or answers.</a:t>
            </a:r>
          </a:p>
          <a:p>
            <a:pPr lvl="2"/>
            <a:r>
              <a:rPr/>
              <a:t>We avoided some false positives (e.g. “Indiana” includes the string “India”) by excluding any match that was follwed by a letter (our target list included both singualr and plural forms of country adjectives/demonyms).</a:t>
            </a:r>
          </a:p>
          <a:p>
            <a:pPr lvl="2"/>
            <a:r>
              <a:rPr/>
              <a:t>The question categoires also provided some context for addressing false negatives–for instance, an “American Indians” category accounted for many matches to “India”.</a:t>
            </a:r>
          </a:p>
          <a:p>
            <a:pPr lvl="1"/>
            <a:r>
              <a:rPr/>
              <a:t>Naturally, there are some limitations with context; for instance, “Georgia” could still refer to the first name, and “China” could refer to ceramics. Without manually checking matches, this kind of double-meaning can’t be avoidued.</a:t>
            </a:r>
          </a:p>
          <a:p>
            <a:pPr lvl="1"/>
            <a:r>
              <a:rPr/>
              <a:t>We were able to limit some</a:t>
            </a:r>
          </a:p>
          <a:p>
            <a:pPr lvl="1"/>
            <a:r>
              <a:rPr/>
              <a:t>Because </a:t>
            </a:r>
            <a:r>
              <a:rPr sz="1800">
                <a:latin typeface="Courier"/>
              </a:rPr>
              <a:t>str_extract_all</a:t>
            </a:r>
            <a:r>
              <a:rPr/>
              <a:t> generates a list, we used  to add NA values to equialize the products’ lengths, and </a:t>
            </a:r>
            <a:r>
              <a:rPr sz="1800">
                <a:latin typeface="Courier"/>
              </a:rPr>
              <a:t>unnest</a:t>
            </a:r>
            <a:r>
              <a:rPr/>
              <a:t> from &lt;</a:t>
            </a:r>
            <a:r>
              <a:rPr sz="1800">
                <a:latin typeface="Courier"/>
              </a:rPr>
              <a:t>?</a:t>
            </a:r>
            <a:r>
              <a:rPr/>
              <a:t>&gt; to convert these into separate rows.</a:t>
            </a:r>
          </a:p>
          <a:p>
            <a:pPr lvl="1"/>
            <a:r>
              <a:rPr/>
              <a:t>We added the source (question or answer) as a metadata column, and merged both derived datasets to get a total frequency.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resulting table, with the original jeopardy data, our fequency tallies, and the ISO3 codes, was matched to a world map &lt;</a:t>
            </a:r>
            <a:r>
              <a:rPr i="1"/>
              <a:t>~</a:t>
            </a:r>
            <a:r>
              <a:rPr sz="1800" i="1">
                <a:latin typeface="Courier"/>
              </a:rPr>
              <a:t>LowRest~</a:t>
            </a:r>
            <a:r>
              <a:rPr i="1"/>
              <a:t> or something</a:t>
            </a:r>
            <a:r>
              <a:rPr/>
              <a:t>&gt; bundled with </a:t>
            </a:r>
            <a:r>
              <a:rPr sz="1800">
                <a:latin typeface="Courier"/>
              </a:rPr>
              <a:t>rworldmap</a:t>
            </a:r>
            <a:r>
              <a:rPr/>
              <a:t>, which also included ISO3 codes.</a:t>
            </a:r>
          </a:p>
          <a:p>
            <a:pPr lvl="1"/>
            <a:r>
              <a:rPr/>
              <a:t>From there, were were able to use the </a:t>
            </a:r>
            <a:r>
              <a:rPr sz="1800">
                <a:latin typeface="Courier"/>
              </a:rPr>
              <a:t>leaflet</a:t>
            </a:r>
            <a:r>
              <a:rPr/>
              <a:t> package to make an interactive world mapwith frequncy of references in jeopardy color-coded with the </a:t>
            </a:r>
            <a:r>
              <a:rPr sz="1800">
                <a:latin typeface="Courier"/>
              </a:rPr>
              <a:t>scheme we end up using</a:t>
            </a:r>
            <a:r>
              <a:rPr/>
              <a:t> in &lt;</a:t>
            </a:r>
            <a:r>
              <a:rPr sz="1800">
                <a:latin typeface="Courier"/>
              </a:rPr>
              <a:t>ggplot?</a:t>
            </a:r>
            <a:r>
              <a:rPr/>
              <a:t>&gt;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Results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Tutorial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Lessons Learned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 Markdown</a:t>
            </a:r>
          </a:p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with Bullets</a:t>
            </a:r>
          </a:p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with R Output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with Plot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RHS_535_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Presentation</dc:title>
  <dc:creator>Daniel Dean, Jessica Nunez, Erin Wall, Chayou Zhai</dc:creator>
  <cp:keywords/>
  <dcterms:created xsi:type="dcterms:W3CDTF">2019-12-11T16:44:18Z</dcterms:created>
  <dcterms:modified xsi:type="dcterms:W3CDTF">2019-12-11T16:44:18Z</dcterms:modified>
</cp:coreProperties>
</file>