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5"/>
  </p:notes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004F96"/>
    <a:srgbClr val="004C91"/>
    <a:srgbClr val="CCECFF"/>
    <a:srgbClr val="5CC4C4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582E6-61B2-4539-BAB4-EF2E5C07A6FC}" type="datetimeFigureOut">
              <a:rPr lang="pl-PL" smtClean="0"/>
              <a:t>09.06.2025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85305-A7F1-479E-8D2E-A835C7CDF82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26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D20E-E05B-4CCA-9791-72068850CAC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7110-A2D3-46AF-93E7-E9D8EDBE0EC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5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73ED-A4BF-4BEA-A849-34EF37B480BB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70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7B08-DFAF-4FD6-A976-69396BCDF675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4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0485B-DDAB-4B50-8C88-7D312DC67B2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428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AE7-BB47-4AB7-BE09-4EADE4D1797C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4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B7C4-618A-4944-952B-707DE744ABBB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E2C33-3207-454D-A96C-E6DE24D145F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6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B80C-C646-481C-A9BE-9D4DAFCF8BB1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ED-A424-4661-9C73-0A0DB5FE269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6237-2276-46D7-B03E-FCD26490B3A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6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C317-8519-485A-8AE4-65ABB8E537D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7599-9D18-435C-B865-DCB1C9BA5667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1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D72D-DA0D-42BD-AB91-F7DFB9151AD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0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DF2E-E895-462F-A435-14555A62C53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3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912F-8C31-46B9-8DD8-A6A53C0601D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6998-C51F-4893-8B49-C226AEB7D164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6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33443" y="385886"/>
            <a:ext cx="6971170" cy="654729"/>
          </a:xfrm>
        </p:spPr>
        <p:txBody>
          <a:bodyPr>
            <a:noAutofit/>
          </a:bodyPr>
          <a:lstStyle/>
          <a:p>
            <a:pPr algn="r"/>
            <a:r>
              <a:rPr lang="pl-PL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Oferta szkoleń </a:t>
            </a:r>
            <a:r>
              <a:rPr lang="pl-PL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firmy </a:t>
            </a:r>
            <a:r>
              <a:rPr lang="pl-PL" sz="2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ANGLOKOM</a:t>
            </a:r>
            <a:endParaRPr lang="pl-PL" sz="2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0062" y="2064190"/>
            <a:ext cx="10674551" cy="443387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Jesteśmy na rynku od 25 lat.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Dostarczamy najwyższej jakości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szkolenia z komunikacji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kompetencji międzykulturowych dedykowane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zarówno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firmom, jak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osobom prywatnym.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Dbamy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stworzenie optymalnych warunków i atmosferę do nauki, co przekłada się na wysoką satysfakcję naszych klientów.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Jesteśmy kompetentni, doświadczeni i otwarci na Twoje potrzeby językowe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organizowane przez nas szkolenia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dostępne są online i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stacjonarnie.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Szkolenia prowadzone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języku polskim lub angielskim, a niektóre także w językach chińskim i angielskim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l-PL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Czas trwania: 1-2 sesje (2-4 godziny)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Grupy do 10 osób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Ceny od 2000 zł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netto.</a:t>
            </a:r>
            <a:endParaRPr lang="pl-PL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Możliwość dostosowania tematyki i formy do potrzeb firmy.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l-PL" dirty="0">
              <a:solidFill>
                <a:srgbClr val="002060"/>
              </a:solid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9" y="128551"/>
            <a:ext cx="1932911" cy="6885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30062" y="601682"/>
            <a:ext cx="338239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20" b="1" i="1" dirty="0">
                <a:solidFill>
                  <a:srgbClr val="004F96"/>
                </a:solidFill>
              </a:rPr>
              <a:t>Nowe możliwości komunikacji </a:t>
            </a:r>
            <a:r>
              <a:rPr lang="pl-PL" sz="820" b="1" i="1" dirty="0" smtClean="0">
                <a:solidFill>
                  <a:srgbClr val="004F96"/>
                </a:solidFill>
              </a:rPr>
              <a:t>językowej</a:t>
            </a:r>
            <a:endParaRPr lang="pl-PL" sz="820" i="1" dirty="0">
              <a:solidFill>
                <a:srgbClr val="004F96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1047412" y="6437577"/>
            <a:ext cx="58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002060"/>
                </a:solidFill>
              </a:rPr>
              <a:t>1/3</a:t>
            </a:r>
            <a:endParaRPr lang="pl-PL" sz="1200" dirty="0">
              <a:solidFill>
                <a:srgbClr val="002060"/>
              </a:solidFill>
            </a:endParaRPr>
          </a:p>
        </p:txBody>
      </p:sp>
      <p:sp>
        <p:nvSpPr>
          <p:cNvPr id="8" name="Tytuł 1"/>
          <p:cNvSpPr txBox="1">
            <a:spLocks/>
          </p:cNvSpPr>
          <p:nvPr/>
        </p:nvSpPr>
        <p:spPr>
          <a:xfrm>
            <a:off x="1273522" y="1078742"/>
            <a:ext cx="10231091" cy="654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KOMUNIKACJA I KOMPETENCJE MIĘDZYKULTUROWE</a:t>
            </a:r>
          </a:p>
        </p:txBody>
      </p:sp>
    </p:spTree>
    <p:extLst>
      <p:ext uri="{BB962C8B-B14F-4D97-AF65-F5344CB8AC3E}">
        <p14:creationId xmlns:p14="http://schemas.microsoft.com/office/powerpoint/2010/main" val="20111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019739" y="601682"/>
            <a:ext cx="7484874" cy="654729"/>
          </a:xfrm>
        </p:spPr>
        <p:txBody>
          <a:bodyPr>
            <a:noAutofit/>
          </a:bodyPr>
          <a:lstStyle/>
          <a:p>
            <a:pPr algn="r"/>
            <a:r>
              <a:rPr lang="pl-PL" sz="1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Kompetencje komunikacyjne są niezbędne zarówno w budowaniu dobrych relacji ze współpracownikami, jak i klientami oraz partnerami biznesowymi.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0062" y="1720158"/>
            <a:ext cx="10674551" cy="4379855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międzykulturowa i różnice pragmatyczne w biznesie</a:t>
            </a:r>
          </a:p>
          <a:p>
            <a:pPr marL="361950" algn="just"/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Rozpoznawanie i eliminacja błędów komunikacyjnych wynikających z różnic kulturowych. Warsztaty z </a:t>
            </a:r>
            <a:r>
              <a:rPr lang="pl-PL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 materiałami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wideo.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Różnice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kulturowe a zarządzanie</a:t>
            </a:r>
          </a:p>
          <a:p>
            <a:pPr algn="just">
              <a:tabLst>
                <a:tab pos="361950" algn="l"/>
              </a:tabLst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Wpływ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typów kultur na styl zarządzania, komunikację i funkcjonowanie zespołu. Analiza branżowych przykładów.</a:t>
            </a:r>
          </a:p>
          <a:p>
            <a:pPr marL="342900" indent="-342900" algn="just">
              <a:buFont typeface="+mj-lt"/>
              <a:buAutoNum type="arabicPeriod" startAt="3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międzykulturowa - kontekst 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azjatycki</a:t>
            </a: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Specyfika komunikacji z partnerami z Azji, szczególnie Chin. Dyplomacja, etykieta, pragmatyka językowa.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Negocjacje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biznesowe - kontekst azjatycki</a:t>
            </a: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Strategie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skutecznych negocjacji z Azjatami, różnice kulturowe, ćwiczenia z przygotowania do rozmów.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 chińskimi podmiotami 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biznesowy kurs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językowy</a:t>
            </a: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Praktyczny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kurs podstaw języka chińskiego z elementami kulturowymi i biznesowymi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6"/>
            </a:pP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biznesowa z elementami 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savoir </a:t>
            </a:r>
            <a:r>
              <a:rPr lang="pl-PL" b="1" dirty="0" err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vivre’u</a:t>
            </a:r>
            <a:endParaRPr lang="pl-PL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tabLst>
                <a:tab pos="361950" algn="l"/>
              </a:tabLst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Zasady etykiety i uprzejmości językowej w relacjach zawodowych. Unikanie błędów w korespondencji 	i  spotkaniach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managerska</a:t>
            </a:r>
          </a:p>
          <a:p>
            <a:pPr algn="just">
              <a:tabLst>
                <a:tab pos="361950" algn="l"/>
              </a:tabLst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Skuteczna komunikacja kierownicza: rozmowy oceniające, feedback, sytuacje konfliktowe.</a:t>
            </a:r>
          </a:p>
          <a:p>
            <a:pPr algn="just">
              <a:tabLst>
                <a:tab pos="361950" algn="l"/>
              </a:tabLst>
            </a:pPr>
            <a:endParaRPr lang="pl-PL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9" y="128551"/>
            <a:ext cx="1932911" cy="6885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30062" y="601682"/>
            <a:ext cx="338239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20" b="1" i="1" dirty="0">
                <a:solidFill>
                  <a:srgbClr val="004F96"/>
                </a:solidFill>
              </a:rPr>
              <a:t>Nowe możliwości komunikacji </a:t>
            </a:r>
            <a:r>
              <a:rPr lang="pl-PL" sz="820" b="1" i="1" dirty="0" smtClean="0">
                <a:solidFill>
                  <a:srgbClr val="004F96"/>
                </a:solidFill>
              </a:rPr>
              <a:t>językowej</a:t>
            </a:r>
            <a:endParaRPr lang="pl-PL" sz="820" i="1" dirty="0">
              <a:solidFill>
                <a:srgbClr val="004F96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1047412" y="6437577"/>
            <a:ext cx="58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002060"/>
                </a:solidFill>
              </a:rPr>
              <a:t>2/3</a:t>
            </a:r>
            <a:endParaRPr lang="pl-PL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000">
              <a:schemeClr val="bg1"/>
            </a:gs>
            <a:gs pos="100000">
              <a:schemeClr val="bg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337595" y="443314"/>
            <a:ext cx="9167018" cy="654729"/>
          </a:xfrm>
        </p:spPr>
        <p:txBody>
          <a:bodyPr>
            <a:noAutofit/>
          </a:bodyPr>
          <a:lstStyle/>
          <a:p>
            <a:pPr algn="r"/>
            <a:r>
              <a:rPr lang="pl-PL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Nasza kadra </a:t>
            </a:r>
            <a:r>
              <a:rPr lang="pl-PL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klucz do Twojego sukcesu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830062" y="1720158"/>
            <a:ext cx="10674551" cy="4379855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+mj-lt"/>
              <a:buAutoNum type="arabicPeriod" startAt="8"/>
            </a:pP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interpersonalna i jej wpływ na funkcjonowanie firmy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pl-PL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tabLst>
                <a:tab pos="361950" algn="l"/>
              </a:tabLst>
            </a:pP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Poprawa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relacji w zespole poprzez lepsze rozumienie barier, stylów i technik komunikacyjnych.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Asertywność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komunikacji</a:t>
            </a: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Umiejętność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wyrażania opinii i granic w sposób konstruktywny. Scenki, testy, trening asertywności.</a:t>
            </a:r>
          </a:p>
          <a:p>
            <a:pPr marL="342900" indent="-342900" algn="just">
              <a:buFont typeface="+mj-lt"/>
              <a:buAutoNum type="arabicPeriod" startAt="10"/>
            </a:pP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Lęk i zahamowanie w komunikacji w języku 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obcym</a:t>
            </a:r>
            <a:endParaRPr lang="pl-PL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Strategie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przełamywania blokad językowych i budowania pewności siebie w mowie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 startAt="11"/>
              <a:tabLst>
                <a:tab pos="361950" algn="l"/>
              </a:tabLst>
            </a:pP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Problemy dorosłych w nauce języków - jak je rozpoznać i z nimi 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walczyć</a:t>
            </a:r>
            <a:endParaRPr lang="pl-PL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Szkolenie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pozwala zidentyfikować bariery utrudniające dorosłym naukę języka obcego - takie jak stres, brak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wiary w siebie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 trudności z zapamiętywaniem. Uczestnicy poznają skuteczne strategie i metody nauki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dopasowane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indywidualnych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stylów uczenia się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tabLst>
                <a:tab pos="361950" algn="l"/>
              </a:tabLst>
            </a:pPr>
            <a:r>
              <a:rPr lang="pl-PL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</a:t>
            </a:r>
            <a:r>
              <a:rPr lang="pl-PL" b="1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b="1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Webinary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szybka forma rozwoju kompetencji </a:t>
            </a:r>
            <a:r>
              <a:rPr lang="pl-PL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(1,5 godziny)</a:t>
            </a:r>
          </a:p>
          <a:p>
            <a:pPr algn="just">
              <a:tabLst>
                <a:tab pos="361950" algn="l"/>
              </a:tabLst>
            </a:pP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Szybka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elastyczna forma szkolenia online - dostępna dla wszystkich tematów z oferty. Idealne jako wprowadzenie </a:t>
            </a:r>
            <a:r>
              <a:rPr lang="pl-PL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do </a:t>
            </a:r>
            <a:r>
              <a:rPr lang="pl-PL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pełnego szkolenia lub inspiracja dla zespołu.</a:t>
            </a:r>
          </a:p>
          <a:p>
            <a:pPr algn="just">
              <a:tabLst>
                <a:tab pos="361950" algn="l"/>
              </a:tabLst>
            </a:pPr>
            <a:endParaRPr lang="pl-PL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tabLst>
                <a:tab pos="361950" algn="l"/>
              </a:tabLst>
            </a:pPr>
            <a:endParaRPr lang="pl-PL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9" y="128551"/>
            <a:ext cx="1932911" cy="688575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830062" y="601682"/>
            <a:ext cx="3382392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20" b="1" i="1" dirty="0">
                <a:solidFill>
                  <a:srgbClr val="004F96"/>
                </a:solidFill>
              </a:rPr>
              <a:t>Nowe możliwości komunikacji </a:t>
            </a:r>
            <a:r>
              <a:rPr lang="pl-PL" sz="820" b="1" i="1" dirty="0" smtClean="0">
                <a:solidFill>
                  <a:srgbClr val="004F96"/>
                </a:solidFill>
              </a:rPr>
              <a:t>językowej</a:t>
            </a:r>
            <a:endParaRPr lang="pl-PL" sz="820" i="1" dirty="0">
              <a:solidFill>
                <a:srgbClr val="004F96"/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11047412" y="6437577"/>
            <a:ext cx="580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>
                <a:solidFill>
                  <a:srgbClr val="002060"/>
                </a:solidFill>
              </a:rPr>
              <a:t>3/3</a:t>
            </a:r>
            <a:endParaRPr lang="pl-PL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1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1061</TotalTime>
  <Words>192</Words>
  <Application>Microsoft Office PowerPoint</Application>
  <PresentationFormat>Panoramiczny</PresentationFormat>
  <Paragraphs>42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Smuga</vt:lpstr>
      <vt:lpstr>Oferta szkoleń firmy ANGLOKOM</vt:lpstr>
      <vt:lpstr>Kompetencje komunikacyjne są niezbędne zarówno w budowaniu dobrych relacji ze współpracownikami, jak i klientami oraz partnerami biznesowymi.</vt:lpstr>
      <vt:lpstr>Nasza kadra - klucz do Twojego sukcesu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Ireneusz Dronia</dc:creator>
  <cp:lastModifiedBy>Ireneusz Dronia</cp:lastModifiedBy>
  <cp:revision>24</cp:revision>
  <dcterms:created xsi:type="dcterms:W3CDTF">2025-04-09T09:35:25Z</dcterms:created>
  <dcterms:modified xsi:type="dcterms:W3CDTF">2025-06-09T12:47:31Z</dcterms:modified>
</cp:coreProperties>
</file>