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70" r:id="rId10"/>
    <p:sldId id="261" r:id="rId11"/>
    <p:sldId id="262" r:id="rId12"/>
    <p:sldId id="263"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833E1-A1C3-024C-8C23-0591914A9759}" v="17" dt="2025-04-29T11:17:31.901"/>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2"/>
    <p:restoredTop sz="94703"/>
  </p:normalViewPr>
  <p:slideViewPr>
    <p:cSldViewPr snapToGrid="0">
      <p:cViewPr varScale="1">
        <p:scale>
          <a:sx n="98" d="100"/>
          <a:sy n="98" d="100"/>
        </p:scale>
        <p:origin x="216" y="14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sendez, Ericka" userId="91bbb3ce-645d-4a7f-ac74-7fe62922159f" providerId="ADAL" clId="{A99833E1-A1C3-024C-8C23-0591914A9759}"/>
    <pc:docChg chg="undo redo custSel addSld delSld modSld">
      <pc:chgData name="Resendez, Ericka" userId="91bbb3ce-645d-4a7f-ac74-7fe62922159f" providerId="ADAL" clId="{A99833E1-A1C3-024C-8C23-0591914A9759}" dt="2025-04-29T11:35:39.304" v="3711" actId="20577"/>
      <pc:docMkLst>
        <pc:docMk/>
      </pc:docMkLst>
      <pc:sldChg chg="modSp mod">
        <pc:chgData name="Resendez, Ericka" userId="91bbb3ce-645d-4a7f-ac74-7fe62922159f" providerId="ADAL" clId="{A99833E1-A1C3-024C-8C23-0591914A9759}" dt="2025-04-29T09:58:58.453" v="1758" actId="27636"/>
        <pc:sldMkLst>
          <pc:docMk/>
          <pc:sldMk cId="0" sldId="257"/>
        </pc:sldMkLst>
        <pc:spChg chg="mod">
          <ac:chgData name="Resendez, Ericka" userId="91bbb3ce-645d-4a7f-ac74-7fe62922159f" providerId="ADAL" clId="{A99833E1-A1C3-024C-8C23-0591914A9759}" dt="2025-04-29T09:58:58.453" v="1758" actId="27636"/>
          <ac:spMkLst>
            <pc:docMk/>
            <pc:sldMk cId="0" sldId="257"/>
            <ac:spMk id="152" creationId="{00000000-0000-0000-0000-000000000000}"/>
          </ac:spMkLst>
        </pc:spChg>
        <pc:picChg chg="mod">
          <ac:chgData name="Resendez, Ericka" userId="91bbb3ce-645d-4a7f-ac74-7fe62922159f" providerId="ADAL" clId="{A99833E1-A1C3-024C-8C23-0591914A9759}" dt="2025-04-29T09:19:26.651" v="1096" actId="14100"/>
          <ac:picMkLst>
            <pc:docMk/>
            <pc:sldMk cId="0" sldId="257"/>
            <ac:picMk id="153" creationId="{00000000-0000-0000-0000-000000000000}"/>
          </ac:picMkLst>
        </pc:picChg>
      </pc:sldChg>
      <pc:sldChg chg="modSp mod">
        <pc:chgData name="Resendez, Ericka" userId="91bbb3ce-645d-4a7f-ac74-7fe62922159f" providerId="ADAL" clId="{A99833E1-A1C3-024C-8C23-0591914A9759}" dt="2025-04-29T10:11:24.386" v="1944" actId="20577"/>
        <pc:sldMkLst>
          <pc:docMk/>
          <pc:sldMk cId="0" sldId="258"/>
        </pc:sldMkLst>
        <pc:spChg chg="mod">
          <ac:chgData name="Resendez, Ericka" userId="91bbb3ce-645d-4a7f-ac74-7fe62922159f" providerId="ADAL" clId="{A99833E1-A1C3-024C-8C23-0591914A9759}" dt="2025-04-29T10:09:46.621" v="1772" actId="1076"/>
          <ac:spMkLst>
            <pc:docMk/>
            <pc:sldMk cId="0" sldId="258"/>
            <ac:spMk id="159" creationId="{00000000-0000-0000-0000-000000000000}"/>
          </ac:spMkLst>
        </pc:spChg>
        <pc:spChg chg="mod">
          <ac:chgData name="Resendez, Ericka" userId="91bbb3ce-645d-4a7f-ac74-7fe62922159f" providerId="ADAL" clId="{A99833E1-A1C3-024C-8C23-0591914A9759}" dt="2025-04-29T10:11:24.386" v="1944" actId="20577"/>
          <ac:spMkLst>
            <pc:docMk/>
            <pc:sldMk cId="0" sldId="258"/>
            <ac:spMk id="160" creationId="{00000000-0000-0000-0000-000000000000}"/>
          </ac:spMkLst>
        </pc:spChg>
        <pc:graphicFrameChg chg="mod modGraphic">
          <ac:chgData name="Resendez, Ericka" userId="91bbb3ce-645d-4a7f-ac74-7fe62922159f" providerId="ADAL" clId="{A99833E1-A1C3-024C-8C23-0591914A9759}" dt="2025-04-29T10:10:00.573" v="1773" actId="1076"/>
          <ac:graphicFrameMkLst>
            <pc:docMk/>
            <pc:sldMk cId="0" sldId="258"/>
            <ac:graphicFrameMk id="161" creationId="{00000000-0000-0000-0000-000000000000}"/>
          </ac:graphicFrameMkLst>
        </pc:graphicFrameChg>
      </pc:sldChg>
      <pc:sldChg chg="addSp modSp mod modNotesTx">
        <pc:chgData name="Resendez, Ericka" userId="91bbb3ce-645d-4a7f-ac74-7fe62922159f" providerId="ADAL" clId="{A99833E1-A1C3-024C-8C23-0591914A9759}" dt="2025-04-29T10:25:52.933" v="2357" actId="20577"/>
        <pc:sldMkLst>
          <pc:docMk/>
          <pc:sldMk cId="0" sldId="259"/>
        </pc:sldMkLst>
        <pc:spChg chg="mod">
          <ac:chgData name="Resendez, Ericka" userId="91bbb3ce-645d-4a7f-ac74-7fe62922159f" providerId="ADAL" clId="{A99833E1-A1C3-024C-8C23-0591914A9759}" dt="2025-04-29T10:25:52.933" v="2357" actId="20577"/>
          <ac:spMkLst>
            <pc:docMk/>
            <pc:sldMk cId="0" sldId="259"/>
            <ac:spMk id="168" creationId="{00000000-0000-0000-0000-000000000000}"/>
          </ac:spMkLst>
        </pc:spChg>
        <pc:graphicFrameChg chg="add mod">
          <ac:chgData name="Resendez, Ericka" userId="91bbb3ce-645d-4a7f-ac74-7fe62922159f" providerId="ADAL" clId="{A99833E1-A1C3-024C-8C23-0591914A9759}" dt="2025-04-28T14:58:23.744" v="228"/>
          <ac:graphicFrameMkLst>
            <pc:docMk/>
            <pc:sldMk cId="0" sldId="259"/>
            <ac:graphicFrameMk id="2" creationId="{BD70E3E4-5DBD-349E-E727-3027A2BA2AEF}"/>
          </ac:graphicFrameMkLst>
        </pc:graphicFrameChg>
      </pc:sldChg>
      <pc:sldChg chg="addSp delSp modSp mod">
        <pc:chgData name="Resendez, Ericka" userId="91bbb3ce-645d-4a7f-ac74-7fe62922159f" providerId="ADAL" clId="{A99833E1-A1C3-024C-8C23-0591914A9759}" dt="2025-04-29T10:37:04.398" v="2465" actId="14100"/>
        <pc:sldMkLst>
          <pc:docMk/>
          <pc:sldMk cId="0" sldId="260"/>
        </pc:sldMkLst>
        <pc:spChg chg="add del mod">
          <ac:chgData name="Resendez, Ericka" userId="91bbb3ce-645d-4a7f-ac74-7fe62922159f" providerId="ADAL" clId="{A99833E1-A1C3-024C-8C23-0591914A9759}" dt="2025-04-29T10:16:46.089" v="2167"/>
          <ac:spMkLst>
            <pc:docMk/>
            <pc:sldMk cId="0" sldId="260"/>
            <ac:spMk id="3" creationId="{3562A343-C3A7-C0EA-6838-60FD7026FE43}"/>
          </ac:spMkLst>
        </pc:spChg>
        <pc:spChg chg="add del mod">
          <ac:chgData name="Resendez, Ericka" userId="91bbb3ce-645d-4a7f-ac74-7fe62922159f" providerId="ADAL" clId="{A99833E1-A1C3-024C-8C23-0591914A9759}" dt="2025-04-29T10:16:46.833" v="2169"/>
          <ac:spMkLst>
            <pc:docMk/>
            <pc:sldMk cId="0" sldId="260"/>
            <ac:spMk id="4" creationId="{D1762AC6-8AF2-AF16-0EB7-53BE0D30152C}"/>
          </ac:spMkLst>
        </pc:spChg>
        <pc:spChg chg="add del mod">
          <ac:chgData name="Resendez, Ericka" userId="91bbb3ce-645d-4a7f-ac74-7fe62922159f" providerId="ADAL" clId="{A99833E1-A1C3-024C-8C23-0591914A9759}" dt="2025-04-29T10:36:41.383" v="2460" actId="478"/>
          <ac:spMkLst>
            <pc:docMk/>
            <pc:sldMk cId="0" sldId="260"/>
            <ac:spMk id="7" creationId="{95F69B6F-D5E6-564E-3BF3-098257261A77}"/>
          </ac:spMkLst>
        </pc:spChg>
        <pc:spChg chg="mod">
          <ac:chgData name="Resendez, Ericka" userId="91bbb3ce-645d-4a7f-ac74-7fe62922159f" providerId="ADAL" clId="{A99833E1-A1C3-024C-8C23-0591914A9759}" dt="2025-04-29T10:36:56.971" v="2463" actId="1076"/>
          <ac:spMkLst>
            <pc:docMk/>
            <pc:sldMk cId="0" sldId="260"/>
            <ac:spMk id="174" creationId="{00000000-0000-0000-0000-000000000000}"/>
          </ac:spMkLst>
        </pc:spChg>
        <pc:spChg chg="del mod">
          <ac:chgData name="Resendez, Ericka" userId="91bbb3ce-645d-4a7f-ac74-7fe62922159f" providerId="ADAL" clId="{A99833E1-A1C3-024C-8C23-0591914A9759}" dt="2025-04-29T10:36:40.211" v="2459" actId="478"/>
          <ac:spMkLst>
            <pc:docMk/>
            <pc:sldMk cId="0" sldId="260"/>
            <ac:spMk id="175" creationId="{00000000-0000-0000-0000-000000000000}"/>
          </ac:spMkLst>
        </pc:spChg>
        <pc:graphicFrameChg chg="add mod modGraphic">
          <ac:chgData name="Resendez, Ericka" userId="91bbb3ce-645d-4a7f-ac74-7fe62922159f" providerId="ADAL" clId="{A99833E1-A1C3-024C-8C23-0591914A9759}" dt="2025-04-29T10:37:04.398" v="2465" actId="14100"/>
          <ac:graphicFrameMkLst>
            <pc:docMk/>
            <pc:sldMk cId="0" sldId="260"/>
            <ac:graphicFrameMk id="2" creationId="{B7287EFB-6789-76A9-F991-B2F804431C41}"/>
          </ac:graphicFrameMkLst>
        </pc:graphicFrameChg>
        <pc:graphicFrameChg chg="add mod">
          <ac:chgData name="Resendez, Ericka" userId="91bbb3ce-645d-4a7f-ac74-7fe62922159f" providerId="ADAL" clId="{A99833E1-A1C3-024C-8C23-0591914A9759}" dt="2025-04-29T10:36:29.868" v="2456"/>
          <ac:graphicFrameMkLst>
            <pc:docMk/>
            <pc:sldMk cId="0" sldId="260"/>
            <ac:graphicFrameMk id="5" creationId="{B13063C8-3220-A8C2-7528-D1D387CA196D}"/>
          </ac:graphicFrameMkLst>
        </pc:graphicFrameChg>
      </pc:sldChg>
      <pc:sldChg chg="addSp delSp modSp mod">
        <pc:chgData name="Resendez, Ericka" userId="91bbb3ce-645d-4a7f-ac74-7fe62922159f" providerId="ADAL" clId="{A99833E1-A1C3-024C-8C23-0591914A9759}" dt="2025-04-29T10:32:29.989" v="2408" actId="14100"/>
        <pc:sldMkLst>
          <pc:docMk/>
          <pc:sldMk cId="0" sldId="261"/>
        </pc:sldMkLst>
        <pc:spChg chg="add del mod">
          <ac:chgData name="Resendez, Ericka" userId="91bbb3ce-645d-4a7f-ac74-7fe62922159f" providerId="ADAL" clId="{A99833E1-A1C3-024C-8C23-0591914A9759}" dt="2025-04-29T10:31:03.466" v="2398" actId="478"/>
          <ac:spMkLst>
            <pc:docMk/>
            <pc:sldMk cId="0" sldId="261"/>
            <ac:spMk id="4" creationId="{BD621CC6-EF48-74E6-8D44-0F14372ECDEA}"/>
          </ac:spMkLst>
        </pc:spChg>
        <pc:spChg chg="mod">
          <ac:chgData name="Resendez, Ericka" userId="91bbb3ce-645d-4a7f-ac74-7fe62922159f" providerId="ADAL" clId="{A99833E1-A1C3-024C-8C23-0591914A9759}" dt="2025-04-29T10:31:14.035" v="2400" actId="1076"/>
          <ac:spMkLst>
            <pc:docMk/>
            <pc:sldMk cId="0" sldId="261"/>
            <ac:spMk id="181" creationId="{00000000-0000-0000-0000-000000000000}"/>
          </ac:spMkLst>
        </pc:spChg>
        <pc:spChg chg="del mod">
          <ac:chgData name="Resendez, Ericka" userId="91bbb3ce-645d-4a7f-ac74-7fe62922159f" providerId="ADAL" clId="{A99833E1-A1C3-024C-8C23-0591914A9759}" dt="2025-04-29T10:31:00.744" v="2396" actId="478"/>
          <ac:spMkLst>
            <pc:docMk/>
            <pc:sldMk cId="0" sldId="261"/>
            <ac:spMk id="182" creationId="{00000000-0000-0000-0000-000000000000}"/>
          </ac:spMkLst>
        </pc:spChg>
        <pc:graphicFrameChg chg="add mod modGraphic">
          <ac:chgData name="Resendez, Ericka" userId="91bbb3ce-645d-4a7f-ac74-7fe62922159f" providerId="ADAL" clId="{A99833E1-A1C3-024C-8C23-0591914A9759}" dt="2025-04-29T10:32:29.989" v="2408" actId="14100"/>
          <ac:graphicFrameMkLst>
            <pc:docMk/>
            <pc:sldMk cId="0" sldId="261"/>
            <ac:graphicFrameMk id="2" creationId="{E514DDDE-1CC0-34C4-D89D-838466B13A6B}"/>
          </ac:graphicFrameMkLst>
        </pc:graphicFrameChg>
      </pc:sldChg>
      <pc:sldChg chg="addSp delSp modSp mod">
        <pc:chgData name="Resendez, Ericka" userId="91bbb3ce-645d-4a7f-ac74-7fe62922159f" providerId="ADAL" clId="{A99833E1-A1C3-024C-8C23-0591914A9759}" dt="2025-04-29T10:33:16.420" v="2417" actId="207"/>
        <pc:sldMkLst>
          <pc:docMk/>
          <pc:sldMk cId="0" sldId="262"/>
        </pc:sldMkLst>
        <pc:spChg chg="add del mod">
          <ac:chgData name="Resendez, Ericka" userId="91bbb3ce-645d-4a7f-ac74-7fe62922159f" providerId="ADAL" clId="{A99833E1-A1C3-024C-8C23-0591914A9759}" dt="2025-04-29T10:32:51.890" v="2411" actId="478"/>
          <ac:spMkLst>
            <pc:docMk/>
            <pc:sldMk cId="0" sldId="262"/>
            <ac:spMk id="3" creationId="{D7702C44-8D55-F8A9-5600-F519B93ADE41}"/>
          </ac:spMkLst>
        </pc:spChg>
        <pc:spChg chg="del mod">
          <ac:chgData name="Resendez, Ericka" userId="91bbb3ce-645d-4a7f-ac74-7fe62922159f" providerId="ADAL" clId="{A99833E1-A1C3-024C-8C23-0591914A9759}" dt="2025-04-29T10:32:49.762" v="2410" actId="478"/>
          <ac:spMkLst>
            <pc:docMk/>
            <pc:sldMk cId="0" sldId="262"/>
            <ac:spMk id="189" creationId="{00000000-0000-0000-0000-000000000000}"/>
          </ac:spMkLst>
        </pc:spChg>
        <pc:graphicFrameChg chg="add mod modGraphic">
          <ac:chgData name="Resendez, Ericka" userId="91bbb3ce-645d-4a7f-ac74-7fe62922159f" providerId="ADAL" clId="{A99833E1-A1C3-024C-8C23-0591914A9759}" dt="2025-04-29T10:33:16.420" v="2417" actId="207"/>
          <ac:graphicFrameMkLst>
            <pc:docMk/>
            <pc:sldMk cId="0" sldId="262"/>
            <ac:graphicFrameMk id="4" creationId="{3BF7D740-5A29-56B5-0CBB-46C370CB3A4D}"/>
          </ac:graphicFrameMkLst>
        </pc:graphicFrameChg>
      </pc:sldChg>
      <pc:sldChg chg="modSp add del mod">
        <pc:chgData name="Resendez, Ericka" userId="91bbb3ce-645d-4a7f-ac74-7fe62922159f" providerId="ADAL" clId="{A99833E1-A1C3-024C-8C23-0591914A9759}" dt="2025-04-29T11:01:33.459" v="2780" actId="20577"/>
        <pc:sldMkLst>
          <pc:docMk/>
          <pc:sldMk cId="0" sldId="263"/>
        </pc:sldMkLst>
        <pc:spChg chg="mod">
          <ac:chgData name="Resendez, Ericka" userId="91bbb3ce-645d-4a7f-ac74-7fe62922159f" providerId="ADAL" clId="{A99833E1-A1C3-024C-8C23-0591914A9759}" dt="2025-04-29T11:01:33.459" v="2780" actId="20577"/>
          <ac:spMkLst>
            <pc:docMk/>
            <pc:sldMk cId="0" sldId="263"/>
            <ac:spMk id="196" creationId="{00000000-0000-0000-0000-000000000000}"/>
          </ac:spMkLst>
        </pc:spChg>
      </pc:sldChg>
      <pc:sldChg chg="addSp modSp mod">
        <pc:chgData name="Resendez, Ericka" userId="91bbb3ce-645d-4a7f-ac74-7fe62922159f" providerId="ADAL" clId="{A99833E1-A1C3-024C-8C23-0591914A9759}" dt="2025-04-29T11:11:50.727" v="3046" actId="20577"/>
        <pc:sldMkLst>
          <pc:docMk/>
          <pc:sldMk cId="0" sldId="264"/>
        </pc:sldMkLst>
        <pc:spChg chg="add mod">
          <ac:chgData name="Resendez, Ericka" userId="91bbb3ce-645d-4a7f-ac74-7fe62922159f" providerId="ADAL" clId="{A99833E1-A1C3-024C-8C23-0591914A9759}" dt="2025-04-29T11:11:50.727" v="3046" actId="20577"/>
          <ac:spMkLst>
            <pc:docMk/>
            <pc:sldMk cId="0" sldId="264"/>
            <ac:spMk id="2" creationId="{82364A08-4039-1379-EF5D-45B0899410BD}"/>
          </ac:spMkLst>
        </pc:spChg>
        <pc:picChg chg="mod">
          <ac:chgData name="Resendez, Ericka" userId="91bbb3ce-645d-4a7f-ac74-7fe62922159f" providerId="ADAL" clId="{A99833E1-A1C3-024C-8C23-0591914A9759}" dt="2025-04-29T11:08:32.701" v="2788" actId="1076"/>
          <ac:picMkLst>
            <pc:docMk/>
            <pc:sldMk cId="0" sldId="264"/>
            <ac:picMk id="203" creationId="{00000000-0000-0000-0000-000000000000}"/>
          </ac:picMkLst>
        </pc:picChg>
      </pc:sldChg>
      <pc:sldChg chg="addSp delSp modSp mod">
        <pc:chgData name="Resendez, Ericka" userId="91bbb3ce-645d-4a7f-ac74-7fe62922159f" providerId="ADAL" clId="{A99833E1-A1C3-024C-8C23-0591914A9759}" dt="2025-04-29T11:15:01.955" v="3247" actId="20577"/>
        <pc:sldMkLst>
          <pc:docMk/>
          <pc:sldMk cId="0" sldId="265"/>
        </pc:sldMkLst>
        <pc:spChg chg="add del mod">
          <ac:chgData name="Resendez, Ericka" userId="91bbb3ce-645d-4a7f-ac74-7fe62922159f" providerId="ADAL" clId="{A99833E1-A1C3-024C-8C23-0591914A9759}" dt="2025-04-28T15:18:52.004" v="279"/>
          <ac:spMkLst>
            <pc:docMk/>
            <pc:sldMk cId="0" sldId="265"/>
            <ac:spMk id="2" creationId="{A4408C1A-BDDA-C48E-9633-32B8DA3BC88D}"/>
          </ac:spMkLst>
        </pc:spChg>
        <pc:spChg chg="mod">
          <ac:chgData name="Resendez, Ericka" userId="91bbb3ce-645d-4a7f-ac74-7fe62922159f" providerId="ADAL" clId="{A99833E1-A1C3-024C-8C23-0591914A9759}" dt="2025-04-29T11:15:01.955" v="3247" actId="20577"/>
          <ac:spMkLst>
            <pc:docMk/>
            <pc:sldMk cId="0" sldId="265"/>
            <ac:spMk id="210" creationId="{00000000-0000-0000-0000-000000000000}"/>
          </ac:spMkLst>
        </pc:spChg>
      </pc:sldChg>
      <pc:sldChg chg="addSp modSp mod">
        <pc:chgData name="Resendez, Ericka" userId="91bbb3ce-645d-4a7f-ac74-7fe62922159f" providerId="ADAL" clId="{A99833E1-A1C3-024C-8C23-0591914A9759}" dt="2025-04-29T11:19:47.027" v="3305" actId="12"/>
        <pc:sldMkLst>
          <pc:docMk/>
          <pc:sldMk cId="0" sldId="266"/>
        </pc:sldMkLst>
        <pc:spChg chg="add mod">
          <ac:chgData name="Resendez, Ericka" userId="91bbb3ce-645d-4a7f-ac74-7fe62922159f" providerId="ADAL" clId="{A99833E1-A1C3-024C-8C23-0591914A9759}" dt="2025-04-29T11:19:09.826" v="3295"/>
          <ac:spMkLst>
            <pc:docMk/>
            <pc:sldMk cId="0" sldId="266"/>
            <ac:spMk id="2" creationId="{82B52488-AD1C-96A5-1DFB-AE09398F2C20}"/>
          </ac:spMkLst>
        </pc:spChg>
        <pc:spChg chg="mod">
          <ac:chgData name="Resendez, Ericka" userId="91bbb3ce-645d-4a7f-ac74-7fe62922159f" providerId="ADAL" clId="{A99833E1-A1C3-024C-8C23-0591914A9759}" dt="2025-04-29T11:19:47.027" v="3305" actId="12"/>
          <ac:spMkLst>
            <pc:docMk/>
            <pc:sldMk cId="0" sldId="266"/>
            <ac:spMk id="217" creationId="{00000000-0000-0000-0000-000000000000}"/>
          </ac:spMkLst>
        </pc:spChg>
      </pc:sldChg>
      <pc:sldChg chg="modSp mod">
        <pc:chgData name="Resendez, Ericka" userId="91bbb3ce-645d-4a7f-ac74-7fe62922159f" providerId="ADAL" clId="{A99833E1-A1C3-024C-8C23-0591914A9759}" dt="2025-04-29T11:30:42.302" v="3638"/>
        <pc:sldMkLst>
          <pc:docMk/>
          <pc:sldMk cId="0" sldId="267"/>
        </pc:sldMkLst>
        <pc:spChg chg="mod">
          <ac:chgData name="Resendez, Ericka" userId="91bbb3ce-645d-4a7f-ac74-7fe62922159f" providerId="ADAL" clId="{A99833E1-A1C3-024C-8C23-0591914A9759}" dt="2025-04-29T11:30:42.302" v="3638"/>
          <ac:spMkLst>
            <pc:docMk/>
            <pc:sldMk cId="0" sldId="267"/>
            <ac:spMk id="224" creationId="{00000000-0000-0000-0000-000000000000}"/>
          </ac:spMkLst>
        </pc:spChg>
      </pc:sldChg>
      <pc:sldChg chg="modSp mod">
        <pc:chgData name="Resendez, Ericka" userId="91bbb3ce-645d-4a7f-ac74-7fe62922159f" providerId="ADAL" clId="{A99833E1-A1C3-024C-8C23-0591914A9759}" dt="2025-04-29T11:35:39.304" v="3711" actId="20577"/>
        <pc:sldMkLst>
          <pc:docMk/>
          <pc:sldMk cId="0" sldId="268"/>
        </pc:sldMkLst>
        <pc:spChg chg="mod">
          <ac:chgData name="Resendez, Ericka" userId="91bbb3ce-645d-4a7f-ac74-7fe62922159f" providerId="ADAL" clId="{A99833E1-A1C3-024C-8C23-0591914A9759}" dt="2025-04-29T11:35:39.304" v="3711" actId="20577"/>
          <ac:spMkLst>
            <pc:docMk/>
            <pc:sldMk cId="0" sldId="268"/>
            <ac:spMk id="231" creationId="{00000000-0000-0000-0000-000000000000}"/>
          </ac:spMkLst>
        </pc:spChg>
      </pc:sldChg>
      <pc:sldChg chg="modSp mod">
        <pc:chgData name="Resendez, Ericka" userId="91bbb3ce-645d-4a7f-ac74-7fe62922159f" providerId="ADAL" clId="{A99833E1-A1C3-024C-8C23-0591914A9759}" dt="2025-04-28T15:20:26.075" v="281"/>
        <pc:sldMkLst>
          <pc:docMk/>
          <pc:sldMk cId="0" sldId="269"/>
        </pc:sldMkLst>
        <pc:spChg chg="mod">
          <ac:chgData name="Resendez, Ericka" userId="91bbb3ce-645d-4a7f-ac74-7fe62922159f" providerId="ADAL" clId="{A99833E1-A1C3-024C-8C23-0591914A9759}" dt="2025-04-28T15:20:26.075" v="281"/>
          <ac:spMkLst>
            <pc:docMk/>
            <pc:sldMk cId="0" sldId="269"/>
            <ac:spMk id="238" creationId="{00000000-0000-0000-0000-000000000000}"/>
          </ac:spMkLst>
        </pc:spChg>
      </pc:sldChg>
      <pc:sldChg chg="addSp delSp modSp new mod">
        <pc:chgData name="Resendez, Ericka" userId="91bbb3ce-645d-4a7f-ac74-7fe62922159f" providerId="ADAL" clId="{A99833E1-A1C3-024C-8C23-0591914A9759}" dt="2025-04-29T10:56:45.050" v="2504" actId="113"/>
        <pc:sldMkLst>
          <pc:docMk/>
          <pc:sldMk cId="765197323" sldId="270"/>
        </pc:sldMkLst>
        <pc:spChg chg="mod">
          <ac:chgData name="Resendez, Ericka" userId="91bbb3ce-645d-4a7f-ac74-7fe62922159f" providerId="ADAL" clId="{A99833E1-A1C3-024C-8C23-0591914A9759}" dt="2025-04-29T10:36:24.456" v="2455" actId="20577"/>
          <ac:spMkLst>
            <pc:docMk/>
            <pc:sldMk cId="765197323" sldId="270"/>
            <ac:spMk id="2" creationId="{8001837F-5315-9628-77D2-96570C83F899}"/>
          </ac:spMkLst>
        </pc:spChg>
        <pc:spChg chg="del">
          <ac:chgData name="Resendez, Ericka" userId="91bbb3ce-645d-4a7f-ac74-7fe62922159f" providerId="ADAL" clId="{A99833E1-A1C3-024C-8C23-0591914A9759}" dt="2025-04-29T10:36:37.456" v="2458" actId="478"/>
          <ac:spMkLst>
            <pc:docMk/>
            <pc:sldMk cId="765197323" sldId="270"/>
            <ac:spMk id="3" creationId="{345190C7-5CEF-7FF4-600C-929975C09452}"/>
          </ac:spMkLst>
        </pc:spChg>
        <pc:spChg chg="add mod">
          <ac:chgData name="Resendez, Ericka" userId="91bbb3ce-645d-4a7f-ac74-7fe62922159f" providerId="ADAL" clId="{A99833E1-A1C3-024C-8C23-0591914A9759}" dt="2025-04-29T10:56:45.050" v="2504" actId="113"/>
          <ac:spMkLst>
            <pc:docMk/>
            <pc:sldMk cId="765197323" sldId="270"/>
            <ac:spMk id="4" creationId="{A019E925-98DA-0272-8C26-6F011B4158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Ericka Resendez</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33174" y="1981682"/>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2364A08-4039-1379-EF5D-45B0899410BD}"/>
              </a:ext>
            </a:extLst>
          </p:cNvPr>
          <p:cNvSpPr txBox="1"/>
          <p:nvPr/>
        </p:nvSpPr>
        <p:spPr>
          <a:xfrm>
            <a:off x="8599990" y="1977869"/>
            <a:ext cx="3148314" cy="2862322"/>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Security is integrated end-to-end. </a:t>
            </a:r>
          </a:p>
          <a:p>
            <a:endParaRPr lang="en-US" sz="2000" dirty="0">
              <a:solidFill>
                <a:schemeClr val="bg1"/>
              </a:solidFill>
              <a:latin typeface="Century Gothic" panose="020B0502020202020204" pitchFamily="34" charset="0"/>
            </a:endParaRPr>
          </a:p>
          <a:p>
            <a:r>
              <a:rPr lang="en-US" sz="2000" dirty="0">
                <a:solidFill>
                  <a:schemeClr val="bg1"/>
                </a:solidFill>
                <a:latin typeface="Century Gothic" panose="020B0502020202020204" pitchFamily="34" charset="0"/>
              </a:rPr>
              <a:t>Utilizes tools like automated checks to test and monitor. </a:t>
            </a:r>
          </a:p>
          <a:p>
            <a:endParaRPr lang="en-US" sz="2000" dirty="0">
              <a:solidFill>
                <a:schemeClr val="bg1"/>
              </a:solidFill>
              <a:latin typeface="Century Gothic" panose="020B0502020202020204" pitchFamily="34" charset="0"/>
            </a:endParaRPr>
          </a:p>
          <a:p>
            <a:r>
              <a:rPr lang="en-US" sz="2000" dirty="0">
                <a:solidFill>
                  <a:schemeClr val="bg1"/>
                </a:solidFill>
                <a:latin typeface="Century Gothic" panose="020B0502020202020204" pitchFamily="34" charset="0"/>
              </a:rPr>
              <a:t>Ensures proactive risk mitigation. </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gn="l"/>
            <a:r>
              <a:rPr lang="en-US" b="0" i="0" dirty="0">
                <a:solidFill>
                  <a:srgbClr val="F8FAFF"/>
                </a:solidFill>
                <a:effectLst/>
                <a:latin typeface="Century Gothic" panose="020B0502020202020204" pitchFamily="34" charset="0"/>
              </a:rPr>
              <a:t>The </a:t>
            </a:r>
            <a:r>
              <a:rPr lang="en-US" b="0" i="0" dirty="0" err="1">
                <a:solidFill>
                  <a:srgbClr val="F8FAFF"/>
                </a:solidFill>
                <a:effectLst/>
                <a:latin typeface="Century Gothic" panose="020B0502020202020204" pitchFamily="34" charset="0"/>
              </a:rPr>
              <a:t>DevSecOps</a:t>
            </a:r>
            <a:r>
              <a:rPr lang="en-US" b="0" i="0" dirty="0">
                <a:solidFill>
                  <a:srgbClr val="F8FAFF"/>
                </a:solidFill>
                <a:effectLst/>
                <a:latin typeface="Century Gothic" panose="020B0502020202020204" pitchFamily="34" charset="0"/>
              </a:rPr>
              <a:t> pipeline integrates security at every phase of development, from code creation to deployment. It combines </a:t>
            </a:r>
            <a:r>
              <a:rPr lang="en-US" i="0" dirty="0">
                <a:solidFill>
                  <a:srgbClr val="F8FAFF"/>
                </a:solidFill>
                <a:effectLst/>
                <a:latin typeface="Century Gothic" panose="020B0502020202020204" pitchFamily="34" charset="0"/>
              </a:rPr>
              <a:t>automated security tools, continuous testing, and monitoring </a:t>
            </a:r>
            <a:r>
              <a:rPr lang="en-US" b="0" i="0" dirty="0">
                <a:solidFill>
                  <a:srgbClr val="F8FAFF"/>
                </a:solidFill>
                <a:effectLst/>
                <a:latin typeface="Century Gothic" panose="020B0502020202020204" pitchFamily="34" charset="0"/>
              </a:rPr>
              <a:t>to identify and mitigate vulnerabilities early while maintaining rapid delivery.</a:t>
            </a:r>
          </a:p>
          <a:p>
            <a:pPr marL="685800" lvl="1" indent="-228600" algn="l" rtl="0">
              <a:lnSpc>
                <a:spcPct val="90000"/>
              </a:lnSpc>
              <a:spcBef>
                <a:spcPts val="500"/>
              </a:spcBef>
              <a:spcAft>
                <a:spcPts val="0"/>
              </a:spcAft>
              <a:buClr>
                <a:schemeClr val="lt1"/>
              </a:buClr>
              <a:buSzPts val="2000"/>
              <a:buChar char="•"/>
            </a:pPr>
            <a:r>
              <a:rPr lang="en-US" sz="1600" dirty="0">
                <a:latin typeface="Century Gothic" panose="020B0502020202020204" pitchFamily="34" charset="0"/>
              </a:rPr>
              <a:t>SAST (Static Application Security Testing)</a:t>
            </a:r>
          </a:p>
          <a:p>
            <a:pPr marL="1143000" lvl="2" indent="-228600">
              <a:buSzPts val="2000"/>
            </a:pPr>
            <a:r>
              <a:rPr lang="en-US" sz="1400" dirty="0">
                <a:latin typeface="Century Gothic" panose="020B0502020202020204" pitchFamily="34" charset="0"/>
              </a:rPr>
              <a:t>Scans source code for vulnerabilities (e.g., buffer overflows, SQL injection) during development.</a:t>
            </a:r>
          </a:p>
          <a:p>
            <a:pPr marL="1143000" lvl="2" indent="-228600">
              <a:buSzPts val="2000"/>
            </a:pPr>
            <a:r>
              <a:rPr lang="en-US" sz="1400" dirty="0">
                <a:latin typeface="Century Gothic" panose="020B0502020202020204" pitchFamily="34" charset="0"/>
              </a:rPr>
              <a:t>Integrated into IDE or CI pipeline to flag issues before code commits.</a:t>
            </a:r>
          </a:p>
          <a:p>
            <a:pPr marL="685800" lvl="1" indent="-228600" algn="l" rtl="0">
              <a:lnSpc>
                <a:spcPct val="90000"/>
              </a:lnSpc>
              <a:spcBef>
                <a:spcPts val="500"/>
              </a:spcBef>
              <a:spcAft>
                <a:spcPts val="0"/>
              </a:spcAft>
              <a:buClr>
                <a:schemeClr val="lt1"/>
              </a:buClr>
              <a:buSzPts val="2000"/>
              <a:buChar char="•"/>
            </a:pPr>
            <a:r>
              <a:rPr lang="en-US" sz="1600" dirty="0">
                <a:latin typeface="Century Gothic" panose="020B0502020202020204" pitchFamily="34" charset="0"/>
              </a:rPr>
              <a:t>DAST (Dynamic Application Security Testing)</a:t>
            </a:r>
          </a:p>
          <a:p>
            <a:pPr marL="1143000" lvl="2" indent="-228600">
              <a:buSzPts val="2000"/>
            </a:pPr>
            <a:r>
              <a:rPr lang="en-US" sz="1400" dirty="0">
                <a:latin typeface="Century Gothic" panose="020B0502020202020204" pitchFamily="34" charset="0"/>
              </a:rPr>
              <a:t>Tests running applications for runtime vulnerabilities (e.g., API flaws, authentication bypass).</a:t>
            </a:r>
          </a:p>
          <a:p>
            <a:pPr marL="1143000" lvl="2" indent="-228600">
              <a:buSzPts val="2000"/>
            </a:pPr>
            <a:r>
              <a:rPr lang="en-US" sz="1400" dirty="0">
                <a:latin typeface="Century Gothic" panose="020B0502020202020204" pitchFamily="34" charset="0"/>
              </a:rPr>
              <a:t>Utilized in automated scans in staging/pre-production environments.</a:t>
            </a:r>
          </a:p>
          <a:p>
            <a:pPr marL="685800" lvl="1" indent="-228600" algn="l" rtl="0">
              <a:lnSpc>
                <a:spcPct val="90000"/>
              </a:lnSpc>
              <a:spcBef>
                <a:spcPts val="500"/>
              </a:spcBef>
              <a:spcAft>
                <a:spcPts val="0"/>
              </a:spcAft>
              <a:buClr>
                <a:schemeClr val="lt1"/>
              </a:buClr>
              <a:buSzPts val="2000"/>
              <a:buChar char="•"/>
            </a:pPr>
            <a:r>
              <a:rPr lang="en-US" sz="1600" dirty="0">
                <a:latin typeface="Century Gothic" panose="020B0502020202020204" pitchFamily="34" charset="0"/>
              </a:rPr>
              <a:t>SIEM (Security Information and Event Management) </a:t>
            </a:r>
          </a:p>
          <a:p>
            <a:pPr marL="1143000" lvl="2" indent="-228600">
              <a:buSzPts val="2000"/>
            </a:pPr>
            <a:r>
              <a:rPr lang="en-US" sz="1400" dirty="0">
                <a:latin typeface="Century Gothic" panose="020B0502020202020204" pitchFamily="34" charset="0"/>
              </a:rPr>
              <a:t>Aggregates and analyzes logs (e.g., OS, firewall) for real-time threat detection.</a:t>
            </a:r>
          </a:p>
          <a:p>
            <a:pPr marL="1143000" lvl="2" indent="-228600">
              <a:buSzPts val="2000"/>
            </a:pPr>
            <a:r>
              <a:rPr lang="en-US" sz="1400" dirty="0">
                <a:latin typeface="Century Gothic" panose="020B0502020202020204" pitchFamily="34" charset="0"/>
              </a:rPr>
              <a:t>Is used in post-deployment monitoring to alert on suspicious activity.</a:t>
            </a:r>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221325" y="1736901"/>
            <a:ext cx="5884817" cy="4024125"/>
          </a:xfrm>
          <a:prstGeom prst="rect">
            <a:avLst/>
          </a:prstGeom>
          <a:noFill/>
          <a:ln>
            <a:noFill/>
          </a:ln>
        </p:spPr>
        <p:txBody>
          <a:bodyPr spcFirstLastPara="1" wrap="square" lIns="91425" tIns="45700" rIns="91425" bIns="45700" anchor="t" anchorCtr="0">
            <a:normAutofit fontScale="92500"/>
          </a:bodyPr>
          <a:lstStyle/>
          <a:p>
            <a:pPr marL="342900">
              <a:spcBef>
                <a:spcPts val="0"/>
              </a:spcBef>
              <a:buSzPts val="2000"/>
            </a:pPr>
            <a:r>
              <a:rPr lang="en-US" dirty="0"/>
              <a:t>Problems</a:t>
            </a:r>
          </a:p>
          <a:p>
            <a:pPr marL="228600" lvl="0" indent="-228600" algn="l" rtl="0">
              <a:lnSpc>
                <a:spcPct val="90000"/>
              </a:lnSpc>
              <a:spcBef>
                <a:spcPts val="0"/>
              </a:spcBef>
              <a:spcAft>
                <a:spcPts val="0"/>
              </a:spcAft>
              <a:buClr>
                <a:schemeClr val="lt1"/>
              </a:buClr>
              <a:buSzPts val="2000"/>
              <a:buChar char="•"/>
            </a:pPr>
            <a:r>
              <a:rPr lang="en-US" dirty="0"/>
              <a:t>Current systems face vulnerabilities like SQL injection, memory leaks, and weak access controls, exposing data to breaches. Manual security checks are slow, inconsistent, and fail to scale with rapid development cycles.</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Solutions</a:t>
            </a:r>
          </a:p>
          <a:p>
            <a:pPr marL="228600" lvl="0" indent="-228600" algn="l" rtl="0">
              <a:lnSpc>
                <a:spcPct val="90000"/>
              </a:lnSpc>
              <a:spcBef>
                <a:spcPts val="0"/>
              </a:spcBef>
              <a:spcAft>
                <a:spcPts val="0"/>
              </a:spcAft>
              <a:buClr>
                <a:schemeClr val="lt1"/>
              </a:buClr>
              <a:buSzPts val="2000"/>
              <a:buChar char="•"/>
            </a:pPr>
            <a:r>
              <a:rPr lang="en-US" dirty="0"/>
              <a:t>Implement automated </a:t>
            </a:r>
            <a:r>
              <a:rPr lang="en-US" dirty="0" err="1"/>
              <a:t>DevSecOps</a:t>
            </a:r>
            <a:r>
              <a:rPr lang="en-US" dirty="0"/>
              <a:t> pipelines with SAST/DAST tools (e.g., </a:t>
            </a:r>
            <a:r>
              <a:rPr lang="en-US" dirty="0" err="1"/>
              <a:t>Parasoft</a:t>
            </a:r>
            <a:r>
              <a:rPr lang="en-US" dirty="0"/>
              <a:t>, SIEM) to catch flaws early. Enforce policies like parameterized queries (STD-004-CPP) and memory checks (STD-002-CPP).</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82B52488-AD1C-96A5-1DFB-AE09398F2C20}"/>
              </a:ext>
            </a:extLst>
          </p:cNvPr>
          <p:cNvSpPr txBox="1">
            <a:spLocks/>
          </p:cNvSpPr>
          <p:nvPr/>
        </p:nvSpPr>
        <p:spPr>
          <a:xfrm>
            <a:off x="6096000" y="1756683"/>
            <a:ext cx="5989320" cy="4024125"/>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dirty="0"/>
              <a:t>Risks of Waiting</a:t>
            </a:r>
          </a:p>
          <a:p>
            <a:pPr marL="228600" indent="-228600">
              <a:spcBef>
                <a:spcPts val="0"/>
              </a:spcBef>
              <a:buSzPts val="2000"/>
            </a:pPr>
            <a:r>
              <a:rPr lang="en-US" dirty="0"/>
              <a:t>Delaying action increases exploit risks, compliance failures, and costly post-breach fixes. Technical debt accumulates, making fixes harder later.</a:t>
            </a:r>
          </a:p>
          <a:p>
            <a:pPr marL="228600" indent="-228600">
              <a:spcBef>
                <a:spcPts val="0"/>
              </a:spcBef>
              <a:buSzPts val="2000"/>
            </a:pPr>
            <a:endParaRPr lang="en-US" dirty="0"/>
          </a:p>
          <a:p>
            <a:pPr marL="228600" indent="-228600">
              <a:spcBef>
                <a:spcPts val="0"/>
              </a:spcBef>
              <a:buSzPts val="2000"/>
            </a:pPr>
            <a:r>
              <a:rPr lang="en-US" dirty="0"/>
              <a:t>Benefits of Acting Now</a:t>
            </a:r>
          </a:p>
          <a:p>
            <a:pPr marL="228600" indent="-228600">
              <a:spcBef>
                <a:spcPts val="0"/>
              </a:spcBef>
              <a:buSzPts val="2000"/>
            </a:pPr>
            <a:r>
              <a:rPr lang="en-US" dirty="0"/>
              <a:t>Proactive mitigation reduces breaches, speeds up releases, and builds stakeholder trust. Automation cuts long-term costs by approximately 60%.</a:t>
            </a:r>
          </a:p>
          <a:p>
            <a:pPr marL="228600" indent="-228600">
              <a:spcBef>
                <a:spcPts val="0"/>
              </a:spcBef>
              <a:buSzPts val="2000"/>
            </a:pPr>
            <a:endParaRPr lang="en-US" dirty="0"/>
          </a:p>
          <a:p>
            <a:pPr marL="228600" indent="-228600">
              <a:spcBef>
                <a:spcPts val="0"/>
              </a:spcBef>
              <a:buSzPts val="2000"/>
            </a:pPr>
            <a:r>
              <a:rPr lang="en-US" dirty="0"/>
              <a:t>Gaps in Strategy</a:t>
            </a:r>
          </a:p>
          <a:p>
            <a:pPr marL="228600" indent="-228600">
              <a:spcBef>
                <a:spcPts val="0"/>
              </a:spcBef>
              <a:buSzPts val="2000"/>
            </a:pPr>
            <a:r>
              <a:rPr lang="en-US" dirty="0"/>
              <a:t>Limited runtime protection (e.g., no RASP).</a:t>
            </a:r>
          </a:p>
          <a:p>
            <a:pPr marL="228600" indent="-228600">
              <a:spcBef>
                <a:spcPts val="0"/>
              </a:spcBef>
              <a:buSzPts val="2000"/>
            </a:pPr>
            <a:r>
              <a:rPr lang="en-US" dirty="0"/>
              <a:t>Dependency on third-party tools may delay patches.</a:t>
            </a:r>
          </a:p>
          <a:p>
            <a:pPr marL="228600" indent="-228600">
              <a:spcBef>
                <a:spcPts val="0"/>
              </a:spcBef>
              <a:buSzPts val="2000"/>
            </a:pPr>
            <a:endParaRPr 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gn="l"/>
            <a:r>
              <a:rPr lang="en-US" b="0" i="0" dirty="0">
                <a:solidFill>
                  <a:srgbClr val="F8FAFF"/>
                </a:solidFill>
                <a:effectLst/>
                <a:latin typeface="DeepSeek-CJK-patch"/>
              </a:rPr>
              <a:t>The current policy lacks proactive dependency monitoring, leaving supply chain vulnerabilities unaddressed. Regular external audits and real-world penetration testing are absent, risking undetected exploits like SQL injection (STD-004-CPP) or memory leaks (STD-005-CPP). </a:t>
            </a:r>
          </a:p>
          <a:p>
            <a:pPr algn="l"/>
            <a:r>
              <a:rPr lang="en-US" b="0" i="0" dirty="0">
                <a:solidFill>
                  <a:srgbClr val="F8FAFF"/>
                </a:solidFill>
                <a:effectLst/>
                <a:latin typeface="DeepSeek-CJK-patch"/>
              </a:rPr>
              <a:t>Prioritizing these gaps first as they prevent high-impact breaches. For example, integrating tools could automate vulnerability patches, while third-party testing validates defenses against evolving threats. Delaying fixes increases exposure; acting now aligns with frameworks like NIST and can reduce remediation costs.</a:t>
            </a:r>
          </a:p>
          <a:p>
            <a:r>
              <a:rPr lang="en-US" b="0" i="0" dirty="0">
                <a:solidFill>
                  <a:srgbClr val="F8FAFF"/>
                </a:solidFill>
                <a:effectLst/>
                <a:latin typeface="DeepSeek-CJK-patch"/>
              </a:rPr>
              <a:t>Security policies should be simple and easily understood to make an impact. This includes training employees. </a:t>
            </a:r>
            <a:br>
              <a:rPr lang="en-US" dirty="0"/>
            </a:b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endParaRPr lang="en-US" dirty="0"/>
          </a:p>
          <a:p>
            <a:pPr marL="0" indent="0">
              <a:spcBef>
                <a:spcPts val="0"/>
              </a:spcBef>
              <a:buSzPts val="2200"/>
              <a:buNone/>
            </a:pPr>
            <a:r>
              <a:rPr lang="en-US" dirty="0"/>
              <a:t>To strengthen security, Green Pace should adopt CERT C++ coding standards and OWASP Top 10 for web vulnerabilities, ensuring consistent mitigation of high-risk flaws like memory leaks or broken authentication.</a:t>
            </a:r>
          </a:p>
          <a:p>
            <a:pPr marL="0" indent="0">
              <a:spcBef>
                <a:spcPts val="0"/>
              </a:spcBef>
              <a:buSzPts val="2200"/>
              <a:buNone/>
            </a:pPr>
            <a:endParaRPr lang="en-US" dirty="0"/>
          </a:p>
          <a:p>
            <a:pPr marL="0" indent="0">
              <a:spcBef>
                <a:spcPts val="0"/>
              </a:spcBef>
              <a:buSzPts val="2200"/>
              <a:buNone/>
            </a:pPr>
            <a:r>
              <a:rPr lang="en-US" dirty="0"/>
              <a:t>Implementing NIST SP 800-53 controls for encryption (data in transit/rest/use) and ISO 27001 for audit frameworks, closing gaps in monitoring and compliance. Pair these with automated enforcement and mandatory </a:t>
            </a:r>
            <a:r>
              <a:rPr lang="en-US" dirty="0" err="1"/>
              <a:t>DevSecOps</a:t>
            </a:r>
            <a:r>
              <a:rPr lang="en-US" dirty="0"/>
              <a:t> training to embed security early.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effectLst/>
              </a:rPr>
              <a:t>Carnegie Mellon University. (n.d.). </a:t>
            </a:r>
            <a:r>
              <a:rPr lang="en-US" i="1" dirty="0">
                <a:effectLst/>
              </a:rPr>
              <a:t>Rules</a:t>
            </a:r>
            <a:r>
              <a:rPr lang="en-US" dirty="0">
                <a:effectLst/>
              </a:rPr>
              <a:t>. SEI CERT C++ Coding Standard - Confluence. https://</a:t>
            </a:r>
            <a:r>
              <a:rPr lang="en-US" dirty="0" err="1">
                <a:effectLst/>
              </a:rPr>
              <a:t>wiki.sei.cmu.edu</a:t>
            </a:r>
            <a:r>
              <a:rPr lang="en-US" dirty="0">
                <a:effectLst/>
              </a:rPr>
              <a:t>/confluence/display/</a:t>
            </a:r>
            <a:r>
              <a:rPr lang="en-US" dirty="0" err="1">
                <a:effectLst/>
              </a:rPr>
              <a:t>cplusplus</a:t>
            </a:r>
            <a:r>
              <a:rPr lang="en-US" dirty="0">
                <a:effectLst/>
              </a:rPr>
              <a:t>/2+Rules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0" y="1991013"/>
            <a:ext cx="5354854" cy="4024125"/>
          </a:xfrm>
          <a:prstGeom prst="rect">
            <a:avLst/>
          </a:prstGeom>
          <a:noFill/>
          <a:ln>
            <a:noFill/>
          </a:ln>
        </p:spPr>
        <p:txBody>
          <a:bodyPr spcFirstLastPara="1" wrap="square" lIns="91425" tIns="45700" rIns="91425" bIns="45700" anchor="t" anchorCtr="0">
            <a:normAutofit fontScale="92500"/>
          </a:bodyPr>
          <a:lstStyle/>
          <a:p>
            <a:pPr marL="685800" lvl="0" indent="0" algn="l" rtl="0">
              <a:lnSpc>
                <a:spcPct val="90000"/>
              </a:lnSpc>
              <a:spcBef>
                <a:spcPts val="0"/>
              </a:spcBef>
              <a:spcAft>
                <a:spcPts val="0"/>
              </a:spcAft>
              <a:buSzPts val="1800"/>
              <a:buNone/>
            </a:pPr>
            <a:r>
              <a:rPr lang="en-US" dirty="0"/>
              <a:t>Security policies ensure systems and data are protected when security threats arise. Systems are vulnerable to attacks, and increasing security measures help mitigate threats like injection attacks and unauthorized access. The Defense-in-Depth Illustration demonstrates different layers of security that could be implemented to form a strong protection against risks and vulnerabilities. Defense-in-Depth layers security measures to protect against single–point failures.</a:t>
            </a:r>
            <a:endParaRPr lang="en-US"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567423" y="1991013"/>
            <a:ext cx="5959951" cy="3449513"/>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916774" y="38240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324656" y="1672544"/>
            <a:ext cx="3496829" cy="4024200"/>
          </a:xfrm>
          <a:prstGeom prst="rect">
            <a:avLst/>
          </a:prstGeom>
          <a:noFill/>
          <a:ln>
            <a:noFill/>
          </a:ln>
        </p:spPr>
        <p:txBody>
          <a:bodyPr spcFirstLastPara="1" wrap="square" lIns="91425" tIns="45700" rIns="91425" bIns="45700" anchor="t" anchorCtr="0">
            <a:normAutofit fontScale="85000" lnSpcReduction="10000"/>
          </a:bodyPr>
          <a:lstStyle/>
          <a:p>
            <a:pPr marL="228600" lvl="0" indent="-88900" algn="l" rtl="0">
              <a:lnSpc>
                <a:spcPct val="90000"/>
              </a:lnSpc>
              <a:spcBef>
                <a:spcPts val="1000"/>
              </a:spcBef>
              <a:spcAft>
                <a:spcPts val="0"/>
              </a:spcAft>
              <a:buClr>
                <a:schemeClr val="lt1"/>
              </a:buClr>
              <a:buSzPts val="2200"/>
              <a:buNone/>
            </a:pPr>
            <a:r>
              <a:rPr lang="en-US" sz="2000" dirty="0"/>
              <a:t>Likely threats are probable or likely to happen with lower severity.</a:t>
            </a:r>
          </a:p>
          <a:p>
            <a:pPr marL="228600" lvl="0" indent="-88900" algn="l" rtl="0">
              <a:lnSpc>
                <a:spcPct val="90000"/>
              </a:lnSpc>
              <a:spcBef>
                <a:spcPts val="1000"/>
              </a:spcBef>
              <a:spcAft>
                <a:spcPts val="0"/>
              </a:spcAft>
              <a:buClr>
                <a:schemeClr val="lt1"/>
              </a:buClr>
              <a:buSzPts val="2200"/>
              <a:buNone/>
            </a:pPr>
            <a:r>
              <a:rPr lang="en-US" sz="2000" dirty="0"/>
              <a:t>Low-priority threats are unlikely to happen with low severity.</a:t>
            </a:r>
          </a:p>
          <a:p>
            <a:pPr marL="228600" lvl="0" indent="-88900" algn="l" rtl="0">
              <a:lnSpc>
                <a:spcPct val="90000"/>
              </a:lnSpc>
              <a:spcBef>
                <a:spcPts val="1000"/>
              </a:spcBef>
              <a:spcAft>
                <a:spcPts val="0"/>
              </a:spcAft>
              <a:buClr>
                <a:schemeClr val="lt1"/>
              </a:buClr>
              <a:buSzPts val="2200"/>
              <a:buNone/>
            </a:pPr>
            <a:r>
              <a:rPr lang="en-US" sz="2000" dirty="0"/>
              <a:t>Priority threats are threats that are likely or probable to happen with a high severity. These threats are prioritized due to the potential impact they have, these could be SQL injections.</a:t>
            </a:r>
          </a:p>
          <a:p>
            <a:pPr marL="228600" lvl="0" indent="-88900" algn="l" rtl="0">
              <a:lnSpc>
                <a:spcPct val="90000"/>
              </a:lnSpc>
              <a:spcBef>
                <a:spcPts val="1000"/>
              </a:spcBef>
              <a:spcAft>
                <a:spcPts val="0"/>
              </a:spcAft>
              <a:buClr>
                <a:schemeClr val="lt1"/>
              </a:buClr>
              <a:buSzPts val="2200"/>
              <a:buNone/>
            </a:pPr>
            <a:r>
              <a:rPr lang="en-US" sz="2000" dirty="0"/>
              <a:t>Unlikely threats are unlikely to happen but have a high severity if they do happen. </a:t>
            </a:r>
          </a:p>
          <a:p>
            <a:pPr marL="228600" lvl="0" indent="-88900" algn="l" rtl="0">
              <a:lnSpc>
                <a:spcPct val="90000"/>
              </a:lnSpc>
              <a:spcBef>
                <a:spcPts val="1000"/>
              </a:spcBef>
              <a:spcAft>
                <a:spcPts val="0"/>
              </a:spcAft>
              <a:buClr>
                <a:schemeClr val="lt1"/>
              </a:buClr>
              <a:buSzPts val="2200"/>
              <a:buNone/>
            </a:pPr>
            <a:endParaRPr lang="en-US"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071384463"/>
              </p:ext>
            </p:extLst>
          </p:nvPr>
        </p:nvGraphicFramePr>
        <p:xfrm>
          <a:off x="4280540" y="1672544"/>
          <a:ext cx="6957938" cy="4049021"/>
        </p:xfrm>
        <a:graphic>
          <a:graphicData uri="http://schemas.openxmlformats.org/drawingml/2006/table">
            <a:tbl>
              <a:tblPr firstRow="1" firstCol="1">
                <a:noFill/>
                <a:tableStyleId>{802198C4-3087-4945-87E3-76CBB3509B7E}</a:tableStyleId>
              </a:tblPr>
              <a:tblGrid>
                <a:gridCol w="3496811">
                  <a:extLst>
                    <a:ext uri="{9D8B030D-6E8A-4147-A177-3AD203B41FA5}">
                      <a16:colId xmlns:a16="http://schemas.microsoft.com/office/drawing/2014/main" val="20000"/>
                    </a:ext>
                  </a:extLst>
                </a:gridCol>
                <a:gridCol w="3461127">
                  <a:extLst>
                    <a:ext uri="{9D8B030D-6E8A-4147-A177-3AD203B41FA5}">
                      <a16:colId xmlns:a16="http://schemas.microsoft.com/office/drawing/2014/main" val="20001"/>
                    </a:ext>
                  </a:extLst>
                </a:gridCol>
              </a:tblGrid>
              <a:tr h="1803949">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endParaRPr lang="en-US" sz="2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Exceptions</a:t>
                      </a:r>
                    </a:p>
                    <a:p>
                      <a:pPr marL="0" marR="0" lvl="0" indent="0" algn="ctr" rtl="0">
                        <a:lnSpc>
                          <a:spcPct val="100000"/>
                        </a:lnSpc>
                        <a:spcBef>
                          <a:spcPts val="0"/>
                        </a:spcBef>
                        <a:spcAft>
                          <a:spcPts val="0"/>
                        </a:spcAft>
                        <a:buClr>
                          <a:srgbClr val="000000"/>
                        </a:buClr>
                        <a:buSzPts val="3600"/>
                        <a:buFont typeface="Arial"/>
                        <a:buNone/>
                      </a:pPr>
                      <a:endParaRPr sz="2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Data Value</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SQL Injections</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Memory Protection</a:t>
                      </a:r>
                      <a:endParaRPr sz="2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22025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Data Type</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Object-Oriented Programming</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Input/Output</a:t>
                      </a:r>
                      <a:endParaRPr sz="2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String Correctness</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Assertions</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Declarations and Initialization</a:t>
                      </a:r>
                      <a:endParaRPr sz="2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Validate</a:t>
            </a:r>
            <a:r>
              <a:rPr lang="en-US" sz="2400" b="1"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 </a:t>
            </a: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Input Data -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STD-002-CPP</a:t>
            </a:r>
            <a:r>
              <a:rPr lang="en-US" sz="1800" dirty="0">
                <a:solidFill>
                  <a:schemeClr val="bg1"/>
                </a:solidFill>
                <a:latin typeface="Century Gothic" panose="020B0502020202020204" pitchFamily="34" charset="0"/>
                <a:ea typeface="Calibri" panose="020F0502020204030204" pitchFamily="34" charset="0"/>
                <a:cs typeface="Calibri" panose="020F0502020204030204" pitchFamily="34" charset="0"/>
              </a:rPr>
              <a:t>,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STD-004-CPP</a:t>
            </a:r>
            <a:endParaRPr lang="en-US" sz="1800" dirty="0">
              <a:solidFill>
                <a:schemeClr val="bg1"/>
              </a:solidFill>
              <a:effectLst/>
              <a:latin typeface="Century Gothic" panose="020B0502020202020204" pitchFamily="34" charset="0"/>
              <a:ea typeface="Calibri" panose="020F0502020204030204" pitchFamily="34" charset="0"/>
            </a:endParaRPr>
          </a:p>
          <a:p>
            <a:pPr marL="342900">
              <a:spcBef>
                <a:spcPts val="0"/>
              </a:spcBef>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Heed Compiler Warnings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 STD-001-CPP, STD-006-CPP</a:t>
            </a:r>
            <a:r>
              <a:rPr lang="en-US" sz="1800" dirty="0">
                <a:solidFill>
                  <a:schemeClr val="bg1"/>
                </a:solidFill>
                <a:latin typeface="Century Gothic" panose="020B0502020202020204" pitchFamily="34" charset="0"/>
                <a:ea typeface="Calibri" panose="020F0502020204030204" pitchFamily="34" charset="0"/>
                <a:cs typeface="Calibri" panose="020F0502020204030204" pitchFamily="34" charset="0"/>
              </a:rPr>
              <a:t>,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STD-008-CPP</a:t>
            </a:r>
            <a:endParaRPr lang="en-US" sz="1800" dirty="0">
              <a:solidFill>
                <a:schemeClr val="bg1"/>
              </a:solidFill>
              <a:effectLst/>
              <a:latin typeface="Century Gothic" panose="020B0502020202020204" pitchFamily="34" charset="0"/>
              <a:ea typeface="Calibri" panose="020F0502020204030204" pitchFamily="34" charset="0"/>
            </a:endParaRPr>
          </a:p>
          <a:p>
            <a:pPr marL="342900">
              <a:spcBef>
                <a:spcPts val="0"/>
              </a:spcBef>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Architect and Design for Security Policies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 STD-003-CPP</a:t>
            </a:r>
            <a:r>
              <a:rPr lang="en-US" sz="1800" dirty="0">
                <a:solidFill>
                  <a:schemeClr val="bg1"/>
                </a:solidFill>
                <a:latin typeface="Century Gothic" panose="020B0502020202020204" pitchFamily="34" charset="0"/>
                <a:ea typeface="Calibri" panose="020F0502020204030204" pitchFamily="34" charset="0"/>
                <a:cs typeface="Calibri" panose="020F0502020204030204" pitchFamily="34" charset="0"/>
              </a:rPr>
              <a:t>,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STD-007-CPP</a:t>
            </a:r>
            <a:endParaRPr lang="en-US" sz="1800" dirty="0">
              <a:solidFill>
                <a:schemeClr val="bg1"/>
              </a:solidFill>
              <a:effectLst/>
              <a:latin typeface="Century Gothic" panose="020B050202020202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Keep It Simple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 STD-001-CPP, STD-005-CPP, STD-006-CPP, STD-008-CPP, STD-009-CPP</a:t>
            </a:r>
            <a:endParaRPr lang="en-US" sz="1800" dirty="0">
              <a:solidFill>
                <a:schemeClr val="bg1"/>
              </a:solidFill>
              <a:effectLst/>
              <a:latin typeface="Century Gothic" panose="020B0502020202020204" pitchFamily="34" charset="0"/>
              <a:ea typeface="Calibri" panose="020F0502020204030204" pitchFamily="34" charset="0"/>
            </a:endParaRPr>
          </a:p>
          <a:p>
            <a:pPr marL="342900">
              <a:spcBef>
                <a:spcPts val="0"/>
              </a:spcBef>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Default Deny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 STD-003-CPP</a:t>
            </a:r>
            <a:r>
              <a:rPr lang="en-US" sz="1800" dirty="0">
                <a:solidFill>
                  <a:schemeClr val="bg1"/>
                </a:solidFill>
                <a:latin typeface="Century Gothic" panose="020B0502020202020204" pitchFamily="34" charset="0"/>
                <a:ea typeface="Calibri" panose="020F0502020204030204" pitchFamily="34" charset="0"/>
                <a:cs typeface="Calibri" panose="020F0502020204030204" pitchFamily="34" charset="0"/>
              </a:rPr>
              <a:t>,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STD-010-CPP</a:t>
            </a:r>
            <a:endParaRPr lang="en-US" sz="1800" dirty="0">
              <a:solidFill>
                <a:schemeClr val="bg1"/>
              </a:solidFill>
              <a:effectLst/>
              <a:latin typeface="Century Gothic" panose="020B050202020202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Adhere to the Principle of Least Privilege</a:t>
            </a:r>
            <a:endParaRPr lang="en-US" sz="2400" dirty="0">
              <a:solidFill>
                <a:schemeClr val="bg1"/>
              </a:solidFill>
              <a:effectLst/>
              <a:latin typeface="Century Gothic" panose="020B050202020202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Sanitize Data Sent to Other Systems</a:t>
            </a:r>
            <a:endParaRPr lang="en-US" sz="2400" dirty="0">
              <a:solidFill>
                <a:schemeClr val="bg1"/>
              </a:solidFill>
              <a:effectLst/>
              <a:latin typeface="Century Gothic" panose="020B050202020202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Practice Defense in Depth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 STD-003-CPP</a:t>
            </a:r>
            <a:endParaRPr lang="en-US" sz="1800" dirty="0">
              <a:solidFill>
                <a:schemeClr val="bg1"/>
              </a:solidFill>
              <a:effectLst/>
              <a:latin typeface="Century Gothic" panose="020B050202020202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Use Effective Quality Assurance Techniques</a:t>
            </a:r>
            <a:endParaRPr lang="en-US" sz="2400" dirty="0">
              <a:solidFill>
                <a:schemeClr val="bg1"/>
              </a:solidFill>
              <a:effectLst/>
              <a:latin typeface="Century Gothic" panose="020B0502020202020204" pitchFamily="34" charset="0"/>
              <a:ea typeface="Calibri" panose="020F0502020204030204" pitchFamily="34" charset="0"/>
            </a:endParaRPr>
          </a:p>
          <a:p>
            <a:pPr marL="342900">
              <a:spcBef>
                <a:spcPts val="0"/>
              </a:spcBef>
              <a:buFont typeface="+mj-lt"/>
              <a:buAutoNum type="arabicPeriod"/>
            </a:pPr>
            <a:r>
              <a:rPr lang="en-US" sz="24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Adopt a Secure Coding Standard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 STD-001-CPP, STD-005-CPP, STD-006-CPP, STD-008-CPP, STD-009-CPP</a:t>
            </a:r>
            <a:r>
              <a:rPr lang="en-US" sz="1800" dirty="0">
                <a:solidFill>
                  <a:schemeClr val="bg1"/>
                </a:solidFill>
                <a:latin typeface="Century Gothic" panose="020B0502020202020204" pitchFamily="34" charset="0"/>
                <a:ea typeface="Calibri" panose="020F0502020204030204" pitchFamily="34" charset="0"/>
                <a:cs typeface="Calibri" panose="020F0502020204030204" pitchFamily="34" charset="0"/>
              </a:rPr>
              <a:t>, </a:t>
            </a:r>
            <a:r>
              <a:rPr lang="en-US" sz="180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STD-010-CPP</a:t>
            </a:r>
            <a:endParaRPr lang="en-US" sz="1800" dirty="0">
              <a:solidFill>
                <a:schemeClr val="bg1"/>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916774" y="59610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B7287EFB-6789-76A9-F991-B2F804431C41}"/>
              </a:ext>
            </a:extLst>
          </p:cNvPr>
          <p:cNvGraphicFramePr>
            <a:graphicFrameLocks noGrp="1"/>
          </p:cNvGraphicFramePr>
          <p:nvPr>
            <p:extLst>
              <p:ext uri="{D42A27DB-BD31-4B8C-83A1-F6EECF244321}">
                <p14:modId xmlns:p14="http://schemas.microsoft.com/office/powerpoint/2010/main" val="1115294710"/>
              </p:ext>
            </p:extLst>
          </p:nvPr>
        </p:nvGraphicFramePr>
        <p:xfrm>
          <a:off x="776422" y="1687009"/>
          <a:ext cx="10196377" cy="4690640"/>
        </p:xfrm>
        <a:graphic>
          <a:graphicData uri="http://schemas.openxmlformats.org/drawingml/2006/table">
            <a:tbl>
              <a:tblPr firstRow="1" firstCol="1" bandRow="1">
                <a:tableStyleId>{802198C4-3087-4945-87E3-76CBB3509B7E}</a:tableStyleId>
              </a:tblPr>
              <a:tblGrid>
                <a:gridCol w="1902261">
                  <a:extLst>
                    <a:ext uri="{9D8B030D-6E8A-4147-A177-3AD203B41FA5}">
                      <a16:colId xmlns:a16="http://schemas.microsoft.com/office/drawing/2014/main" val="1861661336"/>
                    </a:ext>
                  </a:extLst>
                </a:gridCol>
                <a:gridCol w="1571514">
                  <a:extLst>
                    <a:ext uri="{9D8B030D-6E8A-4147-A177-3AD203B41FA5}">
                      <a16:colId xmlns:a16="http://schemas.microsoft.com/office/drawing/2014/main" val="204510"/>
                    </a:ext>
                  </a:extLst>
                </a:gridCol>
                <a:gridCol w="1478363">
                  <a:extLst>
                    <a:ext uri="{9D8B030D-6E8A-4147-A177-3AD203B41FA5}">
                      <a16:colId xmlns:a16="http://schemas.microsoft.com/office/drawing/2014/main" val="300259618"/>
                    </a:ext>
                  </a:extLst>
                </a:gridCol>
                <a:gridCol w="2033984">
                  <a:extLst>
                    <a:ext uri="{9D8B030D-6E8A-4147-A177-3AD203B41FA5}">
                      <a16:colId xmlns:a16="http://schemas.microsoft.com/office/drawing/2014/main" val="574532085"/>
                    </a:ext>
                  </a:extLst>
                </a:gridCol>
                <a:gridCol w="1773714">
                  <a:extLst>
                    <a:ext uri="{9D8B030D-6E8A-4147-A177-3AD203B41FA5}">
                      <a16:colId xmlns:a16="http://schemas.microsoft.com/office/drawing/2014/main" val="1588404923"/>
                    </a:ext>
                  </a:extLst>
                </a:gridCol>
                <a:gridCol w="1436541">
                  <a:extLst>
                    <a:ext uri="{9D8B030D-6E8A-4147-A177-3AD203B41FA5}">
                      <a16:colId xmlns:a16="http://schemas.microsoft.com/office/drawing/2014/main" val="533773041"/>
                    </a:ext>
                  </a:extLst>
                </a:gridCol>
              </a:tblGrid>
              <a:tr h="187626">
                <a:tc>
                  <a:txBody>
                    <a:bodyPr/>
                    <a:lstStyle/>
                    <a:p>
                      <a:pPr marL="0" marR="0" algn="ctr">
                        <a:spcBef>
                          <a:spcPts val="0"/>
                        </a:spcBef>
                        <a:spcAft>
                          <a:spcPts val="0"/>
                        </a:spcAft>
                      </a:pPr>
                      <a:r>
                        <a:rPr lang="en-US" sz="1200" dirty="0">
                          <a:solidFill>
                            <a:schemeClr val="bg1"/>
                          </a:solidFill>
                          <a:effectLst/>
                          <a:latin typeface="Century Gothic" panose="020B0502020202020204" pitchFamily="34" charset="0"/>
                        </a:rPr>
                        <a:t>Rule</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lgn="ctr">
                        <a:spcBef>
                          <a:spcPts val="0"/>
                        </a:spcBef>
                        <a:spcAft>
                          <a:spcPts val="0"/>
                        </a:spcAft>
                      </a:pPr>
                      <a:r>
                        <a:rPr lang="en-US" sz="1200">
                          <a:solidFill>
                            <a:schemeClr val="bg1"/>
                          </a:solidFill>
                          <a:effectLst/>
                          <a:latin typeface="Century Gothic" panose="020B0502020202020204" pitchFamily="34" charset="0"/>
                        </a:rPr>
                        <a:t>Severity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lgn="ctr">
                        <a:spcBef>
                          <a:spcPts val="0"/>
                        </a:spcBef>
                        <a:spcAft>
                          <a:spcPts val="0"/>
                        </a:spcAft>
                      </a:pPr>
                      <a:r>
                        <a:rPr lang="en-US" sz="1200">
                          <a:solidFill>
                            <a:schemeClr val="bg1"/>
                          </a:solidFill>
                          <a:effectLst/>
                          <a:latin typeface="Century Gothic" panose="020B0502020202020204" pitchFamily="34" charset="0"/>
                        </a:rPr>
                        <a:t>Likelihood</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lgn="ctr">
                        <a:spcBef>
                          <a:spcPts val="0"/>
                        </a:spcBef>
                        <a:spcAft>
                          <a:spcPts val="0"/>
                        </a:spcAft>
                      </a:pPr>
                      <a:r>
                        <a:rPr lang="en-US" sz="1200">
                          <a:solidFill>
                            <a:schemeClr val="bg1"/>
                          </a:solidFill>
                          <a:effectLst/>
                          <a:latin typeface="Century Gothic" panose="020B0502020202020204" pitchFamily="34" charset="0"/>
                        </a:rPr>
                        <a:t>Remediation Cost</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lgn="ctr">
                        <a:spcBef>
                          <a:spcPts val="0"/>
                        </a:spcBef>
                        <a:spcAft>
                          <a:spcPts val="0"/>
                        </a:spcAft>
                      </a:pPr>
                      <a:r>
                        <a:rPr lang="en-US" sz="1200">
                          <a:solidFill>
                            <a:schemeClr val="bg1"/>
                          </a:solidFill>
                          <a:effectLst/>
                          <a:latin typeface="Century Gothic" panose="020B0502020202020204" pitchFamily="34" charset="0"/>
                        </a:rPr>
                        <a:t>Priority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lgn="ctr">
                        <a:spcBef>
                          <a:spcPts val="0"/>
                        </a:spcBef>
                        <a:spcAft>
                          <a:spcPts val="0"/>
                        </a:spcAft>
                      </a:pPr>
                      <a:r>
                        <a:rPr lang="en-US" sz="1200">
                          <a:solidFill>
                            <a:schemeClr val="bg1"/>
                          </a:solidFill>
                          <a:effectLst/>
                          <a:latin typeface="Century Gothic" panose="020B0502020202020204" pitchFamily="34" charset="0"/>
                        </a:rPr>
                        <a:t>Level</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3514880366"/>
                  </a:ext>
                </a:extLst>
              </a:tr>
              <a:tr h="375251">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Data Type</a:t>
                      </a:r>
                    </a:p>
                    <a:p>
                      <a:pPr marL="0" marR="0">
                        <a:spcBef>
                          <a:spcPts val="0"/>
                        </a:spcBef>
                        <a:spcAft>
                          <a:spcPts val="0"/>
                        </a:spcAft>
                      </a:pPr>
                      <a:r>
                        <a:rPr lang="en-US" sz="1200" dirty="0">
                          <a:solidFill>
                            <a:schemeClr val="bg1"/>
                          </a:solidFill>
                          <a:effectLst/>
                          <a:latin typeface="Century Gothic" panose="020B0502020202020204" pitchFamily="34" charset="0"/>
                        </a:rPr>
                        <a:t>STD-001-CPP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Low</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Unlikely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Low</a:t>
                      </a:r>
                    </a:p>
                    <a:p>
                      <a:pPr marL="0" marR="0">
                        <a:spcBef>
                          <a:spcPts val="0"/>
                        </a:spcBef>
                        <a:spcAft>
                          <a:spcPts val="0"/>
                        </a:spcAft>
                      </a:pPr>
                      <a:r>
                        <a:rPr lang="en-US" sz="1200">
                          <a:solidFill>
                            <a:schemeClr val="bg1"/>
                          </a:solidFill>
                          <a:effectLst/>
                          <a:latin typeface="Century Gothic" panose="020B0502020202020204" pitchFamily="34" charset="0"/>
                        </a:rPr>
                        <a:t> </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3</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298586097"/>
                  </a:ext>
                </a:extLst>
              </a:tr>
              <a:tr h="375251">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Data Value</a:t>
                      </a:r>
                    </a:p>
                    <a:p>
                      <a:pPr marL="0" marR="0">
                        <a:spcBef>
                          <a:spcPts val="0"/>
                        </a:spcBef>
                        <a:spcAft>
                          <a:spcPts val="0"/>
                        </a:spcAft>
                      </a:pPr>
                      <a:r>
                        <a:rPr lang="en-US" sz="1200" dirty="0">
                          <a:solidFill>
                            <a:schemeClr val="bg1"/>
                          </a:solidFill>
                          <a:effectLst/>
                          <a:latin typeface="Century Gothic" panose="020B0502020202020204" pitchFamily="34" charset="0"/>
                        </a:rPr>
                        <a:t>STD-002-CPP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High</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Probable</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High</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1</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372994086"/>
                  </a:ext>
                </a:extLst>
              </a:tr>
              <a:tr h="562877">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String Correctness</a:t>
                      </a:r>
                    </a:p>
                    <a:p>
                      <a:pPr marL="0" marR="0">
                        <a:spcBef>
                          <a:spcPts val="0"/>
                        </a:spcBef>
                        <a:spcAft>
                          <a:spcPts val="0"/>
                        </a:spcAft>
                      </a:pPr>
                      <a:r>
                        <a:rPr lang="en-US" sz="1200" dirty="0">
                          <a:solidFill>
                            <a:schemeClr val="bg1"/>
                          </a:solidFill>
                          <a:effectLst/>
                          <a:latin typeface="Century Gothic" panose="020B0502020202020204" pitchFamily="34" charset="0"/>
                        </a:rPr>
                        <a:t>STD-003-CPP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High</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Unlikely</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2</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3564893794"/>
                  </a:ext>
                </a:extLst>
              </a:tr>
              <a:tr h="562877">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Memory Protection</a:t>
                      </a:r>
                    </a:p>
                    <a:p>
                      <a:pPr marL="0" marR="0">
                        <a:spcBef>
                          <a:spcPts val="0"/>
                        </a:spcBef>
                        <a:spcAft>
                          <a:spcPts val="0"/>
                        </a:spcAft>
                      </a:pPr>
                      <a:r>
                        <a:rPr lang="en-US" sz="1200" dirty="0">
                          <a:solidFill>
                            <a:schemeClr val="bg1"/>
                          </a:solidFill>
                          <a:effectLst/>
                          <a:latin typeface="Century Gothic" panose="020B0502020202020204" pitchFamily="34" charset="0"/>
                        </a:rPr>
                        <a:t>STD-004-CPP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High</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Likely</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Medium</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High</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1</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4234531758"/>
                  </a:ext>
                </a:extLst>
              </a:tr>
              <a:tr h="375251">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SQL Injection</a:t>
                      </a:r>
                    </a:p>
                    <a:p>
                      <a:pPr marL="0" marR="0">
                        <a:spcBef>
                          <a:spcPts val="0"/>
                        </a:spcBef>
                        <a:spcAft>
                          <a:spcPts val="0"/>
                        </a:spcAft>
                      </a:pPr>
                      <a:r>
                        <a:rPr lang="en-US" sz="1200" dirty="0">
                          <a:solidFill>
                            <a:schemeClr val="bg1"/>
                          </a:solidFill>
                          <a:effectLst/>
                          <a:latin typeface="Century Gothic" panose="020B0502020202020204" pitchFamily="34" charset="0"/>
                        </a:rPr>
                        <a:t>STD-005-CPP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High</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Likely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Medium</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High</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1</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1232023214"/>
                  </a:ext>
                </a:extLst>
              </a:tr>
              <a:tr h="375251">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Assertions</a:t>
                      </a:r>
                    </a:p>
                    <a:p>
                      <a:pPr marL="0" marR="0">
                        <a:spcBef>
                          <a:spcPts val="0"/>
                        </a:spcBef>
                        <a:spcAft>
                          <a:spcPts val="0"/>
                        </a:spcAft>
                      </a:pPr>
                      <a:r>
                        <a:rPr lang="en-US" sz="1200" dirty="0">
                          <a:solidFill>
                            <a:schemeClr val="bg1"/>
                          </a:solidFill>
                          <a:effectLst/>
                          <a:latin typeface="Century Gothic" panose="020B0502020202020204" pitchFamily="34" charset="0"/>
                        </a:rPr>
                        <a:t>STD-006-CPP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Low</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Unlikely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High</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Low</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3</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764401742"/>
                  </a:ext>
                </a:extLst>
              </a:tr>
              <a:tr h="375251">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Exceptions</a:t>
                      </a:r>
                    </a:p>
                    <a:p>
                      <a:pPr marL="0" marR="0">
                        <a:spcBef>
                          <a:spcPts val="0"/>
                        </a:spcBef>
                        <a:spcAft>
                          <a:spcPts val="0"/>
                        </a:spcAft>
                      </a:pPr>
                      <a:r>
                        <a:rPr lang="en-US" sz="1200" dirty="0">
                          <a:solidFill>
                            <a:schemeClr val="bg1"/>
                          </a:solidFill>
                          <a:effectLst/>
                          <a:latin typeface="Century Gothic" panose="020B0502020202020204" pitchFamily="34" charset="0"/>
                        </a:rPr>
                        <a:t>STD-007-CPP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Low</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Probable</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Medium</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3</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744067455"/>
                  </a:ext>
                </a:extLst>
              </a:tr>
              <a:tr h="562877">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Declarations and Initialization</a:t>
                      </a:r>
                    </a:p>
                    <a:p>
                      <a:pPr marL="0" marR="0">
                        <a:spcBef>
                          <a:spcPts val="0"/>
                        </a:spcBef>
                        <a:spcAft>
                          <a:spcPts val="0"/>
                        </a:spcAft>
                      </a:pPr>
                      <a:r>
                        <a:rPr lang="en-US" sz="1200" dirty="0">
                          <a:solidFill>
                            <a:schemeClr val="bg1"/>
                          </a:solidFill>
                          <a:effectLst/>
                          <a:latin typeface="Century Gothic" panose="020B0502020202020204" pitchFamily="34" charset="0"/>
                        </a:rPr>
                        <a:t>STD-008-CPP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High</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Unlikely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Medium</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2</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3486578728"/>
                  </a:ext>
                </a:extLst>
              </a:tr>
              <a:tr h="562877">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Object Oriented Programming</a:t>
                      </a:r>
                    </a:p>
                    <a:p>
                      <a:pPr marL="0" marR="0">
                        <a:spcBef>
                          <a:spcPts val="0"/>
                        </a:spcBef>
                        <a:spcAft>
                          <a:spcPts val="0"/>
                        </a:spcAft>
                      </a:pPr>
                      <a:r>
                        <a:rPr lang="en-US" sz="1200" dirty="0">
                          <a:solidFill>
                            <a:schemeClr val="bg1"/>
                          </a:solidFill>
                          <a:effectLst/>
                          <a:latin typeface="Century Gothic" panose="020B0502020202020204" pitchFamily="34" charset="0"/>
                        </a:rPr>
                        <a:t>STD-009-CPP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Unlikely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Medium</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3</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2321230230"/>
                  </a:ext>
                </a:extLst>
              </a:tr>
              <a:tr h="375251">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Input/ Output</a:t>
                      </a:r>
                    </a:p>
                    <a:p>
                      <a:pPr marL="0" marR="0">
                        <a:spcBef>
                          <a:spcPts val="0"/>
                        </a:spcBef>
                        <a:spcAft>
                          <a:spcPts val="0"/>
                        </a:spcAft>
                      </a:pPr>
                      <a:r>
                        <a:rPr lang="en-US" sz="1200" dirty="0">
                          <a:solidFill>
                            <a:schemeClr val="bg1"/>
                          </a:solidFill>
                          <a:effectLst/>
                          <a:latin typeface="Century Gothic" panose="020B0502020202020204" pitchFamily="34" charset="0"/>
                        </a:rPr>
                        <a:t>STD-010-CPP</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Unlikely</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a:solidFill>
                            <a:schemeClr val="bg1"/>
                          </a:solidFill>
                          <a:effectLst/>
                          <a:latin typeface="Century Gothic" panose="020B0502020202020204" pitchFamily="34" charset="0"/>
                        </a:rPr>
                        <a:t>Medium</a:t>
                      </a:r>
                      <a:endParaRPr lang="en-US" sz="120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Medium</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tc>
                  <a:txBody>
                    <a:bodyPr/>
                    <a:lstStyle/>
                    <a:p>
                      <a:pPr marL="0" marR="0">
                        <a:spcBef>
                          <a:spcPts val="0"/>
                        </a:spcBef>
                        <a:spcAft>
                          <a:spcPts val="0"/>
                        </a:spcAft>
                      </a:pPr>
                      <a:r>
                        <a:rPr lang="en-US" sz="1200" dirty="0">
                          <a:solidFill>
                            <a:schemeClr val="bg1"/>
                          </a:solidFill>
                          <a:effectLst/>
                          <a:latin typeface="Century Gothic" panose="020B0502020202020204" pitchFamily="34" charset="0"/>
                        </a:rPr>
                        <a:t>3</a:t>
                      </a:r>
                      <a:endParaRPr lang="en-US" sz="1200" dirty="0">
                        <a:solidFill>
                          <a:schemeClr val="bg1"/>
                        </a:solidFill>
                        <a:effectLst/>
                        <a:latin typeface="Century Gothic" panose="020B0502020202020204" pitchFamily="34" charset="0"/>
                        <a:ea typeface="Calibri" panose="020F0502020204030204" pitchFamily="34" charset="0"/>
                      </a:endParaRPr>
                    </a:p>
                  </a:txBody>
                  <a:tcPr marL="73025" marR="73025" marT="0" marB="0"/>
                </a:tc>
                <a:extLst>
                  <a:ext uri="{0D108BD9-81ED-4DB2-BD59-A6C34878D82A}">
                    <a16:rowId xmlns:a16="http://schemas.microsoft.com/office/drawing/2014/main" val="2379231076"/>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837F-5315-9628-77D2-96570C83F899}"/>
              </a:ext>
            </a:extLst>
          </p:cNvPr>
          <p:cNvSpPr>
            <a:spLocks noGrp="1"/>
          </p:cNvSpPr>
          <p:nvPr>
            <p:ph type="title"/>
          </p:nvPr>
        </p:nvSpPr>
        <p:spPr/>
        <p:txBody>
          <a:bodyPr/>
          <a:lstStyle/>
          <a:p>
            <a:r>
              <a:rPr lang="en-US" dirty="0"/>
              <a:t>CODING STANDARDS</a:t>
            </a:r>
          </a:p>
        </p:txBody>
      </p:sp>
      <p:sp>
        <p:nvSpPr>
          <p:cNvPr id="4" name="Google Shape;175;p6">
            <a:extLst>
              <a:ext uri="{FF2B5EF4-FFF2-40B4-BE49-F238E27FC236}">
                <a16:creationId xmlns:a16="http://schemas.microsoft.com/office/drawing/2014/main" id="{A019E925-98DA-0272-8C26-6F011B415828}"/>
              </a:ext>
            </a:extLst>
          </p:cNvPr>
          <p:cNvSpPr txBox="1">
            <a:spLocks/>
          </p:cNvSpPr>
          <p:nvPr/>
        </p:nvSpPr>
        <p:spPr>
          <a:xfrm>
            <a:off x="685800" y="2057400"/>
            <a:ext cx="10820400" cy="43715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r>
              <a:rPr lang="en-US" sz="2000" dirty="0">
                <a:solidFill>
                  <a:srgbClr val="F8FAFF"/>
                </a:solidFill>
                <a:effectLst/>
              </a:rPr>
              <a:t>This ranking system organizes vulnerabilities into four categories based on severity and likelihood. </a:t>
            </a:r>
          </a:p>
          <a:p>
            <a:r>
              <a:rPr lang="en-US" sz="2000" dirty="0">
                <a:solidFill>
                  <a:srgbClr val="F8FAFF"/>
                </a:solidFill>
                <a:effectLst/>
              </a:rPr>
              <a:t>Priority threats, such as SQL Injections (STD-005-CPP) and Memory Protection (STD-004-CPP), are high-severity risks with probable or likely occurrence, demanding immediate attention due to their critical impact. </a:t>
            </a:r>
          </a:p>
          <a:p>
            <a:r>
              <a:rPr lang="en-US" sz="2000" dirty="0">
                <a:solidFill>
                  <a:srgbClr val="F8FAFF"/>
                </a:solidFill>
                <a:effectLst/>
              </a:rPr>
              <a:t>Likely threats, like Exceptions (STD-007-CPP), are lower-severity but probable, requiring consistent monitoring. </a:t>
            </a:r>
          </a:p>
          <a:p>
            <a:r>
              <a:rPr lang="en-US" sz="2000" dirty="0">
                <a:solidFill>
                  <a:srgbClr val="F8FAFF"/>
                </a:solidFill>
                <a:effectLst/>
              </a:rPr>
              <a:t>Unlikely threats, including String Correctness (STD-003-CPP) and Declarations and Initializations (STD-008-CPP), pose high severity if triggered but are improbable. </a:t>
            </a:r>
          </a:p>
          <a:p>
            <a:r>
              <a:rPr lang="en-US" sz="2000" dirty="0">
                <a:solidFill>
                  <a:srgbClr val="F8FAFF"/>
                </a:solidFill>
                <a:effectLst/>
              </a:rPr>
              <a:t>Low-priority threats, such as Data Type (STD-001-CPP) and Input/Output (STD-010-CPP), combine low severity and unlikelihood, warranting minimal resource allocation. This tiered approach ensures efficient risk mitigation by focusing on high-impact, high-probability vulnerabilities first.</a:t>
            </a:r>
          </a:p>
          <a:p>
            <a:pPr marL="228600" indent="-228600">
              <a:spcBef>
                <a:spcPts val="0"/>
              </a:spcBef>
              <a:buSzPts val="2000"/>
            </a:pPr>
            <a:endParaRPr lang="en-US" sz="2000" dirty="0"/>
          </a:p>
        </p:txBody>
      </p:sp>
    </p:spTree>
    <p:extLst>
      <p:ext uri="{BB962C8B-B14F-4D97-AF65-F5344CB8AC3E}">
        <p14:creationId xmlns:p14="http://schemas.microsoft.com/office/powerpoint/2010/main" val="76519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916774" y="44947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E514DDDE-1CC0-34C4-D89D-838466B13A6B}"/>
              </a:ext>
            </a:extLst>
          </p:cNvPr>
          <p:cNvGraphicFramePr>
            <a:graphicFrameLocks noGrp="1"/>
          </p:cNvGraphicFramePr>
          <p:nvPr>
            <p:extLst>
              <p:ext uri="{D42A27DB-BD31-4B8C-83A1-F6EECF244321}">
                <p14:modId xmlns:p14="http://schemas.microsoft.com/office/powerpoint/2010/main" val="3653675134"/>
              </p:ext>
            </p:extLst>
          </p:nvPr>
        </p:nvGraphicFramePr>
        <p:xfrm>
          <a:off x="729205" y="1950224"/>
          <a:ext cx="10354870" cy="4207506"/>
        </p:xfrm>
        <a:graphic>
          <a:graphicData uri="http://schemas.openxmlformats.org/drawingml/2006/table">
            <a:tbl>
              <a:tblPr firstRow="1" firstCol="1">
                <a:tableStyleId>{802198C4-3087-4945-87E3-76CBB3509B7E}</a:tableStyleId>
              </a:tblPr>
              <a:tblGrid>
                <a:gridCol w="1735271">
                  <a:extLst>
                    <a:ext uri="{9D8B030D-6E8A-4147-A177-3AD203B41FA5}">
                      <a16:colId xmlns:a16="http://schemas.microsoft.com/office/drawing/2014/main" val="172630410"/>
                    </a:ext>
                  </a:extLst>
                </a:gridCol>
                <a:gridCol w="8619599">
                  <a:extLst>
                    <a:ext uri="{9D8B030D-6E8A-4147-A177-3AD203B41FA5}">
                      <a16:colId xmlns:a16="http://schemas.microsoft.com/office/drawing/2014/main" val="2392996170"/>
                    </a:ext>
                  </a:extLst>
                </a:gridCol>
              </a:tblGrid>
              <a:tr h="397860">
                <a:tc>
                  <a:txBody>
                    <a:bodyPr/>
                    <a:lstStyle/>
                    <a:p>
                      <a:pPr marL="342900" marR="0" lvl="0" indent="-342900">
                        <a:spcBef>
                          <a:spcPts val="0"/>
                        </a:spcBef>
                        <a:spcAft>
                          <a:spcPts val="0"/>
                        </a:spcAft>
                        <a:buFont typeface="+mj-lt"/>
                        <a:buAutoNum type="alphaLcPeriod"/>
                      </a:pPr>
                      <a:r>
                        <a:rPr lang="en-US" sz="1600" u="none" strike="noStrike" dirty="0">
                          <a:solidFill>
                            <a:schemeClr val="bg1"/>
                          </a:solidFill>
                          <a:effectLst/>
                          <a:latin typeface="Century Gothic" panose="020B0502020202020204" pitchFamily="34" charset="0"/>
                        </a:rPr>
                        <a:t>Encryption</a:t>
                      </a:r>
                      <a:endParaRPr lang="en-US" sz="1600" u="none" strike="noStrike" dirty="0">
                        <a:solidFill>
                          <a:schemeClr val="bg1"/>
                        </a:solidFill>
                        <a:effectLst/>
                        <a:latin typeface="Century Gothic" panose="020B0502020202020204" pitchFamily="34" charset="0"/>
                        <a:ea typeface="Calibri" panose="020F0502020204030204" pitchFamily="34" charset="0"/>
                      </a:endParaRPr>
                    </a:p>
                  </a:txBody>
                  <a:tcPr marL="63500" marR="63500" marT="63500" marB="63500" anchor="b"/>
                </a:tc>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Explain what it is and how and why the policy applies.</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nchor="b"/>
                </a:tc>
                <a:extLst>
                  <a:ext uri="{0D108BD9-81ED-4DB2-BD59-A6C34878D82A}">
                    <a16:rowId xmlns:a16="http://schemas.microsoft.com/office/drawing/2014/main" val="1019126887"/>
                  </a:ext>
                </a:extLst>
              </a:tr>
              <a:tr h="921073">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Encryption at rest</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Encryption in rest protects stored data, like databases, backups, and files. The data is encrypted when written to disk and decrypted upon authorized access. This prevents data breaches from physical theft or unauthorized access. </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884049535"/>
                  </a:ext>
                </a:extLst>
              </a:tr>
              <a:tr h="1705893">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Encryption in flight</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Encryption in flight protects data that is moving, this is seen when data is moving between different devices in a network or out of the network. It is applied to web applications, HTTPS, API communications, and remote desktop sessions. This is common when encrypting data between clients and servers. This mitigates man-in-the-middle attacks and is essential for all external communications and internal sensitive traffic. </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626072018"/>
                  </a:ext>
                </a:extLst>
              </a:tr>
              <a:tr h="1182680">
                <a:tc>
                  <a:txBody>
                    <a:bodyPr/>
                    <a:lstStyle/>
                    <a:p>
                      <a:pPr marL="0" marR="0">
                        <a:spcBef>
                          <a:spcPts val="0"/>
                        </a:spcBef>
                        <a:spcAft>
                          <a:spcPts val="0"/>
                        </a:spcAft>
                      </a:pPr>
                      <a:r>
                        <a:rPr lang="en-US" sz="1600">
                          <a:solidFill>
                            <a:schemeClr val="bg1"/>
                          </a:solidFill>
                          <a:effectLst/>
                          <a:latin typeface="Century Gothic" panose="020B0502020202020204" pitchFamily="34" charset="0"/>
                        </a:rPr>
                        <a:t>Encryption in use</a:t>
                      </a:r>
                      <a:endParaRPr lang="en-US" sz="1600">
                        <a:solidFill>
                          <a:schemeClr val="bg1"/>
                        </a:solidFill>
                        <a:effectLst/>
                        <a:latin typeface="Century Gothic" panose="020B050202020202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Encryption in use protects data that is being processed, created, or edited. This can be applied to cloud workloads, in RAM, financial transactions, and medical data processing. This prevents memory-scrapping attacks and is critical for high-risk environments like in healthcare. </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4209150609"/>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3BF7D740-5A29-56B5-0CBB-46C370CB3A4D}"/>
              </a:ext>
            </a:extLst>
          </p:cNvPr>
          <p:cNvGraphicFramePr>
            <a:graphicFrameLocks noGrp="1"/>
          </p:cNvGraphicFramePr>
          <p:nvPr>
            <p:extLst>
              <p:ext uri="{D42A27DB-BD31-4B8C-83A1-F6EECF244321}">
                <p14:modId xmlns:p14="http://schemas.microsoft.com/office/powerpoint/2010/main" val="3948741916"/>
              </p:ext>
            </p:extLst>
          </p:nvPr>
        </p:nvGraphicFramePr>
        <p:xfrm>
          <a:off x="685800" y="1967695"/>
          <a:ext cx="10263851" cy="4282633"/>
        </p:xfrm>
        <a:graphic>
          <a:graphicData uri="http://schemas.openxmlformats.org/drawingml/2006/table">
            <a:tbl>
              <a:tblPr firstRow="1" firstCol="1">
                <a:tableStyleId>{802198C4-3087-4945-87E3-76CBB3509B7E}</a:tableStyleId>
              </a:tblPr>
              <a:tblGrid>
                <a:gridCol w="1974697">
                  <a:extLst>
                    <a:ext uri="{9D8B030D-6E8A-4147-A177-3AD203B41FA5}">
                      <a16:colId xmlns:a16="http://schemas.microsoft.com/office/drawing/2014/main" val="903498937"/>
                    </a:ext>
                  </a:extLst>
                </a:gridCol>
                <a:gridCol w="8289154">
                  <a:extLst>
                    <a:ext uri="{9D8B030D-6E8A-4147-A177-3AD203B41FA5}">
                      <a16:colId xmlns:a16="http://schemas.microsoft.com/office/drawing/2014/main" val="231668300"/>
                    </a:ext>
                  </a:extLst>
                </a:gridCol>
              </a:tblGrid>
              <a:tr h="780856">
                <a:tc>
                  <a:txBody>
                    <a:bodyPr/>
                    <a:lstStyle/>
                    <a:p>
                      <a:pPr marL="342900" marR="0" lvl="0" indent="-342900">
                        <a:spcBef>
                          <a:spcPts val="0"/>
                        </a:spcBef>
                        <a:spcAft>
                          <a:spcPts val="0"/>
                        </a:spcAft>
                        <a:buFont typeface="+mj-lt"/>
                        <a:buAutoNum type="alphaLcPeriod"/>
                      </a:pPr>
                      <a:r>
                        <a:rPr lang="en-US" sz="1600" u="none" strike="noStrike" dirty="0">
                          <a:solidFill>
                            <a:schemeClr val="bg1"/>
                          </a:solidFill>
                          <a:effectLst/>
                          <a:latin typeface="Century Gothic" panose="020B0502020202020204" pitchFamily="34" charset="0"/>
                        </a:rPr>
                        <a:t>Triple-A Framework*</a:t>
                      </a:r>
                      <a:endParaRPr lang="en-US" sz="1600" u="none" strike="noStrike"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a:solidFill>
                            <a:schemeClr val="bg1"/>
                          </a:solidFill>
                          <a:effectLst/>
                          <a:latin typeface="Century Gothic" panose="020B0502020202020204" pitchFamily="34" charset="0"/>
                        </a:rPr>
                        <a:t>Explain what it is and how and why the policy applies.</a:t>
                      </a:r>
                      <a:endParaRPr lang="en-US" sz="1600">
                        <a:solidFill>
                          <a:schemeClr val="bg1"/>
                        </a:solidFill>
                        <a:effectLst/>
                        <a:latin typeface="Century Gothic" panose="020B050202020202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546599817"/>
                  </a:ext>
                </a:extLst>
              </a:tr>
              <a:tr h="1360461">
                <a:tc>
                  <a:txBody>
                    <a:bodyPr/>
                    <a:lstStyle/>
                    <a:p>
                      <a:pPr marL="0" marR="0">
                        <a:spcBef>
                          <a:spcPts val="0"/>
                        </a:spcBef>
                        <a:spcAft>
                          <a:spcPts val="0"/>
                        </a:spcAft>
                      </a:pPr>
                      <a:r>
                        <a:rPr lang="en-US" sz="1600">
                          <a:solidFill>
                            <a:schemeClr val="bg1"/>
                          </a:solidFill>
                          <a:effectLst/>
                          <a:latin typeface="Century Gothic" panose="020B0502020202020204" pitchFamily="34" charset="0"/>
                        </a:rPr>
                        <a:t>Authentication</a:t>
                      </a:r>
                      <a:endParaRPr lang="en-US" sz="1600">
                        <a:solidFill>
                          <a:schemeClr val="bg1"/>
                        </a:solidFill>
                        <a:effectLst/>
                        <a:latin typeface="Century Gothic" panose="020B050202020202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Authentication verifies user identity through certifications, biometrics, and passwords to ensure they are who is trying to log in. This logs all login attempts and helps prevent unauthorized access. This is required for all systems handling sensitive data. </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862371130"/>
                  </a:ext>
                </a:extLst>
              </a:tr>
              <a:tr h="1070658">
                <a:tc>
                  <a:txBody>
                    <a:bodyPr/>
                    <a:lstStyle/>
                    <a:p>
                      <a:pPr marL="0" marR="0">
                        <a:spcBef>
                          <a:spcPts val="0"/>
                        </a:spcBef>
                        <a:spcAft>
                          <a:spcPts val="0"/>
                        </a:spcAft>
                      </a:pPr>
                      <a:r>
                        <a:rPr lang="en-US" sz="1600">
                          <a:solidFill>
                            <a:schemeClr val="bg1"/>
                          </a:solidFill>
                          <a:effectLst/>
                          <a:latin typeface="Century Gothic" panose="020B0502020202020204" pitchFamily="34" charset="0"/>
                        </a:rPr>
                        <a:t>Authorization</a:t>
                      </a:r>
                      <a:endParaRPr lang="en-US" sz="1600">
                        <a:solidFill>
                          <a:schemeClr val="bg1"/>
                        </a:solidFill>
                        <a:effectLst/>
                        <a:latin typeface="Century Gothic" panose="020B050202020202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Authorization grants permissions and privileges based on different roles or attributes. This is needed to access files, access specific user levels, and make database changes. </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475692874"/>
                  </a:ext>
                </a:extLst>
              </a:tr>
              <a:tr h="1070658">
                <a:tc>
                  <a:txBody>
                    <a:bodyPr/>
                    <a:lstStyle/>
                    <a:p>
                      <a:pPr marL="0" marR="0">
                        <a:spcBef>
                          <a:spcPts val="0"/>
                        </a:spcBef>
                        <a:spcAft>
                          <a:spcPts val="0"/>
                        </a:spcAft>
                      </a:pPr>
                      <a:r>
                        <a:rPr lang="en-US" sz="1600">
                          <a:solidFill>
                            <a:schemeClr val="bg1"/>
                          </a:solidFill>
                          <a:effectLst/>
                          <a:latin typeface="Century Gothic" panose="020B0502020202020204" pitchFamily="34" charset="0"/>
                        </a:rPr>
                        <a:t>Accounting</a:t>
                      </a:r>
                      <a:endParaRPr lang="en-US" sz="1600">
                        <a:solidFill>
                          <a:schemeClr val="bg1"/>
                        </a:solidFill>
                        <a:effectLst/>
                        <a:latin typeface="Century Gothic" panose="020B050202020202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latin typeface="Century Gothic" panose="020B0502020202020204" pitchFamily="34" charset="0"/>
                        </a:rPr>
                        <a:t>Accounting logs, tracks, and audits actions. This can collect timestamps, track logins, firewall logs, OS logs, and accessing files within a system. It can also help in supporting forensic investigations and is required. </a:t>
                      </a:r>
                      <a:endParaRPr lang="en-US" sz="1600" dirty="0">
                        <a:solidFill>
                          <a:schemeClr val="bg1"/>
                        </a:solidFill>
                        <a:effectLst/>
                        <a:latin typeface="Century Gothic" panose="020B050202020202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526519092"/>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lgn="l">
              <a:buNone/>
            </a:pPr>
            <a:endParaRPr lang="en-US" b="0" i="0" dirty="0">
              <a:solidFill>
                <a:srgbClr val="F8FAFF"/>
              </a:solidFill>
              <a:effectLst/>
              <a:latin typeface="Century Gothic" panose="020B0502020202020204" pitchFamily="34" charset="0"/>
            </a:endParaRPr>
          </a:p>
          <a:p>
            <a:pPr marL="114300" indent="0" algn="l">
              <a:buNone/>
            </a:pPr>
            <a:r>
              <a:rPr lang="en-US" b="0" i="0" dirty="0">
                <a:solidFill>
                  <a:srgbClr val="F8FAFF"/>
                </a:solidFill>
                <a:effectLst/>
                <a:latin typeface="Century Gothic" panose="020B0502020202020204" pitchFamily="34" charset="0"/>
              </a:rPr>
              <a:t>Unit-testing frameworks validate code correctness by isolating and testing individual components, ensuring they function as intended and resist vulnerabilities. For example, a framework like </a:t>
            </a:r>
            <a:r>
              <a:rPr lang="en-US" b="1" i="0" dirty="0">
                <a:solidFill>
                  <a:srgbClr val="F8FAFF"/>
                </a:solidFill>
                <a:effectLst/>
                <a:latin typeface="Century Gothic" panose="020B0502020202020204" pitchFamily="34" charset="0"/>
              </a:rPr>
              <a:t>Google Test</a:t>
            </a:r>
            <a:r>
              <a:rPr lang="en-US" b="0" i="0" dirty="0">
                <a:solidFill>
                  <a:srgbClr val="F8FAFF"/>
                </a:solidFill>
                <a:effectLst/>
                <a:latin typeface="Century Gothic" panose="020B0502020202020204" pitchFamily="34" charset="0"/>
              </a:rPr>
              <a:t> or </a:t>
            </a:r>
            <a:r>
              <a:rPr lang="en-US" b="1" i="0" dirty="0">
                <a:solidFill>
                  <a:srgbClr val="F8FAFF"/>
                </a:solidFill>
                <a:effectLst/>
                <a:latin typeface="Century Gothic" panose="020B0502020202020204" pitchFamily="34" charset="0"/>
              </a:rPr>
              <a:t>Catch2</a:t>
            </a:r>
            <a:r>
              <a:rPr lang="en-US" b="0" i="0" dirty="0">
                <a:solidFill>
                  <a:srgbClr val="F8FAFF"/>
                </a:solidFill>
                <a:effectLst/>
                <a:latin typeface="Century Gothic" panose="020B0502020202020204" pitchFamily="34" charset="0"/>
              </a:rPr>
              <a:t> can automate checks for SQL injection by simulating malicious inputs against parameterized queries. </a:t>
            </a:r>
          </a:p>
          <a:p>
            <a:pPr marL="114300" indent="0" algn="l">
              <a:buNone/>
            </a:pPr>
            <a:r>
              <a:rPr lang="en-US" b="0" i="0" dirty="0">
                <a:solidFill>
                  <a:srgbClr val="F8FAFF"/>
                </a:solidFill>
                <a:effectLst/>
                <a:latin typeface="Century Gothic" panose="020B0502020202020204" pitchFamily="34" charset="0"/>
              </a:rPr>
              <a:t>These tests verify whether the code safely sanitizes input or fails, with results logged for review. Integration into CI/CD pipelines enforces security checks early in development, preventing exploitable flaws from reaching production.</a:t>
            </a:r>
          </a:p>
          <a:p>
            <a:pPr marL="114300" indent="0">
              <a:buNone/>
            </a:pPr>
            <a:endParaRPr lang="en-US" dirty="0">
              <a:latin typeface="Century Gothic" panose="020B0502020202020204" pitchFamily="34" charset="0"/>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purl.org/dc/dcmitype/"/>
    <ds:schemaRef ds:uri="http://www.w3.org/XML/1998/namespac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1276</TotalTime>
  <Words>1449</Words>
  <Application>Microsoft Macintosh PowerPoint</Application>
  <PresentationFormat>Widescreen</PresentationFormat>
  <Paragraphs>184</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DeepSeek-CJK-patch</vt:lpstr>
      <vt:lpstr>Arial</vt:lpstr>
      <vt:lpstr>Vapor Trail</vt:lpstr>
      <vt:lpstr>Green Pace</vt:lpstr>
      <vt:lpstr>OVERVIEW: DEFENSE IN DEPTH</vt:lpstr>
      <vt:lpstr>THREATS MATRIX</vt:lpstr>
      <vt:lpstr>10 PRINCIPLES</vt:lpstr>
      <vt:lpstr>CODING STANDARDS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Resendez, Ericka</cp:lastModifiedBy>
  <cp:revision>5</cp:revision>
  <dcterms:created xsi:type="dcterms:W3CDTF">2020-08-19T17:59:24Z</dcterms:created>
  <dcterms:modified xsi:type="dcterms:W3CDTF">2025-04-29T11:35:49Z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