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61" r:id="rId4"/>
    <p:sldId id="259" r:id="rId5"/>
    <p:sldId id="258" r:id="rId6"/>
    <p:sldId id="260" r:id="rId7"/>
  </p:sldIdLst>
  <p:sldSz cx="25920700" cy="46080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" d="100"/>
          <a:sy n="11" d="100"/>
        </p:scale>
        <p:origin x="297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4053" y="7541396"/>
            <a:ext cx="22032595" cy="16042793"/>
          </a:xfrm>
        </p:spPr>
        <p:txBody>
          <a:bodyPr anchor="b"/>
          <a:lstStyle>
            <a:lvl1pPr algn="ctr">
              <a:defRPr sz="17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088" y="24202860"/>
            <a:ext cx="19440525" cy="11125418"/>
          </a:xfrm>
        </p:spPr>
        <p:txBody>
          <a:bodyPr/>
          <a:lstStyle>
            <a:lvl1pPr marL="0" indent="0" algn="ctr">
              <a:buNone/>
              <a:defRPr sz="6803"/>
            </a:lvl1pPr>
            <a:lvl2pPr marL="1296025" indent="0" algn="ctr">
              <a:buNone/>
              <a:defRPr sz="5669"/>
            </a:lvl2pPr>
            <a:lvl3pPr marL="2592050" indent="0" algn="ctr">
              <a:buNone/>
              <a:defRPr sz="5102"/>
            </a:lvl3pPr>
            <a:lvl4pPr marL="3888075" indent="0" algn="ctr">
              <a:buNone/>
              <a:defRPr sz="4536"/>
            </a:lvl4pPr>
            <a:lvl5pPr marL="5184099" indent="0" algn="ctr">
              <a:buNone/>
              <a:defRPr sz="4536"/>
            </a:lvl5pPr>
            <a:lvl6pPr marL="6480124" indent="0" algn="ctr">
              <a:buNone/>
              <a:defRPr sz="4536"/>
            </a:lvl6pPr>
            <a:lvl7pPr marL="7776149" indent="0" algn="ctr">
              <a:buNone/>
              <a:defRPr sz="4536"/>
            </a:lvl7pPr>
            <a:lvl8pPr marL="9072174" indent="0" algn="ctr">
              <a:buNone/>
              <a:defRPr sz="4536"/>
            </a:lvl8pPr>
            <a:lvl9pPr marL="10368199" indent="0" algn="ctr">
              <a:buNone/>
              <a:defRPr sz="45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2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49502" y="2453352"/>
            <a:ext cx="5589151" cy="390509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2050" y="2453352"/>
            <a:ext cx="16443444" cy="390509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549" y="11488104"/>
            <a:ext cx="22356604" cy="19168148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8549" y="30837590"/>
            <a:ext cx="22356604" cy="10080076"/>
          </a:xfrm>
        </p:spPr>
        <p:txBody>
          <a:bodyPr/>
          <a:lstStyle>
            <a:lvl1pPr marL="0" indent="0">
              <a:buNone/>
              <a:defRPr sz="6803">
                <a:solidFill>
                  <a:schemeClr val="tx1">
                    <a:tint val="82000"/>
                  </a:schemeClr>
                </a:solidFill>
              </a:defRPr>
            </a:lvl1pPr>
            <a:lvl2pPr marL="129602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2pPr>
            <a:lvl3pPr marL="2592050" indent="0">
              <a:buNone/>
              <a:defRPr sz="5102">
                <a:solidFill>
                  <a:schemeClr val="tx1">
                    <a:tint val="82000"/>
                  </a:schemeClr>
                </a:solidFill>
              </a:defRPr>
            </a:lvl3pPr>
            <a:lvl4pPr marL="3888075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4pPr>
            <a:lvl5pPr marL="518409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5pPr>
            <a:lvl6pPr marL="6480124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6pPr>
            <a:lvl7pPr marL="777614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7pPr>
            <a:lvl8pPr marL="9072174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8pPr>
            <a:lvl9pPr marL="1036819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5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048" y="12266763"/>
            <a:ext cx="11016298" cy="292375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22354" y="12266763"/>
            <a:ext cx="11016298" cy="292375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5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2453363"/>
            <a:ext cx="22356604" cy="89067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427" y="11296092"/>
            <a:ext cx="10965669" cy="5536040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427" y="16832132"/>
            <a:ext cx="10965669" cy="24757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22356" y="11296092"/>
            <a:ext cx="11019674" cy="5536040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22356" y="16832132"/>
            <a:ext cx="11019674" cy="24757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1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4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3072024"/>
            <a:ext cx="8360100" cy="10752085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9674" y="6634729"/>
            <a:ext cx="13122354" cy="32746925"/>
          </a:xfrm>
        </p:spPr>
        <p:txBody>
          <a:bodyPr/>
          <a:lstStyle>
            <a:lvl1pPr>
              <a:defRPr sz="9071"/>
            </a:lvl1pPr>
            <a:lvl2pPr>
              <a:defRPr sz="7937"/>
            </a:lvl2pPr>
            <a:lvl3pPr>
              <a:defRPr sz="6803"/>
            </a:lvl3pPr>
            <a:lvl4pPr>
              <a:defRPr sz="5669"/>
            </a:lvl4pPr>
            <a:lvl5pPr>
              <a:defRPr sz="5669"/>
            </a:lvl5pPr>
            <a:lvl6pPr>
              <a:defRPr sz="5669"/>
            </a:lvl6pPr>
            <a:lvl7pPr>
              <a:defRPr sz="5669"/>
            </a:lvl7pPr>
            <a:lvl8pPr>
              <a:defRPr sz="5669"/>
            </a:lvl8pPr>
            <a:lvl9pPr>
              <a:defRPr sz="5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13824109"/>
            <a:ext cx="8360100" cy="25610872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9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3072024"/>
            <a:ext cx="8360100" cy="10752085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19674" y="6634729"/>
            <a:ext cx="13122354" cy="32746925"/>
          </a:xfrm>
        </p:spPr>
        <p:txBody>
          <a:bodyPr anchor="t"/>
          <a:lstStyle>
            <a:lvl1pPr marL="0" indent="0">
              <a:buNone/>
              <a:defRPr sz="9071"/>
            </a:lvl1pPr>
            <a:lvl2pPr marL="1296025" indent="0">
              <a:buNone/>
              <a:defRPr sz="7937"/>
            </a:lvl2pPr>
            <a:lvl3pPr marL="2592050" indent="0">
              <a:buNone/>
              <a:defRPr sz="6803"/>
            </a:lvl3pPr>
            <a:lvl4pPr marL="3888075" indent="0">
              <a:buNone/>
              <a:defRPr sz="5669"/>
            </a:lvl4pPr>
            <a:lvl5pPr marL="5184099" indent="0">
              <a:buNone/>
              <a:defRPr sz="5669"/>
            </a:lvl5pPr>
            <a:lvl6pPr marL="6480124" indent="0">
              <a:buNone/>
              <a:defRPr sz="5669"/>
            </a:lvl6pPr>
            <a:lvl7pPr marL="7776149" indent="0">
              <a:buNone/>
              <a:defRPr sz="5669"/>
            </a:lvl7pPr>
            <a:lvl8pPr marL="9072174" indent="0">
              <a:buNone/>
              <a:defRPr sz="5669"/>
            </a:lvl8pPr>
            <a:lvl9pPr marL="10368199" indent="0">
              <a:buNone/>
              <a:defRPr sz="566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13824109"/>
            <a:ext cx="8360100" cy="25610872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2048" y="2453363"/>
            <a:ext cx="22356604" cy="890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48" y="12266763"/>
            <a:ext cx="22356604" cy="2923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2048" y="42709680"/>
            <a:ext cx="5832158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C93D1-B3EB-4BCA-A7D4-541A6BC115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6232" y="42709680"/>
            <a:ext cx="8748236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06494" y="42709680"/>
            <a:ext cx="5832158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92050" rtl="0" eaLnBrk="1" latinLnBrk="1" hangingPunct="1">
        <a:lnSpc>
          <a:spcPct val="90000"/>
        </a:lnSpc>
        <a:spcBef>
          <a:spcPct val="0"/>
        </a:spcBef>
        <a:buNone/>
        <a:defRPr sz="1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12" indent="-648012" algn="l" defTabSz="2592050" rtl="0" eaLnBrk="1" latinLnBrk="1" hangingPunct="1">
        <a:lnSpc>
          <a:spcPct val="90000"/>
        </a:lnSpc>
        <a:spcBef>
          <a:spcPts val="283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194403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240062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53608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832112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712813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8424161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720186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1016211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592050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3pPr>
      <a:lvl4pPr marL="3888075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18409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6480124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777614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072174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036819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-145499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165777"/>
            <a:ext cx="17279831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r>
              <a:rPr lang="en-US" altLang="ko-KR" sz="10000" dirty="0"/>
              <a:t>/ </a:t>
            </a:r>
            <a:r>
              <a:rPr lang="ko-KR" altLang="en-US" sz="10000" dirty="0"/>
              <a:t>현재나이</a:t>
            </a:r>
            <a:r>
              <a:rPr lang="en-US" altLang="ko-KR" sz="10000" dirty="0"/>
              <a:t>: 5</a:t>
            </a:r>
            <a:r>
              <a:rPr lang="ko-KR" altLang="en-US" sz="10000" dirty="0"/>
              <a:t>살</a:t>
            </a:r>
            <a:endParaRPr lang="ko-KR" altLang="en-US" dirty="0"/>
          </a:p>
        </p:txBody>
      </p:sp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A44F9E-AF4F-CEDB-EA37-1771B37EB45C}"/>
              </a:ext>
            </a:extLst>
          </p:cNvPr>
          <p:cNvSpPr txBox="1"/>
          <p:nvPr/>
        </p:nvSpPr>
        <p:spPr>
          <a:xfrm>
            <a:off x="-19464643" y="2020438"/>
            <a:ext cx="17312753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3. </a:t>
            </a:r>
            <a:r>
              <a:rPr lang="ko-KR" altLang="en-US" sz="13500" dirty="0"/>
              <a:t>날짜</a:t>
            </a:r>
          </a:p>
          <a:p>
            <a:r>
              <a:rPr lang="ko-KR" altLang="en-US" sz="13500" dirty="0"/>
              <a:t>현재 년도</a:t>
            </a:r>
            <a:r>
              <a:rPr lang="en-US" altLang="ko-KR" sz="13500" dirty="0"/>
              <a:t>,</a:t>
            </a:r>
            <a:r>
              <a:rPr lang="ko-KR" altLang="en-US" sz="13500" dirty="0"/>
              <a:t>월 나이 표시</a:t>
            </a:r>
          </a:p>
          <a:p>
            <a:endParaRPr lang="ko-KR" altLang="en-US" sz="20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7887E-A250-C2EC-3395-665D73BF35AE}"/>
              </a:ext>
            </a:extLst>
          </p:cNvPr>
          <p:cNvSpPr txBox="1"/>
          <p:nvPr/>
        </p:nvSpPr>
        <p:spPr>
          <a:xfrm>
            <a:off x="31700948" y="6046929"/>
            <a:ext cx="27206487" cy="21867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1.</a:t>
            </a:r>
            <a:r>
              <a:rPr lang="ko-KR" altLang="en-US" sz="13500" dirty="0"/>
              <a:t>캐릭터 일러스트</a:t>
            </a:r>
          </a:p>
          <a:p>
            <a:r>
              <a:rPr lang="ko-KR" altLang="en-US" sz="13500" dirty="0"/>
              <a:t>나이를 먹을수록 일러스트가 바뀐다</a:t>
            </a:r>
          </a:p>
          <a:p>
            <a:endParaRPr lang="en-US" altLang="ko-KR" sz="13500" dirty="0"/>
          </a:p>
          <a:p>
            <a:r>
              <a:rPr lang="en-US" altLang="ko-KR" sz="13500" dirty="0"/>
              <a:t>1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아기</a:t>
            </a:r>
          </a:p>
          <a:p>
            <a:r>
              <a:rPr lang="en-US" altLang="ko-KR" sz="13500" dirty="0"/>
              <a:t>8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초등학생</a:t>
            </a:r>
          </a:p>
          <a:p>
            <a:r>
              <a:rPr lang="en-US" altLang="ko-KR" sz="13500" dirty="0"/>
              <a:t>14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중학생</a:t>
            </a:r>
          </a:p>
          <a:p>
            <a:r>
              <a:rPr lang="en-US" altLang="ko-KR" sz="13500" dirty="0"/>
              <a:t>17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고등학생</a:t>
            </a:r>
          </a:p>
          <a:p>
            <a:r>
              <a:rPr lang="en-US" altLang="ko-KR" sz="13500" dirty="0"/>
              <a:t>20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대학생</a:t>
            </a:r>
          </a:p>
          <a:p>
            <a:r>
              <a:rPr lang="en-US" altLang="ko-KR" sz="13500" dirty="0"/>
              <a:t>27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엔딩</a:t>
            </a:r>
          </a:p>
          <a:p>
            <a:endParaRPr lang="ko-KR" altLang="en-US" sz="2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AE01F-BCEE-6F16-F83E-9A4A45713400}"/>
              </a:ext>
            </a:extLst>
          </p:cNvPr>
          <p:cNvSpPr txBox="1"/>
          <p:nvPr/>
        </p:nvSpPr>
        <p:spPr>
          <a:xfrm>
            <a:off x="32510694" y="654170"/>
            <a:ext cx="224022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2. </a:t>
            </a:r>
            <a:r>
              <a:rPr lang="ko-KR" altLang="en-US" sz="13500" dirty="0"/>
              <a:t>현재 가지고 있는 금액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F5112-1DFA-EE3F-368A-14EA9D68A8C0}"/>
              </a:ext>
            </a:extLst>
          </p:cNvPr>
          <p:cNvSpPr txBox="1"/>
          <p:nvPr/>
        </p:nvSpPr>
        <p:spPr>
          <a:xfrm>
            <a:off x="-25981448" y="22010812"/>
            <a:ext cx="24041025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4. </a:t>
            </a:r>
            <a:r>
              <a:rPr lang="ko-KR" altLang="en-US" sz="13500" dirty="0"/>
              <a:t>상점</a:t>
            </a:r>
          </a:p>
          <a:p>
            <a:r>
              <a:rPr lang="ko-KR" altLang="en-US" sz="13500" dirty="0"/>
              <a:t>클릭 시 상점 화면으로 이동하며 원하는 직업 혹은 </a:t>
            </a:r>
            <a:r>
              <a:rPr lang="ko-KR" altLang="en-US" sz="13500" dirty="0" err="1"/>
              <a:t>머지</a:t>
            </a:r>
            <a:r>
              <a:rPr lang="ko-KR" altLang="en-US" sz="13500" dirty="0"/>
              <a:t> 아이템 구매 가능</a:t>
            </a:r>
          </a:p>
          <a:p>
            <a:endParaRPr lang="ko-KR" altLang="en-US" sz="2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3497-D9C9-604D-0D10-D0D732AA5D38}"/>
              </a:ext>
            </a:extLst>
          </p:cNvPr>
          <p:cNvSpPr txBox="1"/>
          <p:nvPr/>
        </p:nvSpPr>
        <p:spPr>
          <a:xfrm>
            <a:off x="29132766" y="27327698"/>
            <a:ext cx="3085038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5. </a:t>
            </a:r>
            <a:r>
              <a:rPr lang="ko-KR" altLang="en-US" sz="13500" dirty="0"/>
              <a:t>아이템 생성</a:t>
            </a:r>
            <a:endParaRPr lang="en-US" altLang="ko-KR" sz="13500" dirty="0"/>
          </a:p>
          <a:p>
            <a:r>
              <a:rPr lang="ko-KR" altLang="en-US" sz="13500" dirty="0"/>
              <a:t>누를 때마다 </a:t>
            </a:r>
            <a:r>
              <a:rPr lang="en-US" altLang="ko-KR" sz="13500" dirty="0"/>
              <a:t>1</a:t>
            </a:r>
            <a:r>
              <a:rPr lang="ko-KR" altLang="en-US" sz="13500" dirty="0"/>
              <a:t>만원 소모</a:t>
            </a:r>
            <a:endParaRPr lang="en-US" altLang="ko-KR" sz="13500" dirty="0"/>
          </a:p>
          <a:p>
            <a:r>
              <a:rPr lang="ko-KR" altLang="en-US" sz="13500" dirty="0"/>
              <a:t>랜덤 직업 아이템 생성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91D32C6-B6AA-1D4F-9932-9C2B2DC87F88}"/>
              </a:ext>
            </a:extLst>
          </p:cNvPr>
          <p:cNvSpPr/>
          <p:nvPr/>
        </p:nvSpPr>
        <p:spPr>
          <a:xfrm rot="16200000">
            <a:off x="-8108530" y="-2000081"/>
            <a:ext cx="2949980" cy="7650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40ED768-F92B-9640-21AC-007F53159179}"/>
              </a:ext>
            </a:extLst>
          </p:cNvPr>
          <p:cNvSpPr/>
          <p:nvPr/>
        </p:nvSpPr>
        <p:spPr>
          <a:xfrm rot="5400000">
            <a:off x="24500063" y="5868178"/>
            <a:ext cx="3423482" cy="9203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C3C6ED9-CAC1-94EB-FF47-ECFFB3CF5287}"/>
              </a:ext>
            </a:extLst>
          </p:cNvPr>
          <p:cNvSpPr/>
          <p:nvPr/>
        </p:nvSpPr>
        <p:spPr>
          <a:xfrm rot="5400000">
            <a:off x="27268990" y="-1116242"/>
            <a:ext cx="2134079" cy="52473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1230A72-32A9-CFC1-7561-5E5021654F61}"/>
              </a:ext>
            </a:extLst>
          </p:cNvPr>
          <p:cNvSpPr/>
          <p:nvPr/>
        </p:nvSpPr>
        <p:spPr>
          <a:xfrm rot="6164774">
            <a:off x="22490873" y="22315486"/>
            <a:ext cx="3170100" cy="80183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6A984A3-46CA-FCDA-15F1-4C9CD24DEED2}"/>
              </a:ext>
            </a:extLst>
          </p:cNvPr>
          <p:cNvSpPr/>
          <p:nvPr/>
        </p:nvSpPr>
        <p:spPr>
          <a:xfrm rot="16200000">
            <a:off x="-1131476" y="38399252"/>
            <a:ext cx="2781620" cy="85397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57BF84-C22C-6A7D-89B2-459EFA56F09C}"/>
              </a:ext>
            </a:extLst>
          </p:cNvPr>
          <p:cNvSpPr txBox="1"/>
          <p:nvPr/>
        </p:nvSpPr>
        <p:spPr>
          <a:xfrm>
            <a:off x="-31993070" y="36038409"/>
            <a:ext cx="30850387" cy="1047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6. </a:t>
            </a:r>
            <a:r>
              <a:rPr lang="ko-KR" altLang="en-US" sz="13500" dirty="0" err="1"/>
              <a:t>머지</a:t>
            </a:r>
            <a:endParaRPr lang="en-US" altLang="ko-KR" sz="13500" dirty="0"/>
          </a:p>
          <a:p>
            <a:r>
              <a:rPr lang="en-US" altLang="ko-KR" sz="13500" dirty="0"/>
              <a:t>4X4 </a:t>
            </a:r>
            <a:r>
              <a:rPr lang="ko-KR" altLang="en-US" sz="13500" dirty="0" err="1"/>
              <a:t>머지칸이</a:t>
            </a:r>
            <a:r>
              <a:rPr lang="ko-KR" altLang="en-US" sz="13500" dirty="0"/>
              <a:t> 꽉 채워 지게 소환되거나</a:t>
            </a:r>
            <a:endParaRPr lang="en-US" altLang="ko-KR" sz="13500" dirty="0"/>
          </a:p>
          <a:p>
            <a:r>
              <a:rPr lang="en-US" altLang="ko-KR" sz="13500" dirty="0"/>
              <a:t>2031</a:t>
            </a:r>
            <a:r>
              <a:rPr lang="ko-KR" altLang="en-US" sz="13500" dirty="0"/>
              <a:t>년 </a:t>
            </a:r>
            <a:r>
              <a:rPr lang="en-US" altLang="ko-KR" sz="13500" dirty="0"/>
              <a:t>1</a:t>
            </a:r>
            <a:r>
              <a:rPr lang="ko-KR" altLang="en-US" sz="13500" dirty="0"/>
              <a:t>월</a:t>
            </a:r>
            <a:r>
              <a:rPr lang="en-US" altLang="ko-KR" sz="13500" dirty="0"/>
              <a:t>(27</a:t>
            </a:r>
            <a:r>
              <a:rPr lang="ko-KR" altLang="en-US" sz="13500" dirty="0"/>
              <a:t>살</a:t>
            </a:r>
            <a:r>
              <a:rPr lang="en-US" altLang="ko-KR" sz="13500" dirty="0"/>
              <a:t>)</a:t>
            </a:r>
            <a:r>
              <a:rPr lang="ko-KR" altLang="en-US" sz="13500" dirty="0"/>
              <a:t>까지 직업 아이템 중</a:t>
            </a:r>
            <a:endParaRPr lang="en-US" altLang="ko-KR" sz="13500" dirty="0"/>
          </a:p>
          <a:p>
            <a:r>
              <a:rPr lang="ko-KR" altLang="en-US" sz="13500" dirty="0"/>
              <a:t>하나를 </a:t>
            </a:r>
            <a:r>
              <a:rPr lang="en-US" altLang="ko-KR" sz="13500" dirty="0"/>
              <a:t>5</a:t>
            </a:r>
            <a:r>
              <a:rPr lang="ko-KR" altLang="en-US" sz="13500" dirty="0"/>
              <a:t>단계까지 올리지 못한다면</a:t>
            </a:r>
            <a:endParaRPr lang="en-US" altLang="ko-KR" sz="13500" dirty="0"/>
          </a:p>
          <a:p>
            <a:r>
              <a:rPr lang="en-US" altLang="ko-KR" sz="13500" dirty="0"/>
              <a:t>‘</a:t>
            </a:r>
            <a:r>
              <a:rPr lang="ko-KR" altLang="en-US" sz="13500" dirty="0" err="1"/>
              <a:t>노멀</a:t>
            </a:r>
            <a:r>
              <a:rPr lang="en-US" altLang="ko-KR" sz="13500" dirty="0"/>
              <a:t>’</a:t>
            </a:r>
            <a:r>
              <a:rPr lang="ko-KR" altLang="en-US" sz="13500" dirty="0"/>
              <a:t>엔딩</a:t>
            </a:r>
            <a:r>
              <a:rPr lang="en-US" altLang="ko-KR" sz="13500" dirty="0"/>
              <a:t>(</a:t>
            </a:r>
            <a:r>
              <a:rPr lang="ko-KR" altLang="en-US" sz="13500" dirty="0"/>
              <a:t>회사원</a:t>
            </a:r>
            <a:r>
              <a:rPr lang="en-US" altLang="ko-KR" sz="13500" dirty="0"/>
              <a:t>)</a:t>
            </a:r>
            <a:r>
              <a:rPr lang="ko-KR" altLang="en-US" sz="13500" dirty="0"/>
              <a:t>엔딩이 나오게 된다 </a:t>
            </a:r>
            <a:endParaRPr lang="en-US" altLang="ko-KR" sz="135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1AE1E9D-B508-C27C-C5FC-B67CF7B843F4}"/>
              </a:ext>
            </a:extLst>
          </p:cNvPr>
          <p:cNvSpPr/>
          <p:nvPr/>
        </p:nvSpPr>
        <p:spPr>
          <a:xfrm rot="5400000">
            <a:off x="182339" y="34223356"/>
            <a:ext cx="3799334" cy="364534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7432A2F-329C-CAAA-5824-2E2EB497A585}"/>
              </a:ext>
            </a:extLst>
          </p:cNvPr>
          <p:cNvSpPr/>
          <p:nvPr/>
        </p:nvSpPr>
        <p:spPr>
          <a:xfrm rot="17218902">
            <a:off x="-5905499" y="30458015"/>
            <a:ext cx="2314988" cy="72925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4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15B8A935-E243-6F13-B802-B04CCEC7F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20" y="7835928"/>
            <a:ext cx="18214591" cy="30552255"/>
          </a:xfrm>
          <a:prstGeom prst="rect">
            <a:avLst/>
          </a:prstGeom>
        </p:spPr>
      </p:pic>
      <p:pic>
        <p:nvPicPr>
          <p:cNvPr id="24" name="그림 23" descr="스크린샷, 텍스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975F5CB2-2149-86ED-2074-8E8A1BFF2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8187"/>
            <a:ext cx="27273250" cy="473167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999B4B-8154-07DB-9FE1-1D922C557060}"/>
              </a:ext>
            </a:extLst>
          </p:cNvPr>
          <p:cNvSpPr/>
          <p:nvPr/>
        </p:nvSpPr>
        <p:spPr>
          <a:xfrm>
            <a:off x="0" y="-33068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EC31AA-39E8-73C6-7562-B260CBCB24DD}"/>
              </a:ext>
            </a:extLst>
          </p:cNvPr>
          <p:cNvSpPr/>
          <p:nvPr/>
        </p:nvSpPr>
        <p:spPr>
          <a:xfrm>
            <a:off x="17154842" y="-66752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pic>
        <p:nvPicPr>
          <p:cNvPr id="39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8ADBEC9-5F9D-FB11-39DC-36ACD5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90" y="4027103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은행 PNG, SVG">
            <a:extLst>
              <a:ext uri="{FF2B5EF4-FFF2-40B4-BE49-F238E27FC236}">
                <a16:creationId xmlns:a16="http://schemas.microsoft.com/office/drawing/2014/main" id="{8C0E9794-7B65-B170-DEB6-EE5C1EE0E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1522" r="19107" b="24857"/>
          <a:stretch/>
        </p:blipFill>
        <p:spPr bwMode="auto">
          <a:xfrm>
            <a:off x="20332605" y="17505136"/>
            <a:ext cx="5588095" cy="55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99AEF-958E-72F5-E127-4DEC79ACABD8}"/>
              </a:ext>
            </a:extLst>
          </p:cNvPr>
          <p:cNvSpPr txBox="1"/>
          <p:nvPr/>
        </p:nvSpPr>
        <p:spPr>
          <a:xfrm>
            <a:off x="37467839" y="15048941"/>
            <a:ext cx="2257064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2.</a:t>
            </a:r>
            <a:r>
              <a:rPr lang="ko-KR" altLang="en-US" sz="13500" dirty="0"/>
              <a:t>은행</a:t>
            </a:r>
            <a:endParaRPr lang="en-US" altLang="ko-KR" sz="13500" dirty="0"/>
          </a:p>
          <a:p>
            <a:r>
              <a:rPr lang="ko-KR" altLang="en-US" sz="13500" dirty="0"/>
              <a:t>돈 아이템을 끌어서 판매 가능</a:t>
            </a:r>
            <a:endParaRPr lang="en-US" altLang="ko-KR" sz="13500" dirty="0"/>
          </a:p>
          <a:p>
            <a:r>
              <a:rPr lang="ko-KR" altLang="en-US" sz="13500" dirty="0"/>
              <a:t>판매 시 아이템은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6386-8CCB-117E-79D3-F5754140648B}"/>
              </a:ext>
            </a:extLst>
          </p:cNvPr>
          <p:cNvSpPr txBox="1"/>
          <p:nvPr/>
        </p:nvSpPr>
        <p:spPr>
          <a:xfrm>
            <a:off x="-26591898" y="24876386"/>
            <a:ext cx="2261400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sz="13500" dirty="0"/>
              <a:t>아이템 생성</a:t>
            </a:r>
            <a:endParaRPr lang="en-US" altLang="ko-KR" sz="13500" dirty="0"/>
          </a:p>
          <a:p>
            <a:r>
              <a:rPr lang="en-US" altLang="ko-KR" sz="13500" dirty="0"/>
              <a:t>5</a:t>
            </a:r>
            <a:r>
              <a:rPr lang="ko-KR" altLang="en-US" sz="13500" dirty="0"/>
              <a:t>회 터치 시 </a:t>
            </a:r>
            <a:r>
              <a:rPr lang="en-US" altLang="ko-KR" sz="13500" dirty="0"/>
              <a:t>3</a:t>
            </a:r>
            <a:r>
              <a:rPr lang="ko-KR" altLang="en-US" sz="13500" dirty="0"/>
              <a:t>개월이 흐름</a:t>
            </a:r>
            <a:endParaRPr lang="en-US" altLang="ko-KR" sz="13500" dirty="0"/>
          </a:p>
          <a:p>
            <a:r>
              <a:rPr lang="ko-KR" altLang="en-US" sz="13500" dirty="0"/>
              <a:t>터치 시 </a:t>
            </a:r>
            <a:r>
              <a:rPr lang="en-US" altLang="ko-KR" sz="13500" dirty="0"/>
              <a:t>1~2</a:t>
            </a:r>
            <a:r>
              <a:rPr lang="ko-KR" altLang="en-US" sz="13500" dirty="0"/>
              <a:t>단계의 돈 아이템 생성 </a:t>
            </a:r>
            <a:r>
              <a:rPr lang="en-US" altLang="ko-KR" sz="13500" dirty="0"/>
              <a:t> </a:t>
            </a:r>
            <a:endParaRPr lang="ko-KR" altLang="en-US" sz="13500" dirty="0"/>
          </a:p>
        </p:txBody>
      </p:sp>
      <p:pic>
        <p:nvPicPr>
          <p:cNvPr id="1026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8C0E52FB-5BBC-904A-907D-7756D4A7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4421020" y="28398401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9230AA80-C316-C127-1DF6-DBF8D9BF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13111349" y="29643521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B2922672-2A64-4B77-3EFF-47F0E46AC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13223640" y="27062848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68DE8541-F57B-730F-8C9D-86E74E4A6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2" t="50266" r="1769" b="9069"/>
          <a:stretch/>
        </p:blipFill>
        <p:spPr bwMode="auto">
          <a:xfrm>
            <a:off x="12960350" y="35719618"/>
            <a:ext cx="5816297" cy="34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81AC-8045-AECE-F738-3877D00AD090}"/>
              </a:ext>
            </a:extLst>
          </p:cNvPr>
          <p:cNvSpPr txBox="1"/>
          <p:nvPr/>
        </p:nvSpPr>
        <p:spPr>
          <a:xfrm>
            <a:off x="33629785" y="28993303"/>
            <a:ext cx="25403524" cy="1878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3.</a:t>
            </a:r>
            <a:r>
              <a:rPr lang="ko-KR" altLang="en-US" sz="13500" dirty="0"/>
              <a:t>돈 아이템</a:t>
            </a:r>
            <a:endParaRPr lang="en-US" altLang="ko-KR" sz="13500" dirty="0"/>
          </a:p>
          <a:p>
            <a:r>
              <a:rPr lang="ko-KR" altLang="en-US" sz="13500" dirty="0"/>
              <a:t>총 </a:t>
            </a:r>
            <a:r>
              <a:rPr lang="en-US" altLang="ko-KR" sz="13500" dirty="0"/>
              <a:t>5</a:t>
            </a:r>
            <a:r>
              <a:rPr lang="ko-KR" altLang="en-US" sz="13500" dirty="0"/>
              <a:t>단계로 구성</a:t>
            </a:r>
            <a:endParaRPr lang="en-US" altLang="ko-KR" sz="13500" dirty="0"/>
          </a:p>
          <a:p>
            <a:r>
              <a:rPr lang="en-US" altLang="ko-KR" sz="13500" dirty="0"/>
              <a:t>1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1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2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2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3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4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4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8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5</a:t>
            </a:r>
            <a:r>
              <a:rPr lang="ko-KR" altLang="en-US" sz="13500" dirty="0"/>
              <a:t>단계</a:t>
            </a:r>
            <a:r>
              <a:rPr lang="en-US" altLang="ko-KR" sz="13500" dirty="0"/>
              <a:t>; 16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ko-KR" altLang="en-US" sz="13500" dirty="0"/>
              <a:t>단계가 올라갈 때마다</a:t>
            </a:r>
            <a:endParaRPr lang="en-US" altLang="ko-KR" sz="13500" dirty="0"/>
          </a:p>
          <a:p>
            <a:r>
              <a:rPr lang="ko-KR" altLang="en-US" sz="13500" dirty="0"/>
              <a:t>지폐 수가 증가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355D864-8684-6D38-22CD-530A08701275}"/>
              </a:ext>
            </a:extLst>
          </p:cNvPr>
          <p:cNvSpPr/>
          <p:nvPr/>
        </p:nvSpPr>
        <p:spPr>
          <a:xfrm rot="16200000">
            <a:off x="-2353631" y="17799235"/>
            <a:ext cx="2949980" cy="141543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A155A21-57F1-B421-1C94-2648EA3F24CF}"/>
              </a:ext>
            </a:extLst>
          </p:cNvPr>
          <p:cNvSpPr/>
          <p:nvPr/>
        </p:nvSpPr>
        <p:spPr>
          <a:xfrm rot="4627250">
            <a:off x="30994869" y="15665043"/>
            <a:ext cx="2232716" cy="7704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E1FB663-2803-5BD6-BFB7-0E04A7BB7AEC}"/>
              </a:ext>
            </a:extLst>
          </p:cNvPr>
          <p:cNvSpPr/>
          <p:nvPr/>
        </p:nvSpPr>
        <p:spPr>
          <a:xfrm rot="5400000">
            <a:off x="25474445" y="30735912"/>
            <a:ext cx="3025197" cy="109747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D905F0-04EA-EED9-D2CC-6E4128037B2B}"/>
              </a:ext>
            </a:extLst>
          </p:cNvPr>
          <p:cNvSpPr/>
          <p:nvPr/>
        </p:nvSpPr>
        <p:spPr>
          <a:xfrm>
            <a:off x="-198863" y="-618683"/>
            <a:ext cx="17279831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r>
              <a:rPr lang="en-US" altLang="ko-KR" sz="10000" dirty="0"/>
              <a:t>/ </a:t>
            </a:r>
            <a:r>
              <a:rPr lang="ko-KR" altLang="en-US" sz="10000" dirty="0"/>
              <a:t>현재나이</a:t>
            </a:r>
            <a:r>
              <a:rPr lang="en-US" altLang="ko-KR" sz="10000" dirty="0"/>
              <a:t>: 5</a:t>
            </a:r>
            <a:r>
              <a:rPr lang="ko-KR" altLang="en-US" sz="10000" dirty="0"/>
              <a:t>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F8439-7AC4-EF5B-BEB8-0924CE81AC75}"/>
              </a:ext>
            </a:extLst>
          </p:cNvPr>
          <p:cNvSpPr/>
          <p:nvPr/>
        </p:nvSpPr>
        <p:spPr>
          <a:xfrm>
            <a:off x="-261462" y="3094894"/>
            <a:ext cx="27700213" cy="42985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3E6146-7BF7-4790-81B4-E7AFDF72F1A0}"/>
              </a:ext>
            </a:extLst>
          </p:cNvPr>
          <p:cNvSpPr/>
          <p:nvPr/>
        </p:nvSpPr>
        <p:spPr>
          <a:xfrm>
            <a:off x="9856948" y="9119185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운동선수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4136FC-454E-1C2C-7BA8-5F291BD64E13}"/>
              </a:ext>
            </a:extLst>
          </p:cNvPr>
          <p:cNvSpPr/>
          <p:nvPr/>
        </p:nvSpPr>
        <p:spPr>
          <a:xfrm>
            <a:off x="530960" y="9016970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경찰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41D98-5944-585F-0306-6FA10B5673DA}"/>
              </a:ext>
            </a:extLst>
          </p:cNvPr>
          <p:cNvSpPr/>
          <p:nvPr/>
        </p:nvSpPr>
        <p:spPr>
          <a:xfrm>
            <a:off x="18959741" y="9080554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의사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BFB98-78B3-B693-2F40-D2B8D3BAF2FF}"/>
              </a:ext>
            </a:extLst>
          </p:cNvPr>
          <p:cNvSpPr/>
          <p:nvPr/>
        </p:nvSpPr>
        <p:spPr>
          <a:xfrm>
            <a:off x="3803643" y="24648465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음악가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EABFE-5203-58E3-BBA1-32297C33E201}"/>
              </a:ext>
            </a:extLst>
          </p:cNvPr>
          <p:cNvSpPr/>
          <p:nvPr/>
        </p:nvSpPr>
        <p:spPr>
          <a:xfrm>
            <a:off x="15392526" y="24524334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요리사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93289-10CA-5E89-46A9-4EF95B83D60B}"/>
              </a:ext>
            </a:extLst>
          </p:cNvPr>
          <p:cNvSpPr txBox="1"/>
          <p:nvPr/>
        </p:nvSpPr>
        <p:spPr>
          <a:xfrm>
            <a:off x="7789675" y="4762070"/>
            <a:ext cx="121959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0" dirty="0"/>
              <a:t>직업 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7D64D-4C7C-52ED-83D9-CCCB844C72DA}"/>
              </a:ext>
            </a:extLst>
          </p:cNvPr>
          <p:cNvSpPr/>
          <p:nvPr/>
        </p:nvSpPr>
        <p:spPr>
          <a:xfrm>
            <a:off x="-261459" y="-10550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59D6AB-7FBE-2EF4-D627-CD8D3209EDA5}"/>
              </a:ext>
            </a:extLst>
          </p:cNvPr>
          <p:cNvSpPr/>
          <p:nvPr/>
        </p:nvSpPr>
        <p:spPr>
          <a:xfrm>
            <a:off x="8828455" y="-137089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상점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E4755-C4BC-576B-7318-69693EEBA2EB}"/>
              </a:ext>
            </a:extLst>
          </p:cNvPr>
          <p:cNvSpPr txBox="1"/>
          <p:nvPr/>
        </p:nvSpPr>
        <p:spPr>
          <a:xfrm>
            <a:off x="17611420" y="41490552"/>
            <a:ext cx="92977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개당 </a:t>
            </a:r>
            <a:r>
              <a:rPr lang="en-US" altLang="ko-KR" sz="15000" dirty="0"/>
              <a:t>3</a:t>
            </a:r>
            <a:r>
              <a:rPr lang="ko-KR" altLang="en-US" sz="15000" dirty="0"/>
              <a:t>만원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1FF2C1-F0F9-46E7-9B5E-67A9AC5BE9A2}"/>
              </a:ext>
            </a:extLst>
          </p:cNvPr>
          <p:cNvSpPr/>
          <p:nvPr/>
        </p:nvSpPr>
        <p:spPr>
          <a:xfrm>
            <a:off x="865965" y="16639325"/>
            <a:ext cx="7492596" cy="2544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B4592-3B0B-CE3C-DE76-4FF0A56F3448}"/>
              </a:ext>
            </a:extLst>
          </p:cNvPr>
          <p:cNvSpPr/>
          <p:nvPr/>
        </p:nvSpPr>
        <p:spPr>
          <a:xfrm>
            <a:off x="10292012" y="16639325"/>
            <a:ext cx="7492596" cy="2544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EFDC7F-15CE-D86E-4F60-4C5DE8B43E0E}"/>
              </a:ext>
            </a:extLst>
          </p:cNvPr>
          <p:cNvSpPr/>
          <p:nvPr/>
        </p:nvSpPr>
        <p:spPr>
          <a:xfrm>
            <a:off x="19416562" y="16552769"/>
            <a:ext cx="7492596" cy="2544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335FB4-F1A9-5AB6-3678-3182F2C8E41D}"/>
              </a:ext>
            </a:extLst>
          </p:cNvPr>
          <p:cNvSpPr/>
          <p:nvPr/>
        </p:nvSpPr>
        <p:spPr>
          <a:xfrm>
            <a:off x="4243317" y="31747236"/>
            <a:ext cx="7492596" cy="2544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B57344-F0ED-7FE1-E6D6-533C2455365B}"/>
              </a:ext>
            </a:extLst>
          </p:cNvPr>
          <p:cNvSpPr/>
          <p:nvPr/>
        </p:nvSpPr>
        <p:spPr>
          <a:xfrm>
            <a:off x="15599191" y="31694646"/>
            <a:ext cx="7492596" cy="2544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1" y="-211015"/>
            <a:ext cx="17353705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2031</a:t>
            </a:r>
            <a:r>
              <a:rPr lang="ko-KR" altLang="en-US" sz="10000" dirty="0"/>
              <a:t>년 </a:t>
            </a:r>
            <a:r>
              <a:rPr lang="en-US" altLang="ko-KR" sz="10000" dirty="0"/>
              <a:t>1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D4BA90B-01B0-136A-1390-7D32266881D9}"/>
              </a:ext>
            </a:extLst>
          </p:cNvPr>
          <p:cNvSpPr/>
          <p:nvPr/>
        </p:nvSpPr>
        <p:spPr>
          <a:xfrm>
            <a:off x="-261459" y="3094893"/>
            <a:ext cx="27472113" cy="3644249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환자는 의사에게 어떤 질문을 해야할까? : 네이버 포스트">
            <a:extLst>
              <a:ext uri="{FF2B5EF4-FFF2-40B4-BE49-F238E27FC236}">
                <a16:creationId xmlns:a16="http://schemas.microsoft.com/office/drawing/2014/main" id="{51DFB3C9-3706-D10A-138D-E8BC3C487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63" y="4417552"/>
            <a:ext cx="21314263" cy="147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99AB3F-F63D-77A1-DC4A-4FDFB0CD9B6C}"/>
              </a:ext>
            </a:extLst>
          </p:cNvPr>
          <p:cNvSpPr/>
          <p:nvPr/>
        </p:nvSpPr>
        <p:spPr>
          <a:xfrm>
            <a:off x="7008620" y="20119038"/>
            <a:ext cx="12931947" cy="389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당신의 직업은 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의사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CCE08-E6D7-8AB5-E4DA-6BDD6D6EE8A0}"/>
              </a:ext>
            </a:extLst>
          </p:cNvPr>
          <p:cNvSpPr/>
          <p:nvPr/>
        </p:nvSpPr>
        <p:spPr>
          <a:xfrm>
            <a:off x="7360312" y="24957875"/>
            <a:ext cx="11813640" cy="2206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이 직업을 본 횟수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31366C-AFE7-A90E-0FA4-9A61FEF5A49F}"/>
              </a:ext>
            </a:extLst>
          </p:cNvPr>
          <p:cNvSpPr/>
          <p:nvPr/>
        </p:nvSpPr>
        <p:spPr>
          <a:xfrm>
            <a:off x="5464340" y="29252682"/>
            <a:ext cx="16020505" cy="50505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0" dirty="0"/>
              <a:t>다시 시작</a:t>
            </a:r>
          </a:p>
        </p:txBody>
      </p:sp>
    </p:spTree>
    <p:extLst>
      <p:ext uri="{BB962C8B-B14F-4D97-AF65-F5344CB8AC3E}">
        <p14:creationId xmlns:p14="http://schemas.microsoft.com/office/powerpoint/2010/main" val="29004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F8439-7AC4-EF5B-BEB8-0924CE81AC75}"/>
              </a:ext>
            </a:extLst>
          </p:cNvPr>
          <p:cNvSpPr/>
          <p:nvPr/>
        </p:nvSpPr>
        <p:spPr>
          <a:xfrm>
            <a:off x="-261462" y="3094894"/>
            <a:ext cx="27700213" cy="42985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3E6146-7BF7-4790-81B4-E7AFDF72F1A0}"/>
              </a:ext>
            </a:extLst>
          </p:cNvPr>
          <p:cNvSpPr/>
          <p:nvPr/>
        </p:nvSpPr>
        <p:spPr>
          <a:xfrm>
            <a:off x="538310" y="6556741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운동선수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4136FC-454E-1C2C-7BA8-5F291BD64E13}"/>
              </a:ext>
            </a:extLst>
          </p:cNvPr>
          <p:cNvSpPr/>
          <p:nvPr/>
        </p:nvSpPr>
        <p:spPr>
          <a:xfrm>
            <a:off x="5725053" y="13762259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경찰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41D98-5944-585F-0306-6FA10B5673DA}"/>
              </a:ext>
            </a:extLst>
          </p:cNvPr>
          <p:cNvSpPr/>
          <p:nvPr/>
        </p:nvSpPr>
        <p:spPr>
          <a:xfrm>
            <a:off x="14853851" y="13649833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의사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BFB98-78B3-B693-2F40-D2B8D3BAF2FF}"/>
              </a:ext>
            </a:extLst>
          </p:cNvPr>
          <p:cNvSpPr/>
          <p:nvPr/>
        </p:nvSpPr>
        <p:spPr>
          <a:xfrm>
            <a:off x="9644049" y="6493574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음악가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EABFE-5203-58E3-BBA1-32297C33E201}"/>
              </a:ext>
            </a:extLst>
          </p:cNvPr>
          <p:cNvSpPr/>
          <p:nvPr/>
        </p:nvSpPr>
        <p:spPr>
          <a:xfrm>
            <a:off x="18749788" y="6556740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요리사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93289-10CA-5E89-46A9-4EF95B83D60B}"/>
              </a:ext>
            </a:extLst>
          </p:cNvPr>
          <p:cNvSpPr txBox="1"/>
          <p:nvPr/>
        </p:nvSpPr>
        <p:spPr>
          <a:xfrm>
            <a:off x="8628444" y="3785542"/>
            <a:ext cx="101938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직업 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7D64D-4C7C-52ED-83D9-CCCB844C72DA}"/>
              </a:ext>
            </a:extLst>
          </p:cNvPr>
          <p:cNvSpPr/>
          <p:nvPr/>
        </p:nvSpPr>
        <p:spPr>
          <a:xfrm>
            <a:off x="-261459" y="-10550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59D6AB-7FBE-2EF4-D627-CD8D3209EDA5}"/>
              </a:ext>
            </a:extLst>
          </p:cNvPr>
          <p:cNvSpPr/>
          <p:nvPr/>
        </p:nvSpPr>
        <p:spPr>
          <a:xfrm>
            <a:off x="8828455" y="-137089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상점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E4755-C4BC-576B-7318-69693EEBA2EB}"/>
              </a:ext>
            </a:extLst>
          </p:cNvPr>
          <p:cNvSpPr txBox="1"/>
          <p:nvPr/>
        </p:nvSpPr>
        <p:spPr>
          <a:xfrm>
            <a:off x="18717657" y="20963670"/>
            <a:ext cx="686758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0" dirty="0"/>
              <a:t>개당 </a:t>
            </a:r>
            <a:r>
              <a:rPr lang="en-US" altLang="ko-KR" sz="11000" dirty="0"/>
              <a:t>3</a:t>
            </a:r>
            <a:r>
              <a:rPr lang="ko-KR" altLang="en-US" sz="11000" dirty="0"/>
              <a:t>만원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8E973-FBD6-A558-393E-57EAB34BCADC}"/>
              </a:ext>
            </a:extLst>
          </p:cNvPr>
          <p:cNvSpPr txBox="1"/>
          <p:nvPr/>
        </p:nvSpPr>
        <p:spPr>
          <a:xfrm>
            <a:off x="9948119" y="24019793"/>
            <a:ext cx="78790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랜덤박스</a:t>
            </a:r>
          </a:p>
        </p:txBody>
      </p:sp>
      <p:pic>
        <p:nvPicPr>
          <p:cNvPr id="25" name="Picture 2" descr="로켓 리그에서 랜덤박스 없애고 대안 제시한다! : 네이버 블로그">
            <a:extLst>
              <a:ext uri="{FF2B5EF4-FFF2-40B4-BE49-F238E27FC236}">
                <a16:creationId xmlns:a16="http://schemas.microsoft.com/office/drawing/2014/main" id="{47081724-DB38-889A-AC5A-A66A9CA90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4" t="22318" r="35547" b="20151"/>
          <a:stretch/>
        </p:blipFill>
        <p:spPr bwMode="auto">
          <a:xfrm>
            <a:off x="-10674" y="26657208"/>
            <a:ext cx="8162606" cy="93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BDA6E0-0AC2-8EAB-C534-8147263047B8}"/>
              </a:ext>
            </a:extLst>
          </p:cNvPr>
          <p:cNvSpPr txBox="1"/>
          <p:nvPr/>
        </p:nvSpPr>
        <p:spPr>
          <a:xfrm>
            <a:off x="9166350" y="28803940"/>
            <a:ext cx="2770021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0" dirty="0"/>
              <a:t>구매 시 무작위의 버프를 </a:t>
            </a:r>
            <a:endParaRPr lang="en-US" altLang="ko-KR" sz="13000" dirty="0"/>
          </a:p>
          <a:p>
            <a:r>
              <a:rPr lang="ko-KR" altLang="en-US" sz="13000" dirty="0"/>
              <a:t>획득한다</a:t>
            </a:r>
            <a:r>
              <a:rPr lang="en-US" altLang="ko-KR" sz="13000" dirty="0"/>
              <a:t>  </a:t>
            </a:r>
          </a:p>
          <a:p>
            <a:r>
              <a:rPr lang="ko-KR" altLang="en-US" sz="13000" dirty="0"/>
              <a:t>가격</a:t>
            </a:r>
            <a:r>
              <a:rPr lang="en-US" altLang="ko-KR" sz="13000" dirty="0"/>
              <a:t>: 4</a:t>
            </a:r>
            <a:r>
              <a:rPr lang="ko-KR" altLang="en-US" sz="13000" dirty="0"/>
              <a:t>만원 </a:t>
            </a:r>
            <a:endParaRPr lang="en-US" altLang="ko-KR" sz="13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1FF2C1-F0F9-46E7-9B5E-67A9AC5BE9A2}"/>
              </a:ext>
            </a:extLst>
          </p:cNvPr>
          <p:cNvSpPr/>
          <p:nvPr/>
        </p:nvSpPr>
        <p:spPr>
          <a:xfrm>
            <a:off x="12383112" y="35587618"/>
            <a:ext cx="11182291" cy="465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94A5DE-3035-8925-DDDB-F34B18CAA3B4}"/>
              </a:ext>
            </a:extLst>
          </p:cNvPr>
          <p:cNvSpPr/>
          <p:nvPr/>
        </p:nvSpPr>
        <p:spPr>
          <a:xfrm>
            <a:off x="955541" y="36880782"/>
            <a:ext cx="6063816" cy="2171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 err="1"/>
              <a:t>확률표</a:t>
            </a:r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3E6146-7BF7-4790-81B4-E7AFDF72F1A0}"/>
              </a:ext>
            </a:extLst>
          </p:cNvPr>
          <p:cNvSpPr/>
          <p:nvPr/>
        </p:nvSpPr>
        <p:spPr>
          <a:xfrm>
            <a:off x="538310" y="6556741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운동선수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4136FC-454E-1C2C-7BA8-5F291BD64E13}"/>
              </a:ext>
            </a:extLst>
          </p:cNvPr>
          <p:cNvSpPr/>
          <p:nvPr/>
        </p:nvSpPr>
        <p:spPr>
          <a:xfrm>
            <a:off x="5725053" y="13762259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경찰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41D98-5944-585F-0306-6FA10B5673DA}"/>
              </a:ext>
            </a:extLst>
          </p:cNvPr>
          <p:cNvSpPr/>
          <p:nvPr/>
        </p:nvSpPr>
        <p:spPr>
          <a:xfrm>
            <a:off x="14853851" y="13649833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의사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BFB98-78B3-B693-2F40-D2B8D3BAF2FF}"/>
              </a:ext>
            </a:extLst>
          </p:cNvPr>
          <p:cNvSpPr/>
          <p:nvPr/>
        </p:nvSpPr>
        <p:spPr>
          <a:xfrm>
            <a:off x="9644049" y="6493574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음악가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EABFE-5203-58E3-BBA1-32297C33E201}"/>
              </a:ext>
            </a:extLst>
          </p:cNvPr>
          <p:cNvSpPr/>
          <p:nvPr/>
        </p:nvSpPr>
        <p:spPr>
          <a:xfrm>
            <a:off x="18749788" y="6556740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요리사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93289-10CA-5E89-46A9-4EF95B83D60B}"/>
              </a:ext>
            </a:extLst>
          </p:cNvPr>
          <p:cNvSpPr txBox="1"/>
          <p:nvPr/>
        </p:nvSpPr>
        <p:spPr>
          <a:xfrm>
            <a:off x="8628444" y="3785542"/>
            <a:ext cx="101938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직업 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7D64D-4C7C-52ED-83D9-CCCB844C72DA}"/>
              </a:ext>
            </a:extLst>
          </p:cNvPr>
          <p:cNvSpPr/>
          <p:nvPr/>
        </p:nvSpPr>
        <p:spPr>
          <a:xfrm>
            <a:off x="-261459" y="-10550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59D6AB-7FBE-2EF4-D627-CD8D3209EDA5}"/>
              </a:ext>
            </a:extLst>
          </p:cNvPr>
          <p:cNvSpPr/>
          <p:nvPr/>
        </p:nvSpPr>
        <p:spPr>
          <a:xfrm>
            <a:off x="8828455" y="-137089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 err="1"/>
              <a:t>확률표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E4755-C4BC-576B-7318-69693EEBA2EB}"/>
              </a:ext>
            </a:extLst>
          </p:cNvPr>
          <p:cNvSpPr txBox="1"/>
          <p:nvPr/>
        </p:nvSpPr>
        <p:spPr>
          <a:xfrm>
            <a:off x="18717657" y="20963670"/>
            <a:ext cx="686758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0" dirty="0"/>
              <a:t>개당 </a:t>
            </a:r>
            <a:r>
              <a:rPr lang="en-US" altLang="ko-KR" sz="11000" dirty="0"/>
              <a:t>3</a:t>
            </a:r>
            <a:r>
              <a:rPr lang="ko-KR" altLang="en-US" sz="11000" dirty="0"/>
              <a:t>만원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8E973-FBD6-A558-393E-57EAB34BCADC}"/>
              </a:ext>
            </a:extLst>
          </p:cNvPr>
          <p:cNvSpPr txBox="1"/>
          <p:nvPr/>
        </p:nvSpPr>
        <p:spPr>
          <a:xfrm>
            <a:off x="9948119" y="24019793"/>
            <a:ext cx="78790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랜덤박스</a:t>
            </a:r>
          </a:p>
        </p:txBody>
      </p:sp>
      <p:pic>
        <p:nvPicPr>
          <p:cNvPr id="25" name="Picture 2" descr="로켓 리그에서 랜덤박스 없애고 대안 제시한다! : 네이버 블로그">
            <a:extLst>
              <a:ext uri="{FF2B5EF4-FFF2-40B4-BE49-F238E27FC236}">
                <a16:creationId xmlns:a16="http://schemas.microsoft.com/office/drawing/2014/main" id="{47081724-DB38-889A-AC5A-A66A9CA90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4" t="22318" r="35547" b="20151"/>
          <a:stretch/>
        </p:blipFill>
        <p:spPr bwMode="auto">
          <a:xfrm>
            <a:off x="-10674" y="26657208"/>
            <a:ext cx="8162606" cy="93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BDA6E0-0AC2-8EAB-C534-8147263047B8}"/>
              </a:ext>
            </a:extLst>
          </p:cNvPr>
          <p:cNvSpPr txBox="1"/>
          <p:nvPr/>
        </p:nvSpPr>
        <p:spPr>
          <a:xfrm>
            <a:off x="9166350" y="28803940"/>
            <a:ext cx="2770021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0" dirty="0"/>
              <a:t>구매 시 무작위의 버프를 </a:t>
            </a:r>
            <a:endParaRPr lang="en-US" altLang="ko-KR" sz="13000" dirty="0"/>
          </a:p>
          <a:p>
            <a:r>
              <a:rPr lang="ko-KR" altLang="en-US" sz="13000" dirty="0"/>
              <a:t>획득한다</a:t>
            </a:r>
            <a:r>
              <a:rPr lang="en-US" altLang="ko-KR" sz="13000" dirty="0"/>
              <a:t>  </a:t>
            </a:r>
          </a:p>
          <a:p>
            <a:r>
              <a:rPr lang="ko-KR" altLang="en-US" sz="13000" dirty="0"/>
              <a:t>가격</a:t>
            </a:r>
            <a:r>
              <a:rPr lang="en-US" altLang="ko-KR" sz="13000" dirty="0"/>
              <a:t>: 4</a:t>
            </a:r>
            <a:r>
              <a:rPr lang="ko-KR" altLang="en-US" sz="13000" dirty="0"/>
              <a:t>만원 </a:t>
            </a:r>
            <a:endParaRPr lang="en-US" altLang="ko-KR" sz="13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1FF2C1-F0F9-46E7-9B5E-67A9AC5BE9A2}"/>
              </a:ext>
            </a:extLst>
          </p:cNvPr>
          <p:cNvSpPr/>
          <p:nvPr/>
        </p:nvSpPr>
        <p:spPr>
          <a:xfrm>
            <a:off x="12383112" y="35587618"/>
            <a:ext cx="11182291" cy="465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/>
              <a:t>구매하기</a:t>
            </a:r>
            <a:r>
              <a:rPr lang="ko-KR" altLang="en-US" sz="10000" dirty="0"/>
              <a:t>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94A5DE-3035-8925-DDDB-F34B18CAA3B4}"/>
              </a:ext>
            </a:extLst>
          </p:cNvPr>
          <p:cNvSpPr/>
          <p:nvPr/>
        </p:nvSpPr>
        <p:spPr>
          <a:xfrm>
            <a:off x="955541" y="36880782"/>
            <a:ext cx="6063816" cy="2171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0" dirty="0" err="1"/>
              <a:t>확률표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D0A9E-4A7E-2A3E-9EFE-0609A6101BA0}"/>
              </a:ext>
            </a:extLst>
          </p:cNvPr>
          <p:cNvSpPr/>
          <p:nvPr/>
        </p:nvSpPr>
        <p:spPr>
          <a:xfrm>
            <a:off x="-178421" y="3242745"/>
            <a:ext cx="27700213" cy="42985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6664E-CBC4-383B-9A92-CD3F809F2484}"/>
              </a:ext>
            </a:extLst>
          </p:cNvPr>
          <p:cNvSpPr txBox="1"/>
          <p:nvPr/>
        </p:nvSpPr>
        <p:spPr>
          <a:xfrm>
            <a:off x="-261460" y="4617455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직업 아이템 생성에 필요한 돈이</a:t>
            </a:r>
            <a:endParaRPr lang="en-US" altLang="ko-KR" sz="12000" dirty="0"/>
          </a:p>
          <a:p>
            <a:r>
              <a:rPr lang="en-US" altLang="ko-KR" sz="12000" dirty="0"/>
              <a:t>5</a:t>
            </a:r>
            <a:r>
              <a:rPr lang="ko-KR" altLang="en-US" sz="12000" dirty="0"/>
              <a:t>회 동안 절반으로 감소한다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0B0CE2-593C-31CD-C899-6DD5B5CE62E2}"/>
              </a:ext>
            </a:extLst>
          </p:cNvPr>
          <p:cNvSpPr txBox="1"/>
          <p:nvPr/>
        </p:nvSpPr>
        <p:spPr>
          <a:xfrm>
            <a:off x="226187" y="35645049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돈 아이템 생성시 </a:t>
            </a:r>
            <a:endParaRPr lang="en-US" altLang="ko-KR" sz="12000" dirty="0"/>
          </a:p>
          <a:p>
            <a:r>
              <a:rPr lang="en-US" altLang="ko-KR" sz="12000" dirty="0"/>
              <a:t>1</a:t>
            </a:r>
            <a:r>
              <a:rPr lang="ko-KR" altLang="en-US" sz="12000" dirty="0"/>
              <a:t>단계가 아닌 </a:t>
            </a:r>
            <a:r>
              <a:rPr lang="en-US" altLang="ko-KR" sz="12000" dirty="0"/>
              <a:t>2</a:t>
            </a:r>
            <a:r>
              <a:rPr lang="ko-KR" altLang="en-US" sz="12000" dirty="0"/>
              <a:t>단계의 아이템이 나온다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9E632F-6A89-D619-1213-0DF02289BE6C}"/>
              </a:ext>
            </a:extLst>
          </p:cNvPr>
          <p:cNvSpPr txBox="1"/>
          <p:nvPr/>
        </p:nvSpPr>
        <p:spPr>
          <a:xfrm>
            <a:off x="-178421" y="29495968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직업 아이템 생성시 </a:t>
            </a:r>
            <a:endParaRPr lang="en-US" altLang="ko-KR" sz="12000" dirty="0"/>
          </a:p>
          <a:p>
            <a:r>
              <a:rPr lang="en-US" altLang="ko-KR" sz="12000" dirty="0"/>
              <a:t>1</a:t>
            </a:r>
            <a:r>
              <a:rPr lang="ko-KR" altLang="en-US" sz="12000" dirty="0"/>
              <a:t>단계가 아닌 </a:t>
            </a:r>
            <a:r>
              <a:rPr lang="en-US" altLang="ko-KR" sz="12000" dirty="0"/>
              <a:t>2</a:t>
            </a:r>
            <a:r>
              <a:rPr lang="ko-KR" altLang="en-US" sz="12000" dirty="0"/>
              <a:t>단계의 아이템이 나온다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A37E54-845B-E770-3FE0-6C42A350C0C3}"/>
              </a:ext>
            </a:extLst>
          </p:cNvPr>
          <p:cNvSpPr txBox="1"/>
          <p:nvPr/>
        </p:nvSpPr>
        <p:spPr>
          <a:xfrm>
            <a:off x="-10674" y="26157716"/>
            <a:ext cx="35496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/>
              <a:t>7</a:t>
            </a:r>
            <a:r>
              <a:rPr lang="ko-KR" altLang="en-US" sz="12000" dirty="0"/>
              <a:t>만원을 획득한다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ED86DB-700C-B16F-8795-E2DD5183E5CD}"/>
              </a:ext>
            </a:extLst>
          </p:cNvPr>
          <p:cNvSpPr txBox="1"/>
          <p:nvPr/>
        </p:nvSpPr>
        <p:spPr>
          <a:xfrm>
            <a:off x="-10674" y="20371124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무작위 직업의 </a:t>
            </a:r>
            <a:r>
              <a:rPr lang="en-US" altLang="ko-KR" sz="12000" dirty="0"/>
              <a:t>1~3</a:t>
            </a:r>
            <a:r>
              <a:rPr lang="ko-KR" altLang="en-US" sz="12000" dirty="0"/>
              <a:t>단계 아이템을</a:t>
            </a:r>
            <a:endParaRPr lang="en-US" altLang="ko-KR" sz="12000" dirty="0"/>
          </a:p>
          <a:p>
            <a:r>
              <a:rPr lang="en-US" altLang="ko-KR" sz="12000" dirty="0"/>
              <a:t>2</a:t>
            </a:r>
            <a:r>
              <a:rPr lang="ko-KR" altLang="en-US" sz="12000" dirty="0"/>
              <a:t>개 획득한다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6DD107-62AA-09A2-ACF0-F639444FA7FD}"/>
              </a:ext>
            </a:extLst>
          </p:cNvPr>
          <p:cNvSpPr txBox="1"/>
          <p:nvPr/>
        </p:nvSpPr>
        <p:spPr>
          <a:xfrm>
            <a:off x="-10674" y="9254896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직업 아이템 생성을</a:t>
            </a:r>
            <a:endParaRPr lang="en-US" altLang="ko-KR" sz="12000" dirty="0"/>
          </a:p>
          <a:p>
            <a:r>
              <a:rPr lang="en-US" altLang="ko-KR" sz="12000" dirty="0"/>
              <a:t>5</a:t>
            </a:r>
            <a:r>
              <a:rPr lang="ko-KR" altLang="en-US" sz="12000" dirty="0"/>
              <a:t>회 동안 무료로 할 수 있다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8F2B3-2BEA-4AF6-00FA-7B57C7D3089C}"/>
              </a:ext>
            </a:extLst>
          </p:cNvPr>
          <p:cNvSpPr txBox="1"/>
          <p:nvPr/>
        </p:nvSpPr>
        <p:spPr>
          <a:xfrm>
            <a:off x="-178421" y="14391184"/>
            <a:ext cx="354961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무작위 직업의 </a:t>
            </a:r>
            <a:r>
              <a:rPr lang="en-US" altLang="ko-KR" sz="12000" dirty="0"/>
              <a:t>1~3</a:t>
            </a:r>
            <a:r>
              <a:rPr lang="ko-KR" altLang="en-US" sz="12000" dirty="0"/>
              <a:t>단계 아이템을</a:t>
            </a:r>
            <a:endParaRPr lang="en-US" altLang="ko-KR" sz="12000" dirty="0"/>
          </a:p>
          <a:p>
            <a:r>
              <a:rPr lang="en-US" altLang="ko-KR" sz="12000" dirty="0"/>
              <a:t>1</a:t>
            </a:r>
            <a:r>
              <a:rPr lang="ko-KR" altLang="en-US" sz="12000" dirty="0"/>
              <a:t>개 획득한다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2CFC19-B7F8-811C-441B-95EBEB915AFE}"/>
              </a:ext>
            </a:extLst>
          </p:cNvPr>
          <p:cNvSpPr txBox="1"/>
          <p:nvPr/>
        </p:nvSpPr>
        <p:spPr>
          <a:xfrm>
            <a:off x="22607755" y="5195046"/>
            <a:ext cx="1160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/>
              <a:t>30%</a:t>
            </a:r>
            <a:endParaRPr lang="en-US" altLang="ko-KR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F0B09-1DB2-735E-BE01-E78918C0537C}"/>
              </a:ext>
            </a:extLst>
          </p:cNvPr>
          <p:cNvSpPr txBox="1"/>
          <p:nvPr/>
        </p:nvSpPr>
        <p:spPr>
          <a:xfrm>
            <a:off x="969587" y="43405051"/>
            <a:ext cx="35496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/>
              <a:t>꽝</a:t>
            </a:r>
            <a:endParaRPr lang="en-US" altLang="ko-KR" sz="12000" dirty="0"/>
          </a:p>
          <a:p>
            <a:endParaRPr lang="en-US" altLang="ko-KR" sz="1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FBE49C-2C00-0075-E55D-26354B1660F8}"/>
              </a:ext>
            </a:extLst>
          </p:cNvPr>
          <p:cNvSpPr txBox="1"/>
          <p:nvPr/>
        </p:nvSpPr>
        <p:spPr>
          <a:xfrm>
            <a:off x="22607755" y="9547757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10%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63DF4-6182-B2FE-F723-3E5B97E81429}"/>
              </a:ext>
            </a:extLst>
          </p:cNvPr>
          <p:cNvSpPr txBox="1"/>
          <p:nvPr/>
        </p:nvSpPr>
        <p:spPr>
          <a:xfrm>
            <a:off x="22607755" y="14397646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20%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B9BD0-4B6C-AE64-08D6-CEBA0277AE90}"/>
              </a:ext>
            </a:extLst>
          </p:cNvPr>
          <p:cNvSpPr txBox="1"/>
          <p:nvPr/>
        </p:nvSpPr>
        <p:spPr>
          <a:xfrm>
            <a:off x="22753974" y="26087026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9%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0B59B0-1855-71AC-3930-4F455184F8A8}"/>
              </a:ext>
            </a:extLst>
          </p:cNvPr>
          <p:cNvSpPr txBox="1"/>
          <p:nvPr/>
        </p:nvSpPr>
        <p:spPr>
          <a:xfrm>
            <a:off x="22338350" y="43558982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20%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FCEF05-D582-B3D4-A7E7-DC2A97AF88B4}"/>
              </a:ext>
            </a:extLst>
          </p:cNvPr>
          <p:cNvSpPr txBox="1"/>
          <p:nvPr/>
        </p:nvSpPr>
        <p:spPr>
          <a:xfrm>
            <a:off x="22527038" y="20168627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10%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AD6B5-77E9-79FD-F651-020AEDADD116}"/>
              </a:ext>
            </a:extLst>
          </p:cNvPr>
          <p:cNvSpPr txBox="1"/>
          <p:nvPr/>
        </p:nvSpPr>
        <p:spPr>
          <a:xfrm>
            <a:off x="22126368" y="33253339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0.5%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E72FA9-1C2C-DC1A-1421-2256530811A2}"/>
              </a:ext>
            </a:extLst>
          </p:cNvPr>
          <p:cNvSpPr txBox="1"/>
          <p:nvPr/>
        </p:nvSpPr>
        <p:spPr>
          <a:xfrm>
            <a:off x="21882544" y="39216971"/>
            <a:ext cx="18991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0" dirty="0"/>
              <a:t>0.5%</a:t>
            </a:r>
          </a:p>
        </p:txBody>
      </p:sp>
    </p:spTree>
    <p:extLst>
      <p:ext uri="{BB962C8B-B14F-4D97-AF65-F5344CB8AC3E}">
        <p14:creationId xmlns:p14="http://schemas.microsoft.com/office/powerpoint/2010/main" val="91737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405</Words>
  <Application>Microsoft Office PowerPoint</Application>
  <PresentationFormat>사용자 지정</PresentationFormat>
  <Paragraphs>131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 ㅊ</dc:creator>
  <cp:lastModifiedBy>jy ㅊ</cp:lastModifiedBy>
  <cp:revision>32</cp:revision>
  <dcterms:created xsi:type="dcterms:W3CDTF">2024-05-26T07:33:50Z</dcterms:created>
  <dcterms:modified xsi:type="dcterms:W3CDTF">2024-06-05T01:10:53Z</dcterms:modified>
</cp:coreProperties>
</file>