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1" r:id="rId3"/>
    <p:sldId id="272" r:id="rId4"/>
    <p:sldId id="269" r:id="rId5"/>
    <p:sldId id="268" r:id="rId6"/>
    <p:sldId id="274" r:id="rId7"/>
    <p:sldId id="261" r:id="rId8"/>
    <p:sldId id="275" r:id="rId9"/>
    <p:sldId id="276" r:id="rId10"/>
    <p:sldId id="265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CC775-E446-48EB-9B29-29EDC2728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D21FA6-5B66-447C-8F85-3BBD0CD52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2B190A-0DE2-4F7B-B928-E4E245FA1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CF23-8296-4A53-9CBC-B259CFD35397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EC0C24-9EB8-4E39-AB47-BEA3A9CF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5523AF-5BE7-4B7E-BB4F-FA95523C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7CA1-FDF9-4520-97D6-2C772D8F3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8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A4A60-90F2-4C6A-9957-E9C789AC9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A38ECC-6077-4B24-9556-0C9FD8CD3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443BF4-2776-49A0-AD75-449BDF078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CF23-8296-4A53-9CBC-B259CFD35397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34E9B-CB61-439D-B7D4-F6410293D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9D3209-A520-4329-896D-42C19458E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7CA1-FDF9-4520-97D6-2C772D8F3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6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3DE07F-5D58-40FC-BE6C-CC7511638B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E03988-7F6F-4718-ADCD-2E3B75123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861D59-03A1-4B63-BBBF-142EEB901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CF23-8296-4A53-9CBC-B259CFD35397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575982-9A01-4729-A966-6C41EE29F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07B053-1947-4E58-B11F-FA60D1C2A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7CA1-FDF9-4520-97D6-2C772D8F3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36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3CCFB1-F11D-47DA-95E8-64B8EED35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B0A648-2AD6-4AD7-B87E-4AA1ED560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44E432-0571-402C-8E26-7429DDF3C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CF23-8296-4A53-9CBC-B259CFD35397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27E630-178D-432F-AD3D-683DB4230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1419EC-26D8-4696-80A4-F407B683E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7CA1-FDF9-4520-97D6-2C772D8F3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42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D8AAD-7A83-49B5-BD6D-FE0BCAA09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B25289-2A19-481F-9277-AF1860BA3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5F7105-14DA-444D-A6C7-6E7A2DB93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CF23-8296-4A53-9CBC-B259CFD35397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F2989D-FC8A-40BF-A502-51AD68347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8A0A2A-158F-4E8A-88D2-E50DEC3B8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7CA1-FDF9-4520-97D6-2C772D8F3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22C26-D73B-4FCD-AAD8-19BE4988A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A1DAA4-B626-4A25-AFB7-C353DD32ED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9B00C9-F9F9-44B0-8CA7-64173F713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0B09FA-4391-49B2-88A9-5A2E0C4DF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CF23-8296-4A53-9CBC-B259CFD35397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4571FF-3713-48E5-A500-2AF7D8461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F444B9-9A6B-4B2D-AF6A-951B5FE3E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7CA1-FDF9-4520-97D6-2C772D8F3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23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99898F-4D54-4ED0-B3D9-585766C10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FDD8C-6DEF-4C13-882A-336B552A1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31A3B8-E76B-4224-B7F3-BFAF7E1DE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C1F6EE-84A3-4A7B-88DC-D9DAA46FF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1E2C33-B556-4140-88A8-DD0E1AC305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F3F9F1-7CC9-4CFE-A985-AFCB800CD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CF23-8296-4A53-9CBC-B259CFD35397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671506-2846-4977-A355-0A6AD4092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EA9095-2F1B-4B1E-AF08-2652E60B3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7CA1-FDF9-4520-97D6-2C772D8F3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6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CDDAA-14BF-4BF0-8920-8536C5C4F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55D323-CAC6-4FF9-8151-53447D64A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CF23-8296-4A53-9CBC-B259CFD35397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08FDC1-FBFC-471B-9AFC-5E29FF062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58F7E1-05F9-4C15-89D0-C193AB363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7CA1-FDF9-4520-97D6-2C772D8F3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9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3CD099-FA59-40F8-B691-011A5E253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CF23-8296-4A53-9CBC-B259CFD35397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C64A46-0051-48BD-9215-13347A598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D7AAC3-8B1A-4DDC-AB96-9EC4231DB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7CA1-FDF9-4520-97D6-2C772D8F3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4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9FECB-02A7-4188-9FC7-15F2599EB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324BA5-5FBD-4C7A-9C5F-E12E4AE7F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D8C16F-240B-4BCF-8A6D-7E144FDE9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CF3ABB-A6F6-4307-8147-3929EBA3A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CF23-8296-4A53-9CBC-B259CFD35397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296336-5E53-4ABA-824F-7CCFFB0A3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3194E2-5BD7-4B9A-9B11-D66D0A435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7CA1-FDF9-4520-97D6-2C772D8F3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0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155D9C-04C7-4FF0-8A74-B5F1006F8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D3CECD-B977-4FB8-BB7C-2A390616A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9F6058-B81C-4658-804E-8D034BEF6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0D6553-08DB-43FF-9EA2-10681891D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CF23-8296-4A53-9CBC-B259CFD35397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E95ED9-3CAE-4B78-914A-DC66B6320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1B5BBE-5E52-4087-BDDF-E4E7EE53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7CA1-FDF9-4520-97D6-2C772D8F3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3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B94D56-16FB-4EB9-83D6-4C621D2EC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60DA14-D443-49C0-897E-CC083529F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9E6AF5-2709-48C0-A21E-AA80246EF2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3CF23-8296-4A53-9CBC-B259CFD35397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FD5630-D042-4FA7-BAFA-A22BF3921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2B35E0-5485-483F-B4CF-B7C8898A8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77CA1-FDF9-4520-97D6-2C772D8F3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9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588333F-C00B-4491-A8D3-D6E3FFEA9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832" y="1726164"/>
            <a:ext cx="6136168" cy="36512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905A061-71A0-42C8-88C4-E14921C43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24816"/>
            <a:ext cx="6018245" cy="379237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85422AF-1B08-4B64-848E-A41FCF0316A6}"/>
              </a:ext>
            </a:extLst>
          </p:cNvPr>
          <p:cNvSpPr txBox="1"/>
          <p:nvPr/>
        </p:nvSpPr>
        <p:spPr>
          <a:xfrm>
            <a:off x="768106" y="3551626"/>
            <a:ext cx="50097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panel</a:t>
            </a:r>
          </a:p>
          <a:p>
            <a:endParaRPr lang="en-US" dirty="0"/>
          </a:p>
          <a:p>
            <a:r>
              <a:rPr lang="en-US" dirty="0"/>
              <a:t>Dynamic load device controller(UI) to the sub panel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define by the setTargetPanel.vi</a:t>
            </a:r>
            <a:r>
              <a:rPr lang="zh-CN" altLang="en-US" dirty="0"/>
              <a:t>）</a:t>
            </a:r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21AEAB8-CDF1-459D-AB59-76962A3C1F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87991"/>
            <a:ext cx="3650296" cy="20575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A0F738F-E69B-4E37-9BF6-6FEF407557D0}"/>
              </a:ext>
            </a:extLst>
          </p:cNvPr>
          <p:cNvSpPr txBox="1"/>
          <p:nvPr/>
        </p:nvSpPr>
        <p:spPr>
          <a:xfrm>
            <a:off x="4696409" y="3128865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panel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830AC34-2E19-477E-B27B-7575281A7CB8}"/>
              </a:ext>
            </a:extLst>
          </p:cNvPr>
          <p:cNvSpPr txBox="1"/>
          <p:nvPr/>
        </p:nvSpPr>
        <p:spPr>
          <a:xfrm>
            <a:off x="3934408" y="2236237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panel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8E06C34-62DE-497F-9365-737666237661}"/>
              </a:ext>
            </a:extLst>
          </p:cNvPr>
          <p:cNvCxnSpPr/>
          <p:nvPr/>
        </p:nvCxnSpPr>
        <p:spPr>
          <a:xfrm>
            <a:off x="5863905" y="880844"/>
            <a:ext cx="813732" cy="973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9972343-2F8D-440A-AB72-711592B25440}"/>
              </a:ext>
            </a:extLst>
          </p:cNvPr>
          <p:cNvSpPr txBox="1"/>
          <p:nvPr/>
        </p:nvSpPr>
        <p:spPr>
          <a:xfrm>
            <a:off x="5578679" y="511728"/>
            <a:ext cx="2269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Microscope Controller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6A40A6D-04FE-40A3-9E24-252A8616A90D}"/>
              </a:ext>
            </a:extLst>
          </p:cNvPr>
          <p:cNvSpPr txBox="1"/>
          <p:nvPr/>
        </p:nvSpPr>
        <p:spPr>
          <a:xfrm>
            <a:off x="9311779" y="763398"/>
            <a:ext cx="217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QuickNote</a:t>
            </a:r>
            <a:r>
              <a:rPr lang="en-US" dirty="0"/>
              <a:t> Controller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059BA2F-0A8D-45AE-93E6-5D4FFBC368F2}"/>
              </a:ext>
            </a:extLst>
          </p:cNvPr>
          <p:cNvCxnSpPr/>
          <p:nvPr/>
        </p:nvCxnSpPr>
        <p:spPr>
          <a:xfrm>
            <a:off x="10075178" y="1249960"/>
            <a:ext cx="461394" cy="838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458F335-553D-42F5-B6D3-CC24A0294A55}"/>
              </a:ext>
            </a:extLst>
          </p:cNvPr>
          <p:cNvSpPr txBox="1"/>
          <p:nvPr/>
        </p:nvSpPr>
        <p:spPr>
          <a:xfrm>
            <a:off x="6946084" y="5847127"/>
            <a:ext cx="2042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Displayer Controller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DC54A15-ECE5-427F-B9C4-B2CC4ED0D651}"/>
              </a:ext>
            </a:extLst>
          </p:cNvPr>
          <p:cNvCxnSpPr>
            <a:cxnSpLocks/>
          </p:cNvCxnSpPr>
          <p:nvPr/>
        </p:nvCxnSpPr>
        <p:spPr>
          <a:xfrm flipV="1">
            <a:off x="7920606" y="4412609"/>
            <a:ext cx="124436" cy="1427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7931780B-934D-46F8-92F9-1EDA875BBBFF}"/>
              </a:ext>
            </a:extLst>
          </p:cNvPr>
          <p:cNvSpPr txBox="1"/>
          <p:nvPr/>
        </p:nvSpPr>
        <p:spPr>
          <a:xfrm>
            <a:off x="9110444" y="5855516"/>
            <a:ext cx="1595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QPD Controller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596B16F-E5F4-4B69-9B94-9F2F04D27487}"/>
              </a:ext>
            </a:extLst>
          </p:cNvPr>
          <p:cNvCxnSpPr>
            <a:cxnSpLocks/>
          </p:cNvCxnSpPr>
          <p:nvPr/>
        </p:nvCxnSpPr>
        <p:spPr>
          <a:xfrm flipH="1" flipV="1">
            <a:off x="9529895" y="4353887"/>
            <a:ext cx="75500" cy="1434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A375091F-1B60-4B2D-87D8-9A77B0FF7B18}"/>
              </a:ext>
            </a:extLst>
          </p:cNvPr>
          <p:cNvSpPr txBox="1"/>
          <p:nvPr/>
        </p:nvSpPr>
        <p:spPr>
          <a:xfrm>
            <a:off x="9655729" y="6325300"/>
            <a:ext cx="2192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StepMotor</a:t>
            </a:r>
            <a:r>
              <a:rPr lang="en-US" dirty="0"/>
              <a:t> Controller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E965381-89CB-4BEA-ACE1-30AB9A93D66E}"/>
              </a:ext>
            </a:extLst>
          </p:cNvPr>
          <p:cNvCxnSpPr>
            <a:cxnSpLocks/>
          </p:cNvCxnSpPr>
          <p:nvPr/>
        </p:nvCxnSpPr>
        <p:spPr>
          <a:xfrm flipH="1" flipV="1">
            <a:off x="10133901" y="3263317"/>
            <a:ext cx="295014" cy="3172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5FADCE69-21DF-4433-8B48-C4B278BDE39D}"/>
              </a:ext>
            </a:extLst>
          </p:cNvPr>
          <p:cNvSpPr txBox="1"/>
          <p:nvPr/>
        </p:nvSpPr>
        <p:spPr>
          <a:xfrm>
            <a:off x="10499870" y="5486401"/>
            <a:ext cx="1692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Stage Controller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7B3AFC4-504A-40FE-9E3B-19738B782B9B}"/>
              </a:ext>
            </a:extLst>
          </p:cNvPr>
          <p:cNvCxnSpPr>
            <a:cxnSpLocks/>
          </p:cNvCxnSpPr>
          <p:nvPr/>
        </p:nvCxnSpPr>
        <p:spPr>
          <a:xfrm flipV="1">
            <a:off x="11393649" y="3422708"/>
            <a:ext cx="216714" cy="2148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8AADED14-2C7B-400F-BF5B-9AECAF6E85C7}"/>
              </a:ext>
            </a:extLst>
          </p:cNvPr>
          <p:cNvSpPr txBox="1"/>
          <p:nvPr/>
        </p:nvSpPr>
        <p:spPr>
          <a:xfrm>
            <a:off x="0" y="251670"/>
            <a:ext cx="59612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device can run independently by </a:t>
            </a:r>
          </a:p>
          <a:p>
            <a:r>
              <a:rPr lang="en-US" dirty="0"/>
              <a:t>loading the device as a root actor.</a:t>
            </a:r>
          </a:p>
          <a:p>
            <a:r>
              <a:rPr lang="en-US" dirty="0"/>
              <a:t>Or, work simultaneously when integrated into the microscope</a:t>
            </a:r>
          </a:p>
          <a:p>
            <a:r>
              <a:rPr lang="en-US" dirty="0"/>
              <a:t>As a subpanel 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DC486DD-67F8-4B90-9DFB-779826C4F01A}"/>
              </a:ext>
            </a:extLst>
          </p:cNvPr>
          <p:cNvSpPr txBox="1"/>
          <p:nvPr/>
        </p:nvSpPr>
        <p:spPr>
          <a:xfrm>
            <a:off x="0" y="5657671"/>
            <a:ext cx="6418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this architecture,  devices are building blocks that can be loaded</a:t>
            </a:r>
          </a:p>
          <a:p>
            <a:r>
              <a:rPr lang="en-US" dirty="0"/>
              <a:t>Into the microscope(dock)</a:t>
            </a:r>
          </a:p>
        </p:txBody>
      </p:sp>
    </p:spTree>
    <p:extLst>
      <p:ext uri="{BB962C8B-B14F-4D97-AF65-F5344CB8AC3E}">
        <p14:creationId xmlns:p14="http://schemas.microsoft.com/office/powerpoint/2010/main" val="2078817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0A000F76-19FD-4290-94E8-54B0B1E1E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68" y="1633687"/>
            <a:ext cx="2886277" cy="469246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46EDE36-7832-4866-AA4A-39431B0D72E8}"/>
              </a:ext>
            </a:extLst>
          </p:cNvPr>
          <p:cNvSpPr txBox="1"/>
          <p:nvPr/>
        </p:nvSpPr>
        <p:spPr>
          <a:xfrm>
            <a:off x="239165" y="173240"/>
            <a:ext cx="12754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Microscope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82CBD3E-02A0-4BE1-A0F6-D5492024D632}"/>
              </a:ext>
            </a:extLst>
          </p:cNvPr>
          <p:cNvSpPr txBox="1"/>
          <p:nvPr/>
        </p:nvSpPr>
        <p:spPr>
          <a:xfrm>
            <a:off x="260060" y="587229"/>
            <a:ext cx="68403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1,Microscope is a special device that inherit from </a:t>
            </a:r>
            <a:r>
              <a:rPr lang="en-US" sz="1000" dirty="0" err="1"/>
              <a:t>DockDevice</a:t>
            </a:r>
            <a:r>
              <a:rPr lang="en-US" sz="1000" dirty="0"/>
              <a:t> [ be able to </a:t>
            </a:r>
            <a:r>
              <a:rPr lang="en-US" sz="1000" dirty="0" err="1"/>
              <a:t>inserDevicePanel</a:t>
            </a:r>
            <a:r>
              <a:rPr lang="en-US" sz="1000" dirty="0"/>
              <a:t>],</a:t>
            </a:r>
            <a:br>
              <a:rPr lang="en-US" sz="1000" dirty="0"/>
            </a:br>
            <a:r>
              <a:rPr lang="en-US" sz="1000" dirty="0"/>
              <a:t>                                                                                         </a:t>
            </a:r>
            <a:r>
              <a:rPr lang="en-US" sz="1000" dirty="0" err="1"/>
              <a:t>StageControler</a:t>
            </a:r>
            <a:r>
              <a:rPr lang="en-US" sz="1000" dirty="0"/>
              <a:t>[be able to move the stage by call the default stage’s function ] </a:t>
            </a:r>
            <a:br>
              <a:rPr lang="en-US" sz="1000" dirty="0"/>
            </a:br>
            <a:r>
              <a:rPr lang="en-US" sz="1000" dirty="0"/>
              <a:t>                                                                                 and </a:t>
            </a:r>
            <a:r>
              <a:rPr lang="en-US" sz="1000" dirty="0" err="1"/>
              <a:t>DataListener</a:t>
            </a:r>
            <a:r>
              <a:rPr lang="en-US" sz="1000" dirty="0"/>
              <a:t>[be able to receive data] Interface.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8EF037C-DDB9-45BE-A539-BD22A9CDAF6A}"/>
              </a:ext>
            </a:extLst>
          </p:cNvPr>
          <p:cNvSpPr txBox="1"/>
          <p:nvPr/>
        </p:nvSpPr>
        <p:spPr>
          <a:xfrm>
            <a:off x="2632063" y="2583954"/>
            <a:ext cx="7166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Insert Device controller to the sub panel by calling the InserPanelTOmainframe.vi in the microscope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controller.lvclass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45AC5BD-A7CE-470D-8414-8594E32AF425}"/>
              </a:ext>
            </a:extLst>
          </p:cNvPr>
          <p:cNvSpPr txBox="1"/>
          <p:nvPr/>
        </p:nvSpPr>
        <p:spPr>
          <a:xfrm>
            <a:off x="1865926" y="3191640"/>
            <a:ext cx="7166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Call Detect DataProcessor/Hardware.VI and loadAllHardware.VI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DE5CDE3-9E08-4E65-B4F0-25C9B3C72829}"/>
              </a:ext>
            </a:extLst>
          </p:cNvPr>
          <p:cNvSpPr txBox="1"/>
          <p:nvPr/>
        </p:nvSpPr>
        <p:spPr>
          <a:xfrm>
            <a:off x="2209018" y="4427563"/>
            <a:ext cx="7166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Show system status in the  start up,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73449F4-C68C-4578-9878-623A8C4E4FF0}"/>
              </a:ext>
            </a:extLst>
          </p:cNvPr>
          <p:cNvSpPr txBox="1"/>
          <p:nvPr/>
        </p:nvSpPr>
        <p:spPr>
          <a:xfrm>
            <a:off x="2177773" y="5493392"/>
            <a:ext cx="7166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Load device and save the enqueuer to the Device enqueuer list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4B26055-18E7-416F-B692-B70E9440DAD9}"/>
              </a:ext>
            </a:extLst>
          </p:cNvPr>
          <p:cNvSpPr txBox="1"/>
          <p:nvPr/>
        </p:nvSpPr>
        <p:spPr>
          <a:xfrm>
            <a:off x="2052367" y="3959663"/>
            <a:ext cx="7166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Update the system status at the bottom right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E4B0D99-F0E3-47CE-852C-B308B3B6AF1A}"/>
              </a:ext>
            </a:extLst>
          </p:cNvPr>
          <p:cNvSpPr txBox="1"/>
          <p:nvPr/>
        </p:nvSpPr>
        <p:spPr>
          <a:xfrm>
            <a:off x="2260295" y="4735130"/>
            <a:ext cx="7166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Set up the tail to head chain in the pipeline. Thus, each controller can call the next controller</a:t>
            </a:r>
          </a:p>
        </p:txBody>
      </p:sp>
    </p:spTree>
    <p:extLst>
      <p:ext uri="{BB962C8B-B14F-4D97-AF65-F5344CB8AC3E}">
        <p14:creationId xmlns:p14="http://schemas.microsoft.com/office/powerpoint/2010/main" val="3885510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2D90D4BF-7F14-45D5-8E99-9FF9C1982F40}"/>
              </a:ext>
            </a:extLst>
          </p:cNvPr>
          <p:cNvSpPr txBox="1"/>
          <p:nvPr/>
        </p:nvSpPr>
        <p:spPr>
          <a:xfrm>
            <a:off x="4890781" y="7251176"/>
            <a:ext cx="2615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Lifetime of a device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13AE451-CBE2-44F5-8FAF-1CF901C0FF09}"/>
              </a:ext>
            </a:extLst>
          </p:cNvPr>
          <p:cNvSpPr txBox="1"/>
          <p:nvPr/>
        </p:nvSpPr>
        <p:spPr>
          <a:xfrm>
            <a:off x="7920606" y="2831575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Start </a:t>
            </a:r>
            <a:r>
              <a:rPr lang="en-US" sz="1000" dirty="0" err="1"/>
              <a:t>Acq</a:t>
            </a:r>
            <a:r>
              <a:rPr lang="en-US" sz="1000" dirty="0"/>
              <a:t>?</a:t>
            </a:r>
          </a:p>
        </p:txBody>
      </p:sp>
      <p:sp>
        <p:nvSpPr>
          <p:cNvPr id="26" name="箭头: 右弧形 25">
            <a:extLst>
              <a:ext uri="{FF2B5EF4-FFF2-40B4-BE49-F238E27FC236}">
                <a16:creationId xmlns:a16="http://schemas.microsoft.com/office/drawing/2014/main" id="{230B65D0-A270-4512-ADB3-E650DC5FEE5E}"/>
              </a:ext>
            </a:extLst>
          </p:cNvPr>
          <p:cNvSpPr/>
          <p:nvPr/>
        </p:nvSpPr>
        <p:spPr>
          <a:xfrm rot="10800000">
            <a:off x="8707772" y="2184225"/>
            <a:ext cx="528507" cy="175329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箭头: 右弧形 26">
            <a:extLst>
              <a:ext uri="{FF2B5EF4-FFF2-40B4-BE49-F238E27FC236}">
                <a16:creationId xmlns:a16="http://schemas.microsoft.com/office/drawing/2014/main" id="{5B23223A-8715-46EE-95B9-D8EB59373E7D}"/>
              </a:ext>
            </a:extLst>
          </p:cNvPr>
          <p:cNvSpPr/>
          <p:nvPr/>
        </p:nvSpPr>
        <p:spPr>
          <a:xfrm>
            <a:off x="9925574" y="2269513"/>
            <a:ext cx="528507" cy="175329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21F301F-8EE7-47AF-BCF8-7F828AF8F24B}"/>
              </a:ext>
            </a:extLst>
          </p:cNvPr>
          <p:cNvSpPr txBox="1"/>
          <p:nvPr/>
        </p:nvSpPr>
        <p:spPr>
          <a:xfrm>
            <a:off x="8917497" y="3903967"/>
            <a:ext cx="154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 Data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E23D0DF-EB4D-436C-B77D-5ED51C73C355}"/>
              </a:ext>
            </a:extLst>
          </p:cNvPr>
          <p:cNvSpPr txBox="1"/>
          <p:nvPr/>
        </p:nvSpPr>
        <p:spPr>
          <a:xfrm>
            <a:off x="8766706" y="1899921"/>
            <a:ext cx="1728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Notify controller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BF7F6D4-D91C-467D-AA53-A4035DA70FB0}"/>
              </a:ext>
            </a:extLst>
          </p:cNvPr>
          <p:cNvSpPr txBox="1"/>
          <p:nvPr/>
        </p:nvSpPr>
        <p:spPr>
          <a:xfrm>
            <a:off x="8902117" y="2823185"/>
            <a:ext cx="12586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/>
              <a:t>Acq</a:t>
            </a:r>
            <a:r>
              <a:rPr lang="en-US" sz="1000" dirty="0"/>
              <a:t> Loop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While status == busy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3B134AAD-8CAC-4F74-B9A7-03E62A11E29D}"/>
              </a:ext>
            </a:extLst>
          </p:cNvPr>
          <p:cNvCxnSpPr>
            <a:cxnSpLocks/>
          </p:cNvCxnSpPr>
          <p:nvPr/>
        </p:nvCxnSpPr>
        <p:spPr>
          <a:xfrm flipV="1">
            <a:off x="7994709" y="3090236"/>
            <a:ext cx="5956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D81DC2BC-6AB2-49E4-A131-45235E024F75}"/>
              </a:ext>
            </a:extLst>
          </p:cNvPr>
          <p:cNvSpPr txBox="1"/>
          <p:nvPr/>
        </p:nvSpPr>
        <p:spPr>
          <a:xfrm rot="1921401">
            <a:off x="7796170" y="3621539"/>
            <a:ext cx="8034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Shut down?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2D14F4B1-B762-4F02-A846-33A2E5CF8FBC}"/>
              </a:ext>
            </a:extLst>
          </p:cNvPr>
          <p:cNvSpPr txBox="1"/>
          <p:nvPr/>
        </p:nvSpPr>
        <p:spPr>
          <a:xfrm>
            <a:off x="10923864" y="5985835"/>
            <a:ext cx="1193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Shut down</a:t>
            </a: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F4428118-3106-4094-9306-FC97D103D8B5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7175830" y="3251241"/>
            <a:ext cx="4344864" cy="2734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EE28C85A-E3BD-4A40-8173-8994A6878D3C}"/>
              </a:ext>
            </a:extLst>
          </p:cNvPr>
          <p:cNvSpPr/>
          <p:nvPr/>
        </p:nvSpPr>
        <p:spPr>
          <a:xfrm>
            <a:off x="7072395" y="2402812"/>
            <a:ext cx="939567" cy="3942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Start</a:t>
            </a: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A04045F5-E568-47C5-A235-E54C39B6D84A}"/>
              </a:ext>
            </a:extLst>
          </p:cNvPr>
          <p:cNvSpPr/>
          <p:nvPr/>
        </p:nvSpPr>
        <p:spPr>
          <a:xfrm>
            <a:off x="11138576" y="6352024"/>
            <a:ext cx="939567" cy="3942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End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DDD2EB00-0A51-47B9-A419-E8923E507871}"/>
              </a:ext>
            </a:extLst>
          </p:cNvPr>
          <p:cNvSpPr/>
          <p:nvPr/>
        </p:nvSpPr>
        <p:spPr>
          <a:xfrm>
            <a:off x="60386" y="1410655"/>
            <a:ext cx="1301612" cy="3146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Controller</a:t>
            </a:r>
            <a:endParaRPr 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7330DC4-3986-41D3-889D-20D4BB40234C}"/>
              </a:ext>
            </a:extLst>
          </p:cNvPr>
          <p:cNvSpPr txBox="1"/>
          <p:nvPr/>
        </p:nvSpPr>
        <p:spPr>
          <a:xfrm>
            <a:off x="1382918" y="1389570"/>
            <a:ext cx="11200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ReadConfig</a:t>
            </a:r>
            <a:r>
              <a:rPr lang="en-US" dirty="0"/>
              <a:t>  -&gt; Initialize  -&gt; Configure  -&gt;</a:t>
            </a:r>
            <a:r>
              <a:rPr lang="en-US" dirty="0" err="1"/>
              <a:t>postVIRefnum</a:t>
            </a:r>
            <a:r>
              <a:rPr lang="en-US" dirty="0"/>
              <a:t>-&gt; </a:t>
            </a:r>
            <a:r>
              <a:rPr lang="en-US" dirty="0" err="1"/>
              <a:t>LoadModel</a:t>
            </a:r>
            <a:r>
              <a:rPr lang="en-US" dirty="0"/>
              <a:t>[</a:t>
            </a:r>
            <a:r>
              <a:rPr lang="en-US" b="1" dirty="0"/>
              <a:t>Device</a:t>
            </a:r>
            <a:r>
              <a:rPr lang="en-US" dirty="0"/>
              <a:t>]     -------[Pipeline duty </a:t>
            </a:r>
            <a:r>
              <a:rPr lang="en-US" dirty="0" err="1"/>
              <a:t>ondatachange</a:t>
            </a:r>
            <a:r>
              <a:rPr lang="en-US" dirty="0"/>
              <a:t>]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1B4BEEF9-B474-47D5-8B92-0C22229F0400}"/>
              </a:ext>
            </a:extLst>
          </p:cNvPr>
          <p:cNvSpPr/>
          <p:nvPr/>
        </p:nvSpPr>
        <p:spPr>
          <a:xfrm>
            <a:off x="60386" y="77642"/>
            <a:ext cx="1427446" cy="543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Microscope Controller</a:t>
            </a:r>
            <a:endParaRPr 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72F318D-FF3E-4649-B160-5333017E8915}"/>
              </a:ext>
            </a:extLst>
          </p:cNvPr>
          <p:cNvSpPr txBox="1"/>
          <p:nvPr/>
        </p:nvSpPr>
        <p:spPr>
          <a:xfrm>
            <a:off x="1454275" y="178309"/>
            <a:ext cx="6364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ReadConfig</a:t>
            </a:r>
            <a:r>
              <a:rPr lang="en-US" dirty="0"/>
              <a:t>  -&gt; Initialize  -&gt; Configure  -&gt; </a:t>
            </a:r>
            <a:r>
              <a:rPr lang="en-US" dirty="0" err="1"/>
              <a:t>LoadModel</a:t>
            </a:r>
            <a:r>
              <a:rPr lang="en-US" dirty="0"/>
              <a:t>  </a:t>
            </a:r>
            <a:r>
              <a:rPr lang="en-US" altLang="zh-CN" dirty="0"/>
              <a:t>[</a:t>
            </a:r>
            <a:r>
              <a:rPr lang="en-US" altLang="zh-CN" b="1" dirty="0"/>
              <a:t>microscope</a:t>
            </a:r>
            <a:r>
              <a:rPr lang="en-US" altLang="zh-CN" dirty="0"/>
              <a:t>]</a:t>
            </a:r>
            <a:endParaRPr 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1DC451EA-D806-4601-9ABF-D22B22374ED0}"/>
              </a:ext>
            </a:extLst>
          </p:cNvPr>
          <p:cNvSpPr/>
          <p:nvPr/>
        </p:nvSpPr>
        <p:spPr>
          <a:xfrm>
            <a:off x="60386" y="750503"/>
            <a:ext cx="1427446" cy="543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Microscope</a:t>
            </a:r>
            <a:endParaRPr 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C812C1C-6493-42DE-86BF-B21DB1BC77B7}"/>
              </a:ext>
            </a:extLst>
          </p:cNvPr>
          <p:cNvSpPr txBox="1"/>
          <p:nvPr/>
        </p:nvSpPr>
        <p:spPr>
          <a:xfrm>
            <a:off x="1468390" y="825053"/>
            <a:ext cx="10530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Detect processors/devices -&gt; load device controller[</a:t>
            </a:r>
            <a:r>
              <a:rPr lang="en-US" b="1" dirty="0"/>
              <a:t>Controllers</a:t>
            </a:r>
            <a:r>
              <a:rPr lang="en-US" dirty="0"/>
              <a:t>] </a:t>
            </a:r>
            <a:r>
              <a:rPr lang="en-US" altLang="zh-CN" dirty="0"/>
              <a:t>-&gt; add device list-&gt;add device enqueuer list…..</a:t>
            </a:r>
            <a:endParaRPr lang="en-US" dirty="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D1436B0-9279-48B3-8140-6E6F4A0FB35C}"/>
              </a:ext>
            </a:extLst>
          </p:cNvPr>
          <p:cNvCxnSpPr>
            <a:cxnSpLocks/>
          </p:cNvCxnSpPr>
          <p:nvPr/>
        </p:nvCxnSpPr>
        <p:spPr>
          <a:xfrm flipH="1">
            <a:off x="1544129" y="521262"/>
            <a:ext cx="5421503" cy="306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91C97FD2-9407-4B56-9D70-C2BA6C1DEAE7}"/>
              </a:ext>
            </a:extLst>
          </p:cNvPr>
          <p:cNvCxnSpPr>
            <a:cxnSpLocks/>
          </p:cNvCxnSpPr>
          <p:nvPr/>
        </p:nvCxnSpPr>
        <p:spPr>
          <a:xfrm flipH="1">
            <a:off x="1475118" y="1173994"/>
            <a:ext cx="5435881" cy="292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9F74B41C-AE8D-4CA0-9013-F3E90038D72A}"/>
              </a:ext>
            </a:extLst>
          </p:cNvPr>
          <p:cNvSpPr/>
          <p:nvPr/>
        </p:nvSpPr>
        <p:spPr>
          <a:xfrm>
            <a:off x="60385" y="1979999"/>
            <a:ext cx="1785667" cy="3146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Model(Devices)</a:t>
            </a:r>
            <a:endParaRPr 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DBDD95A-D370-4D55-93C3-70922F571E8D}"/>
              </a:ext>
            </a:extLst>
          </p:cNvPr>
          <p:cNvSpPr txBox="1"/>
          <p:nvPr/>
        </p:nvSpPr>
        <p:spPr>
          <a:xfrm>
            <a:off x="1874624" y="1984792"/>
            <a:ext cx="5649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Initialize  -&gt; Configure  -&gt; post ‘Done!’ message and ready!</a:t>
            </a: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3CD6AF76-D2EC-4DE2-8DB3-97F6158BFC03}"/>
              </a:ext>
            </a:extLst>
          </p:cNvPr>
          <p:cNvCxnSpPr>
            <a:cxnSpLocks/>
          </p:cNvCxnSpPr>
          <p:nvPr/>
        </p:nvCxnSpPr>
        <p:spPr>
          <a:xfrm flipH="1">
            <a:off x="1860432" y="1716657"/>
            <a:ext cx="5955100" cy="333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98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文本框 198">
            <a:extLst>
              <a:ext uri="{FF2B5EF4-FFF2-40B4-BE49-F238E27FC236}">
                <a16:creationId xmlns:a16="http://schemas.microsoft.com/office/drawing/2014/main" id="{EBEA0315-58C1-45F6-BFF7-2C627E08AD2A}"/>
              </a:ext>
            </a:extLst>
          </p:cNvPr>
          <p:cNvSpPr txBox="1"/>
          <p:nvPr/>
        </p:nvSpPr>
        <p:spPr>
          <a:xfrm>
            <a:off x="285225" y="0"/>
            <a:ext cx="6686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Overview</a:t>
            </a:r>
            <a:endParaRPr 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9EE41F-17A6-4C6E-AFF6-F5D7BDFCB87D}"/>
              </a:ext>
            </a:extLst>
          </p:cNvPr>
          <p:cNvSpPr txBox="1"/>
          <p:nvPr/>
        </p:nvSpPr>
        <p:spPr>
          <a:xfrm>
            <a:off x="293615" y="729842"/>
            <a:ext cx="101470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M-VC(Model </a:t>
            </a:r>
            <a:r>
              <a:rPr lang="en-US" dirty="0" err="1"/>
              <a:t>ViewController</a:t>
            </a:r>
            <a:r>
              <a:rPr lang="en-US" dirty="0"/>
              <a:t>) architecture </a:t>
            </a:r>
          </a:p>
          <a:p>
            <a:endParaRPr lang="en-US" dirty="0"/>
          </a:p>
          <a:p>
            <a:r>
              <a:rPr lang="en-US" sz="1500" dirty="0"/>
              <a:t>Slightly different with the common MVC architecture, here we combine the View and the Controller as a controller that controls</a:t>
            </a:r>
          </a:p>
          <a:p>
            <a:r>
              <a:rPr lang="en-US" sz="1500" dirty="0"/>
              <a:t>The hardware and display the data. </a:t>
            </a:r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B598370C-1CF6-4035-8881-FBED9434447F}"/>
              </a:ext>
            </a:extLst>
          </p:cNvPr>
          <p:cNvSpPr/>
          <p:nvPr/>
        </p:nvSpPr>
        <p:spPr>
          <a:xfrm>
            <a:off x="3103925" y="2298583"/>
            <a:ext cx="1208015" cy="8556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F58975FC-C0E3-4417-8900-2088AE883389}"/>
              </a:ext>
            </a:extLst>
          </p:cNvPr>
          <p:cNvSpPr/>
          <p:nvPr/>
        </p:nvSpPr>
        <p:spPr>
          <a:xfrm>
            <a:off x="6149128" y="2231471"/>
            <a:ext cx="1669411" cy="8556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ControllerView</a:t>
            </a:r>
            <a:endParaRPr 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F6736B2-1C83-41A6-AFBE-8CC78A851B5E}"/>
              </a:ext>
            </a:extLst>
          </p:cNvPr>
          <p:cNvCxnSpPr/>
          <p:nvPr/>
        </p:nvCxnSpPr>
        <p:spPr>
          <a:xfrm flipH="1">
            <a:off x="4429387" y="2340528"/>
            <a:ext cx="1560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AEB5DBF-F823-4C2A-BFBD-5D4A19C0BE8E}"/>
              </a:ext>
            </a:extLst>
          </p:cNvPr>
          <p:cNvSpPr txBox="1"/>
          <p:nvPr/>
        </p:nvSpPr>
        <p:spPr>
          <a:xfrm>
            <a:off x="4773336" y="1887522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Send request</a:t>
            </a:r>
          </a:p>
          <a:p>
            <a:r>
              <a:rPr lang="en-US" sz="1000" dirty="0"/>
              <a:t>manipulate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F594F67-0F43-4BEE-B564-18CA947957A1}"/>
              </a:ext>
            </a:extLst>
          </p:cNvPr>
          <p:cNvCxnSpPr/>
          <p:nvPr/>
        </p:nvCxnSpPr>
        <p:spPr>
          <a:xfrm>
            <a:off x="4429387" y="2860645"/>
            <a:ext cx="1619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8E29152E-340F-4337-81AA-67828A3A3136}"/>
              </a:ext>
            </a:extLst>
          </p:cNvPr>
          <p:cNvSpPr txBox="1"/>
          <p:nvPr/>
        </p:nvSpPr>
        <p:spPr>
          <a:xfrm>
            <a:off x="4815281" y="2927757"/>
            <a:ext cx="830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Update data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7C257CE-65D9-4DE3-9984-7795AA85DED9}"/>
              </a:ext>
            </a:extLst>
          </p:cNvPr>
          <p:cNvSpPr txBox="1"/>
          <p:nvPr/>
        </p:nvSpPr>
        <p:spPr>
          <a:xfrm>
            <a:off x="2810312" y="3246539"/>
            <a:ext cx="25773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controls hardware</a:t>
            </a:r>
          </a:p>
          <a:p>
            <a:r>
              <a:rPr lang="en-US" dirty="0"/>
              <a:t>Read data from hardware</a:t>
            </a:r>
          </a:p>
          <a:p>
            <a:r>
              <a:rPr lang="en-US" dirty="0"/>
              <a:t>Update controller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1C9F307-A48E-4AA7-A2F0-55292F033D7E}"/>
              </a:ext>
            </a:extLst>
          </p:cNvPr>
          <p:cNvSpPr txBox="1"/>
          <p:nvPr/>
        </p:nvSpPr>
        <p:spPr>
          <a:xfrm>
            <a:off x="6300132" y="3280095"/>
            <a:ext cx="22270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Displays data,</a:t>
            </a:r>
          </a:p>
          <a:p>
            <a:r>
              <a:rPr lang="en-US" dirty="0"/>
              <a:t>finishes Pipeline duty</a:t>
            </a:r>
          </a:p>
          <a:p>
            <a:r>
              <a:rPr lang="en-US" dirty="0"/>
              <a:t>Responses to UI input</a:t>
            </a:r>
          </a:p>
          <a:p>
            <a:r>
              <a:rPr lang="en-US" dirty="0"/>
              <a:t>Controls model</a:t>
            </a:r>
          </a:p>
        </p:txBody>
      </p:sp>
      <p:sp>
        <p:nvSpPr>
          <p:cNvPr id="22" name="流程图: 接点 21">
            <a:extLst>
              <a:ext uri="{FF2B5EF4-FFF2-40B4-BE49-F238E27FC236}">
                <a16:creationId xmlns:a16="http://schemas.microsoft.com/office/drawing/2014/main" id="{54D753B9-71AF-40B8-A448-DD520E6AE7CB}"/>
              </a:ext>
            </a:extLst>
          </p:cNvPr>
          <p:cNvSpPr/>
          <p:nvPr/>
        </p:nvSpPr>
        <p:spPr>
          <a:xfrm>
            <a:off x="58723" y="2442596"/>
            <a:ext cx="2056701" cy="49355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Hardware</a:t>
            </a:r>
            <a:r>
              <a:rPr lang="en-US" altLang="zh-CN" dirty="0" err="1"/>
              <a:t>s</a:t>
            </a:r>
            <a:endParaRPr 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9E808F5-8A6E-437C-8502-BBFCDF0D4AD4}"/>
              </a:ext>
            </a:extLst>
          </p:cNvPr>
          <p:cNvCxnSpPr/>
          <p:nvPr/>
        </p:nvCxnSpPr>
        <p:spPr>
          <a:xfrm flipH="1">
            <a:off x="2172749" y="2541864"/>
            <a:ext cx="738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0B5A715-6A3E-4BA8-8579-2A231B8129C4}"/>
              </a:ext>
            </a:extLst>
          </p:cNvPr>
          <p:cNvCxnSpPr>
            <a:cxnSpLocks/>
          </p:cNvCxnSpPr>
          <p:nvPr/>
        </p:nvCxnSpPr>
        <p:spPr>
          <a:xfrm>
            <a:off x="2165757" y="2828487"/>
            <a:ext cx="7787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7FFC28F-627D-40A9-AEE6-0150E72E6A37}"/>
              </a:ext>
            </a:extLst>
          </p:cNvPr>
          <p:cNvSpPr txBox="1"/>
          <p:nvPr/>
        </p:nvSpPr>
        <p:spPr>
          <a:xfrm>
            <a:off x="2206305" y="2206304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commands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17EA451-DA56-43B1-9E12-55A4962D7334}"/>
              </a:ext>
            </a:extLst>
          </p:cNvPr>
          <p:cNvSpPr txBox="1"/>
          <p:nvPr/>
        </p:nvSpPr>
        <p:spPr>
          <a:xfrm>
            <a:off x="2457975" y="2835479"/>
            <a:ext cx="417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</a:t>
            </a:r>
          </a:p>
        </p:txBody>
      </p:sp>
      <p:sp>
        <p:nvSpPr>
          <p:cNvPr id="29" name="流程图: 接点 28">
            <a:extLst>
              <a:ext uri="{FF2B5EF4-FFF2-40B4-BE49-F238E27FC236}">
                <a16:creationId xmlns:a16="http://schemas.microsoft.com/office/drawing/2014/main" id="{84281014-6A50-48B8-98C9-ADBE69602A49}"/>
              </a:ext>
            </a:extLst>
          </p:cNvPr>
          <p:cNvSpPr/>
          <p:nvPr/>
        </p:nvSpPr>
        <p:spPr>
          <a:xfrm>
            <a:off x="9345334" y="2223082"/>
            <a:ext cx="2072083" cy="8556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Microscope</a:t>
            </a:r>
          </a:p>
          <a:p>
            <a:pPr algn="ctr"/>
            <a:r>
              <a:rPr lang="en-US" dirty="0"/>
              <a:t>Logic layer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6F1EA32-A64B-44C7-8991-0A7471F9286F}"/>
              </a:ext>
            </a:extLst>
          </p:cNvPr>
          <p:cNvCxnSpPr/>
          <p:nvPr/>
        </p:nvCxnSpPr>
        <p:spPr>
          <a:xfrm flipH="1">
            <a:off x="7902429" y="2298583"/>
            <a:ext cx="1258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2170D630-42BE-4BBB-9DE0-3741128085C9}"/>
              </a:ext>
            </a:extLst>
          </p:cNvPr>
          <p:cNvSpPr txBox="1"/>
          <p:nvPr/>
        </p:nvSpPr>
        <p:spPr>
          <a:xfrm>
            <a:off x="8155498" y="2023145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Control</a:t>
            </a:r>
            <a:endParaRPr lang="en-US" sz="10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785AEE4-31F6-4A8C-8E28-D59DA5E4EC14}"/>
              </a:ext>
            </a:extLst>
          </p:cNvPr>
          <p:cNvSpPr txBox="1"/>
          <p:nvPr/>
        </p:nvSpPr>
        <p:spPr>
          <a:xfrm>
            <a:off x="8214221" y="2752988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response</a:t>
            </a:r>
            <a:endParaRPr lang="en-US" sz="1000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FBD7B49-B92C-4E80-B35F-07496BCCAB41}"/>
              </a:ext>
            </a:extLst>
          </p:cNvPr>
          <p:cNvCxnSpPr>
            <a:cxnSpLocks/>
          </p:cNvCxnSpPr>
          <p:nvPr/>
        </p:nvCxnSpPr>
        <p:spPr>
          <a:xfrm>
            <a:off x="7922003" y="2704050"/>
            <a:ext cx="1263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>
            <a:extLst>
              <a:ext uri="{FF2B5EF4-FFF2-40B4-BE49-F238E27FC236}">
                <a16:creationId xmlns:a16="http://schemas.microsoft.com/office/drawing/2014/main" id="{6FE3EB94-CDEC-4F52-8B7C-B16385919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92" y="3766657"/>
            <a:ext cx="1668820" cy="863799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1DEA9546-DE4B-4542-BC6E-173D0303B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001" y="4364976"/>
            <a:ext cx="929721" cy="594412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D115B3EB-789F-4AC0-BAC8-C6EF6B05F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7523" y="4502665"/>
            <a:ext cx="925397" cy="1808729"/>
          </a:xfrm>
          <a:prstGeom prst="rect">
            <a:avLst/>
          </a:prstGeom>
        </p:spPr>
      </p:pic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14CC7FD-68DE-456E-B629-0A12914E4438}"/>
              </a:ext>
            </a:extLst>
          </p:cNvPr>
          <p:cNvCxnSpPr/>
          <p:nvPr/>
        </p:nvCxnSpPr>
        <p:spPr>
          <a:xfrm flipH="1">
            <a:off x="7248089" y="4647501"/>
            <a:ext cx="562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9BCDA8BA-E06D-4634-B5B2-F38A9AC1E7FB}"/>
              </a:ext>
            </a:extLst>
          </p:cNvPr>
          <p:cNvSpPr txBox="1"/>
          <p:nvPr/>
        </p:nvSpPr>
        <p:spPr>
          <a:xfrm>
            <a:off x="7331979" y="4450250"/>
            <a:ext cx="20720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View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Controller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9E8AAF8-1353-42C9-8FEC-8F327C57BDED}"/>
              </a:ext>
            </a:extLst>
          </p:cNvPr>
          <p:cNvCxnSpPr/>
          <p:nvPr/>
        </p:nvCxnSpPr>
        <p:spPr>
          <a:xfrm flipH="1">
            <a:off x="7257876" y="5722690"/>
            <a:ext cx="562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>
            <a:extLst>
              <a:ext uri="{FF2B5EF4-FFF2-40B4-BE49-F238E27FC236}">
                <a16:creationId xmlns:a16="http://schemas.microsoft.com/office/drawing/2014/main" id="{0094D2A3-6F8B-4385-A5DB-BC54628DF0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0561" y="4977279"/>
            <a:ext cx="972658" cy="59148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709E5CE-461A-47C8-A493-775ECE65873A}"/>
              </a:ext>
            </a:extLst>
          </p:cNvPr>
          <p:cNvSpPr txBox="1"/>
          <p:nvPr/>
        </p:nvSpPr>
        <p:spPr>
          <a:xfrm>
            <a:off x="3154261" y="5670958"/>
            <a:ext cx="2275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Read </a:t>
            </a:r>
            <a:r>
              <a:rPr lang="en-US" altLang="zh-CN" sz="1000" dirty="0"/>
              <a:t>Voltage/current/resistance</a:t>
            </a:r>
            <a:r>
              <a:rPr lang="en-US" altLang="zh-CN" dirty="0"/>
              <a:t>…</a:t>
            </a:r>
          </a:p>
          <a:p>
            <a:r>
              <a:rPr lang="en-US" dirty="0"/>
              <a:t>Set    </a:t>
            </a:r>
            <a:r>
              <a:rPr lang="en-US" sz="1000" dirty="0"/>
              <a:t>Voltage/current/gain</a:t>
            </a:r>
            <a:r>
              <a:rPr lang="en-US" dirty="0"/>
              <a:t>….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6E53311-4BC6-428D-A390-84844CC8C3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624" y="4258444"/>
            <a:ext cx="1543558" cy="959509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02B5354B-D0B2-4391-B84C-C65952715F98}"/>
              </a:ext>
            </a:extLst>
          </p:cNvPr>
          <p:cNvSpPr txBox="1"/>
          <p:nvPr/>
        </p:nvSpPr>
        <p:spPr>
          <a:xfrm>
            <a:off x="135622" y="5588466"/>
            <a:ext cx="22757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Read </a:t>
            </a:r>
            <a:r>
              <a:rPr lang="en-US" altLang="zh-CN" sz="1000" dirty="0"/>
              <a:t>Voltage/current/resistance</a:t>
            </a:r>
            <a:r>
              <a:rPr lang="en-US" altLang="zh-CN" dirty="0"/>
              <a:t>…</a:t>
            </a:r>
          </a:p>
          <a:p>
            <a:r>
              <a:rPr lang="en-US" altLang="zh-CN" dirty="0"/>
              <a:t>From various meters</a:t>
            </a:r>
          </a:p>
          <a:p>
            <a:r>
              <a:rPr lang="en-US" dirty="0"/>
              <a:t>Set    </a:t>
            </a:r>
            <a:r>
              <a:rPr lang="en-US" sz="1000" dirty="0"/>
              <a:t>Voltage/current/gain</a:t>
            </a:r>
            <a:r>
              <a:rPr lang="en-US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872443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文本框 198">
            <a:extLst>
              <a:ext uri="{FF2B5EF4-FFF2-40B4-BE49-F238E27FC236}">
                <a16:creationId xmlns:a16="http://schemas.microsoft.com/office/drawing/2014/main" id="{EBEA0315-58C1-45F6-BFF7-2C627E08AD2A}"/>
              </a:ext>
            </a:extLst>
          </p:cNvPr>
          <p:cNvSpPr txBox="1"/>
          <p:nvPr/>
        </p:nvSpPr>
        <p:spPr>
          <a:xfrm>
            <a:off x="285225" y="0"/>
            <a:ext cx="6686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Overview</a:t>
            </a:r>
            <a:endParaRPr lang="en-US" dirty="0"/>
          </a:p>
        </p:txBody>
      </p:sp>
      <p:sp>
        <p:nvSpPr>
          <p:cNvPr id="29" name="流程图: 接点 28">
            <a:extLst>
              <a:ext uri="{FF2B5EF4-FFF2-40B4-BE49-F238E27FC236}">
                <a16:creationId xmlns:a16="http://schemas.microsoft.com/office/drawing/2014/main" id="{84281014-6A50-48B8-98C9-ADBE69602A49}"/>
              </a:ext>
            </a:extLst>
          </p:cNvPr>
          <p:cNvSpPr/>
          <p:nvPr/>
        </p:nvSpPr>
        <p:spPr>
          <a:xfrm>
            <a:off x="604005" y="2306972"/>
            <a:ext cx="2072083" cy="8556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Microscope</a:t>
            </a:r>
          </a:p>
          <a:p>
            <a:pPr algn="ctr"/>
            <a:r>
              <a:rPr lang="en-US" dirty="0"/>
              <a:t>Logic layer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827E609-EE65-4753-B5A7-7842A27C3F4B}"/>
              </a:ext>
            </a:extLst>
          </p:cNvPr>
          <p:cNvSpPr txBox="1"/>
          <p:nvPr/>
        </p:nvSpPr>
        <p:spPr>
          <a:xfrm>
            <a:off x="0" y="3229760"/>
            <a:ext cx="13067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Start/stop acquisition</a:t>
            </a:r>
          </a:p>
        </p:txBody>
      </p:sp>
      <p:sp>
        <p:nvSpPr>
          <p:cNvPr id="37" name="流程图: 接点 36">
            <a:extLst>
              <a:ext uri="{FF2B5EF4-FFF2-40B4-BE49-F238E27FC236}">
                <a16:creationId xmlns:a16="http://schemas.microsoft.com/office/drawing/2014/main" id="{75E8AB9A-A747-4C61-9C09-136A74662DD6}"/>
              </a:ext>
            </a:extLst>
          </p:cNvPr>
          <p:cNvSpPr/>
          <p:nvPr/>
        </p:nvSpPr>
        <p:spPr>
          <a:xfrm>
            <a:off x="998288" y="3640821"/>
            <a:ext cx="1501632" cy="8556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Default Camera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9EF7814-4BA8-4FFA-AC8B-C42CCB7F6196}"/>
              </a:ext>
            </a:extLst>
          </p:cNvPr>
          <p:cNvCxnSpPr>
            <a:cxnSpLocks/>
          </p:cNvCxnSpPr>
          <p:nvPr/>
        </p:nvCxnSpPr>
        <p:spPr>
          <a:xfrm>
            <a:off x="1300293" y="3229762"/>
            <a:ext cx="0" cy="42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流程图: 接点 38">
            <a:extLst>
              <a:ext uri="{FF2B5EF4-FFF2-40B4-BE49-F238E27FC236}">
                <a16:creationId xmlns:a16="http://schemas.microsoft.com/office/drawing/2014/main" id="{41735B1E-0F28-4A3E-B859-63D1E5F26692}"/>
              </a:ext>
            </a:extLst>
          </p:cNvPr>
          <p:cNvSpPr/>
          <p:nvPr/>
        </p:nvSpPr>
        <p:spPr>
          <a:xfrm>
            <a:off x="1107345" y="5083728"/>
            <a:ext cx="1635855" cy="8556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Prime95B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03FB8AE-04E2-413A-ACAC-E3567E9974B1}"/>
              </a:ext>
            </a:extLst>
          </p:cNvPr>
          <p:cNvCxnSpPr>
            <a:cxnSpLocks/>
          </p:cNvCxnSpPr>
          <p:nvPr/>
        </p:nvCxnSpPr>
        <p:spPr>
          <a:xfrm>
            <a:off x="1477860" y="4590177"/>
            <a:ext cx="0" cy="409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5FB4CBEA-18AE-4B34-B004-0D6CBD31F9C7}"/>
              </a:ext>
            </a:extLst>
          </p:cNvPr>
          <p:cNvSpPr txBox="1"/>
          <p:nvPr/>
        </p:nvSpPr>
        <p:spPr>
          <a:xfrm>
            <a:off x="571849" y="4556619"/>
            <a:ext cx="8611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Commands:</a:t>
            </a:r>
          </a:p>
          <a:p>
            <a:r>
              <a:rPr lang="en-US" sz="1000" dirty="0"/>
              <a:t>Set exposure</a:t>
            </a:r>
          </a:p>
          <a:p>
            <a:r>
              <a:rPr lang="en-US" sz="1000" dirty="0"/>
              <a:t>       gain….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DD6007C2-2053-4589-8804-5B3D425B4855}"/>
              </a:ext>
            </a:extLst>
          </p:cNvPr>
          <p:cNvCxnSpPr>
            <a:cxnSpLocks/>
          </p:cNvCxnSpPr>
          <p:nvPr/>
        </p:nvCxnSpPr>
        <p:spPr>
          <a:xfrm flipV="1">
            <a:off x="2041321" y="4546834"/>
            <a:ext cx="0" cy="430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0F27FF81-C869-4605-A44A-09F861A755E1}"/>
              </a:ext>
            </a:extLst>
          </p:cNvPr>
          <p:cNvSpPr txBox="1"/>
          <p:nvPr/>
        </p:nvSpPr>
        <p:spPr>
          <a:xfrm>
            <a:off x="2150378" y="4641907"/>
            <a:ext cx="763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New frame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013E761-4120-424E-893C-8B5ECA076EE3}"/>
              </a:ext>
            </a:extLst>
          </p:cNvPr>
          <p:cNvSpPr txBox="1"/>
          <p:nvPr/>
        </p:nvSpPr>
        <p:spPr>
          <a:xfrm>
            <a:off x="2059498" y="3259120"/>
            <a:ext cx="763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New frame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2DCB8932-AD1C-4ED9-A313-9CF29DBFE95F}"/>
              </a:ext>
            </a:extLst>
          </p:cNvPr>
          <p:cNvCxnSpPr>
            <a:cxnSpLocks/>
          </p:cNvCxnSpPr>
          <p:nvPr/>
        </p:nvCxnSpPr>
        <p:spPr>
          <a:xfrm flipV="1">
            <a:off x="1979802" y="3187816"/>
            <a:ext cx="0" cy="402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177426E-F5E3-4C80-8CF2-9F2C6299B548}"/>
              </a:ext>
            </a:extLst>
          </p:cNvPr>
          <p:cNvCxnSpPr/>
          <p:nvPr/>
        </p:nvCxnSpPr>
        <p:spPr>
          <a:xfrm>
            <a:off x="4009937" y="2483141"/>
            <a:ext cx="7080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3691F827-3506-410A-BFFB-74577918AA84}"/>
              </a:ext>
            </a:extLst>
          </p:cNvPr>
          <p:cNvSpPr txBox="1"/>
          <p:nvPr/>
        </p:nvSpPr>
        <p:spPr>
          <a:xfrm>
            <a:off x="10133900" y="889233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pipeline</a:t>
            </a:r>
          </a:p>
        </p:txBody>
      </p: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id="{CEF67F08-A9DA-4FBA-B7A0-3DF9558141FE}"/>
              </a:ext>
            </a:extLst>
          </p:cNvPr>
          <p:cNvSpPr/>
          <p:nvPr/>
        </p:nvSpPr>
        <p:spPr>
          <a:xfrm>
            <a:off x="3875714" y="2038525"/>
            <a:ext cx="2365695" cy="95634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Stage controller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C92A24B0-9A9A-465C-8B07-E28DA2E07B4C}"/>
              </a:ext>
            </a:extLst>
          </p:cNvPr>
          <p:cNvCxnSpPr>
            <a:cxnSpLocks/>
          </p:cNvCxnSpPr>
          <p:nvPr/>
        </p:nvCxnSpPr>
        <p:spPr>
          <a:xfrm>
            <a:off x="2849460" y="2471958"/>
            <a:ext cx="866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3D9A88C9-59D0-4B77-8476-B06277714CBE}"/>
              </a:ext>
            </a:extLst>
          </p:cNvPr>
          <p:cNvSpPr txBox="1"/>
          <p:nvPr/>
        </p:nvSpPr>
        <p:spPr>
          <a:xfrm>
            <a:off x="2924962" y="2119616"/>
            <a:ext cx="763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New frame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64A7FB6-C83D-43E2-8CA0-4F48A7D876EC}"/>
              </a:ext>
            </a:extLst>
          </p:cNvPr>
          <p:cNvSpPr txBox="1"/>
          <p:nvPr/>
        </p:nvSpPr>
        <p:spPr>
          <a:xfrm>
            <a:off x="4100818" y="1768676"/>
            <a:ext cx="17251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First controller in the pipeline</a:t>
            </a:r>
          </a:p>
        </p:txBody>
      </p:sp>
      <p:sp>
        <p:nvSpPr>
          <p:cNvPr id="57" name="流程图: 接点 56">
            <a:extLst>
              <a:ext uri="{FF2B5EF4-FFF2-40B4-BE49-F238E27FC236}">
                <a16:creationId xmlns:a16="http://schemas.microsoft.com/office/drawing/2014/main" id="{320807EB-4989-4289-8B72-4CB35BCBCAB0}"/>
              </a:ext>
            </a:extLst>
          </p:cNvPr>
          <p:cNvSpPr/>
          <p:nvPr/>
        </p:nvSpPr>
        <p:spPr>
          <a:xfrm>
            <a:off x="4363672" y="3466050"/>
            <a:ext cx="1501632" cy="8556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4056122C-618E-4204-AFCC-1CEF5DCD269E}"/>
              </a:ext>
            </a:extLst>
          </p:cNvPr>
          <p:cNvSpPr/>
          <p:nvPr/>
        </p:nvSpPr>
        <p:spPr>
          <a:xfrm>
            <a:off x="4296561" y="5068348"/>
            <a:ext cx="1869348" cy="8556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Nano Stage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F4CA03DF-40F6-431B-9F25-D82CEED9380A}"/>
              </a:ext>
            </a:extLst>
          </p:cNvPr>
          <p:cNvCxnSpPr>
            <a:cxnSpLocks/>
          </p:cNvCxnSpPr>
          <p:nvPr/>
        </p:nvCxnSpPr>
        <p:spPr>
          <a:xfrm>
            <a:off x="4801299" y="4566408"/>
            <a:ext cx="0" cy="409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2685C88-9CF3-45FD-AA05-759DA116354B}"/>
              </a:ext>
            </a:extLst>
          </p:cNvPr>
          <p:cNvCxnSpPr>
            <a:cxnSpLocks/>
          </p:cNvCxnSpPr>
          <p:nvPr/>
        </p:nvCxnSpPr>
        <p:spPr>
          <a:xfrm flipV="1">
            <a:off x="5364760" y="4523065"/>
            <a:ext cx="0" cy="430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0374F24E-A940-4C66-939D-771AF76DA3FA}"/>
              </a:ext>
            </a:extLst>
          </p:cNvPr>
          <p:cNvSpPr txBox="1"/>
          <p:nvPr/>
        </p:nvSpPr>
        <p:spPr>
          <a:xfrm>
            <a:off x="3501006" y="4499295"/>
            <a:ext cx="1326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Commands :</a:t>
            </a:r>
          </a:p>
          <a:p>
            <a:r>
              <a:rPr lang="en-US" altLang="zh-CN" sz="1000" dirty="0"/>
              <a:t>Set/get stage position</a:t>
            </a:r>
            <a:endParaRPr lang="en-US" sz="1000" dirty="0"/>
          </a:p>
        </p:txBody>
      </p:sp>
      <p:sp>
        <p:nvSpPr>
          <p:cNvPr id="56" name="箭头: 左弧形 55">
            <a:extLst>
              <a:ext uri="{FF2B5EF4-FFF2-40B4-BE49-F238E27FC236}">
                <a16:creationId xmlns:a16="http://schemas.microsoft.com/office/drawing/2014/main" id="{4F34AE69-01D7-4204-85BF-87D26565F413}"/>
              </a:ext>
            </a:extLst>
          </p:cNvPr>
          <p:cNvSpPr/>
          <p:nvPr/>
        </p:nvSpPr>
        <p:spPr>
          <a:xfrm>
            <a:off x="4563611" y="6040073"/>
            <a:ext cx="234891" cy="43622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箭头: 左弧形 62">
            <a:extLst>
              <a:ext uri="{FF2B5EF4-FFF2-40B4-BE49-F238E27FC236}">
                <a16:creationId xmlns:a16="http://schemas.microsoft.com/office/drawing/2014/main" id="{4403ED24-B6A1-4823-8A99-17F97B91F793}"/>
              </a:ext>
            </a:extLst>
          </p:cNvPr>
          <p:cNvSpPr/>
          <p:nvPr/>
        </p:nvSpPr>
        <p:spPr>
          <a:xfrm rot="10800000">
            <a:off x="5605245" y="6033082"/>
            <a:ext cx="234891" cy="43622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9A11CB48-3E11-4032-8B44-ACE7E215375F}"/>
              </a:ext>
            </a:extLst>
          </p:cNvPr>
          <p:cNvSpPr txBox="1"/>
          <p:nvPr/>
        </p:nvSpPr>
        <p:spPr>
          <a:xfrm>
            <a:off x="4731391" y="6056851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Acq</a:t>
            </a:r>
            <a:r>
              <a:rPr lang="en-US" dirty="0"/>
              <a:t> loop</a:t>
            </a:r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C9E0EC05-A507-4815-AA8D-1065A1E54D35}"/>
              </a:ext>
            </a:extLst>
          </p:cNvPr>
          <p:cNvSpPr txBox="1"/>
          <p:nvPr/>
        </p:nvSpPr>
        <p:spPr>
          <a:xfrm>
            <a:off x="4748168" y="6501468"/>
            <a:ext cx="8947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 position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313978F-2DF7-49A0-9DA3-6BE12CEB2CEC}"/>
              </a:ext>
            </a:extLst>
          </p:cNvPr>
          <p:cNvSpPr txBox="1"/>
          <p:nvPr/>
        </p:nvSpPr>
        <p:spPr>
          <a:xfrm>
            <a:off x="5378740" y="4648899"/>
            <a:ext cx="10198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current position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27669B10-7178-4141-9132-72518D5D8063}"/>
              </a:ext>
            </a:extLst>
          </p:cNvPr>
          <p:cNvSpPr txBox="1"/>
          <p:nvPr/>
        </p:nvSpPr>
        <p:spPr>
          <a:xfrm>
            <a:off x="5420685" y="3180826"/>
            <a:ext cx="10198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current position</a:t>
            </a: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4EB50EF8-0EC7-4FA0-B338-BED459F25398}"/>
              </a:ext>
            </a:extLst>
          </p:cNvPr>
          <p:cNvCxnSpPr>
            <a:cxnSpLocks/>
          </p:cNvCxnSpPr>
          <p:nvPr/>
        </p:nvCxnSpPr>
        <p:spPr>
          <a:xfrm flipV="1">
            <a:off x="5356371" y="3029824"/>
            <a:ext cx="0" cy="430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1ED327AA-6B05-44B9-93DD-02C7A0B4D213}"/>
              </a:ext>
            </a:extLst>
          </p:cNvPr>
          <p:cNvCxnSpPr>
            <a:cxnSpLocks/>
          </p:cNvCxnSpPr>
          <p:nvPr/>
        </p:nvCxnSpPr>
        <p:spPr>
          <a:xfrm>
            <a:off x="4752363" y="3049399"/>
            <a:ext cx="0" cy="409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FA01E564-EC6D-4BBD-A4F4-72AB432E53A2}"/>
              </a:ext>
            </a:extLst>
          </p:cNvPr>
          <p:cNvSpPr txBox="1"/>
          <p:nvPr/>
        </p:nvSpPr>
        <p:spPr>
          <a:xfrm>
            <a:off x="3443681" y="3041009"/>
            <a:ext cx="1326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Commands :</a:t>
            </a:r>
          </a:p>
          <a:p>
            <a:r>
              <a:rPr lang="en-US" altLang="zh-CN" sz="1000" dirty="0"/>
              <a:t>Set/get stage position</a:t>
            </a:r>
            <a:endParaRPr lang="en-US" sz="100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3B55019-309A-40A0-800C-D0209E37EF40}"/>
              </a:ext>
            </a:extLst>
          </p:cNvPr>
          <p:cNvSpPr txBox="1"/>
          <p:nvPr/>
        </p:nvSpPr>
        <p:spPr>
          <a:xfrm>
            <a:off x="3967992" y="2214690"/>
            <a:ext cx="22381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</a:rPr>
              <a:t>Pipeline duty: tag current to new frame</a:t>
            </a:r>
            <a:endParaRPr 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36BB32D9-A078-4649-876A-8FA6F2CECB43}"/>
              </a:ext>
            </a:extLst>
          </p:cNvPr>
          <p:cNvSpPr txBox="1"/>
          <p:nvPr/>
        </p:nvSpPr>
        <p:spPr>
          <a:xfrm>
            <a:off x="4253218" y="2650918"/>
            <a:ext cx="16754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</a:rPr>
              <a:t>Display the updated position</a:t>
            </a:r>
            <a:endParaRPr 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94" name="图片 193">
            <a:extLst>
              <a:ext uri="{FF2B5EF4-FFF2-40B4-BE49-F238E27FC236}">
                <a16:creationId xmlns:a16="http://schemas.microsoft.com/office/drawing/2014/main" id="{2F191214-73FF-43B3-B578-22B323D4E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032" y="0"/>
            <a:ext cx="1064186" cy="1826118"/>
          </a:xfrm>
          <a:prstGeom prst="rect">
            <a:avLst/>
          </a:prstGeom>
        </p:spPr>
      </p:pic>
      <p:pic>
        <p:nvPicPr>
          <p:cNvPr id="196" name="图片 195">
            <a:extLst>
              <a:ext uri="{FF2B5EF4-FFF2-40B4-BE49-F238E27FC236}">
                <a16:creationId xmlns:a16="http://schemas.microsoft.com/office/drawing/2014/main" id="{046E5C99-0256-494A-B2CE-FF4FAECDD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788" y="555824"/>
            <a:ext cx="2324301" cy="1165961"/>
          </a:xfrm>
          <a:prstGeom prst="rect">
            <a:avLst/>
          </a:prstGeom>
        </p:spPr>
      </p:pic>
      <p:sp>
        <p:nvSpPr>
          <p:cNvPr id="77" name="流程图: 接点 76">
            <a:extLst>
              <a:ext uri="{FF2B5EF4-FFF2-40B4-BE49-F238E27FC236}">
                <a16:creationId xmlns:a16="http://schemas.microsoft.com/office/drawing/2014/main" id="{C2B32EFE-4E8F-459A-A8E6-B3FE6C2A65D4}"/>
              </a:ext>
            </a:extLst>
          </p:cNvPr>
          <p:cNvSpPr/>
          <p:nvPr/>
        </p:nvSpPr>
        <p:spPr>
          <a:xfrm>
            <a:off x="7257876" y="2014756"/>
            <a:ext cx="2365695" cy="95634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Displayer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EC14A708-07E6-4772-9CEA-3B612A4B725A}"/>
              </a:ext>
            </a:extLst>
          </p:cNvPr>
          <p:cNvSpPr txBox="1"/>
          <p:nvPr/>
        </p:nvSpPr>
        <p:spPr>
          <a:xfrm>
            <a:off x="7350154" y="2190921"/>
            <a:ext cx="22381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</a:rPr>
              <a:t>Pipeline duty: tag current to new frame</a:t>
            </a:r>
            <a:endParaRPr 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10E113E0-21C1-4871-B78E-1BA50DD1AAB1}"/>
              </a:ext>
            </a:extLst>
          </p:cNvPr>
          <p:cNvSpPr txBox="1"/>
          <p:nvPr/>
        </p:nvSpPr>
        <p:spPr>
          <a:xfrm>
            <a:off x="7635380" y="2627149"/>
            <a:ext cx="11063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</a:rPr>
              <a:t>Display the image</a:t>
            </a:r>
            <a:endParaRPr 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5F696CD6-230E-4035-877F-AA7C3F29C79B}"/>
              </a:ext>
            </a:extLst>
          </p:cNvPr>
          <p:cNvSpPr txBox="1"/>
          <p:nvPr/>
        </p:nvSpPr>
        <p:spPr>
          <a:xfrm>
            <a:off x="6551802" y="213080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4" name="流程图: 接点 93">
            <a:extLst>
              <a:ext uri="{FF2B5EF4-FFF2-40B4-BE49-F238E27FC236}">
                <a16:creationId xmlns:a16="http://schemas.microsoft.com/office/drawing/2014/main" id="{6A12DB0B-B10D-4592-B65A-F4266FE089ED}"/>
              </a:ext>
            </a:extLst>
          </p:cNvPr>
          <p:cNvSpPr/>
          <p:nvPr/>
        </p:nvSpPr>
        <p:spPr>
          <a:xfrm>
            <a:off x="9826305" y="1999376"/>
            <a:ext cx="2365695" cy="95634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Logger</a:t>
            </a:r>
            <a:endParaRPr 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B6FF5994-3444-43B3-9648-73A8A187F124}"/>
              </a:ext>
            </a:extLst>
          </p:cNvPr>
          <p:cNvSpPr txBox="1"/>
          <p:nvPr/>
        </p:nvSpPr>
        <p:spPr>
          <a:xfrm>
            <a:off x="10270921" y="2091651"/>
            <a:ext cx="8980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</a:rPr>
              <a:t>Pipeline duty</a:t>
            </a:r>
            <a:endParaRPr 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C04315CF-A81D-4D11-AFF0-5B56B9BB803F}"/>
              </a:ext>
            </a:extLst>
          </p:cNvPr>
          <p:cNvSpPr txBox="1"/>
          <p:nvPr/>
        </p:nvSpPr>
        <p:spPr>
          <a:xfrm>
            <a:off x="10363200" y="2527879"/>
            <a:ext cx="1550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</a:rPr>
              <a:t>Save image/stage position</a:t>
            </a:r>
          </a:p>
          <a:p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Laser status….</a:t>
            </a:r>
          </a:p>
        </p:txBody>
      </p:sp>
      <p:pic>
        <p:nvPicPr>
          <p:cNvPr id="200" name="图片 199">
            <a:extLst>
              <a:ext uri="{FF2B5EF4-FFF2-40B4-BE49-F238E27FC236}">
                <a16:creationId xmlns:a16="http://schemas.microsoft.com/office/drawing/2014/main" id="{78DD6735-D592-4400-A2F8-0C643D2A81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5004" y="68493"/>
            <a:ext cx="1836442" cy="1902920"/>
          </a:xfrm>
          <a:prstGeom prst="rect">
            <a:avLst/>
          </a:prstGeom>
        </p:spPr>
      </p:pic>
      <p:sp>
        <p:nvSpPr>
          <p:cNvPr id="201" name="文本框 200">
            <a:extLst>
              <a:ext uri="{FF2B5EF4-FFF2-40B4-BE49-F238E27FC236}">
                <a16:creationId xmlns:a16="http://schemas.microsoft.com/office/drawing/2014/main" id="{93F60EF8-85E6-462B-BFEB-BC47C3C1F621}"/>
              </a:ext>
            </a:extLst>
          </p:cNvPr>
          <p:cNvSpPr txBox="1"/>
          <p:nvPr/>
        </p:nvSpPr>
        <p:spPr>
          <a:xfrm>
            <a:off x="234892" y="796954"/>
            <a:ext cx="161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Pipeline </a:t>
            </a:r>
          </a:p>
        </p:txBody>
      </p:sp>
    </p:spTree>
    <p:extLst>
      <p:ext uri="{BB962C8B-B14F-4D97-AF65-F5344CB8AC3E}">
        <p14:creationId xmlns:p14="http://schemas.microsoft.com/office/powerpoint/2010/main" val="680264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>
            <a:extLst>
              <a:ext uri="{FF2B5EF4-FFF2-40B4-BE49-F238E27FC236}">
                <a16:creationId xmlns:a16="http://schemas.microsoft.com/office/drawing/2014/main" id="{E1DD49E9-E0E9-4232-8CD9-B3C4839BA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347"/>
          <a:stretch/>
        </p:blipFill>
        <p:spPr>
          <a:xfrm>
            <a:off x="3354524" y="2038525"/>
            <a:ext cx="8608177" cy="392146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3E034112-4410-4E25-A46C-9624FA6CC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040" y="2262444"/>
            <a:ext cx="1790855" cy="73920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AE99FE6-0991-4B15-8D64-BA7C7772BCD6}"/>
              </a:ext>
            </a:extLst>
          </p:cNvPr>
          <p:cNvSpPr txBox="1"/>
          <p:nvPr/>
        </p:nvSpPr>
        <p:spPr>
          <a:xfrm>
            <a:off x="511300" y="505823"/>
            <a:ext cx="2754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generator and listener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9D04F98-8929-418B-BE0C-90B711F50C5E}"/>
              </a:ext>
            </a:extLst>
          </p:cNvPr>
          <p:cNvSpPr/>
          <p:nvPr/>
        </p:nvSpPr>
        <p:spPr>
          <a:xfrm>
            <a:off x="839926" y="1519092"/>
            <a:ext cx="1866123" cy="938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generator</a:t>
            </a:r>
          </a:p>
        </p:txBody>
      </p:sp>
      <p:sp>
        <p:nvSpPr>
          <p:cNvPr id="9" name="箭头: 左弧形 8">
            <a:extLst>
              <a:ext uri="{FF2B5EF4-FFF2-40B4-BE49-F238E27FC236}">
                <a16:creationId xmlns:a16="http://schemas.microsoft.com/office/drawing/2014/main" id="{6878668C-05A9-49AA-BDBE-12F1B46B4FE8}"/>
              </a:ext>
            </a:extLst>
          </p:cNvPr>
          <p:cNvSpPr/>
          <p:nvPr/>
        </p:nvSpPr>
        <p:spPr>
          <a:xfrm>
            <a:off x="1048624" y="4966284"/>
            <a:ext cx="234891" cy="43622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箭头: 左弧形 9">
            <a:extLst>
              <a:ext uri="{FF2B5EF4-FFF2-40B4-BE49-F238E27FC236}">
                <a16:creationId xmlns:a16="http://schemas.microsoft.com/office/drawing/2014/main" id="{BF206763-0E4F-4A0C-8030-0343942B3289}"/>
              </a:ext>
            </a:extLst>
          </p:cNvPr>
          <p:cNvSpPr/>
          <p:nvPr/>
        </p:nvSpPr>
        <p:spPr>
          <a:xfrm rot="10800000">
            <a:off x="2090258" y="4959293"/>
            <a:ext cx="234891" cy="43622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629B6A3-48B5-4C39-B7EB-A48F3548675E}"/>
              </a:ext>
            </a:extLst>
          </p:cNvPr>
          <p:cNvSpPr txBox="1"/>
          <p:nvPr/>
        </p:nvSpPr>
        <p:spPr>
          <a:xfrm>
            <a:off x="1216404" y="4983062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Acq</a:t>
            </a:r>
            <a:r>
              <a:rPr lang="en-US" dirty="0"/>
              <a:t> loop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12EB200-0EBB-47D5-B656-DF7B278B057E}"/>
              </a:ext>
            </a:extLst>
          </p:cNvPr>
          <p:cNvCxnSpPr>
            <a:cxnSpLocks/>
          </p:cNvCxnSpPr>
          <p:nvPr/>
        </p:nvCxnSpPr>
        <p:spPr>
          <a:xfrm flipV="1">
            <a:off x="1728132" y="4429388"/>
            <a:ext cx="0" cy="385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D422CF59-3111-448F-80AA-FE9381CFB625}"/>
              </a:ext>
            </a:extLst>
          </p:cNvPr>
          <p:cNvSpPr txBox="1"/>
          <p:nvPr/>
        </p:nvSpPr>
        <p:spPr>
          <a:xfrm>
            <a:off x="1764483" y="4532850"/>
            <a:ext cx="104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Notify controller</a:t>
            </a:r>
          </a:p>
          <a:p>
            <a:r>
              <a:rPr lang="en-US" sz="1000" dirty="0"/>
              <a:t>[data]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A1C14F9-1806-445C-92E2-7C7441811D7F}"/>
              </a:ext>
            </a:extLst>
          </p:cNvPr>
          <p:cNvSpPr txBox="1"/>
          <p:nvPr/>
        </p:nvSpPr>
        <p:spPr>
          <a:xfrm>
            <a:off x="0" y="498306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14616E5-FE06-45A7-B319-7ABF8AF3E8A0}"/>
              </a:ext>
            </a:extLst>
          </p:cNvPr>
          <p:cNvSpPr txBox="1"/>
          <p:nvPr/>
        </p:nvSpPr>
        <p:spPr>
          <a:xfrm>
            <a:off x="750813" y="4551027"/>
            <a:ext cx="9701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OnDataChange</a:t>
            </a:r>
            <a:endParaRPr lang="en-US" sz="1000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471577BA-F386-48A2-AE82-D74F17DD3B10}"/>
              </a:ext>
            </a:extLst>
          </p:cNvPr>
          <p:cNvSpPr/>
          <p:nvPr/>
        </p:nvSpPr>
        <p:spPr>
          <a:xfrm>
            <a:off x="824546" y="3749878"/>
            <a:ext cx="1866123" cy="487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F1C078C-77EC-41B2-BF8E-E4A0A0C016F6}"/>
              </a:ext>
            </a:extLst>
          </p:cNvPr>
          <p:cNvSpPr txBox="1"/>
          <p:nvPr/>
        </p:nvSpPr>
        <p:spPr>
          <a:xfrm>
            <a:off x="1009474" y="2922164"/>
            <a:ext cx="184377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Add/remove listener</a:t>
            </a:r>
          </a:p>
          <a:p>
            <a:r>
              <a:rPr lang="en-US" sz="1000" dirty="0"/>
              <a:t>Generate data</a:t>
            </a:r>
          </a:p>
          <a:p>
            <a:r>
              <a:rPr lang="en-US" sz="1000" dirty="0"/>
              <a:t>Broadcast</a:t>
            </a:r>
          </a:p>
          <a:p>
            <a:r>
              <a:rPr lang="en-US" sz="1000" dirty="0"/>
              <a:t>Start/Stop sequence acquisition</a:t>
            </a:r>
          </a:p>
          <a:p>
            <a:endParaRPr lang="en-US" sz="1000" dirty="0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82811B03-DA46-4E61-8C1D-DE54F4086CA5}"/>
              </a:ext>
            </a:extLst>
          </p:cNvPr>
          <p:cNvSpPr/>
          <p:nvPr/>
        </p:nvSpPr>
        <p:spPr>
          <a:xfrm>
            <a:off x="1518407" y="2508308"/>
            <a:ext cx="570452" cy="327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DD07E7B-16C0-4B9C-BAD4-B4CB44D0F505}"/>
              </a:ext>
            </a:extLst>
          </p:cNvPr>
          <p:cNvSpPr/>
          <p:nvPr/>
        </p:nvSpPr>
        <p:spPr>
          <a:xfrm>
            <a:off x="729842" y="3674377"/>
            <a:ext cx="2164360" cy="22818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0C4B0EC0-DA6B-4D84-AA2E-24BF190AF1E9}"/>
              </a:ext>
            </a:extLst>
          </p:cNvPr>
          <p:cNvSpPr/>
          <p:nvPr/>
        </p:nvSpPr>
        <p:spPr>
          <a:xfrm>
            <a:off x="4909985" y="924871"/>
            <a:ext cx="1866123" cy="7361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Listener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65DCF27-9D6F-4921-9258-E8D324B6CD47}"/>
              </a:ext>
            </a:extLst>
          </p:cNvPr>
          <p:cNvSpPr txBox="1"/>
          <p:nvPr/>
        </p:nvSpPr>
        <p:spPr>
          <a:xfrm>
            <a:off x="4700630" y="1932263"/>
            <a:ext cx="18517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OnDataChange</a:t>
            </a:r>
            <a:r>
              <a:rPr lang="en-US" sz="1000" dirty="0"/>
              <a:t>(</a:t>
            </a:r>
            <a:r>
              <a:rPr lang="en-US" sz="1000" dirty="0" err="1"/>
              <a:t>ExchangedData</a:t>
            </a:r>
            <a:r>
              <a:rPr lang="en-US" sz="1000" dirty="0"/>
              <a:t>)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9BD000F-9A31-4F9B-811E-62BAD7E68755}"/>
              </a:ext>
            </a:extLst>
          </p:cNvPr>
          <p:cNvCxnSpPr>
            <a:cxnSpLocks/>
          </p:cNvCxnSpPr>
          <p:nvPr/>
        </p:nvCxnSpPr>
        <p:spPr>
          <a:xfrm flipV="1">
            <a:off x="1702965" y="2130804"/>
            <a:ext cx="2952925" cy="1224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982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矩形: 圆角 199">
            <a:extLst>
              <a:ext uri="{FF2B5EF4-FFF2-40B4-BE49-F238E27FC236}">
                <a16:creationId xmlns:a16="http://schemas.microsoft.com/office/drawing/2014/main" id="{7026147C-E598-4F40-AFF7-8310E50C4840}"/>
              </a:ext>
            </a:extLst>
          </p:cNvPr>
          <p:cNvSpPr/>
          <p:nvPr/>
        </p:nvSpPr>
        <p:spPr>
          <a:xfrm>
            <a:off x="4309492" y="1398984"/>
            <a:ext cx="2164359" cy="251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Start</a:t>
            </a:r>
            <a:r>
              <a:rPr lang="zh-CN" altLang="en-US" dirty="0"/>
              <a:t>：</a:t>
            </a:r>
            <a:r>
              <a:rPr lang="en-US" altLang="zh-CN" dirty="0"/>
              <a:t>Launcher.vi</a:t>
            </a:r>
            <a:endParaRPr lang="en-US" dirty="0"/>
          </a:p>
        </p:txBody>
      </p:sp>
      <p:sp>
        <p:nvSpPr>
          <p:cNvPr id="201" name="矩形: 圆角 200">
            <a:extLst>
              <a:ext uri="{FF2B5EF4-FFF2-40B4-BE49-F238E27FC236}">
                <a16:creationId xmlns:a16="http://schemas.microsoft.com/office/drawing/2014/main" id="{5B885A4C-4FAD-4DE1-BDB4-C8BB3E5B338A}"/>
              </a:ext>
            </a:extLst>
          </p:cNvPr>
          <p:cNvSpPr/>
          <p:nvPr/>
        </p:nvSpPr>
        <p:spPr>
          <a:xfrm>
            <a:off x="4586328" y="1950126"/>
            <a:ext cx="1610686" cy="226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App.vi</a:t>
            </a:r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7B8AB6E4-E271-4C3A-8F13-562EE3689182}"/>
              </a:ext>
            </a:extLst>
          </p:cNvPr>
          <p:cNvSpPr txBox="1"/>
          <p:nvPr/>
        </p:nvSpPr>
        <p:spPr>
          <a:xfrm>
            <a:off x="4008455" y="1679224"/>
            <a:ext cx="35076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Show splash screen while loading the devices in the background</a:t>
            </a:r>
          </a:p>
        </p:txBody>
      </p: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63EB2733-8728-4046-816E-851A8332CF75}"/>
              </a:ext>
            </a:extLst>
          </p:cNvPr>
          <p:cNvCxnSpPr>
            <a:cxnSpLocks/>
          </p:cNvCxnSpPr>
          <p:nvPr/>
        </p:nvCxnSpPr>
        <p:spPr>
          <a:xfrm>
            <a:off x="9921645" y="1509861"/>
            <a:ext cx="0" cy="4252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文本框 205">
            <a:extLst>
              <a:ext uri="{FF2B5EF4-FFF2-40B4-BE49-F238E27FC236}">
                <a16:creationId xmlns:a16="http://schemas.microsoft.com/office/drawing/2014/main" id="{B15AD7DA-9F6D-4995-B176-0B6770CF5A3C}"/>
              </a:ext>
            </a:extLst>
          </p:cNvPr>
          <p:cNvSpPr txBox="1"/>
          <p:nvPr/>
        </p:nvSpPr>
        <p:spPr>
          <a:xfrm>
            <a:off x="3766402" y="2237063"/>
            <a:ext cx="41729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Launch the main actor(</a:t>
            </a:r>
            <a:r>
              <a:rPr lang="en-US" sz="1000" dirty="0" err="1"/>
              <a:t>MicroscopeController</a:t>
            </a:r>
            <a:r>
              <a:rPr lang="en-US" sz="1000" dirty="0"/>
              <a:t>) using the Launch Root Actor.vi</a:t>
            </a:r>
          </a:p>
        </p:txBody>
      </p:sp>
      <p:sp>
        <p:nvSpPr>
          <p:cNvPr id="207" name="矩形: 圆角 206">
            <a:extLst>
              <a:ext uri="{FF2B5EF4-FFF2-40B4-BE49-F238E27FC236}">
                <a16:creationId xmlns:a16="http://schemas.microsoft.com/office/drawing/2014/main" id="{63CB37A9-424D-496A-8974-45DD85809D1B}"/>
              </a:ext>
            </a:extLst>
          </p:cNvPr>
          <p:cNvSpPr/>
          <p:nvPr/>
        </p:nvSpPr>
        <p:spPr>
          <a:xfrm>
            <a:off x="4478248" y="2576979"/>
            <a:ext cx="1826847" cy="226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LoadModel.vi</a:t>
            </a:r>
          </a:p>
        </p:txBody>
      </p:sp>
      <p:sp>
        <p:nvSpPr>
          <p:cNvPr id="208" name="左大括号 207">
            <a:extLst>
              <a:ext uri="{FF2B5EF4-FFF2-40B4-BE49-F238E27FC236}">
                <a16:creationId xmlns:a16="http://schemas.microsoft.com/office/drawing/2014/main" id="{D4E130DC-8681-4AED-8241-8401BBB0BDF6}"/>
              </a:ext>
            </a:extLst>
          </p:cNvPr>
          <p:cNvSpPr/>
          <p:nvPr/>
        </p:nvSpPr>
        <p:spPr>
          <a:xfrm>
            <a:off x="2933299" y="2980704"/>
            <a:ext cx="181153" cy="27259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CC0ED6E9-649F-48ED-81B9-1E17DCE5F700}"/>
              </a:ext>
            </a:extLst>
          </p:cNvPr>
          <p:cNvSpPr txBox="1"/>
          <p:nvPr/>
        </p:nvSpPr>
        <p:spPr>
          <a:xfrm rot="16200000">
            <a:off x="2040093" y="4240162"/>
            <a:ext cx="13468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Microscope Controller</a:t>
            </a:r>
          </a:p>
        </p:txBody>
      </p:sp>
      <p:sp>
        <p:nvSpPr>
          <p:cNvPr id="210" name="文本框 209">
            <a:extLst>
              <a:ext uri="{FF2B5EF4-FFF2-40B4-BE49-F238E27FC236}">
                <a16:creationId xmlns:a16="http://schemas.microsoft.com/office/drawing/2014/main" id="{C5598D1D-782C-4EE5-BDFA-757AD22C42E1}"/>
              </a:ext>
            </a:extLst>
          </p:cNvPr>
          <p:cNvSpPr txBox="1"/>
          <p:nvPr/>
        </p:nvSpPr>
        <p:spPr>
          <a:xfrm>
            <a:off x="3186115" y="2786284"/>
            <a:ext cx="51828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1,This VI will call automatically  once the Actor was load because it overrides the same function</a:t>
            </a:r>
          </a:p>
          <a:p>
            <a:r>
              <a:rPr lang="en-US" sz="1000" dirty="0"/>
              <a:t>Defined in the </a:t>
            </a:r>
            <a:r>
              <a:rPr lang="en-US" sz="1000" dirty="0" err="1"/>
              <a:t>GenericController</a:t>
            </a:r>
            <a:r>
              <a:rPr lang="en-US" sz="1000" dirty="0"/>
              <a:t> Actor[ see detail in the </a:t>
            </a:r>
            <a:r>
              <a:rPr lang="en-US" sz="1000" dirty="0" err="1"/>
              <a:t>GenericController</a:t>
            </a:r>
            <a:r>
              <a:rPr lang="en-US" sz="1000" dirty="0"/>
              <a:t> Actor session]</a:t>
            </a:r>
          </a:p>
          <a:p>
            <a:r>
              <a:rPr lang="en-US" sz="1000" dirty="0"/>
              <a:t>2, </a:t>
            </a:r>
            <a:r>
              <a:rPr lang="en-US" sz="1000" dirty="0" err="1"/>
              <a:t>LoadModel.Vi</a:t>
            </a:r>
            <a:r>
              <a:rPr lang="en-US" sz="1000" dirty="0"/>
              <a:t> Loads the </a:t>
            </a:r>
            <a:r>
              <a:rPr lang="en-US" altLang="zh-CN" sz="1000" dirty="0"/>
              <a:t>Model</a:t>
            </a:r>
            <a:r>
              <a:rPr lang="en-US" sz="1000" dirty="0"/>
              <a:t> using the Launch Nest </a:t>
            </a:r>
            <a:r>
              <a:rPr lang="en-US" sz="1000" dirty="0" err="1"/>
              <a:t>Actor.Vi</a:t>
            </a:r>
            <a:r>
              <a:rPr lang="en-US" sz="1000" dirty="0"/>
              <a:t> to Load the Microscope_RM21</a:t>
            </a:r>
          </a:p>
        </p:txBody>
      </p:sp>
      <p:sp>
        <p:nvSpPr>
          <p:cNvPr id="211" name="矩形: 圆角 210">
            <a:extLst>
              <a:ext uri="{FF2B5EF4-FFF2-40B4-BE49-F238E27FC236}">
                <a16:creationId xmlns:a16="http://schemas.microsoft.com/office/drawing/2014/main" id="{AC327C14-3DB9-4414-B68E-DA76E4115CFA}"/>
              </a:ext>
            </a:extLst>
          </p:cNvPr>
          <p:cNvSpPr/>
          <p:nvPr/>
        </p:nvSpPr>
        <p:spPr>
          <a:xfrm>
            <a:off x="4386232" y="3514383"/>
            <a:ext cx="2010878" cy="226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DetectHardware.vi</a:t>
            </a:r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51224680-CDF4-4613-A30B-F6B66D0A0178}"/>
              </a:ext>
            </a:extLst>
          </p:cNvPr>
          <p:cNvSpPr txBox="1"/>
          <p:nvPr/>
        </p:nvSpPr>
        <p:spPr>
          <a:xfrm>
            <a:off x="2997762" y="3809949"/>
            <a:ext cx="4374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1,Function will be called right after </a:t>
            </a:r>
            <a:r>
              <a:rPr lang="en-US" sz="1000" dirty="0"/>
              <a:t>LoadModel</a:t>
            </a:r>
            <a:r>
              <a:rPr lang="en-US" altLang="zh-CN" sz="1000" dirty="0"/>
              <a:t>.vi</a:t>
            </a:r>
          </a:p>
          <a:p>
            <a:r>
              <a:rPr lang="en-US" sz="1000" dirty="0"/>
              <a:t>2,DetectHardware.vi add all the detected devices (Controllers) to a Device List</a:t>
            </a:r>
          </a:p>
        </p:txBody>
      </p:sp>
      <p:sp>
        <p:nvSpPr>
          <p:cNvPr id="213" name="矩形: 圆角 212">
            <a:extLst>
              <a:ext uri="{FF2B5EF4-FFF2-40B4-BE49-F238E27FC236}">
                <a16:creationId xmlns:a16="http://schemas.microsoft.com/office/drawing/2014/main" id="{38938947-34F4-49B3-8DFF-F748D68CF392}"/>
              </a:ext>
            </a:extLst>
          </p:cNvPr>
          <p:cNvSpPr/>
          <p:nvPr/>
        </p:nvSpPr>
        <p:spPr>
          <a:xfrm>
            <a:off x="4386232" y="4512172"/>
            <a:ext cx="2010878" cy="226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LoadAllHardware.vi</a:t>
            </a:r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0FD13103-CFF9-4145-949E-64AC571E4507}"/>
              </a:ext>
            </a:extLst>
          </p:cNvPr>
          <p:cNvSpPr txBox="1"/>
          <p:nvPr/>
        </p:nvSpPr>
        <p:spPr>
          <a:xfrm>
            <a:off x="3134819" y="4816363"/>
            <a:ext cx="70134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1,Load all the added devices in the Device List using Launch Nest Actor.vi</a:t>
            </a:r>
          </a:p>
          <a:p>
            <a:r>
              <a:rPr lang="en-US" sz="1000" dirty="0"/>
              <a:t>2, when devices are loaded in the background , they will report their status using </a:t>
            </a:r>
            <a:br>
              <a:rPr lang="en-US" sz="1000" dirty="0"/>
            </a:br>
            <a:r>
              <a:rPr lang="en-US" sz="1000" dirty="0"/>
              <a:t>     ReportDeviceStatus.vi (</a:t>
            </a:r>
            <a:r>
              <a:rPr lang="en-US" sz="1000" dirty="0" err="1"/>
              <a:t>Device.lvclass</a:t>
            </a:r>
            <a:r>
              <a:rPr lang="en-US" sz="1000" dirty="0"/>
              <a:t>) , when all device report a ‘Done!’ message, The </a:t>
            </a:r>
            <a:br>
              <a:rPr lang="en-US" sz="1000" dirty="0"/>
            </a:br>
            <a:r>
              <a:rPr lang="en-US" sz="1000" dirty="0"/>
              <a:t>     OnDataChange.vi will handle this msg and send ‘Done!’ to The splash screen to close it</a:t>
            </a:r>
            <a:br>
              <a:rPr lang="en-US" sz="1000" dirty="0"/>
            </a:br>
            <a:r>
              <a:rPr lang="en-US" sz="1000" dirty="0"/>
              <a:t>      also, it will send a ‘</a:t>
            </a:r>
            <a:r>
              <a:rPr lang="en-US" sz="1000" dirty="0" err="1"/>
              <a:t>ShowUI</a:t>
            </a:r>
            <a:r>
              <a:rPr lang="en-US" sz="1000" dirty="0"/>
              <a:t>’ msg to the Microscope Controller to show it </a:t>
            </a:r>
          </a:p>
          <a:p>
            <a:r>
              <a:rPr lang="en-US" sz="1000" dirty="0"/>
              <a:t>3,the Microscope_RM21 loads all the device controllers and data processors. The device controllers will then launch its model</a:t>
            </a:r>
          </a:p>
          <a:p>
            <a:r>
              <a:rPr lang="en-US" sz="1000" dirty="0"/>
              <a:t>   as a nest actor.</a:t>
            </a:r>
          </a:p>
          <a:p>
            <a:r>
              <a:rPr lang="en-US" sz="1000" dirty="0"/>
              <a:t>4, the Models will automatically run initialize.vi and configure.vi to initialize and configure the hardware, once the device are ready,</a:t>
            </a:r>
          </a:p>
          <a:p>
            <a:r>
              <a:rPr lang="en-US" sz="1000" dirty="0"/>
              <a:t>     ‘Done!’ messages will be fired to close the splash screen and show the main UI.</a:t>
            </a:r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F04095FC-F946-4E7E-8B08-0CA2CBD6311D}"/>
              </a:ext>
            </a:extLst>
          </p:cNvPr>
          <p:cNvSpPr txBox="1"/>
          <p:nvPr/>
        </p:nvSpPr>
        <p:spPr>
          <a:xfrm>
            <a:off x="5020891" y="341020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671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FF64D10-6C5C-4DAA-9E02-C8196ACCF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08" y="1024123"/>
            <a:ext cx="3501598" cy="48097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950C55E-3C35-4B85-8758-74E4EDA0CB30}"/>
              </a:ext>
            </a:extLst>
          </p:cNvPr>
          <p:cNvSpPr txBox="1"/>
          <p:nvPr/>
        </p:nvSpPr>
        <p:spPr>
          <a:xfrm>
            <a:off x="839755" y="410546"/>
            <a:ext cx="111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Interfaces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C573D8-490A-40CC-B789-4313D10A752F}"/>
              </a:ext>
            </a:extLst>
          </p:cNvPr>
          <p:cNvSpPr txBox="1"/>
          <p:nvPr/>
        </p:nvSpPr>
        <p:spPr>
          <a:xfrm>
            <a:off x="3312367" y="2351315"/>
            <a:ext cx="6924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microscope actor is a </a:t>
            </a:r>
            <a:r>
              <a:rPr lang="en-US" dirty="0" err="1"/>
              <a:t>dockstation</a:t>
            </a:r>
            <a:r>
              <a:rPr lang="en-US" dirty="0"/>
              <a:t> for all devise and data processors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7CAD5D5-4BFF-42E4-8318-C8DA050299FA}"/>
              </a:ext>
            </a:extLst>
          </p:cNvPr>
          <p:cNvSpPr txBox="1"/>
          <p:nvPr/>
        </p:nvSpPr>
        <p:spPr>
          <a:xfrm>
            <a:off x="3256383" y="3247995"/>
            <a:ext cx="6861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Handler of the data listener, data is transfer via a “</a:t>
            </a:r>
            <a:r>
              <a:rPr lang="en-US" dirty="0" err="1"/>
              <a:t>dataexchange</a:t>
            </a:r>
            <a:r>
              <a:rPr lang="en-US" dirty="0"/>
              <a:t>” pack . 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D168A03-FA16-4E55-B80F-38C410227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9281" y="3587168"/>
            <a:ext cx="1714649" cy="80779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FE1315C-95D6-4684-8FFF-1D2F169BE07A}"/>
              </a:ext>
            </a:extLst>
          </p:cNvPr>
          <p:cNvSpPr txBox="1"/>
          <p:nvPr/>
        </p:nvSpPr>
        <p:spPr>
          <a:xfrm>
            <a:off x="8145709" y="4320330"/>
            <a:ext cx="3881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is a variant to be </a:t>
            </a:r>
            <a:r>
              <a:rPr lang="en-US" dirty="0">
                <a:effectLst/>
              </a:rPr>
              <a:t>converted </a:t>
            </a:r>
          </a:p>
          <a:p>
            <a:r>
              <a:rPr lang="en-US" dirty="0">
                <a:effectLst/>
              </a:rPr>
              <a:t>to the LabVIEW data type on the arrival</a:t>
            </a:r>
            <a:endParaRPr 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4209325-B1BF-48F0-918C-415862E4C7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3824" y="5149427"/>
            <a:ext cx="3437210" cy="150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853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5A28E9-D947-417E-9DA6-E53ACFFFD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99" y="1474912"/>
            <a:ext cx="2993692" cy="459032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8213DBA-9876-4CEA-8E2D-BCF7818698F0}"/>
              </a:ext>
            </a:extLst>
          </p:cNvPr>
          <p:cNvSpPr txBox="1"/>
          <p:nvPr/>
        </p:nvSpPr>
        <p:spPr>
          <a:xfrm>
            <a:off x="239165" y="173240"/>
            <a:ext cx="901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Devices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0E7C72-4A49-47D9-993F-F696BF6D6C1B}"/>
              </a:ext>
            </a:extLst>
          </p:cNvPr>
          <p:cNvSpPr txBox="1"/>
          <p:nvPr/>
        </p:nvSpPr>
        <p:spPr>
          <a:xfrm>
            <a:off x="260060" y="587229"/>
            <a:ext cx="44983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1,Devices are defined as a component of the microscope, e.g., Stage, Camera, Laser</a:t>
            </a:r>
          </a:p>
          <a:p>
            <a:r>
              <a:rPr lang="en-US" sz="1000" dirty="0"/>
              <a:t>2,All the devices have same ancestor defined as </a:t>
            </a:r>
            <a:r>
              <a:rPr lang="en-US" sz="1000" dirty="0" err="1"/>
              <a:t>Device.lvclass</a:t>
            </a:r>
            <a:endParaRPr lang="en-US" sz="1000" dirty="0"/>
          </a:p>
          <a:p>
            <a:r>
              <a:rPr lang="en-US" sz="1000" dirty="0"/>
              <a:t>3, The Microscope Actor itself is a Device!</a:t>
            </a:r>
          </a:p>
          <a:p>
            <a:r>
              <a:rPr lang="en-US" sz="1000" dirty="0"/>
              <a:t>4, General-purpose functions are predefined as follows.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AB3E8E-73AE-4FA1-8D2B-74476AA7B6AC}"/>
              </a:ext>
            </a:extLst>
          </p:cNvPr>
          <p:cNvSpPr txBox="1"/>
          <p:nvPr/>
        </p:nvSpPr>
        <p:spPr>
          <a:xfrm>
            <a:off x="1708032" y="3295765"/>
            <a:ext cx="3799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rgbClr val="FF0000"/>
                </a:solidFill>
              </a:rPr>
              <a:t>Overrride</a:t>
            </a:r>
            <a:r>
              <a:rPr lang="en-US" sz="1000" dirty="0">
                <a:solidFill>
                  <a:srgbClr val="FF0000"/>
                </a:solidFill>
              </a:rPr>
              <a:t> functions from Actor, these functions will call automatically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BFF39DB-21D2-4D43-AAA0-D1BF5C3AB023}"/>
              </a:ext>
            </a:extLst>
          </p:cNvPr>
          <p:cNvSpPr txBox="1"/>
          <p:nvPr/>
        </p:nvSpPr>
        <p:spPr>
          <a:xfrm>
            <a:off x="2005076" y="3461144"/>
            <a:ext cx="3860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Called when an actor is stop. The </a:t>
            </a:r>
            <a:r>
              <a:rPr lang="en-US" sz="1000" dirty="0">
                <a:solidFill>
                  <a:srgbClr val="FF0000"/>
                </a:solidFill>
              </a:rPr>
              <a:t>shutdown.vi </a:t>
            </a:r>
            <a:r>
              <a:rPr lang="en-US" sz="1000" dirty="0"/>
              <a:t>is called inside this actor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FA48112-7B69-4021-BD12-4548727A189B}"/>
              </a:ext>
            </a:extLst>
          </p:cNvPr>
          <p:cNvSpPr txBox="1"/>
          <p:nvPr/>
        </p:nvSpPr>
        <p:spPr>
          <a:xfrm>
            <a:off x="2022328" y="3625337"/>
            <a:ext cx="23535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the </a:t>
            </a:r>
            <a:r>
              <a:rPr lang="en-US" altLang="zh-CN" sz="1000" dirty="0">
                <a:solidFill>
                  <a:srgbClr val="FF0000"/>
                </a:solidFill>
              </a:rPr>
              <a:t>Initialize.vi </a:t>
            </a:r>
            <a:r>
              <a:rPr lang="en-US" altLang="zh-CN" sz="1000" dirty="0"/>
              <a:t>and </a:t>
            </a:r>
            <a:r>
              <a:rPr lang="en-US" altLang="zh-CN" sz="1000" dirty="0">
                <a:solidFill>
                  <a:srgbClr val="FF0000"/>
                </a:solidFill>
              </a:rPr>
              <a:t>Configure.vi </a:t>
            </a:r>
            <a:r>
              <a:rPr lang="en-US" altLang="zh-CN" sz="1000" dirty="0"/>
              <a:t>are called</a:t>
            </a:r>
            <a:endParaRPr lang="en-US" sz="10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C84E603-0B01-406A-8B28-C92959EC20B6}"/>
              </a:ext>
            </a:extLst>
          </p:cNvPr>
          <p:cNvSpPr txBox="1"/>
          <p:nvPr/>
        </p:nvSpPr>
        <p:spPr>
          <a:xfrm>
            <a:off x="2228336" y="5845147"/>
            <a:ext cx="2489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Report device loading status to its controller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F836951-802C-4B50-A5D8-6242CC135934}"/>
              </a:ext>
            </a:extLst>
          </p:cNvPr>
          <p:cNvSpPr txBox="1"/>
          <p:nvPr/>
        </p:nvSpPr>
        <p:spPr>
          <a:xfrm>
            <a:off x="2107565" y="2801156"/>
            <a:ext cx="46570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generator of the device, e.g., read current position/voltage. Call in the Acqloop.vi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712897A-5DAC-4782-BC49-EE7BE40F517C}"/>
              </a:ext>
            </a:extLst>
          </p:cNvPr>
          <p:cNvSpPr txBox="1"/>
          <p:nvPr/>
        </p:nvSpPr>
        <p:spPr>
          <a:xfrm>
            <a:off x="1848772" y="5004059"/>
            <a:ext cx="615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acquisition loop, generate Data, wait(1/sampling time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ms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),send itself a trigger to Get next data point. 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6AA47D0-2A26-42C2-B8B2-C75FE5A9444F}"/>
              </a:ext>
            </a:extLst>
          </p:cNvPr>
          <p:cNvSpPr txBox="1"/>
          <p:nvPr/>
        </p:nvSpPr>
        <p:spPr>
          <a:xfrm>
            <a:off x="2176577" y="2618160"/>
            <a:ext cx="34195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Broadcast the current data to all the listener in the listener List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4C008DE-941E-4C92-B96C-B627FC601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3762" y="1123537"/>
            <a:ext cx="2057578" cy="4541914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6743E03F-C060-4B0A-A463-3AABEC8E3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0348" y="1215742"/>
            <a:ext cx="2042337" cy="1821338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442D1F7D-02E2-42FB-B63F-E51F51A894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4526" y="3122760"/>
            <a:ext cx="2019475" cy="1699407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13AC877E-1084-4A95-9762-1E81D03DED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2630" y="5000399"/>
            <a:ext cx="1592718" cy="1066892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3FC29E23-0EE8-4BC9-A3C7-5990B11C0374}"/>
              </a:ext>
            </a:extLst>
          </p:cNvPr>
          <p:cNvSpPr txBox="1"/>
          <p:nvPr/>
        </p:nvSpPr>
        <p:spPr>
          <a:xfrm>
            <a:off x="8246852" y="6116129"/>
            <a:ext cx="2467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Hardware abstract Layer</a:t>
            </a:r>
            <a:endParaRPr 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E1AD0F6-0631-45FC-AE05-C3D6C1400220}"/>
              </a:ext>
            </a:extLst>
          </p:cNvPr>
          <p:cNvSpPr/>
          <p:nvPr/>
        </p:nvSpPr>
        <p:spPr>
          <a:xfrm>
            <a:off x="7522234" y="586596"/>
            <a:ext cx="4459857" cy="6124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DF7DAE6-969A-421C-9B14-3A8A6EE4F52E}"/>
              </a:ext>
            </a:extLst>
          </p:cNvPr>
          <p:cNvCxnSpPr/>
          <p:nvPr/>
        </p:nvCxnSpPr>
        <p:spPr>
          <a:xfrm flipH="1">
            <a:off x="2122098" y="1526875"/>
            <a:ext cx="51499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AB1F673-D049-4DA2-8DA8-FE6D384A6245}"/>
              </a:ext>
            </a:extLst>
          </p:cNvPr>
          <p:cNvSpPr txBox="1"/>
          <p:nvPr/>
        </p:nvSpPr>
        <p:spPr>
          <a:xfrm>
            <a:off x="4873925" y="1224950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Google Sans"/>
              </a:rPr>
              <a:t>Inherited</a:t>
            </a:r>
            <a:r>
              <a:rPr lang="en-US" dirty="0"/>
              <a:t> </a:t>
            </a: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5E6BF1C6-CBD8-4C5D-8F22-05D350AE2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32237"/>
            <a:ext cx="75342" cy="297525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Google Sans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9D8D40A-FB67-4651-B38A-CE16F97E2F14}"/>
              </a:ext>
            </a:extLst>
          </p:cNvPr>
          <p:cNvSpPr txBox="1"/>
          <p:nvPr/>
        </p:nvSpPr>
        <p:spPr>
          <a:xfrm>
            <a:off x="1901558" y="3815118"/>
            <a:ext cx="18517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Close and release the hardware</a:t>
            </a:r>
            <a:endParaRPr lang="en-US" sz="10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BDAD98B-22E0-48CF-9A0D-078E83A8AC47}"/>
              </a:ext>
            </a:extLst>
          </p:cNvPr>
          <p:cNvSpPr/>
          <p:nvPr/>
        </p:nvSpPr>
        <p:spPr>
          <a:xfrm>
            <a:off x="681487" y="5555411"/>
            <a:ext cx="1130060" cy="3364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0595BC0-EC28-4AC6-9D31-813F4F8DDE55}"/>
              </a:ext>
            </a:extLst>
          </p:cNvPr>
          <p:cNvSpPr/>
          <p:nvPr/>
        </p:nvSpPr>
        <p:spPr>
          <a:xfrm>
            <a:off x="669985" y="3830128"/>
            <a:ext cx="1130060" cy="2127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C72AD97-D671-452A-B350-991293CDF069}"/>
              </a:ext>
            </a:extLst>
          </p:cNvPr>
          <p:cNvSpPr txBox="1"/>
          <p:nvPr/>
        </p:nvSpPr>
        <p:spPr>
          <a:xfrm>
            <a:off x="2018425" y="5182338"/>
            <a:ext cx="615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Instead of broadcast the current data, only the controller is notified in the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acq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loop!</a:t>
            </a:r>
          </a:p>
        </p:txBody>
      </p:sp>
    </p:spTree>
    <p:extLst>
      <p:ext uri="{BB962C8B-B14F-4D97-AF65-F5344CB8AC3E}">
        <p14:creationId xmlns:p14="http://schemas.microsoft.com/office/powerpoint/2010/main" val="434745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1782C3F-421A-40DC-BD9F-3D13698DA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75" y="1148711"/>
            <a:ext cx="2656565" cy="524275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536B1C5-0226-4D0B-8B64-72F39482D252}"/>
              </a:ext>
            </a:extLst>
          </p:cNvPr>
          <p:cNvSpPr txBox="1"/>
          <p:nvPr/>
        </p:nvSpPr>
        <p:spPr>
          <a:xfrm>
            <a:off x="239165" y="173240"/>
            <a:ext cx="18555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Controller:</a:t>
            </a:r>
          </a:p>
          <a:p>
            <a:endParaRPr lang="en-US" altLang="zh-CN" dirty="0"/>
          </a:p>
          <a:p>
            <a:r>
              <a:rPr lang="en-US" altLang="zh-CN" dirty="0" err="1"/>
              <a:t>GenericController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4D4B56A-BDCE-4D68-8EA4-7425FB88B314}"/>
              </a:ext>
            </a:extLst>
          </p:cNvPr>
          <p:cNvSpPr txBox="1"/>
          <p:nvPr/>
        </p:nvSpPr>
        <p:spPr>
          <a:xfrm>
            <a:off x="2342514" y="1709561"/>
            <a:ext cx="3799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rgbClr val="FF0000"/>
                </a:solidFill>
              </a:rPr>
              <a:t>Overrride</a:t>
            </a:r>
            <a:r>
              <a:rPr lang="en-US" sz="1000" dirty="0">
                <a:solidFill>
                  <a:srgbClr val="FF0000"/>
                </a:solidFill>
              </a:rPr>
              <a:t> functions from Actor, these functions will call automatically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A8A4A1-6C63-47C5-B0F2-6A2FF196F5C3}"/>
              </a:ext>
            </a:extLst>
          </p:cNvPr>
          <p:cNvSpPr txBox="1"/>
          <p:nvPr/>
        </p:nvSpPr>
        <p:spPr>
          <a:xfrm>
            <a:off x="2138102" y="1978947"/>
            <a:ext cx="3860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Called when an actor is stop. The </a:t>
            </a:r>
            <a:r>
              <a:rPr lang="en-US" sz="1000" dirty="0">
                <a:solidFill>
                  <a:srgbClr val="FF0000"/>
                </a:solidFill>
              </a:rPr>
              <a:t>shutdown.vi </a:t>
            </a:r>
            <a:r>
              <a:rPr lang="en-US" sz="1000" dirty="0"/>
              <a:t>is called inside this actor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0E5FBE-D03E-4899-92DF-2C8F0D8B486A}"/>
              </a:ext>
            </a:extLst>
          </p:cNvPr>
          <p:cNvSpPr txBox="1"/>
          <p:nvPr/>
        </p:nvSpPr>
        <p:spPr>
          <a:xfrm>
            <a:off x="2331523" y="3644769"/>
            <a:ext cx="16946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Get the handle to the model.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F47BA45-447E-4DCF-AEFE-FFDC5CE7E0D4}"/>
              </a:ext>
            </a:extLst>
          </p:cNvPr>
          <p:cNvSpPr txBox="1"/>
          <p:nvPr/>
        </p:nvSpPr>
        <p:spPr>
          <a:xfrm>
            <a:off x="2145035" y="1865609"/>
            <a:ext cx="6024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Called </a:t>
            </a:r>
            <a:r>
              <a:rPr lang="en-US" altLang="zh-CN" sz="1000" dirty="0"/>
              <a:t>before the</a:t>
            </a:r>
            <a:r>
              <a:rPr lang="en-US" sz="1000" dirty="0"/>
              <a:t>  actor is </a:t>
            </a:r>
            <a:r>
              <a:rPr lang="en-US" altLang="zh-CN" sz="1000" dirty="0"/>
              <a:t>launched</a:t>
            </a:r>
            <a:r>
              <a:rPr lang="en-US" sz="1000" dirty="0"/>
              <a:t>. The </a:t>
            </a:r>
            <a:r>
              <a:rPr lang="en-US" altLang="zh-CN" sz="1000" dirty="0">
                <a:solidFill>
                  <a:srgbClr val="FF0000"/>
                </a:solidFill>
              </a:rPr>
              <a:t>ReadConfig</a:t>
            </a:r>
            <a:r>
              <a:rPr lang="en-US" sz="1000" dirty="0">
                <a:solidFill>
                  <a:srgbClr val="FF0000"/>
                </a:solidFill>
              </a:rPr>
              <a:t>.vi </a:t>
            </a:r>
            <a:r>
              <a:rPr lang="zh-CN" altLang="en-US" sz="1000" dirty="0">
                <a:solidFill>
                  <a:srgbClr val="FF0000"/>
                </a:solidFill>
              </a:rPr>
              <a:t>，</a:t>
            </a:r>
            <a:r>
              <a:rPr lang="en-US" altLang="zh-CN" sz="1000" dirty="0">
                <a:solidFill>
                  <a:srgbClr val="FF0000"/>
                </a:solidFill>
              </a:rPr>
              <a:t> Initialize.vi</a:t>
            </a:r>
            <a:r>
              <a:rPr lang="zh-CN" altLang="en-US" sz="1000" dirty="0">
                <a:solidFill>
                  <a:srgbClr val="FF0000"/>
                </a:solidFill>
              </a:rPr>
              <a:t> </a:t>
            </a:r>
            <a:r>
              <a:rPr lang="en-US" altLang="zh-CN" sz="1000" dirty="0">
                <a:solidFill>
                  <a:srgbClr val="FF0000"/>
                </a:solidFill>
              </a:rPr>
              <a:t>and</a:t>
            </a:r>
            <a:r>
              <a:rPr lang="zh-CN" altLang="en-US" sz="1000" dirty="0">
                <a:solidFill>
                  <a:srgbClr val="FF0000"/>
                </a:solidFill>
              </a:rPr>
              <a:t> </a:t>
            </a:r>
            <a:r>
              <a:rPr lang="en-US" altLang="zh-CN" sz="1000" dirty="0">
                <a:solidFill>
                  <a:srgbClr val="FF0000"/>
                </a:solidFill>
              </a:rPr>
              <a:t>Configure.vi</a:t>
            </a:r>
            <a:r>
              <a:rPr lang="zh-CN" altLang="en-US" sz="1000" dirty="0">
                <a:solidFill>
                  <a:srgbClr val="FF0000"/>
                </a:solidFill>
              </a:rPr>
              <a:t> </a:t>
            </a:r>
            <a:r>
              <a:rPr lang="en-US" altLang="zh-CN" sz="1000" dirty="0"/>
              <a:t>are</a:t>
            </a:r>
            <a:r>
              <a:rPr lang="en-US" sz="1000" dirty="0"/>
              <a:t> called inside this actor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6DEA8A4-E9CB-430C-BE32-7B47953A692A}"/>
              </a:ext>
            </a:extLst>
          </p:cNvPr>
          <p:cNvSpPr txBox="1"/>
          <p:nvPr/>
        </p:nvSpPr>
        <p:spPr>
          <a:xfrm>
            <a:off x="2255548" y="2155115"/>
            <a:ext cx="45784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Called when the nest actor post error, send</a:t>
            </a:r>
            <a:r>
              <a:rPr lang="zh-CN" altLang="en-US" sz="1000" dirty="0"/>
              <a:t> </a:t>
            </a:r>
            <a:r>
              <a:rPr lang="en-US" altLang="zh-CN" sz="1000" dirty="0"/>
              <a:t>normal</a:t>
            </a:r>
            <a:r>
              <a:rPr lang="zh-CN" altLang="en-US" sz="1000" dirty="0"/>
              <a:t> </a:t>
            </a:r>
            <a:r>
              <a:rPr lang="en-US" altLang="zh-CN" sz="1000" dirty="0"/>
              <a:t>stop</a:t>
            </a:r>
            <a:r>
              <a:rPr lang="zh-CN" altLang="en-US" sz="1000" dirty="0"/>
              <a:t> </a:t>
            </a:r>
            <a:r>
              <a:rPr lang="en-US" altLang="zh-CN" sz="1000" dirty="0"/>
              <a:t>message</a:t>
            </a:r>
            <a:r>
              <a:rPr lang="zh-CN" altLang="en-US" sz="1000" dirty="0"/>
              <a:t> </a:t>
            </a:r>
            <a:r>
              <a:rPr lang="en-US" altLang="zh-CN" sz="1000" dirty="0"/>
              <a:t>to</a:t>
            </a:r>
            <a:r>
              <a:rPr lang="zh-CN" altLang="en-US" sz="1000" dirty="0"/>
              <a:t> </a:t>
            </a:r>
            <a:r>
              <a:rPr lang="en-US" altLang="zh-CN" sz="1000" dirty="0"/>
              <a:t>shut</a:t>
            </a:r>
            <a:r>
              <a:rPr lang="zh-CN" altLang="en-US" sz="1000" dirty="0"/>
              <a:t> </a:t>
            </a:r>
            <a:r>
              <a:rPr lang="en-US" altLang="zh-CN" sz="1000" dirty="0"/>
              <a:t>itself</a:t>
            </a:r>
            <a:r>
              <a:rPr lang="zh-CN" altLang="en-US" sz="1000" dirty="0"/>
              <a:t> </a:t>
            </a:r>
            <a:r>
              <a:rPr lang="en-US" altLang="zh-CN" sz="1000" dirty="0"/>
              <a:t>down</a:t>
            </a:r>
            <a:endParaRPr lang="en-US" sz="1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857DEC-2531-4550-A2B6-E44A2BF9E0BF}"/>
              </a:ext>
            </a:extLst>
          </p:cNvPr>
          <p:cNvSpPr txBox="1"/>
          <p:nvPr/>
        </p:nvSpPr>
        <p:spPr>
          <a:xfrm>
            <a:off x="2507692" y="4408167"/>
            <a:ext cx="25811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Get the handle to the next pipeline controller.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632E8E1-578B-4AA5-B5AA-00A584C266A8}"/>
              </a:ext>
            </a:extLst>
          </p:cNvPr>
          <p:cNvSpPr txBox="1"/>
          <p:nvPr/>
        </p:nvSpPr>
        <p:spPr>
          <a:xfrm>
            <a:off x="2146966" y="4710171"/>
            <a:ext cx="30828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Which subpanel to insert into [in the dock(microscope)]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EA320FF-556D-4B70-ABB7-48E9687E0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426" y="2575249"/>
            <a:ext cx="2560024" cy="384003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CB969D51-CD5C-430C-87A9-08AF425E4AC6}"/>
              </a:ext>
            </a:extLst>
          </p:cNvPr>
          <p:cNvSpPr txBox="1"/>
          <p:nvPr/>
        </p:nvSpPr>
        <p:spPr>
          <a:xfrm>
            <a:off x="7213213" y="2624756"/>
            <a:ext cx="30332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Load a demo device or the real device(debug or demo)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A33A075-C9EE-4BFF-A38F-EB90EC72B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4128" y="5378274"/>
            <a:ext cx="1493649" cy="396274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2685FD9E-645F-4778-8029-E716A0FC96DB}"/>
              </a:ext>
            </a:extLst>
          </p:cNvPr>
          <p:cNvSpPr txBox="1"/>
          <p:nvPr/>
        </p:nvSpPr>
        <p:spPr>
          <a:xfrm>
            <a:off x="6948617" y="4522295"/>
            <a:ext cx="18405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Call from the OndataChange.vi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25F53D9-14A3-45A9-8C54-BEDE65115332}"/>
              </a:ext>
            </a:extLst>
          </p:cNvPr>
          <p:cNvSpPr txBox="1"/>
          <p:nvPr/>
        </p:nvSpPr>
        <p:spPr>
          <a:xfrm>
            <a:off x="6948617" y="4690075"/>
            <a:ext cx="2435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Should we response to the </a:t>
            </a:r>
            <a:r>
              <a:rPr lang="en-US" sz="1000" dirty="0" err="1"/>
              <a:t>OndataChange</a:t>
            </a:r>
            <a:r>
              <a:rPr lang="en-US" sz="1000" dirty="0"/>
              <a:t>?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0BAEE9D-846C-4292-BE3C-A8A1A6A76C46}"/>
              </a:ext>
            </a:extLst>
          </p:cNvPr>
          <p:cNvSpPr txBox="1"/>
          <p:nvPr/>
        </p:nvSpPr>
        <p:spPr>
          <a:xfrm>
            <a:off x="7048207" y="4984517"/>
            <a:ext cx="3437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Call from OndataChange.vi when new data arrives to update UI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ECCDC5D-ADEE-4F7B-9A0F-B26A2092D7A3}"/>
              </a:ext>
            </a:extLst>
          </p:cNvPr>
          <p:cNvSpPr txBox="1"/>
          <p:nvPr/>
        </p:nvSpPr>
        <p:spPr>
          <a:xfrm>
            <a:off x="6813315" y="4825125"/>
            <a:ext cx="39485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Handler of the data listener, data is transfer via a “</a:t>
            </a:r>
            <a:r>
              <a:rPr lang="en-US" sz="1000" dirty="0" err="1"/>
              <a:t>dataexchange</a:t>
            </a:r>
            <a:r>
              <a:rPr lang="en-US" sz="1000" dirty="0"/>
              <a:t>” pack . 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87A7873-C82C-4310-AAAC-631FB7B1AEB3}"/>
              </a:ext>
            </a:extLst>
          </p:cNvPr>
          <p:cNvSpPr txBox="1"/>
          <p:nvPr/>
        </p:nvSpPr>
        <p:spPr>
          <a:xfrm>
            <a:off x="6645535" y="5135519"/>
            <a:ext cx="16578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 Configuration from file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1896C40-7A6C-489D-ADA0-E0844F911A9F}"/>
              </a:ext>
            </a:extLst>
          </p:cNvPr>
          <p:cNvSpPr txBox="1"/>
          <p:nvPr/>
        </p:nvSpPr>
        <p:spPr>
          <a:xfrm>
            <a:off x="6687480" y="6024752"/>
            <a:ext cx="3365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Load the model(called from the actor core in each controller)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135E518-6363-4520-9704-AF3CCACDD023}"/>
              </a:ext>
            </a:extLst>
          </p:cNvPr>
          <p:cNvSpPr txBox="1"/>
          <p:nvPr/>
        </p:nvSpPr>
        <p:spPr>
          <a:xfrm>
            <a:off x="6460977" y="5437523"/>
            <a:ext cx="3757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Configuration ,set the </a:t>
            </a:r>
            <a:r>
              <a:rPr lang="en-US" sz="1000" dirty="0" err="1"/>
              <a:t>loadDemoModel</a:t>
            </a:r>
            <a:r>
              <a:rPr lang="en-US" sz="1000" dirty="0"/>
              <a:t>  True to load demo device!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A9AD9DA-8166-47E4-AE3F-0D44CD019B4A}"/>
              </a:ext>
            </a:extLst>
          </p:cNvPr>
          <p:cNvSpPr txBox="1"/>
          <p:nvPr/>
        </p:nvSpPr>
        <p:spPr>
          <a:xfrm>
            <a:off x="7199208" y="6192532"/>
            <a:ext cx="48542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Post the VI </a:t>
            </a:r>
            <a:r>
              <a:rPr lang="en-US" sz="1000" dirty="0" err="1"/>
              <a:t>refnum</a:t>
            </a:r>
            <a:r>
              <a:rPr lang="en-US" sz="1000" dirty="0"/>
              <a:t> to the </a:t>
            </a:r>
            <a:r>
              <a:rPr lang="en-US" sz="1000" dirty="0" err="1"/>
              <a:t>dockstation</a:t>
            </a:r>
            <a:r>
              <a:rPr lang="en-US" sz="1000" dirty="0"/>
              <a:t> (if loaded as a nest actor), if it </a:t>
            </a:r>
            <a:r>
              <a:rPr lang="en-US" sz="1000" dirty="0" err="1"/>
              <a:t>isload</a:t>
            </a:r>
            <a:r>
              <a:rPr lang="en-US" sz="1000" dirty="0"/>
              <a:t> as a root actor,</a:t>
            </a:r>
          </a:p>
          <a:p>
            <a:r>
              <a:rPr lang="en-US" sz="1000" dirty="0"/>
              <a:t> meaning run Independently, this vi will raises error and show the UI</a:t>
            </a:r>
          </a:p>
          <a:p>
            <a:r>
              <a:rPr lang="en-US" sz="1000" dirty="0"/>
              <a:t>(initially closed in the actor core.vi in each controller so it can be insert to the Subpanel)</a:t>
            </a:r>
          </a:p>
        </p:txBody>
      </p:sp>
    </p:spTree>
    <p:extLst>
      <p:ext uri="{BB962C8B-B14F-4D97-AF65-F5344CB8AC3E}">
        <p14:creationId xmlns:p14="http://schemas.microsoft.com/office/powerpoint/2010/main" val="326350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BB9897BF-D366-4217-9D4B-82F31A057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660" y="309138"/>
            <a:ext cx="4137945" cy="310756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7FACC9F-0466-4683-AF99-FF81217AD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39" y="1386633"/>
            <a:ext cx="3583369" cy="226163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8918226-49FB-4644-86DF-2683F2EE71A7}"/>
              </a:ext>
            </a:extLst>
          </p:cNvPr>
          <p:cNvSpPr txBox="1"/>
          <p:nvPr/>
        </p:nvSpPr>
        <p:spPr>
          <a:xfrm>
            <a:off x="239165" y="173240"/>
            <a:ext cx="20263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Controller:</a:t>
            </a:r>
          </a:p>
          <a:p>
            <a:endParaRPr lang="en-US" altLang="zh-CN" dirty="0"/>
          </a:p>
          <a:p>
            <a:r>
              <a:rPr lang="en-US" altLang="zh-CN" dirty="0"/>
              <a:t>Controller template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432A2DF-90FC-4CB8-946F-10F800D4CD1F}"/>
              </a:ext>
            </a:extLst>
          </p:cNvPr>
          <p:cNvCxnSpPr/>
          <p:nvPr/>
        </p:nvCxnSpPr>
        <p:spPr>
          <a:xfrm>
            <a:off x="2528596" y="2258008"/>
            <a:ext cx="18381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06DA391-16D8-4511-B0FA-430A5BC04BDF}"/>
              </a:ext>
            </a:extLst>
          </p:cNvPr>
          <p:cNvCxnSpPr>
            <a:cxnSpLocks/>
          </p:cNvCxnSpPr>
          <p:nvPr/>
        </p:nvCxnSpPr>
        <p:spPr>
          <a:xfrm>
            <a:off x="5100506" y="1904301"/>
            <a:ext cx="1426129" cy="486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8D148CE-F152-4AC4-B103-DD8457191728}"/>
              </a:ext>
            </a:extLst>
          </p:cNvPr>
          <p:cNvCxnSpPr>
            <a:cxnSpLocks/>
          </p:cNvCxnSpPr>
          <p:nvPr/>
        </p:nvCxnSpPr>
        <p:spPr>
          <a:xfrm>
            <a:off x="7306811" y="293615"/>
            <a:ext cx="184558" cy="578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62A78C14-6C78-47BC-8D5E-1C4374C3D707}"/>
              </a:ext>
            </a:extLst>
          </p:cNvPr>
          <p:cNvSpPr txBox="1"/>
          <p:nvPr/>
        </p:nvSpPr>
        <p:spPr>
          <a:xfrm>
            <a:off x="6996418" y="0"/>
            <a:ext cx="1223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Initialize UI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66CAD6D-E7BC-4BB5-A369-5DCFEF9FC3E0}"/>
              </a:ext>
            </a:extLst>
          </p:cNvPr>
          <p:cNvCxnSpPr>
            <a:cxnSpLocks/>
          </p:cNvCxnSpPr>
          <p:nvPr/>
        </p:nvCxnSpPr>
        <p:spPr>
          <a:xfrm flipH="1">
            <a:off x="8917497" y="3432495"/>
            <a:ext cx="706074" cy="1282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E2E88FE6-2ABD-44C1-8378-86CF0CAD2EE9}"/>
              </a:ext>
            </a:extLst>
          </p:cNvPr>
          <p:cNvSpPr txBox="1"/>
          <p:nvPr/>
        </p:nvSpPr>
        <p:spPr>
          <a:xfrm>
            <a:off x="9153787" y="3172437"/>
            <a:ext cx="28995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Event loop, responses to the </a:t>
            </a:r>
          </a:p>
          <a:p>
            <a:r>
              <a:rPr lang="en-US" dirty="0"/>
              <a:t>UI input and call the </a:t>
            </a:r>
          </a:p>
          <a:p>
            <a:r>
              <a:rPr lang="en-US" dirty="0"/>
              <a:t>Model or the controller itself</a:t>
            </a:r>
          </a:p>
          <a:p>
            <a:r>
              <a:rPr lang="en-US" dirty="0"/>
              <a:t>By enqueue message/data</a:t>
            </a:r>
          </a:p>
          <a:p>
            <a:r>
              <a:rPr lang="en-US" dirty="0"/>
              <a:t>To the self enqueuer or the </a:t>
            </a:r>
          </a:p>
          <a:p>
            <a:r>
              <a:rPr lang="en-US" dirty="0"/>
              <a:t>Model enqueuer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7F08A14-4CD0-453C-B2AB-221F0825A613}"/>
              </a:ext>
            </a:extLst>
          </p:cNvPr>
          <p:cNvSpPr txBox="1"/>
          <p:nvPr/>
        </p:nvSpPr>
        <p:spPr>
          <a:xfrm>
            <a:off x="2709645" y="2306972"/>
            <a:ext cx="193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user events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204FE4E-CD14-40BB-AD56-9298321D7CAF}"/>
              </a:ext>
            </a:extLst>
          </p:cNvPr>
          <p:cNvCxnSpPr/>
          <p:nvPr/>
        </p:nvCxnSpPr>
        <p:spPr>
          <a:xfrm>
            <a:off x="6535024" y="1753298"/>
            <a:ext cx="260059" cy="855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92D50600-25CA-48E6-95D8-5DF100124609}"/>
              </a:ext>
            </a:extLst>
          </p:cNvPr>
          <p:cNvSpPr txBox="1"/>
          <p:nvPr/>
        </p:nvSpPr>
        <p:spPr>
          <a:xfrm>
            <a:off x="4697836" y="1669409"/>
            <a:ext cx="14077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Post VI </a:t>
            </a:r>
            <a:r>
              <a:rPr lang="en-US" sz="1000" dirty="0" err="1"/>
              <a:t>refnum</a:t>
            </a:r>
            <a:r>
              <a:rPr lang="en-US" sz="1000" dirty="0"/>
              <a:t> to caller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92153E5-A585-48D4-94E4-80EE0A440E15}"/>
              </a:ext>
            </a:extLst>
          </p:cNvPr>
          <p:cNvSpPr txBox="1"/>
          <p:nvPr/>
        </p:nvSpPr>
        <p:spPr>
          <a:xfrm>
            <a:off x="6140743" y="1526796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Load model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DC776353-EC6F-4497-9C79-4F8464637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2216" y="3375224"/>
            <a:ext cx="5017759" cy="3102509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E5A18D88-EA58-471A-B249-8B7B725B0A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658" y="3947753"/>
            <a:ext cx="2370025" cy="2469094"/>
          </a:xfrm>
          <a:prstGeom prst="rect">
            <a:avLst/>
          </a:prstGeom>
        </p:spPr>
      </p:pic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D2BEB2B-C128-4344-B189-D0F4CBD5F373}"/>
              </a:ext>
            </a:extLst>
          </p:cNvPr>
          <p:cNvCxnSpPr>
            <a:cxnSpLocks/>
          </p:cNvCxnSpPr>
          <p:nvPr/>
        </p:nvCxnSpPr>
        <p:spPr>
          <a:xfrm flipV="1">
            <a:off x="2033646" y="2340528"/>
            <a:ext cx="2420908" cy="2333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735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1334</Words>
  <Application>Microsoft Office PowerPoint</Application>
  <PresentationFormat>宽屏</PresentationFormat>
  <Paragraphs>205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Arial Unicode MS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Nong, Daguan</dc:creator>
  <cp:lastModifiedBy>Nong, Daguan</cp:lastModifiedBy>
  <cp:revision>323</cp:revision>
  <dcterms:created xsi:type="dcterms:W3CDTF">2021-03-05T09:01:14Z</dcterms:created>
  <dcterms:modified xsi:type="dcterms:W3CDTF">2021-04-24T04:48:15Z</dcterms:modified>
</cp:coreProperties>
</file>