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1" r:id="rId3"/>
    <p:sldId id="263" r:id="rId4"/>
    <p:sldId id="259" r:id="rId5"/>
    <p:sldId id="271" r:id="rId6"/>
    <p:sldId id="268" r:id="rId7"/>
    <p:sldId id="269" r:id="rId8"/>
    <p:sldId id="273" r:id="rId9"/>
    <p:sldId id="265" r:id="rId10"/>
    <p:sldId id="260" r:id="rId11"/>
    <p:sldId id="270" r:id="rId12"/>
    <p:sldId id="266" r:id="rId13"/>
    <p:sldId id="267"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7212" autoAdjust="0"/>
  </p:normalViewPr>
  <p:slideViewPr>
    <p:cSldViewPr snapToGrid="0" showGuides="1">
      <p:cViewPr>
        <p:scale>
          <a:sx n="100" d="100"/>
          <a:sy n="100" d="100"/>
        </p:scale>
        <p:origin x="-84" y="75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0BB244-0308-9F40-B2C3-DD330FA4FBB9}" type="datetimeFigureOut">
              <a:rPr lang="de-DE" smtClean="0"/>
              <a:t>27.05.2024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91A30B-D70A-0940-AA60-EE5E924EE033}" type="slidenum">
              <a:rPr lang="de-DE" smtClean="0"/>
              <a:t>‹Nr.›</a:t>
            </a:fld>
            <a:endParaRPr lang="de-DE"/>
          </a:p>
        </p:txBody>
      </p:sp>
    </p:spTree>
    <p:extLst>
      <p:ext uri="{BB962C8B-B14F-4D97-AF65-F5344CB8AC3E}">
        <p14:creationId xmlns:p14="http://schemas.microsoft.com/office/powerpoint/2010/main" val="3923464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891A30B-D70A-0940-AA60-EE5E924EE033}" type="slidenum">
              <a:rPr lang="de-DE" smtClean="0"/>
              <a:t>2</a:t>
            </a:fld>
            <a:endParaRPr lang="de-DE"/>
          </a:p>
        </p:txBody>
      </p:sp>
    </p:spTree>
    <p:extLst>
      <p:ext uri="{BB962C8B-B14F-4D97-AF65-F5344CB8AC3E}">
        <p14:creationId xmlns:p14="http://schemas.microsoft.com/office/powerpoint/2010/main" val="2771083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FFFFFF"/>
                </a:solidFill>
                <a:effectLst/>
                <a:highlight>
                  <a:srgbClr val="000000"/>
                </a:highlight>
                <a:latin typeface="Times New Roman" panose="02020603050405020304" pitchFamily="18" charset="0"/>
              </a:rPr>
              <a:t>https://x.com/drjasper_eth/status/1793473109447651812</a:t>
            </a:r>
          </a:p>
          <a:p>
            <a:pPr marL="171450" indent="-171450">
              <a:buFontTx/>
              <a:buChar char="-"/>
            </a:pPr>
            <a:r>
              <a:rPr lang="de-DE" dirty="0" err="1"/>
              <a:t>No</a:t>
            </a:r>
            <a:r>
              <a:rPr lang="de-DE" dirty="0"/>
              <a:t> </a:t>
            </a:r>
            <a:r>
              <a:rPr lang="de-DE" dirty="0" err="1"/>
              <a:t>person</a:t>
            </a:r>
            <a:r>
              <a:rPr lang="de-DE" dirty="0"/>
              <a:t> </a:t>
            </a:r>
            <a:r>
              <a:rPr lang="de-DE" dirty="0" err="1"/>
              <a:t>can</a:t>
            </a:r>
            <a:r>
              <a:rPr lang="de-DE" dirty="0"/>
              <a:t> </a:t>
            </a:r>
            <a:r>
              <a:rPr lang="de-DE" dirty="0" err="1"/>
              <a:t>change</a:t>
            </a:r>
            <a:r>
              <a:rPr lang="de-DE" dirty="0"/>
              <a:t> </a:t>
            </a:r>
            <a:r>
              <a:rPr lang="de-DE" dirty="0" err="1"/>
              <a:t>it</a:t>
            </a:r>
            <a:r>
              <a:rPr lang="de-DE" dirty="0"/>
              <a:t> for </a:t>
            </a:r>
            <a:r>
              <a:rPr lang="de-DE" dirty="0" err="1"/>
              <a:t>the</a:t>
            </a:r>
            <a:r>
              <a:rPr lang="de-DE" dirty="0"/>
              <a:t> last 12 </a:t>
            </a:r>
            <a:r>
              <a:rPr lang="de-DE" dirty="0" err="1"/>
              <a:t>months</a:t>
            </a:r>
            <a:endParaRPr lang="de-DE" dirty="0"/>
          </a:p>
          <a:p>
            <a:pPr marL="171450" indent="-171450">
              <a:buFontTx/>
              <a:buChar char="-"/>
            </a:pPr>
            <a:r>
              <a:rPr lang="de-DE" dirty="0" err="1"/>
              <a:t>No</a:t>
            </a:r>
            <a:r>
              <a:rPr lang="de-DE" dirty="0"/>
              <a:t> </a:t>
            </a:r>
            <a:r>
              <a:rPr lang="de-DE" dirty="0" err="1"/>
              <a:t>person</a:t>
            </a:r>
            <a:r>
              <a:rPr lang="de-DE" dirty="0"/>
              <a:t> </a:t>
            </a:r>
            <a:r>
              <a:rPr lang="de-DE" dirty="0" err="1"/>
              <a:t>can</a:t>
            </a:r>
            <a:r>
              <a:rPr lang="de-DE" dirty="0"/>
              <a:t> </a:t>
            </a:r>
            <a:r>
              <a:rPr lang="de-DE" dirty="0" err="1"/>
              <a:t>prohibit</a:t>
            </a:r>
            <a:r>
              <a:rPr lang="de-DE" dirty="0"/>
              <a:t> </a:t>
            </a:r>
            <a:r>
              <a:rPr lang="de-DE" dirty="0" err="1"/>
              <a:t>another</a:t>
            </a:r>
            <a:r>
              <a:rPr lang="de-DE" dirty="0"/>
              <a:t> </a:t>
            </a:r>
            <a:r>
              <a:rPr lang="de-DE" dirty="0" err="1"/>
              <a:t>person</a:t>
            </a:r>
            <a:endParaRPr lang="de-DE" dirty="0"/>
          </a:p>
          <a:p>
            <a:pPr marL="171450" indent="-171450">
              <a:buFontTx/>
              <a:buChar char="-"/>
            </a:pPr>
            <a:r>
              <a:rPr lang="en-US" b="0" i="0" dirty="0">
                <a:solidFill>
                  <a:srgbClr val="E7E9EA"/>
                </a:solidFill>
                <a:effectLst/>
                <a:latin typeface="TwitterChirp"/>
              </a:rPr>
              <a:t>in the last year, no 'affiliated person' can own 20% of the asset</a:t>
            </a:r>
          </a:p>
          <a:p>
            <a:pPr marL="171450" indent="-171450">
              <a:buFontTx/>
              <a:buChar char="-"/>
            </a:pPr>
            <a:r>
              <a:rPr lang="en-US" b="0" i="0" dirty="0">
                <a:solidFill>
                  <a:srgbClr val="E7E9EA"/>
                </a:solidFill>
                <a:effectLst/>
                <a:latin typeface="TwitterChirp"/>
              </a:rPr>
              <a:t>no 'person' had the power to direct 20% of voting power</a:t>
            </a:r>
          </a:p>
          <a:p>
            <a:pPr marL="171450" indent="-171450">
              <a:buFontTx/>
              <a:buChar char="-"/>
            </a:pPr>
            <a:r>
              <a:rPr lang="en-US" b="0" i="0" dirty="0">
                <a:solidFill>
                  <a:srgbClr val="E7E9EA"/>
                </a:solidFill>
                <a:effectLst/>
                <a:highlight>
                  <a:srgbClr val="000000"/>
                </a:highlight>
                <a:latin typeface="TwitterChirp"/>
              </a:rPr>
              <a:t>in the last three(!) months no changes were made to the code by 'persons' except for maintenance, bugs, and vulnerabilities or...</a:t>
            </a:r>
          </a:p>
          <a:p>
            <a:pPr marL="171450" indent="-171450">
              <a:buFontTx/>
              <a:buChar char="-"/>
            </a:pPr>
            <a:r>
              <a:rPr lang="en-US" b="0" i="0" dirty="0">
                <a:solidFill>
                  <a:srgbClr val="E7E9EA"/>
                </a:solidFill>
                <a:effectLst/>
                <a:highlight>
                  <a:srgbClr val="000000"/>
                </a:highlight>
                <a:latin typeface="TwitterChirp"/>
              </a:rPr>
              <a:t>in the last three months no changes were made unless "adopted through the consensus or agreement of a decentralized governance system.“</a:t>
            </a:r>
          </a:p>
          <a:p>
            <a:pPr marL="171450" indent="-171450">
              <a:buFontTx/>
              <a:buChar char="-"/>
            </a:pPr>
            <a:r>
              <a:rPr lang="en-US" b="0" i="0" dirty="0">
                <a:solidFill>
                  <a:srgbClr val="E7E9EA"/>
                </a:solidFill>
                <a:effectLst/>
                <a:latin typeface="TwitterChirp"/>
              </a:rPr>
              <a:t>don't market the asset as an investment within the past 3 months</a:t>
            </a:r>
            <a:endParaRPr lang="en-US" b="0" i="0" dirty="0">
              <a:solidFill>
                <a:srgbClr val="E7E9EA"/>
              </a:solidFill>
              <a:effectLst/>
              <a:highlight>
                <a:srgbClr val="000000"/>
              </a:highlight>
              <a:latin typeface="TwitterChirp"/>
            </a:endParaRPr>
          </a:p>
          <a:p>
            <a:pPr marL="171450" indent="-171450">
              <a:buFontTx/>
              <a:buChar char="-"/>
            </a:pPr>
            <a:r>
              <a:rPr lang="en-US" b="0" i="0" dirty="0">
                <a:solidFill>
                  <a:srgbClr val="E7E9EA"/>
                </a:solidFill>
                <a:effectLst/>
                <a:highlight>
                  <a:srgbClr val="000000"/>
                </a:highlight>
                <a:latin typeface="TwitterChirp"/>
              </a:rPr>
              <a:t>Inflation cannot go to DAOs based on prong 5 but can be used to incentivize activity like mining or staking.</a:t>
            </a:r>
            <a:endParaRPr lang="de-DE" dirty="0"/>
          </a:p>
        </p:txBody>
      </p:sp>
      <p:sp>
        <p:nvSpPr>
          <p:cNvPr id="4" name="Foliennummernplatzhalter 3"/>
          <p:cNvSpPr>
            <a:spLocks noGrp="1"/>
          </p:cNvSpPr>
          <p:nvPr>
            <p:ph type="sldNum" sz="quarter" idx="5"/>
          </p:nvPr>
        </p:nvSpPr>
        <p:spPr/>
        <p:txBody>
          <a:bodyPr/>
          <a:lstStyle/>
          <a:p>
            <a:fld id="{8891A30B-D70A-0940-AA60-EE5E924EE033}" type="slidenum">
              <a:rPr lang="de-DE" smtClean="0"/>
              <a:t>9</a:t>
            </a:fld>
            <a:endParaRPr lang="de-DE"/>
          </a:p>
        </p:txBody>
      </p:sp>
    </p:spTree>
    <p:extLst>
      <p:ext uri="{BB962C8B-B14F-4D97-AF65-F5344CB8AC3E}">
        <p14:creationId xmlns:p14="http://schemas.microsoft.com/office/powerpoint/2010/main" val="1262404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Competition:</a:t>
            </a:r>
          </a:p>
          <a:p>
            <a:r>
              <a:rPr lang="de-DE" dirty="0"/>
              <a:t>Lido: 2.5 B – TVL 36 B – </a:t>
            </a:r>
            <a:r>
              <a:rPr lang="de-DE" dirty="0" err="1"/>
              <a:t>Raised</a:t>
            </a:r>
            <a:r>
              <a:rPr lang="de-DE" dirty="0"/>
              <a:t> 170 M</a:t>
            </a:r>
          </a:p>
          <a:p>
            <a:r>
              <a:rPr lang="de-DE" dirty="0"/>
              <a:t>Stride: 131 M – TVL 140 M$ - </a:t>
            </a:r>
            <a:r>
              <a:rPr lang="de-DE" dirty="0" err="1"/>
              <a:t>Raised</a:t>
            </a:r>
            <a:r>
              <a:rPr lang="de-DE" dirty="0"/>
              <a:t> Seed 6.7 M, Strategic 4 M</a:t>
            </a:r>
          </a:p>
          <a:p>
            <a:r>
              <a:rPr lang="de-DE" dirty="0"/>
              <a:t>Stader: 100 M – TVL 700 M$ - </a:t>
            </a:r>
            <a:r>
              <a:rPr lang="de-DE" dirty="0" err="1"/>
              <a:t>Raised</a:t>
            </a:r>
            <a:r>
              <a:rPr lang="de-DE" dirty="0"/>
              <a:t> Seed 4 M, Private Sale 12.5 M</a:t>
            </a:r>
          </a:p>
          <a:p>
            <a:r>
              <a:rPr lang="de-DE" dirty="0" err="1"/>
              <a:t>Persistance</a:t>
            </a:r>
            <a:r>
              <a:rPr lang="de-DE" dirty="0"/>
              <a:t>: 52 M – TVL 6 M$ </a:t>
            </a:r>
          </a:p>
          <a:p>
            <a:r>
              <a:rPr lang="de-DE" dirty="0" err="1"/>
              <a:t>Hydro</a:t>
            </a:r>
            <a:r>
              <a:rPr lang="de-DE" dirty="0"/>
              <a:t>: 216M – TVL 56 M</a:t>
            </a:r>
          </a:p>
          <a:p>
            <a:r>
              <a:rPr lang="de-DE" dirty="0"/>
              <a:t>Quicksilver: 5 M – TVL 1.5M</a:t>
            </a:r>
          </a:p>
          <a:p>
            <a:endParaRPr lang="de-DE" dirty="0"/>
          </a:p>
        </p:txBody>
      </p:sp>
      <p:sp>
        <p:nvSpPr>
          <p:cNvPr id="4" name="Foliennummernplatzhalter 3"/>
          <p:cNvSpPr>
            <a:spLocks noGrp="1"/>
          </p:cNvSpPr>
          <p:nvPr>
            <p:ph type="sldNum" sz="quarter" idx="5"/>
          </p:nvPr>
        </p:nvSpPr>
        <p:spPr/>
        <p:txBody>
          <a:bodyPr/>
          <a:lstStyle/>
          <a:p>
            <a:fld id="{8891A30B-D70A-0940-AA60-EE5E924EE033}" type="slidenum">
              <a:rPr lang="de-DE" smtClean="0"/>
              <a:t>10</a:t>
            </a:fld>
            <a:endParaRPr lang="de-DE"/>
          </a:p>
        </p:txBody>
      </p:sp>
    </p:spTree>
    <p:extLst>
      <p:ext uri="{BB962C8B-B14F-4D97-AF65-F5344CB8AC3E}">
        <p14:creationId xmlns:p14="http://schemas.microsoft.com/office/powerpoint/2010/main" val="35131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65B597-6B11-4004-0973-7A3D7BF67936}"/>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5C5CF786-D6D2-29DF-7ED0-5FA35283FD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5DB87382-444A-1768-DAEA-C19ECA2291B0}"/>
              </a:ext>
            </a:extLst>
          </p:cNvPr>
          <p:cNvSpPr>
            <a:spLocks noGrp="1"/>
          </p:cNvSpPr>
          <p:nvPr>
            <p:ph type="dt" sz="half" idx="10"/>
          </p:nvPr>
        </p:nvSpPr>
        <p:spPr/>
        <p:txBody>
          <a:bodyPr/>
          <a:lstStyle/>
          <a:p>
            <a:fld id="{9D3FCCA7-0380-0F47-ABD7-DDD7471C2BB3}" type="datetimeFigureOut">
              <a:rPr lang="de-DE" smtClean="0"/>
              <a:t>27.05.2024</a:t>
            </a:fld>
            <a:endParaRPr lang="de-DE"/>
          </a:p>
        </p:txBody>
      </p:sp>
      <p:sp>
        <p:nvSpPr>
          <p:cNvPr id="5" name="Fußzeilenplatzhalter 4">
            <a:extLst>
              <a:ext uri="{FF2B5EF4-FFF2-40B4-BE49-F238E27FC236}">
                <a16:creationId xmlns:a16="http://schemas.microsoft.com/office/drawing/2014/main" id="{2D2004DE-E5E5-5430-B0A8-4642599A041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020755A-6D59-9760-985E-46601FE3688A}"/>
              </a:ext>
            </a:extLst>
          </p:cNvPr>
          <p:cNvSpPr>
            <a:spLocks noGrp="1"/>
          </p:cNvSpPr>
          <p:nvPr>
            <p:ph type="sldNum" sz="quarter" idx="12"/>
          </p:nvPr>
        </p:nvSpPr>
        <p:spPr/>
        <p:txBody>
          <a:bodyPr/>
          <a:lstStyle/>
          <a:p>
            <a:fld id="{E280BD62-21D4-7343-A397-BC1BDE7300F3}" type="slidenum">
              <a:rPr lang="de-DE" smtClean="0"/>
              <a:t>‹Nr.›</a:t>
            </a:fld>
            <a:endParaRPr lang="de-DE"/>
          </a:p>
        </p:txBody>
      </p:sp>
    </p:spTree>
    <p:extLst>
      <p:ext uri="{BB962C8B-B14F-4D97-AF65-F5344CB8AC3E}">
        <p14:creationId xmlns:p14="http://schemas.microsoft.com/office/powerpoint/2010/main" val="4027434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157976-4959-C153-105A-A11D0D93C39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44E6F573-D086-3344-C225-0550AD4E0274}"/>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62ECA40-D629-7849-3397-AB2FBD5B132A}"/>
              </a:ext>
            </a:extLst>
          </p:cNvPr>
          <p:cNvSpPr>
            <a:spLocks noGrp="1"/>
          </p:cNvSpPr>
          <p:nvPr>
            <p:ph type="dt" sz="half" idx="10"/>
          </p:nvPr>
        </p:nvSpPr>
        <p:spPr/>
        <p:txBody>
          <a:bodyPr/>
          <a:lstStyle/>
          <a:p>
            <a:fld id="{9D3FCCA7-0380-0F47-ABD7-DDD7471C2BB3}" type="datetimeFigureOut">
              <a:rPr lang="de-DE" smtClean="0"/>
              <a:t>27.05.2024</a:t>
            </a:fld>
            <a:endParaRPr lang="de-DE"/>
          </a:p>
        </p:txBody>
      </p:sp>
      <p:sp>
        <p:nvSpPr>
          <p:cNvPr id="5" name="Fußzeilenplatzhalter 4">
            <a:extLst>
              <a:ext uri="{FF2B5EF4-FFF2-40B4-BE49-F238E27FC236}">
                <a16:creationId xmlns:a16="http://schemas.microsoft.com/office/drawing/2014/main" id="{F25D1B10-64D9-911C-68C6-AF1BAA0333D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A87870C-4EE6-E8EC-0B0E-47EAB240337D}"/>
              </a:ext>
            </a:extLst>
          </p:cNvPr>
          <p:cNvSpPr>
            <a:spLocks noGrp="1"/>
          </p:cNvSpPr>
          <p:nvPr>
            <p:ph type="sldNum" sz="quarter" idx="12"/>
          </p:nvPr>
        </p:nvSpPr>
        <p:spPr/>
        <p:txBody>
          <a:bodyPr/>
          <a:lstStyle/>
          <a:p>
            <a:fld id="{E280BD62-21D4-7343-A397-BC1BDE7300F3}" type="slidenum">
              <a:rPr lang="de-DE" smtClean="0"/>
              <a:t>‹Nr.›</a:t>
            </a:fld>
            <a:endParaRPr lang="de-DE"/>
          </a:p>
        </p:txBody>
      </p:sp>
    </p:spTree>
    <p:extLst>
      <p:ext uri="{BB962C8B-B14F-4D97-AF65-F5344CB8AC3E}">
        <p14:creationId xmlns:p14="http://schemas.microsoft.com/office/powerpoint/2010/main" val="30609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402D0E0-6D42-BB3D-4306-3B2285C304FA}"/>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269066DF-7885-A84A-98E7-34574ED76EAD}"/>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58F20DA-454F-F7D9-43C1-8DFF14879C96}"/>
              </a:ext>
            </a:extLst>
          </p:cNvPr>
          <p:cNvSpPr>
            <a:spLocks noGrp="1"/>
          </p:cNvSpPr>
          <p:nvPr>
            <p:ph type="dt" sz="half" idx="10"/>
          </p:nvPr>
        </p:nvSpPr>
        <p:spPr/>
        <p:txBody>
          <a:bodyPr/>
          <a:lstStyle/>
          <a:p>
            <a:fld id="{9D3FCCA7-0380-0F47-ABD7-DDD7471C2BB3}" type="datetimeFigureOut">
              <a:rPr lang="de-DE" smtClean="0"/>
              <a:t>27.05.2024</a:t>
            </a:fld>
            <a:endParaRPr lang="de-DE"/>
          </a:p>
        </p:txBody>
      </p:sp>
      <p:sp>
        <p:nvSpPr>
          <p:cNvPr id="5" name="Fußzeilenplatzhalter 4">
            <a:extLst>
              <a:ext uri="{FF2B5EF4-FFF2-40B4-BE49-F238E27FC236}">
                <a16:creationId xmlns:a16="http://schemas.microsoft.com/office/drawing/2014/main" id="{25E9D607-523B-4C79-B799-604AAFDF02C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7118383-75A7-463B-3D08-E6DBD9D4090A}"/>
              </a:ext>
            </a:extLst>
          </p:cNvPr>
          <p:cNvSpPr>
            <a:spLocks noGrp="1"/>
          </p:cNvSpPr>
          <p:nvPr>
            <p:ph type="sldNum" sz="quarter" idx="12"/>
          </p:nvPr>
        </p:nvSpPr>
        <p:spPr/>
        <p:txBody>
          <a:bodyPr/>
          <a:lstStyle/>
          <a:p>
            <a:fld id="{E280BD62-21D4-7343-A397-BC1BDE7300F3}" type="slidenum">
              <a:rPr lang="de-DE" smtClean="0"/>
              <a:t>‹Nr.›</a:t>
            </a:fld>
            <a:endParaRPr lang="de-DE"/>
          </a:p>
        </p:txBody>
      </p:sp>
    </p:spTree>
    <p:extLst>
      <p:ext uri="{BB962C8B-B14F-4D97-AF65-F5344CB8AC3E}">
        <p14:creationId xmlns:p14="http://schemas.microsoft.com/office/powerpoint/2010/main" val="349163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99667C-66D1-C738-1CA6-3FB807400165}"/>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D3DC204D-B87B-4B9B-887C-136FFDD67874}"/>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B9D7AF6-F7E2-A498-FF0C-685A25E3F17D}"/>
              </a:ext>
            </a:extLst>
          </p:cNvPr>
          <p:cNvSpPr>
            <a:spLocks noGrp="1"/>
          </p:cNvSpPr>
          <p:nvPr>
            <p:ph type="dt" sz="half" idx="10"/>
          </p:nvPr>
        </p:nvSpPr>
        <p:spPr/>
        <p:txBody>
          <a:bodyPr/>
          <a:lstStyle/>
          <a:p>
            <a:fld id="{9D3FCCA7-0380-0F47-ABD7-DDD7471C2BB3}" type="datetimeFigureOut">
              <a:rPr lang="de-DE" smtClean="0"/>
              <a:t>27.05.2024</a:t>
            </a:fld>
            <a:endParaRPr lang="de-DE"/>
          </a:p>
        </p:txBody>
      </p:sp>
      <p:sp>
        <p:nvSpPr>
          <p:cNvPr id="5" name="Fußzeilenplatzhalter 4">
            <a:extLst>
              <a:ext uri="{FF2B5EF4-FFF2-40B4-BE49-F238E27FC236}">
                <a16:creationId xmlns:a16="http://schemas.microsoft.com/office/drawing/2014/main" id="{28B0AE15-84BC-ECB3-36AF-3AC31B91387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BFF732A-73F1-D17F-26DE-7D64F73364AF}"/>
              </a:ext>
            </a:extLst>
          </p:cNvPr>
          <p:cNvSpPr>
            <a:spLocks noGrp="1"/>
          </p:cNvSpPr>
          <p:nvPr>
            <p:ph type="sldNum" sz="quarter" idx="12"/>
          </p:nvPr>
        </p:nvSpPr>
        <p:spPr/>
        <p:txBody>
          <a:bodyPr/>
          <a:lstStyle/>
          <a:p>
            <a:fld id="{E280BD62-21D4-7343-A397-BC1BDE7300F3}" type="slidenum">
              <a:rPr lang="de-DE" smtClean="0"/>
              <a:t>‹Nr.›</a:t>
            </a:fld>
            <a:endParaRPr lang="de-DE"/>
          </a:p>
        </p:txBody>
      </p:sp>
    </p:spTree>
    <p:extLst>
      <p:ext uri="{BB962C8B-B14F-4D97-AF65-F5344CB8AC3E}">
        <p14:creationId xmlns:p14="http://schemas.microsoft.com/office/powerpoint/2010/main" val="441607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923825-3A7F-2FF2-83EE-253D65A46FBC}"/>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7E2970B9-13C1-C15B-2A1F-BF366E89CF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92141A17-D986-CD4D-F81D-2C546E63FE36}"/>
              </a:ext>
            </a:extLst>
          </p:cNvPr>
          <p:cNvSpPr>
            <a:spLocks noGrp="1"/>
          </p:cNvSpPr>
          <p:nvPr>
            <p:ph type="dt" sz="half" idx="10"/>
          </p:nvPr>
        </p:nvSpPr>
        <p:spPr/>
        <p:txBody>
          <a:bodyPr/>
          <a:lstStyle/>
          <a:p>
            <a:fld id="{9D3FCCA7-0380-0F47-ABD7-DDD7471C2BB3}" type="datetimeFigureOut">
              <a:rPr lang="de-DE" smtClean="0"/>
              <a:t>27.05.2024</a:t>
            </a:fld>
            <a:endParaRPr lang="de-DE"/>
          </a:p>
        </p:txBody>
      </p:sp>
      <p:sp>
        <p:nvSpPr>
          <p:cNvPr id="5" name="Fußzeilenplatzhalter 4">
            <a:extLst>
              <a:ext uri="{FF2B5EF4-FFF2-40B4-BE49-F238E27FC236}">
                <a16:creationId xmlns:a16="http://schemas.microsoft.com/office/drawing/2014/main" id="{8B2D3257-F795-0A08-A819-64655EED30C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6495DBE-EEAF-290E-FE55-0E7280EEFF10}"/>
              </a:ext>
            </a:extLst>
          </p:cNvPr>
          <p:cNvSpPr>
            <a:spLocks noGrp="1"/>
          </p:cNvSpPr>
          <p:nvPr>
            <p:ph type="sldNum" sz="quarter" idx="12"/>
          </p:nvPr>
        </p:nvSpPr>
        <p:spPr/>
        <p:txBody>
          <a:bodyPr/>
          <a:lstStyle/>
          <a:p>
            <a:fld id="{E280BD62-21D4-7343-A397-BC1BDE7300F3}" type="slidenum">
              <a:rPr lang="de-DE" smtClean="0"/>
              <a:t>‹Nr.›</a:t>
            </a:fld>
            <a:endParaRPr lang="de-DE"/>
          </a:p>
        </p:txBody>
      </p:sp>
    </p:spTree>
    <p:extLst>
      <p:ext uri="{BB962C8B-B14F-4D97-AF65-F5344CB8AC3E}">
        <p14:creationId xmlns:p14="http://schemas.microsoft.com/office/powerpoint/2010/main" val="1784967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C50C63-E979-0D73-3EC1-CCED44B7BD8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9AD8456C-7709-B120-ED18-9DBE47C5804F}"/>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DE77D063-15D8-939C-CFA8-0A42B03A0F37}"/>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FF854343-96B9-102D-AC9C-B365C54013A5}"/>
              </a:ext>
            </a:extLst>
          </p:cNvPr>
          <p:cNvSpPr>
            <a:spLocks noGrp="1"/>
          </p:cNvSpPr>
          <p:nvPr>
            <p:ph type="dt" sz="half" idx="10"/>
          </p:nvPr>
        </p:nvSpPr>
        <p:spPr/>
        <p:txBody>
          <a:bodyPr/>
          <a:lstStyle/>
          <a:p>
            <a:fld id="{9D3FCCA7-0380-0F47-ABD7-DDD7471C2BB3}" type="datetimeFigureOut">
              <a:rPr lang="de-DE" smtClean="0"/>
              <a:t>27.05.2024</a:t>
            </a:fld>
            <a:endParaRPr lang="de-DE"/>
          </a:p>
        </p:txBody>
      </p:sp>
      <p:sp>
        <p:nvSpPr>
          <p:cNvPr id="6" name="Fußzeilenplatzhalter 5">
            <a:extLst>
              <a:ext uri="{FF2B5EF4-FFF2-40B4-BE49-F238E27FC236}">
                <a16:creationId xmlns:a16="http://schemas.microsoft.com/office/drawing/2014/main" id="{201C27D5-7D10-AD12-5992-D11EE115716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3F8576B-27D8-39AD-96B4-E15A527D4B9B}"/>
              </a:ext>
            </a:extLst>
          </p:cNvPr>
          <p:cNvSpPr>
            <a:spLocks noGrp="1"/>
          </p:cNvSpPr>
          <p:nvPr>
            <p:ph type="sldNum" sz="quarter" idx="12"/>
          </p:nvPr>
        </p:nvSpPr>
        <p:spPr/>
        <p:txBody>
          <a:bodyPr/>
          <a:lstStyle/>
          <a:p>
            <a:fld id="{E280BD62-21D4-7343-A397-BC1BDE7300F3}" type="slidenum">
              <a:rPr lang="de-DE" smtClean="0"/>
              <a:t>‹Nr.›</a:t>
            </a:fld>
            <a:endParaRPr lang="de-DE"/>
          </a:p>
        </p:txBody>
      </p:sp>
    </p:spTree>
    <p:extLst>
      <p:ext uri="{BB962C8B-B14F-4D97-AF65-F5344CB8AC3E}">
        <p14:creationId xmlns:p14="http://schemas.microsoft.com/office/powerpoint/2010/main" val="3441531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0E4424-2D8E-E9E0-DC17-F2D0E7CC9D97}"/>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25C0FAD0-2564-841D-45CF-E8DD1AD848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E89D66C7-9D93-D033-1536-D173C1E10013}"/>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D98B2011-5152-2BD1-B2D4-62E2629A5C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F739563A-519D-9CEB-AB1B-326223ADEB24}"/>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9FA99000-11C6-7870-9D3F-168F83F9BA9B}"/>
              </a:ext>
            </a:extLst>
          </p:cNvPr>
          <p:cNvSpPr>
            <a:spLocks noGrp="1"/>
          </p:cNvSpPr>
          <p:nvPr>
            <p:ph type="dt" sz="half" idx="10"/>
          </p:nvPr>
        </p:nvSpPr>
        <p:spPr/>
        <p:txBody>
          <a:bodyPr/>
          <a:lstStyle/>
          <a:p>
            <a:fld id="{9D3FCCA7-0380-0F47-ABD7-DDD7471C2BB3}" type="datetimeFigureOut">
              <a:rPr lang="de-DE" smtClean="0"/>
              <a:t>27.05.2024</a:t>
            </a:fld>
            <a:endParaRPr lang="de-DE"/>
          </a:p>
        </p:txBody>
      </p:sp>
      <p:sp>
        <p:nvSpPr>
          <p:cNvPr id="8" name="Fußzeilenplatzhalter 7">
            <a:extLst>
              <a:ext uri="{FF2B5EF4-FFF2-40B4-BE49-F238E27FC236}">
                <a16:creationId xmlns:a16="http://schemas.microsoft.com/office/drawing/2014/main" id="{989D8A87-521D-183F-EDE1-E80FB15057ED}"/>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0D059532-C972-8BE0-8D8D-A2E126711BC2}"/>
              </a:ext>
            </a:extLst>
          </p:cNvPr>
          <p:cNvSpPr>
            <a:spLocks noGrp="1"/>
          </p:cNvSpPr>
          <p:nvPr>
            <p:ph type="sldNum" sz="quarter" idx="12"/>
          </p:nvPr>
        </p:nvSpPr>
        <p:spPr/>
        <p:txBody>
          <a:bodyPr/>
          <a:lstStyle/>
          <a:p>
            <a:fld id="{E280BD62-21D4-7343-A397-BC1BDE7300F3}" type="slidenum">
              <a:rPr lang="de-DE" smtClean="0"/>
              <a:t>‹Nr.›</a:t>
            </a:fld>
            <a:endParaRPr lang="de-DE"/>
          </a:p>
        </p:txBody>
      </p:sp>
    </p:spTree>
    <p:extLst>
      <p:ext uri="{BB962C8B-B14F-4D97-AF65-F5344CB8AC3E}">
        <p14:creationId xmlns:p14="http://schemas.microsoft.com/office/powerpoint/2010/main" val="3427885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DDD03F-0888-6E31-DA43-6B67FBA28342}"/>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0FD90DD9-8B02-33D8-B9DD-1E3DD5D993F4}"/>
              </a:ext>
            </a:extLst>
          </p:cNvPr>
          <p:cNvSpPr>
            <a:spLocks noGrp="1"/>
          </p:cNvSpPr>
          <p:nvPr>
            <p:ph type="dt" sz="half" idx="10"/>
          </p:nvPr>
        </p:nvSpPr>
        <p:spPr/>
        <p:txBody>
          <a:bodyPr/>
          <a:lstStyle/>
          <a:p>
            <a:fld id="{9D3FCCA7-0380-0F47-ABD7-DDD7471C2BB3}" type="datetimeFigureOut">
              <a:rPr lang="de-DE" smtClean="0"/>
              <a:t>27.05.2024</a:t>
            </a:fld>
            <a:endParaRPr lang="de-DE"/>
          </a:p>
        </p:txBody>
      </p:sp>
      <p:sp>
        <p:nvSpPr>
          <p:cNvPr id="4" name="Fußzeilenplatzhalter 3">
            <a:extLst>
              <a:ext uri="{FF2B5EF4-FFF2-40B4-BE49-F238E27FC236}">
                <a16:creationId xmlns:a16="http://schemas.microsoft.com/office/drawing/2014/main" id="{9AB194AE-0E58-7EEF-2EB7-8BFFEB30BF4E}"/>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EB5B06D2-41BF-F036-C8E9-1169D09DAC70}"/>
              </a:ext>
            </a:extLst>
          </p:cNvPr>
          <p:cNvSpPr>
            <a:spLocks noGrp="1"/>
          </p:cNvSpPr>
          <p:nvPr>
            <p:ph type="sldNum" sz="quarter" idx="12"/>
          </p:nvPr>
        </p:nvSpPr>
        <p:spPr/>
        <p:txBody>
          <a:bodyPr/>
          <a:lstStyle/>
          <a:p>
            <a:fld id="{E280BD62-21D4-7343-A397-BC1BDE7300F3}" type="slidenum">
              <a:rPr lang="de-DE" smtClean="0"/>
              <a:t>‹Nr.›</a:t>
            </a:fld>
            <a:endParaRPr lang="de-DE"/>
          </a:p>
        </p:txBody>
      </p:sp>
    </p:spTree>
    <p:extLst>
      <p:ext uri="{BB962C8B-B14F-4D97-AF65-F5344CB8AC3E}">
        <p14:creationId xmlns:p14="http://schemas.microsoft.com/office/powerpoint/2010/main" val="1670415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E8283C89-ACF7-EFC0-1693-790934D1C17B}"/>
              </a:ext>
            </a:extLst>
          </p:cNvPr>
          <p:cNvSpPr>
            <a:spLocks noGrp="1"/>
          </p:cNvSpPr>
          <p:nvPr>
            <p:ph type="dt" sz="half" idx="10"/>
          </p:nvPr>
        </p:nvSpPr>
        <p:spPr/>
        <p:txBody>
          <a:bodyPr/>
          <a:lstStyle/>
          <a:p>
            <a:fld id="{9D3FCCA7-0380-0F47-ABD7-DDD7471C2BB3}" type="datetimeFigureOut">
              <a:rPr lang="de-DE" smtClean="0"/>
              <a:t>27.05.2024</a:t>
            </a:fld>
            <a:endParaRPr lang="de-DE"/>
          </a:p>
        </p:txBody>
      </p:sp>
      <p:sp>
        <p:nvSpPr>
          <p:cNvPr id="3" name="Fußzeilenplatzhalter 2">
            <a:extLst>
              <a:ext uri="{FF2B5EF4-FFF2-40B4-BE49-F238E27FC236}">
                <a16:creationId xmlns:a16="http://schemas.microsoft.com/office/drawing/2014/main" id="{A781C6BF-1C9E-6441-307F-A089322375D4}"/>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81F6D772-BECE-CB81-AA42-1B305C705BC9}"/>
              </a:ext>
            </a:extLst>
          </p:cNvPr>
          <p:cNvSpPr>
            <a:spLocks noGrp="1"/>
          </p:cNvSpPr>
          <p:nvPr>
            <p:ph type="sldNum" sz="quarter" idx="12"/>
          </p:nvPr>
        </p:nvSpPr>
        <p:spPr/>
        <p:txBody>
          <a:bodyPr/>
          <a:lstStyle/>
          <a:p>
            <a:fld id="{E280BD62-21D4-7343-A397-BC1BDE7300F3}" type="slidenum">
              <a:rPr lang="de-DE" smtClean="0"/>
              <a:t>‹Nr.›</a:t>
            </a:fld>
            <a:endParaRPr lang="de-DE"/>
          </a:p>
        </p:txBody>
      </p:sp>
    </p:spTree>
    <p:extLst>
      <p:ext uri="{BB962C8B-B14F-4D97-AF65-F5344CB8AC3E}">
        <p14:creationId xmlns:p14="http://schemas.microsoft.com/office/powerpoint/2010/main" val="2485427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6EFA83-B639-0F20-7200-B1978B5E866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DF6B3A99-AC22-B655-A1A4-318BBEBE26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F3654993-C289-2218-A348-4566EC0A08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E64C41F-9AD0-1790-3E75-B79AE3451BA3}"/>
              </a:ext>
            </a:extLst>
          </p:cNvPr>
          <p:cNvSpPr>
            <a:spLocks noGrp="1"/>
          </p:cNvSpPr>
          <p:nvPr>
            <p:ph type="dt" sz="half" idx="10"/>
          </p:nvPr>
        </p:nvSpPr>
        <p:spPr/>
        <p:txBody>
          <a:bodyPr/>
          <a:lstStyle/>
          <a:p>
            <a:fld id="{9D3FCCA7-0380-0F47-ABD7-DDD7471C2BB3}" type="datetimeFigureOut">
              <a:rPr lang="de-DE" smtClean="0"/>
              <a:t>27.05.2024</a:t>
            </a:fld>
            <a:endParaRPr lang="de-DE"/>
          </a:p>
        </p:txBody>
      </p:sp>
      <p:sp>
        <p:nvSpPr>
          <p:cNvPr id="6" name="Fußzeilenplatzhalter 5">
            <a:extLst>
              <a:ext uri="{FF2B5EF4-FFF2-40B4-BE49-F238E27FC236}">
                <a16:creationId xmlns:a16="http://schemas.microsoft.com/office/drawing/2014/main" id="{9A2ECC36-FFF8-CB71-7E6C-B4BC9B8DE34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6B55304-06E2-5627-C6CF-418AFA74EEDB}"/>
              </a:ext>
            </a:extLst>
          </p:cNvPr>
          <p:cNvSpPr>
            <a:spLocks noGrp="1"/>
          </p:cNvSpPr>
          <p:nvPr>
            <p:ph type="sldNum" sz="quarter" idx="12"/>
          </p:nvPr>
        </p:nvSpPr>
        <p:spPr/>
        <p:txBody>
          <a:bodyPr/>
          <a:lstStyle/>
          <a:p>
            <a:fld id="{E280BD62-21D4-7343-A397-BC1BDE7300F3}" type="slidenum">
              <a:rPr lang="de-DE" smtClean="0"/>
              <a:t>‹Nr.›</a:t>
            </a:fld>
            <a:endParaRPr lang="de-DE"/>
          </a:p>
        </p:txBody>
      </p:sp>
    </p:spTree>
    <p:extLst>
      <p:ext uri="{BB962C8B-B14F-4D97-AF65-F5344CB8AC3E}">
        <p14:creationId xmlns:p14="http://schemas.microsoft.com/office/powerpoint/2010/main" val="1436298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E78FF8-A555-6A06-DBC5-CCF48B9045E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53FF8971-FB49-4DA9-FC15-9F04C98BDC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98FD38AC-0211-EB2C-127A-34D96E6981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CA8DCCF-9A61-28DE-0DA6-A0D4AADF0493}"/>
              </a:ext>
            </a:extLst>
          </p:cNvPr>
          <p:cNvSpPr>
            <a:spLocks noGrp="1"/>
          </p:cNvSpPr>
          <p:nvPr>
            <p:ph type="dt" sz="half" idx="10"/>
          </p:nvPr>
        </p:nvSpPr>
        <p:spPr/>
        <p:txBody>
          <a:bodyPr/>
          <a:lstStyle/>
          <a:p>
            <a:fld id="{9D3FCCA7-0380-0F47-ABD7-DDD7471C2BB3}" type="datetimeFigureOut">
              <a:rPr lang="de-DE" smtClean="0"/>
              <a:t>27.05.2024</a:t>
            </a:fld>
            <a:endParaRPr lang="de-DE"/>
          </a:p>
        </p:txBody>
      </p:sp>
      <p:sp>
        <p:nvSpPr>
          <p:cNvPr id="6" name="Fußzeilenplatzhalter 5">
            <a:extLst>
              <a:ext uri="{FF2B5EF4-FFF2-40B4-BE49-F238E27FC236}">
                <a16:creationId xmlns:a16="http://schemas.microsoft.com/office/drawing/2014/main" id="{D9DB2B93-CE07-7B34-A140-15C72DD0243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69F356B-4E2A-0AFE-AA88-8D02E9EEEDE9}"/>
              </a:ext>
            </a:extLst>
          </p:cNvPr>
          <p:cNvSpPr>
            <a:spLocks noGrp="1"/>
          </p:cNvSpPr>
          <p:nvPr>
            <p:ph type="sldNum" sz="quarter" idx="12"/>
          </p:nvPr>
        </p:nvSpPr>
        <p:spPr/>
        <p:txBody>
          <a:bodyPr/>
          <a:lstStyle/>
          <a:p>
            <a:fld id="{E280BD62-21D4-7343-A397-BC1BDE7300F3}" type="slidenum">
              <a:rPr lang="de-DE" smtClean="0"/>
              <a:t>‹Nr.›</a:t>
            </a:fld>
            <a:endParaRPr lang="de-DE"/>
          </a:p>
        </p:txBody>
      </p:sp>
    </p:spTree>
    <p:extLst>
      <p:ext uri="{BB962C8B-B14F-4D97-AF65-F5344CB8AC3E}">
        <p14:creationId xmlns:p14="http://schemas.microsoft.com/office/powerpoint/2010/main" val="318324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13AAE8D-D0F4-3FF5-9844-ED635205CE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CA71AA9F-8804-A360-9327-8D6DBE0172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84926E6-2EFA-FE92-4677-7906ACB7C3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3FCCA7-0380-0F47-ABD7-DDD7471C2BB3}" type="datetimeFigureOut">
              <a:rPr lang="de-DE" smtClean="0"/>
              <a:t>27.05.2024</a:t>
            </a:fld>
            <a:endParaRPr lang="de-DE"/>
          </a:p>
        </p:txBody>
      </p:sp>
      <p:sp>
        <p:nvSpPr>
          <p:cNvPr id="5" name="Fußzeilenplatzhalter 4">
            <a:extLst>
              <a:ext uri="{FF2B5EF4-FFF2-40B4-BE49-F238E27FC236}">
                <a16:creationId xmlns:a16="http://schemas.microsoft.com/office/drawing/2014/main" id="{23A5BDA6-5562-34FE-1B72-8B4ADC5975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DD737DA5-F7A3-9495-F148-73CC634D47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80BD62-21D4-7343-A397-BC1BDE7300F3}" type="slidenum">
              <a:rPr lang="de-DE" smtClean="0"/>
              <a:t>‹Nr.›</a:t>
            </a:fld>
            <a:endParaRPr lang="de-DE"/>
          </a:p>
        </p:txBody>
      </p:sp>
    </p:spTree>
    <p:extLst>
      <p:ext uri="{BB962C8B-B14F-4D97-AF65-F5344CB8AC3E}">
        <p14:creationId xmlns:p14="http://schemas.microsoft.com/office/powerpoint/2010/main" val="3226696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erisprotocol.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hyperlink" Target="mailto:support@erisprotocol.com"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3" Type="http://schemas.microsoft.com/office/2007/relationships/hdphoto" Target="../media/hdphoto4.wdp"/><Relationship Id="rId18" Type="http://schemas.openxmlformats.org/officeDocument/2006/relationships/image" Target="../media/image15.png"/><Relationship Id="rId26" Type="http://schemas.microsoft.com/office/2007/relationships/hdphoto" Target="../media/hdphoto10.wdp"/><Relationship Id="rId39" Type="http://schemas.openxmlformats.org/officeDocument/2006/relationships/image" Target="../media/image26.png"/><Relationship Id="rId21" Type="http://schemas.microsoft.com/office/2007/relationships/hdphoto" Target="../media/hdphoto8.wdp"/><Relationship Id="rId34" Type="http://schemas.microsoft.com/office/2007/relationships/hdphoto" Target="../media/hdphoto14.wdp"/><Relationship Id="rId7" Type="http://schemas.microsoft.com/office/2007/relationships/hdphoto" Target="../media/hdphoto2.wdp"/><Relationship Id="rId12" Type="http://schemas.openxmlformats.org/officeDocument/2006/relationships/image" Target="../media/image12.png"/><Relationship Id="rId17" Type="http://schemas.microsoft.com/office/2007/relationships/hdphoto" Target="../media/hdphoto6.wdp"/><Relationship Id="rId25" Type="http://schemas.openxmlformats.org/officeDocument/2006/relationships/image" Target="../media/image19.png"/><Relationship Id="rId33" Type="http://schemas.openxmlformats.org/officeDocument/2006/relationships/image" Target="../media/image23.png"/><Relationship Id="rId38" Type="http://schemas.microsoft.com/office/2007/relationships/hdphoto" Target="../media/hdphoto16.wdp"/><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6.png"/><Relationship Id="rId29"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1.png"/><Relationship Id="rId24" Type="http://schemas.openxmlformats.org/officeDocument/2006/relationships/image" Target="../media/image18.png"/><Relationship Id="rId32" Type="http://schemas.microsoft.com/office/2007/relationships/hdphoto" Target="../media/hdphoto13.wdp"/><Relationship Id="rId37" Type="http://schemas.openxmlformats.org/officeDocument/2006/relationships/image" Target="../media/image25.png"/><Relationship Id="rId40" Type="http://schemas.openxmlformats.org/officeDocument/2006/relationships/image" Target="../media/image27.png"/><Relationship Id="rId5" Type="http://schemas.openxmlformats.org/officeDocument/2006/relationships/image" Target="../media/image2.png"/><Relationship Id="rId15" Type="http://schemas.microsoft.com/office/2007/relationships/hdphoto" Target="../media/hdphoto5.wdp"/><Relationship Id="rId23" Type="http://schemas.microsoft.com/office/2007/relationships/hdphoto" Target="../media/hdphoto9.wdp"/><Relationship Id="rId28" Type="http://schemas.microsoft.com/office/2007/relationships/hdphoto" Target="../media/hdphoto11.wdp"/><Relationship Id="rId36" Type="http://schemas.microsoft.com/office/2007/relationships/hdphoto" Target="../media/hdphoto15.wdp"/><Relationship Id="rId10" Type="http://schemas.microsoft.com/office/2007/relationships/hdphoto" Target="../media/hdphoto3.wdp"/><Relationship Id="rId19" Type="http://schemas.microsoft.com/office/2007/relationships/hdphoto" Target="../media/hdphoto7.wdp"/><Relationship Id="rId31" Type="http://schemas.openxmlformats.org/officeDocument/2006/relationships/image" Target="../media/image22.png"/><Relationship Id="rId4" Type="http://schemas.microsoft.com/office/2007/relationships/hdphoto" Target="../media/hdphoto1.wdp"/><Relationship Id="rId9" Type="http://schemas.openxmlformats.org/officeDocument/2006/relationships/image" Target="../media/image10.png"/><Relationship Id="rId14" Type="http://schemas.openxmlformats.org/officeDocument/2006/relationships/image" Target="../media/image13.png"/><Relationship Id="rId22" Type="http://schemas.openxmlformats.org/officeDocument/2006/relationships/image" Target="../media/image17.png"/><Relationship Id="rId27" Type="http://schemas.openxmlformats.org/officeDocument/2006/relationships/image" Target="../media/image20.png"/><Relationship Id="rId30" Type="http://schemas.microsoft.com/office/2007/relationships/hdphoto" Target="../media/hdphoto12.wdp"/><Relationship Id="rId35" Type="http://schemas.openxmlformats.org/officeDocument/2006/relationships/image" Target="../media/image24.png"/><Relationship Id="rId8" Type="http://schemas.openxmlformats.org/officeDocument/2006/relationships/image" Target="../media/image9.png"/><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descr="Ein Bild, das Nacht enthält.&#10;&#10;Automatisch generierte Beschreibung">
            <a:extLst>
              <a:ext uri="{FF2B5EF4-FFF2-40B4-BE49-F238E27FC236}">
                <a16:creationId xmlns:a16="http://schemas.microsoft.com/office/drawing/2014/main" id="{E46C0048-02CF-8888-5E2A-C0AA751B3CFB}"/>
              </a:ext>
            </a:extLst>
          </p:cNvPr>
          <p:cNvPicPr>
            <a:picLocks noChangeAspect="1"/>
          </p:cNvPicPr>
          <p:nvPr/>
        </p:nvPicPr>
        <p:blipFill rotWithShape="1">
          <a:blip r:embed="rId2"/>
          <a:srcRect l="13812" t="358" r="13253" b="24412"/>
          <a:stretch/>
        </p:blipFill>
        <p:spPr>
          <a:xfrm>
            <a:off x="-1" y="0"/>
            <a:ext cx="12192001" cy="6858000"/>
          </a:xfrm>
          <a:prstGeom prst="rect">
            <a:avLst/>
          </a:prstGeom>
        </p:spPr>
      </p:pic>
      <p:sp>
        <p:nvSpPr>
          <p:cNvPr id="3" name="Textfeld 2">
            <a:extLst>
              <a:ext uri="{FF2B5EF4-FFF2-40B4-BE49-F238E27FC236}">
                <a16:creationId xmlns:a16="http://schemas.microsoft.com/office/drawing/2014/main" id="{7B20312D-D760-E703-715A-A8A37C63DFD4}"/>
              </a:ext>
            </a:extLst>
          </p:cNvPr>
          <p:cNvSpPr txBox="1"/>
          <p:nvPr/>
        </p:nvSpPr>
        <p:spPr>
          <a:xfrm>
            <a:off x="3549466" y="2967335"/>
            <a:ext cx="5093061" cy="923330"/>
          </a:xfrm>
          <a:prstGeom prst="rect">
            <a:avLst/>
          </a:prstGeom>
          <a:noFill/>
        </p:spPr>
        <p:txBody>
          <a:bodyPr wrap="none" rtlCol="0">
            <a:spAutoFit/>
          </a:bodyPr>
          <a:lstStyle/>
          <a:p>
            <a:r>
              <a:rPr lang="de-DE" sz="5400" b="1" dirty="0">
                <a:solidFill>
                  <a:srgbClr val="DCDDDE"/>
                </a:solidFill>
                <a:latin typeface="Aldrich" panose="02000000000000000000" pitchFamily="2" charset="0"/>
              </a:rPr>
              <a:t>ERIS Protocol</a:t>
            </a:r>
            <a:endParaRPr lang="de-DE" sz="5400" b="1" dirty="0">
              <a:latin typeface="Aldrich" panose="02000000000000000000" pitchFamily="2" charset="0"/>
            </a:endParaRPr>
          </a:p>
        </p:txBody>
      </p:sp>
      <p:sp>
        <p:nvSpPr>
          <p:cNvPr id="4" name="Textfeld 3">
            <a:extLst>
              <a:ext uri="{FF2B5EF4-FFF2-40B4-BE49-F238E27FC236}">
                <a16:creationId xmlns:a16="http://schemas.microsoft.com/office/drawing/2014/main" id="{B4131762-0199-2966-A44B-DB03BDFB5E16}"/>
              </a:ext>
            </a:extLst>
          </p:cNvPr>
          <p:cNvSpPr txBox="1"/>
          <p:nvPr/>
        </p:nvSpPr>
        <p:spPr>
          <a:xfrm>
            <a:off x="4566570" y="3891382"/>
            <a:ext cx="3058851" cy="369332"/>
          </a:xfrm>
          <a:prstGeom prst="rect">
            <a:avLst/>
          </a:prstGeom>
          <a:noFill/>
        </p:spPr>
        <p:txBody>
          <a:bodyPr wrap="none" rtlCol="0">
            <a:spAutoFit/>
          </a:bodyPr>
          <a:lstStyle/>
          <a:p>
            <a:r>
              <a:rPr lang="de-DE" b="0" i="0" dirty="0">
                <a:solidFill>
                  <a:schemeClr val="tx1">
                    <a:lumMod val="50000"/>
                    <a:lumOff val="50000"/>
                  </a:schemeClr>
                </a:solidFill>
                <a:effectLst/>
                <a:latin typeface="Athiti" pitchFamily="2" charset="-34"/>
                <a:cs typeface="Athiti" pitchFamily="2" charset="-34"/>
              </a:rPr>
              <a:t>2024 Seed Investment Round</a:t>
            </a:r>
            <a:endParaRPr lang="de-DE" dirty="0">
              <a:solidFill>
                <a:schemeClr val="tx1">
                  <a:lumMod val="50000"/>
                  <a:lumOff val="50000"/>
                </a:schemeClr>
              </a:solidFill>
              <a:latin typeface="Athiti" pitchFamily="2" charset="-34"/>
              <a:cs typeface="Athiti" pitchFamily="2" charset="-34"/>
            </a:endParaRPr>
          </a:p>
        </p:txBody>
      </p:sp>
      <p:sp>
        <p:nvSpPr>
          <p:cNvPr id="2" name="Textfeld 1">
            <a:extLst>
              <a:ext uri="{FF2B5EF4-FFF2-40B4-BE49-F238E27FC236}">
                <a16:creationId xmlns:a16="http://schemas.microsoft.com/office/drawing/2014/main" id="{A2A5E186-A6B7-7670-E4DE-78C5433BF7CC}"/>
              </a:ext>
            </a:extLst>
          </p:cNvPr>
          <p:cNvSpPr txBox="1"/>
          <p:nvPr/>
        </p:nvSpPr>
        <p:spPr>
          <a:xfrm>
            <a:off x="4926445" y="5190783"/>
            <a:ext cx="2339102" cy="369332"/>
          </a:xfrm>
          <a:prstGeom prst="rect">
            <a:avLst/>
          </a:prstGeom>
          <a:noFill/>
        </p:spPr>
        <p:txBody>
          <a:bodyPr wrap="none" rtlCol="0">
            <a:spAutoFit/>
          </a:bodyPr>
          <a:lstStyle/>
          <a:p>
            <a:r>
              <a:rPr lang="de-DE" b="0" i="0" dirty="0">
                <a:solidFill>
                  <a:schemeClr val="accent5"/>
                </a:solidFill>
                <a:effectLst/>
                <a:latin typeface="Athiti" pitchFamily="2" charset="-34"/>
                <a:cs typeface="Athiti" pitchFamily="2" charset="-34"/>
                <a:hlinkClick r:id="rId3">
                  <a:extLst>
                    <a:ext uri="{A12FA001-AC4F-418D-AE19-62706E023703}">
                      <ahyp:hlinkClr xmlns:ahyp="http://schemas.microsoft.com/office/drawing/2018/hyperlinkcolor" val="tx"/>
                    </a:ext>
                  </a:extLst>
                </a:hlinkClick>
              </a:rPr>
              <a:t>www.erisprotocol.com</a:t>
            </a:r>
            <a:endParaRPr lang="de-DE" dirty="0">
              <a:solidFill>
                <a:schemeClr val="accent5"/>
              </a:solidFill>
              <a:latin typeface="Athiti" pitchFamily="2" charset="-34"/>
              <a:cs typeface="Athiti" pitchFamily="2" charset="-34"/>
            </a:endParaRPr>
          </a:p>
        </p:txBody>
      </p:sp>
    </p:spTree>
    <p:extLst>
      <p:ext uri="{BB962C8B-B14F-4D97-AF65-F5344CB8AC3E}">
        <p14:creationId xmlns:p14="http://schemas.microsoft.com/office/powerpoint/2010/main" val="584291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descr="Ein Bild, das Nacht enthält.&#10;&#10;Automatisch generierte Beschreibung">
            <a:extLst>
              <a:ext uri="{FF2B5EF4-FFF2-40B4-BE49-F238E27FC236}">
                <a16:creationId xmlns:a16="http://schemas.microsoft.com/office/drawing/2014/main" id="{E46C0048-02CF-8888-5E2A-C0AA751B3CFB}"/>
              </a:ext>
            </a:extLst>
          </p:cNvPr>
          <p:cNvPicPr>
            <a:picLocks noChangeAspect="1"/>
          </p:cNvPicPr>
          <p:nvPr/>
        </p:nvPicPr>
        <p:blipFill rotWithShape="1">
          <a:blip r:embed="rId3"/>
          <a:srcRect l="13812" t="358" r="13253" b="24412"/>
          <a:stretch/>
        </p:blipFill>
        <p:spPr>
          <a:xfrm>
            <a:off x="-1" y="0"/>
            <a:ext cx="12192001" cy="6858000"/>
          </a:xfrm>
          <a:prstGeom prst="rect">
            <a:avLst/>
          </a:prstGeom>
        </p:spPr>
      </p:pic>
      <p:sp>
        <p:nvSpPr>
          <p:cNvPr id="5" name="Rechteck 4">
            <a:extLst>
              <a:ext uri="{FF2B5EF4-FFF2-40B4-BE49-F238E27FC236}">
                <a16:creationId xmlns:a16="http://schemas.microsoft.com/office/drawing/2014/main" id="{C60995F9-6ABD-385E-4DF9-5FFFAD0E2874}"/>
              </a:ext>
            </a:extLst>
          </p:cNvPr>
          <p:cNvSpPr/>
          <p:nvPr/>
        </p:nvSpPr>
        <p:spPr>
          <a:xfrm>
            <a:off x="0" y="-1"/>
            <a:ext cx="12192001" cy="6858001"/>
          </a:xfrm>
          <a:prstGeom prst="rect">
            <a:avLst/>
          </a:prstGeom>
          <a:solidFill>
            <a:schemeClr val="tx1">
              <a:alpha val="6983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76E1217C-5452-329F-7CFA-5CE8FC92882C}"/>
              </a:ext>
            </a:extLst>
          </p:cNvPr>
          <p:cNvSpPr txBox="1"/>
          <p:nvPr/>
        </p:nvSpPr>
        <p:spPr>
          <a:xfrm>
            <a:off x="496287" y="332837"/>
            <a:ext cx="5801588" cy="646331"/>
          </a:xfrm>
          <a:prstGeom prst="rect">
            <a:avLst/>
          </a:prstGeom>
          <a:noFill/>
        </p:spPr>
        <p:txBody>
          <a:bodyPr wrap="none" rtlCol="0">
            <a:spAutoFit/>
          </a:bodyPr>
          <a:lstStyle/>
          <a:p>
            <a:r>
              <a:rPr lang="de-DE" sz="3600" b="1" dirty="0">
                <a:solidFill>
                  <a:srgbClr val="DCDDDE"/>
                </a:solidFill>
                <a:latin typeface="Aldrich" panose="02000000000000000000" pitchFamily="2" charset="0"/>
              </a:rPr>
              <a:t>Seed Investment Round </a:t>
            </a:r>
            <a:endParaRPr lang="de-DE" sz="3600" b="1" dirty="0">
              <a:latin typeface="Aldrich" panose="02000000000000000000" pitchFamily="2" charset="0"/>
            </a:endParaRPr>
          </a:p>
        </p:txBody>
      </p:sp>
      <p:sp>
        <p:nvSpPr>
          <p:cNvPr id="2" name="Textfeld 1">
            <a:extLst>
              <a:ext uri="{FF2B5EF4-FFF2-40B4-BE49-F238E27FC236}">
                <a16:creationId xmlns:a16="http://schemas.microsoft.com/office/drawing/2014/main" id="{C84A92AE-C66E-E26B-75EE-380F9E653890}"/>
              </a:ext>
            </a:extLst>
          </p:cNvPr>
          <p:cNvSpPr txBox="1"/>
          <p:nvPr/>
        </p:nvSpPr>
        <p:spPr>
          <a:xfrm>
            <a:off x="496287" y="808141"/>
            <a:ext cx="1409360" cy="369332"/>
          </a:xfrm>
          <a:prstGeom prst="rect">
            <a:avLst/>
          </a:prstGeom>
          <a:noFill/>
        </p:spPr>
        <p:txBody>
          <a:bodyPr wrap="none" rtlCol="0">
            <a:spAutoFit/>
          </a:bodyPr>
          <a:lstStyle/>
          <a:p>
            <a:r>
              <a:rPr lang="de-DE" b="0" i="0" dirty="0">
                <a:solidFill>
                  <a:srgbClr val="DCDDDE"/>
                </a:solidFill>
                <a:effectLst/>
                <a:latin typeface="Athiti" pitchFamily="2" charset="-34"/>
                <a:cs typeface="Athiti" pitchFamily="2" charset="-34"/>
              </a:rPr>
              <a:t>Eris Protocol</a:t>
            </a:r>
            <a:endParaRPr lang="de-DE" dirty="0">
              <a:latin typeface="Athiti" pitchFamily="2" charset="-34"/>
              <a:cs typeface="Athiti" pitchFamily="2" charset="-34"/>
            </a:endParaRPr>
          </a:p>
        </p:txBody>
      </p:sp>
      <p:pic>
        <p:nvPicPr>
          <p:cNvPr id="3" name="Grafik 2">
            <a:extLst>
              <a:ext uri="{FF2B5EF4-FFF2-40B4-BE49-F238E27FC236}">
                <a16:creationId xmlns:a16="http://schemas.microsoft.com/office/drawing/2014/main" id="{913F13CC-571C-13BC-3335-0EBF61B4CA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75786" y="6121978"/>
            <a:ext cx="449051" cy="449051"/>
          </a:xfrm>
          <a:prstGeom prst="rect">
            <a:avLst/>
          </a:prstGeom>
        </p:spPr>
      </p:pic>
      <p:sp>
        <p:nvSpPr>
          <p:cNvPr id="4" name="Textfeld 3">
            <a:extLst>
              <a:ext uri="{FF2B5EF4-FFF2-40B4-BE49-F238E27FC236}">
                <a16:creationId xmlns:a16="http://schemas.microsoft.com/office/drawing/2014/main" id="{D8AAF595-55F3-7AAA-CCEA-4FEEF62C09C1}"/>
              </a:ext>
            </a:extLst>
          </p:cNvPr>
          <p:cNvSpPr txBox="1"/>
          <p:nvPr/>
        </p:nvSpPr>
        <p:spPr>
          <a:xfrm>
            <a:off x="496286" y="1984098"/>
            <a:ext cx="10487399" cy="523220"/>
          </a:xfrm>
          <a:prstGeom prst="rect">
            <a:avLst/>
          </a:prstGeom>
          <a:noFill/>
        </p:spPr>
        <p:txBody>
          <a:bodyPr wrap="square" rtlCol="0">
            <a:spAutoFit/>
          </a:bodyPr>
          <a:lstStyle/>
          <a:p>
            <a:r>
              <a:rPr lang="de-DE" sz="2800" b="1" dirty="0">
                <a:solidFill>
                  <a:schemeClr val="bg1"/>
                </a:solidFill>
                <a:latin typeface="Aldrich" panose="02000000000000000000" pitchFamily="2" charset="0"/>
                <a:cs typeface="Athiti" panose="00000500000000000000" pitchFamily="2" charset="-34"/>
              </a:rPr>
              <a:t>Raising </a:t>
            </a:r>
            <a:r>
              <a:rPr lang="de-DE" sz="2800" b="1" dirty="0">
                <a:solidFill>
                  <a:schemeClr val="accent5"/>
                </a:solidFill>
                <a:latin typeface="Aldrich" panose="02000000000000000000" pitchFamily="2" charset="0"/>
                <a:cs typeface="Athiti" panose="00000500000000000000" pitchFamily="2" charset="-34"/>
              </a:rPr>
              <a:t>$1.50 </a:t>
            </a:r>
            <a:r>
              <a:rPr lang="de-DE" sz="2800" b="1" dirty="0" err="1">
                <a:solidFill>
                  <a:schemeClr val="accent5"/>
                </a:solidFill>
                <a:latin typeface="Aldrich" panose="02000000000000000000" pitchFamily="2" charset="0"/>
                <a:cs typeface="Athiti" panose="00000500000000000000" pitchFamily="2" charset="-34"/>
              </a:rPr>
              <a:t>million</a:t>
            </a:r>
            <a:r>
              <a:rPr lang="de-DE" sz="2800" b="1" dirty="0">
                <a:solidFill>
                  <a:schemeClr val="accent5"/>
                </a:solidFill>
                <a:latin typeface="Aldrich" panose="02000000000000000000" pitchFamily="2" charset="0"/>
                <a:cs typeface="Athiti" panose="00000500000000000000" pitchFamily="2" charset="-34"/>
              </a:rPr>
              <a:t> </a:t>
            </a:r>
            <a:r>
              <a:rPr lang="de-DE" sz="2800" b="1" dirty="0">
                <a:solidFill>
                  <a:schemeClr val="bg1"/>
                </a:solidFill>
                <a:latin typeface="Aldrich" panose="02000000000000000000" pitchFamily="2" charset="0"/>
                <a:cs typeface="Athiti" panose="00000500000000000000" pitchFamily="2" charset="-34"/>
              </a:rPr>
              <a:t>at a FDV </a:t>
            </a:r>
            <a:r>
              <a:rPr lang="de-DE" sz="2800" b="1" dirty="0" err="1">
                <a:solidFill>
                  <a:schemeClr val="bg1"/>
                </a:solidFill>
                <a:latin typeface="Aldrich" panose="02000000000000000000" pitchFamily="2" charset="0"/>
                <a:cs typeface="Athiti" panose="00000500000000000000" pitchFamily="2" charset="-34"/>
              </a:rPr>
              <a:t>of</a:t>
            </a:r>
            <a:r>
              <a:rPr lang="de-DE" sz="2800" b="1" dirty="0">
                <a:solidFill>
                  <a:schemeClr val="bg1"/>
                </a:solidFill>
                <a:latin typeface="Aldrich" panose="02000000000000000000" pitchFamily="2" charset="0"/>
                <a:cs typeface="Athiti" panose="00000500000000000000" pitchFamily="2" charset="-34"/>
              </a:rPr>
              <a:t> </a:t>
            </a:r>
            <a:r>
              <a:rPr lang="de-DE" sz="2800" b="1" dirty="0">
                <a:solidFill>
                  <a:schemeClr val="accent5"/>
                </a:solidFill>
                <a:latin typeface="Aldrich" panose="02000000000000000000" pitchFamily="2" charset="0"/>
                <a:cs typeface="Athiti" panose="00000500000000000000" pitchFamily="2" charset="-34"/>
              </a:rPr>
              <a:t>$15 </a:t>
            </a:r>
            <a:r>
              <a:rPr lang="de-DE" sz="2800" b="1" dirty="0" err="1">
                <a:solidFill>
                  <a:schemeClr val="accent5"/>
                </a:solidFill>
                <a:latin typeface="Aldrich" panose="02000000000000000000" pitchFamily="2" charset="0"/>
                <a:cs typeface="Athiti" panose="00000500000000000000" pitchFamily="2" charset="-34"/>
              </a:rPr>
              <a:t>million</a:t>
            </a:r>
            <a:endParaRPr lang="de-DE" sz="2800" b="1" dirty="0">
              <a:solidFill>
                <a:schemeClr val="accent5"/>
              </a:solidFill>
              <a:latin typeface="Aldrich" panose="02000000000000000000" pitchFamily="2" charset="0"/>
              <a:cs typeface="Athiti" panose="00000500000000000000" pitchFamily="2" charset="-34"/>
            </a:endParaRPr>
          </a:p>
        </p:txBody>
      </p:sp>
      <p:sp>
        <p:nvSpPr>
          <p:cNvPr id="6" name="Textfeld 5">
            <a:extLst>
              <a:ext uri="{FF2B5EF4-FFF2-40B4-BE49-F238E27FC236}">
                <a16:creationId xmlns:a16="http://schemas.microsoft.com/office/drawing/2014/main" id="{DCCEA327-4647-BF8F-21F2-DC37F9827F81}"/>
              </a:ext>
            </a:extLst>
          </p:cNvPr>
          <p:cNvSpPr txBox="1"/>
          <p:nvPr/>
        </p:nvSpPr>
        <p:spPr>
          <a:xfrm>
            <a:off x="496284" y="3913112"/>
            <a:ext cx="11199430" cy="523220"/>
          </a:xfrm>
          <a:prstGeom prst="rect">
            <a:avLst/>
          </a:prstGeom>
          <a:noFill/>
        </p:spPr>
        <p:txBody>
          <a:bodyPr wrap="square" rtlCol="0">
            <a:spAutoFit/>
          </a:bodyPr>
          <a:lstStyle/>
          <a:p>
            <a:r>
              <a:rPr lang="de-DE" sz="2800" dirty="0">
                <a:solidFill>
                  <a:schemeClr val="bg1"/>
                </a:solidFill>
                <a:latin typeface="Aldrich" panose="02000000000000000000" pitchFamily="2" charset="0"/>
              </a:rPr>
              <a:t>Looking for Investment Partners &amp; </a:t>
            </a:r>
            <a:r>
              <a:rPr lang="de-DE" sz="2800" dirty="0" err="1">
                <a:solidFill>
                  <a:schemeClr val="accent5"/>
                </a:solidFill>
                <a:latin typeface="Aldrich" panose="02000000000000000000" pitchFamily="2" charset="0"/>
              </a:rPr>
              <a:t>Achieving</a:t>
            </a:r>
            <a:r>
              <a:rPr lang="de-DE" sz="2800" dirty="0">
                <a:solidFill>
                  <a:schemeClr val="accent5"/>
                </a:solidFill>
                <a:latin typeface="Aldrich" panose="02000000000000000000" pitchFamily="2" charset="0"/>
              </a:rPr>
              <a:t> Goals</a:t>
            </a:r>
          </a:p>
        </p:txBody>
      </p:sp>
      <p:sp>
        <p:nvSpPr>
          <p:cNvPr id="9" name="Textfeld 8">
            <a:extLst>
              <a:ext uri="{FF2B5EF4-FFF2-40B4-BE49-F238E27FC236}">
                <a16:creationId xmlns:a16="http://schemas.microsoft.com/office/drawing/2014/main" id="{20824D5B-B44B-4E9E-FA68-F9851096D4F8}"/>
              </a:ext>
            </a:extLst>
          </p:cNvPr>
          <p:cNvSpPr txBox="1"/>
          <p:nvPr/>
        </p:nvSpPr>
        <p:spPr>
          <a:xfrm>
            <a:off x="496286" y="4436332"/>
            <a:ext cx="4552949" cy="1200329"/>
          </a:xfrm>
          <a:prstGeom prst="rect">
            <a:avLst/>
          </a:prstGeom>
          <a:noFill/>
        </p:spPr>
        <p:txBody>
          <a:bodyPr wrap="square" rtlCol="0">
            <a:spAutoFit/>
          </a:bodyPr>
          <a:lstStyle/>
          <a:p>
            <a:r>
              <a:rPr lang="de-DE" dirty="0">
                <a:solidFill>
                  <a:schemeClr val="bg2"/>
                </a:solidFill>
                <a:latin typeface="Athiti" pitchFamily="2" charset="-34"/>
                <a:cs typeface="Athiti" pitchFamily="2" charset="-34"/>
              </a:rPr>
              <a:t>// </a:t>
            </a:r>
            <a:r>
              <a:rPr lang="de-DE" dirty="0" err="1">
                <a:solidFill>
                  <a:schemeClr val="bg2"/>
                </a:solidFill>
                <a:latin typeface="Athiti" pitchFamily="2" charset="-34"/>
                <a:cs typeface="Athiti" pitchFamily="2" charset="-34"/>
              </a:rPr>
              <a:t>provide</a:t>
            </a:r>
            <a:r>
              <a:rPr lang="de-DE" dirty="0">
                <a:solidFill>
                  <a:schemeClr val="bg2"/>
                </a:solidFill>
                <a:latin typeface="Athiti" pitchFamily="2" charset="-34"/>
                <a:cs typeface="Athiti" pitchFamily="2" charset="-34"/>
              </a:rPr>
              <a:t> </a:t>
            </a:r>
            <a:r>
              <a:rPr lang="de-DE" dirty="0" err="1">
                <a:solidFill>
                  <a:schemeClr val="bg2"/>
                </a:solidFill>
                <a:latin typeface="Athiti" pitchFamily="2" charset="-34"/>
                <a:cs typeface="Athiti" pitchFamily="2" charset="-34"/>
              </a:rPr>
              <a:t>capital</a:t>
            </a:r>
            <a:endParaRPr lang="de-DE" dirty="0">
              <a:solidFill>
                <a:schemeClr val="bg2"/>
              </a:solidFill>
              <a:latin typeface="Athiti" pitchFamily="2" charset="-34"/>
              <a:cs typeface="Athiti" pitchFamily="2" charset="-34"/>
            </a:endParaRPr>
          </a:p>
          <a:p>
            <a:r>
              <a:rPr lang="de-DE" dirty="0">
                <a:solidFill>
                  <a:schemeClr val="bg2"/>
                </a:solidFill>
                <a:latin typeface="Athiti" pitchFamily="2" charset="-34"/>
                <a:cs typeface="Athiti" pitchFamily="2" charset="-34"/>
              </a:rPr>
              <a:t>// </a:t>
            </a:r>
            <a:r>
              <a:rPr lang="de-DE" dirty="0" err="1">
                <a:solidFill>
                  <a:schemeClr val="bg2"/>
                </a:solidFill>
                <a:latin typeface="Athiti" pitchFamily="2" charset="-34"/>
                <a:cs typeface="Athiti" pitchFamily="2" charset="-34"/>
              </a:rPr>
              <a:t>provide</a:t>
            </a:r>
            <a:r>
              <a:rPr lang="de-DE" dirty="0">
                <a:solidFill>
                  <a:schemeClr val="bg2"/>
                </a:solidFill>
                <a:latin typeface="Athiti" pitchFamily="2" charset="-34"/>
                <a:cs typeface="Athiti" pitchFamily="2" charset="-34"/>
              </a:rPr>
              <a:t> </a:t>
            </a:r>
            <a:r>
              <a:rPr lang="de-DE" dirty="0" err="1">
                <a:solidFill>
                  <a:schemeClr val="bg2"/>
                </a:solidFill>
                <a:latin typeface="Athiti" pitchFamily="2" charset="-34"/>
                <a:cs typeface="Athiti" pitchFamily="2" charset="-34"/>
              </a:rPr>
              <a:t>liquidity</a:t>
            </a:r>
            <a:endParaRPr lang="de-DE" dirty="0">
              <a:solidFill>
                <a:schemeClr val="bg2"/>
              </a:solidFill>
              <a:latin typeface="Athiti" pitchFamily="2" charset="-34"/>
              <a:cs typeface="Athiti" pitchFamily="2" charset="-34"/>
            </a:endParaRPr>
          </a:p>
          <a:p>
            <a:r>
              <a:rPr lang="de-DE" dirty="0">
                <a:solidFill>
                  <a:schemeClr val="bg2"/>
                </a:solidFill>
                <a:latin typeface="Athiti" pitchFamily="2" charset="-34"/>
                <a:cs typeface="Athiti" pitchFamily="2" charset="-34"/>
              </a:rPr>
              <a:t>// initial </a:t>
            </a:r>
            <a:r>
              <a:rPr lang="de-DE" dirty="0" err="1">
                <a:solidFill>
                  <a:schemeClr val="bg2"/>
                </a:solidFill>
                <a:latin typeface="Athiti" pitchFamily="2" charset="-34"/>
                <a:cs typeface="Athiti" pitchFamily="2" charset="-34"/>
              </a:rPr>
              <a:t>price</a:t>
            </a:r>
            <a:r>
              <a:rPr lang="de-DE" dirty="0">
                <a:solidFill>
                  <a:schemeClr val="bg2"/>
                </a:solidFill>
                <a:latin typeface="Athiti" pitchFamily="2" charset="-34"/>
                <a:cs typeface="Athiti" pitchFamily="2" charset="-34"/>
              </a:rPr>
              <a:t> </a:t>
            </a:r>
            <a:r>
              <a:rPr lang="de-DE" dirty="0" err="1">
                <a:solidFill>
                  <a:schemeClr val="bg2"/>
                </a:solidFill>
                <a:latin typeface="Athiti" pitchFamily="2" charset="-34"/>
                <a:cs typeface="Athiti" pitchFamily="2" charset="-34"/>
              </a:rPr>
              <a:t>discovery</a:t>
            </a:r>
            <a:endParaRPr lang="de-DE" dirty="0">
              <a:solidFill>
                <a:schemeClr val="bg2"/>
              </a:solidFill>
              <a:latin typeface="Athiti" pitchFamily="2" charset="-34"/>
              <a:cs typeface="Athiti" pitchFamily="2" charset="-34"/>
            </a:endParaRPr>
          </a:p>
          <a:p>
            <a:r>
              <a:rPr lang="de-DE" dirty="0">
                <a:solidFill>
                  <a:schemeClr val="bg2"/>
                </a:solidFill>
                <a:latin typeface="Athiti" pitchFamily="2" charset="-34"/>
                <a:cs typeface="Athiti" pitchFamily="2" charset="-34"/>
              </a:rPr>
              <a:t>// </a:t>
            </a:r>
            <a:r>
              <a:rPr lang="de-DE" dirty="0" err="1">
                <a:solidFill>
                  <a:schemeClr val="bg2"/>
                </a:solidFill>
                <a:latin typeface="Athiti" pitchFamily="2" charset="-34"/>
                <a:cs typeface="Athiti" pitchFamily="2" charset="-34"/>
              </a:rPr>
              <a:t>build</a:t>
            </a:r>
            <a:r>
              <a:rPr lang="de-DE" dirty="0">
                <a:solidFill>
                  <a:schemeClr val="bg2"/>
                </a:solidFill>
                <a:latin typeface="Athiti" pitchFamily="2" charset="-34"/>
                <a:cs typeface="Athiti" pitchFamily="2" charset="-34"/>
              </a:rPr>
              <a:t> strong </a:t>
            </a:r>
            <a:r>
              <a:rPr lang="de-DE" dirty="0" err="1">
                <a:solidFill>
                  <a:schemeClr val="bg2"/>
                </a:solidFill>
                <a:latin typeface="Athiti" pitchFamily="2" charset="-34"/>
                <a:cs typeface="Athiti" pitchFamily="2" charset="-34"/>
              </a:rPr>
              <a:t>collaborations</a:t>
            </a:r>
            <a:endParaRPr lang="de-DE" dirty="0">
              <a:solidFill>
                <a:schemeClr val="bg2"/>
              </a:solidFill>
              <a:latin typeface="Athiti" pitchFamily="2" charset="-34"/>
              <a:cs typeface="Athiti" pitchFamily="2" charset="-34"/>
            </a:endParaRPr>
          </a:p>
        </p:txBody>
      </p:sp>
      <p:sp>
        <p:nvSpPr>
          <p:cNvPr id="10" name="Textfeld 9">
            <a:extLst>
              <a:ext uri="{FF2B5EF4-FFF2-40B4-BE49-F238E27FC236}">
                <a16:creationId xmlns:a16="http://schemas.microsoft.com/office/drawing/2014/main" id="{83E21837-2F2A-5F12-83E7-539DF7C10276}"/>
              </a:ext>
            </a:extLst>
          </p:cNvPr>
          <p:cNvSpPr txBox="1"/>
          <p:nvPr/>
        </p:nvSpPr>
        <p:spPr>
          <a:xfrm>
            <a:off x="496284" y="2501601"/>
            <a:ext cx="6298963" cy="923330"/>
          </a:xfrm>
          <a:prstGeom prst="rect">
            <a:avLst/>
          </a:prstGeom>
          <a:noFill/>
        </p:spPr>
        <p:txBody>
          <a:bodyPr wrap="square" rtlCol="0">
            <a:spAutoFit/>
          </a:bodyPr>
          <a:lstStyle/>
          <a:p>
            <a:r>
              <a:rPr lang="de-DE" dirty="0">
                <a:solidFill>
                  <a:schemeClr val="bg2"/>
                </a:solidFill>
                <a:latin typeface="Athiti" pitchFamily="2" charset="-34"/>
                <a:cs typeface="Athiti" pitchFamily="2" charset="-34"/>
              </a:rPr>
              <a:t>// 1 </a:t>
            </a:r>
            <a:r>
              <a:rPr lang="de-DE" dirty="0" err="1">
                <a:solidFill>
                  <a:schemeClr val="bg2"/>
                </a:solidFill>
                <a:latin typeface="Athiti" pitchFamily="2" charset="-34"/>
                <a:cs typeface="Athiti" pitchFamily="2" charset="-34"/>
              </a:rPr>
              <a:t>billion</a:t>
            </a:r>
            <a:r>
              <a:rPr lang="de-DE" dirty="0">
                <a:solidFill>
                  <a:schemeClr val="bg2"/>
                </a:solidFill>
                <a:latin typeface="Athiti" pitchFamily="2" charset="-34"/>
                <a:cs typeface="Athiti" pitchFamily="2" charset="-34"/>
              </a:rPr>
              <a:t> total </a:t>
            </a:r>
            <a:r>
              <a:rPr lang="de-DE" dirty="0" err="1">
                <a:solidFill>
                  <a:schemeClr val="bg2"/>
                </a:solidFill>
                <a:latin typeface="Athiti" pitchFamily="2" charset="-34"/>
                <a:cs typeface="Athiti" pitchFamily="2" charset="-34"/>
              </a:rPr>
              <a:t>supply</a:t>
            </a:r>
            <a:endParaRPr lang="de-DE" dirty="0">
              <a:solidFill>
                <a:schemeClr val="bg2"/>
              </a:solidFill>
              <a:latin typeface="Athiti" pitchFamily="2" charset="-34"/>
              <a:cs typeface="Athiti" pitchFamily="2" charset="-34"/>
            </a:endParaRPr>
          </a:p>
          <a:p>
            <a:r>
              <a:rPr lang="de-DE" dirty="0">
                <a:solidFill>
                  <a:schemeClr val="bg2"/>
                </a:solidFill>
                <a:latin typeface="Athiti" pitchFamily="2" charset="-34"/>
                <a:cs typeface="Athiti" pitchFamily="2" charset="-34"/>
              </a:rPr>
              <a:t>// $ 0.015 per </a:t>
            </a:r>
            <a:r>
              <a:rPr lang="de-DE" dirty="0" err="1">
                <a:solidFill>
                  <a:schemeClr val="bg2"/>
                </a:solidFill>
                <a:latin typeface="Athiti" pitchFamily="2" charset="-34"/>
                <a:cs typeface="Athiti" pitchFamily="2" charset="-34"/>
              </a:rPr>
              <a:t>token</a:t>
            </a:r>
            <a:endParaRPr lang="de-DE" dirty="0">
              <a:solidFill>
                <a:schemeClr val="bg2"/>
              </a:solidFill>
              <a:latin typeface="Athiti" pitchFamily="2" charset="-34"/>
              <a:cs typeface="Athiti" pitchFamily="2" charset="-34"/>
            </a:endParaRPr>
          </a:p>
          <a:p>
            <a:r>
              <a:rPr lang="de-DE" dirty="0">
                <a:solidFill>
                  <a:schemeClr val="bg2"/>
                </a:solidFill>
                <a:latin typeface="Athiti" pitchFamily="2" charset="-34"/>
                <a:cs typeface="Athiti" pitchFamily="2" charset="-34"/>
              </a:rPr>
              <a:t>// 12 </a:t>
            </a:r>
            <a:r>
              <a:rPr lang="de-DE" dirty="0" err="1">
                <a:solidFill>
                  <a:schemeClr val="bg2"/>
                </a:solidFill>
                <a:latin typeface="Athiti" pitchFamily="2" charset="-34"/>
                <a:cs typeface="Athiti" pitchFamily="2" charset="-34"/>
              </a:rPr>
              <a:t>months</a:t>
            </a:r>
            <a:r>
              <a:rPr lang="de-DE" dirty="0">
                <a:solidFill>
                  <a:schemeClr val="bg2"/>
                </a:solidFill>
                <a:latin typeface="Athiti" pitchFamily="2" charset="-34"/>
                <a:cs typeface="Athiti" pitchFamily="2" charset="-34"/>
              </a:rPr>
              <a:t> linear </a:t>
            </a:r>
            <a:r>
              <a:rPr lang="de-DE" dirty="0" err="1">
                <a:solidFill>
                  <a:schemeClr val="bg2"/>
                </a:solidFill>
                <a:latin typeface="Athiti" pitchFamily="2" charset="-34"/>
                <a:cs typeface="Athiti" pitchFamily="2" charset="-34"/>
              </a:rPr>
              <a:t>unlock</a:t>
            </a:r>
            <a:r>
              <a:rPr lang="de-DE" dirty="0">
                <a:solidFill>
                  <a:schemeClr val="bg2"/>
                </a:solidFill>
                <a:latin typeface="Athiti" pitchFamily="2" charset="-34"/>
                <a:cs typeface="Athiti" pitchFamily="2" charset="-34"/>
              </a:rPr>
              <a:t> </a:t>
            </a:r>
            <a:r>
              <a:rPr lang="de-DE" dirty="0" err="1">
                <a:solidFill>
                  <a:schemeClr val="bg2"/>
                </a:solidFill>
                <a:latin typeface="Athiti" pitchFamily="2" charset="-34"/>
                <a:cs typeface="Athiti" pitchFamily="2" charset="-34"/>
              </a:rPr>
              <a:t>beginning</a:t>
            </a:r>
            <a:r>
              <a:rPr lang="de-DE" dirty="0">
                <a:solidFill>
                  <a:schemeClr val="bg2"/>
                </a:solidFill>
                <a:latin typeface="Athiti" pitchFamily="2" charset="-34"/>
                <a:cs typeface="Athiti" pitchFamily="2" charset="-34"/>
              </a:rPr>
              <a:t> 1st September 2024</a:t>
            </a:r>
          </a:p>
        </p:txBody>
      </p:sp>
      <p:sp>
        <p:nvSpPr>
          <p:cNvPr id="11" name="Textfeld 10">
            <a:extLst>
              <a:ext uri="{FF2B5EF4-FFF2-40B4-BE49-F238E27FC236}">
                <a16:creationId xmlns:a16="http://schemas.microsoft.com/office/drawing/2014/main" id="{B3E4F106-783B-9D16-D298-E3772055414E}"/>
              </a:ext>
            </a:extLst>
          </p:cNvPr>
          <p:cNvSpPr txBox="1"/>
          <p:nvPr/>
        </p:nvSpPr>
        <p:spPr>
          <a:xfrm>
            <a:off x="5246810" y="4436332"/>
            <a:ext cx="6298963" cy="1200329"/>
          </a:xfrm>
          <a:prstGeom prst="rect">
            <a:avLst/>
          </a:prstGeom>
          <a:noFill/>
        </p:spPr>
        <p:txBody>
          <a:bodyPr wrap="square" rtlCol="0">
            <a:spAutoFit/>
          </a:bodyPr>
          <a:lstStyle/>
          <a:p>
            <a:r>
              <a:rPr lang="de-DE" dirty="0">
                <a:solidFill>
                  <a:schemeClr val="bg2"/>
                </a:solidFill>
                <a:latin typeface="Athiti" pitchFamily="2" charset="-34"/>
                <a:cs typeface="Athiti" pitchFamily="2" charset="-34"/>
              </a:rPr>
              <a:t>// </a:t>
            </a:r>
            <a:r>
              <a:rPr lang="de-DE" dirty="0" err="1">
                <a:solidFill>
                  <a:schemeClr val="bg2"/>
                </a:solidFill>
                <a:latin typeface="Athiti" pitchFamily="2" charset="-34"/>
                <a:cs typeface="Athiti" pitchFamily="2" charset="-34"/>
              </a:rPr>
              <a:t>decentralize</a:t>
            </a:r>
            <a:r>
              <a:rPr lang="de-DE" dirty="0">
                <a:solidFill>
                  <a:schemeClr val="bg2"/>
                </a:solidFill>
                <a:latin typeface="Athiti" pitchFamily="2" charset="-34"/>
                <a:cs typeface="Athiti" pitchFamily="2" charset="-34"/>
              </a:rPr>
              <a:t> </a:t>
            </a:r>
            <a:r>
              <a:rPr lang="de-DE" dirty="0" err="1">
                <a:solidFill>
                  <a:schemeClr val="bg2"/>
                </a:solidFill>
                <a:latin typeface="Athiti" pitchFamily="2" charset="-34"/>
                <a:cs typeface="Athiti" pitchFamily="2" charset="-34"/>
              </a:rPr>
              <a:t>ownership</a:t>
            </a:r>
            <a:endParaRPr lang="de-DE" dirty="0">
              <a:solidFill>
                <a:schemeClr val="bg2"/>
              </a:solidFill>
              <a:latin typeface="Athiti" pitchFamily="2" charset="-34"/>
              <a:cs typeface="Athiti" pitchFamily="2" charset="-34"/>
            </a:endParaRPr>
          </a:p>
          <a:p>
            <a:r>
              <a:rPr lang="de-DE" dirty="0">
                <a:solidFill>
                  <a:schemeClr val="bg2"/>
                </a:solidFill>
                <a:latin typeface="Athiti" pitchFamily="2" charset="-34"/>
                <a:cs typeface="Athiti" pitchFamily="2" charset="-34"/>
              </a:rPr>
              <a:t>// </a:t>
            </a:r>
            <a:r>
              <a:rPr lang="de-DE" dirty="0" err="1">
                <a:solidFill>
                  <a:schemeClr val="bg2"/>
                </a:solidFill>
                <a:latin typeface="Athiti" pitchFamily="2" charset="-34"/>
                <a:cs typeface="Athiti" pitchFamily="2" charset="-34"/>
              </a:rPr>
              <a:t>increasing</a:t>
            </a:r>
            <a:r>
              <a:rPr lang="de-DE" dirty="0">
                <a:solidFill>
                  <a:schemeClr val="bg2"/>
                </a:solidFill>
                <a:latin typeface="Athiti" pitchFamily="2" charset="-34"/>
                <a:cs typeface="Athiti" pitchFamily="2" charset="-34"/>
              </a:rPr>
              <a:t> </a:t>
            </a:r>
            <a:r>
              <a:rPr lang="de-DE" dirty="0" err="1">
                <a:solidFill>
                  <a:schemeClr val="bg2"/>
                </a:solidFill>
                <a:latin typeface="Athiti" pitchFamily="2" charset="-34"/>
                <a:cs typeface="Athiti" pitchFamily="2" charset="-34"/>
              </a:rPr>
              <a:t>team</a:t>
            </a:r>
            <a:r>
              <a:rPr lang="de-DE" dirty="0">
                <a:solidFill>
                  <a:schemeClr val="bg2"/>
                </a:solidFill>
                <a:latin typeface="Athiti" pitchFamily="2" charset="-34"/>
                <a:cs typeface="Athiti" pitchFamily="2" charset="-34"/>
              </a:rPr>
              <a:t> </a:t>
            </a:r>
            <a:r>
              <a:rPr lang="de-DE" dirty="0" err="1">
                <a:solidFill>
                  <a:schemeClr val="bg2"/>
                </a:solidFill>
                <a:latin typeface="Athiti" pitchFamily="2" charset="-34"/>
                <a:cs typeface="Athiti" pitchFamily="2" charset="-34"/>
              </a:rPr>
              <a:t>size</a:t>
            </a:r>
            <a:r>
              <a:rPr lang="de-DE" dirty="0">
                <a:solidFill>
                  <a:schemeClr val="bg2"/>
                </a:solidFill>
                <a:latin typeface="Athiti" pitchFamily="2" charset="-34"/>
                <a:cs typeface="Athiti" pitchFamily="2" charset="-34"/>
              </a:rPr>
              <a:t> and </a:t>
            </a:r>
            <a:r>
              <a:rPr lang="de-DE" dirty="0" err="1">
                <a:solidFill>
                  <a:schemeClr val="bg2"/>
                </a:solidFill>
                <a:latin typeface="Athiti" pitchFamily="2" charset="-34"/>
                <a:cs typeface="Athiti" pitchFamily="2" charset="-34"/>
              </a:rPr>
              <a:t>market</a:t>
            </a:r>
            <a:r>
              <a:rPr lang="de-DE" dirty="0">
                <a:solidFill>
                  <a:schemeClr val="bg2"/>
                </a:solidFill>
                <a:latin typeface="Athiti" pitchFamily="2" charset="-34"/>
                <a:cs typeface="Athiti" pitchFamily="2" charset="-34"/>
              </a:rPr>
              <a:t> </a:t>
            </a:r>
            <a:r>
              <a:rPr lang="de-DE" dirty="0" err="1">
                <a:solidFill>
                  <a:schemeClr val="bg2"/>
                </a:solidFill>
                <a:latin typeface="Athiti" pitchFamily="2" charset="-34"/>
                <a:cs typeface="Athiti" pitchFamily="2" charset="-34"/>
              </a:rPr>
              <a:t>share</a:t>
            </a:r>
            <a:endParaRPr lang="de-DE" dirty="0">
              <a:solidFill>
                <a:schemeClr val="bg2"/>
              </a:solidFill>
              <a:latin typeface="Athiti" pitchFamily="2" charset="-34"/>
              <a:cs typeface="Athiti" pitchFamily="2" charset="-34"/>
            </a:endParaRPr>
          </a:p>
          <a:p>
            <a:r>
              <a:rPr lang="de-DE" dirty="0">
                <a:solidFill>
                  <a:schemeClr val="bg2"/>
                </a:solidFill>
                <a:latin typeface="Athiti" pitchFamily="2" charset="-34"/>
                <a:cs typeface="Athiti" pitchFamily="2" charset="-34"/>
              </a:rPr>
              <a:t>// </a:t>
            </a:r>
            <a:r>
              <a:rPr lang="de-DE" dirty="0" err="1">
                <a:solidFill>
                  <a:schemeClr val="bg2"/>
                </a:solidFill>
                <a:latin typeface="Athiti" pitchFamily="2" charset="-34"/>
                <a:cs typeface="Athiti" pitchFamily="2" charset="-34"/>
              </a:rPr>
              <a:t>build</a:t>
            </a:r>
            <a:r>
              <a:rPr lang="de-DE" dirty="0">
                <a:solidFill>
                  <a:schemeClr val="bg2"/>
                </a:solidFill>
                <a:latin typeface="Athiti" pitchFamily="2" charset="-34"/>
                <a:cs typeface="Athiti" pitchFamily="2" charset="-34"/>
              </a:rPr>
              <a:t> </a:t>
            </a:r>
            <a:r>
              <a:rPr lang="de-DE" dirty="0" err="1">
                <a:solidFill>
                  <a:schemeClr val="bg2"/>
                </a:solidFill>
                <a:latin typeface="Athiti" pitchFamily="2" charset="-34"/>
                <a:cs typeface="Athiti" pitchFamily="2" charset="-34"/>
              </a:rPr>
              <a:t>stronger</a:t>
            </a:r>
            <a:r>
              <a:rPr lang="de-DE" dirty="0">
                <a:solidFill>
                  <a:schemeClr val="bg2"/>
                </a:solidFill>
                <a:latin typeface="Athiti" pitchFamily="2" charset="-34"/>
                <a:cs typeface="Athiti" pitchFamily="2" charset="-34"/>
              </a:rPr>
              <a:t> </a:t>
            </a:r>
            <a:r>
              <a:rPr lang="de-DE" dirty="0" err="1">
                <a:solidFill>
                  <a:schemeClr val="bg2"/>
                </a:solidFill>
                <a:latin typeface="Athiti" pitchFamily="2" charset="-34"/>
                <a:cs typeface="Athiti" pitchFamily="2" charset="-34"/>
              </a:rPr>
              <a:t>community</a:t>
            </a:r>
            <a:endParaRPr lang="de-DE" dirty="0">
              <a:solidFill>
                <a:schemeClr val="bg2"/>
              </a:solidFill>
              <a:latin typeface="Athiti" pitchFamily="2" charset="-34"/>
              <a:cs typeface="Athiti" pitchFamily="2" charset="-34"/>
            </a:endParaRPr>
          </a:p>
          <a:p>
            <a:r>
              <a:rPr lang="de-DE" dirty="0">
                <a:solidFill>
                  <a:schemeClr val="bg2"/>
                </a:solidFill>
                <a:latin typeface="Athiti" pitchFamily="2" charset="-34"/>
                <a:cs typeface="Athiti" pitchFamily="2" charset="-34"/>
              </a:rPr>
              <a:t>// </a:t>
            </a:r>
            <a:r>
              <a:rPr lang="de-DE" dirty="0" err="1">
                <a:solidFill>
                  <a:schemeClr val="bg2"/>
                </a:solidFill>
                <a:latin typeface="Athiti" pitchFamily="2" charset="-34"/>
                <a:cs typeface="Athiti" pitchFamily="2" charset="-34"/>
              </a:rPr>
              <a:t>growth</a:t>
            </a:r>
            <a:r>
              <a:rPr lang="de-DE" dirty="0">
                <a:solidFill>
                  <a:schemeClr val="bg2"/>
                </a:solidFill>
                <a:latin typeface="Athiti" pitchFamily="2" charset="-34"/>
                <a:cs typeface="Athiti" pitchFamily="2" charset="-34"/>
              </a:rPr>
              <a:t> potential $1 </a:t>
            </a:r>
            <a:r>
              <a:rPr lang="de-DE" dirty="0" err="1">
                <a:solidFill>
                  <a:schemeClr val="bg2"/>
                </a:solidFill>
                <a:latin typeface="Athiti" pitchFamily="2" charset="-34"/>
                <a:cs typeface="Athiti" pitchFamily="2" charset="-34"/>
              </a:rPr>
              <a:t>billion</a:t>
            </a:r>
            <a:r>
              <a:rPr lang="de-DE" dirty="0">
                <a:solidFill>
                  <a:schemeClr val="bg2"/>
                </a:solidFill>
                <a:latin typeface="Athiti" pitchFamily="2" charset="-34"/>
                <a:cs typeface="Athiti" pitchFamily="2" charset="-34"/>
              </a:rPr>
              <a:t>+ TVL</a:t>
            </a:r>
          </a:p>
        </p:txBody>
      </p:sp>
    </p:spTree>
    <p:extLst>
      <p:ext uri="{BB962C8B-B14F-4D97-AF65-F5344CB8AC3E}">
        <p14:creationId xmlns:p14="http://schemas.microsoft.com/office/powerpoint/2010/main" val="3362740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descr="Ein Bild, das Nacht enthält.&#10;&#10;Automatisch generierte Beschreibung">
            <a:extLst>
              <a:ext uri="{FF2B5EF4-FFF2-40B4-BE49-F238E27FC236}">
                <a16:creationId xmlns:a16="http://schemas.microsoft.com/office/drawing/2014/main" id="{E46C0048-02CF-8888-5E2A-C0AA751B3CFB}"/>
              </a:ext>
            </a:extLst>
          </p:cNvPr>
          <p:cNvPicPr>
            <a:picLocks noChangeAspect="1"/>
          </p:cNvPicPr>
          <p:nvPr/>
        </p:nvPicPr>
        <p:blipFill rotWithShape="1">
          <a:blip r:embed="rId2"/>
          <a:srcRect l="13812" t="358" r="13253" b="24412"/>
          <a:stretch/>
        </p:blipFill>
        <p:spPr>
          <a:xfrm>
            <a:off x="-1" y="0"/>
            <a:ext cx="12192001" cy="6858000"/>
          </a:xfrm>
          <a:prstGeom prst="rect">
            <a:avLst/>
          </a:prstGeom>
        </p:spPr>
      </p:pic>
      <p:sp>
        <p:nvSpPr>
          <p:cNvPr id="4" name="Rechteck 3">
            <a:extLst>
              <a:ext uri="{FF2B5EF4-FFF2-40B4-BE49-F238E27FC236}">
                <a16:creationId xmlns:a16="http://schemas.microsoft.com/office/drawing/2014/main" id="{E74EA226-0388-0B86-3611-2C27448849E9}"/>
              </a:ext>
            </a:extLst>
          </p:cNvPr>
          <p:cNvSpPr/>
          <p:nvPr/>
        </p:nvSpPr>
        <p:spPr>
          <a:xfrm>
            <a:off x="-1" y="-1"/>
            <a:ext cx="12192001" cy="685800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C60995F9-6ABD-385E-4DF9-5FFFAD0E2874}"/>
              </a:ext>
            </a:extLst>
          </p:cNvPr>
          <p:cNvSpPr/>
          <p:nvPr/>
        </p:nvSpPr>
        <p:spPr>
          <a:xfrm>
            <a:off x="496288" y="1177473"/>
            <a:ext cx="11428549" cy="41296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300" b="1" i="1" dirty="0"/>
              <a:t>Crypto-</a:t>
            </a:r>
            <a:r>
              <a:rPr lang="de-DE" sz="1300" b="1" i="1" dirty="0" err="1"/>
              <a:t>asset</a:t>
            </a:r>
            <a:r>
              <a:rPr lang="de-DE" sz="1300" b="1" i="1" dirty="0"/>
              <a:t> Issuer</a:t>
            </a:r>
            <a:r>
              <a:rPr lang="de-DE" sz="1300" dirty="0"/>
              <a:t>: ERIS Labs </a:t>
            </a:r>
            <a:r>
              <a:rPr lang="de-DE" sz="1300" dirty="0" err="1"/>
              <a:t>Corp</a:t>
            </a:r>
            <a:r>
              <a:rPr lang="de-DE" sz="1300" dirty="0"/>
              <a:t> on behalf </a:t>
            </a:r>
            <a:r>
              <a:rPr lang="de-DE" sz="1300" dirty="0" err="1"/>
              <a:t>of</a:t>
            </a:r>
            <a:r>
              <a:rPr lang="de-DE" sz="1300" dirty="0"/>
              <a:t> ERIS </a:t>
            </a:r>
            <a:r>
              <a:rPr lang="de-DE" sz="1300" dirty="0" err="1"/>
              <a:t>Foundation</a:t>
            </a:r>
            <a:r>
              <a:rPr lang="de-DE" sz="1300" dirty="0"/>
              <a:t>, registered in Panama, Company-</a:t>
            </a:r>
            <a:r>
              <a:rPr lang="de-DE" sz="1300" dirty="0" err="1"/>
              <a:t>Id</a:t>
            </a:r>
            <a:r>
              <a:rPr lang="de-DE" sz="1300" dirty="0"/>
              <a:t> 155751758, </a:t>
            </a:r>
            <a:r>
              <a:rPr lang="de-DE" sz="1300" dirty="0">
                <a:hlinkClick r:id="rId3"/>
              </a:rPr>
              <a:t>support@erisprotocol.com</a:t>
            </a:r>
            <a:endParaRPr lang="de-DE" sz="1300" dirty="0"/>
          </a:p>
          <a:p>
            <a:r>
              <a:rPr lang="de-DE" sz="1300" b="1" i="1" dirty="0"/>
              <a:t>Information </a:t>
            </a:r>
            <a:r>
              <a:rPr lang="de-DE" sz="1300" b="1" i="1" dirty="0" err="1"/>
              <a:t>about</a:t>
            </a:r>
            <a:r>
              <a:rPr lang="de-DE" sz="1300" b="1" i="1" dirty="0"/>
              <a:t> </a:t>
            </a:r>
            <a:r>
              <a:rPr lang="de-DE" sz="1300" b="1" i="1" dirty="0" err="1"/>
              <a:t>the</a:t>
            </a:r>
            <a:r>
              <a:rPr lang="de-DE" sz="1300" b="1" i="1" dirty="0"/>
              <a:t> </a:t>
            </a:r>
            <a:r>
              <a:rPr lang="de-DE" sz="1300" b="1" i="1" dirty="0" err="1"/>
              <a:t>project</a:t>
            </a:r>
            <a:r>
              <a:rPr lang="de-DE" sz="1300" dirty="0"/>
              <a:t>: ERIS Protocol, Liquid </a:t>
            </a:r>
            <a:r>
              <a:rPr lang="de-DE" sz="1300" dirty="0" err="1"/>
              <a:t>Staking</a:t>
            </a:r>
            <a:r>
              <a:rPr lang="de-DE" sz="1300" dirty="0"/>
              <a:t> and </a:t>
            </a:r>
            <a:r>
              <a:rPr lang="de-DE" sz="1300" dirty="0" err="1"/>
              <a:t>Yield-Optimization</a:t>
            </a:r>
            <a:r>
              <a:rPr lang="de-DE" sz="1300" dirty="0"/>
              <a:t> </a:t>
            </a:r>
            <a:r>
              <a:rPr lang="de-DE" sz="1300" dirty="0" err="1"/>
              <a:t>provider</a:t>
            </a:r>
            <a:endParaRPr lang="de-DE" sz="1300" dirty="0"/>
          </a:p>
          <a:p>
            <a:r>
              <a:rPr lang="de-DE" sz="1300" b="1" i="1" dirty="0"/>
              <a:t>Information </a:t>
            </a:r>
            <a:r>
              <a:rPr lang="de-DE" sz="1300" b="1" i="1" dirty="0" err="1"/>
              <a:t>about</a:t>
            </a:r>
            <a:r>
              <a:rPr lang="de-DE" sz="1300" b="1" i="1" dirty="0"/>
              <a:t> </a:t>
            </a:r>
            <a:r>
              <a:rPr lang="de-DE" sz="1300" b="1" i="1" dirty="0" err="1"/>
              <a:t>the</a:t>
            </a:r>
            <a:r>
              <a:rPr lang="de-DE" sz="1300" b="1" i="1" dirty="0"/>
              <a:t> </a:t>
            </a:r>
            <a:r>
              <a:rPr lang="de-DE" sz="1300" b="1" i="1" dirty="0" err="1"/>
              <a:t>crypto-asset</a:t>
            </a:r>
            <a:r>
              <a:rPr lang="de-DE" sz="1300" dirty="0"/>
              <a:t>: $ERIS – </a:t>
            </a:r>
            <a:r>
              <a:rPr lang="de-DE" sz="1300" dirty="0" err="1"/>
              <a:t>utility</a:t>
            </a:r>
            <a:r>
              <a:rPr lang="de-DE" sz="1300" dirty="0"/>
              <a:t> </a:t>
            </a:r>
            <a:r>
              <a:rPr lang="de-DE" sz="1300" dirty="0" err="1"/>
              <a:t>token</a:t>
            </a:r>
            <a:r>
              <a:rPr lang="de-DE" sz="1300" dirty="0"/>
              <a:t> – </a:t>
            </a:r>
            <a:r>
              <a:rPr lang="de-DE" sz="1300" dirty="0" err="1"/>
              <a:t>used</a:t>
            </a:r>
            <a:r>
              <a:rPr lang="de-DE" sz="1300" dirty="0"/>
              <a:t> for </a:t>
            </a:r>
            <a:r>
              <a:rPr lang="de-DE" sz="1300" dirty="0" err="1"/>
              <a:t>staking</a:t>
            </a:r>
            <a:r>
              <a:rPr lang="de-DE" sz="1300" dirty="0"/>
              <a:t> </a:t>
            </a:r>
            <a:r>
              <a:rPr lang="de-DE" sz="1300" dirty="0" err="1"/>
              <a:t>to</a:t>
            </a:r>
            <a:r>
              <a:rPr lang="de-DE" sz="1300" dirty="0"/>
              <a:t> </a:t>
            </a:r>
            <a:r>
              <a:rPr lang="de-DE" sz="1300" dirty="0" err="1"/>
              <a:t>receive</a:t>
            </a:r>
            <a:r>
              <a:rPr lang="de-DE" sz="1300" dirty="0"/>
              <a:t> a </a:t>
            </a:r>
            <a:r>
              <a:rPr lang="de-DE" sz="1300" dirty="0" err="1"/>
              <a:t>governance</a:t>
            </a:r>
            <a:r>
              <a:rPr lang="de-DE" sz="1300" dirty="0"/>
              <a:t> </a:t>
            </a:r>
            <a:r>
              <a:rPr lang="de-DE" sz="1300" dirty="0" err="1"/>
              <a:t>decided</a:t>
            </a:r>
            <a:r>
              <a:rPr lang="de-DE" sz="1300" dirty="0"/>
              <a:t> </a:t>
            </a:r>
            <a:r>
              <a:rPr lang="de-DE" sz="1300" dirty="0" err="1"/>
              <a:t>revenue</a:t>
            </a:r>
            <a:r>
              <a:rPr lang="de-DE" sz="1300" dirty="0"/>
              <a:t> </a:t>
            </a:r>
            <a:r>
              <a:rPr lang="de-DE" sz="1300" dirty="0" err="1"/>
              <a:t>share</a:t>
            </a:r>
            <a:r>
              <a:rPr lang="de-DE" sz="1300" dirty="0"/>
              <a:t>, </a:t>
            </a:r>
            <a:r>
              <a:rPr lang="de-DE" sz="1300" dirty="0" err="1"/>
              <a:t>governance</a:t>
            </a:r>
            <a:r>
              <a:rPr lang="de-DE" sz="1300" dirty="0"/>
              <a:t> </a:t>
            </a:r>
            <a:r>
              <a:rPr lang="de-DE" sz="1300" dirty="0" err="1"/>
              <a:t>rights</a:t>
            </a:r>
            <a:r>
              <a:rPr lang="de-DE" sz="1300" dirty="0"/>
              <a:t> – </a:t>
            </a:r>
            <a:r>
              <a:rPr lang="de-DE" sz="1300" dirty="0" err="1"/>
              <a:t>both</a:t>
            </a:r>
            <a:r>
              <a:rPr lang="de-DE" sz="1300" dirty="0"/>
              <a:t> not </a:t>
            </a:r>
            <a:r>
              <a:rPr lang="de-DE" sz="1300" dirty="0" err="1"/>
              <a:t>guaranteed</a:t>
            </a:r>
            <a:endParaRPr lang="de-DE" sz="1300" dirty="0"/>
          </a:p>
          <a:p>
            <a:r>
              <a:rPr lang="en-US" sz="1300" b="1" i="1" dirty="0"/>
              <a:t>Information on the rights and obligations attached to the crypto-asset</a:t>
            </a:r>
            <a:r>
              <a:rPr lang="en-US" sz="1300" dirty="0"/>
              <a:t>: There are no rights or obligations attached to $ERIS – decentralized governance can decide utility</a:t>
            </a:r>
            <a:endParaRPr lang="de-DE" sz="1300" dirty="0"/>
          </a:p>
          <a:p>
            <a:r>
              <a:rPr lang="en-US" sz="1300" b="1" i="1" dirty="0"/>
              <a:t>Information on the underlying technology</a:t>
            </a:r>
            <a:r>
              <a:rPr lang="en-US" sz="1300" dirty="0"/>
              <a:t>: Launched as Factory Token on a cosmos blockchain.</a:t>
            </a:r>
          </a:p>
          <a:p>
            <a:r>
              <a:rPr lang="en-US" sz="1300" b="1" i="1" dirty="0"/>
              <a:t>Information on the risks involved in the project</a:t>
            </a:r>
            <a:r>
              <a:rPr lang="en-US" sz="1300" dirty="0"/>
              <a:t>: Smart contract risks, Governance attack risks, Loss of funds risk, No-liquidity risk, Chain risk, IBC risk, People risk, Legal risk, Centralization attack risk</a:t>
            </a:r>
          </a:p>
          <a:p>
            <a:r>
              <a:rPr lang="en-US" sz="1300" b="1" i="1" dirty="0"/>
              <a:t>Information on the principal adverse impacts on the climate and other environment-related adverse impacts</a:t>
            </a:r>
            <a:r>
              <a:rPr lang="en-US" sz="1300" dirty="0"/>
              <a:t>: As cosmos chains are proof of stake and they have a fixed set of validators, the environmental impact of the chains is low. Further, as $ERIS is not its own chain, the chains already exist and are being operated already. So there is no environmental impact of launching an additional token.</a:t>
            </a:r>
          </a:p>
          <a:p>
            <a:endParaRPr lang="de-DE" sz="1300" dirty="0"/>
          </a:p>
          <a:p>
            <a:r>
              <a:rPr lang="en-US" sz="1300" b="1" dirty="0">
                <a:solidFill>
                  <a:schemeClr val="accent5"/>
                </a:solidFill>
              </a:rPr>
              <a:t>The crypto-asset may lose its value in part or in full.</a:t>
            </a:r>
          </a:p>
          <a:p>
            <a:r>
              <a:rPr lang="en-US" sz="1300" b="1" dirty="0">
                <a:solidFill>
                  <a:schemeClr val="accent5"/>
                </a:solidFill>
              </a:rPr>
              <a:t>The crypto-asset may not always be transferable.</a:t>
            </a:r>
          </a:p>
          <a:p>
            <a:r>
              <a:rPr lang="en-US" sz="1300" b="1" dirty="0">
                <a:solidFill>
                  <a:schemeClr val="accent5"/>
                </a:solidFill>
              </a:rPr>
              <a:t>The crypto-asset may not be liquid.</a:t>
            </a:r>
          </a:p>
          <a:p>
            <a:r>
              <a:rPr lang="en-US" sz="1300" b="1" dirty="0">
                <a:solidFill>
                  <a:schemeClr val="accent5"/>
                </a:solidFill>
              </a:rPr>
              <a:t>The utility token may not be exchangeable against the good or service promised in the crypto-asset white paper.</a:t>
            </a:r>
          </a:p>
        </p:txBody>
      </p:sp>
      <p:sp>
        <p:nvSpPr>
          <p:cNvPr id="8" name="Textfeld 7">
            <a:extLst>
              <a:ext uri="{FF2B5EF4-FFF2-40B4-BE49-F238E27FC236}">
                <a16:creationId xmlns:a16="http://schemas.microsoft.com/office/drawing/2014/main" id="{76E1217C-5452-329F-7CFA-5CE8FC92882C}"/>
              </a:ext>
            </a:extLst>
          </p:cNvPr>
          <p:cNvSpPr txBox="1"/>
          <p:nvPr/>
        </p:nvSpPr>
        <p:spPr>
          <a:xfrm>
            <a:off x="496287" y="332837"/>
            <a:ext cx="3087705" cy="646331"/>
          </a:xfrm>
          <a:prstGeom prst="rect">
            <a:avLst/>
          </a:prstGeom>
          <a:noFill/>
        </p:spPr>
        <p:txBody>
          <a:bodyPr wrap="none" rtlCol="0">
            <a:spAutoFit/>
          </a:bodyPr>
          <a:lstStyle/>
          <a:p>
            <a:r>
              <a:rPr lang="de-DE" sz="3600" b="1" dirty="0">
                <a:solidFill>
                  <a:srgbClr val="DCDDDE"/>
                </a:solidFill>
                <a:latin typeface="Aldrich" panose="02000000000000000000" pitchFamily="2" charset="0"/>
              </a:rPr>
              <a:t>White-Paper</a:t>
            </a:r>
            <a:endParaRPr lang="de-DE" sz="3600" b="1" dirty="0">
              <a:latin typeface="Aldrich" panose="02000000000000000000" pitchFamily="2" charset="0"/>
            </a:endParaRPr>
          </a:p>
        </p:txBody>
      </p:sp>
      <p:sp>
        <p:nvSpPr>
          <p:cNvPr id="2" name="Textfeld 1">
            <a:extLst>
              <a:ext uri="{FF2B5EF4-FFF2-40B4-BE49-F238E27FC236}">
                <a16:creationId xmlns:a16="http://schemas.microsoft.com/office/drawing/2014/main" id="{C84A92AE-C66E-E26B-75EE-380F9E653890}"/>
              </a:ext>
            </a:extLst>
          </p:cNvPr>
          <p:cNvSpPr txBox="1"/>
          <p:nvPr/>
        </p:nvSpPr>
        <p:spPr>
          <a:xfrm>
            <a:off x="496287" y="808141"/>
            <a:ext cx="1409360" cy="369332"/>
          </a:xfrm>
          <a:prstGeom prst="rect">
            <a:avLst/>
          </a:prstGeom>
          <a:noFill/>
        </p:spPr>
        <p:txBody>
          <a:bodyPr wrap="none" rtlCol="0">
            <a:spAutoFit/>
          </a:bodyPr>
          <a:lstStyle/>
          <a:p>
            <a:r>
              <a:rPr lang="de-DE" b="0" i="0" dirty="0">
                <a:solidFill>
                  <a:srgbClr val="DCDDDE"/>
                </a:solidFill>
                <a:effectLst/>
                <a:latin typeface="Athiti" pitchFamily="2" charset="-34"/>
                <a:cs typeface="Athiti" pitchFamily="2" charset="-34"/>
              </a:rPr>
              <a:t>Eris Protocol</a:t>
            </a:r>
            <a:endParaRPr lang="de-DE" dirty="0">
              <a:latin typeface="Athiti" pitchFamily="2" charset="-34"/>
              <a:cs typeface="Athiti" pitchFamily="2" charset="-34"/>
            </a:endParaRPr>
          </a:p>
        </p:txBody>
      </p:sp>
      <p:pic>
        <p:nvPicPr>
          <p:cNvPr id="3" name="Grafik 2">
            <a:extLst>
              <a:ext uri="{FF2B5EF4-FFF2-40B4-BE49-F238E27FC236}">
                <a16:creationId xmlns:a16="http://schemas.microsoft.com/office/drawing/2014/main" id="{913F13CC-571C-13BC-3335-0EBF61B4CA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75786" y="6121978"/>
            <a:ext cx="449051" cy="449051"/>
          </a:xfrm>
          <a:prstGeom prst="rect">
            <a:avLst/>
          </a:prstGeom>
        </p:spPr>
      </p:pic>
    </p:spTree>
    <p:extLst>
      <p:ext uri="{BB962C8B-B14F-4D97-AF65-F5344CB8AC3E}">
        <p14:creationId xmlns:p14="http://schemas.microsoft.com/office/powerpoint/2010/main" val="2655105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descr="Ein Bild, das Nacht enthält.&#10;&#10;Automatisch generierte Beschreibung">
            <a:extLst>
              <a:ext uri="{FF2B5EF4-FFF2-40B4-BE49-F238E27FC236}">
                <a16:creationId xmlns:a16="http://schemas.microsoft.com/office/drawing/2014/main" id="{E46C0048-02CF-8888-5E2A-C0AA751B3CFB}"/>
              </a:ext>
            </a:extLst>
          </p:cNvPr>
          <p:cNvPicPr>
            <a:picLocks noChangeAspect="1"/>
          </p:cNvPicPr>
          <p:nvPr/>
        </p:nvPicPr>
        <p:blipFill rotWithShape="1">
          <a:blip r:embed="rId2"/>
          <a:srcRect l="13812" t="358" r="13253" b="24412"/>
          <a:stretch/>
        </p:blipFill>
        <p:spPr>
          <a:xfrm>
            <a:off x="-1" y="0"/>
            <a:ext cx="12192001" cy="6858000"/>
          </a:xfrm>
          <a:prstGeom prst="rect">
            <a:avLst/>
          </a:prstGeom>
        </p:spPr>
      </p:pic>
      <p:sp>
        <p:nvSpPr>
          <p:cNvPr id="4" name="Rechteck 3">
            <a:extLst>
              <a:ext uri="{FF2B5EF4-FFF2-40B4-BE49-F238E27FC236}">
                <a16:creationId xmlns:a16="http://schemas.microsoft.com/office/drawing/2014/main" id="{7DA5A3A2-01A4-8F17-07CB-735A8FB79FE4}"/>
              </a:ext>
            </a:extLst>
          </p:cNvPr>
          <p:cNvSpPr/>
          <p:nvPr/>
        </p:nvSpPr>
        <p:spPr>
          <a:xfrm>
            <a:off x="-1" y="-1"/>
            <a:ext cx="12192001" cy="685800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C60995F9-6ABD-385E-4DF9-5FFFAD0E2874}"/>
              </a:ext>
            </a:extLst>
          </p:cNvPr>
          <p:cNvSpPr/>
          <p:nvPr/>
        </p:nvSpPr>
        <p:spPr>
          <a:xfrm>
            <a:off x="496288" y="1177473"/>
            <a:ext cx="11428549" cy="54428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i="0" dirty="0">
                <a:solidFill>
                  <a:srgbClr val="F7F7F7"/>
                </a:solidFill>
                <a:effectLst/>
                <a:latin typeface="OpenSans-SemiBold"/>
              </a:rPr>
              <a:t>This document (this "Material") is issued by ERIS Labs Corp (Company No.: 155751758) (the "Company"), a company registered in Panama. This Material has been prepared and issued to a number of potential users (such "Recipients") of the “ERIS" platform (the "Platform") for the purpose of providing them with general information regarding the operational workflow of the Platform. This Material is provided solely for the information and exclusive use of the Recipient and may not be communicated, photocopied, reproduced, disclosed, distributed or divulged to any other person at any time except as agreed in writing by the Company. This Material shall in no event be construed as any form of investment, financial, tax or legal advice.</a:t>
            </a:r>
          </a:p>
          <a:p>
            <a:br>
              <a:rPr lang="en-US" sz="1300" i="0" dirty="0">
                <a:solidFill>
                  <a:srgbClr val="F7F7F7"/>
                </a:solidFill>
                <a:effectLst/>
                <a:latin typeface="OpenSans-SemiBold"/>
              </a:rPr>
            </a:br>
            <a:r>
              <a:rPr lang="en-US" sz="1300" i="0" dirty="0">
                <a:solidFill>
                  <a:srgbClr val="F7F7F7"/>
                </a:solidFill>
                <a:effectLst/>
                <a:latin typeface="OpenSans-SemiBold"/>
              </a:rPr>
              <a:t>The information contained in this Material has been prepared solely for informational purposes and is not an offer or invitation to sell or acquire any shares, securities, asset-backed tokens or any assets or other equity interests of whatever nature via the Platform, and shall not be taken as any form of commitment or recommendation on the part of the Company to proceed with any transaction described. Any offer to purchase any interest in any product on the Platform from the relevant third party issuer or manager (the "Issuer") shall only be made pursuant to a definitive offering memorandum or similar document prepared by or on behalf of the Issuer, which would contain material information not contained herein and which shall supersede this information in its entirety. An agreement relating to the Issuer or the acquisition of any asset-backed tokens will only give rise to any contractual obligations (express or implied) when such definitive agreement(s) are executed. Nothing contained herein shall be deemed to constitute an agreement by the Company to permit the Recipient to have unrestricted access to or use of the Company's information, financial figures, data records, or otherwise.</a:t>
            </a:r>
          </a:p>
          <a:p>
            <a:br>
              <a:rPr lang="en-US" sz="1300" i="0" dirty="0">
                <a:solidFill>
                  <a:srgbClr val="F7F7F7"/>
                </a:solidFill>
                <a:effectLst/>
                <a:latin typeface="OpenSans-SemiBold"/>
              </a:rPr>
            </a:br>
            <a:r>
              <a:rPr lang="en-US" sz="1300" i="0" dirty="0">
                <a:solidFill>
                  <a:srgbClr val="F7F7F7"/>
                </a:solidFill>
                <a:effectLst/>
                <a:latin typeface="OpenSans-SemiBold"/>
              </a:rPr>
              <a:t>This Material may include forward-looking statements. The Company has based these forward looking statements on its current expectations and projections about future events. These forward-looking statements are subject to risks, uncertainties, and assumptions about the Company, the Issuer, or the acquisition of any asset-backed tokens, and the business environment, and are subject to change without notice. The Issuer's actual results of operations may differ materially from the forward-looking statements. The Company undertakes no obligation to update or revise the contents of this Material, whether as a result of new information, future events, or otherwise. In considering any prior performance history contained herein, the Recipient should note that past performance is not necessarily indicative of future results, and there can be no assurance that the Issuer or any transaction will achieve comparable results or that targeted returns will be met. In particular, the Issuer deals with investment in the early stage technology sector and digital assets. Participation in early stage technology and digital assets carry significantly greater risks and are of high risk and volatile.</a:t>
            </a:r>
            <a:r>
              <a:rPr lang="en-US" sz="1300" dirty="0"/>
              <a:t> </a:t>
            </a:r>
            <a:br>
              <a:rPr lang="en-US" sz="1300" dirty="0"/>
            </a:br>
            <a:endParaRPr lang="de-DE" sz="1300" dirty="0"/>
          </a:p>
        </p:txBody>
      </p:sp>
      <p:sp>
        <p:nvSpPr>
          <p:cNvPr id="8" name="Textfeld 7">
            <a:extLst>
              <a:ext uri="{FF2B5EF4-FFF2-40B4-BE49-F238E27FC236}">
                <a16:creationId xmlns:a16="http://schemas.microsoft.com/office/drawing/2014/main" id="{76E1217C-5452-329F-7CFA-5CE8FC92882C}"/>
              </a:ext>
            </a:extLst>
          </p:cNvPr>
          <p:cNvSpPr txBox="1"/>
          <p:nvPr/>
        </p:nvSpPr>
        <p:spPr>
          <a:xfrm>
            <a:off x="496287" y="332837"/>
            <a:ext cx="9004260" cy="646331"/>
          </a:xfrm>
          <a:prstGeom prst="rect">
            <a:avLst/>
          </a:prstGeom>
          <a:noFill/>
        </p:spPr>
        <p:txBody>
          <a:bodyPr wrap="none" rtlCol="0">
            <a:spAutoFit/>
          </a:bodyPr>
          <a:lstStyle/>
          <a:p>
            <a:r>
              <a:rPr lang="de-DE" sz="3600" b="1" dirty="0">
                <a:solidFill>
                  <a:srgbClr val="DCDDDE"/>
                </a:solidFill>
                <a:latin typeface="Aldrich" panose="02000000000000000000" pitchFamily="2" charset="0"/>
              </a:rPr>
              <a:t>IMPORTANT NOTICE AND DISCLAIMER</a:t>
            </a:r>
            <a:endParaRPr lang="de-DE" sz="3600" b="1" dirty="0">
              <a:latin typeface="Aldrich" panose="02000000000000000000" pitchFamily="2" charset="0"/>
            </a:endParaRPr>
          </a:p>
        </p:txBody>
      </p:sp>
      <p:sp>
        <p:nvSpPr>
          <p:cNvPr id="2" name="Textfeld 1">
            <a:extLst>
              <a:ext uri="{FF2B5EF4-FFF2-40B4-BE49-F238E27FC236}">
                <a16:creationId xmlns:a16="http://schemas.microsoft.com/office/drawing/2014/main" id="{C84A92AE-C66E-E26B-75EE-380F9E653890}"/>
              </a:ext>
            </a:extLst>
          </p:cNvPr>
          <p:cNvSpPr txBox="1"/>
          <p:nvPr/>
        </p:nvSpPr>
        <p:spPr>
          <a:xfrm>
            <a:off x="496287" y="808141"/>
            <a:ext cx="1409360" cy="369332"/>
          </a:xfrm>
          <a:prstGeom prst="rect">
            <a:avLst/>
          </a:prstGeom>
          <a:noFill/>
        </p:spPr>
        <p:txBody>
          <a:bodyPr wrap="none" rtlCol="0">
            <a:spAutoFit/>
          </a:bodyPr>
          <a:lstStyle/>
          <a:p>
            <a:r>
              <a:rPr lang="de-DE" b="0" i="0" dirty="0">
                <a:solidFill>
                  <a:srgbClr val="DCDDDE"/>
                </a:solidFill>
                <a:effectLst/>
                <a:latin typeface="Athiti" pitchFamily="2" charset="-34"/>
                <a:cs typeface="Athiti" pitchFamily="2" charset="-34"/>
              </a:rPr>
              <a:t>Eris Protocol</a:t>
            </a:r>
            <a:endParaRPr lang="de-DE" dirty="0">
              <a:latin typeface="Athiti" pitchFamily="2" charset="-34"/>
              <a:cs typeface="Athiti" pitchFamily="2" charset="-34"/>
            </a:endParaRPr>
          </a:p>
        </p:txBody>
      </p:sp>
      <p:pic>
        <p:nvPicPr>
          <p:cNvPr id="3" name="Grafik 2">
            <a:extLst>
              <a:ext uri="{FF2B5EF4-FFF2-40B4-BE49-F238E27FC236}">
                <a16:creationId xmlns:a16="http://schemas.microsoft.com/office/drawing/2014/main" id="{913F13CC-571C-13BC-3335-0EBF61B4CA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75786" y="6121978"/>
            <a:ext cx="449051" cy="449051"/>
          </a:xfrm>
          <a:prstGeom prst="rect">
            <a:avLst/>
          </a:prstGeom>
        </p:spPr>
      </p:pic>
    </p:spTree>
    <p:extLst>
      <p:ext uri="{BB962C8B-B14F-4D97-AF65-F5344CB8AC3E}">
        <p14:creationId xmlns:p14="http://schemas.microsoft.com/office/powerpoint/2010/main" val="4155175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descr="Ein Bild, das Nacht enthält.&#10;&#10;Automatisch generierte Beschreibung">
            <a:extLst>
              <a:ext uri="{FF2B5EF4-FFF2-40B4-BE49-F238E27FC236}">
                <a16:creationId xmlns:a16="http://schemas.microsoft.com/office/drawing/2014/main" id="{E46C0048-02CF-8888-5E2A-C0AA751B3CFB}"/>
              </a:ext>
            </a:extLst>
          </p:cNvPr>
          <p:cNvPicPr>
            <a:picLocks noChangeAspect="1"/>
          </p:cNvPicPr>
          <p:nvPr/>
        </p:nvPicPr>
        <p:blipFill rotWithShape="1">
          <a:blip r:embed="rId2"/>
          <a:srcRect l="13812" t="358" r="13253" b="24412"/>
          <a:stretch/>
        </p:blipFill>
        <p:spPr>
          <a:xfrm>
            <a:off x="-1" y="0"/>
            <a:ext cx="12192001" cy="6858000"/>
          </a:xfrm>
          <a:prstGeom prst="rect">
            <a:avLst/>
          </a:prstGeom>
        </p:spPr>
      </p:pic>
      <p:sp>
        <p:nvSpPr>
          <p:cNvPr id="4" name="Rechteck 3">
            <a:extLst>
              <a:ext uri="{FF2B5EF4-FFF2-40B4-BE49-F238E27FC236}">
                <a16:creationId xmlns:a16="http://schemas.microsoft.com/office/drawing/2014/main" id="{E74EA226-0388-0B86-3611-2C27448849E9}"/>
              </a:ext>
            </a:extLst>
          </p:cNvPr>
          <p:cNvSpPr/>
          <p:nvPr/>
        </p:nvSpPr>
        <p:spPr>
          <a:xfrm>
            <a:off x="-1" y="-1"/>
            <a:ext cx="12192001" cy="685800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C60995F9-6ABD-385E-4DF9-5FFFAD0E2874}"/>
              </a:ext>
            </a:extLst>
          </p:cNvPr>
          <p:cNvSpPr/>
          <p:nvPr/>
        </p:nvSpPr>
        <p:spPr>
          <a:xfrm>
            <a:off x="496288" y="1177473"/>
            <a:ext cx="11428549" cy="54428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i="0" dirty="0">
                <a:solidFill>
                  <a:srgbClr val="F7F7F7"/>
                </a:solidFill>
                <a:effectLst/>
                <a:latin typeface="OpenSans-SemiBold"/>
              </a:rPr>
              <a:t>In accepting delivery of this Material, the Recipient agrees that no information or communication, whether of facts or of opinions, contained in this Material (including any omission to make any statement) or any other written or oral communication transmitted or made available to the Recipient pursuant to or in connection with this Material is, or shall be relied upon as a promise, representation or warranty to the matters stated or otherwise, whether as to the past or the future. The Recipient's decision to engage with the Issuer or the acquisition of any asset-backed tokens via the Platform shall only be made after independently reviewing the definitive agreement(s), conducting due diligence checks regarding the Issuer and all uncertainties, merits and risks involved as it deems necessary, and consulting its own investment, legal, accounting and tax advisors in order to make an independent determination of the suitability and consequences of engaging with the Issuer or the acquisition of any asset-backed tokens via the Platform, which shall be made in compliance with all applicable laws. Such information and communication is not intended to form the basis of any investment decision and accordingly the Recipient shall hold the Company harmless against any liability for damage or loss that may result from the Recipient relying upon all such information and communication.</a:t>
            </a:r>
          </a:p>
          <a:p>
            <a:endParaRPr lang="en-US" sz="1300" i="0" dirty="0">
              <a:solidFill>
                <a:srgbClr val="F7F7F7"/>
              </a:solidFill>
              <a:effectLst/>
              <a:latin typeface="OpenSans-SemiBold"/>
            </a:endParaRPr>
          </a:p>
          <a:p>
            <a:r>
              <a:rPr lang="en-US" sz="1300" i="0" dirty="0">
                <a:solidFill>
                  <a:srgbClr val="F7F7F7"/>
                </a:solidFill>
                <a:effectLst/>
                <a:latin typeface="OpenSans-SemiBold"/>
              </a:rPr>
              <a:t>The Company does not and does not purport to make, and hereby disclaims, all representations, warranties or undertaking to any Recipient, entity or person (including without limitation warranties as to the accuracy, completeness, timeliness, or reliability of the contents of this Material or any other materials published by the Company or its affiliates). To the maximum extent permitted by law, the Company, its affiliates and service providers shall not be liable for any indirect, special, incidental, consequential or other losses of any kind, in tort, contract or otherwise (including, without limitation, any liability arising from default or negligence on the part of any of them, or any loss of revenue, income or profits, and loss of use or data) arising from the use of this Material, or any other materials published, or its contents (including without limitation any errors or omissions) or otherwise arising in connection with the same.</a:t>
            </a:r>
          </a:p>
          <a:p>
            <a:endParaRPr lang="en-US" sz="1300" i="0" dirty="0">
              <a:solidFill>
                <a:srgbClr val="F7F7F7"/>
              </a:solidFill>
              <a:effectLst/>
              <a:latin typeface="OpenSans-SemiBold"/>
            </a:endParaRPr>
          </a:p>
          <a:p>
            <a:r>
              <a:rPr lang="en-US" sz="1300" i="0" dirty="0">
                <a:solidFill>
                  <a:srgbClr val="F7F7F7"/>
                </a:solidFill>
                <a:effectLst/>
                <a:latin typeface="OpenSans-SemiBold"/>
              </a:rPr>
              <a:t>This Material has not been examined or approved by any regulatory authority. Where an offer is made by an Issuer pursuant to a definitive offering memorandum or similar document, it shall be made only in compliance with and subject to the limitations imposed by applicable laws applying to the offeror's ability to offer securities to prospective investors in their relevant jurisdictions. Any transaction described or contemplated in connection with this Material may be subject to legal and regulatory requirements applicable in multiple jurisdictions, including but not limited to those imposed by the Superintendency of Banks of Panama, British Virgin Islands Financial Services Commission, Cayman Islands Monetary Authority, Monetary Authority of Singapore, government entities in the United States of America, including, but not limited to, the Federal Reserve Bank, the Office of the Comptroller of the Currency, the Securities and Exchange Commission, and other agencies outside of the United States of America that exercise appropriate jurisdiction over certain businesses. The Recipient shall be solely responsible for complying with any and all such requirements (if applicable).</a:t>
            </a:r>
          </a:p>
          <a:p>
            <a:endParaRPr lang="de-DE" sz="1300" dirty="0"/>
          </a:p>
        </p:txBody>
      </p:sp>
      <p:sp>
        <p:nvSpPr>
          <p:cNvPr id="8" name="Textfeld 7">
            <a:extLst>
              <a:ext uri="{FF2B5EF4-FFF2-40B4-BE49-F238E27FC236}">
                <a16:creationId xmlns:a16="http://schemas.microsoft.com/office/drawing/2014/main" id="{76E1217C-5452-329F-7CFA-5CE8FC92882C}"/>
              </a:ext>
            </a:extLst>
          </p:cNvPr>
          <p:cNvSpPr txBox="1"/>
          <p:nvPr/>
        </p:nvSpPr>
        <p:spPr>
          <a:xfrm>
            <a:off x="496287" y="332837"/>
            <a:ext cx="9004260" cy="646331"/>
          </a:xfrm>
          <a:prstGeom prst="rect">
            <a:avLst/>
          </a:prstGeom>
          <a:noFill/>
        </p:spPr>
        <p:txBody>
          <a:bodyPr wrap="none" rtlCol="0">
            <a:spAutoFit/>
          </a:bodyPr>
          <a:lstStyle/>
          <a:p>
            <a:r>
              <a:rPr lang="de-DE" sz="3600" b="1" dirty="0">
                <a:solidFill>
                  <a:srgbClr val="DCDDDE"/>
                </a:solidFill>
                <a:latin typeface="Aldrich" panose="02000000000000000000" pitchFamily="2" charset="0"/>
              </a:rPr>
              <a:t>IMPORTANT NOTICE AND DISCLAIMER</a:t>
            </a:r>
            <a:endParaRPr lang="de-DE" sz="3600" b="1" dirty="0">
              <a:latin typeface="Aldrich" panose="02000000000000000000" pitchFamily="2" charset="0"/>
            </a:endParaRPr>
          </a:p>
        </p:txBody>
      </p:sp>
      <p:sp>
        <p:nvSpPr>
          <p:cNvPr id="2" name="Textfeld 1">
            <a:extLst>
              <a:ext uri="{FF2B5EF4-FFF2-40B4-BE49-F238E27FC236}">
                <a16:creationId xmlns:a16="http://schemas.microsoft.com/office/drawing/2014/main" id="{C84A92AE-C66E-E26B-75EE-380F9E653890}"/>
              </a:ext>
            </a:extLst>
          </p:cNvPr>
          <p:cNvSpPr txBox="1"/>
          <p:nvPr/>
        </p:nvSpPr>
        <p:spPr>
          <a:xfrm>
            <a:off x="496287" y="808141"/>
            <a:ext cx="1409360" cy="369332"/>
          </a:xfrm>
          <a:prstGeom prst="rect">
            <a:avLst/>
          </a:prstGeom>
          <a:noFill/>
        </p:spPr>
        <p:txBody>
          <a:bodyPr wrap="none" rtlCol="0">
            <a:spAutoFit/>
          </a:bodyPr>
          <a:lstStyle/>
          <a:p>
            <a:r>
              <a:rPr lang="de-DE" b="0" i="0" dirty="0">
                <a:solidFill>
                  <a:srgbClr val="DCDDDE"/>
                </a:solidFill>
                <a:effectLst/>
                <a:latin typeface="Athiti" pitchFamily="2" charset="-34"/>
                <a:cs typeface="Athiti" pitchFamily="2" charset="-34"/>
              </a:rPr>
              <a:t>Eris Protocol</a:t>
            </a:r>
            <a:endParaRPr lang="de-DE" dirty="0">
              <a:latin typeface="Athiti" pitchFamily="2" charset="-34"/>
              <a:cs typeface="Athiti" pitchFamily="2" charset="-34"/>
            </a:endParaRPr>
          </a:p>
        </p:txBody>
      </p:sp>
      <p:pic>
        <p:nvPicPr>
          <p:cNvPr id="3" name="Grafik 2">
            <a:extLst>
              <a:ext uri="{FF2B5EF4-FFF2-40B4-BE49-F238E27FC236}">
                <a16:creationId xmlns:a16="http://schemas.microsoft.com/office/drawing/2014/main" id="{913F13CC-571C-13BC-3335-0EBF61B4CA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75786" y="6121978"/>
            <a:ext cx="449051" cy="449051"/>
          </a:xfrm>
          <a:prstGeom prst="rect">
            <a:avLst/>
          </a:prstGeom>
        </p:spPr>
      </p:pic>
    </p:spTree>
    <p:extLst>
      <p:ext uri="{BB962C8B-B14F-4D97-AF65-F5344CB8AC3E}">
        <p14:creationId xmlns:p14="http://schemas.microsoft.com/office/powerpoint/2010/main" val="1033465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descr="Ein Bild, das Nacht enthält.&#10;&#10;Automatisch generierte Beschreibung">
            <a:extLst>
              <a:ext uri="{FF2B5EF4-FFF2-40B4-BE49-F238E27FC236}">
                <a16:creationId xmlns:a16="http://schemas.microsoft.com/office/drawing/2014/main" id="{E46C0048-02CF-8888-5E2A-C0AA751B3CFB}"/>
              </a:ext>
            </a:extLst>
          </p:cNvPr>
          <p:cNvPicPr>
            <a:picLocks noChangeAspect="1"/>
          </p:cNvPicPr>
          <p:nvPr/>
        </p:nvPicPr>
        <p:blipFill rotWithShape="1">
          <a:blip r:embed="rId3"/>
          <a:srcRect l="13812" t="358" r="13253" b="24412"/>
          <a:stretch/>
        </p:blipFill>
        <p:spPr>
          <a:xfrm>
            <a:off x="-1" y="0"/>
            <a:ext cx="12192001" cy="6858000"/>
          </a:xfrm>
          <a:prstGeom prst="rect">
            <a:avLst/>
          </a:prstGeom>
        </p:spPr>
      </p:pic>
      <p:sp>
        <p:nvSpPr>
          <p:cNvPr id="5" name="Rechteck 4">
            <a:extLst>
              <a:ext uri="{FF2B5EF4-FFF2-40B4-BE49-F238E27FC236}">
                <a16:creationId xmlns:a16="http://schemas.microsoft.com/office/drawing/2014/main" id="{C60995F9-6ABD-385E-4DF9-5FFFAD0E2874}"/>
              </a:ext>
            </a:extLst>
          </p:cNvPr>
          <p:cNvSpPr/>
          <p:nvPr/>
        </p:nvSpPr>
        <p:spPr>
          <a:xfrm>
            <a:off x="-1" y="-1"/>
            <a:ext cx="12192001" cy="6858001"/>
          </a:xfrm>
          <a:prstGeom prst="rect">
            <a:avLst/>
          </a:prstGeom>
          <a:solidFill>
            <a:schemeClr val="tx1">
              <a:alpha val="6983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76E1217C-5452-329F-7CFA-5CE8FC92882C}"/>
              </a:ext>
            </a:extLst>
          </p:cNvPr>
          <p:cNvSpPr txBox="1"/>
          <p:nvPr/>
        </p:nvSpPr>
        <p:spPr>
          <a:xfrm>
            <a:off x="496287" y="332837"/>
            <a:ext cx="1587294" cy="646331"/>
          </a:xfrm>
          <a:prstGeom prst="rect">
            <a:avLst/>
          </a:prstGeom>
          <a:noFill/>
        </p:spPr>
        <p:txBody>
          <a:bodyPr wrap="none" rtlCol="0">
            <a:spAutoFit/>
          </a:bodyPr>
          <a:lstStyle/>
          <a:p>
            <a:r>
              <a:rPr lang="de-DE" sz="3600" b="1" dirty="0">
                <a:solidFill>
                  <a:srgbClr val="DCDDDE"/>
                </a:solidFill>
                <a:latin typeface="Aldrich" panose="02000000000000000000" pitchFamily="2" charset="0"/>
              </a:rPr>
              <a:t>Vision</a:t>
            </a:r>
            <a:endParaRPr lang="de-DE" sz="3600" b="1" dirty="0">
              <a:latin typeface="Aldrich" panose="02000000000000000000" pitchFamily="2" charset="0"/>
            </a:endParaRPr>
          </a:p>
        </p:txBody>
      </p:sp>
      <p:sp>
        <p:nvSpPr>
          <p:cNvPr id="2" name="Textfeld 1">
            <a:extLst>
              <a:ext uri="{FF2B5EF4-FFF2-40B4-BE49-F238E27FC236}">
                <a16:creationId xmlns:a16="http://schemas.microsoft.com/office/drawing/2014/main" id="{C84A92AE-C66E-E26B-75EE-380F9E653890}"/>
              </a:ext>
            </a:extLst>
          </p:cNvPr>
          <p:cNvSpPr txBox="1"/>
          <p:nvPr/>
        </p:nvSpPr>
        <p:spPr>
          <a:xfrm>
            <a:off x="496287" y="808141"/>
            <a:ext cx="1409360" cy="369332"/>
          </a:xfrm>
          <a:prstGeom prst="rect">
            <a:avLst/>
          </a:prstGeom>
          <a:noFill/>
        </p:spPr>
        <p:txBody>
          <a:bodyPr wrap="none" rtlCol="0">
            <a:spAutoFit/>
          </a:bodyPr>
          <a:lstStyle/>
          <a:p>
            <a:r>
              <a:rPr lang="de-DE" b="0" i="0" dirty="0">
                <a:solidFill>
                  <a:srgbClr val="DCDDDE"/>
                </a:solidFill>
                <a:effectLst/>
                <a:latin typeface="Athiti" pitchFamily="2" charset="-34"/>
                <a:cs typeface="Athiti" pitchFamily="2" charset="-34"/>
              </a:rPr>
              <a:t>Eris Protocol</a:t>
            </a:r>
            <a:endParaRPr lang="de-DE" dirty="0">
              <a:latin typeface="Athiti" pitchFamily="2" charset="-34"/>
              <a:cs typeface="Athiti" pitchFamily="2" charset="-34"/>
            </a:endParaRPr>
          </a:p>
        </p:txBody>
      </p:sp>
      <p:sp>
        <p:nvSpPr>
          <p:cNvPr id="4" name="Textfeld 3">
            <a:extLst>
              <a:ext uri="{FF2B5EF4-FFF2-40B4-BE49-F238E27FC236}">
                <a16:creationId xmlns:a16="http://schemas.microsoft.com/office/drawing/2014/main" id="{58740C55-2FC6-0839-677D-C18C398A3DEC}"/>
              </a:ext>
            </a:extLst>
          </p:cNvPr>
          <p:cNvSpPr txBox="1"/>
          <p:nvPr/>
        </p:nvSpPr>
        <p:spPr>
          <a:xfrm>
            <a:off x="496286" y="1562757"/>
            <a:ext cx="10487399" cy="4524315"/>
          </a:xfrm>
          <a:prstGeom prst="rect">
            <a:avLst/>
          </a:prstGeom>
          <a:noFill/>
        </p:spPr>
        <p:txBody>
          <a:bodyPr wrap="square" rtlCol="0">
            <a:spAutoFit/>
          </a:bodyPr>
          <a:lstStyle/>
          <a:p>
            <a:r>
              <a:rPr lang="en-US" dirty="0">
                <a:solidFill>
                  <a:schemeClr val="bg1"/>
                </a:solidFill>
                <a:latin typeface="Athiti" pitchFamily="2" charset="-34"/>
                <a:cs typeface="Athiti" pitchFamily="2" charset="-34"/>
              </a:rPr>
              <a:t>Security is the central theme for the future of </a:t>
            </a:r>
            <a:r>
              <a:rPr lang="en-US" dirty="0" err="1">
                <a:solidFill>
                  <a:schemeClr val="bg1"/>
                </a:solidFill>
                <a:latin typeface="Athiti" pitchFamily="2" charset="-34"/>
                <a:cs typeface="Athiti" pitchFamily="2" charset="-34"/>
              </a:rPr>
              <a:t>decentralised</a:t>
            </a:r>
            <a:r>
              <a:rPr lang="en-US" dirty="0">
                <a:solidFill>
                  <a:schemeClr val="bg1"/>
                </a:solidFill>
                <a:latin typeface="Athiti" pitchFamily="2" charset="-34"/>
                <a:cs typeface="Athiti" pitchFamily="2" charset="-34"/>
              </a:rPr>
              <a:t> finance. </a:t>
            </a:r>
            <a:r>
              <a:rPr lang="en-US" dirty="0" err="1">
                <a:solidFill>
                  <a:schemeClr val="bg1"/>
                </a:solidFill>
                <a:latin typeface="Athiti" pitchFamily="2" charset="-34"/>
                <a:cs typeface="Athiti" pitchFamily="2" charset="-34"/>
              </a:rPr>
              <a:t>Prioritised</a:t>
            </a:r>
            <a:r>
              <a:rPr lang="en-US" dirty="0">
                <a:solidFill>
                  <a:schemeClr val="bg1"/>
                </a:solidFill>
                <a:latin typeface="Athiti" pitchFamily="2" charset="-34"/>
                <a:cs typeface="Athiti" pitchFamily="2" charset="-34"/>
              </a:rPr>
              <a:t> around strong decentralization and interconnectivity, security establishes trust and confidence, the building blocks for protocol longevity.</a:t>
            </a:r>
            <a:endParaRPr lang="de-DE" dirty="0">
              <a:solidFill>
                <a:schemeClr val="bg1"/>
              </a:solidFill>
              <a:latin typeface="Athiti" pitchFamily="2" charset="-34"/>
              <a:cs typeface="Athiti" pitchFamily="2" charset="-34"/>
            </a:endParaRPr>
          </a:p>
          <a:p>
            <a:endParaRPr lang="de-DE" dirty="0">
              <a:solidFill>
                <a:schemeClr val="bg1"/>
              </a:solidFill>
              <a:latin typeface="Athiti" pitchFamily="2" charset="-34"/>
              <a:cs typeface="Athiti" pitchFamily="2" charset="-34"/>
            </a:endParaRPr>
          </a:p>
          <a:p>
            <a:r>
              <a:rPr lang="de-DE" dirty="0">
                <a:solidFill>
                  <a:schemeClr val="bg1"/>
                </a:solidFill>
                <a:latin typeface="Athiti" pitchFamily="2" charset="-34"/>
                <a:cs typeface="Athiti" pitchFamily="2" charset="-34"/>
              </a:rPr>
              <a:t>ERIS </a:t>
            </a:r>
            <a:r>
              <a:rPr lang="de-DE" dirty="0" err="1">
                <a:solidFill>
                  <a:schemeClr val="bg1"/>
                </a:solidFill>
                <a:latin typeface="Athiti" pitchFamily="2" charset="-34"/>
                <a:cs typeface="Athiti" pitchFamily="2" charset="-34"/>
              </a:rPr>
              <a:t>is</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building</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the</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only</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credible</a:t>
            </a:r>
            <a:r>
              <a:rPr lang="de-DE" dirty="0">
                <a:solidFill>
                  <a:schemeClr val="bg1"/>
                </a:solidFill>
                <a:latin typeface="Athiti" pitchFamily="2" charset="-34"/>
                <a:cs typeface="Athiti" pitchFamily="2" charset="-34"/>
              </a:rPr>
              <a:t> neutral </a:t>
            </a:r>
            <a:r>
              <a:rPr lang="de-DE" dirty="0">
                <a:solidFill>
                  <a:schemeClr val="accent5"/>
                </a:solidFill>
                <a:latin typeface="Athiti" pitchFamily="2" charset="-34"/>
                <a:cs typeface="Athiti" pitchFamily="2" charset="-34"/>
              </a:rPr>
              <a:t>modular liquid </a:t>
            </a:r>
            <a:r>
              <a:rPr lang="de-DE" dirty="0" err="1">
                <a:solidFill>
                  <a:schemeClr val="accent5"/>
                </a:solidFill>
                <a:latin typeface="Athiti" pitchFamily="2" charset="-34"/>
                <a:cs typeface="Athiti" pitchFamily="2" charset="-34"/>
              </a:rPr>
              <a:t>staking</a:t>
            </a:r>
            <a:r>
              <a:rPr lang="de-DE" dirty="0">
                <a:solidFill>
                  <a:schemeClr val="accent5"/>
                </a:solidFill>
                <a:latin typeface="Athiti" pitchFamily="2" charset="-34"/>
                <a:cs typeface="Athiti" pitchFamily="2" charset="-34"/>
              </a:rPr>
              <a:t>, </a:t>
            </a:r>
            <a:r>
              <a:rPr lang="de-DE" dirty="0" err="1">
                <a:solidFill>
                  <a:schemeClr val="accent5"/>
                </a:solidFill>
                <a:latin typeface="Athiti" pitchFamily="2" charset="-34"/>
                <a:cs typeface="Athiti" pitchFamily="2" charset="-34"/>
              </a:rPr>
              <a:t>restaking</a:t>
            </a:r>
            <a:r>
              <a:rPr lang="de-DE" dirty="0">
                <a:solidFill>
                  <a:schemeClr val="accent5"/>
                </a:solidFill>
                <a:latin typeface="Athiti" pitchFamily="2" charset="-34"/>
                <a:cs typeface="Athiti" pitchFamily="2" charset="-34"/>
              </a:rPr>
              <a:t> and </a:t>
            </a:r>
            <a:r>
              <a:rPr lang="de-DE" dirty="0" err="1">
                <a:solidFill>
                  <a:schemeClr val="accent5"/>
                </a:solidFill>
                <a:latin typeface="Athiti" pitchFamily="2" charset="-34"/>
                <a:cs typeface="Athiti" pitchFamily="2" charset="-34"/>
              </a:rPr>
              <a:t>yield</a:t>
            </a:r>
            <a:r>
              <a:rPr lang="de-DE" dirty="0">
                <a:solidFill>
                  <a:schemeClr val="accent5"/>
                </a:solidFill>
                <a:latin typeface="Athiti" pitchFamily="2" charset="-34"/>
                <a:cs typeface="Athiti" pitchFamily="2" charset="-34"/>
              </a:rPr>
              <a:t> </a:t>
            </a:r>
            <a:r>
              <a:rPr lang="de-DE" dirty="0" err="1">
                <a:solidFill>
                  <a:schemeClr val="accent5"/>
                </a:solidFill>
                <a:latin typeface="Athiti" pitchFamily="2" charset="-34"/>
                <a:cs typeface="Athiti" pitchFamily="2" charset="-34"/>
              </a:rPr>
              <a:t>optimization</a:t>
            </a:r>
            <a:r>
              <a:rPr lang="de-DE" dirty="0">
                <a:solidFill>
                  <a:schemeClr val="accent5"/>
                </a:solidFill>
                <a:latin typeface="Athiti" pitchFamily="2" charset="-34"/>
                <a:cs typeface="Athiti" pitchFamily="2" charset="-34"/>
              </a:rPr>
              <a:t> </a:t>
            </a:r>
            <a:r>
              <a:rPr lang="de-DE" dirty="0" err="1">
                <a:solidFill>
                  <a:schemeClr val="accent5"/>
                </a:solidFill>
                <a:latin typeface="Athiti" pitchFamily="2" charset="-34"/>
                <a:cs typeface="Athiti" pitchFamily="2" charset="-34"/>
              </a:rPr>
              <a:t>layer</a:t>
            </a:r>
            <a:r>
              <a:rPr lang="de-DE" dirty="0">
                <a:solidFill>
                  <a:schemeClr val="accent5"/>
                </a:solidFill>
                <a:latin typeface="Athiti" pitchFamily="2" charset="-34"/>
                <a:cs typeface="Athiti" pitchFamily="2" charset="-34"/>
              </a:rPr>
              <a:t> </a:t>
            </a:r>
            <a:r>
              <a:rPr lang="de-DE" dirty="0">
                <a:solidFill>
                  <a:schemeClr val="bg1"/>
                </a:solidFill>
                <a:latin typeface="Athiti" pitchFamily="2" charset="-34"/>
                <a:cs typeface="Athiti" pitchFamily="2" charset="-34"/>
              </a:rPr>
              <a:t>in </a:t>
            </a:r>
            <a:r>
              <a:rPr lang="de-DE" dirty="0" err="1">
                <a:solidFill>
                  <a:schemeClr val="bg1"/>
                </a:solidFill>
                <a:latin typeface="Athiti" pitchFamily="2" charset="-34"/>
                <a:cs typeface="Athiti" pitchFamily="2" charset="-34"/>
              </a:rPr>
              <a:t>Cosmos</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Validators</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are</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chosen</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by</a:t>
            </a:r>
            <a:r>
              <a:rPr lang="de-DE" dirty="0">
                <a:solidFill>
                  <a:schemeClr val="bg1"/>
                </a:solidFill>
                <a:latin typeface="Athiti" pitchFamily="2" charset="-34"/>
                <a:cs typeface="Athiti" pitchFamily="2" charset="-34"/>
              </a:rPr>
              <a:t> Gauge </a:t>
            </a:r>
            <a:r>
              <a:rPr lang="de-DE" dirty="0" err="1">
                <a:solidFill>
                  <a:schemeClr val="bg1"/>
                </a:solidFill>
                <a:latin typeface="Athiti" pitchFamily="2" charset="-34"/>
                <a:cs typeface="Athiti" pitchFamily="2" charset="-34"/>
              </a:rPr>
              <a:t>voting</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incentivizing</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validators</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to</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leverage</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self</a:t>
            </a:r>
            <a:r>
              <a:rPr lang="de-DE" dirty="0">
                <a:solidFill>
                  <a:schemeClr val="bg1"/>
                </a:solidFill>
                <a:latin typeface="Athiti" pitchFamily="2" charset="-34"/>
                <a:cs typeface="Athiti" pitchFamily="2" charset="-34"/>
              </a:rPr>
              <a:t>-stake </a:t>
            </a:r>
            <a:r>
              <a:rPr lang="de-DE" dirty="0" err="1">
                <a:solidFill>
                  <a:schemeClr val="bg1"/>
                </a:solidFill>
                <a:latin typeface="Athiti" pitchFamily="2" charset="-34"/>
                <a:cs typeface="Athiti" pitchFamily="2" charset="-34"/>
              </a:rPr>
              <a:t>to</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show</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their</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commitment</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to</a:t>
            </a:r>
            <a:r>
              <a:rPr lang="de-DE" dirty="0">
                <a:solidFill>
                  <a:schemeClr val="bg1"/>
                </a:solidFill>
                <a:latin typeface="Athiti" pitchFamily="2" charset="-34"/>
                <a:cs typeface="Athiti" pitchFamily="2" charset="-34"/>
              </a:rPr>
              <a:t> a </a:t>
            </a:r>
            <a:r>
              <a:rPr lang="de-DE" dirty="0" err="1">
                <a:solidFill>
                  <a:schemeClr val="bg1"/>
                </a:solidFill>
                <a:latin typeface="Athiti" pitchFamily="2" charset="-34"/>
                <a:cs typeface="Athiti" pitchFamily="2" charset="-34"/>
              </a:rPr>
              <a:t>chain</a:t>
            </a:r>
            <a:r>
              <a:rPr lang="de-DE" dirty="0">
                <a:solidFill>
                  <a:schemeClr val="bg1"/>
                </a:solidFill>
                <a:latin typeface="Athiti" pitchFamily="2" charset="-34"/>
                <a:cs typeface="Athiti" pitchFamily="2" charset="-34"/>
              </a:rPr>
              <a:t>.</a:t>
            </a:r>
          </a:p>
          <a:p>
            <a:endParaRPr lang="de-DE" dirty="0">
              <a:solidFill>
                <a:schemeClr val="bg1"/>
              </a:solidFill>
              <a:latin typeface="Athiti" pitchFamily="2" charset="-34"/>
              <a:cs typeface="Athiti" pitchFamily="2" charset="-34"/>
            </a:endParaRPr>
          </a:p>
          <a:p>
            <a:r>
              <a:rPr lang="de-DE" dirty="0" err="1">
                <a:solidFill>
                  <a:schemeClr val="bg1"/>
                </a:solidFill>
                <a:latin typeface="Athiti" pitchFamily="2" charset="-34"/>
                <a:cs typeface="Athiti" pitchFamily="2" charset="-34"/>
              </a:rPr>
              <a:t>Fueled</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by</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the</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knowledge</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of</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the</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dangers</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of</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single</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points</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of</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failure</a:t>
            </a:r>
            <a:r>
              <a:rPr lang="de-DE" dirty="0">
                <a:solidFill>
                  <a:schemeClr val="bg1"/>
                </a:solidFill>
                <a:latin typeface="Athiti" pitchFamily="2" charset="-34"/>
                <a:cs typeface="Athiti" pitchFamily="2" charset="-34"/>
              </a:rPr>
              <a:t>, ERIS Protocol </a:t>
            </a:r>
            <a:r>
              <a:rPr lang="de-DE" dirty="0" err="1">
                <a:solidFill>
                  <a:schemeClr val="bg1"/>
                </a:solidFill>
                <a:latin typeface="Athiti" pitchFamily="2" charset="-34"/>
                <a:cs typeface="Athiti" pitchFamily="2" charset="-34"/>
              </a:rPr>
              <a:t>deliberately</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does</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without</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its</a:t>
            </a:r>
            <a:r>
              <a:rPr lang="de-DE" dirty="0">
                <a:solidFill>
                  <a:schemeClr val="bg1"/>
                </a:solidFill>
                <a:latin typeface="Athiti" pitchFamily="2" charset="-34"/>
                <a:cs typeface="Athiti" pitchFamily="2" charset="-34"/>
              </a:rPr>
              <a:t> own </a:t>
            </a:r>
            <a:r>
              <a:rPr lang="de-DE" dirty="0" err="1">
                <a:solidFill>
                  <a:schemeClr val="bg1"/>
                </a:solidFill>
                <a:latin typeface="Athiti" pitchFamily="2" charset="-34"/>
                <a:cs typeface="Athiti" pitchFamily="2" charset="-34"/>
              </a:rPr>
              <a:t>chain</a:t>
            </a:r>
            <a:r>
              <a:rPr lang="de-DE" dirty="0">
                <a:solidFill>
                  <a:schemeClr val="bg1"/>
                </a:solidFill>
                <a:latin typeface="Athiti" pitchFamily="2" charset="-34"/>
                <a:cs typeface="Athiti" pitchFamily="2" charset="-34"/>
              </a:rPr>
              <a:t> in </a:t>
            </a:r>
            <a:r>
              <a:rPr lang="de-DE" dirty="0" err="1">
                <a:solidFill>
                  <a:schemeClr val="bg1"/>
                </a:solidFill>
                <a:latin typeface="Athiti" pitchFamily="2" charset="-34"/>
                <a:cs typeface="Athiti" pitchFamily="2" charset="-34"/>
              </a:rPr>
              <a:t>order</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to</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avoid</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the</a:t>
            </a:r>
            <a:r>
              <a:rPr lang="de-DE" dirty="0">
                <a:solidFill>
                  <a:schemeClr val="bg1"/>
                </a:solidFill>
                <a:latin typeface="Athiti" pitchFamily="2" charset="-34"/>
                <a:cs typeface="Athiti" pitchFamily="2" charset="-34"/>
              </a:rPr>
              <a:t> single-</a:t>
            </a:r>
            <a:r>
              <a:rPr lang="de-DE" dirty="0" err="1">
                <a:solidFill>
                  <a:schemeClr val="bg1"/>
                </a:solidFill>
                <a:latin typeface="Athiti" pitchFamily="2" charset="-34"/>
                <a:cs typeface="Athiti" pitchFamily="2" charset="-34"/>
              </a:rPr>
              <a:t>chain</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risk</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of</a:t>
            </a:r>
            <a:r>
              <a:rPr lang="de-DE" dirty="0">
                <a:solidFill>
                  <a:schemeClr val="bg1"/>
                </a:solidFill>
                <a:latin typeface="Athiti" pitchFamily="2" charset="-34"/>
                <a:cs typeface="Athiti" pitchFamily="2" charset="-34"/>
              </a:rPr>
              <a:t> a total </a:t>
            </a:r>
            <a:r>
              <a:rPr lang="de-DE" dirty="0" err="1">
                <a:solidFill>
                  <a:schemeClr val="bg1"/>
                </a:solidFill>
                <a:latin typeface="Athiti" pitchFamily="2" charset="-34"/>
                <a:cs typeface="Athiti" pitchFamily="2" charset="-34"/>
              </a:rPr>
              <a:t>loss</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of</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the</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staked</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assets</a:t>
            </a:r>
            <a:r>
              <a:rPr lang="de-DE" dirty="0">
                <a:solidFill>
                  <a:schemeClr val="bg1"/>
                </a:solidFill>
                <a:latin typeface="Athiti" pitchFamily="2" charset="-34"/>
                <a:cs typeface="Athiti" pitchFamily="2" charset="-34"/>
              </a:rPr>
              <a:t> in </a:t>
            </a:r>
            <a:r>
              <a:rPr lang="de-DE" dirty="0" err="1">
                <a:solidFill>
                  <a:schemeClr val="bg1"/>
                </a:solidFill>
                <a:latin typeface="Athiti" pitchFamily="2" charset="-34"/>
                <a:cs typeface="Athiti" pitchFamily="2" charset="-34"/>
              </a:rPr>
              <a:t>the</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event</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of</a:t>
            </a:r>
            <a:r>
              <a:rPr lang="de-DE" dirty="0">
                <a:solidFill>
                  <a:schemeClr val="bg1"/>
                </a:solidFill>
                <a:latin typeface="Athiti" pitchFamily="2" charset="-34"/>
                <a:cs typeface="Athiti" pitchFamily="2" charset="-34"/>
              </a:rPr>
              <a:t> an </a:t>
            </a:r>
            <a:r>
              <a:rPr lang="de-DE" dirty="0" err="1">
                <a:solidFill>
                  <a:schemeClr val="bg1"/>
                </a:solidFill>
                <a:latin typeface="Athiti" pitchFamily="2" charset="-34"/>
                <a:cs typeface="Athiti" pitchFamily="2" charset="-34"/>
              </a:rPr>
              <a:t>error</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failure</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or</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attack</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of</a:t>
            </a:r>
            <a:r>
              <a:rPr lang="de-DE" dirty="0">
                <a:solidFill>
                  <a:schemeClr val="bg1"/>
                </a:solidFill>
                <a:latin typeface="Athiti" pitchFamily="2" charset="-34"/>
                <a:cs typeface="Athiti" pitchFamily="2" charset="-34"/>
              </a:rPr>
              <a:t> such a </a:t>
            </a:r>
            <a:r>
              <a:rPr lang="de-DE" dirty="0" err="1">
                <a:solidFill>
                  <a:schemeClr val="bg1"/>
                </a:solidFill>
                <a:latin typeface="Athiti" pitchFamily="2" charset="-34"/>
                <a:cs typeface="Athiti" pitchFamily="2" charset="-34"/>
              </a:rPr>
              <a:t>chain</a:t>
            </a:r>
            <a:r>
              <a:rPr lang="de-DE" dirty="0">
                <a:solidFill>
                  <a:schemeClr val="bg1"/>
                </a:solidFill>
                <a:latin typeface="Athiti" pitchFamily="2" charset="-34"/>
                <a:cs typeface="Athiti" pitchFamily="2" charset="-34"/>
              </a:rPr>
              <a:t>.</a:t>
            </a:r>
          </a:p>
          <a:p>
            <a:endParaRPr lang="de-DE" dirty="0">
              <a:solidFill>
                <a:schemeClr val="bg1"/>
              </a:solidFill>
              <a:latin typeface="Athiti" pitchFamily="2" charset="-34"/>
              <a:cs typeface="Athiti" pitchFamily="2" charset="-34"/>
            </a:endParaRPr>
          </a:p>
          <a:p>
            <a:r>
              <a:rPr lang="de-DE" dirty="0">
                <a:solidFill>
                  <a:schemeClr val="bg1"/>
                </a:solidFill>
                <a:latin typeface="Athiti" pitchFamily="2" charset="-34"/>
                <a:cs typeface="Athiti" pitchFamily="2" charset="-34"/>
              </a:rPr>
              <a:t>Security also </a:t>
            </a:r>
            <a:r>
              <a:rPr lang="de-DE" dirty="0" err="1">
                <a:solidFill>
                  <a:schemeClr val="bg1"/>
                </a:solidFill>
                <a:latin typeface="Athiti" pitchFamily="2" charset="-34"/>
                <a:cs typeface="Athiti" pitchFamily="2" charset="-34"/>
              </a:rPr>
              <a:t>requires</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collaborative</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action</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which</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is</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why</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we</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are</a:t>
            </a:r>
            <a:r>
              <a:rPr lang="de-DE" dirty="0">
                <a:solidFill>
                  <a:schemeClr val="bg1"/>
                </a:solidFill>
                <a:latin typeface="Athiti" pitchFamily="2" charset="-34"/>
                <a:cs typeface="Athiti" pitchFamily="2" charset="-34"/>
              </a:rPr>
              <a:t> fully </a:t>
            </a:r>
            <a:r>
              <a:rPr lang="de-DE" dirty="0" err="1">
                <a:solidFill>
                  <a:schemeClr val="bg1"/>
                </a:solidFill>
                <a:latin typeface="Athiti" pitchFamily="2" charset="-34"/>
                <a:cs typeface="Athiti" pitchFamily="2" charset="-34"/>
              </a:rPr>
              <a:t>dedicated</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to</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each</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community</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providing</a:t>
            </a:r>
            <a:r>
              <a:rPr lang="de-DE" dirty="0">
                <a:solidFill>
                  <a:schemeClr val="bg1"/>
                </a:solidFill>
                <a:latin typeface="Athiti" pitchFamily="2" charset="-34"/>
                <a:cs typeface="Athiti" pitchFamily="2" charset="-34"/>
              </a:rPr>
              <a:t> transparent </a:t>
            </a:r>
            <a:r>
              <a:rPr lang="de-DE" dirty="0" err="1">
                <a:solidFill>
                  <a:schemeClr val="bg1"/>
                </a:solidFill>
                <a:latin typeface="Athiti" pitchFamily="2" charset="-34"/>
                <a:cs typeface="Athiti" pitchFamily="2" charset="-34"/>
              </a:rPr>
              <a:t>delegations</a:t>
            </a:r>
            <a:r>
              <a:rPr lang="de-DE" dirty="0">
                <a:solidFill>
                  <a:schemeClr val="bg1"/>
                </a:solidFill>
                <a:latin typeface="Athiti" pitchFamily="2" charset="-34"/>
                <a:cs typeface="Athiti" pitchFamily="2" charset="-34"/>
              </a:rPr>
              <a:t> and </a:t>
            </a:r>
            <a:r>
              <a:rPr lang="de-DE" dirty="0" err="1">
                <a:solidFill>
                  <a:schemeClr val="bg1"/>
                </a:solidFill>
                <a:latin typeface="Athiti" pitchFamily="2" charset="-34"/>
                <a:cs typeface="Athiti" pitchFamily="2" charset="-34"/>
              </a:rPr>
              <a:t>user</a:t>
            </a:r>
            <a:r>
              <a:rPr lang="de-DE" dirty="0">
                <a:solidFill>
                  <a:schemeClr val="bg1"/>
                </a:solidFill>
                <a:latin typeface="Athiti" pitchFamily="2" charset="-34"/>
                <a:cs typeface="Athiti" pitchFamily="2" charset="-34"/>
              </a:rPr>
              <a:t> </a:t>
            </a:r>
            <a:r>
              <a:rPr lang="de-DE" dirty="0" err="1">
                <a:solidFill>
                  <a:schemeClr val="bg1"/>
                </a:solidFill>
                <a:latin typeface="Athiti" pitchFamily="2" charset="-34"/>
                <a:cs typeface="Athiti" pitchFamily="2" charset="-34"/>
              </a:rPr>
              <a:t>participation</a:t>
            </a:r>
            <a:r>
              <a:rPr lang="de-DE" dirty="0">
                <a:solidFill>
                  <a:schemeClr val="bg1"/>
                </a:solidFill>
                <a:latin typeface="Athiti" pitchFamily="2" charset="-34"/>
                <a:cs typeface="Athiti" pitchFamily="2" charset="-34"/>
              </a:rPr>
              <a:t> in </a:t>
            </a:r>
            <a:r>
              <a:rPr lang="de-DE" dirty="0" err="1">
                <a:solidFill>
                  <a:schemeClr val="bg1"/>
                </a:solidFill>
                <a:latin typeface="Athiti" pitchFamily="2" charset="-34"/>
                <a:cs typeface="Athiti" pitchFamily="2" charset="-34"/>
              </a:rPr>
              <a:t>governance</a:t>
            </a:r>
            <a:r>
              <a:rPr lang="de-DE" dirty="0">
                <a:solidFill>
                  <a:schemeClr val="bg1"/>
                </a:solidFill>
                <a:latin typeface="Athiti" pitchFamily="2" charset="-34"/>
                <a:cs typeface="Athiti" pitchFamily="2" charset="-34"/>
              </a:rPr>
              <a:t>.</a:t>
            </a:r>
          </a:p>
          <a:p>
            <a:endParaRPr lang="de-DE" dirty="0">
              <a:solidFill>
                <a:schemeClr val="bg1"/>
              </a:solidFill>
              <a:latin typeface="Athiti" pitchFamily="2" charset="-34"/>
              <a:cs typeface="Athiti" pitchFamily="2" charset="-34"/>
            </a:endParaRPr>
          </a:p>
          <a:p>
            <a:r>
              <a:rPr lang="de-DE" dirty="0">
                <a:solidFill>
                  <a:schemeClr val="accent5"/>
                </a:solidFill>
                <a:latin typeface="Athiti" pitchFamily="2" charset="-34"/>
                <a:cs typeface="Athiti" pitchFamily="2" charset="-34"/>
              </a:rPr>
              <a:t>From </a:t>
            </a:r>
            <a:r>
              <a:rPr lang="de-DE" dirty="0" err="1">
                <a:solidFill>
                  <a:schemeClr val="accent5"/>
                </a:solidFill>
                <a:latin typeface="Athiti" pitchFamily="2" charset="-34"/>
                <a:cs typeface="Athiti" pitchFamily="2" charset="-34"/>
              </a:rPr>
              <a:t>the</a:t>
            </a:r>
            <a:r>
              <a:rPr lang="de-DE" dirty="0">
                <a:solidFill>
                  <a:schemeClr val="accent5"/>
                </a:solidFill>
                <a:latin typeface="Athiti" pitchFamily="2" charset="-34"/>
                <a:cs typeface="Athiti" pitchFamily="2" charset="-34"/>
              </a:rPr>
              <a:t> </a:t>
            </a:r>
            <a:r>
              <a:rPr lang="de-DE" dirty="0" err="1">
                <a:solidFill>
                  <a:schemeClr val="accent5"/>
                </a:solidFill>
                <a:latin typeface="Athiti" pitchFamily="2" charset="-34"/>
                <a:cs typeface="Athiti" pitchFamily="2" charset="-34"/>
              </a:rPr>
              <a:t>community</a:t>
            </a:r>
            <a:r>
              <a:rPr lang="de-DE" dirty="0">
                <a:solidFill>
                  <a:schemeClr val="accent5"/>
                </a:solidFill>
                <a:latin typeface="Athiti" pitchFamily="2" charset="-34"/>
                <a:cs typeface="Athiti" pitchFamily="2" charset="-34"/>
              </a:rPr>
              <a:t>, for </a:t>
            </a:r>
            <a:r>
              <a:rPr lang="de-DE" dirty="0" err="1">
                <a:solidFill>
                  <a:schemeClr val="accent5"/>
                </a:solidFill>
                <a:latin typeface="Athiti" pitchFamily="2" charset="-34"/>
                <a:cs typeface="Athiti" pitchFamily="2" charset="-34"/>
              </a:rPr>
              <a:t>the</a:t>
            </a:r>
            <a:r>
              <a:rPr lang="de-DE" dirty="0">
                <a:solidFill>
                  <a:schemeClr val="accent5"/>
                </a:solidFill>
                <a:latin typeface="Athiti" pitchFamily="2" charset="-34"/>
                <a:cs typeface="Athiti" pitchFamily="2" charset="-34"/>
              </a:rPr>
              <a:t> </a:t>
            </a:r>
            <a:r>
              <a:rPr lang="de-DE" dirty="0" err="1">
                <a:solidFill>
                  <a:schemeClr val="accent5"/>
                </a:solidFill>
                <a:latin typeface="Athiti" pitchFamily="2" charset="-34"/>
                <a:cs typeface="Athiti" pitchFamily="2" charset="-34"/>
              </a:rPr>
              <a:t>community</a:t>
            </a:r>
            <a:endParaRPr lang="de-DE" dirty="0">
              <a:solidFill>
                <a:schemeClr val="accent5"/>
              </a:solidFill>
              <a:latin typeface="Athiti" pitchFamily="2" charset="-34"/>
              <a:cs typeface="Athiti" pitchFamily="2" charset="-34"/>
            </a:endParaRPr>
          </a:p>
        </p:txBody>
      </p:sp>
      <p:pic>
        <p:nvPicPr>
          <p:cNvPr id="6" name="Grafik 5">
            <a:extLst>
              <a:ext uri="{FF2B5EF4-FFF2-40B4-BE49-F238E27FC236}">
                <a16:creationId xmlns:a16="http://schemas.microsoft.com/office/drawing/2014/main" id="{676E1820-7926-1F43-427C-5E343B0F56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75786" y="6121978"/>
            <a:ext cx="449051" cy="449051"/>
          </a:xfrm>
          <a:prstGeom prst="rect">
            <a:avLst/>
          </a:prstGeom>
        </p:spPr>
      </p:pic>
    </p:spTree>
    <p:extLst>
      <p:ext uri="{BB962C8B-B14F-4D97-AF65-F5344CB8AC3E}">
        <p14:creationId xmlns:p14="http://schemas.microsoft.com/office/powerpoint/2010/main" val="1627944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descr="Ein Bild, das Nacht enthält.&#10;&#10;Automatisch generierte Beschreibung">
            <a:extLst>
              <a:ext uri="{FF2B5EF4-FFF2-40B4-BE49-F238E27FC236}">
                <a16:creationId xmlns:a16="http://schemas.microsoft.com/office/drawing/2014/main" id="{E46C0048-02CF-8888-5E2A-C0AA751B3CFB}"/>
              </a:ext>
            </a:extLst>
          </p:cNvPr>
          <p:cNvPicPr>
            <a:picLocks noChangeAspect="1"/>
          </p:cNvPicPr>
          <p:nvPr/>
        </p:nvPicPr>
        <p:blipFill rotWithShape="1">
          <a:blip r:embed="rId2"/>
          <a:srcRect l="13812" t="358" r="13253" b="24412"/>
          <a:stretch/>
        </p:blipFill>
        <p:spPr>
          <a:xfrm>
            <a:off x="-1" y="0"/>
            <a:ext cx="12192001" cy="6858000"/>
          </a:xfrm>
          <a:prstGeom prst="rect">
            <a:avLst/>
          </a:prstGeom>
        </p:spPr>
      </p:pic>
      <p:sp>
        <p:nvSpPr>
          <p:cNvPr id="5" name="Rechteck 4">
            <a:extLst>
              <a:ext uri="{FF2B5EF4-FFF2-40B4-BE49-F238E27FC236}">
                <a16:creationId xmlns:a16="http://schemas.microsoft.com/office/drawing/2014/main" id="{C60995F9-6ABD-385E-4DF9-5FFFAD0E2874}"/>
              </a:ext>
            </a:extLst>
          </p:cNvPr>
          <p:cNvSpPr/>
          <p:nvPr/>
        </p:nvSpPr>
        <p:spPr>
          <a:xfrm>
            <a:off x="-1" y="-1"/>
            <a:ext cx="12192001" cy="6858001"/>
          </a:xfrm>
          <a:prstGeom prst="rect">
            <a:avLst/>
          </a:prstGeom>
          <a:solidFill>
            <a:schemeClr val="tx1">
              <a:alpha val="6983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76E1217C-5452-329F-7CFA-5CE8FC92882C}"/>
              </a:ext>
            </a:extLst>
          </p:cNvPr>
          <p:cNvSpPr txBox="1"/>
          <p:nvPr/>
        </p:nvSpPr>
        <p:spPr>
          <a:xfrm>
            <a:off x="496287" y="332837"/>
            <a:ext cx="1408912" cy="646331"/>
          </a:xfrm>
          <a:prstGeom prst="rect">
            <a:avLst/>
          </a:prstGeom>
          <a:noFill/>
        </p:spPr>
        <p:txBody>
          <a:bodyPr wrap="none" rtlCol="0">
            <a:spAutoFit/>
          </a:bodyPr>
          <a:lstStyle/>
          <a:p>
            <a:r>
              <a:rPr lang="de-DE" sz="3600" b="1" dirty="0">
                <a:solidFill>
                  <a:srgbClr val="DCDDDE"/>
                </a:solidFill>
                <a:latin typeface="Aldrich" panose="02000000000000000000" pitchFamily="2" charset="0"/>
              </a:rPr>
              <a:t>Team</a:t>
            </a:r>
            <a:endParaRPr lang="de-DE" sz="3600" b="1" dirty="0">
              <a:latin typeface="Aldrich" panose="02000000000000000000" pitchFamily="2" charset="0"/>
            </a:endParaRPr>
          </a:p>
        </p:txBody>
      </p:sp>
      <p:sp>
        <p:nvSpPr>
          <p:cNvPr id="2" name="Textfeld 1">
            <a:extLst>
              <a:ext uri="{FF2B5EF4-FFF2-40B4-BE49-F238E27FC236}">
                <a16:creationId xmlns:a16="http://schemas.microsoft.com/office/drawing/2014/main" id="{C84A92AE-C66E-E26B-75EE-380F9E653890}"/>
              </a:ext>
            </a:extLst>
          </p:cNvPr>
          <p:cNvSpPr txBox="1"/>
          <p:nvPr/>
        </p:nvSpPr>
        <p:spPr>
          <a:xfrm>
            <a:off x="496287" y="808141"/>
            <a:ext cx="1409360" cy="369332"/>
          </a:xfrm>
          <a:prstGeom prst="rect">
            <a:avLst/>
          </a:prstGeom>
          <a:noFill/>
        </p:spPr>
        <p:txBody>
          <a:bodyPr wrap="none" rtlCol="0">
            <a:spAutoFit/>
          </a:bodyPr>
          <a:lstStyle/>
          <a:p>
            <a:r>
              <a:rPr lang="de-DE" b="0" i="0" dirty="0">
                <a:solidFill>
                  <a:srgbClr val="DCDDDE"/>
                </a:solidFill>
                <a:effectLst/>
                <a:latin typeface="Athiti" pitchFamily="2" charset="-34"/>
                <a:cs typeface="Athiti" pitchFamily="2" charset="-34"/>
              </a:rPr>
              <a:t>Eris Protocol</a:t>
            </a:r>
            <a:endParaRPr lang="de-DE" dirty="0">
              <a:latin typeface="Athiti" pitchFamily="2" charset="-34"/>
              <a:cs typeface="Athiti" pitchFamily="2" charset="-34"/>
            </a:endParaRPr>
          </a:p>
        </p:txBody>
      </p:sp>
      <p:pic>
        <p:nvPicPr>
          <p:cNvPr id="21" name="Grafik 20">
            <a:extLst>
              <a:ext uri="{FF2B5EF4-FFF2-40B4-BE49-F238E27FC236}">
                <a16:creationId xmlns:a16="http://schemas.microsoft.com/office/drawing/2014/main" id="{63F169C9-1927-C537-FF92-FBDEF01ACE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75786" y="6121978"/>
            <a:ext cx="449051" cy="449051"/>
          </a:xfrm>
          <a:prstGeom prst="rect">
            <a:avLst/>
          </a:prstGeom>
        </p:spPr>
      </p:pic>
      <p:sp>
        <p:nvSpPr>
          <p:cNvPr id="3" name="Google Shape;202;p5">
            <a:extLst>
              <a:ext uri="{FF2B5EF4-FFF2-40B4-BE49-F238E27FC236}">
                <a16:creationId xmlns:a16="http://schemas.microsoft.com/office/drawing/2014/main" id="{8EB997B8-A3C7-46CD-8DCD-DD613947F7FA}"/>
              </a:ext>
            </a:extLst>
          </p:cNvPr>
          <p:cNvSpPr txBox="1"/>
          <p:nvPr/>
        </p:nvSpPr>
        <p:spPr>
          <a:xfrm>
            <a:off x="1355150" y="1648541"/>
            <a:ext cx="10532050" cy="31392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1800" b="1" i="0" dirty="0">
                <a:solidFill>
                  <a:srgbClr val="DCDDDE"/>
                </a:solidFill>
                <a:latin typeface="Aldrich" panose="02000000000000000000" pitchFamily="2" charset="0"/>
                <a:ea typeface="Athiti"/>
                <a:cs typeface="Athiti"/>
                <a:sym typeface="Athiti"/>
              </a:rPr>
              <a:t>0xPhilipp (</a:t>
            </a:r>
            <a:r>
              <a:rPr lang="de-DE" sz="1800" b="1" dirty="0" err="1">
                <a:solidFill>
                  <a:srgbClr val="DCDDDE"/>
                </a:solidFill>
                <a:latin typeface="Aldrich" panose="02000000000000000000" pitchFamily="2" charset="0"/>
                <a:ea typeface="Athiti"/>
                <a:cs typeface="Athiti"/>
                <a:sym typeface="Athiti"/>
              </a:rPr>
              <a:t>P</a:t>
            </a:r>
            <a:r>
              <a:rPr lang="de-DE" sz="1800" b="1" i="0" dirty="0" err="1">
                <a:solidFill>
                  <a:srgbClr val="DCDDDE"/>
                </a:solidFill>
                <a:latin typeface="Aldrich" panose="02000000000000000000" pitchFamily="2" charset="0"/>
                <a:ea typeface="Athiti"/>
                <a:cs typeface="Athiti"/>
                <a:sym typeface="Athiti"/>
              </a:rPr>
              <a:t>roduct</a:t>
            </a:r>
            <a:r>
              <a:rPr lang="de-DE" sz="1800" b="1" dirty="0">
                <a:solidFill>
                  <a:srgbClr val="DCDDDE"/>
                </a:solidFill>
                <a:latin typeface="Aldrich" panose="02000000000000000000" pitchFamily="2" charset="0"/>
                <a:ea typeface="Athiti"/>
                <a:cs typeface="Athiti"/>
                <a:sym typeface="Athiti"/>
              </a:rPr>
              <a:t>/Development</a:t>
            </a:r>
            <a:r>
              <a:rPr lang="de-DE" sz="1800" b="1" i="0" dirty="0">
                <a:solidFill>
                  <a:srgbClr val="DCDDDE"/>
                </a:solidFill>
                <a:latin typeface="Aldrich" panose="02000000000000000000" pitchFamily="2" charset="0"/>
                <a:ea typeface="Athiti"/>
                <a:cs typeface="Athiti"/>
                <a:sym typeface="Athiti"/>
              </a:rPr>
              <a:t>)</a:t>
            </a:r>
            <a:endParaRPr b="1" dirty="0">
              <a:latin typeface="Aldrich" panose="02000000000000000000" pitchFamily="2" charset="0"/>
            </a:endParaRPr>
          </a:p>
          <a:p>
            <a:pPr marL="0" marR="0" lvl="0" indent="0" algn="l" rtl="0">
              <a:spcBef>
                <a:spcPts val="0"/>
              </a:spcBef>
              <a:spcAft>
                <a:spcPts val="0"/>
              </a:spcAft>
              <a:buNone/>
            </a:pPr>
            <a:r>
              <a:rPr lang="de-DE" sz="1800" dirty="0">
                <a:solidFill>
                  <a:srgbClr val="DCDDDE"/>
                </a:solidFill>
                <a:latin typeface="Athiti"/>
                <a:ea typeface="Athiti"/>
                <a:cs typeface="Athiti"/>
                <a:sym typeface="Athiti"/>
              </a:rPr>
              <a:t>// 10+ </a:t>
            </a:r>
            <a:r>
              <a:rPr lang="de-DE" sz="1800" dirty="0" err="1">
                <a:solidFill>
                  <a:srgbClr val="DCDDDE"/>
                </a:solidFill>
                <a:latin typeface="Athiti"/>
                <a:ea typeface="Athiti"/>
                <a:cs typeface="Athiti"/>
                <a:sym typeface="Athiti"/>
              </a:rPr>
              <a:t>years</a:t>
            </a:r>
            <a:r>
              <a:rPr lang="de-DE" sz="1800" dirty="0">
                <a:solidFill>
                  <a:srgbClr val="DCDDDE"/>
                </a:solidFill>
                <a:latin typeface="Athiti"/>
                <a:ea typeface="Athiti"/>
                <a:cs typeface="Athiti"/>
                <a:sym typeface="Athiti"/>
              </a:rPr>
              <a:t> </a:t>
            </a:r>
            <a:r>
              <a:rPr lang="de-DE" sz="1800" dirty="0" err="1">
                <a:solidFill>
                  <a:srgbClr val="DCDDDE"/>
                </a:solidFill>
                <a:latin typeface="Athiti"/>
                <a:ea typeface="Athiti"/>
                <a:cs typeface="Athiti"/>
                <a:sym typeface="Athiti"/>
              </a:rPr>
              <a:t>experience</a:t>
            </a:r>
            <a:r>
              <a:rPr lang="de-DE" sz="1800" dirty="0">
                <a:solidFill>
                  <a:srgbClr val="DCDDDE"/>
                </a:solidFill>
                <a:latin typeface="Athiti"/>
                <a:ea typeface="Athiti"/>
                <a:cs typeface="Athiti"/>
                <a:sym typeface="Athiti"/>
              </a:rPr>
              <a:t> in </a:t>
            </a:r>
            <a:r>
              <a:rPr lang="de-DE" sz="1800" dirty="0" err="1">
                <a:solidFill>
                  <a:srgbClr val="DCDDDE"/>
                </a:solidFill>
                <a:latin typeface="Athiti"/>
                <a:ea typeface="Athiti"/>
                <a:cs typeface="Athiti"/>
                <a:sym typeface="Athiti"/>
              </a:rPr>
              <a:t>financial</a:t>
            </a:r>
            <a:r>
              <a:rPr lang="de-DE" sz="1800" dirty="0">
                <a:solidFill>
                  <a:srgbClr val="DCDDDE"/>
                </a:solidFill>
                <a:latin typeface="Athiti"/>
                <a:ea typeface="Athiti"/>
                <a:cs typeface="Athiti"/>
                <a:sym typeface="Athiti"/>
              </a:rPr>
              <a:t> IT-Solutions</a:t>
            </a:r>
            <a:endParaRPr dirty="0"/>
          </a:p>
          <a:p>
            <a:pPr marL="0" marR="0" lvl="0" indent="0" algn="l" rtl="0">
              <a:spcBef>
                <a:spcPts val="0"/>
              </a:spcBef>
              <a:spcAft>
                <a:spcPts val="0"/>
              </a:spcAft>
              <a:buNone/>
            </a:pPr>
            <a:r>
              <a:rPr lang="de-DE" sz="1800" dirty="0">
                <a:solidFill>
                  <a:srgbClr val="DCDDDE"/>
                </a:solidFill>
                <a:latin typeface="Athiti"/>
                <a:ea typeface="Athiti"/>
                <a:cs typeface="Athiti"/>
                <a:sym typeface="Athiti"/>
              </a:rPr>
              <a:t>// Building </a:t>
            </a:r>
            <a:r>
              <a:rPr lang="de-DE" sz="1800" dirty="0" err="1">
                <a:solidFill>
                  <a:srgbClr val="DCDDDE"/>
                </a:solidFill>
                <a:latin typeface="Athiti"/>
                <a:ea typeface="Athiti"/>
                <a:cs typeface="Athiti"/>
                <a:sym typeface="Athiti"/>
              </a:rPr>
              <a:t>core</a:t>
            </a:r>
            <a:r>
              <a:rPr lang="de-DE" sz="1800" dirty="0">
                <a:solidFill>
                  <a:srgbClr val="DCDDDE"/>
                </a:solidFill>
                <a:latin typeface="Athiti"/>
                <a:ea typeface="Athiti"/>
                <a:cs typeface="Athiti"/>
                <a:sym typeface="Athiti"/>
              </a:rPr>
              <a:t> </a:t>
            </a:r>
            <a:r>
              <a:rPr lang="de-DE" sz="1800" dirty="0" err="1">
                <a:solidFill>
                  <a:srgbClr val="DCDDDE"/>
                </a:solidFill>
                <a:latin typeface="Athiti"/>
                <a:ea typeface="Athiti"/>
                <a:cs typeface="Athiti"/>
                <a:sym typeface="Athiti"/>
              </a:rPr>
              <a:t>bank</a:t>
            </a:r>
            <a:r>
              <a:rPr lang="de-DE" sz="1800" dirty="0">
                <a:solidFill>
                  <a:srgbClr val="DCDDDE"/>
                </a:solidFill>
                <a:latin typeface="Athiti"/>
                <a:ea typeface="Athiti"/>
                <a:cs typeface="Athiti"/>
                <a:sym typeface="Athiti"/>
              </a:rPr>
              <a:t> </a:t>
            </a:r>
            <a:r>
              <a:rPr lang="de-DE" sz="1800" dirty="0" err="1">
                <a:solidFill>
                  <a:srgbClr val="DCDDDE"/>
                </a:solidFill>
                <a:latin typeface="Athiti"/>
                <a:ea typeface="Athiti"/>
                <a:cs typeface="Athiti"/>
                <a:sym typeface="Athiti"/>
              </a:rPr>
              <a:t>applications</a:t>
            </a:r>
            <a:r>
              <a:rPr lang="de-DE" sz="1800" dirty="0">
                <a:solidFill>
                  <a:srgbClr val="DCDDDE"/>
                </a:solidFill>
                <a:latin typeface="Athiti"/>
                <a:ea typeface="Athiti"/>
                <a:cs typeface="Athiti"/>
                <a:sym typeface="Athiti"/>
              </a:rPr>
              <a:t> + </a:t>
            </a:r>
            <a:r>
              <a:rPr lang="de-DE" sz="1800" dirty="0" err="1">
                <a:solidFill>
                  <a:srgbClr val="DCDDDE"/>
                </a:solidFill>
                <a:latin typeface="Athiti"/>
                <a:ea typeface="Athiti"/>
                <a:cs typeface="Athiti"/>
                <a:sym typeface="Athiti"/>
              </a:rPr>
              <a:t>services</a:t>
            </a:r>
            <a:r>
              <a:rPr lang="de-DE" sz="1800" dirty="0">
                <a:solidFill>
                  <a:srgbClr val="DCDDDE"/>
                </a:solidFill>
                <a:latin typeface="Athiti"/>
                <a:ea typeface="Athiti"/>
                <a:cs typeface="Athiti"/>
                <a:sym typeface="Athiti"/>
              </a:rPr>
              <a:t> and </a:t>
            </a:r>
            <a:r>
              <a:rPr lang="de-DE" sz="1800" dirty="0" err="1">
                <a:solidFill>
                  <a:srgbClr val="DCDDDE"/>
                </a:solidFill>
                <a:latin typeface="Athiti"/>
                <a:ea typeface="Athiti"/>
                <a:cs typeface="Athiti"/>
                <a:sym typeface="Athiti"/>
              </a:rPr>
              <a:t>supporting</a:t>
            </a:r>
            <a:r>
              <a:rPr lang="de-DE" sz="1800" dirty="0">
                <a:solidFill>
                  <a:srgbClr val="DCDDDE"/>
                </a:solidFill>
                <a:latin typeface="Athiti"/>
                <a:ea typeface="Athiti"/>
                <a:cs typeface="Athiti"/>
                <a:sym typeface="Athiti"/>
              </a:rPr>
              <a:t> </a:t>
            </a:r>
            <a:r>
              <a:rPr lang="de-DE" sz="1800" dirty="0" err="1">
                <a:solidFill>
                  <a:srgbClr val="DCDDDE"/>
                </a:solidFill>
                <a:latin typeface="Athiti"/>
                <a:ea typeface="Athiti"/>
                <a:cs typeface="Athiti"/>
                <a:sym typeface="Athiti"/>
              </a:rPr>
              <a:t>company</a:t>
            </a:r>
            <a:r>
              <a:rPr lang="de-DE" sz="1800" dirty="0">
                <a:solidFill>
                  <a:srgbClr val="DCDDDE"/>
                </a:solidFill>
                <a:latin typeface="Athiti"/>
                <a:ea typeface="Athiti"/>
                <a:cs typeface="Athiti"/>
                <a:sym typeface="Athiti"/>
              </a:rPr>
              <a:t> </a:t>
            </a:r>
            <a:r>
              <a:rPr lang="de-DE" sz="1800" dirty="0" err="1">
                <a:solidFill>
                  <a:srgbClr val="DCDDDE"/>
                </a:solidFill>
                <a:latin typeface="Athiti"/>
                <a:ea typeface="Athiti"/>
                <a:cs typeface="Athiti"/>
                <a:sym typeface="Athiti"/>
              </a:rPr>
              <a:t>security</a:t>
            </a:r>
            <a:r>
              <a:rPr lang="de-DE" sz="1800" dirty="0">
                <a:solidFill>
                  <a:srgbClr val="DCDDDE"/>
                </a:solidFill>
                <a:latin typeface="Athiti"/>
                <a:ea typeface="Athiti"/>
                <a:cs typeface="Athiti"/>
                <a:sym typeface="Athiti"/>
              </a:rPr>
              <a:t> </a:t>
            </a:r>
            <a:r>
              <a:rPr lang="de-DE" sz="1800" dirty="0" err="1">
                <a:solidFill>
                  <a:srgbClr val="DCDDDE"/>
                </a:solidFill>
                <a:latin typeface="Athiti"/>
                <a:ea typeface="Athiti"/>
                <a:cs typeface="Athiti"/>
                <a:sym typeface="Athiti"/>
              </a:rPr>
              <a:t>certifications</a:t>
            </a:r>
            <a:endParaRPr sz="1800" dirty="0">
              <a:solidFill>
                <a:srgbClr val="DCDDDE"/>
              </a:solidFill>
              <a:latin typeface="Athiti"/>
              <a:ea typeface="Athiti"/>
              <a:cs typeface="Athiti"/>
              <a:sym typeface="Athiti"/>
            </a:endParaRPr>
          </a:p>
          <a:p>
            <a:pPr marL="0" marR="0" lvl="0" indent="0" algn="l" rtl="0">
              <a:spcBef>
                <a:spcPts val="0"/>
              </a:spcBef>
              <a:spcAft>
                <a:spcPts val="0"/>
              </a:spcAft>
              <a:buNone/>
            </a:pPr>
            <a:endParaRPr sz="1800" b="1" i="0" dirty="0">
              <a:solidFill>
                <a:srgbClr val="DCDDDE"/>
              </a:solidFill>
              <a:latin typeface="Athiti"/>
              <a:ea typeface="Athiti"/>
              <a:cs typeface="Athiti"/>
              <a:sym typeface="Athiti"/>
            </a:endParaRPr>
          </a:p>
          <a:p>
            <a:pPr marL="0" marR="0" lvl="0" indent="0" algn="l" rtl="0">
              <a:spcBef>
                <a:spcPts val="0"/>
              </a:spcBef>
              <a:spcAft>
                <a:spcPts val="0"/>
              </a:spcAft>
              <a:buNone/>
            </a:pPr>
            <a:r>
              <a:rPr lang="de-DE" sz="1800" b="1" dirty="0">
                <a:solidFill>
                  <a:srgbClr val="DCDDDE"/>
                </a:solidFill>
                <a:latin typeface="Aldrich" panose="02000000000000000000" pitchFamily="2" charset="0"/>
                <a:ea typeface="Athiti"/>
                <a:cs typeface="Athiti"/>
                <a:sym typeface="Athiti"/>
              </a:rPr>
              <a:t>0xUX (</a:t>
            </a:r>
            <a:r>
              <a:rPr lang="de-DE" sz="1800" b="1" i="0" dirty="0">
                <a:solidFill>
                  <a:srgbClr val="DCDDDE"/>
                </a:solidFill>
                <a:latin typeface="Aldrich" panose="02000000000000000000" pitchFamily="2" charset="0"/>
                <a:ea typeface="Athiti"/>
                <a:cs typeface="Athiti"/>
                <a:sym typeface="Athiti"/>
              </a:rPr>
              <a:t>UX/UI/Developer)</a:t>
            </a:r>
            <a:endParaRPr b="1" dirty="0">
              <a:latin typeface="Aldrich" panose="02000000000000000000" pitchFamily="2" charset="0"/>
            </a:endParaRPr>
          </a:p>
          <a:p>
            <a:pPr marL="0" marR="0" lvl="0" indent="0" algn="l" rtl="0">
              <a:spcBef>
                <a:spcPts val="0"/>
              </a:spcBef>
              <a:spcAft>
                <a:spcPts val="0"/>
              </a:spcAft>
              <a:buNone/>
            </a:pPr>
            <a:r>
              <a:rPr lang="de-DE" sz="1800" dirty="0">
                <a:solidFill>
                  <a:srgbClr val="DCDDDE"/>
                </a:solidFill>
                <a:latin typeface="Athiti"/>
                <a:ea typeface="Athiti"/>
                <a:cs typeface="Athiti"/>
                <a:sym typeface="Athiti"/>
              </a:rPr>
              <a:t>// 10+ </a:t>
            </a:r>
            <a:r>
              <a:rPr lang="de-DE" sz="1800" dirty="0" err="1">
                <a:solidFill>
                  <a:srgbClr val="DCDDDE"/>
                </a:solidFill>
                <a:latin typeface="Athiti"/>
                <a:ea typeface="Athiti"/>
                <a:cs typeface="Athiti"/>
                <a:sym typeface="Athiti"/>
              </a:rPr>
              <a:t>years</a:t>
            </a:r>
            <a:r>
              <a:rPr lang="de-DE" sz="1800" dirty="0">
                <a:solidFill>
                  <a:srgbClr val="DCDDDE"/>
                </a:solidFill>
                <a:latin typeface="Athiti"/>
                <a:ea typeface="Athiti"/>
                <a:cs typeface="Athiti"/>
                <a:sym typeface="Athiti"/>
              </a:rPr>
              <a:t> </a:t>
            </a:r>
            <a:r>
              <a:rPr lang="de-DE" sz="1800" dirty="0" err="1">
                <a:solidFill>
                  <a:srgbClr val="DCDDDE"/>
                </a:solidFill>
                <a:latin typeface="Athiti"/>
                <a:ea typeface="Athiti"/>
                <a:cs typeface="Athiti"/>
                <a:sym typeface="Athiti"/>
              </a:rPr>
              <a:t>experience</a:t>
            </a:r>
            <a:r>
              <a:rPr lang="de-DE" sz="1800" dirty="0">
                <a:solidFill>
                  <a:srgbClr val="DCDDDE"/>
                </a:solidFill>
                <a:latin typeface="Athiti"/>
                <a:ea typeface="Athiti"/>
                <a:cs typeface="Athiti"/>
                <a:sym typeface="Athiti"/>
              </a:rPr>
              <a:t> in </a:t>
            </a:r>
            <a:r>
              <a:rPr lang="de-DE" sz="1800" dirty="0" err="1">
                <a:solidFill>
                  <a:srgbClr val="DCDDDE"/>
                </a:solidFill>
                <a:latin typeface="Athiti"/>
                <a:ea typeface="Athiti"/>
                <a:cs typeface="Athiti"/>
                <a:sym typeface="Athiti"/>
              </a:rPr>
              <a:t>automotive</a:t>
            </a:r>
            <a:r>
              <a:rPr lang="de-DE" sz="1800" dirty="0">
                <a:solidFill>
                  <a:srgbClr val="DCDDDE"/>
                </a:solidFill>
                <a:latin typeface="Athiti"/>
                <a:ea typeface="Athiti"/>
                <a:cs typeface="Athiti"/>
                <a:sym typeface="Athiti"/>
              </a:rPr>
              <a:t> </a:t>
            </a:r>
            <a:r>
              <a:rPr lang="de-DE" sz="1800" dirty="0" err="1">
                <a:solidFill>
                  <a:srgbClr val="DCDDDE"/>
                </a:solidFill>
                <a:latin typeface="Athiti"/>
                <a:ea typeface="Athiti"/>
                <a:cs typeface="Athiti"/>
                <a:sym typeface="Athiti"/>
              </a:rPr>
              <a:t>DevOps</a:t>
            </a:r>
            <a:r>
              <a:rPr lang="de-DE" sz="1800" dirty="0">
                <a:solidFill>
                  <a:srgbClr val="DCDDDE"/>
                </a:solidFill>
                <a:latin typeface="Athiti"/>
                <a:ea typeface="Athiti"/>
                <a:cs typeface="Athiti"/>
                <a:sym typeface="Athiti"/>
              </a:rPr>
              <a:t>-Projects</a:t>
            </a:r>
            <a:endParaRPr dirty="0"/>
          </a:p>
          <a:p>
            <a:pPr marL="0" marR="0" lvl="0" indent="0" algn="l" rtl="0">
              <a:spcBef>
                <a:spcPts val="0"/>
              </a:spcBef>
              <a:spcAft>
                <a:spcPts val="0"/>
              </a:spcAft>
              <a:buNone/>
            </a:pPr>
            <a:r>
              <a:rPr lang="de-DE" sz="1800" dirty="0">
                <a:solidFill>
                  <a:srgbClr val="DCDDDE"/>
                </a:solidFill>
                <a:latin typeface="Athiti"/>
                <a:ea typeface="Athiti"/>
                <a:cs typeface="Athiti"/>
                <a:sym typeface="Athiti"/>
              </a:rPr>
              <a:t>// Building high </a:t>
            </a:r>
            <a:r>
              <a:rPr lang="de-DE" sz="1800" dirty="0" err="1">
                <a:solidFill>
                  <a:srgbClr val="DCDDDE"/>
                </a:solidFill>
                <a:latin typeface="Athiti"/>
                <a:ea typeface="Athiti"/>
                <a:cs typeface="Athiti"/>
                <a:sym typeface="Athiti"/>
              </a:rPr>
              <a:t>performance</a:t>
            </a:r>
            <a:r>
              <a:rPr lang="de-DE" sz="1800" dirty="0">
                <a:solidFill>
                  <a:srgbClr val="DCDDDE"/>
                </a:solidFill>
                <a:latin typeface="Athiti"/>
                <a:ea typeface="Athiti"/>
                <a:cs typeface="Athiti"/>
                <a:sym typeface="Athiti"/>
              </a:rPr>
              <a:t> </a:t>
            </a:r>
            <a:r>
              <a:rPr lang="de-DE" sz="1800" dirty="0" err="1">
                <a:solidFill>
                  <a:srgbClr val="DCDDDE"/>
                </a:solidFill>
                <a:latin typeface="Athiti"/>
                <a:ea typeface="Athiti"/>
                <a:cs typeface="Athiti"/>
                <a:sym typeface="Athiti"/>
              </a:rPr>
              <a:t>enterprise</a:t>
            </a:r>
            <a:r>
              <a:rPr lang="de-DE" sz="1800" dirty="0">
                <a:solidFill>
                  <a:srgbClr val="DCDDDE"/>
                </a:solidFill>
                <a:latin typeface="Athiti"/>
                <a:ea typeface="Athiti"/>
                <a:cs typeface="Athiti"/>
                <a:sym typeface="Athiti"/>
              </a:rPr>
              <a:t> web </a:t>
            </a:r>
            <a:r>
              <a:rPr lang="de-DE" sz="1800" dirty="0" err="1">
                <a:solidFill>
                  <a:srgbClr val="DCDDDE"/>
                </a:solidFill>
                <a:latin typeface="Athiti"/>
                <a:ea typeface="Athiti"/>
                <a:cs typeface="Athiti"/>
                <a:sym typeface="Athiti"/>
              </a:rPr>
              <a:t>applications</a:t>
            </a:r>
            <a:r>
              <a:rPr lang="de-DE" sz="1800" dirty="0">
                <a:solidFill>
                  <a:srgbClr val="DCDDDE"/>
                </a:solidFill>
                <a:latin typeface="Athiti"/>
                <a:ea typeface="Athiti"/>
                <a:cs typeface="Athiti"/>
                <a:sym typeface="Athiti"/>
              </a:rPr>
              <a:t> </a:t>
            </a:r>
            <a:r>
              <a:rPr lang="de-DE" sz="1800" dirty="0" err="1">
                <a:solidFill>
                  <a:srgbClr val="DCDDDE"/>
                </a:solidFill>
                <a:latin typeface="Athiti"/>
                <a:ea typeface="Athiti"/>
                <a:cs typeface="Athiti"/>
                <a:sym typeface="Athiti"/>
              </a:rPr>
              <a:t>with</a:t>
            </a:r>
            <a:r>
              <a:rPr lang="de-DE" sz="1800" dirty="0">
                <a:solidFill>
                  <a:srgbClr val="DCDDDE"/>
                </a:solidFill>
                <a:latin typeface="Athiti"/>
                <a:ea typeface="Athiti"/>
                <a:cs typeface="Athiti"/>
                <a:sym typeface="Athiti"/>
              </a:rPr>
              <a:t> </a:t>
            </a:r>
            <a:r>
              <a:rPr lang="de-DE" sz="1800" dirty="0" err="1">
                <a:solidFill>
                  <a:srgbClr val="DCDDDE"/>
                </a:solidFill>
                <a:latin typeface="Athiti"/>
                <a:ea typeface="Athiti"/>
                <a:cs typeface="Athiti"/>
                <a:sym typeface="Athiti"/>
              </a:rPr>
              <a:t>focus</a:t>
            </a:r>
            <a:r>
              <a:rPr lang="de-DE" sz="1800" dirty="0">
                <a:solidFill>
                  <a:srgbClr val="DCDDDE"/>
                </a:solidFill>
                <a:latin typeface="Athiti"/>
                <a:ea typeface="Athiti"/>
                <a:cs typeface="Athiti"/>
                <a:sym typeface="Athiti"/>
              </a:rPr>
              <a:t> on </a:t>
            </a:r>
            <a:r>
              <a:rPr lang="de-DE" sz="1800" dirty="0" err="1">
                <a:solidFill>
                  <a:srgbClr val="DCDDDE"/>
                </a:solidFill>
                <a:latin typeface="Athiti"/>
                <a:ea typeface="Athiti"/>
                <a:cs typeface="Athiti"/>
                <a:sym typeface="Athiti"/>
              </a:rPr>
              <a:t>customer</a:t>
            </a:r>
            <a:r>
              <a:rPr lang="de-DE" sz="1800" dirty="0">
                <a:solidFill>
                  <a:srgbClr val="DCDDDE"/>
                </a:solidFill>
                <a:latin typeface="Athiti"/>
                <a:ea typeface="Athiti"/>
                <a:cs typeface="Athiti"/>
                <a:sym typeface="Athiti"/>
              </a:rPr>
              <a:t> </a:t>
            </a:r>
            <a:r>
              <a:rPr lang="de-DE" sz="1800" dirty="0" err="1">
                <a:solidFill>
                  <a:srgbClr val="DCDDDE"/>
                </a:solidFill>
                <a:latin typeface="Athiti"/>
                <a:ea typeface="Athiti"/>
                <a:cs typeface="Athiti"/>
                <a:sym typeface="Athiti"/>
              </a:rPr>
              <a:t>value</a:t>
            </a:r>
            <a:endParaRPr sz="1800" dirty="0">
              <a:solidFill>
                <a:srgbClr val="DCDDDE"/>
              </a:solidFill>
              <a:latin typeface="Athiti"/>
              <a:ea typeface="Athiti"/>
              <a:cs typeface="Athiti"/>
              <a:sym typeface="Athiti"/>
            </a:endParaRPr>
          </a:p>
          <a:p>
            <a:pPr marL="0" marR="0" lvl="0" indent="0" algn="l" rtl="0">
              <a:spcBef>
                <a:spcPts val="0"/>
              </a:spcBef>
              <a:spcAft>
                <a:spcPts val="0"/>
              </a:spcAft>
              <a:buNone/>
            </a:pPr>
            <a:endParaRPr sz="1800" dirty="0">
              <a:solidFill>
                <a:srgbClr val="DCDDDE"/>
              </a:solidFill>
              <a:latin typeface="Athiti"/>
              <a:ea typeface="Athiti"/>
              <a:cs typeface="Athiti"/>
              <a:sym typeface="Athiti"/>
            </a:endParaRPr>
          </a:p>
          <a:p>
            <a:pPr marL="0" marR="0" lvl="0" indent="0" algn="l" rtl="0">
              <a:spcBef>
                <a:spcPts val="0"/>
              </a:spcBef>
              <a:spcAft>
                <a:spcPts val="0"/>
              </a:spcAft>
              <a:buNone/>
            </a:pPr>
            <a:r>
              <a:rPr lang="de-DE" sz="1800" b="1" dirty="0">
                <a:solidFill>
                  <a:srgbClr val="DCDDDE"/>
                </a:solidFill>
                <a:latin typeface="Aldrich" panose="02000000000000000000" pitchFamily="2" charset="0"/>
                <a:ea typeface="Athiti"/>
                <a:cs typeface="Athiti"/>
                <a:sym typeface="Athiti"/>
              </a:rPr>
              <a:t>0xBIZ (</a:t>
            </a:r>
            <a:r>
              <a:rPr lang="de-DE" sz="1800" b="1" i="0" dirty="0">
                <a:solidFill>
                  <a:srgbClr val="DCDDDE"/>
                </a:solidFill>
                <a:latin typeface="Aldrich" panose="02000000000000000000" pitchFamily="2" charset="0"/>
                <a:ea typeface="Athiti"/>
                <a:cs typeface="Athiti"/>
                <a:sym typeface="Athiti"/>
              </a:rPr>
              <a:t>Business</a:t>
            </a:r>
            <a:r>
              <a:rPr lang="de-DE" sz="1800" b="1" dirty="0">
                <a:solidFill>
                  <a:srgbClr val="DCDDDE"/>
                </a:solidFill>
                <a:latin typeface="Aldrich" panose="02000000000000000000" pitchFamily="2" charset="0"/>
                <a:ea typeface="Athiti"/>
                <a:cs typeface="Athiti"/>
                <a:sym typeface="Athiti"/>
              </a:rPr>
              <a:t>)</a:t>
            </a:r>
            <a:endParaRPr b="1" dirty="0">
              <a:latin typeface="Aldrich" panose="02000000000000000000" pitchFamily="2" charset="0"/>
            </a:endParaRPr>
          </a:p>
          <a:p>
            <a:pPr marL="0" marR="0" lvl="0" indent="0" algn="l" rtl="0">
              <a:spcBef>
                <a:spcPts val="0"/>
              </a:spcBef>
              <a:spcAft>
                <a:spcPts val="0"/>
              </a:spcAft>
              <a:buNone/>
            </a:pPr>
            <a:r>
              <a:rPr lang="de-DE" sz="1800" dirty="0">
                <a:solidFill>
                  <a:srgbClr val="DCDDDE"/>
                </a:solidFill>
                <a:latin typeface="Athiti"/>
                <a:ea typeface="Athiti"/>
                <a:cs typeface="Athiti"/>
                <a:sym typeface="Athiti"/>
              </a:rPr>
              <a:t>// 10+ </a:t>
            </a:r>
            <a:r>
              <a:rPr lang="de-DE" sz="1800" dirty="0" err="1">
                <a:solidFill>
                  <a:srgbClr val="DCDDDE"/>
                </a:solidFill>
                <a:latin typeface="Athiti"/>
                <a:ea typeface="Athiti"/>
                <a:cs typeface="Athiti"/>
                <a:sym typeface="Athiti"/>
              </a:rPr>
              <a:t>years</a:t>
            </a:r>
            <a:r>
              <a:rPr lang="de-DE" sz="1800" dirty="0">
                <a:solidFill>
                  <a:srgbClr val="DCDDDE"/>
                </a:solidFill>
                <a:latin typeface="Athiti"/>
                <a:ea typeface="Athiti"/>
                <a:cs typeface="Athiti"/>
                <a:sym typeface="Athiti"/>
              </a:rPr>
              <a:t> </a:t>
            </a:r>
            <a:r>
              <a:rPr lang="de-DE" sz="1800" dirty="0" err="1">
                <a:solidFill>
                  <a:srgbClr val="DCDDDE"/>
                </a:solidFill>
                <a:latin typeface="Athiti"/>
                <a:ea typeface="Athiti"/>
                <a:cs typeface="Athiti"/>
                <a:sym typeface="Athiti"/>
              </a:rPr>
              <a:t>experience</a:t>
            </a:r>
            <a:r>
              <a:rPr lang="de-DE" sz="1800" dirty="0">
                <a:solidFill>
                  <a:srgbClr val="DCDDDE"/>
                </a:solidFill>
                <a:latin typeface="Athiti"/>
                <a:ea typeface="Athiti"/>
                <a:cs typeface="Athiti"/>
                <a:sym typeface="Athiti"/>
              </a:rPr>
              <a:t> in </a:t>
            </a:r>
            <a:r>
              <a:rPr lang="de-DE" sz="1800" dirty="0" err="1">
                <a:solidFill>
                  <a:srgbClr val="DCDDDE"/>
                </a:solidFill>
                <a:latin typeface="Athiti"/>
                <a:ea typeface="Athiti"/>
                <a:cs typeface="Athiti"/>
                <a:sym typeface="Athiti"/>
              </a:rPr>
              <a:t>building</a:t>
            </a:r>
            <a:r>
              <a:rPr lang="de-DE" sz="1800" dirty="0">
                <a:solidFill>
                  <a:srgbClr val="DCDDDE"/>
                </a:solidFill>
                <a:latin typeface="Athiti"/>
                <a:ea typeface="Athiti"/>
                <a:cs typeface="Athiti"/>
                <a:sym typeface="Athiti"/>
              </a:rPr>
              <a:t> </a:t>
            </a:r>
            <a:r>
              <a:rPr lang="de-DE" sz="1800" dirty="0" err="1">
                <a:solidFill>
                  <a:srgbClr val="DCDDDE"/>
                </a:solidFill>
                <a:latin typeface="Athiti"/>
                <a:ea typeface="Athiti"/>
                <a:cs typeface="Athiti"/>
                <a:sym typeface="Athiti"/>
              </a:rPr>
              <a:t>companies</a:t>
            </a:r>
            <a:endParaRPr sz="1800" dirty="0">
              <a:solidFill>
                <a:srgbClr val="DCDDDE"/>
              </a:solidFill>
              <a:latin typeface="Athiti"/>
              <a:ea typeface="Athiti"/>
              <a:cs typeface="Athiti"/>
              <a:sym typeface="Athiti"/>
            </a:endParaRPr>
          </a:p>
          <a:p>
            <a:pPr marL="0" marR="0" lvl="0" indent="0" algn="l" rtl="0">
              <a:spcBef>
                <a:spcPts val="0"/>
              </a:spcBef>
              <a:spcAft>
                <a:spcPts val="0"/>
              </a:spcAft>
              <a:buNone/>
            </a:pPr>
            <a:r>
              <a:rPr lang="de-DE" sz="1800" dirty="0">
                <a:solidFill>
                  <a:srgbClr val="DCDDDE"/>
                </a:solidFill>
                <a:latin typeface="Athiti"/>
                <a:ea typeface="Athiti"/>
                <a:cs typeface="Athiti"/>
                <a:sym typeface="Athiti"/>
              </a:rPr>
              <a:t>// Serial </a:t>
            </a:r>
            <a:r>
              <a:rPr lang="de-DE" sz="1800" dirty="0" err="1">
                <a:solidFill>
                  <a:srgbClr val="DCDDDE"/>
                </a:solidFill>
                <a:latin typeface="Athiti"/>
                <a:ea typeface="Athiti"/>
                <a:cs typeface="Athiti"/>
                <a:sym typeface="Athiti"/>
              </a:rPr>
              <a:t>founder</a:t>
            </a:r>
            <a:endParaRPr sz="1800" dirty="0">
              <a:solidFill>
                <a:srgbClr val="DCDDDE"/>
              </a:solidFill>
              <a:latin typeface="Athiti"/>
              <a:ea typeface="Athiti"/>
              <a:cs typeface="Athiti"/>
              <a:sym typeface="Athiti"/>
            </a:endParaRPr>
          </a:p>
        </p:txBody>
      </p:sp>
      <p:pic>
        <p:nvPicPr>
          <p:cNvPr id="4" name="Google Shape;207;p5">
            <a:extLst>
              <a:ext uri="{FF2B5EF4-FFF2-40B4-BE49-F238E27FC236}">
                <a16:creationId xmlns:a16="http://schemas.microsoft.com/office/drawing/2014/main" id="{363BD693-6D1A-FE29-B8E8-657F1316430C}"/>
              </a:ext>
            </a:extLst>
          </p:cNvPr>
          <p:cNvPicPr preferRelativeResize="0"/>
          <p:nvPr/>
        </p:nvPicPr>
        <p:blipFill rotWithShape="1">
          <a:blip r:embed="rId4">
            <a:alphaModFix/>
          </a:blip>
          <a:srcRect/>
          <a:stretch/>
        </p:blipFill>
        <p:spPr>
          <a:xfrm>
            <a:off x="578960" y="1749176"/>
            <a:ext cx="720181" cy="720181"/>
          </a:xfrm>
          <a:prstGeom prst="ellipse">
            <a:avLst/>
          </a:prstGeom>
          <a:noFill/>
          <a:ln w="9525" cap="flat" cmpd="sng">
            <a:solidFill>
              <a:srgbClr val="833C0B"/>
            </a:solidFill>
            <a:prstDash val="solid"/>
            <a:round/>
            <a:headEnd type="none" w="sm" len="sm"/>
            <a:tailEnd type="none" w="sm" len="sm"/>
          </a:ln>
        </p:spPr>
      </p:pic>
      <p:pic>
        <p:nvPicPr>
          <p:cNvPr id="9" name="Google Shape;208;p5">
            <a:extLst>
              <a:ext uri="{FF2B5EF4-FFF2-40B4-BE49-F238E27FC236}">
                <a16:creationId xmlns:a16="http://schemas.microsoft.com/office/drawing/2014/main" id="{6CD42C71-74CE-D4D6-4240-2D869495E2C0}"/>
              </a:ext>
            </a:extLst>
          </p:cNvPr>
          <p:cNvPicPr preferRelativeResize="0"/>
          <p:nvPr/>
        </p:nvPicPr>
        <p:blipFill rotWithShape="1">
          <a:blip r:embed="rId5">
            <a:alphaModFix/>
          </a:blip>
          <a:srcRect/>
          <a:stretch/>
        </p:blipFill>
        <p:spPr>
          <a:xfrm>
            <a:off x="578959" y="2827416"/>
            <a:ext cx="720181" cy="720181"/>
          </a:xfrm>
          <a:prstGeom prst="ellipse">
            <a:avLst/>
          </a:prstGeom>
          <a:noFill/>
          <a:ln w="9525" cap="flat" cmpd="sng">
            <a:solidFill>
              <a:srgbClr val="833C0B"/>
            </a:solidFill>
            <a:prstDash val="solid"/>
            <a:round/>
            <a:headEnd type="none" w="sm" len="sm"/>
            <a:tailEnd type="none" w="sm" len="sm"/>
          </a:ln>
        </p:spPr>
      </p:pic>
      <p:pic>
        <p:nvPicPr>
          <p:cNvPr id="10" name="Google Shape;209;p5">
            <a:extLst>
              <a:ext uri="{FF2B5EF4-FFF2-40B4-BE49-F238E27FC236}">
                <a16:creationId xmlns:a16="http://schemas.microsoft.com/office/drawing/2014/main" id="{92DBE6A7-8751-067C-B8F6-E8F4605F1C17}"/>
              </a:ext>
            </a:extLst>
          </p:cNvPr>
          <p:cNvPicPr preferRelativeResize="0"/>
          <p:nvPr/>
        </p:nvPicPr>
        <p:blipFill rotWithShape="1">
          <a:blip r:embed="rId6">
            <a:alphaModFix/>
          </a:blip>
          <a:srcRect/>
          <a:stretch/>
        </p:blipFill>
        <p:spPr>
          <a:xfrm>
            <a:off x="578959" y="3955260"/>
            <a:ext cx="720181" cy="720181"/>
          </a:xfrm>
          <a:prstGeom prst="ellipse">
            <a:avLst/>
          </a:prstGeom>
          <a:noFill/>
          <a:ln w="9525" cap="flat" cmpd="sng">
            <a:solidFill>
              <a:srgbClr val="833C0B"/>
            </a:solidFill>
            <a:prstDash val="solid"/>
            <a:round/>
            <a:headEnd type="none" w="sm" len="sm"/>
            <a:tailEnd type="none" w="sm" len="sm"/>
          </a:ln>
        </p:spPr>
      </p:pic>
      <p:sp>
        <p:nvSpPr>
          <p:cNvPr id="12" name="Textfeld 11">
            <a:extLst>
              <a:ext uri="{FF2B5EF4-FFF2-40B4-BE49-F238E27FC236}">
                <a16:creationId xmlns:a16="http://schemas.microsoft.com/office/drawing/2014/main" id="{2692308B-2B7B-B141-1618-83C378AD9C11}"/>
              </a:ext>
            </a:extLst>
          </p:cNvPr>
          <p:cNvSpPr txBox="1"/>
          <p:nvPr/>
        </p:nvSpPr>
        <p:spPr>
          <a:xfrm>
            <a:off x="496288" y="5359525"/>
            <a:ext cx="1798890" cy="461665"/>
          </a:xfrm>
          <a:prstGeom prst="rect">
            <a:avLst/>
          </a:prstGeom>
          <a:noFill/>
        </p:spPr>
        <p:txBody>
          <a:bodyPr wrap="none" rtlCol="0">
            <a:spAutoFit/>
          </a:bodyPr>
          <a:lstStyle/>
          <a:p>
            <a:r>
              <a:rPr lang="de-DE" sz="2400" b="1" i="0" dirty="0">
                <a:solidFill>
                  <a:srgbClr val="DCDDDE"/>
                </a:solidFill>
                <a:effectLst/>
                <a:latin typeface="Aldrich" panose="02000000000000000000" pitchFamily="2" charset="0"/>
              </a:rPr>
              <a:t>NETWORK</a:t>
            </a:r>
            <a:endParaRPr lang="de-DE" sz="2400" b="1" dirty="0">
              <a:latin typeface="Aldrich" panose="02000000000000000000" pitchFamily="2" charset="0"/>
            </a:endParaRPr>
          </a:p>
        </p:txBody>
      </p:sp>
      <p:sp>
        <p:nvSpPr>
          <p:cNvPr id="13" name="Textfeld 12">
            <a:extLst>
              <a:ext uri="{FF2B5EF4-FFF2-40B4-BE49-F238E27FC236}">
                <a16:creationId xmlns:a16="http://schemas.microsoft.com/office/drawing/2014/main" id="{5C62E6E2-3D10-B3A3-D000-B7A7C5C61429}"/>
              </a:ext>
            </a:extLst>
          </p:cNvPr>
          <p:cNvSpPr txBox="1"/>
          <p:nvPr/>
        </p:nvSpPr>
        <p:spPr>
          <a:xfrm>
            <a:off x="496287" y="5818340"/>
            <a:ext cx="8169224" cy="369332"/>
          </a:xfrm>
          <a:prstGeom prst="rect">
            <a:avLst/>
          </a:prstGeom>
          <a:noFill/>
        </p:spPr>
        <p:txBody>
          <a:bodyPr wrap="none" rtlCol="0">
            <a:spAutoFit/>
          </a:bodyPr>
          <a:lstStyle/>
          <a:p>
            <a:r>
              <a:rPr lang="de-DE" b="1" i="0" dirty="0">
                <a:solidFill>
                  <a:srgbClr val="DCDDDE"/>
                </a:solidFill>
                <a:effectLst/>
                <a:latin typeface="Athiti" pitchFamily="2" charset="-34"/>
                <a:cs typeface="Athiti" pitchFamily="2" charset="-34"/>
              </a:rPr>
              <a:t>20+ </a:t>
            </a:r>
            <a:r>
              <a:rPr lang="de-DE" b="1" i="0" dirty="0" err="1">
                <a:solidFill>
                  <a:srgbClr val="DCDDDE"/>
                </a:solidFill>
                <a:effectLst/>
                <a:latin typeface="Athiti" pitchFamily="2" charset="-34"/>
                <a:cs typeface="Athiti" pitchFamily="2" charset="-34"/>
              </a:rPr>
              <a:t>highly</a:t>
            </a:r>
            <a:r>
              <a:rPr lang="de-DE" b="1" i="0" dirty="0">
                <a:solidFill>
                  <a:srgbClr val="DCDDDE"/>
                </a:solidFill>
                <a:effectLst/>
                <a:latin typeface="Athiti" pitchFamily="2" charset="-34"/>
                <a:cs typeface="Athiti" pitchFamily="2" charset="-34"/>
              </a:rPr>
              <a:t> </a:t>
            </a:r>
            <a:r>
              <a:rPr lang="de-DE" b="1" i="0" dirty="0" err="1">
                <a:solidFill>
                  <a:srgbClr val="DCDDDE"/>
                </a:solidFill>
                <a:effectLst/>
                <a:latin typeface="Athiti" pitchFamily="2" charset="-34"/>
                <a:cs typeface="Athiti" pitchFamily="2" charset="-34"/>
              </a:rPr>
              <a:t>experienced</a:t>
            </a:r>
            <a:r>
              <a:rPr lang="de-DE" b="1" i="0" dirty="0">
                <a:solidFill>
                  <a:srgbClr val="DCDDDE"/>
                </a:solidFill>
                <a:effectLst/>
                <a:latin typeface="Athiti" pitchFamily="2" charset="-34"/>
                <a:cs typeface="Athiti" pitchFamily="2" charset="-34"/>
              </a:rPr>
              <a:t> Software Developers, Marketing </a:t>
            </a:r>
            <a:r>
              <a:rPr lang="de-DE" b="1" i="0" dirty="0" err="1">
                <a:solidFill>
                  <a:srgbClr val="DCDDDE"/>
                </a:solidFill>
                <a:effectLst/>
                <a:latin typeface="Athiti" pitchFamily="2" charset="-34"/>
                <a:cs typeface="Athiti" pitchFamily="2" charset="-34"/>
              </a:rPr>
              <a:t>Experts</a:t>
            </a:r>
            <a:r>
              <a:rPr lang="de-DE" b="1" i="0" dirty="0">
                <a:solidFill>
                  <a:srgbClr val="DCDDDE"/>
                </a:solidFill>
                <a:effectLst/>
                <a:latin typeface="Athiti" pitchFamily="2" charset="-34"/>
                <a:cs typeface="Athiti" pitchFamily="2" charset="-34"/>
              </a:rPr>
              <a:t> &amp; UX/UI-Designer</a:t>
            </a:r>
            <a:endParaRPr lang="de-DE" b="1" dirty="0">
              <a:latin typeface="Athiti" pitchFamily="2" charset="-34"/>
              <a:cs typeface="Athiti" pitchFamily="2" charset="-34"/>
            </a:endParaRPr>
          </a:p>
        </p:txBody>
      </p:sp>
    </p:spTree>
    <p:extLst>
      <p:ext uri="{BB962C8B-B14F-4D97-AF65-F5344CB8AC3E}">
        <p14:creationId xmlns:p14="http://schemas.microsoft.com/office/powerpoint/2010/main" val="4017961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descr="Ein Bild, das Nacht enthält.&#10;&#10;Automatisch generierte Beschreibung">
            <a:extLst>
              <a:ext uri="{FF2B5EF4-FFF2-40B4-BE49-F238E27FC236}">
                <a16:creationId xmlns:a16="http://schemas.microsoft.com/office/drawing/2014/main" id="{E46C0048-02CF-8888-5E2A-C0AA751B3CFB}"/>
              </a:ext>
            </a:extLst>
          </p:cNvPr>
          <p:cNvPicPr>
            <a:picLocks noChangeAspect="1"/>
          </p:cNvPicPr>
          <p:nvPr/>
        </p:nvPicPr>
        <p:blipFill rotWithShape="1">
          <a:blip r:embed="rId2"/>
          <a:srcRect l="13812" t="358" r="13253" b="24412"/>
          <a:stretch/>
        </p:blipFill>
        <p:spPr>
          <a:xfrm>
            <a:off x="-1" y="0"/>
            <a:ext cx="12192001" cy="6858000"/>
          </a:xfrm>
          <a:prstGeom prst="rect">
            <a:avLst/>
          </a:prstGeom>
        </p:spPr>
      </p:pic>
      <p:sp>
        <p:nvSpPr>
          <p:cNvPr id="5" name="Rechteck 4">
            <a:extLst>
              <a:ext uri="{FF2B5EF4-FFF2-40B4-BE49-F238E27FC236}">
                <a16:creationId xmlns:a16="http://schemas.microsoft.com/office/drawing/2014/main" id="{C60995F9-6ABD-385E-4DF9-5FFFAD0E2874}"/>
              </a:ext>
            </a:extLst>
          </p:cNvPr>
          <p:cNvSpPr/>
          <p:nvPr/>
        </p:nvSpPr>
        <p:spPr>
          <a:xfrm>
            <a:off x="-1" y="-1"/>
            <a:ext cx="12192001" cy="6858001"/>
          </a:xfrm>
          <a:prstGeom prst="rect">
            <a:avLst/>
          </a:prstGeom>
          <a:solidFill>
            <a:schemeClr val="tx1">
              <a:alpha val="6983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76E1217C-5452-329F-7CFA-5CE8FC92882C}"/>
              </a:ext>
            </a:extLst>
          </p:cNvPr>
          <p:cNvSpPr txBox="1"/>
          <p:nvPr/>
        </p:nvSpPr>
        <p:spPr>
          <a:xfrm>
            <a:off x="496287" y="332837"/>
            <a:ext cx="2329484" cy="646331"/>
          </a:xfrm>
          <a:prstGeom prst="rect">
            <a:avLst/>
          </a:prstGeom>
          <a:noFill/>
        </p:spPr>
        <p:txBody>
          <a:bodyPr wrap="none" rtlCol="0">
            <a:spAutoFit/>
          </a:bodyPr>
          <a:lstStyle/>
          <a:p>
            <a:r>
              <a:rPr lang="de-DE" sz="3600" b="1" dirty="0">
                <a:solidFill>
                  <a:srgbClr val="DCDDDE"/>
                </a:solidFill>
                <a:latin typeface="Aldrich" panose="02000000000000000000" pitchFamily="2" charset="0"/>
              </a:rPr>
              <a:t>Products</a:t>
            </a:r>
            <a:endParaRPr lang="de-DE" sz="3600" b="1" dirty="0">
              <a:latin typeface="Aldrich" panose="02000000000000000000" pitchFamily="2" charset="0"/>
            </a:endParaRPr>
          </a:p>
        </p:txBody>
      </p:sp>
      <p:sp>
        <p:nvSpPr>
          <p:cNvPr id="2" name="Textfeld 1">
            <a:extLst>
              <a:ext uri="{FF2B5EF4-FFF2-40B4-BE49-F238E27FC236}">
                <a16:creationId xmlns:a16="http://schemas.microsoft.com/office/drawing/2014/main" id="{C84A92AE-C66E-E26B-75EE-380F9E653890}"/>
              </a:ext>
            </a:extLst>
          </p:cNvPr>
          <p:cNvSpPr txBox="1"/>
          <p:nvPr/>
        </p:nvSpPr>
        <p:spPr>
          <a:xfrm>
            <a:off x="496287" y="808141"/>
            <a:ext cx="1409360" cy="369332"/>
          </a:xfrm>
          <a:prstGeom prst="rect">
            <a:avLst/>
          </a:prstGeom>
          <a:noFill/>
        </p:spPr>
        <p:txBody>
          <a:bodyPr wrap="none" rtlCol="0">
            <a:spAutoFit/>
          </a:bodyPr>
          <a:lstStyle/>
          <a:p>
            <a:r>
              <a:rPr lang="de-DE" b="0" i="0" dirty="0">
                <a:solidFill>
                  <a:srgbClr val="DCDDDE"/>
                </a:solidFill>
                <a:effectLst/>
                <a:latin typeface="Athiti" pitchFamily="2" charset="-34"/>
                <a:cs typeface="Athiti" pitchFamily="2" charset="-34"/>
              </a:rPr>
              <a:t>Eris Protocol</a:t>
            </a:r>
            <a:endParaRPr lang="de-DE" dirty="0">
              <a:latin typeface="Athiti" pitchFamily="2" charset="-34"/>
              <a:cs typeface="Athiti" pitchFamily="2" charset="-34"/>
            </a:endParaRPr>
          </a:p>
        </p:txBody>
      </p:sp>
      <p:pic>
        <p:nvPicPr>
          <p:cNvPr id="3" name="Grafik 2">
            <a:extLst>
              <a:ext uri="{FF2B5EF4-FFF2-40B4-BE49-F238E27FC236}">
                <a16:creationId xmlns:a16="http://schemas.microsoft.com/office/drawing/2014/main" id="{8540FD3E-13EB-5ED2-3E27-430217C5B0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75786" y="6121978"/>
            <a:ext cx="449051" cy="449051"/>
          </a:xfrm>
          <a:prstGeom prst="rect">
            <a:avLst/>
          </a:prstGeom>
        </p:spPr>
      </p:pic>
      <p:sp>
        <p:nvSpPr>
          <p:cNvPr id="4" name="Textfeld 3">
            <a:extLst>
              <a:ext uri="{FF2B5EF4-FFF2-40B4-BE49-F238E27FC236}">
                <a16:creationId xmlns:a16="http://schemas.microsoft.com/office/drawing/2014/main" id="{44F78FEB-3623-9908-99F8-F246947E8935}"/>
              </a:ext>
            </a:extLst>
          </p:cNvPr>
          <p:cNvSpPr txBox="1"/>
          <p:nvPr/>
        </p:nvSpPr>
        <p:spPr>
          <a:xfrm>
            <a:off x="496286" y="2110142"/>
            <a:ext cx="4552950" cy="584775"/>
          </a:xfrm>
          <a:prstGeom prst="rect">
            <a:avLst/>
          </a:prstGeom>
          <a:noFill/>
        </p:spPr>
        <p:txBody>
          <a:bodyPr wrap="square" rtlCol="0">
            <a:spAutoFit/>
          </a:bodyPr>
          <a:lstStyle/>
          <a:p>
            <a:r>
              <a:rPr lang="de-DE" sz="3200" dirty="0">
                <a:solidFill>
                  <a:schemeClr val="accent5"/>
                </a:solidFill>
                <a:latin typeface="Aldrich" panose="02000000000000000000" pitchFamily="2" charset="0"/>
              </a:rPr>
              <a:t>Liquid </a:t>
            </a:r>
            <a:r>
              <a:rPr lang="de-DE" sz="3200" dirty="0" err="1">
                <a:solidFill>
                  <a:schemeClr val="accent5"/>
                </a:solidFill>
                <a:latin typeface="Aldrich" panose="02000000000000000000" pitchFamily="2" charset="0"/>
              </a:rPr>
              <a:t>Staking</a:t>
            </a:r>
            <a:endParaRPr lang="de-DE" sz="3200" dirty="0">
              <a:solidFill>
                <a:schemeClr val="accent5"/>
              </a:solidFill>
              <a:latin typeface="Aldrich" panose="02000000000000000000" pitchFamily="2" charset="0"/>
            </a:endParaRPr>
          </a:p>
        </p:txBody>
      </p:sp>
      <p:sp>
        <p:nvSpPr>
          <p:cNvPr id="6" name="Textfeld 5">
            <a:extLst>
              <a:ext uri="{FF2B5EF4-FFF2-40B4-BE49-F238E27FC236}">
                <a16:creationId xmlns:a16="http://schemas.microsoft.com/office/drawing/2014/main" id="{F9E81907-BBB0-BF27-D311-61702879B093}"/>
              </a:ext>
            </a:extLst>
          </p:cNvPr>
          <p:cNvSpPr txBox="1"/>
          <p:nvPr/>
        </p:nvSpPr>
        <p:spPr>
          <a:xfrm>
            <a:off x="496287" y="2694917"/>
            <a:ext cx="4552949" cy="923330"/>
          </a:xfrm>
          <a:prstGeom prst="rect">
            <a:avLst/>
          </a:prstGeom>
          <a:noFill/>
        </p:spPr>
        <p:txBody>
          <a:bodyPr wrap="square" rtlCol="0">
            <a:spAutoFit/>
          </a:bodyPr>
          <a:lstStyle/>
          <a:p>
            <a:r>
              <a:rPr lang="de-DE" dirty="0">
                <a:solidFill>
                  <a:schemeClr val="bg2"/>
                </a:solidFill>
                <a:latin typeface="Athiti"/>
                <a:cs typeface="Athiti"/>
              </a:rPr>
              <a:t>// </a:t>
            </a:r>
            <a:r>
              <a:rPr lang="de-DE" dirty="0" err="1">
                <a:solidFill>
                  <a:schemeClr val="bg2"/>
                </a:solidFill>
                <a:latin typeface="Athiti"/>
                <a:cs typeface="Athiti"/>
              </a:rPr>
              <a:t>Highest</a:t>
            </a:r>
            <a:r>
              <a:rPr lang="de-DE" dirty="0">
                <a:solidFill>
                  <a:schemeClr val="bg2"/>
                </a:solidFill>
                <a:latin typeface="Athiti"/>
                <a:cs typeface="Athiti"/>
              </a:rPr>
              <a:t> APY</a:t>
            </a:r>
          </a:p>
          <a:p>
            <a:r>
              <a:rPr lang="de-DE" dirty="0">
                <a:solidFill>
                  <a:schemeClr val="bg2"/>
                </a:solidFill>
                <a:latin typeface="Athiti"/>
                <a:cs typeface="Athiti"/>
              </a:rPr>
              <a:t>// Gauge </a:t>
            </a:r>
            <a:r>
              <a:rPr lang="de-DE" dirty="0" err="1">
                <a:solidFill>
                  <a:schemeClr val="bg2"/>
                </a:solidFill>
                <a:latin typeface="Athiti"/>
                <a:cs typeface="Athiti"/>
              </a:rPr>
              <a:t>based</a:t>
            </a:r>
            <a:r>
              <a:rPr lang="de-DE" dirty="0">
                <a:solidFill>
                  <a:schemeClr val="bg2"/>
                </a:solidFill>
                <a:latin typeface="Athiti"/>
                <a:cs typeface="Athiti"/>
              </a:rPr>
              <a:t> </a:t>
            </a:r>
            <a:r>
              <a:rPr lang="de-DE" dirty="0" err="1">
                <a:solidFill>
                  <a:schemeClr val="bg2"/>
                </a:solidFill>
                <a:latin typeface="Athiti"/>
                <a:cs typeface="Athiti"/>
              </a:rPr>
              <a:t>delegations</a:t>
            </a:r>
            <a:endParaRPr lang="de-DE" dirty="0">
              <a:solidFill>
                <a:schemeClr val="bg2"/>
              </a:solidFill>
              <a:latin typeface="Athiti"/>
              <a:cs typeface="Athiti"/>
            </a:endParaRPr>
          </a:p>
          <a:p>
            <a:r>
              <a:rPr lang="de-DE" dirty="0">
                <a:solidFill>
                  <a:schemeClr val="bg2"/>
                </a:solidFill>
                <a:latin typeface="Athiti"/>
                <a:cs typeface="Athiti"/>
              </a:rPr>
              <a:t>// Users own </a:t>
            </a:r>
            <a:r>
              <a:rPr lang="de-DE" dirty="0" err="1">
                <a:solidFill>
                  <a:schemeClr val="bg2"/>
                </a:solidFill>
                <a:latin typeface="Athiti"/>
                <a:cs typeface="Athiti"/>
              </a:rPr>
              <a:t>governance</a:t>
            </a:r>
            <a:r>
              <a:rPr lang="de-DE" dirty="0">
                <a:solidFill>
                  <a:schemeClr val="bg2"/>
                </a:solidFill>
                <a:latin typeface="Athiti"/>
                <a:cs typeface="Athiti"/>
              </a:rPr>
              <a:t> power</a:t>
            </a:r>
          </a:p>
        </p:txBody>
      </p:sp>
      <p:sp>
        <p:nvSpPr>
          <p:cNvPr id="9" name="Textfeld 8">
            <a:extLst>
              <a:ext uri="{FF2B5EF4-FFF2-40B4-BE49-F238E27FC236}">
                <a16:creationId xmlns:a16="http://schemas.microsoft.com/office/drawing/2014/main" id="{1DA8CDCB-E29E-A7C1-B40F-C9F2A4739CBB}"/>
              </a:ext>
            </a:extLst>
          </p:cNvPr>
          <p:cNvSpPr txBox="1"/>
          <p:nvPr/>
        </p:nvSpPr>
        <p:spPr>
          <a:xfrm>
            <a:off x="6515099" y="2110142"/>
            <a:ext cx="4552950" cy="584775"/>
          </a:xfrm>
          <a:prstGeom prst="rect">
            <a:avLst/>
          </a:prstGeom>
          <a:noFill/>
        </p:spPr>
        <p:txBody>
          <a:bodyPr wrap="square" rtlCol="0">
            <a:spAutoFit/>
          </a:bodyPr>
          <a:lstStyle/>
          <a:p>
            <a:r>
              <a:rPr lang="de-DE" sz="3200" dirty="0">
                <a:solidFill>
                  <a:schemeClr val="accent5"/>
                </a:solidFill>
                <a:latin typeface="Aldrich" panose="02000000000000000000" pitchFamily="2" charset="0"/>
              </a:rPr>
              <a:t>Liquid Re-</a:t>
            </a:r>
            <a:r>
              <a:rPr lang="de-DE" sz="3200" dirty="0" err="1">
                <a:solidFill>
                  <a:schemeClr val="accent5"/>
                </a:solidFill>
                <a:latin typeface="Aldrich" panose="02000000000000000000" pitchFamily="2" charset="0"/>
              </a:rPr>
              <a:t>Staking</a:t>
            </a:r>
            <a:endParaRPr lang="de-DE" sz="3200" dirty="0">
              <a:solidFill>
                <a:schemeClr val="accent5"/>
              </a:solidFill>
              <a:latin typeface="Aldrich" panose="02000000000000000000" pitchFamily="2" charset="0"/>
            </a:endParaRPr>
          </a:p>
        </p:txBody>
      </p:sp>
      <p:sp>
        <p:nvSpPr>
          <p:cNvPr id="10" name="Textfeld 9">
            <a:extLst>
              <a:ext uri="{FF2B5EF4-FFF2-40B4-BE49-F238E27FC236}">
                <a16:creationId xmlns:a16="http://schemas.microsoft.com/office/drawing/2014/main" id="{D449CE3D-D773-1FF0-041C-4D5CB8187A7F}"/>
              </a:ext>
            </a:extLst>
          </p:cNvPr>
          <p:cNvSpPr txBox="1"/>
          <p:nvPr/>
        </p:nvSpPr>
        <p:spPr>
          <a:xfrm>
            <a:off x="6515099" y="2694917"/>
            <a:ext cx="4879042" cy="369332"/>
          </a:xfrm>
          <a:prstGeom prst="rect">
            <a:avLst/>
          </a:prstGeom>
          <a:noFill/>
        </p:spPr>
        <p:txBody>
          <a:bodyPr wrap="square" rtlCol="0">
            <a:spAutoFit/>
          </a:bodyPr>
          <a:lstStyle/>
          <a:p>
            <a:r>
              <a:rPr lang="de-DE" dirty="0">
                <a:solidFill>
                  <a:schemeClr val="bg2"/>
                </a:solidFill>
                <a:latin typeface="Athiti"/>
                <a:cs typeface="Athiti"/>
              </a:rPr>
              <a:t>// Premier Liquid DAO and Re-</a:t>
            </a:r>
            <a:r>
              <a:rPr lang="de-DE" dirty="0" err="1">
                <a:solidFill>
                  <a:schemeClr val="bg2"/>
                </a:solidFill>
                <a:latin typeface="Athiti"/>
                <a:cs typeface="Athiti"/>
              </a:rPr>
              <a:t>Staking</a:t>
            </a:r>
            <a:r>
              <a:rPr lang="de-DE" dirty="0">
                <a:solidFill>
                  <a:schemeClr val="bg2"/>
                </a:solidFill>
                <a:latin typeface="Athiti"/>
                <a:cs typeface="Athiti"/>
              </a:rPr>
              <a:t> Provider</a:t>
            </a:r>
          </a:p>
        </p:txBody>
      </p:sp>
      <p:sp>
        <p:nvSpPr>
          <p:cNvPr id="11" name="Textfeld 10">
            <a:extLst>
              <a:ext uri="{FF2B5EF4-FFF2-40B4-BE49-F238E27FC236}">
                <a16:creationId xmlns:a16="http://schemas.microsoft.com/office/drawing/2014/main" id="{C0E9734F-F5C0-07D0-FA55-0493E87F5422}"/>
              </a:ext>
            </a:extLst>
          </p:cNvPr>
          <p:cNvSpPr txBox="1"/>
          <p:nvPr/>
        </p:nvSpPr>
        <p:spPr>
          <a:xfrm>
            <a:off x="496285" y="4058361"/>
            <a:ext cx="4552949" cy="584775"/>
          </a:xfrm>
          <a:prstGeom prst="rect">
            <a:avLst/>
          </a:prstGeom>
          <a:noFill/>
        </p:spPr>
        <p:txBody>
          <a:bodyPr wrap="square" rtlCol="0">
            <a:spAutoFit/>
          </a:bodyPr>
          <a:lstStyle/>
          <a:p>
            <a:r>
              <a:rPr lang="de-DE" sz="3200" dirty="0">
                <a:solidFill>
                  <a:schemeClr val="accent5"/>
                </a:solidFill>
                <a:latin typeface="Aldrich" panose="02000000000000000000" pitchFamily="2" charset="0"/>
              </a:rPr>
              <a:t>Arbitrage </a:t>
            </a:r>
            <a:r>
              <a:rPr lang="de-DE" sz="3200" dirty="0" err="1">
                <a:solidFill>
                  <a:schemeClr val="accent5"/>
                </a:solidFill>
                <a:latin typeface="Aldrich" panose="02000000000000000000" pitchFamily="2" charset="0"/>
              </a:rPr>
              <a:t>Vaults</a:t>
            </a:r>
            <a:endParaRPr lang="de-DE" sz="3200" dirty="0">
              <a:solidFill>
                <a:schemeClr val="accent5"/>
              </a:solidFill>
              <a:latin typeface="Aldrich" panose="02000000000000000000" pitchFamily="2" charset="0"/>
            </a:endParaRPr>
          </a:p>
        </p:txBody>
      </p:sp>
      <p:sp>
        <p:nvSpPr>
          <p:cNvPr id="12" name="Textfeld 11">
            <a:extLst>
              <a:ext uri="{FF2B5EF4-FFF2-40B4-BE49-F238E27FC236}">
                <a16:creationId xmlns:a16="http://schemas.microsoft.com/office/drawing/2014/main" id="{122E8666-4558-359C-370D-480A7C478A14}"/>
              </a:ext>
            </a:extLst>
          </p:cNvPr>
          <p:cNvSpPr txBox="1"/>
          <p:nvPr/>
        </p:nvSpPr>
        <p:spPr>
          <a:xfrm>
            <a:off x="496286" y="4643136"/>
            <a:ext cx="4552949" cy="646331"/>
          </a:xfrm>
          <a:prstGeom prst="rect">
            <a:avLst/>
          </a:prstGeom>
          <a:noFill/>
        </p:spPr>
        <p:txBody>
          <a:bodyPr wrap="square" rtlCol="0">
            <a:spAutoFit/>
          </a:bodyPr>
          <a:lstStyle/>
          <a:p>
            <a:r>
              <a:rPr lang="de-DE" dirty="0">
                <a:solidFill>
                  <a:schemeClr val="bg2"/>
                </a:solidFill>
                <a:latin typeface="Athiti" pitchFamily="2" charset="-34"/>
                <a:cs typeface="Athiti" pitchFamily="2" charset="-34"/>
              </a:rPr>
              <a:t>// </a:t>
            </a:r>
            <a:r>
              <a:rPr lang="de-DE" dirty="0" err="1">
                <a:solidFill>
                  <a:schemeClr val="bg2"/>
                </a:solidFill>
                <a:latin typeface="Athiti" pitchFamily="2" charset="-34"/>
                <a:cs typeface="Athiti" pitchFamily="2" charset="-34"/>
              </a:rPr>
              <a:t>Stabilizing</a:t>
            </a:r>
            <a:r>
              <a:rPr lang="de-DE" dirty="0">
                <a:solidFill>
                  <a:schemeClr val="bg2"/>
                </a:solidFill>
                <a:latin typeface="Athiti" pitchFamily="2" charset="-34"/>
                <a:cs typeface="Athiti" pitchFamily="2" charset="-34"/>
              </a:rPr>
              <a:t> LST </a:t>
            </a:r>
            <a:r>
              <a:rPr lang="de-DE" dirty="0" err="1">
                <a:solidFill>
                  <a:schemeClr val="bg2"/>
                </a:solidFill>
                <a:latin typeface="Athiti" pitchFamily="2" charset="-34"/>
                <a:cs typeface="Athiti" pitchFamily="2" charset="-34"/>
              </a:rPr>
              <a:t>peg</a:t>
            </a:r>
            <a:endParaRPr lang="de-DE" dirty="0">
              <a:solidFill>
                <a:schemeClr val="bg2"/>
              </a:solidFill>
              <a:latin typeface="Athiti" pitchFamily="2" charset="-34"/>
              <a:cs typeface="Athiti" pitchFamily="2" charset="-34"/>
            </a:endParaRPr>
          </a:p>
          <a:p>
            <a:r>
              <a:rPr lang="de-DE" dirty="0">
                <a:solidFill>
                  <a:schemeClr val="bg2"/>
                </a:solidFill>
                <a:latin typeface="Athiti" pitchFamily="2" charset="-34"/>
                <a:cs typeface="Athiti" pitchFamily="2" charset="-34"/>
              </a:rPr>
              <a:t>// </a:t>
            </a:r>
            <a:r>
              <a:rPr lang="de-DE" dirty="0" err="1">
                <a:solidFill>
                  <a:schemeClr val="bg2"/>
                </a:solidFill>
                <a:latin typeface="Athiti" pitchFamily="2" charset="-34"/>
                <a:cs typeface="Athiti" pitchFamily="2" charset="-34"/>
              </a:rPr>
              <a:t>Strategy</a:t>
            </a:r>
            <a:r>
              <a:rPr lang="de-DE" dirty="0">
                <a:solidFill>
                  <a:schemeClr val="bg2"/>
                </a:solidFill>
                <a:latin typeface="Athiti" pitchFamily="2" charset="-34"/>
                <a:cs typeface="Athiti" pitchFamily="2" charset="-34"/>
              </a:rPr>
              <a:t> </a:t>
            </a:r>
            <a:r>
              <a:rPr lang="de-DE" dirty="0" err="1">
                <a:solidFill>
                  <a:schemeClr val="bg2"/>
                </a:solidFill>
                <a:latin typeface="Athiti" pitchFamily="2" charset="-34"/>
                <a:cs typeface="Athiti" pitchFamily="2" charset="-34"/>
              </a:rPr>
              <a:t>beating</a:t>
            </a:r>
            <a:r>
              <a:rPr lang="de-DE" dirty="0">
                <a:solidFill>
                  <a:schemeClr val="bg2"/>
                </a:solidFill>
                <a:latin typeface="Athiti" pitchFamily="2" charset="-34"/>
                <a:cs typeface="Athiti" pitchFamily="2" charset="-34"/>
              </a:rPr>
              <a:t> </a:t>
            </a:r>
            <a:r>
              <a:rPr lang="de-DE" dirty="0" err="1">
                <a:solidFill>
                  <a:schemeClr val="bg2"/>
                </a:solidFill>
                <a:latin typeface="Athiti" pitchFamily="2" charset="-34"/>
                <a:cs typeface="Athiti" pitchFamily="2" charset="-34"/>
              </a:rPr>
              <a:t>staking</a:t>
            </a:r>
            <a:r>
              <a:rPr lang="de-DE" dirty="0">
                <a:solidFill>
                  <a:schemeClr val="bg2"/>
                </a:solidFill>
                <a:latin typeface="Athiti" pitchFamily="2" charset="-34"/>
                <a:cs typeface="Athiti" pitchFamily="2" charset="-34"/>
              </a:rPr>
              <a:t> </a:t>
            </a:r>
            <a:r>
              <a:rPr lang="de-DE" dirty="0" err="1">
                <a:solidFill>
                  <a:schemeClr val="bg2"/>
                </a:solidFill>
                <a:latin typeface="Athiti" pitchFamily="2" charset="-34"/>
                <a:cs typeface="Athiti" pitchFamily="2" charset="-34"/>
              </a:rPr>
              <a:t>rewards</a:t>
            </a:r>
            <a:endParaRPr lang="de-DE" dirty="0">
              <a:solidFill>
                <a:schemeClr val="bg2"/>
              </a:solidFill>
              <a:latin typeface="Athiti" pitchFamily="2" charset="-34"/>
              <a:cs typeface="Athiti" pitchFamily="2" charset="-34"/>
            </a:endParaRPr>
          </a:p>
        </p:txBody>
      </p:sp>
      <p:sp>
        <p:nvSpPr>
          <p:cNvPr id="13" name="Textfeld 12">
            <a:extLst>
              <a:ext uri="{FF2B5EF4-FFF2-40B4-BE49-F238E27FC236}">
                <a16:creationId xmlns:a16="http://schemas.microsoft.com/office/drawing/2014/main" id="{87822559-AFB6-20FB-C467-DD9FD72EEC33}"/>
              </a:ext>
            </a:extLst>
          </p:cNvPr>
          <p:cNvSpPr txBox="1"/>
          <p:nvPr/>
        </p:nvSpPr>
        <p:spPr>
          <a:xfrm>
            <a:off x="6515097" y="4058361"/>
            <a:ext cx="4552952" cy="584775"/>
          </a:xfrm>
          <a:prstGeom prst="rect">
            <a:avLst/>
          </a:prstGeom>
          <a:noFill/>
        </p:spPr>
        <p:txBody>
          <a:bodyPr wrap="square" rtlCol="0">
            <a:spAutoFit/>
          </a:bodyPr>
          <a:lstStyle/>
          <a:p>
            <a:r>
              <a:rPr lang="de-DE" sz="3200" dirty="0" err="1">
                <a:solidFill>
                  <a:schemeClr val="accent5"/>
                </a:solidFill>
                <a:latin typeface="Aldrich" panose="02000000000000000000" pitchFamily="2" charset="0"/>
              </a:rPr>
              <a:t>Yield</a:t>
            </a:r>
            <a:r>
              <a:rPr lang="de-DE" sz="3200" dirty="0">
                <a:solidFill>
                  <a:schemeClr val="accent5"/>
                </a:solidFill>
                <a:latin typeface="Aldrich" panose="02000000000000000000" pitchFamily="2" charset="0"/>
              </a:rPr>
              <a:t> Optimizer</a:t>
            </a:r>
          </a:p>
        </p:txBody>
      </p:sp>
      <p:sp>
        <p:nvSpPr>
          <p:cNvPr id="14" name="Textfeld 13">
            <a:extLst>
              <a:ext uri="{FF2B5EF4-FFF2-40B4-BE49-F238E27FC236}">
                <a16:creationId xmlns:a16="http://schemas.microsoft.com/office/drawing/2014/main" id="{6FE922E8-7D67-DE04-F19F-EB8945609568}"/>
              </a:ext>
            </a:extLst>
          </p:cNvPr>
          <p:cNvSpPr txBox="1"/>
          <p:nvPr/>
        </p:nvSpPr>
        <p:spPr>
          <a:xfrm>
            <a:off x="6515098" y="4643136"/>
            <a:ext cx="4552952" cy="1200329"/>
          </a:xfrm>
          <a:prstGeom prst="rect">
            <a:avLst/>
          </a:prstGeom>
          <a:noFill/>
        </p:spPr>
        <p:txBody>
          <a:bodyPr wrap="square" rtlCol="0">
            <a:spAutoFit/>
          </a:bodyPr>
          <a:lstStyle/>
          <a:p>
            <a:r>
              <a:rPr lang="de-DE" dirty="0">
                <a:solidFill>
                  <a:schemeClr val="bg2"/>
                </a:solidFill>
                <a:latin typeface="Athiti" pitchFamily="2" charset="-34"/>
                <a:cs typeface="Athiti" pitchFamily="2" charset="-34"/>
              </a:rPr>
              <a:t>// LP </a:t>
            </a:r>
            <a:r>
              <a:rPr lang="de-DE" dirty="0" err="1">
                <a:solidFill>
                  <a:schemeClr val="bg2"/>
                </a:solidFill>
                <a:latin typeface="Athiti" pitchFamily="2" charset="-34"/>
                <a:cs typeface="Athiti" pitchFamily="2" charset="-34"/>
              </a:rPr>
              <a:t>reward</a:t>
            </a:r>
            <a:r>
              <a:rPr lang="de-DE" dirty="0">
                <a:solidFill>
                  <a:schemeClr val="bg2"/>
                </a:solidFill>
                <a:latin typeface="Athiti" pitchFamily="2" charset="-34"/>
                <a:cs typeface="Athiti" pitchFamily="2" charset="-34"/>
              </a:rPr>
              <a:t> auto-</a:t>
            </a:r>
            <a:r>
              <a:rPr lang="de-DE" dirty="0" err="1">
                <a:solidFill>
                  <a:schemeClr val="bg2"/>
                </a:solidFill>
                <a:latin typeface="Athiti" pitchFamily="2" charset="-34"/>
                <a:cs typeface="Athiti" pitchFamily="2" charset="-34"/>
              </a:rPr>
              <a:t>compounding</a:t>
            </a:r>
            <a:endParaRPr lang="de-DE" dirty="0">
              <a:solidFill>
                <a:schemeClr val="bg2"/>
              </a:solidFill>
              <a:latin typeface="Athiti" pitchFamily="2" charset="-34"/>
              <a:cs typeface="Athiti" pitchFamily="2" charset="-34"/>
            </a:endParaRPr>
          </a:p>
          <a:p>
            <a:r>
              <a:rPr lang="de-DE" dirty="0">
                <a:solidFill>
                  <a:schemeClr val="bg2"/>
                </a:solidFill>
                <a:latin typeface="Athiti" pitchFamily="2" charset="-34"/>
                <a:cs typeface="Athiti" pitchFamily="2" charset="-34"/>
              </a:rPr>
              <a:t>// </a:t>
            </a:r>
            <a:r>
              <a:rPr lang="de-DE" dirty="0" err="1">
                <a:solidFill>
                  <a:schemeClr val="bg2"/>
                </a:solidFill>
                <a:latin typeface="Athiti" pitchFamily="2" charset="-34"/>
                <a:cs typeface="Athiti" pitchFamily="2" charset="-34"/>
              </a:rPr>
              <a:t>Advanced</a:t>
            </a:r>
            <a:r>
              <a:rPr lang="de-DE" dirty="0">
                <a:solidFill>
                  <a:schemeClr val="bg2"/>
                </a:solidFill>
                <a:latin typeface="Athiti" pitchFamily="2" charset="-34"/>
                <a:cs typeface="Athiti" pitchFamily="2" charset="-34"/>
              </a:rPr>
              <a:t> Wallet </a:t>
            </a:r>
            <a:r>
              <a:rPr lang="de-DE" dirty="0" err="1">
                <a:solidFill>
                  <a:schemeClr val="bg2"/>
                </a:solidFill>
                <a:latin typeface="Athiti" pitchFamily="2" charset="-34"/>
                <a:cs typeface="Athiti" pitchFamily="2" charset="-34"/>
              </a:rPr>
              <a:t>DeFi-Automations</a:t>
            </a:r>
            <a:endParaRPr lang="de-DE" dirty="0">
              <a:solidFill>
                <a:schemeClr val="bg2"/>
              </a:solidFill>
              <a:latin typeface="Athiti" pitchFamily="2" charset="-34"/>
              <a:cs typeface="Athiti" pitchFamily="2" charset="-34"/>
            </a:endParaRPr>
          </a:p>
          <a:p>
            <a:r>
              <a:rPr lang="de-DE" dirty="0">
                <a:solidFill>
                  <a:schemeClr val="bg2"/>
                </a:solidFill>
                <a:latin typeface="Athiti" pitchFamily="2" charset="-34"/>
                <a:cs typeface="Athiti" pitchFamily="2" charset="-34"/>
              </a:rPr>
              <a:t>// </a:t>
            </a:r>
            <a:r>
              <a:rPr lang="de-DE" dirty="0" err="1">
                <a:solidFill>
                  <a:schemeClr val="bg2"/>
                </a:solidFill>
                <a:latin typeface="Athiti" pitchFamily="2" charset="-34"/>
                <a:cs typeface="Athiti" pitchFamily="2" charset="-34"/>
              </a:rPr>
              <a:t>ve</a:t>
            </a:r>
            <a:r>
              <a:rPr lang="de-DE" dirty="0">
                <a:solidFill>
                  <a:schemeClr val="bg2"/>
                </a:solidFill>
                <a:latin typeface="Athiti" pitchFamily="2" charset="-34"/>
                <a:cs typeface="Athiti" pitchFamily="2" charset="-34"/>
              </a:rPr>
              <a:t>(3,3)</a:t>
            </a:r>
          </a:p>
          <a:p>
            <a:r>
              <a:rPr lang="de-DE" dirty="0">
                <a:solidFill>
                  <a:schemeClr val="bg2"/>
                </a:solidFill>
                <a:latin typeface="Athiti" pitchFamily="2" charset="-34"/>
                <a:cs typeface="Athiti" pitchFamily="2" charset="-34"/>
              </a:rPr>
              <a:t>// </a:t>
            </a:r>
            <a:r>
              <a:rPr lang="de-DE" dirty="0" err="1">
                <a:solidFill>
                  <a:schemeClr val="bg2"/>
                </a:solidFill>
                <a:latin typeface="Athiti" pitchFamily="2" charset="-34"/>
                <a:cs typeface="Athiti" pitchFamily="2" charset="-34"/>
              </a:rPr>
              <a:t>Zapper</a:t>
            </a:r>
            <a:endParaRPr lang="de-DE" dirty="0">
              <a:solidFill>
                <a:schemeClr val="bg2"/>
              </a:solidFill>
              <a:latin typeface="Athiti" pitchFamily="2" charset="-34"/>
              <a:cs typeface="Athiti" pitchFamily="2" charset="-34"/>
            </a:endParaRPr>
          </a:p>
        </p:txBody>
      </p:sp>
    </p:spTree>
    <p:extLst>
      <p:ext uri="{BB962C8B-B14F-4D97-AF65-F5344CB8AC3E}">
        <p14:creationId xmlns:p14="http://schemas.microsoft.com/office/powerpoint/2010/main" val="4006116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descr="Ein Bild, das Nacht enthält.&#10;&#10;Automatisch generierte Beschreibung">
            <a:extLst>
              <a:ext uri="{FF2B5EF4-FFF2-40B4-BE49-F238E27FC236}">
                <a16:creationId xmlns:a16="http://schemas.microsoft.com/office/drawing/2014/main" id="{E46C0048-02CF-8888-5E2A-C0AA751B3CFB}"/>
              </a:ext>
            </a:extLst>
          </p:cNvPr>
          <p:cNvPicPr>
            <a:picLocks noChangeAspect="1"/>
          </p:cNvPicPr>
          <p:nvPr/>
        </p:nvPicPr>
        <p:blipFill rotWithShape="1">
          <a:blip r:embed="rId2"/>
          <a:srcRect l="13812" t="358" r="13253" b="24412"/>
          <a:stretch/>
        </p:blipFill>
        <p:spPr>
          <a:xfrm>
            <a:off x="-1" y="0"/>
            <a:ext cx="12192001" cy="6858000"/>
          </a:xfrm>
          <a:prstGeom prst="rect">
            <a:avLst/>
          </a:prstGeom>
        </p:spPr>
      </p:pic>
      <p:sp>
        <p:nvSpPr>
          <p:cNvPr id="5" name="Rechteck 4">
            <a:extLst>
              <a:ext uri="{FF2B5EF4-FFF2-40B4-BE49-F238E27FC236}">
                <a16:creationId xmlns:a16="http://schemas.microsoft.com/office/drawing/2014/main" id="{C60995F9-6ABD-385E-4DF9-5FFFAD0E2874}"/>
              </a:ext>
            </a:extLst>
          </p:cNvPr>
          <p:cNvSpPr/>
          <p:nvPr/>
        </p:nvSpPr>
        <p:spPr>
          <a:xfrm>
            <a:off x="-1" y="-1"/>
            <a:ext cx="12192001" cy="6858001"/>
          </a:xfrm>
          <a:prstGeom prst="rect">
            <a:avLst/>
          </a:prstGeom>
          <a:solidFill>
            <a:schemeClr val="tx1">
              <a:alpha val="6983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76E1217C-5452-329F-7CFA-5CE8FC92882C}"/>
              </a:ext>
            </a:extLst>
          </p:cNvPr>
          <p:cNvSpPr txBox="1"/>
          <p:nvPr/>
        </p:nvSpPr>
        <p:spPr>
          <a:xfrm>
            <a:off x="496287" y="332837"/>
            <a:ext cx="2294218" cy="646331"/>
          </a:xfrm>
          <a:prstGeom prst="rect">
            <a:avLst/>
          </a:prstGeom>
          <a:noFill/>
        </p:spPr>
        <p:txBody>
          <a:bodyPr wrap="none" rtlCol="0">
            <a:spAutoFit/>
          </a:bodyPr>
          <a:lstStyle/>
          <a:p>
            <a:r>
              <a:rPr lang="de-DE" sz="3600" b="1" dirty="0">
                <a:solidFill>
                  <a:srgbClr val="DCDDDE"/>
                </a:solidFill>
                <a:latin typeface="Aldrich" panose="02000000000000000000" pitchFamily="2" charset="0"/>
              </a:rPr>
              <a:t>Roadmap</a:t>
            </a:r>
            <a:endParaRPr lang="de-DE" sz="3600" b="1" dirty="0">
              <a:latin typeface="Aldrich" panose="02000000000000000000" pitchFamily="2" charset="0"/>
            </a:endParaRPr>
          </a:p>
        </p:txBody>
      </p:sp>
      <p:sp>
        <p:nvSpPr>
          <p:cNvPr id="2" name="Textfeld 1">
            <a:extLst>
              <a:ext uri="{FF2B5EF4-FFF2-40B4-BE49-F238E27FC236}">
                <a16:creationId xmlns:a16="http://schemas.microsoft.com/office/drawing/2014/main" id="{C84A92AE-C66E-E26B-75EE-380F9E653890}"/>
              </a:ext>
            </a:extLst>
          </p:cNvPr>
          <p:cNvSpPr txBox="1"/>
          <p:nvPr/>
        </p:nvSpPr>
        <p:spPr>
          <a:xfrm>
            <a:off x="496287" y="808141"/>
            <a:ext cx="1409360" cy="369332"/>
          </a:xfrm>
          <a:prstGeom prst="rect">
            <a:avLst/>
          </a:prstGeom>
          <a:noFill/>
        </p:spPr>
        <p:txBody>
          <a:bodyPr wrap="none" rtlCol="0">
            <a:spAutoFit/>
          </a:bodyPr>
          <a:lstStyle/>
          <a:p>
            <a:r>
              <a:rPr lang="de-DE" b="0" i="0" dirty="0">
                <a:solidFill>
                  <a:srgbClr val="DCDDDE"/>
                </a:solidFill>
                <a:effectLst/>
                <a:latin typeface="Athiti" pitchFamily="2" charset="-34"/>
                <a:cs typeface="Athiti" pitchFamily="2" charset="-34"/>
              </a:rPr>
              <a:t>Eris Protocol</a:t>
            </a:r>
            <a:endParaRPr lang="de-DE" dirty="0">
              <a:latin typeface="Athiti" pitchFamily="2" charset="-34"/>
              <a:cs typeface="Athiti" pitchFamily="2" charset="-34"/>
            </a:endParaRPr>
          </a:p>
        </p:txBody>
      </p:sp>
      <p:pic>
        <p:nvPicPr>
          <p:cNvPr id="3" name="Grafik 2">
            <a:extLst>
              <a:ext uri="{FF2B5EF4-FFF2-40B4-BE49-F238E27FC236}">
                <a16:creationId xmlns:a16="http://schemas.microsoft.com/office/drawing/2014/main" id="{8540FD3E-13EB-5ED2-3E27-430217C5B0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75786" y="6121978"/>
            <a:ext cx="449051" cy="449051"/>
          </a:xfrm>
          <a:prstGeom prst="rect">
            <a:avLst/>
          </a:prstGeom>
        </p:spPr>
      </p:pic>
      <p:sp>
        <p:nvSpPr>
          <p:cNvPr id="4" name="Textfeld 3">
            <a:extLst>
              <a:ext uri="{FF2B5EF4-FFF2-40B4-BE49-F238E27FC236}">
                <a16:creationId xmlns:a16="http://schemas.microsoft.com/office/drawing/2014/main" id="{44F78FEB-3623-9908-99F8-F246947E8935}"/>
              </a:ext>
            </a:extLst>
          </p:cNvPr>
          <p:cNvSpPr txBox="1"/>
          <p:nvPr/>
        </p:nvSpPr>
        <p:spPr>
          <a:xfrm>
            <a:off x="496286" y="2110142"/>
            <a:ext cx="4552950" cy="584775"/>
          </a:xfrm>
          <a:prstGeom prst="rect">
            <a:avLst/>
          </a:prstGeom>
          <a:noFill/>
        </p:spPr>
        <p:txBody>
          <a:bodyPr wrap="square" rtlCol="0">
            <a:spAutoFit/>
          </a:bodyPr>
          <a:lstStyle/>
          <a:p>
            <a:r>
              <a:rPr lang="de-DE" sz="3200" dirty="0">
                <a:solidFill>
                  <a:schemeClr val="accent5"/>
                </a:solidFill>
                <a:latin typeface="Aldrich" panose="02000000000000000000" pitchFamily="2" charset="0"/>
              </a:rPr>
              <a:t>Liquid </a:t>
            </a:r>
            <a:r>
              <a:rPr lang="de-DE" sz="3200" dirty="0" err="1">
                <a:solidFill>
                  <a:schemeClr val="accent5"/>
                </a:solidFill>
                <a:latin typeface="Aldrich" panose="02000000000000000000" pitchFamily="2" charset="0"/>
              </a:rPr>
              <a:t>Staking</a:t>
            </a:r>
            <a:endParaRPr lang="de-DE" sz="3200" dirty="0">
              <a:solidFill>
                <a:schemeClr val="accent5"/>
              </a:solidFill>
              <a:latin typeface="Aldrich" panose="02000000000000000000" pitchFamily="2" charset="0"/>
            </a:endParaRPr>
          </a:p>
        </p:txBody>
      </p:sp>
      <p:sp>
        <p:nvSpPr>
          <p:cNvPr id="6" name="Textfeld 5">
            <a:extLst>
              <a:ext uri="{FF2B5EF4-FFF2-40B4-BE49-F238E27FC236}">
                <a16:creationId xmlns:a16="http://schemas.microsoft.com/office/drawing/2014/main" id="{F9E81907-BBB0-BF27-D311-61702879B093}"/>
              </a:ext>
            </a:extLst>
          </p:cNvPr>
          <p:cNvSpPr txBox="1"/>
          <p:nvPr/>
        </p:nvSpPr>
        <p:spPr>
          <a:xfrm>
            <a:off x="496287" y="2694917"/>
            <a:ext cx="4552949" cy="1354217"/>
          </a:xfrm>
          <a:prstGeom prst="rect">
            <a:avLst/>
          </a:prstGeom>
          <a:noFill/>
        </p:spPr>
        <p:txBody>
          <a:bodyPr wrap="square" rtlCol="0">
            <a:spAutoFit/>
          </a:bodyPr>
          <a:lstStyle/>
          <a:p>
            <a:r>
              <a:rPr lang="de-DE" dirty="0" err="1">
                <a:solidFill>
                  <a:schemeClr val="bg2"/>
                </a:solidFill>
                <a:latin typeface="Athiti" pitchFamily="2" charset="-34"/>
                <a:cs typeface="Athiti" pitchFamily="2" charset="-34"/>
              </a:rPr>
              <a:t>Expand</a:t>
            </a:r>
            <a:r>
              <a:rPr lang="de-DE" dirty="0">
                <a:solidFill>
                  <a:schemeClr val="bg2"/>
                </a:solidFill>
                <a:latin typeface="Athiti" pitchFamily="2" charset="-34"/>
                <a:cs typeface="Athiti" pitchFamily="2" charset="-34"/>
              </a:rPr>
              <a:t> for ICA </a:t>
            </a:r>
            <a:r>
              <a:rPr lang="de-DE" dirty="0" err="1">
                <a:solidFill>
                  <a:schemeClr val="bg2"/>
                </a:solidFill>
                <a:latin typeface="Athiti" pitchFamily="2" charset="-34"/>
                <a:cs typeface="Athiti" pitchFamily="2" charset="-34"/>
              </a:rPr>
              <a:t>chains</a:t>
            </a:r>
            <a:endParaRPr lang="de-DE" dirty="0">
              <a:solidFill>
                <a:schemeClr val="bg2"/>
              </a:solidFill>
              <a:latin typeface="Athiti" pitchFamily="2" charset="-34"/>
              <a:cs typeface="Athiti" pitchFamily="2" charset="-34"/>
            </a:endParaRPr>
          </a:p>
          <a:p>
            <a:r>
              <a:rPr lang="de-DE" sz="1600" dirty="0">
                <a:solidFill>
                  <a:schemeClr val="bg2"/>
                </a:solidFill>
                <a:latin typeface="Athiti" pitchFamily="2" charset="-34"/>
                <a:cs typeface="Athiti" pitchFamily="2" charset="-34"/>
              </a:rPr>
              <a:t>// </a:t>
            </a:r>
            <a:r>
              <a:rPr lang="de-DE" sz="1600" dirty="0" err="1">
                <a:solidFill>
                  <a:schemeClr val="bg2"/>
                </a:solidFill>
                <a:latin typeface="Athiti" pitchFamily="2" charset="-34"/>
                <a:cs typeface="Athiti" pitchFamily="2" charset="-34"/>
              </a:rPr>
              <a:t>ampATOM</a:t>
            </a:r>
            <a:endParaRPr lang="de-DE" sz="1600" dirty="0">
              <a:solidFill>
                <a:schemeClr val="bg2"/>
              </a:solidFill>
              <a:latin typeface="Athiti" pitchFamily="2" charset="-34"/>
              <a:cs typeface="Athiti" pitchFamily="2" charset="-34"/>
            </a:endParaRPr>
          </a:p>
          <a:p>
            <a:r>
              <a:rPr lang="de-DE" sz="1600" dirty="0">
                <a:solidFill>
                  <a:schemeClr val="bg2"/>
                </a:solidFill>
                <a:latin typeface="Athiti" pitchFamily="2" charset="-34"/>
                <a:cs typeface="Athiti" pitchFamily="2" charset="-34"/>
              </a:rPr>
              <a:t>// </a:t>
            </a:r>
            <a:r>
              <a:rPr lang="de-DE" sz="1600" dirty="0" err="1">
                <a:solidFill>
                  <a:schemeClr val="bg2"/>
                </a:solidFill>
                <a:latin typeface="Athiti" pitchFamily="2" charset="-34"/>
                <a:cs typeface="Athiti" pitchFamily="2" charset="-34"/>
              </a:rPr>
              <a:t>ampTIA</a:t>
            </a:r>
            <a:endParaRPr lang="de-DE" sz="1600" dirty="0">
              <a:solidFill>
                <a:schemeClr val="bg2"/>
              </a:solidFill>
              <a:latin typeface="Athiti" pitchFamily="2" charset="-34"/>
              <a:cs typeface="Athiti" pitchFamily="2" charset="-34"/>
            </a:endParaRPr>
          </a:p>
          <a:p>
            <a:r>
              <a:rPr lang="de-DE" sz="1600" dirty="0">
                <a:solidFill>
                  <a:schemeClr val="bg2"/>
                </a:solidFill>
                <a:latin typeface="Athiti" pitchFamily="2" charset="-34"/>
                <a:cs typeface="Athiti" pitchFamily="2" charset="-34"/>
              </a:rPr>
              <a:t>// </a:t>
            </a:r>
            <a:r>
              <a:rPr lang="de-DE" sz="1600" dirty="0" err="1">
                <a:solidFill>
                  <a:schemeClr val="bg2"/>
                </a:solidFill>
                <a:latin typeface="Athiti" pitchFamily="2" charset="-34"/>
                <a:cs typeface="Athiti" pitchFamily="2" charset="-34"/>
              </a:rPr>
              <a:t>ampDYDX</a:t>
            </a:r>
            <a:endParaRPr lang="de-DE" sz="1600" dirty="0">
              <a:solidFill>
                <a:schemeClr val="bg2"/>
              </a:solidFill>
              <a:latin typeface="Athiti" pitchFamily="2" charset="-34"/>
              <a:cs typeface="Athiti" pitchFamily="2" charset="-34"/>
            </a:endParaRPr>
          </a:p>
          <a:p>
            <a:r>
              <a:rPr lang="de-DE" sz="1600" dirty="0">
                <a:solidFill>
                  <a:schemeClr val="bg2"/>
                </a:solidFill>
                <a:latin typeface="Athiti" pitchFamily="2" charset="-34"/>
                <a:cs typeface="Athiti" pitchFamily="2" charset="-34"/>
              </a:rPr>
              <a:t>// </a:t>
            </a:r>
            <a:r>
              <a:rPr lang="de-DE" sz="1600" dirty="0" err="1">
                <a:solidFill>
                  <a:schemeClr val="bg2"/>
                </a:solidFill>
                <a:latin typeface="Athiti" pitchFamily="2" charset="-34"/>
                <a:cs typeface="Athiti" pitchFamily="2" charset="-34"/>
              </a:rPr>
              <a:t>ampSWTH</a:t>
            </a:r>
            <a:endParaRPr lang="de-DE" sz="1600" dirty="0">
              <a:solidFill>
                <a:schemeClr val="bg2"/>
              </a:solidFill>
              <a:latin typeface="Athiti" pitchFamily="2" charset="-34"/>
              <a:cs typeface="Athiti" pitchFamily="2" charset="-34"/>
            </a:endParaRPr>
          </a:p>
        </p:txBody>
      </p:sp>
      <p:sp>
        <p:nvSpPr>
          <p:cNvPr id="9" name="Textfeld 8">
            <a:extLst>
              <a:ext uri="{FF2B5EF4-FFF2-40B4-BE49-F238E27FC236}">
                <a16:creationId xmlns:a16="http://schemas.microsoft.com/office/drawing/2014/main" id="{1DA8CDCB-E29E-A7C1-B40F-C9F2A4739CBB}"/>
              </a:ext>
            </a:extLst>
          </p:cNvPr>
          <p:cNvSpPr txBox="1"/>
          <p:nvPr/>
        </p:nvSpPr>
        <p:spPr>
          <a:xfrm>
            <a:off x="6515099" y="2110142"/>
            <a:ext cx="4552950" cy="584775"/>
          </a:xfrm>
          <a:prstGeom prst="rect">
            <a:avLst/>
          </a:prstGeom>
          <a:noFill/>
        </p:spPr>
        <p:txBody>
          <a:bodyPr wrap="square" rtlCol="0">
            <a:spAutoFit/>
          </a:bodyPr>
          <a:lstStyle/>
          <a:p>
            <a:r>
              <a:rPr lang="de-DE" sz="3200" dirty="0">
                <a:solidFill>
                  <a:schemeClr val="accent5"/>
                </a:solidFill>
                <a:latin typeface="Aldrich" panose="02000000000000000000" pitchFamily="2" charset="0"/>
              </a:rPr>
              <a:t>Liquid Re-</a:t>
            </a:r>
            <a:r>
              <a:rPr lang="de-DE" sz="3200" dirty="0" err="1">
                <a:solidFill>
                  <a:schemeClr val="accent5"/>
                </a:solidFill>
                <a:latin typeface="Aldrich" panose="02000000000000000000" pitchFamily="2" charset="0"/>
              </a:rPr>
              <a:t>Staking</a:t>
            </a:r>
            <a:endParaRPr lang="de-DE" sz="3200" dirty="0">
              <a:solidFill>
                <a:schemeClr val="accent5"/>
              </a:solidFill>
              <a:latin typeface="Aldrich" panose="02000000000000000000" pitchFamily="2" charset="0"/>
            </a:endParaRPr>
          </a:p>
        </p:txBody>
      </p:sp>
      <p:sp>
        <p:nvSpPr>
          <p:cNvPr id="10" name="Textfeld 9">
            <a:extLst>
              <a:ext uri="{FF2B5EF4-FFF2-40B4-BE49-F238E27FC236}">
                <a16:creationId xmlns:a16="http://schemas.microsoft.com/office/drawing/2014/main" id="{D449CE3D-D773-1FF0-041C-4D5CB8187A7F}"/>
              </a:ext>
            </a:extLst>
          </p:cNvPr>
          <p:cNvSpPr txBox="1"/>
          <p:nvPr/>
        </p:nvSpPr>
        <p:spPr>
          <a:xfrm>
            <a:off x="6515099" y="2694917"/>
            <a:ext cx="4552949" cy="646331"/>
          </a:xfrm>
          <a:prstGeom prst="rect">
            <a:avLst/>
          </a:prstGeom>
          <a:noFill/>
        </p:spPr>
        <p:txBody>
          <a:bodyPr wrap="square" rtlCol="0">
            <a:spAutoFit/>
          </a:bodyPr>
          <a:lstStyle/>
          <a:p>
            <a:r>
              <a:rPr lang="de-DE" dirty="0">
                <a:solidFill>
                  <a:schemeClr val="bg2"/>
                </a:solidFill>
                <a:latin typeface="Athiti" pitchFamily="2" charset="-34"/>
                <a:cs typeface="Athiti" pitchFamily="2" charset="-34"/>
              </a:rPr>
              <a:t>More DAOs</a:t>
            </a:r>
          </a:p>
          <a:p>
            <a:r>
              <a:rPr lang="de-DE" dirty="0">
                <a:solidFill>
                  <a:schemeClr val="bg2"/>
                </a:solidFill>
                <a:latin typeface="Athiti" pitchFamily="2" charset="-34"/>
                <a:cs typeface="Athiti" pitchFamily="2" charset="-34"/>
              </a:rPr>
              <a:t>More Re-</a:t>
            </a:r>
            <a:r>
              <a:rPr lang="de-DE" dirty="0" err="1">
                <a:solidFill>
                  <a:schemeClr val="bg2"/>
                </a:solidFill>
                <a:latin typeface="Athiti" pitchFamily="2" charset="-34"/>
                <a:cs typeface="Athiti" pitchFamily="2" charset="-34"/>
              </a:rPr>
              <a:t>Staking</a:t>
            </a:r>
            <a:endParaRPr lang="de-DE" dirty="0">
              <a:solidFill>
                <a:schemeClr val="bg2"/>
              </a:solidFill>
              <a:latin typeface="Athiti" pitchFamily="2" charset="-34"/>
              <a:cs typeface="Athiti" pitchFamily="2" charset="-34"/>
            </a:endParaRPr>
          </a:p>
        </p:txBody>
      </p:sp>
      <p:sp>
        <p:nvSpPr>
          <p:cNvPr id="11" name="Textfeld 10">
            <a:extLst>
              <a:ext uri="{FF2B5EF4-FFF2-40B4-BE49-F238E27FC236}">
                <a16:creationId xmlns:a16="http://schemas.microsoft.com/office/drawing/2014/main" id="{C0E9734F-F5C0-07D0-FA55-0493E87F5422}"/>
              </a:ext>
            </a:extLst>
          </p:cNvPr>
          <p:cNvSpPr txBox="1"/>
          <p:nvPr/>
        </p:nvSpPr>
        <p:spPr>
          <a:xfrm>
            <a:off x="496285" y="4058361"/>
            <a:ext cx="4552949" cy="584775"/>
          </a:xfrm>
          <a:prstGeom prst="rect">
            <a:avLst/>
          </a:prstGeom>
          <a:noFill/>
        </p:spPr>
        <p:txBody>
          <a:bodyPr wrap="square" rtlCol="0">
            <a:spAutoFit/>
          </a:bodyPr>
          <a:lstStyle/>
          <a:p>
            <a:r>
              <a:rPr lang="de-DE" sz="3200" dirty="0">
                <a:solidFill>
                  <a:schemeClr val="accent5"/>
                </a:solidFill>
                <a:latin typeface="Aldrich" panose="02000000000000000000" pitchFamily="2" charset="0"/>
              </a:rPr>
              <a:t>Arbitrage </a:t>
            </a:r>
            <a:r>
              <a:rPr lang="de-DE" sz="3200" dirty="0" err="1">
                <a:solidFill>
                  <a:schemeClr val="accent5"/>
                </a:solidFill>
                <a:latin typeface="Aldrich" panose="02000000000000000000" pitchFamily="2" charset="0"/>
              </a:rPr>
              <a:t>Vaults</a:t>
            </a:r>
            <a:endParaRPr lang="de-DE" sz="3200" dirty="0">
              <a:solidFill>
                <a:schemeClr val="accent5"/>
              </a:solidFill>
              <a:latin typeface="Aldrich" panose="02000000000000000000" pitchFamily="2" charset="0"/>
            </a:endParaRPr>
          </a:p>
        </p:txBody>
      </p:sp>
      <p:sp>
        <p:nvSpPr>
          <p:cNvPr id="12" name="Textfeld 11">
            <a:extLst>
              <a:ext uri="{FF2B5EF4-FFF2-40B4-BE49-F238E27FC236}">
                <a16:creationId xmlns:a16="http://schemas.microsoft.com/office/drawing/2014/main" id="{122E8666-4558-359C-370D-480A7C478A14}"/>
              </a:ext>
            </a:extLst>
          </p:cNvPr>
          <p:cNvSpPr txBox="1"/>
          <p:nvPr/>
        </p:nvSpPr>
        <p:spPr>
          <a:xfrm>
            <a:off x="496286" y="4643136"/>
            <a:ext cx="4552949" cy="1107996"/>
          </a:xfrm>
          <a:prstGeom prst="rect">
            <a:avLst/>
          </a:prstGeom>
          <a:noFill/>
        </p:spPr>
        <p:txBody>
          <a:bodyPr wrap="square" rtlCol="0">
            <a:spAutoFit/>
          </a:bodyPr>
          <a:lstStyle/>
          <a:p>
            <a:r>
              <a:rPr lang="de-DE" dirty="0">
                <a:solidFill>
                  <a:schemeClr val="bg2"/>
                </a:solidFill>
                <a:latin typeface="Athiti" pitchFamily="2" charset="-34"/>
                <a:cs typeface="Athiti" pitchFamily="2" charset="-34"/>
              </a:rPr>
              <a:t>More </a:t>
            </a:r>
            <a:r>
              <a:rPr lang="de-DE" dirty="0" err="1">
                <a:solidFill>
                  <a:schemeClr val="bg2"/>
                </a:solidFill>
                <a:latin typeface="Athiti" pitchFamily="2" charset="-34"/>
                <a:cs typeface="Athiti" pitchFamily="2" charset="-34"/>
              </a:rPr>
              <a:t>chains</a:t>
            </a:r>
            <a:r>
              <a:rPr lang="de-DE" dirty="0">
                <a:solidFill>
                  <a:schemeClr val="bg2"/>
                </a:solidFill>
                <a:latin typeface="Athiti" pitchFamily="2" charset="-34"/>
                <a:cs typeface="Athiti" pitchFamily="2" charset="-34"/>
              </a:rPr>
              <a:t> + </a:t>
            </a:r>
            <a:r>
              <a:rPr lang="de-DE" dirty="0" err="1">
                <a:solidFill>
                  <a:schemeClr val="bg2"/>
                </a:solidFill>
                <a:latin typeface="Athiti" pitchFamily="2" charset="-34"/>
                <a:cs typeface="Athiti" pitchFamily="2" charset="-34"/>
              </a:rPr>
              <a:t>more</a:t>
            </a:r>
            <a:r>
              <a:rPr lang="de-DE" dirty="0">
                <a:solidFill>
                  <a:schemeClr val="bg2"/>
                </a:solidFill>
                <a:latin typeface="Athiti" pitchFamily="2" charset="-34"/>
                <a:cs typeface="Athiti" pitchFamily="2" charset="-34"/>
              </a:rPr>
              <a:t> LST </a:t>
            </a:r>
            <a:r>
              <a:rPr lang="de-DE" dirty="0" err="1">
                <a:solidFill>
                  <a:schemeClr val="bg2"/>
                </a:solidFill>
                <a:latin typeface="Athiti" pitchFamily="2" charset="-34"/>
                <a:cs typeface="Athiti" pitchFamily="2" charset="-34"/>
              </a:rPr>
              <a:t>providers</a:t>
            </a:r>
            <a:endParaRPr lang="de-DE" dirty="0">
              <a:solidFill>
                <a:schemeClr val="bg2"/>
              </a:solidFill>
              <a:latin typeface="Athiti" pitchFamily="2" charset="-34"/>
              <a:cs typeface="Athiti" pitchFamily="2" charset="-34"/>
            </a:endParaRPr>
          </a:p>
          <a:p>
            <a:r>
              <a:rPr lang="de-DE" sz="1600" dirty="0">
                <a:solidFill>
                  <a:schemeClr val="bg2"/>
                </a:solidFill>
                <a:latin typeface="Athiti" pitchFamily="2" charset="-34"/>
                <a:cs typeface="Athiti" pitchFamily="2" charset="-34"/>
              </a:rPr>
              <a:t>// Stride</a:t>
            </a:r>
          </a:p>
          <a:p>
            <a:r>
              <a:rPr lang="de-DE" sz="1600" dirty="0">
                <a:solidFill>
                  <a:schemeClr val="bg2"/>
                </a:solidFill>
                <a:latin typeface="Athiti" pitchFamily="2" charset="-34"/>
                <a:cs typeface="Athiti" pitchFamily="2" charset="-34"/>
              </a:rPr>
              <a:t>// </a:t>
            </a:r>
            <a:r>
              <a:rPr lang="de-DE" sz="1600" dirty="0" err="1">
                <a:solidFill>
                  <a:schemeClr val="bg2"/>
                </a:solidFill>
                <a:latin typeface="Athiti" pitchFamily="2" charset="-34"/>
                <a:cs typeface="Athiti" pitchFamily="2" charset="-34"/>
              </a:rPr>
              <a:t>Pryzm</a:t>
            </a:r>
            <a:endParaRPr lang="de-DE" sz="1600" dirty="0">
              <a:solidFill>
                <a:schemeClr val="bg2"/>
              </a:solidFill>
              <a:latin typeface="Athiti" pitchFamily="2" charset="-34"/>
              <a:cs typeface="Athiti" pitchFamily="2" charset="-34"/>
            </a:endParaRPr>
          </a:p>
          <a:p>
            <a:r>
              <a:rPr lang="de-DE" sz="1600" dirty="0">
                <a:solidFill>
                  <a:schemeClr val="bg2"/>
                </a:solidFill>
                <a:latin typeface="Athiti" pitchFamily="2" charset="-34"/>
                <a:cs typeface="Athiti" pitchFamily="2" charset="-34"/>
              </a:rPr>
              <a:t>// Drop</a:t>
            </a:r>
          </a:p>
        </p:txBody>
      </p:sp>
      <p:sp>
        <p:nvSpPr>
          <p:cNvPr id="13" name="Textfeld 12">
            <a:extLst>
              <a:ext uri="{FF2B5EF4-FFF2-40B4-BE49-F238E27FC236}">
                <a16:creationId xmlns:a16="http://schemas.microsoft.com/office/drawing/2014/main" id="{87822559-AFB6-20FB-C467-DD9FD72EEC33}"/>
              </a:ext>
            </a:extLst>
          </p:cNvPr>
          <p:cNvSpPr txBox="1"/>
          <p:nvPr/>
        </p:nvSpPr>
        <p:spPr>
          <a:xfrm>
            <a:off x="6515097" y="4058361"/>
            <a:ext cx="4552952" cy="584775"/>
          </a:xfrm>
          <a:prstGeom prst="rect">
            <a:avLst/>
          </a:prstGeom>
          <a:noFill/>
        </p:spPr>
        <p:txBody>
          <a:bodyPr wrap="square" rtlCol="0">
            <a:spAutoFit/>
          </a:bodyPr>
          <a:lstStyle/>
          <a:p>
            <a:r>
              <a:rPr lang="de-DE" sz="3200" dirty="0" err="1">
                <a:solidFill>
                  <a:schemeClr val="accent5"/>
                </a:solidFill>
                <a:latin typeface="Aldrich" panose="02000000000000000000" pitchFamily="2" charset="0"/>
              </a:rPr>
              <a:t>Yield</a:t>
            </a:r>
            <a:r>
              <a:rPr lang="de-DE" sz="3200" dirty="0">
                <a:solidFill>
                  <a:schemeClr val="accent5"/>
                </a:solidFill>
                <a:latin typeface="Aldrich" panose="02000000000000000000" pitchFamily="2" charset="0"/>
              </a:rPr>
              <a:t> Optimizer</a:t>
            </a:r>
          </a:p>
        </p:txBody>
      </p:sp>
      <p:sp>
        <p:nvSpPr>
          <p:cNvPr id="14" name="Textfeld 13">
            <a:extLst>
              <a:ext uri="{FF2B5EF4-FFF2-40B4-BE49-F238E27FC236}">
                <a16:creationId xmlns:a16="http://schemas.microsoft.com/office/drawing/2014/main" id="{6FE922E8-7D67-DE04-F19F-EB8945609568}"/>
              </a:ext>
            </a:extLst>
          </p:cNvPr>
          <p:cNvSpPr txBox="1"/>
          <p:nvPr/>
        </p:nvSpPr>
        <p:spPr>
          <a:xfrm>
            <a:off x="6515098" y="4643136"/>
            <a:ext cx="4552952" cy="1384995"/>
          </a:xfrm>
          <a:prstGeom prst="rect">
            <a:avLst/>
          </a:prstGeom>
          <a:noFill/>
        </p:spPr>
        <p:txBody>
          <a:bodyPr wrap="square" rtlCol="0">
            <a:spAutoFit/>
          </a:bodyPr>
          <a:lstStyle/>
          <a:p>
            <a:r>
              <a:rPr lang="de-DE" dirty="0" err="1">
                <a:solidFill>
                  <a:schemeClr val="bg2"/>
                </a:solidFill>
                <a:latin typeface="Athiti" pitchFamily="2" charset="-34"/>
                <a:cs typeface="Athiti" pitchFamily="2" charset="-34"/>
              </a:rPr>
              <a:t>Astro</a:t>
            </a:r>
            <a:r>
              <a:rPr lang="de-DE" dirty="0">
                <a:solidFill>
                  <a:schemeClr val="bg2"/>
                </a:solidFill>
                <a:latin typeface="Athiti" pitchFamily="2" charset="-34"/>
                <a:cs typeface="Athiti" pitchFamily="2" charset="-34"/>
              </a:rPr>
              <a:t> Wars</a:t>
            </a:r>
          </a:p>
          <a:p>
            <a:r>
              <a:rPr lang="de-DE" dirty="0" err="1">
                <a:solidFill>
                  <a:schemeClr val="bg2"/>
                </a:solidFill>
                <a:latin typeface="Athiti" pitchFamily="2" charset="-34"/>
                <a:cs typeface="Athiti" pitchFamily="2" charset="-34"/>
              </a:rPr>
              <a:t>ve</a:t>
            </a:r>
            <a:r>
              <a:rPr lang="de-DE" dirty="0">
                <a:solidFill>
                  <a:schemeClr val="bg2"/>
                </a:solidFill>
                <a:latin typeface="Athiti" pitchFamily="2" charset="-34"/>
                <a:cs typeface="Athiti" pitchFamily="2" charset="-34"/>
              </a:rPr>
              <a:t>(3,3) </a:t>
            </a:r>
            <a:r>
              <a:rPr lang="de-DE" dirty="0" err="1">
                <a:solidFill>
                  <a:schemeClr val="bg2"/>
                </a:solidFill>
                <a:latin typeface="Athiti" pitchFamily="2" charset="-34"/>
                <a:cs typeface="Athiti" pitchFamily="2" charset="-34"/>
              </a:rPr>
              <a:t>Tokenomics</a:t>
            </a:r>
            <a:endParaRPr lang="de-DE" dirty="0">
              <a:solidFill>
                <a:schemeClr val="bg2"/>
              </a:solidFill>
              <a:latin typeface="Athiti" pitchFamily="2" charset="-34"/>
              <a:cs typeface="Athiti" pitchFamily="2" charset="-34"/>
            </a:endParaRPr>
          </a:p>
          <a:p>
            <a:r>
              <a:rPr lang="de-DE" sz="1600" dirty="0">
                <a:solidFill>
                  <a:schemeClr val="bg2"/>
                </a:solidFill>
                <a:latin typeface="Athiti" pitchFamily="2" charset="-34"/>
                <a:cs typeface="Athiti" pitchFamily="2" charset="-34"/>
              </a:rPr>
              <a:t>// $ERIS </a:t>
            </a:r>
          </a:p>
          <a:p>
            <a:r>
              <a:rPr lang="de-DE" sz="1600" dirty="0">
                <a:solidFill>
                  <a:schemeClr val="bg2"/>
                </a:solidFill>
                <a:latin typeface="Athiti" pitchFamily="2" charset="-34"/>
                <a:cs typeface="Athiti" pitchFamily="2" charset="-34"/>
              </a:rPr>
              <a:t>// $URA </a:t>
            </a:r>
          </a:p>
          <a:p>
            <a:r>
              <a:rPr lang="de-DE" sz="1600" dirty="0">
                <a:solidFill>
                  <a:schemeClr val="bg2"/>
                </a:solidFill>
                <a:latin typeface="Athiti" pitchFamily="2" charset="-34"/>
                <a:cs typeface="Athiti" pitchFamily="2" charset="-34"/>
              </a:rPr>
              <a:t>// Terra</a:t>
            </a:r>
          </a:p>
        </p:txBody>
      </p:sp>
    </p:spTree>
    <p:extLst>
      <p:ext uri="{BB962C8B-B14F-4D97-AF65-F5344CB8AC3E}">
        <p14:creationId xmlns:p14="http://schemas.microsoft.com/office/powerpoint/2010/main" val="3187836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descr="Ein Bild, das Nacht enthält.&#10;&#10;Automatisch generierte Beschreibung">
            <a:extLst>
              <a:ext uri="{FF2B5EF4-FFF2-40B4-BE49-F238E27FC236}">
                <a16:creationId xmlns:a16="http://schemas.microsoft.com/office/drawing/2014/main" id="{E46C0048-02CF-8888-5E2A-C0AA751B3CFB}"/>
              </a:ext>
            </a:extLst>
          </p:cNvPr>
          <p:cNvPicPr>
            <a:picLocks noChangeAspect="1"/>
          </p:cNvPicPr>
          <p:nvPr/>
        </p:nvPicPr>
        <p:blipFill rotWithShape="1">
          <a:blip r:embed="rId2"/>
          <a:srcRect l="13812" t="358" r="13253" b="24412"/>
          <a:stretch/>
        </p:blipFill>
        <p:spPr>
          <a:xfrm>
            <a:off x="-1" y="0"/>
            <a:ext cx="12192001" cy="6858000"/>
          </a:xfrm>
          <a:prstGeom prst="rect">
            <a:avLst/>
          </a:prstGeom>
        </p:spPr>
      </p:pic>
      <p:sp>
        <p:nvSpPr>
          <p:cNvPr id="5" name="Rechteck 4">
            <a:extLst>
              <a:ext uri="{FF2B5EF4-FFF2-40B4-BE49-F238E27FC236}">
                <a16:creationId xmlns:a16="http://schemas.microsoft.com/office/drawing/2014/main" id="{C60995F9-6ABD-385E-4DF9-5FFFAD0E2874}"/>
              </a:ext>
            </a:extLst>
          </p:cNvPr>
          <p:cNvSpPr/>
          <p:nvPr/>
        </p:nvSpPr>
        <p:spPr>
          <a:xfrm>
            <a:off x="-1" y="-1"/>
            <a:ext cx="12192001" cy="6858001"/>
          </a:xfrm>
          <a:prstGeom prst="rect">
            <a:avLst/>
          </a:prstGeom>
          <a:solidFill>
            <a:schemeClr val="tx1">
              <a:alpha val="6983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76E1217C-5452-329F-7CFA-5CE8FC92882C}"/>
              </a:ext>
            </a:extLst>
          </p:cNvPr>
          <p:cNvSpPr txBox="1"/>
          <p:nvPr/>
        </p:nvSpPr>
        <p:spPr>
          <a:xfrm>
            <a:off x="496287" y="332837"/>
            <a:ext cx="1992853" cy="646331"/>
          </a:xfrm>
          <a:prstGeom prst="rect">
            <a:avLst/>
          </a:prstGeom>
          <a:noFill/>
        </p:spPr>
        <p:txBody>
          <a:bodyPr wrap="none" rtlCol="0">
            <a:spAutoFit/>
          </a:bodyPr>
          <a:lstStyle/>
          <a:p>
            <a:r>
              <a:rPr lang="de-DE" sz="3600" b="1" dirty="0" err="1">
                <a:solidFill>
                  <a:srgbClr val="DCDDDE"/>
                </a:solidFill>
                <a:latin typeface="Aldrich" panose="02000000000000000000" pitchFamily="2" charset="0"/>
              </a:rPr>
              <a:t>Metrics</a:t>
            </a:r>
            <a:endParaRPr lang="de-DE" sz="3600" b="1" dirty="0">
              <a:latin typeface="Aldrich" panose="02000000000000000000" pitchFamily="2" charset="0"/>
            </a:endParaRPr>
          </a:p>
        </p:txBody>
      </p:sp>
      <p:sp>
        <p:nvSpPr>
          <p:cNvPr id="2" name="Textfeld 1">
            <a:extLst>
              <a:ext uri="{FF2B5EF4-FFF2-40B4-BE49-F238E27FC236}">
                <a16:creationId xmlns:a16="http://schemas.microsoft.com/office/drawing/2014/main" id="{C84A92AE-C66E-E26B-75EE-380F9E653890}"/>
              </a:ext>
            </a:extLst>
          </p:cNvPr>
          <p:cNvSpPr txBox="1"/>
          <p:nvPr/>
        </p:nvSpPr>
        <p:spPr>
          <a:xfrm>
            <a:off x="496287" y="808141"/>
            <a:ext cx="1409360" cy="369332"/>
          </a:xfrm>
          <a:prstGeom prst="rect">
            <a:avLst/>
          </a:prstGeom>
          <a:noFill/>
        </p:spPr>
        <p:txBody>
          <a:bodyPr wrap="none" rtlCol="0">
            <a:spAutoFit/>
          </a:bodyPr>
          <a:lstStyle/>
          <a:p>
            <a:r>
              <a:rPr lang="de-DE" b="0" i="0" dirty="0">
                <a:solidFill>
                  <a:srgbClr val="DCDDDE"/>
                </a:solidFill>
                <a:effectLst/>
                <a:latin typeface="Athiti" pitchFamily="2" charset="-34"/>
                <a:cs typeface="Athiti" pitchFamily="2" charset="-34"/>
              </a:rPr>
              <a:t>Eris Protocol</a:t>
            </a:r>
            <a:endParaRPr lang="de-DE" dirty="0">
              <a:latin typeface="Athiti" pitchFamily="2" charset="-34"/>
              <a:cs typeface="Athiti" pitchFamily="2" charset="-34"/>
            </a:endParaRPr>
          </a:p>
        </p:txBody>
      </p:sp>
      <p:pic>
        <p:nvPicPr>
          <p:cNvPr id="3" name="Grafik 2">
            <a:extLst>
              <a:ext uri="{FF2B5EF4-FFF2-40B4-BE49-F238E27FC236}">
                <a16:creationId xmlns:a16="http://schemas.microsoft.com/office/drawing/2014/main" id="{913F13CC-571C-13BC-3335-0EBF61B4CA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75786" y="6121978"/>
            <a:ext cx="449051" cy="449051"/>
          </a:xfrm>
          <a:prstGeom prst="rect">
            <a:avLst/>
          </a:prstGeom>
        </p:spPr>
      </p:pic>
      <p:sp>
        <p:nvSpPr>
          <p:cNvPr id="4" name="Textfeld 3">
            <a:extLst>
              <a:ext uri="{FF2B5EF4-FFF2-40B4-BE49-F238E27FC236}">
                <a16:creationId xmlns:a16="http://schemas.microsoft.com/office/drawing/2014/main" id="{C0F33C77-74CE-DE37-F295-222B0E8A7C96}"/>
              </a:ext>
            </a:extLst>
          </p:cNvPr>
          <p:cNvSpPr txBox="1"/>
          <p:nvPr/>
        </p:nvSpPr>
        <p:spPr>
          <a:xfrm>
            <a:off x="496286" y="1562757"/>
            <a:ext cx="10487399" cy="461665"/>
          </a:xfrm>
          <a:prstGeom prst="rect">
            <a:avLst/>
          </a:prstGeom>
          <a:noFill/>
        </p:spPr>
        <p:txBody>
          <a:bodyPr wrap="square" rtlCol="0">
            <a:spAutoFit/>
          </a:bodyPr>
          <a:lstStyle/>
          <a:p>
            <a:r>
              <a:rPr lang="de-DE" sz="2400" b="1" dirty="0">
                <a:solidFill>
                  <a:schemeClr val="accent5"/>
                </a:solidFill>
                <a:latin typeface="Athiti" pitchFamily="2" charset="-34"/>
                <a:cs typeface="Athiti" pitchFamily="2" charset="-34"/>
              </a:rPr>
              <a:t>15k </a:t>
            </a:r>
            <a:r>
              <a:rPr lang="de-DE" sz="2400" b="1" dirty="0" err="1">
                <a:solidFill>
                  <a:schemeClr val="accent5"/>
                </a:solidFill>
                <a:latin typeface="Athiti" pitchFamily="2" charset="-34"/>
                <a:cs typeface="Athiti" pitchFamily="2" charset="-34"/>
              </a:rPr>
              <a:t>users</a:t>
            </a:r>
            <a:r>
              <a:rPr lang="de-DE" sz="2400" b="1" dirty="0">
                <a:solidFill>
                  <a:schemeClr val="accent5"/>
                </a:solidFill>
                <a:latin typeface="Athiti" pitchFamily="2" charset="-34"/>
                <a:cs typeface="Athiti" pitchFamily="2" charset="-34"/>
              </a:rPr>
              <a:t> </a:t>
            </a:r>
            <a:r>
              <a:rPr lang="de-DE" sz="2400" b="1" dirty="0" err="1">
                <a:solidFill>
                  <a:schemeClr val="bg1"/>
                </a:solidFill>
                <a:latin typeface="Athiti" pitchFamily="2" charset="-34"/>
                <a:cs typeface="Athiti" pitchFamily="2" charset="-34"/>
              </a:rPr>
              <a:t>holding</a:t>
            </a:r>
            <a:r>
              <a:rPr lang="de-DE" sz="2400" b="1" dirty="0">
                <a:solidFill>
                  <a:schemeClr val="bg1"/>
                </a:solidFill>
                <a:latin typeface="Athiti" pitchFamily="2" charset="-34"/>
                <a:cs typeface="Athiti" pitchFamily="2" charset="-34"/>
              </a:rPr>
              <a:t> </a:t>
            </a:r>
            <a:r>
              <a:rPr lang="de-DE" sz="2400" b="1" dirty="0" err="1">
                <a:solidFill>
                  <a:schemeClr val="bg1"/>
                </a:solidFill>
                <a:latin typeface="Athiti" pitchFamily="2" charset="-34"/>
                <a:cs typeface="Athiti" pitchFamily="2" charset="-34"/>
              </a:rPr>
              <a:t>more</a:t>
            </a:r>
            <a:r>
              <a:rPr lang="de-DE" sz="2400" b="1" dirty="0">
                <a:solidFill>
                  <a:schemeClr val="bg1"/>
                </a:solidFill>
                <a:latin typeface="Athiti" pitchFamily="2" charset="-34"/>
                <a:cs typeface="Athiti" pitchFamily="2" charset="-34"/>
              </a:rPr>
              <a:t> </a:t>
            </a:r>
            <a:r>
              <a:rPr lang="de-DE" sz="2400" b="1" dirty="0" err="1">
                <a:solidFill>
                  <a:schemeClr val="bg1"/>
                </a:solidFill>
                <a:latin typeface="Athiti" pitchFamily="2" charset="-34"/>
                <a:cs typeface="Athiti" pitchFamily="2" charset="-34"/>
              </a:rPr>
              <a:t>than</a:t>
            </a:r>
            <a:r>
              <a:rPr lang="de-DE" sz="2400" b="1" dirty="0">
                <a:solidFill>
                  <a:schemeClr val="bg1"/>
                </a:solidFill>
                <a:latin typeface="Athiti" pitchFamily="2" charset="-34"/>
                <a:cs typeface="Athiti" pitchFamily="2" charset="-34"/>
              </a:rPr>
              <a:t> 1 $ </a:t>
            </a:r>
            <a:r>
              <a:rPr lang="de-DE" sz="2400" b="1" dirty="0" err="1">
                <a:solidFill>
                  <a:schemeClr val="bg1"/>
                </a:solidFill>
                <a:latin typeface="Athiti" pitchFamily="2" charset="-34"/>
                <a:cs typeface="Athiti" pitchFamily="2" charset="-34"/>
              </a:rPr>
              <a:t>value</a:t>
            </a:r>
            <a:endParaRPr lang="de-DE" sz="2400" b="1" dirty="0">
              <a:solidFill>
                <a:schemeClr val="bg1"/>
              </a:solidFill>
              <a:latin typeface="Athiti" pitchFamily="2" charset="-34"/>
              <a:cs typeface="Athiti" pitchFamily="2" charset="-34"/>
            </a:endParaRPr>
          </a:p>
        </p:txBody>
      </p:sp>
      <p:pic>
        <p:nvPicPr>
          <p:cNvPr id="11" name="Grafik 10">
            <a:extLst>
              <a:ext uri="{FF2B5EF4-FFF2-40B4-BE49-F238E27FC236}">
                <a16:creationId xmlns:a16="http://schemas.microsoft.com/office/drawing/2014/main" id="{B84588BE-8E91-B302-D984-0A600EA8BB5F}"/>
              </a:ext>
            </a:extLst>
          </p:cNvPr>
          <p:cNvPicPr>
            <a:picLocks noChangeAspect="1"/>
          </p:cNvPicPr>
          <p:nvPr/>
        </p:nvPicPr>
        <p:blipFill>
          <a:blip r:embed="rId4"/>
          <a:stretch>
            <a:fillRect/>
          </a:stretch>
        </p:blipFill>
        <p:spPr>
          <a:xfrm>
            <a:off x="6801654" y="577315"/>
            <a:ext cx="3749466" cy="7473111"/>
          </a:xfrm>
          <a:prstGeom prst="roundRect">
            <a:avLst>
              <a:gd name="adj" fmla="val 5042"/>
            </a:avLst>
          </a:prstGeom>
          <a:ln>
            <a:solidFill>
              <a:schemeClr val="tx1">
                <a:lumMod val="65000"/>
                <a:lumOff val="35000"/>
              </a:schemeClr>
            </a:solidFill>
          </a:ln>
        </p:spPr>
      </p:pic>
      <p:graphicFrame>
        <p:nvGraphicFramePr>
          <p:cNvPr id="6" name="Tabelle 5">
            <a:extLst>
              <a:ext uri="{FF2B5EF4-FFF2-40B4-BE49-F238E27FC236}">
                <a16:creationId xmlns:a16="http://schemas.microsoft.com/office/drawing/2014/main" id="{0D576F21-4E0E-4B57-7A02-8EEC321CC843}"/>
              </a:ext>
            </a:extLst>
          </p:cNvPr>
          <p:cNvGraphicFramePr>
            <a:graphicFrameLocks noGrp="1"/>
          </p:cNvGraphicFramePr>
          <p:nvPr>
            <p:extLst>
              <p:ext uri="{D42A27DB-BD31-4B8C-83A1-F6EECF244321}">
                <p14:modId xmlns:p14="http://schemas.microsoft.com/office/powerpoint/2010/main" val="2896013213"/>
              </p:ext>
            </p:extLst>
          </p:nvPr>
        </p:nvGraphicFramePr>
        <p:xfrm>
          <a:off x="570119" y="2500496"/>
          <a:ext cx="4363704" cy="3840480"/>
        </p:xfrm>
        <a:graphic>
          <a:graphicData uri="http://schemas.openxmlformats.org/drawingml/2006/table">
            <a:tbl>
              <a:tblPr>
                <a:tableStyleId>{2D5ABB26-0587-4C30-8999-92F81FD0307C}</a:tableStyleId>
              </a:tblPr>
              <a:tblGrid>
                <a:gridCol w="280988">
                  <a:extLst>
                    <a:ext uri="{9D8B030D-6E8A-4147-A177-3AD203B41FA5}">
                      <a16:colId xmlns:a16="http://schemas.microsoft.com/office/drawing/2014/main" val="1097243412"/>
                    </a:ext>
                  </a:extLst>
                </a:gridCol>
                <a:gridCol w="541338">
                  <a:extLst>
                    <a:ext uri="{9D8B030D-6E8A-4147-A177-3AD203B41FA5}">
                      <a16:colId xmlns:a16="http://schemas.microsoft.com/office/drawing/2014/main" val="683324929"/>
                    </a:ext>
                  </a:extLst>
                </a:gridCol>
                <a:gridCol w="3541378">
                  <a:extLst>
                    <a:ext uri="{9D8B030D-6E8A-4147-A177-3AD203B41FA5}">
                      <a16:colId xmlns:a16="http://schemas.microsoft.com/office/drawing/2014/main" val="1859657396"/>
                    </a:ext>
                  </a:extLst>
                </a:gridCol>
              </a:tblGrid>
              <a:tr h="216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kern="1200" dirty="0">
                          <a:solidFill>
                            <a:schemeClr val="bg2"/>
                          </a:solidFill>
                          <a:effectLst/>
                          <a:latin typeface="Athiti"/>
                          <a:ea typeface="+mn-ea"/>
                          <a:cs typeface="Athiti"/>
                        </a:rPr>
                        <a:t>//</a:t>
                      </a:r>
                    </a:p>
                  </a:txBody>
                  <a:tcPr marL="0" marR="0" marT="0" marB="0"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sz="1800" kern="1200" dirty="0">
                          <a:solidFill>
                            <a:schemeClr val="bg2"/>
                          </a:solidFill>
                          <a:effectLst/>
                          <a:latin typeface="Athiti"/>
                          <a:ea typeface="+mn-ea"/>
                          <a:cs typeface="Athiti"/>
                        </a:rPr>
                        <a:t>$ 13</a:t>
                      </a:r>
                    </a:p>
                  </a:txBody>
                  <a:tcPr marL="0" marR="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kern="1200" dirty="0">
                          <a:solidFill>
                            <a:schemeClr val="bg2"/>
                          </a:solidFill>
                          <a:effectLst/>
                          <a:latin typeface="Athiti"/>
                          <a:ea typeface="+mn-ea"/>
                          <a:cs typeface="Athiti"/>
                        </a:rPr>
                        <a:t> M TVL</a:t>
                      </a:r>
                    </a:p>
                  </a:txBody>
                  <a:tcPr marL="0" marR="0" marT="0" marB="0" anchor="ctr"/>
                </a:tc>
                <a:extLst>
                  <a:ext uri="{0D108BD9-81ED-4DB2-BD59-A6C34878D82A}">
                    <a16:rowId xmlns:a16="http://schemas.microsoft.com/office/drawing/2014/main" val="974371063"/>
                  </a:ext>
                </a:extLst>
              </a:tr>
              <a:tr h="216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kern="1200" dirty="0">
                          <a:solidFill>
                            <a:schemeClr val="bg2"/>
                          </a:solidFill>
                          <a:effectLst/>
                          <a:latin typeface="Athiti"/>
                          <a:ea typeface="+mn-ea"/>
                          <a:cs typeface="Athiti"/>
                        </a:rPr>
                        <a:t>//</a:t>
                      </a:r>
                    </a:p>
                  </a:txBody>
                  <a:tcPr marL="0" marR="0" marT="0" marB="0"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sz="1800" kern="1200" dirty="0">
                          <a:solidFill>
                            <a:schemeClr val="bg2"/>
                          </a:solidFill>
                          <a:effectLst/>
                          <a:latin typeface="Athiti"/>
                          <a:ea typeface="+mn-ea"/>
                          <a:cs typeface="Athiti"/>
                        </a:rPr>
                        <a:t>$ 25</a:t>
                      </a:r>
                    </a:p>
                  </a:txBody>
                  <a:tcPr marL="0" marR="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kern="1200" dirty="0">
                          <a:solidFill>
                            <a:schemeClr val="bg2"/>
                          </a:solidFill>
                          <a:effectLst/>
                          <a:latin typeface="Athiti"/>
                          <a:ea typeface="+mn-ea"/>
                          <a:cs typeface="Athiti"/>
                        </a:rPr>
                        <a:t> M TVL ATH</a:t>
                      </a:r>
                    </a:p>
                  </a:txBody>
                  <a:tcPr marL="0" marR="0" marT="0" marB="0" anchor="ctr"/>
                </a:tc>
                <a:extLst>
                  <a:ext uri="{0D108BD9-81ED-4DB2-BD59-A6C34878D82A}">
                    <a16:rowId xmlns:a16="http://schemas.microsoft.com/office/drawing/2014/main" val="2097240976"/>
                  </a:ext>
                </a:extLst>
              </a:tr>
              <a:tr h="216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800" kern="1200" dirty="0">
                        <a:solidFill>
                          <a:schemeClr val="bg2"/>
                        </a:solidFill>
                        <a:effectLst/>
                        <a:latin typeface="Athiti"/>
                        <a:ea typeface="+mn-ea"/>
                        <a:cs typeface="Athiti"/>
                      </a:endParaRPr>
                    </a:p>
                  </a:txBody>
                  <a:tcPr marL="0" marR="0" marT="0" marB="0"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de-DE" sz="1800" kern="1200" dirty="0">
                        <a:solidFill>
                          <a:schemeClr val="bg2"/>
                        </a:solidFill>
                        <a:effectLst/>
                        <a:latin typeface="Athiti"/>
                        <a:ea typeface="+mn-ea"/>
                        <a:cs typeface="Athiti"/>
                      </a:endParaRPr>
                    </a:p>
                  </a:txBody>
                  <a:tcPr marL="0" marR="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800" kern="1200" dirty="0">
                        <a:solidFill>
                          <a:schemeClr val="bg2"/>
                        </a:solidFill>
                        <a:effectLst/>
                        <a:latin typeface="Athiti"/>
                        <a:ea typeface="+mn-ea"/>
                        <a:cs typeface="Athiti"/>
                      </a:endParaRPr>
                    </a:p>
                  </a:txBody>
                  <a:tcPr marL="0" marR="0" marT="0" marB="0" anchor="ctr"/>
                </a:tc>
                <a:extLst>
                  <a:ext uri="{0D108BD9-81ED-4DB2-BD59-A6C34878D82A}">
                    <a16:rowId xmlns:a16="http://schemas.microsoft.com/office/drawing/2014/main" val="3419222188"/>
                  </a:ext>
                </a:extLst>
              </a:tr>
              <a:tr h="216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kern="1200" dirty="0">
                          <a:solidFill>
                            <a:schemeClr val="bg2"/>
                          </a:solidFill>
                          <a:effectLst/>
                          <a:latin typeface="Athiti"/>
                          <a:ea typeface="+mn-ea"/>
                          <a:cs typeface="Athiti"/>
                        </a:rPr>
                        <a:t>//</a:t>
                      </a:r>
                    </a:p>
                  </a:txBody>
                  <a:tcPr marL="0" marR="0" marT="0" marB="0"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sz="1800" kern="1200" dirty="0">
                          <a:solidFill>
                            <a:schemeClr val="bg2"/>
                          </a:solidFill>
                          <a:effectLst/>
                          <a:latin typeface="Athiti"/>
                          <a:ea typeface="+mn-ea"/>
                          <a:cs typeface="Athiti"/>
                        </a:rPr>
                        <a:t>12</a:t>
                      </a:r>
                    </a:p>
                  </a:txBody>
                  <a:tcPr marL="0" marR="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kern="1200" dirty="0">
                          <a:solidFill>
                            <a:schemeClr val="bg2"/>
                          </a:solidFill>
                          <a:effectLst/>
                          <a:latin typeface="Athiti"/>
                          <a:ea typeface="+mn-ea"/>
                          <a:cs typeface="Athiti"/>
                        </a:rPr>
                        <a:t> Liquid </a:t>
                      </a:r>
                      <a:r>
                        <a:rPr lang="de-DE" sz="1800" kern="1200" dirty="0" err="1">
                          <a:solidFill>
                            <a:schemeClr val="bg2"/>
                          </a:solidFill>
                          <a:effectLst/>
                          <a:latin typeface="Athiti"/>
                          <a:ea typeface="+mn-ea"/>
                          <a:cs typeface="Athiti"/>
                        </a:rPr>
                        <a:t>Staked</a:t>
                      </a:r>
                      <a:r>
                        <a:rPr lang="de-DE" sz="1800" kern="1200" dirty="0">
                          <a:solidFill>
                            <a:schemeClr val="bg2"/>
                          </a:solidFill>
                          <a:effectLst/>
                          <a:latin typeface="Athiti"/>
                          <a:ea typeface="+mn-ea"/>
                          <a:cs typeface="Athiti"/>
                        </a:rPr>
                        <a:t> Tokens</a:t>
                      </a:r>
                    </a:p>
                  </a:txBody>
                  <a:tcPr marL="0" marR="0" marT="0" marB="0" anchor="ctr"/>
                </a:tc>
                <a:extLst>
                  <a:ext uri="{0D108BD9-81ED-4DB2-BD59-A6C34878D82A}">
                    <a16:rowId xmlns:a16="http://schemas.microsoft.com/office/drawing/2014/main" val="1287075588"/>
                  </a:ext>
                </a:extLst>
              </a:tr>
              <a:tr h="216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kern="1200" dirty="0">
                          <a:solidFill>
                            <a:schemeClr val="bg2"/>
                          </a:solidFill>
                          <a:effectLst/>
                          <a:latin typeface="Athiti"/>
                          <a:ea typeface="+mn-ea"/>
                          <a:cs typeface="Athiti"/>
                        </a:rPr>
                        <a:t>//</a:t>
                      </a:r>
                    </a:p>
                  </a:txBody>
                  <a:tcPr marL="0" marR="0" marT="0" marB="0"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sz="1800" kern="1200" dirty="0">
                          <a:solidFill>
                            <a:schemeClr val="bg2"/>
                          </a:solidFill>
                          <a:effectLst/>
                          <a:latin typeface="Athiti"/>
                          <a:ea typeface="+mn-ea"/>
                          <a:cs typeface="Athiti"/>
                        </a:rPr>
                        <a:t>5</a:t>
                      </a:r>
                    </a:p>
                  </a:txBody>
                  <a:tcPr marL="0" marR="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kern="1200" dirty="0">
                          <a:solidFill>
                            <a:schemeClr val="bg2"/>
                          </a:solidFill>
                          <a:effectLst/>
                          <a:latin typeface="Athiti"/>
                          <a:ea typeface="+mn-ea"/>
                          <a:cs typeface="Athiti"/>
                        </a:rPr>
                        <a:t> Liquid DAO </a:t>
                      </a:r>
                      <a:r>
                        <a:rPr lang="de-DE" sz="1800" kern="1200" dirty="0" err="1">
                          <a:solidFill>
                            <a:schemeClr val="bg2"/>
                          </a:solidFill>
                          <a:effectLst/>
                          <a:latin typeface="Athiti"/>
                          <a:ea typeface="+mn-ea"/>
                          <a:cs typeface="Athiti"/>
                        </a:rPr>
                        <a:t>Staked</a:t>
                      </a:r>
                      <a:r>
                        <a:rPr lang="de-DE" sz="1800" kern="1200" dirty="0">
                          <a:solidFill>
                            <a:schemeClr val="bg2"/>
                          </a:solidFill>
                          <a:effectLst/>
                          <a:latin typeface="Athiti"/>
                          <a:ea typeface="+mn-ea"/>
                          <a:cs typeface="Athiti"/>
                        </a:rPr>
                        <a:t> Tokens</a:t>
                      </a:r>
                    </a:p>
                  </a:txBody>
                  <a:tcPr marL="0" marR="0" marT="0" marB="0" anchor="ctr"/>
                </a:tc>
                <a:extLst>
                  <a:ext uri="{0D108BD9-81ED-4DB2-BD59-A6C34878D82A}">
                    <a16:rowId xmlns:a16="http://schemas.microsoft.com/office/drawing/2014/main" val="3101812585"/>
                  </a:ext>
                </a:extLst>
              </a:tr>
              <a:tr h="216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kern="1200" dirty="0">
                          <a:solidFill>
                            <a:schemeClr val="bg2"/>
                          </a:solidFill>
                          <a:effectLst/>
                          <a:latin typeface="Athiti"/>
                          <a:ea typeface="+mn-ea"/>
                          <a:cs typeface="Athiti"/>
                        </a:rPr>
                        <a:t>//</a:t>
                      </a:r>
                    </a:p>
                  </a:txBody>
                  <a:tcPr marL="0" marR="0" marT="0" marB="0"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sz="1800" kern="1200" dirty="0">
                          <a:solidFill>
                            <a:schemeClr val="bg2"/>
                          </a:solidFill>
                          <a:effectLst/>
                          <a:latin typeface="Athiti"/>
                          <a:ea typeface="+mn-ea"/>
                          <a:cs typeface="Athiti"/>
                        </a:rPr>
                        <a:t>3</a:t>
                      </a:r>
                    </a:p>
                  </a:txBody>
                  <a:tcPr marL="0" marR="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kern="1200" dirty="0">
                          <a:solidFill>
                            <a:schemeClr val="bg2"/>
                          </a:solidFill>
                          <a:effectLst/>
                          <a:latin typeface="Athiti"/>
                          <a:ea typeface="+mn-ea"/>
                          <a:cs typeface="Athiti"/>
                        </a:rPr>
                        <a:t> Liquid </a:t>
                      </a:r>
                      <a:r>
                        <a:rPr lang="de-DE" sz="1800" kern="1200" dirty="0" err="1">
                          <a:solidFill>
                            <a:schemeClr val="bg2"/>
                          </a:solidFill>
                          <a:effectLst/>
                          <a:latin typeface="Athiti"/>
                          <a:ea typeface="+mn-ea"/>
                          <a:cs typeface="Athiti"/>
                        </a:rPr>
                        <a:t>Restaked</a:t>
                      </a:r>
                      <a:r>
                        <a:rPr lang="de-DE" sz="1800" kern="1200" dirty="0">
                          <a:solidFill>
                            <a:schemeClr val="bg2"/>
                          </a:solidFill>
                          <a:effectLst/>
                          <a:latin typeface="Athiti"/>
                          <a:ea typeface="+mn-ea"/>
                          <a:cs typeface="Athiti"/>
                        </a:rPr>
                        <a:t> Tokens</a:t>
                      </a:r>
                    </a:p>
                  </a:txBody>
                  <a:tcPr marL="0" marR="0" marT="0" marB="0" anchor="ctr"/>
                </a:tc>
                <a:extLst>
                  <a:ext uri="{0D108BD9-81ED-4DB2-BD59-A6C34878D82A}">
                    <a16:rowId xmlns:a16="http://schemas.microsoft.com/office/drawing/2014/main" val="916187205"/>
                  </a:ext>
                </a:extLst>
              </a:tr>
              <a:tr h="216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kern="1200" dirty="0">
                          <a:solidFill>
                            <a:schemeClr val="bg2"/>
                          </a:solidFill>
                          <a:effectLst/>
                          <a:latin typeface="Athiti"/>
                          <a:ea typeface="+mn-ea"/>
                          <a:cs typeface="Athiti"/>
                        </a:rPr>
                        <a:t>//</a:t>
                      </a:r>
                    </a:p>
                  </a:txBody>
                  <a:tcPr marL="0" marR="0" marT="0" marB="0"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sz="1800" kern="1200" dirty="0">
                          <a:solidFill>
                            <a:schemeClr val="bg2"/>
                          </a:solidFill>
                          <a:effectLst/>
                          <a:latin typeface="Athiti"/>
                          <a:ea typeface="+mn-ea"/>
                          <a:cs typeface="Athiti"/>
                        </a:rPr>
                        <a:t>3</a:t>
                      </a:r>
                    </a:p>
                  </a:txBody>
                  <a:tcPr marL="0" marR="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kern="1200" dirty="0">
                          <a:solidFill>
                            <a:schemeClr val="bg2"/>
                          </a:solidFill>
                          <a:effectLst/>
                          <a:latin typeface="Athiti"/>
                          <a:ea typeface="+mn-ea"/>
                          <a:cs typeface="Athiti"/>
                        </a:rPr>
                        <a:t> </a:t>
                      </a:r>
                      <a:r>
                        <a:rPr lang="de-DE" sz="1800" kern="1200" dirty="0" err="1">
                          <a:solidFill>
                            <a:schemeClr val="bg2"/>
                          </a:solidFill>
                          <a:effectLst/>
                          <a:latin typeface="Athiti"/>
                          <a:ea typeface="+mn-ea"/>
                          <a:cs typeface="Athiti"/>
                        </a:rPr>
                        <a:t>Arb</a:t>
                      </a:r>
                      <a:r>
                        <a:rPr lang="de-DE" sz="1800" kern="1200" dirty="0">
                          <a:solidFill>
                            <a:schemeClr val="bg2"/>
                          </a:solidFill>
                          <a:effectLst/>
                          <a:latin typeface="Athiti"/>
                          <a:ea typeface="+mn-ea"/>
                          <a:cs typeface="Athiti"/>
                        </a:rPr>
                        <a:t> </a:t>
                      </a:r>
                      <a:r>
                        <a:rPr lang="de-DE" sz="1800" kern="1200" dirty="0" err="1">
                          <a:solidFill>
                            <a:schemeClr val="bg2"/>
                          </a:solidFill>
                          <a:effectLst/>
                          <a:latin typeface="Athiti"/>
                          <a:ea typeface="+mn-ea"/>
                          <a:cs typeface="Athiti"/>
                        </a:rPr>
                        <a:t>Vaults</a:t>
                      </a:r>
                      <a:endParaRPr lang="de-DE" sz="1800" kern="1200" dirty="0">
                        <a:solidFill>
                          <a:schemeClr val="bg2"/>
                        </a:solidFill>
                        <a:effectLst/>
                        <a:latin typeface="Athiti"/>
                        <a:ea typeface="+mn-ea"/>
                        <a:cs typeface="Athiti"/>
                      </a:endParaRPr>
                    </a:p>
                  </a:txBody>
                  <a:tcPr marL="0" marR="0" marT="0" marB="0" anchor="ctr"/>
                </a:tc>
                <a:extLst>
                  <a:ext uri="{0D108BD9-81ED-4DB2-BD59-A6C34878D82A}">
                    <a16:rowId xmlns:a16="http://schemas.microsoft.com/office/drawing/2014/main" val="1813105177"/>
                  </a:ext>
                </a:extLst>
              </a:tr>
              <a:tr h="216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800" kern="1200" dirty="0">
                        <a:solidFill>
                          <a:schemeClr val="bg2"/>
                        </a:solidFill>
                        <a:effectLst/>
                        <a:latin typeface="Athiti"/>
                        <a:ea typeface="+mn-ea"/>
                        <a:cs typeface="Athiti"/>
                      </a:endParaRPr>
                    </a:p>
                  </a:txBody>
                  <a:tcPr marL="0" marR="0" marT="0" marB="0"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de-DE" sz="1800" kern="1200" dirty="0">
                        <a:solidFill>
                          <a:schemeClr val="bg2"/>
                        </a:solidFill>
                        <a:effectLst/>
                        <a:latin typeface="Athiti"/>
                        <a:ea typeface="+mn-ea"/>
                        <a:cs typeface="Athiti"/>
                      </a:endParaRPr>
                    </a:p>
                  </a:txBody>
                  <a:tcPr marL="0" marR="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800" kern="1200" dirty="0">
                        <a:solidFill>
                          <a:schemeClr val="bg2"/>
                        </a:solidFill>
                        <a:effectLst/>
                        <a:latin typeface="Athiti"/>
                        <a:ea typeface="+mn-ea"/>
                        <a:cs typeface="Athiti"/>
                      </a:endParaRPr>
                    </a:p>
                  </a:txBody>
                  <a:tcPr marL="0" marR="0" marT="0" marB="0" anchor="ctr"/>
                </a:tc>
                <a:extLst>
                  <a:ext uri="{0D108BD9-81ED-4DB2-BD59-A6C34878D82A}">
                    <a16:rowId xmlns:a16="http://schemas.microsoft.com/office/drawing/2014/main" val="3837143186"/>
                  </a:ext>
                </a:extLst>
              </a:tr>
              <a:tr h="216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kern="1200" dirty="0">
                          <a:solidFill>
                            <a:schemeClr val="bg2"/>
                          </a:solidFill>
                          <a:effectLst/>
                          <a:latin typeface="Athiti"/>
                          <a:ea typeface="+mn-ea"/>
                          <a:cs typeface="Athiti"/>
                        </a:rPr>
                        <a:t>//</a:t>
                      </a:r>
                    </a:p>
                  </a:txBody>
                  <a:tcPr marL="0" marR="0" marT="0" marB="0"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sz="1800" kern="1200" dirty="0">
                          <a:solidFill>
                            <a:schemeClr val="bg2"/>
                          </a:solidFill>
                          <a:effectLst/>
                          <a:latin typeface="Athiti"/>
                          <a:ea typeface="+mn-ea"/>
                          <a:cs typeface="Athiti"/>
                        </a:rPr>
                        <a:t>350</a:t>
                      </a:r>
                    </a:p>
                  </a:txBody>
                  <a:tcPr marL="0" marR="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kern="1200" dirty="0">
                          <a:solidFill>
                            <a:schemeClr val="bg2"/>
                          </a:solidFill>
                          <a:effectLst/>
                          <a:latin typeface="Athiti"/>
                          <a:ea typeface="+mn-ea"/>
                          <a:cs typeface="Athiti"/>
                        </a:rPr>
                        <a:t> DAU, 2k WAU, 7k MAU</a:t>
                      </a:r>
                    </a:p>
                  </a:txBody>
                  <a:tcPr marL="0" marR="0" marT="0" marB="0" anchor="ctr"/>
                </a:tc>
                <a:extLst>
                  <a:ext uri="{0D108BD9-81ED-4DB2-BD59-A6C34878D82A}">
                    <a16:rowId xmlns:a16="http://schemas.microsoft.com/office/drawing/2014/main" val="2035608026"/>
                  </a:ext>
                </a:extLst>
              </a:tr>
              <a:tr h="216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kern="1200" dirty="0">
                          <a:solidFill>
                            <a:schemeClr val="bg2"/>
                          </a:solidFill>
                          <a:effectLst/>
                          <a:latin typeface="Athiti"/>
                          <a:ea typeface="+mn-ea"/>
                          <a:cs typeface="Athiti"/>
                        </a:rPr>
                        <a:t>//</a:t>
                      </a:r>
                    </a:p>
                  </a:txBody>
                  <a:tcPr marL="0" marR="0" marT="0" marB="0"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sz="1800" kern="1200" dirty="0">
                          <a:solidFill>
                            <a:schemeClr val="bg2"/>
                          </a:solidFill>
                          <a:effectLst/>
                          <a:latin typeface="Athiti"/>
                          <a:ea typeface="+mn-ea"/>
                          <a:cs typeface="Athiti"/>
                        </a:rPr>
                        <a:t>11</a:t>
                      </a:r>
                    </a:p>
                  </a:txBody>
                  <a:tcPr marL="0" marR="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kern="1200" dirty="0">
                          <a:solidFill>
                            <a:schemeClr val="bg2"/>
                          </a:solidFill>
                          <a:effectLst/>
                          <a:latin typeface="Athiti"/>
                          <a:ea typeface="+mn-ea"/>
                          <a:cs typeface="Athiti"/>
                        </a:rPr>
                        <a:t> </a:t>
                      </a:r>
                      <a:r>
                        <a:rPr lang="de-DE" sz="1800" kern="1200" dirty="0" err="1">
                          <a:solidFill>
                            <a:schemeClr val="bg2"/>
                          </a:solidFill>
                          <a:effectLst/>
                          <a:latin typeface="Athiti"/>
                          <a:ea typeface="+mn-ea"/>
                          <a:cs typeface="Athiti"/>
                        </a:rPr>
                        <a:t>chains</a:t>
                      </a:r>
                      <a:endParaRPr lang="de-DE" sz="1800" kern="1200" dirty="0">
                        <a:solidFill>
                          <a:schemeClr val="bg2"/>
                        </a:solidFill>
                        <a:effectLst/>
                        <a:latin typeface="Athiti"/>
                        <a:ea typeface="+mn-ea"/>
                        <a:cs typeface="Athiti"/>
                      </a:endParaRPr>
                    </a:p>
                  </a:txBody>
                  <a:tcPr marL="0" marR="0" marT="0" marB="0" anchor="ctr"/>
                </a:tc>
                <a:extLst>
                  <a:ext uri="{0D108BD9-81ED-4DB2-BD59-A6C34878D82A}">
                    <a16:rowId xmlns:a16="http://schemas.microsoft.com/office/drawing/2014/main" val="3164804358"/>
                  </a:ext>
                </a:extLst>
              </a:tr>
              <a:tr h="216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kern="1200" dirty="0">
                          <a:solidFill>
                            <a:schemeClr val="bg2"/>
                          </a:solidFill>
                          <a:effectLst/>
                          <a:latin typeface="Athiti"/>
                          <a:ea typeface="+mn-ea"/>
                          <a:cs typeface="Athiti"/>
                        </a:rPr>
                        <a:t>//</a:t>
                      </a:r>
                    </a:p>
                  </a:txBody>
                  <a:tcPr marL="0" marR="0" marT="0" marB="0"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sz="1800" kern="1200" dirty="0">
                          <a:solidFill>
                            <a:schemeClr val="bg2"/>
                          </a:solidFill>
                          <a:effectLst/>
                          <a:latin typeface="Athiti"/>
                          <a:ea typeface="+mn-ea"/>
                          <a:cs typeface="Athiti"/>
                        </a:rPr>
                        <a:t>6</a:t>
                      </a:r>
                    </a:p>
                  </a:txBody>
                  <a:tcPr marL="0" marR="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kern="1200" dirty="0">
                          <a:solidFill>
                            <a:schemeClr val="bg2"/>
                          </a:solidFill>
                          <a:effectLst/>
                          <a:latin typeface="Athiti"/>
                          <a:ea typeface="+mn-ea"/>
                          <a:cs typeface="Athiti"/>
                        </a:rPr>
                        <a:t> </a:t>
                      </a:r>
                      <a:r>
                        <a:rPr lang="de-DE" sz="1800" kern="1200" dirty="0" err="1">
                          <a:solidFill>
                            <a:schemeClr val="bg2"/>
                          </a:solidFill>
                          <a:effectLst/>
                          <a:latin typeface="Athiti"/>
                          <a:ea typeface="+mn-ea"/>
                          <a:cs typeface="Athiti"/>
                        </a:rPr>
                        <a:t>audits</a:t>
                      </a:r>
                      <a:endParaRPr lang="de-DE" sz="1800" kern="1200" dirty="0">
                        <a:solidFill>
                          <a:schemeClr val="bg2"/>
                        </a:solidFill>
                        <a:effectLst/>
                        <a:latin typeface="Athiti"/>
                        <a:ea typeface="+mn-ea"/>
                        <a:cs typeface="Athiti"/>
                      </a:endParaRPr>
                    </a:p>
                  </a:txBody>
                  <a:tcPr marL="0" marR="0" marT="0" marB="0" anchor="ctr"/>
                </a:tc>
                <a:extLst>
                  <a:ext uri="{0D108BD9-81ED-4DB2-BD59-A6C34878D82A}">
                    <a16:rowId xmlns:a16="http://schemas.microsoft.com/office/drawing/2014/main" val="2216287615"/>
                  </a:ext>
                </a:extLst>
              </a:tr>
              <a:tr h="216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kern="1200" dirty="0">
                          <a:solidFill>
                            <a:schemeClr val="bg2"/>
                          </a:solidFill>
                          <a:effectLst/>
                          <a:latin typeface="Athiti"/>
                          <a:ea typeface="+mn-ea"/>
                          <a:cs typeface="Athiti"/>
                        </a:rPr>
                        <a:t>//</a:t>
                      </a:r>
                    </a:p>
                  </a:txBody>
                  <a:tcPr marL="0" marR="0" marT="0" marB="0"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sz="1800" kern="1200" dirty="0">
                          <a:solidFill>
                            <a:schemeClr val="bg2"/>
                          </a:solidFill>
                          <a:effectLst/>
                          <a:latin typeface="Athiti"/>
                          <a:ea typeface="+mn-ea"/>
                          <a:cs typeface="Athiti"/>
                        </a:rPr>
                        <a:t>2</a:t>
                      </a:r>
                    </a:p>
                  </a:txBody>
                  <a:tcPr marL="0" marR="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kern="1200" dirty="0">
                          <a:solidFill>
                            <a:schemeClr val="bg2"/>
                          </a:solidFill>
                          <a:effectLst/>
                          <a:latin typeface="Athiti"/>
                          <a:ea typeface="+mn-ea"/>
                          <a:cs typeface="Athiti"/>
                        </a:rPr>
                        <a:t> </a:t>
                      </a:r>
                      <a:r>
                        <a:rPr lang="de-DE" sz="1800" kern="1200" dirty="0" err="1">
                          <a:solidFill>
                            <a:schemeClr val="bg2"/>
                          </a:solidFill>
                          <a:effectLst/>
                          <a:latin typeface="Athiti"/>
                          <a:ea typeface="+mn-ea"/>
                          <a:cs typeface="Athiti"/>
                        </a:rPr>
                        <a:t>years</a:t>
                      </a:r>
                      <a:r>
                        <a:rPr lang="de-DE" sz="1800" kern="1200" dirty="0">
                          <a:solidFill>
                            <a:schemeClr val="bg2"/>
                          </a:solidFill>
                          <a:effectLst/>
                          <a:latin typeface="Athiti"/>
                          <a:ea typeface="+mn-ea"/>
                          <a:cs typeface="Athiti"/>
                        </a:rPr>
                        <a:t> </a:t>
                      </a:r>
                      <a:r>
                        <a:rPr lang="de-DE" sz="1800" kern="1200" dirty="0" err="1">
                          <a:solidFill>
                            <a:schemeClr val="bg2"/>
                          </a:solidFill>
                          <a:effectLst/>
                          <a:latin typeface="Athiti"/>
                          <a:ea typeface="+mn-ea"/>
                          <a:cs typeface="Athiti"/>
                        </a:rPr>
                        <a:t>mainnet</a:t>
                      </a:r>
                      <a:endParaRPr lang="de-DE" sz="1800" kern="1200" dirty="0">
                        <a:solidFill>
                          <a:schemeClr val="bg2"/>
                        </a:solidFill>
                        <a:effectLst/>
                        <a:latin typeface="Athiti"/>
                        <a:ea typeface="+mn-ea"/>
                        <a:cs typeface="Athiti"/>
                      </a:endParaRPr>
                    </a:p>
                  </a:txBody>
                  <a:tcPr marL="0" marR="0" marT="0" marB="0" anchor="ctr"/>
                </a:tc>
                <a:extLst>
                  <a:ext uri="{0D108BD9-81ED-4DB2-BD59-A6C34878D82A}">
                    <a16:rowId xmlns:a16="http://schemas.microsoft.com/office/drawing/2014/main" val="2787836337"/>
                  </a:ext>
                </a:extLst>
              </a:tr>
              <a:tr h="216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kern="1200" dirty="0">
                          <a:solidFill>
                            <a:schemeClr val="accent5"/>
                          </a:solidFill>
                          <a:effectLst/>
                          <a:latin typeface="Athiti"/>
                          <a:ea typeface="+mn-ea"/>
                          <a:cs typeface="Athiti"/>
                        </a:rPr>
                        <a:t>//</a:t>
                      </a:r>
                    </a:p>
                  </a:txBody>
                  <a:tcPr marL="0" marR="0" marT="0" marB="0"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sz="1800" kern="1200" dirty="0">
                          <a:solidFill>
                            <a:schemeClr val="accent5"/>
                          </a:solidFill>
                          <a:effectLst/>
                          <a:latin typeface="Athiti"/>
                          <a:ea typeface="+mn-ea"/>
                          <a:cs typeface="Athiti"/>
                        </a:rPr>
                        <a:t>0</a:t>
                      </a:r>
                    </a:p>
                  </a:txBody>
                  <a:tcPr marL="0" marR="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kern="1200" dirty="0">
                          <a:solidFill>
                            <a:schemeClr val="accent5"/>
                          </a:solidFill>
                          <a:effectLst/>
                          <a:latin typeface="Athiti"/>
                          <a:ea typeface="+mn-ea"/>
                          <a:cs typeface="Athiti"/>
                        </a:rPr>
                        <a:t> </a:t>
                      </a:r>
                      <a:r>
                        <a:rPr lang="de-DE" sz="1800" kern="1200" dirty="0" err="1">
                          <a:solidFill>
                            <a:schemeClr val="accent5"/>
                          </a:solidFill>
                          <a:effectLst/>
                          <a:latin typeface="Athiti"/>
                          <a:ea typeface="+mn-ea"/>
                          <a:cs typeface="Athiti"/>
                        </a:rPr>
                        <a:t>exploits</a:t>
                      </a:r>
                      <a:endParaRPr lang="de-DE" sz="1800" kern="1200" dirty="0">
                        <a:solidFill>
                          <a:schemeClr val="accent5"/>
                        </a:solidFill>
                        <a:effectLst/>
                        <a:latin typeface="Athiti"/>
                        <a:ea typeface="+mn-ea"/>
                        <a:cs typeface="Athiti"/>
                      </a:endParaRPr>
                    </a:p>
                  </a:txBody>
                  <a:tcPr marL="0" marR="0" marT="0" marB="0" anchor="ctr"/>
                </a:tc>
                <a:extLst>
                  <a:ext uri="{0D108BD9-81ED-4DB2-BD59-A6C34878D82A}">
                    <a16:rowId xmlns:a16="http://schemas.microsoft.com/office/drawing/2014/main" val="3522352426"/>
                  </a:ext>
                </a:extLst>
              </a:tr>
              <a:tr h="216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800" kern="1200" dirty="0">
                        <a:solidFill>
                          <a:schemeClr val="bg2"/>
                        </a:solidFill>
                        <a:effectLst/>
                        <a:latin typeface="Athiti"/>
                        <a:ea typeface="+mn-ea"/>
                        <a:cs typeface="Athiti"/>
                      </a:endParaRPr>
                    </a:p>
                  </a:txBody>
                  <a:tcPr marL="0" marR="0" marT="0" marB="0"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de-DE" sz="1800" kern="1200" dirty="0">
                        <a:solidFill>
                          <a:schemeClr val="bg2"/>
                        </a:solidFill>
                        <a:effectLst/>
                        <a:latin typeface="Athiti"/>
                        <a:ea typeface="+mn-ea"/>
                        <a:cs typeface="Athiti"/>
                      </a:endParaRPr>
                    </a:p>
                  </a:txBody>
                  <a:tcPr marL="0" marR="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800" kern="1200" dirty="0">
                        <a:solidFill>
                          <a:schemeClr val="bg2"/>
                        </a:solidFill>
                        <a:effectLst/>
                        <a:latin typeface="Athiti"/>
                        <a:ea typeface="+mn-ea"/>
                        <a:cs typeface="Athiti"/>
                      </a:endParaRPr>
                    </a:p>
                  </a:txBody>
                  <a:tcPr marL="0" marR="0" marT="0" marB="0" anchor="ctr"/>
                </a:tc>
                <a:extLst>
                  <a:ext uri="{0D108BD9-81ED-4DB2-BD59-A6C34878D82A}">
                    <a16:rowId xmlns:a16="http://schemas.microsoft.com/office/drawing/2014/main" val="4002696622"/>
                  </a:ext>
                </a:extLst>
              </a:tr>
            </a:tbl>
          </a:graphicData>
        </a:graphic>
      </p:graphicFrame>
    </p:spTree>
    <p:extLst>
      <p:ext uri="{BB962C8B-B14F-4D97-AF65-F5344CB8AC3E}">
        <p14:creationId xmlns:p14="http://schemas.microsoft.com/office/powerpoint/2010/main" val="1677641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descr="Ein Bild, das Nacht enthält.&#10;&#10;Automatisch generierte Beschreibung">
            <a:extLst>
              <a:ext uri="{FF2B5EF4-FFF2-40B4-BE49-F238E27FC236}">
                <a16:creationId xmlns:a16="http://schemas.microsoft.com/office/drawing/2014/main" id="{E46C0048-02CF-8888-5E2A-C0AA751B3CFB}"/>
              </a:ext>
            </a:extLst>
          </p:cNvPr>
          <p:cNvPicPr>
            <a:picLocks noChangeAspect="1"/>
          </p:cNvPicPr>
          <p:nvPr/>
        </p:nvPicPr>
        <p:blipFill rotWithShape="1">
          <a:blip r:embed="rId2"/>
          <a:srcRect l="13812" t="358" r="13253" b="24412"/>
          <a:stretch/>
        </p:blipFill>
        <p:spPr>
          <a:xfrm>
            <a:off x="-1" y="0"/>
            <a:ext cx="12192001" cy="6858000"/>
          </a:xfrm>
          <a:prstGeom prst="rect">
            <a:avLst/>
          </a:prstGeom>
        </p:spPr>
      </p:pic>
      <p:sp>
        <p:nvSpPr>
          <p:cNvPr id="5" name="Rechteck 4">
            <a:extLst>
              <a:ext uri="{FF2B5EF4-FFF2-40B4-BE49-F238E27FC236}">
                <a16:creationId xmlns:a16="http://schemas.microsoft.com/office/drawing/2014/main" id="{C60995F9-6ABD-385E-4DF9-5FFFAD0E2874}"/>
              </a:ext>
            </a:extLst>
          </p:cNvPr>
          <p:cNvSpPr/>
          <p:nvPr/>
        </p:nvSpPr>
        <p:spPr>
          <a:xfrm>
            <a:off x="-1" y="39457"/>
            <a:ext cx="12192000" cy="6858000"/>
          </a:xfrm>
          <a:prstGeom prst="rect">
            <a:avLst/>
          </a:prstGeom>
          <a:solidFill>
            <a:schemeClr val="tx1">
              <a:alpha val="6983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 </a:t>
            </a:r>
            <a:br>
              <a:rPr lang="de-DE" dirty="0"/>
            </a:br>
            <a:endParaRPr lang="de-DE" dirty="0"/>
          </a:p>
        </p:txBody>
      </p:sp>
      <p:sp>
        <p:nvSpPr>
          <p:cNvPr id="8" name="Textfeld 7">
            <a:extLst>
              <a:ext uri="{FF2B5EF4-FFF2-40B4-BE49-F238E27FC236}">
                <a16:creationId xmlns:a16="http://schemas.microsoft.com/office/drawing/2014/main" id="{76E1217C-5452-329F-7CFA-5CE8FC92882C}"/>
              </a:ext>
            </a:extLst>
          </p:cNvPr>
          <p:cNvSpPr txBox="1"/>
          <p:nvPr/>
        </p:nvSpPr>
        <p:spPr>
          <a:xfrm>
            <a:off x="496287" y="332837"/>
            <a:ext cx="6013185" cy="646331"/>
          </a:xfrm>
          <a:prstGeom prst="rect">
            <a:avLst/>
          </a:prstGeom>
          <a:noFill/>
        </p:spPr>
        <p:txBody>
          <a:bodyPr wrap="none" rtlCol="0">
            <a:spAutoFit/>
          </a:bodyPr>
          <a:lstStyle/>
          <a:p>
            <a:r>
              <a:rPr lang="de-DE" sz="3600" b="1" dirty="0" err="1">
                <a:solidFill>
                  <a:srgbClr val="DCDDDE"/>
                </a:solidFill>
                <a:latin typeface="Aldrich" panose="02000000000000000000" pitchFamily="2" charset="0"/>
              </a:rPr>
              <a:t>Established</a:t>
            </a:r>
            <a:r>
              <a:rPr lang="de-DE" sz="3600" b="1" dirty="0">
                <a:solidFill>
                  <a:srgbClr val="DCDDDE"/>
                </a:solidFill>
                <a:latin typeface="Aldrich" panose="02000000000000000000" pitchFamily="2" charset="0"/>
              </a:rPr>
              <a:t> Partnerships</a:t>
            </a:r>
            <a:endParaRPr lang="de-DE" sz="3600" b="1" dirty="0">
              <a:latin typeface="Aldrich" panose="02000000000000000000" pitchFamily="2" charset="0"/>
            </a:endParaRPr>
          </a:p>
        </p:txBody>
      </p:sp>
      <p:sp>
        <p:nvSpPr>
          <p:cNvPr id="2" name="Textfeld 1">
            <a:extLst>
              <a:ext uri="{FF2B5EF4-FFF2-40B4-BE49-F238E27FC236}">
                <a16:creationId xmlns:a16="http://schemas.microsoft.com/office/drawing/2014/main" id="{C84A92AE-C66E-E26B-75EE-380F9E653890}"/>
              </a:ext>
            </a:extLst>
          </p:cNvPr>
          <p:cNvSpPr txBox="1"/>
          <p:nvPr/>
        </p:nvSpPr>
        <p:spPr>
          <a:xfrm>
            <a:off x="496287" y="808141"/>
            <a:ext cx="1409360" cy="369332"/>
          </a:xfrm>
          <a:prstGeom prst="rect">
            <a:avLst/>
          </a:prstGeom>
          <a:noFill/>
        </p:spPr>
        <p:txBody>
          <a:bodyPr wrap="none" rtlCol="0">
            <a:spAutoFit/>
          </a:bodyPr>
          <a:lstStyle/>
          <a:p>
            <a:r>
              <a:rPr lang="de-DE" b="0" i="0" dirty="0">
                <a:solidFill>
                  <a:srgbClr val="DCDDDE"/>
                </a:solidFill>
                <a:effectLst/>
                <a:latin typeface="Athiti" pitchFamily="2" charset="-34"/>
                <a:cs typeface="Athiti" pitchFamily="2" charset="-34"/>
              </a:rPr>
              <a:t>Eris Protocol</a:t>
            </a:r>
            <a:endParaRPr lang="de-DE" dirty="0">
              <a:latin typeface="Athiti" pitchFamily="2" charset="-34"/>
              <a:cs typeface="Athiti" pitchFamily="2" charset="-34"/>
            </a:endParaRPr>
          </a:p>
        </p:txBody>
      </p:sp>
      <p:grpSp>
        <p:nvGrpSpPr>
          <p:cNvPr id="56" name="Gruppieren 55">
            <a:extLst>
              <a:ext uri="{FF2B5EF4-FFF2-40B4-BE49-F238E27FC236}">
                <a16:creationId xmlns:a16="http://schemas.microsoft.com/office/drawing/2014/main" id="{BB83FEA2-913B-15D0-CB08-C3C7977BDD64}"/>
              </a:ext>
            </a:extLst>
          </p:cNvPr>
          <p:cNvGrpSpPr/>
          <p:nvPr/>
        </p:nvGrpSpPr>
        <p:grpSpPr>
          <a:xfrm>
            <a:off x="572998" y="2951490"/>
            <a:ext cx="3221670" cy="523220"/>
            <a:chOff x="4459107" y="5103779"/>
            <a:chExt cx="3221670" cy="523220"/>
          </a:xfrm>
        </p:grpSpPr>
        <p:pic>
          <p:nvPicPr>
            <p:cNvPr id="54" name="Grafik 53">
              <a:extLst>
                <a:ext uri="{FF2B5EF4-FFF2-40B4-BE49-F238E27FC236}">
                  <a16:creationId xmlns:a16="http://schemas.microsoft.com/office/drawing/2014/main" id="{BC474616-F66D-1970-8148-AB83AD984DFE}"/>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Effect>
                        <a14:brightnessContrast bright="24000" contrast="27000"/>
                      </a14:imgEffect>
                    </a14:imgLayer>
                  </a14:imgProps>
                </a:ext>
              </a:extLst>
            </a:blip>
            <a:stretch>
              <a:fillRect/>
            </a:stretch>
          </p:blipFill>
          <p:spPr>
            <a:xfrm>
              <a:off x="4459107" y="5103779"/>
              <a:ext cx="477726" cy="477726"/>
            </a:xfrm>
            <a:prstGeom prst="rect">
              <a:avLst/>
            </a:prstGeom>
          </p:spPr>
        </p:pic>
        <p:sp>
          <p:nvSpPr>
            <p:cNvPr id="55" name="Textfeld 54">
              <a:extLst>
                <a:ext uri="{FF2B5EF4-FFF2-40B4-BE49-F238E27FC236}">
                  <a16:creationId xmlns:a16="http://schemas.microsoft.com/office/drawing/2014/main" id="{8CEEA8B7-3F5F-3169-10E0-D175AAB38886}"/>
                </a:ext>
              </a:extLst>
            </p:cNvPr>
            <p:cNvSpPr txBox="1"/>
            <p:nvPr/>
          </p:nvSpPr>
          <p:spPr>
            <a:xfrm>
              <a:off x="4937336" y="5103779"/>
              <a:ext cx="2743441" cy="523220"/>
            </a:xfrm>
            <a:prstGeom prst="rect">
              <a:avLst/>
            </a:prstGeom>
            <a:noFill/>
          </p:spPr>
          <p:txBody>
            <a:bodyPr wrap="square">
              <a:spAutoFit/>
            </a:bodyPr>
            <a:lstStyle/>
            <a:p>
              <a:r>
                <a:rPr lang="de-DE" sz="2800" i="0" dirty="0">
                  <a:solidFill>
                    <a:srgbClr val="F7F7F7"/>
                  </a:solidFill>
                  <a:effectLst/>
                  <a:latin typeface="Lato Regular" panose="020F0502020204030203" pitchFamily="34" charset="0"/>
                  <a:ea typeface="Lato" panose="020F0502020204030203" pitchFamily="34" charset="0"/>
                  <a:cs typeface="Lato" panose="020F0502020204030203" pitchFamily="34" charset="0"/>
                </a:rPr>
                <a:t>White </a:t>
              </a:r>
              <a:r>
                <a:rPr lang="de-DE" sz="2800" b="1" i="0" dirty="0" err="1">
                  <a:solidFill>
                    <a:srgbClr val="F7F7F7"/>
                  </a:solidFill>
                  <a:effectLst/>
                  <a:latin typeface="Lato Regular" panose="020F0502020204030203" pitchFamily="34" charset="0"/>
                  <a:ea typeface="Lato" panose="020F0502020204030203" pitchFamily="34" charset="0"/>
                  <a:cs typeface="Lato" panose="020F0502020204030203" pitchFamily="34" charset="0"/>
                </a:rPr>
                <a:t>Whale</a:t>
              </a:r>
              <a:endParaRPr lang="de-DE" sz="2000" b="1" dirty="0">
                <a:latin typeface="Lato Regular" panose="020F0502020204030203" pitchFamily="34" charset="0"/>
                <a:ea typeface="Lato" panose="020F0502020204030203" pitchFamily="34" charset="0"/>
                <a:cs typeface="Lato" panose="020F0502020204030203" pitchFamily="34" charset="0"/>
              </a:endParaRPr>
            </a:p>
          </p:txBody>
        </p:sp>
      </p:grpSp>
      <p:pic>
        <p:nvPicPr>
          <p:cNvPr id="3" name="Grafik 2">
            <a:extLst>
              <a:ext uri="{FF2B5EF4-FFF2-40B4-BE49-F238E27FC236}">
                <a16:creationId xmlns:a16="http://schemas.microsoft.com/office/drawing/2014/main" id="{913F13CC-571C-13BC-3335-0EBF61B4CA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75786" y="6121978"/>
            <a:ext cx="449051" cy="449051"/>
          </a:xfrm>
          <a:prstGeom prst="rect">
            <a:avLst/>
          </a:prstGeom>
        </p:spPr>
      </p:pic>
      <p:pic>
        <p:nvPicPr>
          <p:cNvPr id="6" name="Grafik 5">
            <a:extLst>
              <a:ext uri="{FF2B5EF4-FFF2-40B4-BE49-F238E27FC236}">
                <a16:creationId xmlns:a16="http://schemas.microsoft.com/office/drawing/2014/main" id="{3D5883B3-ECDF-A283-11B2-17948EF49C07}"/>
              </a:ext>
            </a:extLst>
          </p:cNvPr>
          <p:cNvPicPr>
            <a:picLocks noChangeAspect="1"/>
          </p:cNvPicPr>
          <p:nvPr/>
        </p:nvPicPr>
        <p:blipFill rotWithShape="1">
          <a:blip r:embed="rId6">
            <a:extLst>
              <a:ext uri="{BEBA8EAE-BF5A-486C-A8C5-ECC9F3942E4B}">
                <a14:imgProps xmlns:a14="http://schemas.microsoft.com/office/drawing/2010/main">
                  <a14:imgLayer r:embed="rId7">
                    <a14:imgEffect>
                      <a14:saturation sat="0"/>
                    </a14:imgEffect>
                  </a14:imgLayer>
                </a14:imgProps>
              </a:ext>
            </a:extLst>
          </a:blip>
          <a:srcRect l="11694" t="39419" r="11382" b="40714"/>
          <a:stretch/>
        </p:blipFill>
        <p:spPr>
          <a:xfrm>
            <a:off x="4499559" y="2271871"/>
            <a:ext cx="2395538" cy="412459"/>
          </a:xfrm>
          <a:prstGeom prst="rect">
            <a:avLst/>
          </a:prstGeom>
        </p:spPr>
      </p:pic>
      <p:pic>
        <p:nvPicPr>
          <p:cNvPr id="1026" name="Picture 2">
            <a:extLst>
              <a:ext uri="{FF2B5EF4-FFF2-40B4-BE49-F238E27FC236}">
                <a16:creationId xmlns:a16="http://schemas.microsoft.com/office/drawing/2014/main" id="{7FD47170-734E-FC05-A7AF-401743E549D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2750" y="1569063"/>
            <a:ext cx="1665442" cy="412458"/>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uppieren 15">
            <a:extLst>
              <a:ext uri="{FF2B5EF4-FFF2-40B4-BE49-F238E27FC236}">
                <a16:creationId xmlns:a16="http://schemas.microsoft.com/office/drawing/2014/main" id="{31A18C4D-DB97-01D0-D87F-4E43C3EE7373}"/>
              </a:ext>
            </a:extLst>
          </p:cNvPr>
          <p:cNvGrpSpPr/>
          <p:nvPr/>
        </p:nvGrpSpPr>
        <p:grpSpPr>
          <a:xfrm>
            <a:off x="4504827" y="3683486"/>
            <a:ext cx="2704401" cy="418113"/>
            <a:chOff x="3856707" y="1454472"/>
            <a:chExt cx="2704401" cy="418113"/>
          </a:xfrm>
        </p:grpSpPr>
        <p:pic>
          <p:nvPicPr>
            <p:cNvPr id="12" name="Grafik 11">
              <a:extLst>
                <a:ext uri="{FF2B5EF4-FFF2-40B4-BE49-F238E27FC236}">
                  <a16:creationId xmlns:a16="http://schemas.microsoft.com/office/drawing/2014/main" id="{7C781026-9360-7A45-20FD-9B56EEABA88F}"/>
                </a:ext>
              </a:extLst>
            </p:cNvPr>
            <p:cNvPicPr>
              <a:picLocks noChangeAspect="1"/>
            </p:cNvPicPr>
            <p:nvPr/>
          </p:nvPicPr>
          <p:blipFill>
            <a:blip r:embed="rId9">
              <a:extLst>
                <a:ext uri="{BEBA8EAE-BF5A-486C-A8C5-ECC9F3942E4B}">
                  <a14:imgProps xmlns:a14="http://schemas.microsoft.com/office/drawing/2010/main">
                    <a14:imgLayer r:embed="rId10">
                      <a14:imgEffect>
                        <a14:saturation sat="0"/>
                      </a14:imgEffect>
                      <a14:imgEffect>
                        <a14:brightnessContrast bright="61000"/>
                      </a14:imgEffect>
                    </a14:imgLayer>
                  </a14:imgProps>
                </a:ext>
              </a:extLst>
            </a:blip>
            <a:stretch>
              <a:fillRect/>
            </a:stretch>
          </p:blipFill>
          <p:spPr>
            <a:xfrm>
              <a:off x="3856707" y="1454472"/>
              <a:ext cx="418113" cy="418113"/>
            </a:xfrm>
            <a:prstGeom prst="rect">
              <a:avLst/>
            </a:prstGeom>
          </p:spPr>
        </p:pic>
        <p:pic>
          <p:nvPicPr>
            <p:cNvPr id="15" name="Grafik 14">
              <a:extLst>
                <a:ext uri="{FF2B5EF4-FFF2-40B4-BE49-F238E27FC236}">
                  <a16:creationId xmlns:a16="http://schemas.microsoft.com/office/drawing/2014/main" id="{9D2AF245-85B5-8A46-7FE8-80BA5B1E3DF8}"/>
                </a:ext>
              </a:extLst>
            </p:cNvPr>
            <p:cNvPicPr>
              <a:picLocks noChangeAspect="1"/>
            </p:cNvPicPr>
            <p:nvPr/>
          </p:nvPicPr>
          <p:blipFill>
            <a:blip r:embed="rId11"/>
            <a:stretch>
              <a:fillRect/>
            </a:stretch>
          </p:blipFill>
          <p:spPr>
            <a:xfrm>
              <a:off x="4454102" y="1495323"/>
              <a:ext cx="2107006" cy="337451"/>
            </a:xfrm>
            <a:prstGeom prst="rect">
              <a:avLst/>
            </a:prstGeom>
          </p:spPr>
        </p:pic>
      </p:grpSp>
      <p:grpSp>
        <p:nvGrpSpPr>
          <p:cNvPr id="22" name="Gruppieren 21">
            <a:extLst>
              <a:ext uri="{FF2B5EF4-FFF2-40B4-BE49-F238E27FC236}">
                <a16:creationId xmlns:a16="http://schemas.microsoft.com/office/drawing/2014/main" id="{E11D70E9-CB12-F05D-FC47-395760B8C1B0}"/>
              </a:ext>
            </a:extLst>
          </p:cNvPr>
          <p:cNvGrpSpPr/>
          <p:nvPr/>
        </p:nvGrpSpPr>
        <p:grpSpPr>
          <a:xfrm>
            <a:off x="4499559" y="2926540"/>
            <a:ext cx="2296659" cy="584775"/>
            <a:chOff x="582750" y="3769931"/>
            <a:chExt cx="2296659" cy="584775"/>
          </a:xfrm>
        </p:grpSpPr>
        <p:pic>
          <p:nvPicPr>
            <p:cNvPr id="1038" name="Picture 14" descr="@PulsarDefi">
              <a:extLst>
                <a:ext uri="{FF2B5EF4-FFF2-40B4-BE49-F238E27FC236}">
                  <a16:creationId xmlns:a16="http://schemas.microsoft.com/office/drawing/2014/main" id="{1BEE760B-09DB-2658-4704-D824FF085D12}"/>
                </a:ext>
              </a:extLst>
            </p:cNvPr>
            <p:cNvPicPr>
              <a:picLocks noChangeAspect="1" noChangeArrowheads="1"/>
            </p:cNvPicPr>
            <p:nvPr/>
          </p:nvPicPr>
          <p:blipFill rotWithShape="1">
            <a:blip r:embed="rId12">
              <a:extLst>
                <a:ext uri="{BEBA8EAE-BF5A-486C-A8C5-ECC9F3942E4B}">
                  <a14:imgProps xmlns:a14="http://schemas.microsoft.com/office/drawing/2010/main">
                    <a14:imgLayer r:embed="rId13">
                      <a14:imgEffect>
                        <a14:saturation sat="0"/>
                      </a14:imgEffect>
                      <a14:imgEffect>
                        <a14:brightnessContrast bright="75000"/>
                      </a14:imgEffect>
                    </a14:imgLayer>
                  </a14:imgProps>
                </a:ext>
                <a:ext uri="{28A0092B-C50C-407E-A947-70E740481C1C}">
                  <a14:useLocalDpi xmlns:a14="http://schemas.microsoft.com/office/drawing/2010/main" val="0"/>
                </a:ext>
              </a:extLst>
            </a:blip>
            <a:srcRect l="18468" t="20143" r="18787" b="18512"/>
            <a:stretch/>
          </p:blipFill>
          <p:spPr bwMode="auto">
            <a:xfrm>
              <a:off x="582750" y="3856089"/>
              <a:ext cx="421872" cy="412459"/>
            </a:xfrm>
            <a:prstGeom prst="rect">
              <a:avLst/>
            </a:prstGeom>
            <a:noFill/>
            <a:extLst>
              <a:ext uri="{909E8E84-426E-40DD-AFC4-6F175D3DCCD1}">
                <a14:hiddenFill xmlns:a14="http://schemas.microsoft.com/office/drawing/2010/main">
                  <a:solidFill>
                    <a:srgbClr val="FFFFFF"/>
                  </a:solidFill>
                </a14:hiddenFill>
              </a:ext>
            </a:extLst>
          </p:spPr>
        </p:pic>
        <p:sp>
          <p:nvSpPr>
            <p:cNvPr id="21" name="Textfeld 20">
              <a:extLst>
                <a:ext uri="{FF2B5EF4-FFF2-40B4-BE49-F238E27FC236}">
                  <a16:creationId xmlns:a16="http://schemas.microsoft.com/office/drawing/2014/main" id="{BC2F6945-E4AD-8258-C151-3A90D2547275}"/>
                </a:ext>
              </a:extLst>
            </p:cNvPr>
            <p:cNvSpPr txBox="1"/>
            <p:nvPr/>
          </p:nvSpPr>
          <p:spPr>
            <a:xfrm>
              <a:off x="1078525" y="3769931"/>
              <a:ext cx="1800884" cy="584775"/>
            </a:xfrm>
            <a:prstGeom prst="rect">
              <a:avLst/>
            </a:prstGeom>
            <a:noFill/>
          </p:spPr>
          <p:txBody>
            <a:bodyPr wrap="square">
              <a:spAutoFit/>
            </a:bodyPr>
            <a:lstStyle/>
            <a:p>
              <a:r>
                <a:rPr lang="de-DE" sz="3200" i="0" dirty="0">
                  <a:solidFill>
                    <a:srgbClr val="F7F7F7"/>
                  </a:solidFill>
                  <a:effectLst/>
                  <a:latin typeface="OpenSans-SemiBold"/>
                </a:rPr>
                <a:t>PULSAR</a:t>
              </a:r>
              <a:endParaRPr lang="de-DE" sz="2400" dirty="0"/>
            </a:p>
          </p:txBody>
        </p:sp>
      </p:grpSp>
      <p:grpSp>
        <p:nvGrpSpPr>
          <p:cNvPr id="26" name="Gruppieren 25">
            <a:extLst>
              <a:ext uri="{FF2B5EF4-FFF2-40B4-BE49-F238E27FC236}">
                <a16:creationId xmlns:a16="http://schemas.microsoft.com/office/drawing/2014/main" id="{B83703C7-87FB-949E-1B11-53F09717E2A5}"/>
              </a:ext>
            </a:extLst>
          </p:cNvPr>
          <p:cNvGrpSpPr/>
          <p:nvPr/>
        </p:nvGrpSpPr>
        <p:grpSpPr>
          <a:xfrm>
            <a:off x="582750" y="5054233"/>
            <a:ext cx="2912241" cy="584775"/>
            <a:chOff x="578990" y="4353736"/>
            <a:chExt cx="2912241" cy="584775"/>
          </a:xfrm>
        </p:grpSpPr>
        <p:pic>
          <p:nvPicPr>
            <p:cNvPr id="24" name="Grafik 23">
              <a:extLst>
                <a:ext uri="{FF2B5EF4-FFF2-40B4-BE49-F238E27FC236}">
                  <a16:creationId xmlns:a16="http://schemas.microsoft.com/office/drawing/2014/main" id="{578C0DD8-61E9-09ED-751A-BF602BFF428F}"/>
                </a:ext>
              </a:extLst>
            </p:cNvPr>
            <p:cNvPicPr>
              <a:picLocks noChangeAspect="1"/>
            </p:cNvPicPr>
            <p:nvPr/>
          </p:nvPicPr>
          <p:blipFill rotWithShape="1">
            <a:blip r:embed="rId14">
              <a:extLst>
                <a:ext uri="{BEBA8EAE-BF5A-486C-A8C5-ECC9F3942E4B}">
                  <a14:imgProps xmlns:a14="http://schemas.microsoft.com/office/drawing/2010/main">
                    <a14:imgLayer r:embed="rId15">
                      <a14:imgEffect>
                        <a14:saturation sat="0"/>
                      </a14:imgEffect>
                      <a14:imgEffect>
                        <a14:brightnessContrast bright="9000" contrast="37000"/>
                      </a14:imgEffect>
                    </a14:imgLayer>
                  </a14:imgProps>
                </a:ext>
              </a:extLst>
            </a:blip>
            <a:srcRect l="14562" t="7875" r="11158" b="13355"/>
            <a:stretch/>
          </p:blipFill>
          <p:spPr>
            <a:xfrm>
              <a:off x="578990" y="4422798"/>
              <a:ext cx="421873" cy="447374"/>
            </a:xfrm>
            <a:prstGeom prst="rect">
              <a:avLst/>
            </a:prstGeom>
          </p:spPr>
        </p:pic>
        <p:sp>
          <p:nvSpPr>
            <p:cNvPr id="25" name="Textfeld 24">
              <a:extLst>
                <a:ext uri="{FF2B5EF4-FFF2-40B4-BE49-F238E27FC236}">
                  <a16:creationId xmlns:a16="http://schemas.microsoft.com/office/drawing/2014/main" id="{5089CED5-EA27-19A2-C459-B99728BCB69E}"/>
                </a:ext>
              </a:extLst>
            </p:cNvPr>
            <p:cNvSpPr txBox="1"/>
            <p:nvPr/>
          </p:nvSpPr>
          <p:spPr>
            <a:xfrm>
              <a:off x="1047091" y="4353736"/>
              <a:ext cx="2444140" cy="584775"/>
            </a:xfrm>
            <a:prstGeom prst="rect">
              <a:avLst/>
            </a:prstGeom>
            <a:noFill/>
          </p:spPr>
          <p:txBody>
            <a:bodyPr wrap="square">
              <a:spAutoFit/>
            </a:bodyPr>
            <a:lstStyle/>
            <a:p>
              <a:r>
                <a:rPr lang="de-DE" sz="3200" i="0" dirty="0">
                  <a:solidFill>
                    <a:srgbClr val="F7F7F7"/>
                  </a:solidFill>
                  <a:effectLst/>
                  <a:latin typeface="OpenSans-SemiBold"/>
                </a:rPr>
                <a:t>CHIHUAHUA</a:t>
              </a:r>
              <a:endParaRPr lang="de-DE" sz="2400" dirty="0"/>
            </a:p>
          </p:txBody>
        </p:sp>
      </p:grpSp>
      <p:grpSp>
        <p:nvGrpSpPr>
          <p:cNvPr id="27" name="Gruppieren 26">
            <a:extLst>
              <a:ext uri="{FF2B5EF4-FFF2-40B4-BE49-F238E27FC236}">
                <a16:creationId xmlns:a16="http://schemas.microsoft.com/office/drawing/2014/main" id="{7155972D-6660-5562-2850-F23F5184AF6D}"/>
              </a:ext>
            </a:extLst>
          </p:cNvPr>
          <p:cNvGrpSpPr/>
          <p:nvPr/>
        </p:nvGrpSpPr>
        <p:grpSpPr>
          <a:xfrm>
            <a:off x="582750" y="4401570"/>
            <a:ext cx="1957115" cy="447374"/>
            <a:chOff x="578990" y="5024422"/>
            <a:chExt cx="1957115" cy="447374"/>
          </a:xfrm>
        </p:grpSpPr>
        <p:pic>
          <p:nvPicPr>
            <p:cNvPr id="1044" name="Picture 20">
              <a:extLst>
                <a:ext uri="{FF2B5EF4-FFF2-40B4-BE49-F238E27FC236}">
                  <a16:creationId xmlns:a16="http://schemas.microsoft.com/office/drawing/2014/main" id="{9B273354-FA7A-4244-23AD-AB7FFAC004F1}"/>
                </a:ext>
              </a:extLst>
            </p:cNvPr>
            <p:cNvPicPr>
              <a:picLocks noChangeAspect="1" noChangeArrowheads="1"/>
            </p:cNvPicPr>
            <p:nvPr/>
          </p:nvPicPr>
          <p:blipFill rotWithShape="1">
            <a:blip r:embed="rId16">
              <a:extLst>
                <a:ext uri="{BEBA8EAE-BF5A-486C-A8C5-ECC9F3942E4B}">
                  <a14:imgProps xmlns:a14="http://schemas.microsoft.com/office/drawing/2010/main">
                    <a14:imgLayer r:embed="rId17">
                      <a14:imgEffect>
                        <a14:saturation sat="0"/>
                      </a14:imgEffect>
                      <a14:imgEffect>
                        <a14:brightnessContrast bright="66000"/>
                      </a14:imgEffect>
                    </a14:imgLayer>
                  </a14:imgProps>
                </a:ext>
                <a:ext uri="{28A0092B-C50C-407E-A947-70E740481C1C}">
                  <a14:useLocalDpi xmlns:a14="http://schemas.microsoft.com/office/drawing/2010/main" val="0"/>
                </a:ext>
              </a:extLst>
            </a:blip>
            <a:srcRect r="23301"/>
            <a:stretch/>
          </p:blipFill>
          <p:spPr bwMode="auto">
            <a:xfrm>
              <a:off x="1178107" y="5044834"/>
              <a:ext cx="1357998" cy="426962"/>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3C856542-8BB2-EDD4-36E2-4DD295F44955}"/>
                </a:ext>
              </a:extLst>
            </p:cNvPr>
            <p:cNvPicPr>
              <a:picLocks noChangeAspect="1" noChangeArrowheads="1"/>
            </p:cNvPicPr>
            <p:nvPr/>
          </p:nvPicPr>
          <p:blipFill>
            <a:blip r:embed="rId18">
              <a:extLst>
                <a:ext uri="{BEBA8EAE-BF5A-486C-A8C5-ECC9F3942E4B}">
                  <a14:imgProps xmlns:a14="http://schemas.microsoft.com/office/drawing/2010/main">
                    <a14:imgLayer r:embed="rId19">
                      <a14:imgEffect>
                        <a14:saturation sat="0"/>
                      </a14:imgEffect>
                      <a14:imgEffect>
                        <a14:brightnessContrast bright="77000"/>
                      </a14:imgEffect>
                    </a14:imgLayer>
                  </a14:imgProps>
                </a:ext>
                <a:ext uri="{28A0092B-C50C-407E-A947-70E740481C1C}">
                  <a14:useLocalDpi xmlns:a14="http://schemas.microsoft.com/office/drawing/2010/main" val="0"/>
                </a:ext>
              </a:extLst>
            </a:blip>
            <a:srcRect/>
            <a:stretch>
              <a:fillRect/>
            </a:stretch>
          </p:blipFill>
          <p:spPr bwMode="auto">
            <a:xfrm>
              <a:off x="578990" y="5024422"/>
              <a:ext cx="447374" cy="447374"/>
            </a:xfrm>
            <a:prstGeom prst="rect">
              <a:avLst/>
            </a:prstGeom>
            <a:noFill/>
            <a:extLst>
              <a:ext uri="{909E8E84-426E-40DD-AFC4-6F175D3DCCD1}">
                <a14:hiddenFill xmlns:a14="http://schemas.microsoft.com/office/drawing/2010/main">
                  <a:solidFill>
                    <a:srgbClr val="FFFFFF"/>
                  </a:solidFill>
                </a14:hiddenFill>
              </a:ext>
            </a:extLst>
          </p:spPr>
        </p:pic>
      </p:grpSp>
      <p:pic>
        <p:nvPicPr>
          <p:cNvPr id="32" name="Grafik 31">
            <a:extLst>
              <a:ext uri="{FF2B5EF4-FFF2-40B4-BE49-F238E27FC236}">
                <a16:creationId xmlns:a16="http://schemas.microsoft.com/office/drawing/2014/main" id="{0C286695-1DEF-A2E9-A199-C3B8EA6CA17B}"/>
              </a:ext>
            </a:extLst>
          </p:cNvPr>
          <p:cNvPicPr>
            <a:picLocks noChangeAspect="1"/>
          </p:cNvPicPr>
          <p:nvPr/>
        </p:nvPicPr>
        <p:blipFill rotWithShape="1">
          <a:blip r:embed="rId20">
            <a:extLst>
              <a:ext uri="{BEBA8EAE-BF5A-486C-A8C5-ECC9F3942E4B}">
                <a14:imgProps xmlns:a14="http://schemas.microsoft.com/office/drawing/2010/main">
                  <a14:imgLayer r:embed="rId21">
                    <a14:imgEffect>
                      <a14:saturation sat="0"/>
                    </a14:imgEffect>
                    <a14:imgEffect>
                      <a14:brightnessContrast bright="55000"/>
                    </a14:imgEffect>
                  </a14:imgLayer>
                </a14:imgProps>
              </a:ext>
            </a:extLst>
          </a:blip>
          <a:srcRect r="67497"/>
          <a:stretch/>
        </p:blipFill>
        <p:spPr>
          <a:xfrm>
            <a:off x="4498725" y="4442660"/>
            <a:ext cx="463502" cy="363424"/>
          </a:xfrm>
          <a:prstGeom prst="rect">
            <a:avLst/>
          </a:prstGeom>
        </p:spPr>
      </p:pic>
      <p:grpSp>
        <p:nvGrpSpPr>
          <p:cNvPr id="38" name="Gruppieren 37">
            <a:extLst>
              <a:ext uri="{FF2B5EF4-FFF2-40B4-BE49-F238E27FC236}">
                <a16:creationId xmlns:a16="http://schemas.microsoft.com/office/drawing/2014/main" id="{B3F83CEB-EAC7-EEEA-5A9B-D97E0201639B}"/>
              </a:ext>
            </a:extLst>
          </p:cNvPr>
          <p:cNvGrpSpPr/>
          <p:nvPr/>
        </p:nvGrpSpPr>
        <p:grpSpPr>
          <a:xfrm>
            <a:off x="8018336" y="3604605"/>
            <a:ext cx="2961518" cy="584775"/>
            <a:chOff x="4430532" y="2166733"/>
            <a:chExt cx="2961518" cy="584775"/>
          </a:xfrm>
        </p:grpSpPr>
        <p:sp>
          <p:nvSpPr>
            <p:cNvPr id="33" name="Textfeld 32">
              <a:extLst>
                <a:ext uri="{FF2B5EF4-FFF2-40B4-BE49-F238E27FC236}">
                  <a16:creationId xmlns:a16="http://schemas.microsoft.com/office/drawing/2014/main" id="{8450013B-36C8-C755-1122-47BA35A5ED1A}"/>
                </a:ext>
              </a:extLst>
            </p:cNvPr>
            <p:cNvSpPr txBox="1"/>
            <p:nvPr/>
          </p:nvSpPr>
          <p:spPr>
            <a:xfrm>
              <a:off x="4947910" y="2166733"/>
              <a:ext cx="2444140" cy="584775"/>
            </a:xfrm>
            <a:prstGeom prst="rect">
              <a:avLst/>
            </a:prstGeom>
            <a:noFill/>
          </p:spPr>
          <p:txBody>
            <a:bodyPr wrap="square">
              <a:spAutoFit/>
            </a:bodyPr>
            <a:lstStyle/>
            <a:p>
              <a:r>
                <a:rPr lang="de-DE" sz="3200" i="0" dirty="0" err="1">
                  <a:solidFill>
                    <a:srgbClr val="F7F7F7"/>
                  </a:solidFill>
                  <a:effectLst/>
                  <a:latin typeface="OpenSans-SemiBold"/>
                </a:rPr>
                <a:t>pixeLions</a:t>
              </a:r>
              <a:endParaRPr lang="de-DE" sz="2400" dirty="0"/>
            </a:p>
          </p:txBody>
        </p:sp>
        <p:pic>
          <p:nvPicPr>
            <p:cNvPr id="37" name="Grafik 36">
              <a:extLst>
                <a:ext uri="{FF2B5EF4-FFF2-40B4-BE49-F238E27FC236}">
                  <a16:creationId xmlns:a16="http://schemas.microsoft.com/office/drawing/2014/main" id="{E3CC0A9C-7815-3FCE-79C7-4896CBF33B95}"/>
                </a:ext>
              </a:extLst>
            </p:cNvPr>
            <p:cNvPicPr>
              <a:picLocks noChangeAspect="1"/>
            </p:cNvPicPr>
            <p:nvPr/>
          </p:nvPicPr>
          <p:blipFill>
            <a:blip r:embed="rId22">
              <a:extLst>
                <a:ext uri="{BEBA8EAE-BF5A-486C-A8C5-ECC9F3942E4B}">
                  <a14:imgProps xmlns:a14="http://schemas.microsoft.com/office/drawing/2010/main">
                    <a14:imgLayer r:embed="rId23">
                      <a14:imgEffect>
                        <a14:saturation sat="0"/>
                      </a14:imgEffect>
                      <a14:imgEffect>
                        <a14:brightnessContrast bright="9000" contrast="68000"/>
                      </a14:imgEffect>
                    </a14:imgLayer>
                  </a14:imgProps>
                </a:ext>
              </a:extLst>
            </a:blip>
            <a:stretch>
              <a:fillRect/>
            </a:stretch>
          </p:blipFill>
          <p:spPr>
            <a:xfrm>
              <a:off x="4430532" y="2236442"/>
              <a:ext cx="512702" cy="512702"/>
            </a:xfrm>
            <a:prstGeom prst="rect">
              <a:avLst/>
            </a:prstGeom>
          </p:spPr>
        </p:pic>
      </p:grpSp>
      <p:grpSp>
        <p:nvGrpSpPr>
          <p:cNvPr id="45" name="Gruppieren 44">
            <a:extLst>
              <a:ext uri="{FF2B5EF4-FFF2-40B4-BE49-F238E27FC236}">
                <a16:creationId xmlns:a16="http://schemas.microsoft.com/office/drawing/2014/main" id="{7BE77FFC-2FC1-E5BC-A611-276E09913DD3}"/>
              </a:ext>
            </a:extLst>
          </p:cNvPr>
          <p:cNvGrpSpPr/>
          <p:nvPr/>
        </p:nvGrpSpPr>
        <p:grpSpPr>
          <a:xfrm>
            <a:off x="8042585" y="4326497"/>
            <a:ext cx="1582372" cy="531941"/>
            <a:chOff x="4459107" y="2916855"/>
            <a:chExt cx="1582372" cy="531941"/>
          </a:xfrm>
        </p:grpSpPr>
        <p:pic>
          <p:nvPicPr>
            <p:cNvPr id="43" name="Grafik 42">
              <a:extLst>
                <a:ext uri="{FF2B5EF4-FFF2-40B4-BE49-F238E27FC236}">
                  <a16:creationId xmlns:a16="http://schemas.microsoft.com/office/drawing/2014/main" id="{CE7B15DA-08C0-DAA6-8AA8-BB9E008D9D86}"/>
                </a:ext>
              </a:extLst>
            </p:cNvPr>
            <p:cNvPicPr>
              <a:picLocks noChangeAspect="1"/>
            </p:cNvPicPr>
            <p:nvPr/>
          </p:nvPicPr>
          <p:blipFill rotWithShape="1">
            <a:blip r:embed="rId24"/>
            <a:srcRect l="7927" t="27830" r="39918" b="25730"/>
            <a:stretch/>
          </p:blipFill>
          <p:spPr>
            <a:xfrm>
              <a:off x="5021621" y="2937985"/>
              <a:ext cx="1019858" cy="510811"/>
            </a:xfrm>
            <a:prstGeom prst="rect">
              <a:avLst/>
            </a:prstGeom>
          </p:spPr>
        </p:pic>
        <p:pic>
          <p:nvPicPr>
            <p:cNvPr id="44" name="Grafik 43">
              <a:extLst>
                <a:ext uri="{FF2B5EF4-FFF2-40B4-BE49-F238E27FC236}">
                  <a16:creationId xmlns:a16="http://schemas.microsoft.com/office/drawing/2014/main" id="{39E6D440-180E-DC88-A877-4182E5964A55}"/>
                </a:ext>
              </a:extLst>
            </p:cNvPr>
            <p:cNvPicPr>
              <a:picLocks noChangeAspect="1"/>
            </p:cNvPicPr>
            <p:nvPr/>
          </p:nvPicPr>
          <p:blipFill rotWithShape="1">
            <a:blip r:embed="rId25">
              <a:extLst>
                <a:ext uri="{BEBA8EAE-BF5A-486C-A8C5-ECC9F3942E4B}">
                  <a14:imgProps xmlns:a14="http://schemas.microsoft.com/office/drawing/2010/main">
                    <a14:imgLayer r:embed="rId26">
                      <a14:imgEffect>
                        <a14:saturation sat="0"/>
                      </a14:imgEffect>
                      <a14:imgEffect>
                        <a14:brightnessContrast bright="18000"/>
                      </a14:imgEffect>
                    </a14:imgLayer>
                  </a14:imgProps>
                </a:ext>
              </a:extLst>
            </a:blip>
            <a:srcRect l="61841" t="29067" r="13551" b="25730"/>
            <a:stretch/>
          </p:blipFill>
          <p:spPr>
            <a:xfrm>
              <a:off x="4459107" y="2916855"/>
              <a:ext cx="512703" cy="529779"/>
            </a:xfrm>
            <a:prstGeom prst="rect">
              <a:avLst/>
            </a:prstGeom>
          </p:spPr>
        </p:pic>
      </p:grpSp>
      <p:grpSp>
        <p:nvGrpSpPr>
          <p:cNvPr id="51" name="Gruppieren 50">
            <a:extLst>
              <a:ext uri="{FF2B5EF4-FFF2-40B4-BE49-F238E27FC236}">
                <a16:creationId xmlns:a16="http://schemas.microsoft.com/office/drawing/2014/main" id="{B04BD500-85E7-0685-3BA4-6D3589910D26}"/>
              </a:ext>
            </a:extLst>
          </p:cNvPr>
          <p:cNvGrpSpPr/>
          <p:nvPr/>
        </p:nvGrpSpPr>
        <p:grpSpPr>
          <a:xfrm>
            <a:off x="4459107" y="1505803"/>
            <a:ext cx="2980468" cy="538977"/>
            <a:chOff x="4459107" y="3655725"/>
            <a:chExt cx="2980468" cy="538977"/>
          </a:xfrm>
        </p:grpSpPr>
        <p:pic>
          <p:nvPicPr>
            <p:cNvPr id="1062" name="Picture 38">
              <a:extLst>
                <a:ext uri="{FF2B5EF4-FFF2-40B4-BE49-F238E27FC236}">
                  <a16:creationId xmlns:a16="http://schemas.microsoft.com/office/drawing/2014/main" id="{B17BBE43-E4AB-8364-2CF5-B280ED8256E6}"/>
                </a:ext>
              </a:extLst>
            </p:cNvPr>
            <p:cNvPicPr>
              <a:picLocks noChangeAspect="1" noChangeArrowheads="1"/>
            </p:cNvPicPr>
            <p:nvPr/>
          </p:nvPicPr>
          <p:blipFill>
            <a:blip r:embed="rId27">
              <a:extLst>
                <a:ext uri="{BEBA8EAE-BF5A-486C-A8C5-ECC9F3942E4B}">
                  <a14:imgProps xmlns:a14="http://schemas.microsoft.com/office/drawing/2010/main">
                    <a14:imgLayer r:embed="rId28">
                      <a14:imgEffect>
                        <a14:saturation sat="0"/>
                      </a14:imgEffect>
                      <a14:imgEffect>
                        <a14:brightnessContrast bright="18000" contrast="27000"/>
                      </a14:imgEffect>
                    </a14:imgLayer>
                  </a14:imgProps>
                </a:ext>
                <a:ext uri="{28A0092B-C50C-407E-A947-70E740481C1C}">
                  <a14:useLocalDpi xmlns:a14="http://schemas.microsoft.com/office/drawing/2010/main" val="0"/>
                </a:ext>
              </a:extLst>
            </a:blip>
            <a:srcRect/>
            <a:stretch>
              <a:fillRect/>
            </a:stretch>
          </p:blipFill>
          <p:spPr bwMode="auto">
            <a:xfrm>
              <a:off x="4459107" y="3655725"/>
              <a:ext cx="569669" cy="512702"/>
            </a:xfrm>
            <a:prstGeom prst="rect">
              <a:avLst/>
            </a:prstGeom>
            <a:noFill/>
            <a:extLst>
              <a:ext uri="{909E8E84-426E-40DD-AFC4-6F175D3DCCD1}">
                <a14:hiddenFill xmlns:a14="http://schemas.microsoft.com/office/drawing/2010/main">
                  <a:solidFill>
                    <a:srgbClr val="FFFFFF"/>
                  </a:solidFill>
                </a14:hiddenFill>
              </a:ext>
            </a:extLst>
          </p:spPr>
        </p:pic>
        <p:sp>
          <p:nvSpPr>
            <p:cNvPr id="46" name="Textfeld 45">
              <a:extLst>
                <a:ext uri="{FF2B5EF4-FFF2-40B4-BE49-F238E27FC236}">
                  <a16:creationId xmlns:a16="http://schemas.microsoft.com/office/drawing/2014/main" id="{DCD9646B-D027-CC90-F6BF-134ECA2D8C72}"/>
                </a:ext>
              </a:extLst>
            </p:cNvPr>
            <p:cNvSpPr txBox="1"/>
            <p:nvPr/>
          </p:nvSpPr>
          <p:spPr>
            <a:xfrm>
              <a:off x="4995435" y="3671482"/>
              <a:ext cx="2444140" cy="523220"/>
            </a:xfrm>
            <a:prstGeom prst="rect">
              <a:avLst/>
            </a:prstGeom>
            <a:noFill/>
          </p:spPr>
          <p:txBody>
            <a:bodyPr wrap="square">
              <a:spAutoFit/>
            </a:bodyPr>
            <a:lstStyle/>
            <a:p>
              <a:r>
                <a:rPr lang="de-DE" sz="2800" i="0" dirty="0">
                  <a:solidFill>
                    <a:srgbClr val="F7F7F7"/>
                  </a:solidFill>
                  <a:effectLst/>
                  <a:latin typeface="Centauri" panose="02000500000000000000" pitchFamily="2" charset="0"/>
                </a:rPr>
                <a:t>TFM</a:t>
              </a:r>
              <a:endParaRPr lang="de-DE" sz="2400" dirty="0">
                <a:latin typeface="Centauri" panose="02000500000000000000" pitchFamily="2" charset="0"/>
              </a:endParaRPr>
            </a:p>
          </p:txBody>
        </p:sp>
      </p:grpSp>
      <p:pic>
        <p:nvPicPr>
          <p:cNvPr id="50" name="Grafik 49">
            <a:extLst>
              <a:ext uri="{FF2B5EF4-FFF2-40B4-BE49-F238E27FC236}">
                <a16:creationId xmlns:a16="http://schemas.microsoft.com/office/drawing/2014/main" id="{60209FE8-A072-CA81-098D-9C1030229BE8}"/>
              </a:ext>
            </a:extLst>
          </p:cNvPr>
          <p:cNvPicPr>
            <a:picLocks noChangeAspect="1"/>
          </p:cNvPicPr>
          <p:nvPr/>
        </p:nvPicPr>
        <p:blipFill rotWithShape="1">
          <a:blip r:embed="rId29">
            <a:extLst>
              <a:ext uri="{BEBA8EAE-BF5A-486C-A8C5-ECC9F3942E4B}">
                <a14:imgProps xmlns:a14="http://schemas.microsoft.com/office/drawing/2010/main">
                  <a14:imgLayer r:embed="rId30">
                    <a14:imgEffect>
                      <a14:saturation sat="0"/>
                    </a14:imgEffect>
                    <a14:imgEffect>
                      <a14:brightnessContrast bright="16000" contrast="76000"/>
                    </a14:imgEffect>
                  </a14:imgLayer>
                </a14:imgProps>
              </a:ext>
            </a:extLst>
          </a:blip>
          <a:srcRect l="7191" t="28001" r="6279" b="27836"/>
          <a:stretch/>
        </p:blipFill>
        <p:spPr>
          <a:xfrm>
            <a:off x="572998" y="3650572"/>
            <a:ext cx="2318619" cy="507609"/>
          </a:xfrm>
          <a:prstGeom prst="rect">
            <a:avLst/>
          </a:prstGeom>
        </p:spPr>
      </p:pic>
      <p:pic>
        <p:nvPicPr>
          <p:cNvPr id="58" name="Grafik 57">
            <a:extLst>
              <a:ext uri="{FF2B5EF4-FFF2-40B4-BE49-F238E27FC236}">
                <a16:creationId xmlns:a16="http://schemas.microsoft.com/office/drawing/2014/main" id="{41637DDD-E4C3-E888-3414-86FB60BFB14E}"/>
              </a:ext>
            </a:extLst>
          </p:cNvPr>
          <p:cNvPicPr>
            <a:picLocks noChangeAspect="1"/>
          </p:cNvPicPr>
          <p:nvPr/>
        </p:nvPicPr>
        <p:blipFill>
          <a:blip r:embed="rId31">
            <a:extLst>
              <a:ext uri="{BEBA8EAE-BF5A-486C-A8C5-ECC9F3942E4B}">
                <a14:imgProps xmlns:a14="http://schemas.microsoft.com/office/drawing/2010/main">
                  <a14:imgLayer r:embed="rId32">
                    <a14:imgEffect>
                      <a14:brightnessContrast bright="100000"/>
                    </a14:imgEffect>
                  </a14:imgLayer>
                </a14:imgProps>
              </a:ext>
            </a:extLst>
          </a:blip>
          <a:stretch>
            <a:fillRect/>
          </a:stretch>
        </p:blipFill>
        <p:spPr>
          <a:xfrm>
            <a:off x="8042585" y="1514328"/>
            <a:ext cx="1130818" cy="487122"/>
          </a:xfrm>
          <a:prstGeom prst="rect">
            <a:avLst/>
          </a:prstGeom>
        </p:spPr>
      </p:pic>
      <p:pic>
        <p:nvPicPr>
          <p:cNvPr id="60" name="Grafik 59">
            <a:extLst>
              <a:ext uri="{FF2B5EF4-FFF2-40B4-BE49-F238E27FC236}">
                <a16:creationId xmlns:a16="http://schemas.microsoft.com/office/drawing/2014/main" id="{AE2ECA8F-7ED3-0C93-A0E8-72A788021944}"/>
              </a:ext>
            </a:extLst>
          </p:cNvPr>
          <p:cNvPicPr>
            <a:picLocks noChangeAspect="1"/>
          </p:cNvPicPr>
          <p:nvPr/>
        </p:nvPicPr>
        <p:blipFill>
          <a:blip r:embed="rId33">
            <a:extLst>
              <a:ext uri="{BEBA8EAE-BF5A-486C-A8C5-ECC9F3942E4B}">
                <a14:imgProps xmlns:a14="http://schemas.microsoft.com/office/drawing/2010/main">
                  <a14:imgLayer r:embed="rId34">
                    <a14:imgEffect>
                      <a14:saturation sat="0"/>
                    </a14:imgEffect>
                    <a14:imgEffect>
                      <a14:brightnessContrast bright="15000" contrast="72000"/>
                    </a14:imgEffect>
                  </a14:imgLayer>
                </a14:imgProps>
              </a:ext>
            </a:extLst>
          </a:blip>
          <a:stretch>
            <a:fillRect/>
          </a:stretch>
        </p:blipFill>
        <p:spPr>
          <a:xfrm>
            <a:off x="578990" y="2177933"/>
            <a:ext cx="1983735" cy="612056"/>
          </a:xfrm>
          <a:prstGeom prst="rect">
            <a:avLst/>
          </a:prstGeom>
        </p:spPr>
      </p:pic>
      <p:grpSp>
        <p:nvGrpSpPr>
          <p:cNvPr id="62" name="Gruppieren 61">
            <a:extLst>
              <a:ext uri="{FF2B5EF4-FFF2-40B4-BE49-F238E27FC236}">
                <a16:creationId xmlns:a16="http://schemas.microsoft.com/office/drawing/2014/main" id="{FC31767B-B66B-ACEE-03D0-4C96DD9DAC6D}"/>
              </a:ext>
            </a:extLst>
          </p:cNvPr>
          <p:cNvGrpSpPr/>
          <p:nvPr/>
        </p:nvGrpSpPr>
        <p:grpSpPr>
          <a:xfrm>
            <a:off x="8042586" y="2920425"/>
            <a:ext cx="2937268" cy="584775"/>
            <a:chOff x="8042586" y="2910553"/>
            <a:chExt cx="2937268" cy="584775"/>
          </a:xfrm>
        </p:grpSpPr>
        <p:pic>
          <p:nvPicPr>
            <p:cNvPr id="1066" name="Picture 42">
              <a:extLst>
                <a:ext uri="{FF2B5EF4-FFF2-40B4-BE49-F238E27FC236}">
                  <a16:creationId xmlns:a16="http://schemas.microsoft.com/office/drawing/2014/main" id="{4C163C44-ABE1-A724-2631-281047B06D00}"/>
                </a:ext>
              </a:extLst>
            </p:cNvPr>
            <p:cNvPicPr>
              <a:picLocks noChangeAspect="1" noChangeArrowheads="1"/>
            </p:cNvPicPr>
            <p:nvPr/>
          </p:nvPicPr>
          <p:blipFill>
            <a:blip r:embed="rId35">
              <a:extLst>
                <a:ext uri="{BEBA8EAE-BF5A-486C-A8C5-ECC9F3942E4B}">
                  <a14:imgProps xmlns:a14="http://schemas.microsoft.com/office/drawing/2010/main">
                    <a14:imgLayer r:embed="rId36">
                      <a14:imgEffect>
                        <a14:saturation sat="0"/>
                      </a14:imgEffect>
                      <a14:imgEffect>
                        <a14:brightnessContrast contrast="54000"/>
                      </a14:imgEffect>
                    </a14:imgLayer>
                  </a14:imgProps>
                </a:ext>
                <a:ext uri="{28A0092B-C50C-407E-A947-70E740481C1C}">
                  <a14:useLocalDpi xmlns:a14="http://schemas.microsoft.com/office/drawing/2010/main" val="0"/>
                </a:ext>
              </a:extLst>
            </a:blip>
            <a:srcRect/>
            <a:stretch>
              <a:fillRect/>
            </a:stretch>
          </p:blipFill>
          <p:spPr bwMode="auto">
            <a:xfrm>
              <a:off x="8042586" y="2964795"/>
              <a:ext cx="474078" cy="474078"/>
            </a:xfrm>
            <a:prstGeom prst="rect">
              <a:avLst/>
            </a:prstGeom>
            <a:noFill/>
            <a:extLst>
              <a:ext uri="{909E8E84-426E-40DD-AFC4-6F175D3DCCD1}">
                <a14:hiddenFill xmlns:a14="http://schemas.microsoft.com/office/drawing/2010/main">
                  <a:solidFill>
                    <a:srgbClr val="FFFFFF"/>
                  </a:solidFill>
                </a14:hiddenFill>
              </a:ext>
            </a:extLst>
          </p:spPr>
        </p:pic>
        <p:sp>
          <p:nvSpPr>
            <p:cNvPr id="61" name="Textfeld 60">
              <a:extLst>
                <a:ext uri="{FF2B5EF4-FFF2-40B4-BE49-F238E27FC236}">
                  <a16:creationId xmlns:a16="http://schemas.microsoft.com/office/drawing/2014/main" id="{4F8E5784-BF98-895A-7D83-4EEC4C8FE8E3}"/>
                </a:ext>
              </a:extLst>
            </p:cNvPr>
            <p:cNvSpPr txBox="1"/>
            <p:nvPr/>
          </p:nvSpPr>
          <p:spPr>
            <a:xfrm>
              <a:off x="8535714" y="2910553"/>
              <a:ext cx="2444140" cy="584775"/>
            </a:xfrm>
            <a:prstGeom prst="rect">
              <a:avLst/>
            </a:prstGeom>
            <a:noFill/>
          </p:spPr>
          <p:txBody>
            <a:bodyPr wrap="square">
              <a:spAutoFit/>
            </a:bodyPr>
            <a:lstStyle/>
            <a:p>
              <a:r>
                <a:rPr lang="de-DE" sz="3200" i="0" dirty="0">
                  <a:solidFill>
                    <a:srgbClr val="F7F7F7"/>
                  </a:solidFill>
                  <a:effectLst/>
                  <a:latin typeface="OpenSans-SemiBold"/>
                </a:rPr>
                <a:t>Nucleus</a:t>
              </a:r>
              <a:endParaRPr lang="de-DE" sz="2400" dirty="0"/>
            </a:p>
          </p:txBody>
        </p:sp>
      </p:grpSp>
      <p:grpSp>
        <p:nvGrpSpPr>
          <p:cNvPr id="1024" name="Gruppieren 1023">
            <a:extLst>
              <a:ext uri="{FF2B5EF4-FFF2-40B4-BE49-F238E27FC236}">
                <a16:creationId xmlns:a16="http://schemas.microsoft.com/office/drawing/2014/main" id="{B5E197AB-C385-1106-B9D0-871560030B49}"/>
              </a:ext>
            </a:extLst>
          </p:cNvPr>
          <p:cNvGrpSpPr/>
          <p:nvPr/>
        </p:nvGrpSpPr>
        <p:grpSpPr>
          <a:xfrm>
            <a:off x="8042585" y="2233337"/>
            <a:ext cx="2937269" cy="584775"/>
            <a:chOff x="8042585" y="3625730"/>
            <a:chExt cx="2937269" cy="584775"/>
          </a:xfrm>
        </p:grpSpPr>
        <p:pic>
          <p:nvPicPr>
            <p:cNvPr id="1070" name="Picture 46">
              <a:extLst>
                <a:ext uri="{FF2B5EF4-FFF2-40B4-BE49-F238E27FC236}">
                  <a16:creationId xmlns:a16="http://schemas.microsoft.com/office/drawing/2014/main" id="{BF188E46-7DFC-35BB-5FED-F5968F7D4F80}"/>
                </a:ext>
              </a:extLst>
            </p:cNvPr>
            <p:cNvPicPr>
              <a:picLocks noChangeAspect="1" noChangeArrowheads="1"/>
            </p:cNvPicPr>
            <p:nvPr/>
          </p:nvPicPr>
          <p:blipFill>
            <a:blip r:embed="rId37">
              <a:extLst>
                <a:ext uri="{BEBA8EAE-BF5A-486C-A8C5-ECC9F3942E4B}">
                  <a14:imgProps xmlns:a14="http://schemas.microsoft.com/office/drawing/2010/main">
                    <a14:imgLayer r:embed="rId38">
                      <a14:imgEffect>
                        <a14:saturation sat="0"/>
                      </a14:imgEffect>
                      <a14:imgEffect>
                        <a14:brightnessContrast bright="51000" contrast="27000"/>
                      </a14:imgEffect>
                    </a14:imgLayer>
                  </a14:imgProps>
                </a:ext>
                <a:ext uri="{28A0092B-C50C-407E-A947-70E740481C1C}">
                  <a14:useLocalDpi xmlns:a14="http://schemas.microsoft.com/office/drawing/2010/main" val="0"/>
                </a:ext>
              </a:extLst>
            </a:blip>
            <a:srcRect/>
            <a:stretch>
              <a:fillRect/>
            </a:stretch>
          </p:blipFill>
          <p:spPr bwMode="auto">
            <a:xfrm>
              <a:off x="8042585" y="3690604"/>
              <a:ext cx="474078" cy="474078"/>
            </a:xfrm>
            <a:prstGeom prst="rect">
              <a:avLst/>
            </a:prstGeom>
            <a:noFill/>
            <a:extLst>
              <a:ext uri="{909E8E84-426E-40DD-AFC4-6F175D3DCCD1}">
                <a14:hiddenFill xmlns:a14="http://schemas.microsoft.com/office/drawing/2010/main">
                  <a:solidFill>
                    <a:srgbClr val="FFFFFF"/>
                  </a:solidFill>
                </a14:hiddenFill>
              </a:ext>
            </a:extLst>
          </p:spPr>
        </p:pic>
        <p:sp>
          <p:nvSpPr>
            <p:cNvPr id="63" name="Textfeld 62">
              <a:extLst>
                <a:ext uri="{FF2B5EF4-FFF2-40B4-BE49-F238E27FC236}">
                  <a16:creationId xmlns:a16="http://schemas.microsoft.com/office/drawing/2014/main" id="{0BAB4DB6-C339-B095-0143-DB0E5EA31172}"/>
                </a:ext>
              </a:extLst>
            </p:cNvPr>
            <p:cNvSpPr txBox="1"/>
            <p:nvPr/>
          </p:nvSpPr>
          <p:spPr>
            <a:xfrm>
              <a:off x="8535714" y="3625730"/>
              <a:ext cx="2444140" cy="584775"/>
            </a:xfrm>
            <a:prstGeom prst="rect">
              <a:avLst/>
            </a:prstGeom>
            <a:noFill/>
          </p:spPr>
          <p:txBody>
            <a:bodyPr wrap="square">
              <a:spAutoFit/>
            </a:bodyPr>
            <a:lstStyle/>
            <a:p>
              <a:r>
                <a:rPr lang="de-DE" sz="3200" i="0" dirty="0">
                  <a:solidFill>
                    <a:srgbClr val="F7F7F7"/>
                  </a:solidFill>
                  <a:effectLst/>
                  <a:latin typeface="OpenSans-SemiBold"/>
                </a:rPr>
                <a:t>Coping Punks</a:t>
              </a:r>
              <a:endParaRPr lang="de-DE" sz="2400" dirty="0"/>
            </a:p>
          </p:txBody>
        </p:sp>
      </p:grpSp>
      <p:grpSp>
        <p:nvGrpSpPr>
          <p:cNvPr id="1032" name="Gruppieren 1031">
            <a:extLst>
              <a:ext uri="{FF2B5EF4-FFF2-40B4-BE49-F238E27FC236}">
                <a16:creationId xmlns:a16="http://schemas.microsoft.com/office/drawing/2014/main" id="{FEBA2E86-29F8-306F-346A-6C175B38B479}"/>
              </a:ext>
            </a:extLst>
          </p:cNvPr>
          <p:cNvGrpSpPr/>
          <p:nvPr/>
        </p:nvGrpSpPr>
        <p:grpSpPr>
          <a:xfrm>
            <a:off x="4480779" y="5022709"/>
            <a:ext cx="2953661" cy="584775"/>
            <a:chOff x="4480779" y="5022709"/>
            <a:chExt cx="2953661" cy="584775"/>
          </a:xfrm>
        </p:grpSpPr>
        <p:pic>
          <p:nvPicPr>
            <p:cNvPr id="1029" name="Grafik 1028">
              <a:extLst>
                <a:ext uri="{FF2B5EF4-FFF2-40B4-BE49-F238E27FC236}">
                  <a16:creationId xmlns:a16="http://schemas.microsoft.com/office/drawing/2014/main" id="{F68C8503-98CF-4F27-FF54-92EC9541A761}"/>
                </a:ext>
              </a:extLst>
            </p:cNvPr>
            <p:cNvPicPr>
              <a:picLocks noChangeAspect="1"/>
            </p:cNvPicPr>
            <p:nvPr/>
          </p:nvPicPr>
          <p:blipFill>
            <a:blip r:embed="rId39"/>
            <a:stretch>
              <a:fillRect/>
            </a:stretch>
          </p:blipFill>
          <p:spPr>
            <a:xfrm>
              <a:off x="4480779" y="5136740"/>
              <a:ext cx="481448" cy="375764"/>
            </a:xfrm>
            <a:prstGeom prst="rect">
              <a:avLst/>
            </a:prstGeom>
          </p:spPr>
        </p:pic>
        <p:sp>
          <p:nvSpPr>
            <p:cNvPr id="1031" name="Textfeld 1030">
              <a:extLst>
                <a:ext uri="{FF2B5EF4-FFF2-40B4-BE49-F238E27FC236}">
                  <a16:creationId xmlns:a16="http://schemas.microsoft.com/office/drawing/2014/main" id="{5A41E578-E929-4D8D-8CCA-022E9B1BC6B2}"/>
                </a:ext>
              </a:extLst>
            </p:cNvPr>
            <p:cNvSpPr txBox="1"/>
            <p:nvPr/>
          </p:nvSpPr>
          <p:spPr>
            <a:xfrm>
              <a:off x="4990300" y="5022709"/>
              <a:ext cx="2444140" cy="584775"/>
            </a:xfrm>
            <a:prstGeom prst="rect">
              <a:avLst/>
            </a:prstGeom>
            <a:noFill/>
          </p:spPr>
          <p:txBody>
            <a:bodyPr wrap="square">
              <a:spAutoFit/>
            </a:bodyPr>
            <a:lstStyle/>
            <a:p>
              <a:r>
                <a:rPr lang="de-DE" sz="3200" i="0" dirty="0" err="1">
                  <a:solidFill>
                    <a:srgbClr val="F7F7F7"/>
                  </a:solidFill>
                  <a:effectLst/>
                  <a:latin typeface="Whyte" panose="020B0004050101020103" pitchFamily="34" charset="0"/>
                  <a:ea typeface="Whyte" panose="020B0004050101020103" pitchFamily="34" charset="0"/>
                </a:rPr>
                <a:t>Astroport</a:t>
              </a:r>
              <a:endParaRPr lang="de-DE" sz="2400" dirty="0">
                <a:latin typeface="Whyte" panose="020B0004050101020103" pitchFamily="34" charset="0"/>
                <a:ea typeface="Whyte" panose="020B0004050101020103" pitchFamily="34" charset="0"/>
              </a:endParaRPr>
            </a:p>
          </p:txBody>
        </p:sp>
      </p:grpSp>
      <p:pic>
        <p:nvPicPr>
          <p:cNvPr id="1033" name="Grafik 1032">
            <a:extLst>
              <a:ext uri="{FF2B5EF4-FFF2-40B4-BE49-F238E27FC236}">
                <a16:creationId xmlns:a16="http://schemas.microsoft.com/office/drawing/2014/main" id="{E4B03929-E78B-8BEB-9F91-1EFCAF44A442}"/>
              </a:ext>
            </a:extLst>
          </p:cNvPr>
          <p:cNvPicPr>
            <a:picLocks noChangeAspect="1"/>
          </p:cNvPicPr>
          <p:nvPr/>
        </p:nvPicPr>
        <p:blipFill rotWithShape="1">
          <a:blip r:embed="rId20">
            <a:extLst>
              <a:ext uri="{BEBA8EAE-BF5A-486C-A8C5-ECC9F3942E4B}">
                <a14:imgProps xmlns:a14="http://schemas.microsoft.com/office/drawing/2010/main">
                  <a14:imgLayer r:embed="rId21">
                    <a14:imgEffect>
                      <a14:saturation sat="0"/>
                    </a14:imgEffect>
                    <a14:imgEffect>
                      <a14:brightnessContrast bright="55000"/>
                    </a14:imgEffect>
                  </a14:imgLayer>
                </a14:imgProps>
              </a:ext>
            </a:extLst>
          </a:blip>
          <a:srcRect l="36940" t="10030"/>
          <a:stretch/>
        </p:blipFill>
        <p:spPr>
          <a:xfrm>
            <a:off x="4989709" y="4401570"/>
            <a:ext cx="1365072" cy="496349"/>
          </a:xfrm>
          <a:prstGeom prst="rect">
            <a:avLst/>
          </a:prstGeom>
        </p:spPr>
      </p:pic>
      <p:pic>
        <p:nvPicPr>
          <p:cNvPr id="1045" name="Grafik 1044">
            <a:extLst>
              <a:ext uri="{FF2B5EF4-FFF2-40B4-BE49-F238E27FC236}">
                <a16:creationId xmlns:a16="http://schemas.microsoft.com/office/drawing/2014/main" id="{D54DD055-D2E8-2B68-FAD1-8EA3FEA98037}"/>
              </a:ext>
            </a:extLst>
          </p:cNvPr>
          <p:cNvPicPr>
            <a:picLocks noChangeAspect="1"/>
          </p:cNvPicPr>
          <p:nvPr/>
        </p:nvPicPr>
        <p:blipFill rotWithShape="1">
          <a:blip r:embed="rId40"/>
          <a:srcRect l="11364" t="25244" r="11999" b="25383"/>
          <a:stretch/>
        </p:blipFill>
        <p:spPr>
          <a:xfrm>
            <a:off x="8024939" y="5064218"/>
            <a:ext cx="2436506" cy="529779"/>
          </a:xfrm>
          <a:prstGeom prst="rect">
            <a:avLst/>
          </a:prstGeom>
        </p:spPr>
      </p:pic>
      <p:grpSp>
        <p:nvGrpSpPr>
          <p:cNvPr id="1056" name="Gruppieren 1055">
            <a:extLst>
              <a:ext uri="{FF2B5EF4-FFF2-40B4-BE49-F238E27FC236}">
                <a16:creationId xmlns:a16="http://schemas.microsoft.com/office/drawing/2014/main" id="{66C75F13-667E-BB4B-F6AD-E7DC98F22DDC}"/>
              </a:ext>
            </a:extLst>
          </p:cNvPr>
          <p:cNvGrpSpPr/>
          <p:nvPr/>
        </p:nvGrpSpPr>
        <p:grpSpPr>
          <a:xfrm>
            <a:off x="561192" y="754816"/>
            <a:ext cx="10036298" cy="6096633"/>
            <a:chOff x="561192" y="754816"/>
            <a:chExt cx="10036298" cy="6096633"/>
          </a:xfrm>
        </p:grpSpPr>
        <p:cxnSp>
          <p:nvCxnSpPr>
            <p:cNvPr id="1035" name="Gerader Verbinder 1034">
              <a:extLst>
                <a:ext uri="{FF2B5EF4-FFF2-40B4-BE49-F238E27FC236}">
                  <a16:creationId xmlns:a16="http://schemas.microsoft.com/office/drawing/2014/main" id="{C592F69A-9725-E7D2-F783-9CA1122E734D}"/>
                </a:ext>
              </a:extLst>
            </p:cNvPr>
            <p:cNvCxnSpPr/>
            <p:nvPr/>
          </p:nvCxnSpPr>
          <p:spPr>
            <a:xfrm>
              <a:off x="4499559" y="1177473"/>
              <a:ext cx="0" cy="5566227"/>
            </a:xfrm>
            <a:prstGeom prst="line">
              <a:avLst/>
            </a:prstGeom>
            <a:ln>
              <a:solidFill>
                <a:schemeClr val="accent1">
                  <a:alpha val="0"/>
                </a:schemeClr>
              </a:solidFill>
            </a:ln>
          </p:spPr>
          <p:style>
            <a:lnRef idx="1">
              <a:schemeClr val="accent1"/>
            </a:lnRef>
            <a:fillRef idx="0">
              <a:schemeClr val="accent1"/>
            </a:fillRef>
            <a:effectRef idx="0">
              <a:schemeClr val="accent1"/>
            </a:effectRef>
            <a:fontRef idx="minor">
              <a:schemeClr val="tx1"/>
            </a:fontRef>
          </p:style>
        </p:cxnSp>
        <p:cxnSp>
          <p:nvCxnSpPr>
            <p:cNvPr id="1036" name="Gerader Verbinder 1035">
              <a:extLst>
                <a:ext uri="{FF2B5EF4-FFF2-40B4-BE49-F238E27FC236}">
                  <a16:creationId xmlns:a16="http://schemas.microsoft.com/office/drawing/2014/main" id="{0B405405-794C-ADFE-45AC-C6ECE821672E}"/>
                </a:ext>
              </a:extLst>
            </p:cNvPr>
            <p:cNvCxnSpPr/>
            <p:nvPr/>
          </p:nvCxnSpPr>
          <p:spPr>
            <a:xfrm>
              <a:off x="8046344" y="910479"/>
              <a:ext cx="0" cy="5566227"/>
            </a:xfrm>
            <a:prstGeom prst="line">
              <a:avLst/>
            </a:prstGeom>
            <a:ln>
              <a:solidFill>
                <a:schemeClr val="accent1">
                  <a:alpha val="0"/>
                </a:schemeClr>
              </a:solidFill>
            </a:ln>
          </p:spPr>
          <p:style>
            <a:lnRef idx="1">
              <a:schemeClr val="accent1"/>
            </a:lnRef>
            <a:fillRef idx="0">
              <a:schemeClr val="accent1"/>
            </a:fillRef>
            <a:effectRef idx="0">
              <a:schemeClr val="accent1"/>
            </a:effectRef>
            <a:fontRef idx="minor">
              <a:schemeClr val="tx1"/>
            </a:fontRef>
          </p:style>
        </p:cxnSp>
        <p:cxnSp>
          <p:nvCxnSpPr>
            <p:cNvPr id="1037" name="Gerader Verbinder 1036">
              <a:extLst>
                <a:ext uri="{FF2B5EF4-FFF2-40B4-BE49-F238E27FC236}">
                  <a16:creationId xmlns:a16="http://schemas.microsoft.com/office/drawing/2014/main" id="{0178B995-C630-E39C-B7D2-F5D9FEC119E6}"/>
                </a:ext>
              </a:extLst>
            </p:cNvPr>
            <p:cNvCxnSpPr/>
            <p:nvPr/>
          </p:nvCxnSpPr>
          <p:spPr>
            <a:xfrm>
              <a:off x="561192" y="754816"/>
              <a:ext cx="0" cy="5566227"/>
            </a:xfrm>
            <a:prstGeom prst="line">
              <a:avLst/>
            </a:prstGeom>
            <a:ln>
              <a:solidFill>
                <a:schemeClr val="accent1">
                  <a:alpha val="0"/>
                </a:schemeClr>
              </a:solidFill>
            </a:ln>
          </p:spPr>
          <p:style>
            <a:lnRef idx="1">
              <a:schemeClr val="accent1"/>
            </a:lnRef>
            <a:fillRef idx="0">
              <a:schemeClr val="accent1"/>
            </a:fillRef>
            <a:effectRef idx="0">
              <a:schemeClr val="accent1"/>
            </a:effectRef>
            <a:fontRef idx="minor">
              <a:schemeClr val="tx1"/>
            </a:fontRef>
          </p:style>
        </p:cxnSp>
        <p:cxnSp>
          <p:nvCxnSpPr>
            <p:cNvPr id="1039" name="Gerader Verbinder 1038">
              <a:extLst>
                <a:ext uri="{FF2B5EF4-FFF2-40B4-BE49-F238E27FC236}">
                  <a16:creationId xmlns:a16="http://schemas.microsoft.com/office/drawing/2014/main" id="{277F59AE-A4B4-F555-4674-C95DB75500B6}"/>
                </a:ext>
              </a:extLst>
            </p:cNvPr>
            <p:cNvCxnSpPr/>
            <p:nvPr/>
          </p:nvCxnSpPr>
          <p:spPr>
            <a:xfrm>
              <a:off x="5075500" y="1285222"/>
              <a:ext cx="0" cy="5566227"/>
            </a:xfrm>
            <a:prstGeom prst="line">
              <a:avLst/>
            </a:prstGeom>
            <a:ln>
              <a:solidFill>
                <a:schemeClr val="accent1">
                  <a:alpha val="0"/>
                </a:schemeClr>
              </a:solidFill>
            </a:ln>
          </p:spPr>
          <p:style>
            <a:lnRef idx="1">
              <a:schemeClr val="accent1"/>
            </a:lnRef>
            <a:fillRef idx="0">
              <a:schemeClr val="accent1"/>
            </a:fillRef>
            <a:effectRef idx="0">
              <a:schemeClr val="accent1"/>
            </a:effectRef>
            <a:fontRef idx="minor">
              <a:schemeClr val="tx1"/>
            </a:fontRef>
          </p:style>
        </p:cxnSp>
        <p:cxnSp>
          <p:nvCxnSpPr>
            <p:cNvPr id="1040" name="Gerader Verbinder 1039">
              <a:extLst>
                <a:ext uri="{FF2B5EF4-FFF2-40B4-BE49-F238E27FC236}">
                  <a16:creationId xmlns:a16="http://schemas.microsoft.com/office/drawing/2014/main" id="{B1097B94-4183-1906-BECE-96256346BE12}"/>
                </a:ext>
              </a:extLst>
            </p:cNvPr>
            <p:cNvCxnSpPr/>
            <p:nvPr/>
          </p:nvCxnSpPr>
          <p:spPr>
            <a:xfrm>
              <a:off x="1105147" y="1252316"/>
              <a:ext cx="0" cy="5566227"/>
            </a:xfrm>
            <a:prstGeom prst="line">
              <a:avLst/>
            </a:prstGeom>
            <a:ln>
              <a:solidFill>
                <a:schemeClr val="accent1">
                  <a:alpha val="0"/>
                </a:schemeClr>
              </a:solidFill>
            </a:ln>
          </p:spPr>
          <p:style>
            <a:lnRef idx="1">
              <a:schemeClr val="accent1"/>
            </a:lnRef>
            <a:fillRef idx="0">
              <a:schemeClr val="accent1"/>
            </a:fillRef>
            <a:effectRef idx="0">
              <a:schemeClr val="accent1"/>
            </a:effectRef>
            <a:fontRef idx="minor">
              <a:schemeClr val="tx1"/>
            </a:fontRef>
          </p:style>
        </p:cxnSp>
        <p:cxnSp>
          <p:nvCxnSpPr>
            <p:cNvPr id="1041" name="Gerader Verbinder 1040">
              <a:extLst>
                <a:ext uri="{FF2B5EF4-FFF2-40B4-BE49-F238E27FC236}">
                  <a16:creationId xmlns:a16="http://schemas.microsoft.com/office/drawing/2014/main" id="{EDF5C72E-1192-1F3C-4752-7D8247303ED6}"/>
                </a:ext>
              </a:extLst>
            </p:cNvPr>
            <p:cNvCxnSpPr/>
            <p:nvPr/>
          </p:nvCxnSpPr>
          <p:spPr>
            <a:xfrm>
              <a:off x="8643199" y="867458"/>
              <a:ext cx="0" cy="5566227"/>
            </a:xfrm>
            <a:prstGeom prst="line">
              <a:avLst/>
            </a:prstGeom>
            <a:ln>
              <a:solidFill>
                <a:schemeClr val="accent1">
                  <a:alpha val="0"/>
                </a:schemeClr>
              </a:solidFill>
            </a:ln>
          </p:spPr>
          <p:style>
            <a:lnRef idx="1">
              <a:schemeClr val="accent1"/>
            </a:lnRef>
            <a:fillRef idx="0">
              <a:schemeClr val="accent1"/>
            </a:fillRef>
            <a:effectRef idx="0">
              <a:schemeClr val="accent1"/>
            </a:effectRef>
            <a:fontRef idx="minor">
              <a:schemeClr val="tx1"/>
            </a:fontRef>
          </p:style>
        </p:cxnSp>
        <p:cxnSp>
          <p:nvCxnSpPr>
            <p:cNvPr id="1047" name="Gerader Verbinder 1046">
              <a:extLst>
                <a:ext uri="{FF2B5EF4-FFF2-40B4-BE49-F238E27FC236}">
                  <a16:creationId xmlns:a16="http://schemas.microsoft.com/office/drawing/2014/main" id="{379D7506-DE49-E727-CFE1-D660509B7316}"/>
                </a:ext>
              </a:extLst>
            </p:cNvPr>
            <p:cNvCxnSpPr>
              <a:cxnSpLocks/>
            </p:cNvCxnSpPr>
            <p:nvPr/>
          </p:nvCxnSpPr>
          <p:spPr>
            <a:xfrm>
              <a:off x="582750" y="1952946"/>
              <a:ext cx="9492343" cy="0"/>
            </a:xfrm>
            <a:prstGeom prst="line">
              <a:avLst/>
            </a:prstGeom>
            <a:ln>
              <a:solidFill>
                <a:schemeClr val="accent1">
                  <a:alpha val="0"/>
                </a:schemeClr>
              </a:solidFill>
            </a:ln>
          </p:spPr>
          <p:style>
            <a:lnRef idx="1">
              <a:schemeClr val="accent1"/>
            </a:lnRef>
            <a:fillRef idx="0">
              <a:schemeClr val="accent1"/>
            </a:fillRef>
            <a:effectRef idx="0">
              <a:schemeClr val="accent1"/>
            </a:effectRef>
            <a:fontRef idx="minor">
              <a:schemeClr val="tx1"/>
            </a:fontRef>
          </p:style>
        </p:cxnSp>
        <p:cxnSp>
          <p:nvCxnSpPr>
            <p:cNvPr id="1051" name="Gerader Verbinder 1050">
              <a:extLst>
                <a:ext uri="{FF2B5EF4-FFF2-40B4-BE49-F238E27FC236}">
                  <a16:creationId xmlns:a16="http://schemas.microsoft.com/office/drawing/2014/main" id="{327E438A-28DE-7548-6382-57AF2BF719B9}"/>
                </a:ext>
              </a:extLst>
            </p:cNvPr>
            <p:cNvCxnSpPr>
              <a:cxnSpLocks/>
            </p:cNvCxnSpPr>
            <p:nvPr/>
          </p:nvCxnSpPr>
          <p:spPr>
            <a:xfrm>
              <a:off x="793686" y="2665601"/>
              <a:ext cx="9492343" cy="0"/>
            </a:xfrm>
            <a:prstGeom prst="line">
              <a:avLst/>
            </a:prstGeom>
            <a:ln>
              <a:solidFill>
                <a:schemeClr val="accent1">
                  <a:alpha val="0"/>
                </a:schemeClr>
              </a:solidFill>
            </a:ln>
          </p:spPr>
          <p:style>
            <a:lnRef idx="1">
              <a:schemeClr val="accent1"/>
            </a:lnRef>
            <a:fillRef idx="0">
              <a:schemeClr val="accent1"/>
            </a:fillRef>
            <a:effectRef idx="0">
              <a:schemeClr val="accent1"/>
            </a:effectRef>
            <a:fontRef idx="minor">
              <a:schemeClr val="tx1"/>
            </a:fontRef>
          </p:style>
        </p:cxnSp>
        <p:cxnSp>
          <p:nvCxnSpPr>
            <p:cNvPr id="1052" name="Gerader Verbinder 1051">
              <a:extLst>
                <a:ext uri="{FF2B5EF4-FFF2-40B4-BE49-F238E27FC236}">
                  <a16:creationId xmlns:a16="http://schemas.microsoft.com/office/drawing/2014/main" id="{64B7B915-99DE-8EE1-B7B4-85A3AE30181B}"/>
                </a:ext>
              </a:extLst>
            </p:cNvPr>
            <p:cNvCxnSpPr>
              <a:cxnSpLocks/>
            </p:cNvCxnSpPr>
            <p:nvPr/>
          </p:nvCxnSpPr>
          <p:spPr>
            <a:xfrm>
              <a:off x="1004623" y="3363020"/>
              <a:ext cx="9492343" cy="0"/>
            </a:xfrm>
            <a:prstGeom prst="line">
              <a:avLst/>
            </a:prstGeom>
            <a:ln>
              <a:solidFill>
                <a:schemeClr val="accent1">
                  <a:alpha val="0"/>
                </a:schemeClr>
              </a:solidFill>
            </a:ln>
          </p:spPr>
          <p:style>
            <a:lnRef idx="1">
              <a:schemeClr val="accent1"/>
            </a:lnRef>
            <a:fillRef idx="0">
              <a:schemeClr val="accent1"/>
            </a:fillRef>
            <a:effectRef idx="0">
              <a:schemeClr val="accent1"/>
            </a:effectRef>
            <a:fontRef idx="minor">
              <a:schemeClr val="tx1"/>
            </a:fontRef>
          </p:style>
        </p:cxnSp>
        <p:cxnSp>
          <p:nvCxnSpPr>
            <p:cNvPr id="1053" name="Gerader Verbinder 1052">
              <a:extLst>
                <a:ext uri="{FF2B5EF4-FFF2-40B4-BE49-F238E27FC236}">
                  <a16:creationId xmlns:a16="http://schemas.microsoft.com/office/drawing/2014/main" id="{7D20298F-801E-5DE5-4088-879305E477A0}"/>
                </a:ext>
              </a:extLst>
            </p:cNvPr>
            <p:cNvCxnSpPr>
              <a:cxnSpLocks/>
            </p:cNvCxnSpPr>
            <p:nvPr/>
          </p:nvCxnSpPr>
          <p:spPr>
            <a:xfrm>
              <a:off x="969102" y="4039760"/>
              <a:ext cx="9492343" cy="0"/>
            </a:xfrm>
            <a:prstGeom prst="line">
              <a:avLst/>
            </a:prstGeom>
            <a:ln>
              <a:solidFill>
                <a:schemeClr val="accent1">
                  <a:alpha val="0"/>
                </a:schemeClr>
              </a:solidFill>
            </a:ln>
          </p:spPr>
          <p:style>
            <a:lnRef idx="1">
              <a:schemeClr val="accent1"/>
            </a:lnRef>
            <a:fillRef idx="0">
              <a:schemeClr val="accent1"/>
            </a:fillRef>
            <a:effectRef idx="0">
              <a:schemeClr val="accent1"/>
            </a:effectRef>
            <a:fontRef idx="minor">
              <a:schemeClr val="tx1"/>
            </a:fontRef>
          </p:style>
        </p:cxnSp>
        <p:cxnSp>
          <p:nvCxnSpPr>
            <p:cNvPr id="1054" name="Gerader Verbinder 1053">
              <a:extLst>
                <a:ext uri="{FF2B5EF4-FFF2-40B4-BE49-F238E27FC236}">
                  <a16:creationId xmlns:a16="http://schemas.microsoft.com/office/drawing/2014/main" id="{B6A4C086-4C21-7B7A-93A8-73A3D1F9D3D9}"/>
                </a:ext>
              </a:extLst>
            </p:cNvPr>
            <p:cNvCxnSpPr>
              <a:cxnSpLocks/>
            </p:cNvCxnSpPr>
            <p:nvPr/>
          </p:nvCxnSpPr>
          <p:spPr>
            <a:xfrm>
              <a:off x="1105147" y="4751576"/>
              <a:ext cx="9492343" cy="0"/>
            </a:xfrm>
            <a:prstGeom prst="line">
              <a:avLst/>
            </a:prstGeom>
            <a:ln>
              <a:solidFill>
                <a:schemeClr val="accent1">
                  <a:alpha val="0"/>
                </a:schemeClr>
              </a:solidFill>
            </a:ln>
          </p:spPr>
          <p:style>
            <a:lnRef idx="1">
              <a:schemeClr val="accent1"/>
            </a:lnRef>
            <a:fillRef idx="0">
              <a:schemeClr val="accent1"/>
            </a:fillRef>
            <a:effectRef idx="0">
              <a:schemeClr val="accent1"/>
            </a:effectRef>
            <a:fontRef idx="minor">
              <a:schemeClr val="tx1"/>
            </a:fontRef>
          </p:style>
        </p:cxnSp>
        <p:cxnSp>
          <p:nvCxnSpPr>
            <p:cNvPr id="1055" name="Gerader Verbinder 1054">
              <a:extLst>
                <a:ext uri="{FF2B5EF4-FFF2-40B4-BE49-F238E27FC236}">
                  <a16:creationId xmlns:a16="http://schemas.microsoft.com/office/drawing/2014/main" id="{E8ADDE7F-74A1-EC5A-F5DF-3FDB4005F9E8}"/>
                </a:ext>
              </a:extLst>
            </p:cNvPr>
            <p:cNvCxnSpPr>
              <a:cxnSpLocks/>
            </p:cNvCxnSpPr>
            <p:nvPr/>
          </p:nvCxnSpPr>
          <p:spPr>
            <a:xfrm>
              <a:off x="1105147" y="5482530"/>
              <a:ext cx="9492343" cy="0"/>
            </a:xfrm>
            <a:prstGeom prst="line">
              <a:avLst/>
            </a:prstGeom>
            <a:ln>
              <a:solidFill>
                <a:schemeClr val="accent1">
                  <a:alpha val="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17194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descr="Ein Bild, das Nacht enthält.&#10;&#10;Automatisch generierte Beschreibung">
            <a:extLst>
              <a:ext uri="{FF2B5EF4-FFF2-40B4-BE49-F238E27FC236}">
                <a16:creationId xmlns:a16="http://schemas.microsoft.com/office/drawing/2014/main" id="{E46C0048-02CF-8888-5E2A-C0AA751B3CFB}"/>
              </a:ext>
            </a:extLst>
          </p:cNvPr>
          <p:cNvPicPr>
            <a:picLocks noChangeAspect="1"/>
          </p:cNvPicPr>
          <p:nvPr/>
        </p:nvPicPr>
        <p:blipFill rotWithShape="1">
          <a:blip r:embed="rId2"/>
          <a:srcRect l="13812" t="358" r="13253" b="24412"/>
          <a:stretch/>
        </p:blipFill>
        <p:spPr>
          <a:xfrm>
            <a:off x="-1" y="0"/>
            <a:ext cx="12192001" cy="6858000"/>
          </a:xfrm>
          <a:prstGeom prst="rect">
            <a:avLst/>
          </a:prstGeom>
        </p:spPr>
      </p:pic>
      <p:sp>
        <p:nvSpPr>
          <p:cNvPr id="5" name="Rechteck 4">
            <a:extLst>
              <a:ext uri="{FF2B5EF4-FFF2-40B4-BE49-F238E27FC236}">
                <a16:creationId xmlns:a16="http://schemas.microsoft.com/office/drawing/2014/main" id="{C60995F9-6ABD-385E-4DF9-5FFFAD0E2874}"/>
              </a:ext>
            </a:extLst>
          </p:cNvPr>
          <p:cNvSpPr/>
          <p:nvPr/>
        </p:nvSpPr>
        <p:spPr>
          <a:xfrm>
            <a:off x="-1" y="-1"/>
            <a:ext cx="12192001" cy="6858001"/>
          </a:xfrm>
          <a:prstGeom prst="rect">
            <a:avLst/>
          </a:prstGeom>
          <a:solidFill>
            <a:schemeClr val="tx1">
              <a:alpha val="6983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76E1217C-5452-329F-7CFA-5CE8FC92882C}"/>
              </a:ext>
            </a:extLst>
          </p:cNvPr>
          <p:cNvSpPr txBox="1"/>
          <p:nvPr/>
        </p:nvSpPr>
        <p:spPr>
          <a:xfrm>
            <a:off x="496287" y="332837"/>
            <a:ext cx="2838790" cy="646331"/>
          </a:xfrm>
          <a:prstGeom prst="rect">
            <a:avLst/>
          </a:prstGeom>
          <a:noFill/>
        </p:spPr>
        <p:txBody>
          <a:bodyPr wrap="none" rtlCol="0">
            <a:spAutoFit/>
          </a:bodyPr>
          <a:lstStyle/>
          <a:p>
            <a:r>
              <a:rPr lang="de-DE" sz="3600" b="1" dirty="0" err="1">
                <a:solidFill>
                  <a:srgbClr val="DCDDDE"/>
                </a:solidFill>
                <a:latin typeface="Aldrich" panose="02000000000000000000" pitchFamily="2" charset="0"/>
              </a:rPr>
              <a:t>Tokenomics</a:t>
            </a:r>
            <a:endParaRPr lang="de-DE" sz="3600" b="1" dirty="0">
              <a:latin typeface="Aldrich" panose="02000000000000000000" pitchFamily="2" charset="0"/>
            </a:endParaRPr>
          </a:p>
        </p:txBody>
      </p:sp>
      <p:sp>
        <p:nvSpPr>
          <p:cNvPr id="2" name="Textfeld 1">
            <a:extLst>
              <a:ext uri="{FF2B5EF4-FFF2-40B4-BE49-F238E27FC236}">
                <a16:creationId xmlns:a16="http://schemas.microsoft.com/office/drawing/2014/main" id="{C84A92AE-C66E-E26B-75EE-380F9E653890}"/>
              </a:ext>
            </a:extLst>
          </p:cNvPr>
          <p:cNvSpPr txBox="1"/>
          <p:nvPr/>
        </p:nvSpPr>
        <p:spPr>
          <a:xfrm>
            <a:off x="496287" y="808141"/>
            <a:ext cx="1409360" cy="369332"/>
          </a:xfrm>
          <a:prstGeom prst="rect">
            <a:avLst/>
          </a:prstGeom>
          <a:noFill/>
        </p:spPr>
        <p:txBody>
          <a:bodyPr wrap="none" rtlCol="0">
            <a:spAutoFit/>
          </a:bodyPr>
          <a:lstStyle/>
          <a:p>
            <a:r>
              <a:rPr lang="de-DE" b="0" i="0" dirty="0">
                <a:solidFill>
                  <a:srgbClr val="DCDDDE"/>
                </a:solidFill>
                <a:effectLst/>
                <a:latin typeface="Athiti" pitchFamily="2" charset="-34"/>
                <a:cs typeface="Athiti" pitchFamily="2" charset="-34"/>
              </a:rPr>
              <a:t>Eris Protocol</a:t>
            </a:r>
            <a:endParaRPr lang="de-DE" dirty="0">
              <a:latin typeface="Athiti" pitchFamily="2" charset="-34"/>
              <a:cs typeface="Athiti" pitchFamily="2" charset="-34"/>
            </a:endParaRPr>
          </a:p>
        </p:txBody>
      </p:sp>
      <p:pic>
        <p:nvPicPr>
          <p:cNvPr id="3" name="Grafik 2">
            <a:extLst>
              <a:ext uri="{FF2B5EF4-FFF2-40B4-BE49-F238E27FC236}">
                <a16:creationId xmlns:a16="http://schemas.microsoft.com/office/drawing/2014/main" id="{913F13CC-571C-13BC-3335-0EBF61B4CA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75786" y="6121978"/>
            <a:ext cx="449051" cy="449051"/>
          </a:xfrm>
          <a:prstGeom prst="rect">
            <a:avLst/>
          </a:prstGeom>
        </p:spPr>
      </p:pic>
      <p:pic>
        <p:nvPicPr>
          <p:cNvPr id="6" name="Grafik 5">
            <a:extLst>
              <a:ext uri="{FF2B5EF4-FFF2-40B4-BE49-F238E27FC236}">
                <a16:creationId xmlns:a16="http://schemas.microsoft.com/office/drawing/2014/main" id="{B52C9DA8-4E98-63C3-CCD3-7B80B36C651A}"/>
              </a:ext>
            </a:extLst>
          </p:cNvPr>
          <p:cNvPicPr>
            <a:picLocks noChangeAspect="1"/>
          </p:cNvPicPr>
          <p:nvPr/>
        </p:nvPicPr>
        <p:blipFill>
          <a:blip r:embed="rId4"/>
          <a:stretch>
            <a:fillRect/>
          </a:stretch>
        </p:blipFill>
        <p:spPr>
          <a:xfrm>
            <a:off x="496287" y="1454472"/>
            <a:ext cx="10200918" cy="5126276"/>
          </a:xfrm>
          <a:prstGeom prst="rect">
            <a:avLst/>
          </a:prstGeom>
        </p:spPr>
      </p:pic>
    </p:spTree>
    <p:extLst>
      <p:ext uri="{BB962C8B-B14F-4D97-AF65-F5344CB8AC3E}">
        <p14:creationId xmlns:p14="http://schemas.microsoft.com/office/powerpoint/2010/main" val="3265910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descr="Ein Bild, das Nacht enthält.&#10;&#10;Automatisch generierte Beschreibung">
            <a:extLst>
              <a:ext uri="{FF2B5EF4-FFF2-40B4-BE49-F238E27FC236}">
                <a16:creationId xmlns:a16="http://schemas.microsoft.com/office/drawing/2014/main" id="{E46C0048-02CF-8888-5E2A-C0AA751B3CFB}"/>
              </a:ext>
            </a:extLst>
          </p:cNvPr>
          <p:cNvPicPr>
            <a:picLocks noChangeAspect="1"/>
          </p:cNvPicPr>
          <p:nvPr/>
        </p:nvPicPr>
        <p:blipFill rotWithShape="1">
          <a:blip r:embed="rId3"/>
          <a:srcRect l="13812" t="358" r="13253" b="24412"/>
          <a:stretch/>
        </p:blipFill>
        <p:spPr>
          <a:xfrm>
            <a:off x="-1" y="0"/>
            <a:ext cx="12192001" cy="6858000"/>
          </a:xfrm>
          <a:prstGeom prst="rect">
            <a:avLst/>
          </a:prstGeom>
        </p:spPr>
      </p:pic>
      <p:sp>
        <p:nvSpPr>
          <p:cNvPr id="5" name="Rechteck 4">
            <a:extLst>
              <a:ext uri="{FF2B5EF4-FFF2-40B4-BE49-F238E27FC236}">
                <a16:creationId xmlns:a16="http://schemas.microsoft.com/office/drawing/2014/main" id="{C60995F9-6ABD-385E-4DF9-5FFFAD0E2874}"/>
              </a:ext>
            </a:extLst>
          </p:cNvPr>
          <p:cNvSpPr/>
          <p:nvPr/>
        </p:nvSpPr>
        <p:spPr>
          <a:xfrm>
            <a:off x="-1" y="-1"/>
            <a:ext cx="12192001" cy="6858001"/>
          </a:xfrm>
          <a:prstGeom prst="rect">
            <a:avLst/>
          </a:prstGeom>
          <a:solidFill>
            <a:schemeClr val="tx1">
              <a:alpha val="6983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Grafik 9">
            <a:extLst>
              <a:ext uri="{FF2B5EF4-FFF2-40B4-BE49-F238E27FC236}">
                <a16:creationId xmlns:a16="http://schemas.microsoft.com/office/drawing/2014/main" id="{96B7FE96-9A42-2549-064E-6CD83FDCE107}"/>
              </a:ext>
            </a:extLst>
          </p:cNvPr>
          <p:cNvPicPr>
            <a:picLocks noChangeAspect="1"/>
          </p:cNvPicPr>
          <p:nvPr/>
        </p:nvPicPr>
        <p:blipFill rotWithShape="1">
          <a:blip r:embed="rId4"/>
          <a:srcRect t="1299"/>
          <a:stretch/>
        </p:blipFill>
        <p:spPr>
          <a:xfrm>
            <a:off x="5878286" y="1047750"/>
            <a:ext cx="6046550" cy="4029307"/>
          </a:xfrm>
          <a:prstGeom prst="rect">
            <a:avLst/>
          </a:prstGeom>
        </p:spPr>
      </p:pic>
      <p:sp>
        <p:nvSpPr>
          <p:cNvPr id="8" name="Textfeld 7">
            <a:extLst>
              <a:ext uri="{FF2B5EF4-FFF2-40B4-BE49-F238E27FC236}">
                <a16:creationId xmlns:a16="http://schemas.microsoft.com/office/drawing/2014/main" id="{76E1217C-5452-329F-7CFA-5CE8FC92882C}"/>
              </a:ext>
            </a:extLst>
          </p:cNvPr>
          <p:cNvSpPr txBox="1"/>
          <p:nvPr/>
        </p:nvSpPr>
        <p:spPr>
          <a:xfrm>
            <a:off x="496287" y="332837"/>
            <a:ext cx="3933641" cy="646331"/>
          </a:xfrm>
          <a:prstGeom prst="rect">
            <a:avLst/>
          </a:prstGeom>
          <a:noFill/>
        </p:spPr>
        <p:txBody>
          <a:bodyPr wrap="none" rtlCol="0">
            <a:spAutoFit/>
          </a:bodyPr>
          <a:lstStyle/>
          <a:p>
            <a:r>
              <a:rPr lang="de-DE" sz="3600" b="1" dirty="0">
                <a:solidFill>
                  <a:srgbClr val="DCDDDE"/>
                </a:solidFill>
                <a:latin typeface="Aldrich" panose="02000000000000000000" pitchFamily="2" charset="0"/>
              </a:rPr>
              <a:t>Token </a:t>
            </a:r>
            <a:r>
              <a:rPr lang="de-DE" sz="3600" b="1" dirty="0" err="1">
                <a:solidFill>
                  <a:srgbClr val="DCDDDE"/>
                </a:solidFill>
                <a:latin typeface="Aldrich" panose="02000000000000000000" pitchFamily="2" charset="0"/>
              </a:rPr>
              <a:t>Allocation</a:t>
            </a:r>
            <a:endParaRPr lang="de-DE" sz="3600" b="1" dirty="0">
              <a:latin typeface="Aldrich" panose="02000000000000000000" pitchFamily="2" charset="0"/>
            </a:endParaRPr>
          </a:p>
        </p:txBody>
      </p:sp>
      <p:sp>
        <p:nvSpPr>
          <p:cNvPr id="2" name="Textfeld 1">
            <a:extLst>
              <a:ext uri="{FF2B5EF4-FFF2-40B4-BE49-F238E27FC236}">
                <a16:creationId xmlns:a16="http://schemas.microsoft.com/office/drawing/2014/main" id="{C84A92AE-C66E-E26B-75EE-380F9E653890}"/>
              </a:ext>
            </a:extLst>
          </p:cNvPr>
          <p:cNvSpPr txBox="1"/>
          <p:nvPr/>
        </p:nvSpPr>
        <p:spPr>
          <a:xfrm>
            <a:off x="496287" y="808141"/>
            <a:ext cx="1409360" cy="369332"/>
          </a:xfrm>
          <a:prstGeom prst="rect">
            <a:avLst/>
          </a:prstGeom>
          <a:noFill/>
        </p:spPr>
        <p:txBody>
          <a:bodyPr wrap="none" rtlCol="0">
            <a:spAutoFit/>
          </a:bodyPr>
          <a:lstStyle/>
          <a:p>
            <a:r>
              <a:rPr lang="de-DE" b="0" i="0" dirty="0">
                <a:solidFill>
                  <a:srgbClr val="DCDDDE"/>
                </a:solidFill>
                <a:effectLst/>
                <a:latin typeface="Athiti" pitchFamily="2" charset="-34"/>
                <a:cs typeface="Athiti" pitchFamily="2" charset="-34"/>
              </a:rPr>
              <a:t>Eris Protocol</a:t>
            </a:r>
            <a:endParaRPr lang="de-DE" dirty="0">
              <a:latin typeface="Athiti" pitchFamily="2" charset="-34"/>
              <a:cs typeface="Athiti" pitchFamily="2" charset="-34"/>
            </a:endParaRPr>
          </a:p>
        </p:txBody>
      </p:sp>
      <p:pic>
        <p:nvPicPr>
          <p:cNvPr id="3" name="Grafik 2">
            <a:extLst>
              <a:ext uri="{FF2B5EF4-FFF2-40B4-BE49-F238E27FC236}">
                <a16:creationId xmlns:a16="http://schemas.microsoft.com/office/drawing/2014/main" id="{913F13CC-571C-13BC-3335-0EBF61B4CA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75786" y="6121978"/>
            <a:ext cx="449051" cy="449051"/>
          </a:xfrm>
          <a:prstGeom prst="rect">
            <a:avLst/>
          </a:prstGeom>
        </p:spPr>
      </p:pic>
      <p:sp>
        <p:nvSpPr>
          <p:cNvPr id="18" name="Textfeld 17">
            <a:extLst>
              <a:ext uri="{FF2B5EF4-FFF2-40B4-BE49-F238E27FC236}">
                <a16:creationId xmlns:a16="http://schemas.microsoft.com/office/drawing/2014/main" id="{96CA9EEF-DA02-D561-44B9-5611092083A0}"/>
              </a:ext>
            </a:extLst>
          </p:cNvPr>
          <p:cNvSpPr txBox="1"/>
          <p:nvPr/>
        </p:nvSpPr>
        <p:spPr>
          <a:xfrm>
            <a:off x="630758" y="5094313"/>
            <a:ext cx="4122217" cy="1754326"/>
          </a:xfrm>
          <a:prstGeom prst="rect">
            <a:avLst/>
          </a:prstGeom>
          <a:noFill/>
        </p:spPr>
        <p:txBody>
          <a:bodyPr wrap="square" rtlCol="0">
            <a:spAutoFit/>
          </a:bodyPr>
          <a:lstStyle/>
          <a:p>
            <a:pPr defTabSz="1076325"/>
            <a:r>
              <a:rPr lang="de-DE" sz="1200" dirty="0">
                <a:solidFill>
                  <a:schemeClr val="bg1"/>
                </a:solidFill>
                <a:latin typeface="Aldrich" panose="02000000000000000000" pitchFamily="2" charset="0"/>
                <a:cs typeface="Athiti" pitchFamily="2" charset="-34"/>
              </a:rPr>
              <a:t>DROPS &amp; LAUNCH</a:t>
            </a:r>
          </a:p>
          <a:p>
            <a:pPr defTabSz="1076325"/>
            <a:r>
              <a:rPr lang="de-DE" sz="1200" dirty="0">
                <a:solidFill>
                  <a:schemeClr val="bg2"/>
                </a:solidFill>
                <a:latin typeface="Athiti" pitchFamily="2" charset="-34"/>
                <a:cs typeface="Athiti" pitchFamily="2" charset="-34"/>
              </a:rPr>
              <a:t>// </a:t>
            </a:r>
            <a:r>
              <a:rPr lang="de-DE" sz="1200" dirty="0" err="1">
                <a:solidFill>
                  <a:schemeClr val="bg2"/>
                </a:solidFill>
                <a:latin typeface="Athiti" pitchFamily="2" charset="-34"/>
                <a:cs typeface="Athiti" pitchFamily="2" charset="-34"/>
              </a:rPr>
              <a:t>Claimdrop</a:t>
            </a:r>
            <a:r>
              <a:rPr lang="de-DE" sz="1200" dirty="0">
                <a:solidFill>
                  <a:schemeClr val="bg2"/>
                </a:solidFill>
                <a:latin typeface="Athiti" pitchFamily="2" charset="-34"/>
                <a:cs typeface="Athiti" pitchFamily="2" charset="-34"/>
              </a:rPr>
              <a:t>	0.50%</a:t>
            </a:r>
          </a:p>
          <a:p>
            <a:pPr defTabSz="1076325"/>
            <a:r>
              <a:rPr lang="de-DE" sz="1200" dirty="0">
                <a:solidFill>
                  <a:schemeClr val="bg2"/>
                </a:solidFill>
                <a:latin typeface="Athiti" pitchFamily="2" charset="-34"/>
                <a:cs typeface="Athiti" pitchFamily="2" charset="-34"/>
              </a:rPr>
              <a:t>// Terra	2.40%</a:t>
            </a:r>
          </a:p>
          <a:p>
            <a:pPr defTabSz="1076325"/>
            <a:r>
              <a:rPr lang="de-DE" sz="1200" dirty="0">
                <a:solidFill>
                  <a:schemeClr val="bg2"/>
                </a:solidFill>
                <a:latin typeface="Athiti" pitchFamily="2" charset="-34"/>
                <a:cs typeface="Athiti" pitchFamily="2" charset="-34"/>
              </a:rPr>
              <a:t>// </a:t>
            </a:r>
            <a:r>
              <a:rPr lang="de-DE" sz="1200" dirty="0" err="1">
                <a:solidFill>
                  <a:schemeClr val="bg2"/>
                </a:solidFill>
                <a:latin typeface="Athiti" pitchFamily="2" charset="-34"/>
                <a:cs typeface="Athiti" pitchFamily="2" charset="-34"/>
              </a:rPr>
              <a:t>Migaloo</a:t>
            </a:r>
            <a:r>
              <a:rPr lang="de-DE" sz="1200" dirty="0">
                <a:solidFill>
                  <a:schemeClr val="bg2"/>
                </a:solidFill>
                <a:latin typeface="Athiti" pitchFamily="2" charset="-34"/>
                <a:cs typeface="Athiti" pitchFamily="2" charset="-34"/>
              </a:rPr>
              <a:t>	1.00%</a:t>
            </a:r>
          </a:p>
          <a:p>
            <a:pPr defTabSz="1076325"/>
            <a:r>
              <a:rPr lang="de-DE" sz="1200" dirty="0">
                <a:solidFill>
                  <a:schemeClr val="bg2"/>
                </a:solidFill>
                <a:latin typeface="Athiti" pitchFamily="2" charset="-34"/>
                <a:cs typeface="Athiti" pitchFamily="2" charset="-34"/>
              </a:rPr>
              <a:t>// </a:t>
            </a:r>
            <a:r>
              <a:rPr lang="de-DE" sz="1200" dirty="0" err="1">
                <a:solidFill>
                  <a:schemeClr val="bg2"/>
                </a:solidFill>
                <a:latin typeface="Athiti" pitchFamily="2" charset="-34"/>
                <a:cs typeface="Athiti" pitchFamily="2" charset="-34"/>
              </a:rPr>
              <a:t>Kujira</a:t>
            </a:r>
            <a:r>
              <a:rPr lang="de-DE" sz="1200" dirty="0">
                <a:solidFill>
                  <a:schemeClr val="bg2"/>
                </a:solidFill>
                <a:latin typeface="Athiti" pitchFamily="2" charset="-34"/>
                <a:cs typeface="Athiti" pitchFamily="2" charset="-34"/>
              </a:rPr>
              <a:t>	0.10%</a:t>
            </a:r>
          </a:p>
          <a:p>
            <a:pPr defTabSz="1076325"/>
            <a:r>
              <a:rPr lang="de-DE" sz="1200" dirty="0">
                <a:solidFill>
                  <a:schemeClr val="bg2"/>
                </a:solidFill>
                <a:latin typeface="Athiti" pitchFamily="2" charset="-34"/>
                <a:cs typeface="Athiti" pitchFamily="2" charset="-34"/>
              </a:rPr>
              <a:t>// </a:t>
            </a:r>
            <a:r>
              <a:rPr lang="de-DE" sz="1200" dirty="0" err="1">
                <a:solidFill>
                  <a:schemeClr val="bg2"/>
                </a:solidFill>
                <a:latin typeface="Athiti" pitchFamily="2" charset="-34"/>
                <a:cs typeface="Athiti" pitchFamily="2" charset="-34"/>
              </a:rPr>
              <a:t>Osmosis</a:t>
            </a:r>
            <a:r>
              <a:rPr lang="de-DE" sz="1200" dirty="0">
                <a:solidFill>
                  <a:schemeClr val="bg2"/>
                </a:solidFill>
                <a:latin typeface="Athiti" pitchFamily="2" charset="-34"/>
                <a:cs typeface="Athiti" pitchFamily="2" charset="-34"/>
              </a:rPr>
              <a:t> 	0.05%</a:t>
            </a:r>
          </a:p>
          <a:p>
            <a:pPr defTabSz="1076325"/>
            <a:r>
              <a:rPr lang="de-DE" sz="1200" dirty="0">
                <a:solidFill>
                  <a:schemeClr val="bg2"/>
                </a:solidFill>
                <a:latin typeface="Athiti" pitchFamily="2" charset="-34"/>
                <a:cs typeface="Athiti" pitchFamily="2" charset="-34"/>
              </a:rPr>
              <a:t>// </a:t>
            </a:r>
            <a:r>
              <a:rPr lang="de-DE" sz="1200" dirty="0" err="1">
                <a:solidFill>
                  <a:schemeClr val="bg2"/>
                </a:solidFill>
                <a:latin typeface="Athiti" pitchFamily="2" charset="-34"/>
                <a:cs typeface="Athiti" pitchFamily="2" charset="-34"/>
              </a:rPr>
              <a:t>Astroport</a:t>
            </a:r>
            <a:r>
              <a:rPr lang="de-DE" sz="1200" dirty="0">
                <a:solidFill>
                  <a:schemeClr val="bg2"/>
                </a:solidFill>
                <a:latin typeface="Athiti" pitchFamily="2" charset="-34"/>
                <a:cs typeface="Athiti" pitchFamily="2" charset="-34"/>
              </a:rPr>
              <a:t>	1.00%</a:t>
            </a:r>
          </a:p>
          <a:p>
            <a:pPr defTabSz="1076325"/>
            <a:r>
              <a:rPr lang="de-DE" sz="1200" dirty="0">
                <a:solidFill>
                  <a:schemeClr val="bg2"/>
                </a:solidFill>
                <a:latin typeface="Athiti" pitchFamily="2" charset="-34"/>
                <a:cs typeface="Athiti" pitchFamily="2" charset="-34"/>
              </a:rPr>
              <a:t>// Alliance DAO	0.50%</a:t>
            </a:r>
          </a:p>
          <a:p>
            <a:pPr defTabSz="1076325"/>
            <a:endParaRPr lang="de-DE" sz="1200" dirty="0">
              <a:solidFill>
                <a:schemeClr val="bg2"/>
              </a:solidFill>
              <a:latin typeface="Athiti" pitchFamily="2" charset="-34"/>
              <a:cs typeface="Athiti" pitchFamily="2" charset="-34"/>
            </a:endParaRPr>
          </a:p>
        </p:txBody>
      </p:sp>
      <p:sp>
        <p:nvSpPr>
          <p:cNvPr id="31" name="Textfeld 30">
            <a:extLst>
              <a:ext uri="{FF2B5EF4-FFF2-40B4-BE49-F238E27FC236}">
                <a16:creationId xmlns:a16="http://schemas.microsoft.com/office/drawing/2014/main" id="{4692DCBC-6D3A-2B85-11A1-364441AC82C0}"/>
              </a:ext>
            </a:extLst>
          </p:cNvPr>
          <p:cNvSpPr txBox="1"/>
          <p:nvPr/>
        </p:nvSpPr>
        <p:spPr>
          <a:xfrm>
            <a:off x="2619374" y="5094312"/>
            <a:ext cx="3939467" cy="1569660"/>
          </a:xfrm>
          <a:prstGeom prst="rect">
            <a:avLst/>
          </a:prstGeom>
          <a:noFill/>
        </p:spPr>
        <p:txBody>
          <a:bodyPr wrap="square" rtlCol="0">
            <a:spAutoFit/>
          </a:bodyPr>
          <a:lstStyle/>
          <a:p>
            <a:pPr defTabSz="1703388"/>
            <a:endParaRPr lang="de-DE" sz="1200" dirty="0">
              <a:solidFill>
                <a:schemeClr val="bg1"/>
              </a:solidFill>
              <a:latin typeface="Aldrich" panose="02000000000000000000" pitchFamily="2" charset="0"/>
              <a:cs typeface="Athiti" pitchFamily="2" charset="-34"/>
            </a:endParaRPr>
          </a:p>
          <a:p>
            <a:pPr defTabSz="1119188">
              <a:tabLst>
                <a:tab pos="1619250" algn="l"/>
              </a:tabLst>
            </a:pPr>
            <a:r>
              <a:rPr lang="de-DE" sz="1200" dirty="0">
                <a:solidFill>
                  <a:schemeClr val="bg2"/>
                </a:solidFill>
                <a:latin typeface="Athiti" pitchFamily="2" charset="-34"/>
                <a:cs typeface="Athiti" pitchFamily="2" charset="-34"/>
              </a:rPr>
              <a:t>// Lion DAO	0.30%</a:t>
            </a:r>
          </a:p>
          <a:p>
            <a:pPr defTabSz="1119188">
              <a:tabLst>
                <a:tab pos="1619250" algn="l"/>
              </a:tabLst>
            </a:pPr>
            <a:r>
              <a:rPr lang="de-DE" sz="1200" dirty="0">
                <a:solidFill>
                  <a:schemeClr val="bg2"/>
                </a:solidFill>
                <a:latin typeface="Athiti" pitchFamily="2" charset="-34"/>
                <a:cs typeface="Athiti" pitchFamily="2" charset="-34"/>
              </a:rPr>
              <a:t>// Manta DAO	0.15%</a:t>
            </a:r>
          </a:p>
          <a:p>
            <a:pPr defTabSz="1119188">
              <a:tabLst>
                <a:tab pos="1619250" algn="l"/>
              </a:tabLst>
            </a:pPr>
            <a:r>
              <a:rPr lang="de-DE" sz="1200" dirty="0">
                <a:solidFill>
                  <a:schemeClr val="bg2"/>
                </a:solidFill>
                <a:latin typeface="Athiti" pitchFamily="2" charset="-34"/>
                <a:cs typeface="Athiti" pitchFamily="2" charset="-34"/>
              </a:rPr>
              <a:t>// Terra </a:t>
            </a:r>
            <a:r>
              <a:rPr lang="de-DE" sz="1200" dirty="0" err="1">
                <a:solidFill>
                  <a:schemeClr val="bg2"/>
                </a:solidFill>
                <a:latin typeface="Athiti" pitchFamily="2" charset="-34"/>
                <a:cs typeface="Athiti" pitchFamily="2" charset="-34"/>
              </a:rPr>
              <a:t>Savanna</a:t>
            </a:r>
            <a:r>
              <a:rPr lang="de-DE" sz="1200" dirty="0">
                <a:solidFill>
                  <a:schemeClr val="bg2"/>
                </a:solidFill>
                <a:latin typeface="Athiti" pitchFamily="2" charset="-34"/>
                <a:cs typeface="Athiti" pitchFamily="2" charset="-34"/>
              </a:rPr>
              <a:t>	2.00%</a:t>
            </a:r>
          </a:p>
          <a:p>
            <a:pPr defTabSz="1119188">
              <a:tabLst>
                <a:tab pos="1619250" algn="l"/>
              </a:tabLst>
            </a:pPr>
            <a:r>
              <a:rPr lang="de-DE" sz="1200" dirty="0">
                <a:solidFill>
                  <a:schemeClr val="bg2"/>
                </a:solidFill>
                <a:latin typeface="Athiti" pitchFamily="2" charset="-34"/>
                <a:cs typeface="Athiti" pitchFamily="2" charset="-34"/>
              </a:rPr>
              <a:t>// </a:t>
            </a:r>
            <a:r>
              <a:rPr lang="de-DE" sz="1200" dirty="0" err="1">
                <a:solidFill>
                  <a:schemeClr val="bg2"/>
                </a:solidFill>
                <a:latin typeface="Athiti" pitchFamily="2" charset="-34"/>
                <a:cs typeface="Athiti" pitchFamily="2" charset="-34"/>
              </a:rPr>
              <a:t>Injective</a:t>
            </a:r>
            <a:r>
              <a:rPr lang="de-DE" sz="1200" dirty="0">
                <a:solidFill>
                  <a:schemeClr val="bg2"/>
                </a:solidFill>
                <a:latin typeface="Athiti" pitchFamily="2" charset="-34"/>
                <a:cs typeface="Athiti" pitchFamily="2" charset="-34"/>
              </a:rPr>
              <a:t> Mito	2.00%</a:t>
            </a:r>
          </a:p>
          <a:p>
            <a:pPr defTabSz="1119188">
              <a:tabLst>
                <a:tab pos="1619250" algn="l"/>
              </a:tabLst>
            </a:pPr>
            <a:r>
              <a:rPr lang="de-DE" sz="1200" dirty="0">
                <a:solidFill>
                  <a:schemeClr val="bg2"/>
                </a:solidFill>
                <a:latin typeface="Athiti" pitchFamily="2" charset="-34"/>
                <a:cs typeface="Athiti" pitchFamily="2" charset="-34"/>
              </a:rPr>
              <a:t>// </a:t>
            </a:r>
            <a:r>
              <a:rPr lang="de-DE" sz="1200" dirty="0" err="1">
                <a:solidFill>
                  <a:schemeClr val="bg2"/>
                </a:solidFill>
                <a:latin typeface="Athiti" pitchFamily="2" charset="-34"/>
                <a:cs typeface="Athiti" pitchFamily="2" charset="-34"/>
              </a:rPr>
              <a:t>Osmosis</a:t>
            </a:r>
            <a:r>
              <a:rPr lang="de-DE" sz="1200" dirty="0">
                <a:solidFill>
                  <a:schemeClr val="bg2"/>
                </a:solidFill>
                <a:latin typeface="Athiti" pitchFamily="2" charset="-34"/>
                <a:cs typeface="Athiti" pitchFamily="2" charset="-34"/>
              </a:rPr>
              <a:t> </a:t>
            </a:r>
            <a:r>
              <a:rPr lang="de-DE" sz="1200" dirty="0" err="1">
                <a:solidFill>
                  <a:schemeClr val="bg2"/>
                </a:solidFill>
                <a:latin typeface="Athiti" pitchFamily="2" charset="-34"/>
                <a:cs typeface="Athiti" pitchFamily="2" charset="-34"/>
              </a:rPr>
              <a:t>Streamswap</a:t>
            </a:r>
            <a:r>
              <a:rPr lang="de-DE" sz="1200" dirty="0">
                <a:solidFill>
                  <a:schemeClr val="bg2"/>
                </a:solidFill>
                <a:latin typeface="Athiti" pitchFamily="2" charset="-34"/>
                <a:cs typeface="Athiti" pitchFamily="2" charset="-34"/>
              </a:rPr>
              <a:t>	1.00%</a:t>
            </a:r>
          </a:p>
          <a:p>
            <a:pPr defTabSz="1119188">
              <a:tabLst>
                <a:tab pos="1619250" algn="l"/>
              </a:tabLst>
            </a:pPr>
            <a:r>
              <a:rPr lang="de-DE" sz="1200" dirty="0">
                <a:solidFill>
                  <a:schemeClr val="bg2"/>
                </a:solidFill>
                <a:latin typeface="Athiti" pitchFamily="2" charset="-34"/>
                <a:cs typeface="Athiti" pitchFamily="2" charset="-34"/>
              </a:rPr>
              <a:t>// </a:t>
            </a:r>
            <a:r>
              <a:rPr lang="de-DE" sz="1200" dirty="0" err="1">
                <a:solidFill>
                  <a:schemeClr val="bg2"/>
                </a:solidFill>
                <a:latin typeface="Athiti" pitchFamily="2" charset="-34"/>
                <a:cs typeface="Athiti" pitchFamily="2" charset="-34"/>
              </a:rPr>
              <a:t>Osmosis</a:t>
            </a:r>
            <a:r>
              <a:rPr lang="de-DE" sz="1200" dirty="0">
                <a:solidFill>
                  <a:schemeClr val="bg2"/>
                </a:solidFill>
                <a:latin typeface="Athiti" pitchFamily="2" charset="-34"/>
                <a:cs typeface="Athiti" pitchFamily="2" charset="-34"/>
              </a:rPr>
              <a:t> CL </a:t>
            </a:r>
            <a:r>
              <a:rPr lang="de-DE" sz="1200" dirty="0" err="1">
                <a:solidFill>
                  <a:schemeClr val="bg2"/>
                </a:solidFill>
                <a:latin typeface="Athiti" pitchFamily="2" charset="-34"/>
                <a:cs typeface="Athiti" pitchFamily="2" charset="-34"/>
              </a:rPr>
              <a:t>position</a:t>
            </a:r>
            <a:r>
              <a:rPr lang="de-DE" sz="1200" dirty="0">
                <a:solidFill>
                  <a:schemeClr val="bg2"/>
                </a:solidFill>
                <a:latin typeface="Athiti" pitchFamily="2" charset="-34"/>
                <a:cs typeface="Athiti" pitchFamily="2" charset="-34"/>
              </a:rPr>
              <a:t>	2.00% [$ 10-100 M FDV]</a:t>
            </a:r>
          </a:p>
          <a:p>
            <a:pPr defTabSz="1119188">
              <a:tabLst>
                <a:tab pos="1619250" algn="l"/>
              </a:tabLst>
            </a:pPr>
            <a:r>
              <a:rPr lang="de-DE" sz="1200" dirty="0">
                <a:solidFill>
                  <a:schemeClr val="bg2"/>
                </a:solidFill>
                <a:latin typeface="Athiti" pitchFamily="2" charset="-34"/>
                <a:cs typeface="Athiti" pitchFamily="2" charset="-34"/>
              </a:rPr>
              <a:t>// </a:t>
            </a:r>
            <a:r>
              <a:rPr lang="de-DE" sz="1200" dirty="0" err="1">
                <a:solidFill>
                  <a:schemeClr val="bg2"/>
                </a:solidFill>
                <a:latin typeface="Athiti" pitchFamily="2" charset="-34"/>
                <a:cs typeface="Athiti" pitchFamily="2" charset="-34"/>
              </a:rPr>
              <a:t>Kujira</a:t>
            </a:r>
            <a:r>
              <a:rPr lang="de-DE" sz="1200" dirty="0">
                <a:solidFill>
                  <a:schemeClr val="bg2"/>
                </a:solidFill>
                <a:latin typeface="Athiti" pitchFamily="2" charset="-34"/>
                <a:cs typeface="Athiti" pitchFamily="2" charset="-34"/>
              </a:rPr>
              <a:t> Pilot	2.00%</a:t>
            </a:r>
          </a:p>
        </p:txBody>
      </p:sp>
      <p:sp>
        <p:nvSpPr>
          <p:cNvPr id="32" name="Textfeld 31">
            <a:extLst>
              <a:ext uri="{FF2B5EF4-FFF2-40B4-BE49-F238E27FC236}">
                <a16:creationId xmlns:a16="http://schemas.microsoft.com/office/drawing/2014/main" id="{4D644B41-351A-A9AA-31DA-45FE7C167A21}"/>
              </a:ext>
            </a:extLst>
          </p:cNvPr>
          <p:cNvSpPr txBox="1"/>
          <p:nvPr/>
        </p:nvSpPr>
        <p:spPr>
          <a:xfrm>
            <a:off x="6562573" y="5214384"/>
            <a:ext cx="4257828" cy="276999"/>
          </a:xfrm>
          <a:prstGeom prst="rect">
            <a:avLst/>
          </a:prstGeom>
          <a:noFill/>
        </p:spPr>
        <p:txBody>
          <a:bodyPr wrap="square" rtlCol="0">
            <a:spAutoFit/>
          </a:bodyPr>
          <a:lstStyle/>
          <a:p>
            <a:pPr defTabSz="1703388"/>
            <a:r>
              <a:rPr lang="de-DE" sz="1200" dirty="0">
                <a:solidFill>
                  <a:schemeClr val="bg1"/>
                </a:solidFill>
                <a:latin typeface="Aldrich" panose="02000000000000000000" pitchFamily="2" charset="0"/>
                <a:cs typeface="Athiti" pitchFamily="2" charset="-34"/>
              </a:rPr>
              <a:t>VESTING</a:t>
            </a:r>
            <a:endParaRPr lang="de-DE" sz="1200" dirty="0">
              <a:solidFill>
                <a:schemeClr val="bg2"/>
              </a:solidFill>
              <a:latin typeface="Athiti" pitchFamily="2" charset="-34"/>
              <a:cs typeface="Athiti" pitchFamily="2" charset="-34"/>
            </a:endParaRPr>
          </a:p>
        </p:txBody>
      </p:sp>
      <p:graphicFrame>
        <p:nvGraphicFramePr>
          <p:cNvPr id="33" name="Tabelle 32">
            <a:extLst>
              <a:ext uri="{FF2B5EF4-FFF2-40B4-BE49-F238E27FC236}">
                <a16:creationId xmlns:a16="http://schemas.microsoft.com/office/drawing/2014/main" id="{02502A46-3CFC-B124-DE58-2CDF4B2675FB}"/>
              </a:ext>
            </a:extLst>
          </p:cNvPr>
          <p:cNvGraphicFramePr>
            <a:graphicFrameLocks noGrp="1"/>
          </p:cNvGraphicFramePr>
          <p:nvPr>
            <p:extLst>
              <p:ext uri="{D42A27DB-BD31-4B8C-83A1-F6EECF244321}">
                <p14:modId xmlns:p14="http://schemas.microsoft.com/office/powerpoint/2010/main" val="2876004970"/>
              </p:ext>
            </p:extLst>
          </p:nvPr>
        </p:nvGraphicFramePr>
        <p:xfrm>
          <a:off x="6656621" y="5433723"/>
          <a:ext cx="4931725" cy="914400"/>
        </p:xfrm>
        <a:graphic>
          <a:graphicData uri="http://schemas.openxmlformats.org/drawingml/2006/table">
            <a:tbl>
              <a:tblPr>
                <a:tableStyleId>{2D5ABB26-0587-4C30-8999-92F81FD0307C}</a:tableStyleId>
              </a:tblPr>
              <a:tblGrid>
                <a:gridCol w="1449388">
                  <a:extLst>
                    <a:ext uri="{9D8B030D-6E8A-4147-A177-3AD203B41FA5}">
                      <a16:colId xmlns:a16="http://schemas.microsoft.com/office/drawing/2014/main" val="3116029028"/>
                    </a:ext>
                  </a:extLst>
                </a:gridCol>
                <a:gridCol w="492125">
                  <a:extLst>
                    <a:ext uri="{9D8B030D-6E8A-4147-A177-3AD203B41FA5}">
                      <a16:colId xmlns:a16="http://schemas.microsoft.com/office/drawing/2014/main" val="2680529029"/>
                    </a:ext>
                  </a:extLst>
                </a:gridCol>
                <a:gridCol w="493713">
                  <a:extLst>
                    <a:ext uri="{9D8B030D-6E8A-4147-A177-3AD203B41FA5}">
                      <a16:colId xmlns:a16="http://schemas.microsoft.com/office/drawing/2014/main" val="1186411256"/>
                    </a:ext>
                  </a:extLst>
                </a:gridCol>
                <a:gridCol w="376238">
                  <a:extLst>
                    <a:ext uri="{9D8B030D-6E8A-4147-A177-3AD203B41FA5}">
                      <a16:colId xmlns:a16="http://schemas.microsoft.com/office/drawing/2014/main" val="2568785367"/>
                    </a:ext>
                  </a:extLst>
                </a:gridCol>
                <a:gridCol w="368300">
                  <a:extLst>
                    <a:ext uri="{9D8B030D-6E8A-4147-A177-3AD203B41FA5}">
                      <a16:colId xmlns:a16="http://schemas.microsoft.com/office/drawing/2014/main" val="2993721983"/>
                    </a:ext>
                  </a:extLst>
                </a:gridCol>
                <a:gridCol w="1751961">
                  <a:extLst>
                    <a:ext uri="{9D8B030D-6E8A-4147-A177-3AD203B41FA5}">
                      <a16:colId xmlns:a16="http://schemas.microsoft.com/office/drawing/2014/main" val="4040619204"/>
                    </a:ext>
                  </a:extLst>
                </a:gridCol>
              </a:tblGrid>
              <a:tr h="108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bg2"/>
                          </a:solidFill>
                          <a:effectLst/>
                          <a:latin typeface="Athiti"/>
                          <a:ea typeface="+mn-ea"/>
                          <a:cs typeface="Athiti"/>
                        </a:rPr>
                        <a:t>//</a:t>
                      </a:r>
                    </a:p>
                  </a:txBody>
                  <a:tcPr marL="0" marR="0" marT="0" marB="0"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bg2"/>
                          </a:solidFill>
                          <a:effectLst/>
                          <a:latin typeface="Athiti"/>
                          <a:ea typeface="+mn-ea"/>
                          <a:cs typeface="Athiti"/>
                        </a:rPr>
                        <a:t>Launch</a:t>
                      </a:r>
                    </a:p>
                  </a:txBody>
                  <a:tcPr marL="0" marR="0" marT="0" marB="0"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bg2"/>
                          </a:solidFill>
                          <a:effectLst/>
                          <a:latin typeface="Athiti"/>
                          <a:ea typeface="+mn-ea"/>
                          <a:cs typeface="Athiti"/>
                        </a:rPr>
                        <a:t>Y1</a:t>
                      </a:r>
                    </a:p>
                  </a:txBody>
                  <a:tcPr marL="0" marR="0" marT="0" marB="0"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bg2"/>
                          </a:solidFill>
                          <a:effectLst/>
                          <a:latin typeface="Athiti"/>
                          <a:ea typeface="+mn-ea"/>
                          <a:cs typeface="Athiti"/>
                        </a:rPr>
                        <a:t>Y2</a:t>
                      </a:r>
                    </a:p>
                  </a:txBody>
                  <a:tcPr marL="0" marR="0" marT="0" marB="0"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bg2"/>
                          </a:solidFill>
                          <a:effectLst/>
                          <a:latin typeface="Athiti"/>
                          <a:ea typeface="+mn-ea"/>
                          <a:cs typeface="Athiti"/>
                        </a:rPr>
                        <a:t>3…10</a:t>
                      </a:r>
                    </a:p>
                  </a:txBody>
                  <a:tcPr marL="0" marR="0" marT="0" marB="0"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de-DE" sz="1200" kern="1200" dirty="0">
                        <a:solidFill>
                          <a:schemeClr val="bg2"/>
                        </a:solidFill>
                        <a:effectLst/>
                        <a:latin typeface="Athiti"/>
                        <a:ea typeface="+mn-ea"/>
                        <a:cs typeface="Athiti"/>
                      </a:endParaRPr>
                    </a:p>
                  </a:txBody>
                  <a:tcPr marL="0" marR="0" marT="0" marB="0" anchor="ctr"/>
                </a:tc>
                <a:extLst>
                  <a:ext uri="{0D108BD9-81ED-4DB2-BD59-A6C34878D82A}">
                    <a16:rowId xmlns:a16="http://schemas.microsoft.com/office/drawing/2014/main" val="2712049016"/>
                  </a:ext>
                </a:extLst>
              </a:tr>
              <a:tr h="108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bg2"/>
                          </a:solidFill>
                          <a:effectLst/>
                          <a:latin typeface="Athiti"/>
                          <a:ea typeface="+mn-ea"/>
                          <a:cs typeface="Athiti"/>
                        </a:rPr>
                        <a:t>// Team *</a:t>
                      </a:r>
                    </a:p>
                  </a:txBody>
                  <a:tcPr marL="0" marR="0" marT="0" marB="0"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bg2"/>
                          </a:solidFill>
                          <a:effectLst/>
                          <a:latin typeface="Athiti"/>
                          <a:ea typeface="+mn-ea"/>
                          <a:cs typeface="Athiti"/>
                        </a:rPr>
                        <a:t>5.0%</a:t>
                      </a:r>
                    </a:p>
                  </a:txBody>
                  <a:tcPr marL="0" marR="0" marT="0" marB="0"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bg2"/>
                          </a:solidFill>
                          <a:effectLst/>
                          <a:latin typeface="Athiti"/>
                          <a:ea typeface="+mn-ea"/>
                          <a:cs typeface="Athiti"/>
                        </a:rPr>
                        <a:t> 5.0%</a:t>
                      </a:r>
                    </a:p>
                  </a:txBody>
                  <a:tcPr marL="0" marR="0" marT="0" marB="0"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bg2"/>
                          </a:solidFill>
                          <a:effectLst/>
                          <a:latin typeface="Athiti"/>
                          <a:ea typeface="+mn-ea"/>
                          <a:cs typeface="Athiti"/>
                        </a:rPr>
                        <a:t>5.0%</a:t>
                      </a:r>
                    </a:p>
                  </a:txBody>
                  <a:tcPr marL="0" marR="0" marT="0" marB="0"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de-DE" sz="1200" kern="1200" dirty="0">
                        <a:solidFill>
                          <a:schemeClr val="bg2"/>
                        </a:solidFill>
                        <a:effectLst/>
                        <a:latin typeface="Athiti"/>
                        <a:ea typeface="+mn-ea"/>
                        <a:cs typeface="Athiti"/>
                      </a:endParaRPr>
                    </a:p>
                  </a:txBody>
                  <a:tcPr marL="0" marR="0" marT="0" marB="0"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sz="1200" dirty="0">
                          <a:solidFill>
                            <a:schemeClr val="bg2"/>
                          </a:solidFill>
                          <a:latin typeface="Athiti" panose="00000500000000000000" pitchFamily="2" charset="-34"/>
                          <a:ea typeface="Arial Unicode MS" panose="020B0604020202020204" pitchFamily="34" charset="-128"/>
                          <a:cs typeface="Athiti" panose="00000500000000000000" pitchFamily="2" charset="-34"/>
                        </a:rPr>
                        <a:t>* FDV-</a:t>
                      </a:r>
                      <a:r>
                        <a:rPr lang="de-DE" sz="1200" dirty="0" err="1">
                          <a:solidFill>
                            <a:schemeClr val="bg2"/>
                          </a:solidFill>
                          <a:latin typeface="Athiti" panose="00000500000000000000" pitchFamily="2" charset="-34"/>
                          <a:ea typeface="Arial Unicode MS" panose="020B0604020202020204" pitchFamily="34" charset="-128"/>
                          <a:cs typeface="Athiti" panose="00000500000000000000" pitchFamily="2" charset="-34"/>
                        </a:rPr>
                        <a:t>based</a:t>
                      </a:r>
                      <a:r>
                        <a:rPr lang="de-DE" sz="1200" dirty="0">
                          <a:solidFill>
                            <a:schemeClr val="bg2"/>
                          </a:solidFill>
                          <a:latin typeface="Athiti" panose="00000500000000000000" pitchFamily="2" charset="-34"/>
                          <a:ea typeface="Arial Unicode MS" panose="020B0604020202020204" pitchFamily="34" charset="-128"/>
                          <a:cs typeface="Athiti" panose="00000500000000000000" pitchFamily="2" charset="-34"/>
                        </a:rPr>
                        <a:t> </a:t>
                      </a:r>
                      <a:r>
                        <a:rPr lang="de-DE" sz="1200" dirty="0" err="1">
                          <a:solidFill>
                            <a:schemeClr val="bg2"/>
                          </a:solidFill>
                          <a:latin typeface="Athiti" panose="00000500000000000000" pitchFamily="2" charset="-34"/>
                          <a:ea typeface="Arial Unicode MS" panose="020B0604020202020204" pitchFamily="34" charset="-128"/>
                          <a:cs typeface="Athiti" panose="00000500000000000000" pitchFamily="2" charset="-34"/>
                        </a:rPr>
                        <a:t>sell</a:t>
                      </a:r>
                      <a:r>
                        <a:rPr lang="de-DE" sz="1200" dirty="0">
                          <a:solidFill>
                            <a:schemeClr val="bg2"/>
                          </a:solidFill>
                          <a:latin typeface="Athiti" panose="00000500000000000000" pitchFamily="2" charset="-34"/>
                          <a:ea typeface="Arial Unicode MS" panose="020B0604020202020204" pitchFamily="34" charset="-128"/>
                          <a:cs typeface="Athiti" panose="00000500000000000000" pitchFamily="2" charset="-34"/>
                        </a:rPr>
                        <a:t> </a:t>
                      </a:r>
                      <a:r>
                        <a:rPr lang="de-DE" sz="1200" dirty="0" err="1">
                          <a:solidFill>
                            <a:schemeClr val="bg2"/>
                          </a:solidFill>
                          <a:latin typeface="Athiti" panose="00000500000000000000" pitchFamily="2" charset="-34"/>
                          <a:ea typeface="Arial Unicode MS" panose="020B0604020202020204" pitchFamily="34" charset="-128"/>
                          <a:cs typeface="Athiti" panose="00000500000000000000" pitchFamily="2" charset="-34"/>
                        </a:rPr>
                        <a:t>limitation</a:t>
                      </a:r>
                      <a:endParaRPr lang="de-DE" sz="1200" dirty="0">
                        <a:solidFill>
                          <a:schemeClr val="bg2"/>
                        </a:solidFill>
                        <a:latin typeface="Athiti" panose="00000500000000000000" pitchFamily="2" charset="-34"/>
                        <a:ea typeface="Arial Unicode MS" panose="020B0604020202020204" pitchFamily="34" charset="-128"/>
                        <a:cs typeface="Athiti" panose="00000500000000000000" pitchFamily="2" charset="-34"/>
                      </a:endParaRPr>
                    </a:p>
                  </a:txBody>
                  <a:tcPr marL="0" marR="0" marT="0" marB="0" anchor="ctr"/>
                </a:tc>
                <a:extLst>
                  <a:ext uri="{0D108BD9-81ED-4DB2-BD59-A6C34878D82A}">
                    <a16:rowId xmlns:a16="http://schemas.microsoft.com/office/drawing/2014/main" val="410564442"/>
                  </a:ext>
                </a:extLst>
              </a:tr>
              <a:tr h="108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bg2"/>
                          </a:solidFill>
                          <a:effectLst/>
                          <a:latin typeface="Athiti"/>
                          <a:ea typeface="+mn-ea"/>
                          <a:cs typeface="Athiti"/>
                        </a:rPr>
                        <a:t>// </a:t>
                      </a:r>
                      <a:r>
                        <a:rPr lang="de-DE" sz="1200" kern="1200" dirty="0" err="1">
                          <a:solidFill>
                            <a:schemeClr val="bg2"/>
                          </a:solidFill>
                          <a:effectLst/>
                          <a:latin typeface="Athiti"/>
                          <a:ea typeface="+mn-ea"/>
                          <a:cs typeface="Athiti"/>
                        </a:rPr>
                        <a:t>Foundation</a:t>
                      </a:r>
                      <a:endParaRPr lang="de-DE" sz="1200" kern="1200" dirty="0">
                        <a:solidFill>
                          <a:schemeClr val="bg2"/>
                        </a:solidFill>
                        <a:effectLst/>
                        <a:latin typeface="Athiti"/>
                        <a:ea typeface="+mn-ea"/>
                        <a:cs typeface="Athiti"/>
                      </a:endParaRPr>
                    </a:p>
                  </a:txBody>
                  <a:tcPr marL="0" marR="0" marT="0" marB="0"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bg2"/>
                          </a:solidFill>
                          <a:effectLst/>
                          <a:latin typeface="Athiti"/>
                          <a:ea typeface="+mn-ea"/>
                          <a:cs typeface="Athiti"/>
                        </a:rPr>
                        <a:t>5.0%</a:t>
                      </a:r>
                    </a:p>
                  </a:txBody>
                  <a:tcPr marL="0" marR="0" marT="0" marB="0"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bg2"/>
                          </a:solidFill>
                          <a:effectLst/>
                          <a:latin typeface="Athiti"/>
                          <a:ea typeface="+mn-ea"/>
                          <a:cs typeface="Athiti"/>
                        </a:rPr>
                        <a:t> 5.0%</a:t>
                      </a:r>
                    </a:p>
                  </a:txBody>
                  <a:tcPr marL="0" marR="0" marT="0" marB="0"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bg2"/>
                          </a:solidFill>
                          <a:effectLst/>
                          <a:latin typeface="Athiti"/>
                          <a:ea typeface="+mn-ea"/>
                          <a:cs typeface="Athiti"/>
                        </a:rPr>
                        <a:t>5.0%</a:t>
                      </a:r>
                    </a:p>
                  </a:txBody>
                  <a:tcPr marL="0" marR="0" marT="0" marB="0"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de-DE" sz="1200" kern="1200" dirty="0">
                        <a:solidFill>
                          <a:schemeClr val="bg2"/>
                        </a:solidFill>
                        <a:effectLst/>
                        <a:latin typeface="Athiti"/>
                        <a:ea typeface="+mn-ea"/>
                        <a:cs typeface="Athiti"/>
                      </a:endParaRPr>
                    </a:p>
                  </a:txBody>
                  <a:tcPr marL="0" marR="0" marT="0" marB="0"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de-DE" sz="1200" kern="1200" dirty="0">
                        <a:solidFill>
                          <a:schemeClr val="bg2"/>
                        </a:solidFill>
                        <a:effectLst/>
                        <a:latin typeface="Athiti"/>
                        <a:ea typeface="+mn-ea"/>
                        <a:cs typeface="Athiti"/>
                      </a:endParaRPr>
                    </a:p>
                  </a:txBody>
                  <a:tcPr marL="0" marR="0" marT="0" marB="0" anchor="ctr"/>
                </a:tc>
                <a:extLst>
                  <a:ext uri="{0D108BD9-81ED-4DB2-BD59-A6C34878D82A}">
                    <a16:rowId xmlns:a16="http://schemas.microsoft.com/office/drawing/2014/main" val="939206474"/>
                  </a:ext>
                </a:extLst>
              </a:tr>
              <a:tr h="108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bg2"/>
                          </a:solidFill>
                          <a:effectLst/>
                          <a:latin typeface="Athiti"/>
                          <a:ea typeface="+mn-ea"/>
                          <a:cs typeface="Athiti"/>
                        </a:rPr>
                        <a:t>// Investors</a:t>
                      </a:r>
                    </a:p>
                  </a:txBody>
                  <a:tcPr marL="0" marR="0" marT="0" marB="0"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de-DE" sz="1200" kern="1200" dirty="0">
                        <a:solidFill>
                          <a:schemeClr val="bg2"/>
                        </a:solidFill>
                        <a:effectLst/>
                        <a:latin typeface="Athiti"/>
                        <a:ea typeface="+mn-ea"/>
                        <a:cs typeface="Athiti"/>
                      </a:endParaRPr>
                    </a:p>
                  </a:txBody>
                  <a:tcPr marL="0" marR="0" marT="0" marB="0"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bg2"/>
                          </a:solidFill>
                          <a:effectLst/>
                          <a:latin typeface="Athiti"/>
                          <a:ea typeface="+mn-ea"/>
                          <a:cs typeface="Athiti"/>
                        </a:rPr>
                        <a:t> 10.0%</a:t>
                      </a:r>
                    </a:p>
                  </a:txBody>
                  <a:tcPr marL="0" marR="0" marT="0" marB="0"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de-DE" sz="1200" kern="1200" dirty="0">
                        <a:solidFill>
                          <a:schemeClr val="bg2"/>
                        </a:solidFill>
                        <a:effectLst/>
                        <a:latin typeface="Athiti"/>
                        <a:ea typeface="+mn-ea"/>
                        <a:cs typeface="Athiti"/>
                      </a:endParaRPr>
                    </a:p>
                  </a:txBody>
                  <a:tcPr marL="0" marR="0" marT="0" marB="0"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de-DE" sz="1200" kern="1200" dirty="0">
                        <a:solidFill>
                          <a:schemeClr val="bg2"/>
                        </a:solidFill>
                        <a:effectLst/>
                        <a:latin typeface="Athiti"/>
                        <a:ea typeface="+mn-ea"/>
                        <a:cs typeface="Athiti"/>
                      </a:endParaRPr>
                    </a:p>
                  </a:txBody>
                  <a:tcPr marL="0" marR="0" marT="0" marB="0"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de-DE" sz="1200" kern="1200" dirty="0">
                        <a:solidFill>
                          <a:schemeClr val="bg2"/>
                        </a:solidFill>
                        <a:effectLst/>
                        <a:latin typeface="Athiti"/>
                        <a:ea typeface="+mn-ea"/>
                        <a:cs typeface="Athiti"/>
                      </a:endParaRPr>
                    </a:p>
                  </a:txBody>
                  <a:tcPr marL="0" marR="0" marT="0" marB="0" anchor="ctr"/>
                </a:tc>
                <a:extLst>
                  <a:ext uri="{0D108BD9-81ED-4DB2-BD59-A6C34878D82A}">
                    <a16:rowId xmlns:a16="http://schemas.microsoft.com/office/drawing/2014/main" val="2909028373"/>
                  </a:ext>
                </a:extLst>
              </a:tr>
              <a:tr h="108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bg2"/>
                          </a:solidFill>
                          <a:effectLst/>
                          <a:latin typeface="Athiti"/>
                          <a:ea typeface="+mn-ea"/>
                          <a:cs typeface="Athiti"/>
                        </a:rPr>
                        <a:t>// </a:t>
                      </a:r>
                      <a:r>
                        <a:rPr lang="de-DE" sz="1200" kern="1200" dirty="0" err="1">
                          <a:solidFill>
                            <a:schemeClr val="bg2"/>
                          </a:solidFill>
                          <a:effectLst/>
                          <a:latin typeface="Athiti"/>
                          <a:ea typeface="+mn-ea"/>
                          <a:cs typeface="Athiti"/>
                        </a:rPr>
                        <a:t>Liquidity</a:t>
                      </a:r>
                      <a:r>
                        <a:rPr lang="de-DE" sz="1200" kern="1200" dirty="0">
                          <a:solidFill>
                            <a:schemeClr val="bg2"/>
                          </a:solidFill>
                          <a:effectLst/>
                          <a:latin typeface="Athiti"/>
                          <a:ea typeface="+mn-ea"/>
                          <a:cs typeface="Athiti"/>
                        </a:rPr>
                        <a:t> Incentives</a:t>
                      </a:r>
                    </a:p>
                  </a:txBody>
                  <a:tcPr marL="0" marR="0" marT="0" marB="0"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de-DE" sz="1200" kern="1200" dirty="0">
                        <a:solidFill>
                          <a:schemeClr val="bg2"/>
                        </a:solidFill>
                        <a:effectLst/>
                        <a:latin typeface="Athiti"/>
                        <a:ea typeface="+mn-ea"/>
                        <a:cs typeface="Athiti"/>
                      </a:endParaRPr>
                    </a:p>
                  </a:txBody>
                  <a:tcPr marL="0" marR="0" marT="0" marB="0"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bg2"/>
                          </a:solidFill>
                          <a:effectLst/>
                          <a:latin typeface="Athiti"/>
                          <a:ea typeface="+mn-ea"/>
                          <a:cs typeface="Athiti"/>
                        </a:rPr>
                        <a:t> 2.5%</a:t>
                      </a:r>
                    </a:p>
                  </a:txBody>
                  <a:tcPr marL="0" marR="0" marT="0" marB="0"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bg2"/>
                          </a:solidFill>
                          <a:effectLst/>
                          <a:latin typeface="Athiti"/>
                          <a:ea typeface="+mn-ea"/>
                          <a:cs typeface="Athiti"/>
                        </a:rPr>
                        <a:t>2.5%</a:t>
                      </a:r>
                    </a:p>
                  </a:txBody>
                  <a:tcPr marL="0" marR="0" marT="0" marB="0"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bg2"/>
                          </a:solidFill>
                          <a:effectLst/>
                          <a:latin typeface="Athiti"/>
                          <a:ea typeface="+mn-ea"/>
                          <a:cs typeface="Athiti"/>
                        </a:rPr>
                        <a:t>2.5%</a:t>
                      </a:r>
                    </a:p>
                  </a:txBody>
                  <a:tcPr marL="0" marR="0" marT="0" marB="0"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de-DE" sz="1200" kern="1200" dirty="0">
                        <a:solidFill>
                          <a:schemeClr val="bg2"/>
                        </a:solidFill>
                        <a:effectLst/>
                        <a:latin typeface="Athiti"/>
                        <a:ea typeface="+mn-ea"/>
                        <a:cs typeface="Athiti"/>
                      </a:endParaRPr>
                    </a:p>
                  </a:txBody>
                  <a:tcPr marL="0" marR="0" marT="0" marB="0" anchor="ctr"/>
                </a:tc>
                <a:extLst>
                  <a:ext uri="{0D108BD9-81ED-4DB2-BD59-A6C34878D82A}">
                    <a16:rowId xmlns:a16="http://schemas.microsoft.com/office/drawing/2014/main" val="869919896"/>
                  </a:ext>
                </a:extLst>
              </a:tr>
            </a:tbl>
          </a:graphicData>
        </a:graphic>
      </p:graphicFrame>
      <p:sp>
        <p:nvSpPr>
          <p:cNvPr id="35" name="Textfeld 34">
            <a:extLst>
              <a:ext uri="{FF2B5EF4-FFF2-40B4-BE49-F238E27FC236}">
                <a16:creationId xmlns:a16="http://schemas.microsoft.com/office/drawing/2014/main" id="{8B8A0E41-3A6B-F06A-FABF-770A7DF2BFD1}"/>
              </a:ext>
            </a:extLst>
          </p:cNvPr>
          <p:cNvSpPr txBox="1"/>
          <p:nvPr/>
        </p:nvSpPr>
        <p:spPr>
          <a:xfrm>
            <a:off x="9582592" y="2952758"/>
            <a:ext cx="1964695" cy="276999"/>
          </a:xfrm>
          <a:prstGeom prst="rect">
            <a:avLst/>
          </a:prstGeom>
          <a:noFill/>
        </p:spPr>
        <p:txBody>
          <a:bodyPr wrap="square" rtlCol="0">
            <a:spAutoFit/>
          </a:bodyPr>
          <a:lstStyle/>
          <a:p>
            <a:pPr algn="r" defTabSz="1076325"/>
            <a:r>
              <a:rPr lang="de-DE" sz="1200" dirty="0">
                <a:latin typeface="Athiti" pitchFamily="2" charset="-34"/>
                <a:cs typeface="Athiti" pitchFamily="2" charset="-34"/>
              </a:rPr>
              <a:t>TEAM</a:t>
            </a:r>
          </a:p>
        </p:txBody>
      </p:sp>
      <p:sp>
        <p:nvSpPr>
          <p:cNvPr id="36" name="Textfeld 35">
            <a:extLst>
              <a:ext uri="{FF2B5EF4-FFF2-40B4-BE49-F238E27FC236}">
                <a16:creationId xmlns:a16="http://schemas.microsoft.com/office/drawing/2014/main" id="{2F14623E-FEDA-1B53-E261-B29C4D9BDE47}"/>
              </a:ext>
            </a:extLst>
          </p:cNvPr>
          <p:cNvSpPr txBox="1"/>
          <p:nvPr/>
        </p:nvSpPr>
        <p:spPr>
          <a:xfrm>
            <a:off x="9582593" y="2427681"/>
            <a:ext cx="1964695" cy="276999"/>
          </a:xfrm>
          <a:prstGeom prst="rect">
            <a:avLst/>
          </a:prstGeom>
          <a:noFill/>
        </p:spPr>
        <p:txBody>
          <a:bodyPr wrap="square" rtlCol="0">
            <a:spAutoFit/>
          </a:bodyPr>
          <a:lstStyle/>
          <a:p>
            <a:pPr algn="r" defTabSz="1076325"/>
            <a:r>
              <a:rPr lang="de-DE" sz="1200" dirty="0">
                <a:latin typeface="Athiti" pitchFamily="2" charset="-34"/>
                <a:cs typeface="Athiti" pitchFamily="2" charset="-34"/>
              </a:rPr>
              <a:t>FOUNDATION</a:t>
            </a:r>
          </a:p>
        </p:txBody>
      </p:sp>
      <p:sp>
        <p:nvSpPr>
          <p:cNvPr id="37" name="Textfeld 36">
            <a:extLst>
              <a:ext uri="{FF2B5EF4-FFF2-40B4-BE49-F238E27FC236}">
                <a16:creationId xmlns:a16="http://schemas.microsoft.com/office/drawing/2014/main" id="{FD2A91CC-A4B2-1B90-7467-6B9F00C3C6B0}"/>
              </a:ext>
            </a:extLst>
          </p:cNvPr>
          <p:cNvSpPr txBox="1"/>
          <p:nvPr/>
        </p:nvSpPr>
        <p:spPr>
          <a:xfrm>
            <a:off x="9582592" y="2010139"/>
            <a:ext cx="1964695" cy="276999"/>
          </a:xfrm>
          <a:prstGeom prst="rect">
            <a:avLst/>
          </a:prstGeom>
          <a:noFill/>
        </p:spPr>
        <p:txBody>
          <a:bodyPr wrap="square" rtlCol="0">
            <a:spAutoFit/>
          </a:bodyPr>
          <a:lstStyle/>
          <a:p>
            <a:pPr algn="r" defTabSz="1076325"/>
            <a:r>
              <a:rPr lang="de-DE" sz="1200" dirty="0">
                <a:latin typeface="Athiti" pitchFamily="2" charset="-34"/>
                <a:cs typeface="Athiti" pitchFamily="2" charset="-34"/>
              </a:rPr>
              <a:t>INVESTORS</a:t>
            </a:r>
          </a:p>
        </p:txBody>
      </p:sp>
      <p:sp>
        <p:nvSpPr>
          <p:cNvPr id="38" name="Textfeld 37">
            <a:extLst>
              <a:ext uri="{FF2B5EF4-FFF2-40B4-BE49-F238E27FC236}">
                <a16:creationId xmlns:a16="http://schemas.microsoft.com/office/drawing/2014/main" id="{9FCB9F38-3A00-0002-8088-C346A38AF44C}"/>
              </a:ext>
            </a:extLst>
          </p:cNvPr>
          <p:cNvSpPr txBox="1"/>
          <p:nvPr/>
        </p:nvSpPr>
        <p:spPr>
          <a:xfrm>
            <a:off x="9582592" y="1543947"/>
            <a:ext cx="1964695" cy="276999"/>
          </a:xfrm>
          <a:prstGeom prst="rect">
            <a:avLst/>
          </a:prstGeom>
          <a:noFill/>
        </p:spPr>
        <p:txBody>
          <a:bodyPr wrap="square" rtlCol="0">
            <a:spAutoFit/>
          </a:bodyPr>
          <a:lstStyle/>
          <a:p>
            <a:pPr algn="r" defTabSz="1076325"/>
            <a:r>
              <a:rPr lang="de-DE" sz="1200" dirty="0">
                <a:latin typeface="Athiti" pitchFamily="2" charset="-34"/>
                <a:cs typeface="Athiti" pitchFamily="2" charset="-34"/>
              </a:rPr>
              <a:t>LIQUIDITY INCENTIVES</a:t>
            </a:r>
          </a:p>
        </p:txBody>
      </p:sp>
      <p:sp>
        <p:nvSpPr>
          <p:cNvPr id="39" name="Textfeld 38">
            <a:extLst>
              <a:ext uri="{FF2B5EF4-FFF2-40B4-BE49-F238E27FC236}">
                <a16:creationId xmlns:a16="http://schemas.microsoft.com/office/drawing/2014/main" id="{0A981E69-712B-E906-65A0-E349E4DB3FFB}"/>
              </a:ext>
            </a:extLst>
          </p:cNvPr>
          <p:cNvSpPr txBox="1"/>
          <p:nvPr/>
        </p:nvSpPr>
        <p:spPr>
          <a:xfrm>
            <a:off x="9582591" y="4035755"/>
            <a:ext cx="1964695" cy="276999"/>
          </a:xfrm>
          <a:prstGeom prst="rect">
            <a:avLst/>
          </a:prstGeom>
          <a:noFill/>
        </p:spPr>
        <p:txBody>
          <a:bodyPr wrap="square" rtlCol="0">
            <a:spAutoFit/>
          </a:bodyPr>
          <a:lstStyle/>
          <a:p>
            <a:pPr algn="r" defTabSz="1076325"/>
            <a:r>
              <a:rPr lang="de-DE" sz="1200" dirty="0">
                <a:latin typeface="Athiti" pitchFamily="2" charset="-34"/>
                <a:cs typeface="Athiti" pitchFamily="2" charset="-34"/>
              </a:rPr>
              <a:t>ERIS DAO</a:t>
            </a:r>
          </a:p>
        </p:txBody>
      </p:sp>
      <p:sp>
        <p:nvSpPr>
          <p:cNvPr id="40" name="Textfeld 39">
            <a:extLst>
              <a:ext uri="{FF2B5EF4-FFF2-40B4-BE49-F238E27FC236}">
                <a16:creationId xmlns:a16="http://schemas.microsoft.com/office/drawing/2014/main" id="{ED745901-5045-010A-F59E-8850370175DE}"/>
              </a:ext>
            </a:extLst>
          </p:cNvPr>
          <p:cNvSpPr txBox="1"/>
          <p:nvPr/>
        </p:nvSpPr>
        <p:spPr>
          <a:xfrm>
            <a:off x="9582591" y="3437423"/>
            <a:ext cx="1964695" cy="276999"/>
          </a:xfrm>
          <a:prstGeom prst="rect">
            <a:avLst/>
          </a:prstGeom>
          <a:noFill/>
        </p:spPr>
        <p:txBody>
          <a:bodyPr wrap="square" rtlCol="0">
            <a:spAutoFit/>
          </a:bodyPr>
          <a:lstStyle/>
          <a:p>
            <a:pPr algn="r" defTabSz="1076325"/>
            <a:r>
              <a:rPr lang="de-DE" sz="1200" dirty="0">
                <a:latin typeface="Athiti" pitchFamily="2" charset="-34"/>
                <a:cs typeface="Athiti" pitchFamily="2" charset="-34"/>
              </a:rPr>
              <a:t>DROPS &amp; LAUNCH</a:t>
            </a:r>
          </a:p>
        </p:txBody>
      </p:sp>
      <p:pic>
        <p:nvPicPr>
          <p:cNvPr id="6" name="Grafik 5">
            <a:extLst>
              <a:ext uri="{FF2B5EF4-FFF2-40B4-BE49-F238E27FC236}">
                <a16:creationId xmlns:a16="http://schemas.microsoft.com/office/drawing/2014/main" id="{C7237CEE-36D6-7176-8AA3-66ED09445ACD}"/>
              </a:ext>
            </a:extLst>
          </p:cNvPr>
          <p:cNvPicPr>
            <a:picLocks noChangeAspect="1"/>
          </p:cNvPicPr>
          <p:nvPr/>
        </p:nvPicPr>
        <p:blipFill>
          <a:blip r:embed="rId6"/>
          <a:stretch>
            <a:fillRect/>
          </a:stretch>
        </p:blipFill>
        <p:spPr>
          <a:xfrm>
            <a:off x="496287" y="1347496"/>
            <a:ext cx="5075103" cy="3548512"/>
          </a:xfrm>
          <a:prstGeom prst="rect">
            <a:avLst/>
          </a:prstGeom>
        </p:spPr>
      </p:pic>
    </p:spTree>
    <p:extLst>
      <p:ext uri="{BB962C8B-B14F-4D97-AF65-F5344CB8AC3E}">
        <p14:creationId xmlns:p14="http://schemas.microsoft.com/office/powerpoint/2010/main" val="1537458206"/>
      </p:ext>
    </p:extLst>
  </p:cSld>
  <p:clrMapOvr>
    <a:masterClrMapping/>
  </p:clrMapOvr>
</p:sld>
</file>

<file path=ppt/theme/theme1.xml><?xml version="1.0" encoding="utf-8"?>
<a:theme xmlns:a="http://schemas.openxmlformats.org/drawingml/2006/main" name="Office">
  <a:themeElements>
    <a:clrScheme name="Benutzerdefiniert 8">
      <a:dk1>
        <a:sysClr val="windowText" lastClr="000000"/>
      </a:dk1>
      <a:lt1>
        <a:sysClr val="window" lastClr="FFFFFF"/>
      </a:lt1>
      <a:dk2>
        <a:srgbClr val="44546A"/>
      </a:dk2>
      <a:lt2>
        <a:srgbClr val="E7E6E6"/>
      </a:lt2>
      <a:accent1>
        <a:srgbClr val="4472C4"/>
      </a:accent1>
      <a:accent2>
        <a:srgbClr val="FF3800"/>
      </a:accent2>
      <a:accent3>
        <a:srgbClr val="A5A5A5"/>
      </a:accent3>
      <a:accent4>
        <a:srgbClr val="FFC900"/>
      </a:accent4>
      <a:accent5>
        <a:srgbClr val="F27539"/>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2329</Words>
  <Application>Microsoft Office PowerPoint</Application>
  <PresentationFormat>Breitbild</PresentationFormat>
  <Paragraphs>221</Paragraphs>
  <Slides>13</Slides>
  <Notes>3</Notes>
  <HiddenSlides>0</HiddenSlides>
  <MMClips>0</MMClips>
  <ScaleCrop>false</ScaleCrop>
  <HeadingPairs>
    <vt:vector size="6" baseType="variant">
      <vt:variant>
        <vt:lpstr>Verwendete Schriftarten</vt:lpstr>
      </vt:variant>
      <vt:variant>
        <vt:i4>11</vt:i4>
      </vt:variant>
      <vt:variant>
        <vt:lpstr>Design</vt:lpstr>
      </vt:variant>
      <vt:variant>
        <vt:i4>1</vt:i4>
      </vt:variant>
      <vt:variant>
        <vt:lpstr>Folientitel</vt:lpstr>
      </vt:variant>
      <vt:variant>
        <vt:i4>13</vt:i4>
      </vt:variant>
    </vt:vector>
  </HeadingPairs>
  <TitlesOfParts>
    <vt:vector size="25" baseType="lpstr">
      <vt:lpstr>Aldrich</vt:lpstr>
      <vt:lpstr>Arial</vt:lpstr>
      <vt:lpstr>Athiti</vt:lpstr>
      <vt:lpstr>Calibri</vt:lpstr>
      <vt:lpstr>Calibri Light</vt:lpstr>
      <vt:lpstr>Centauri</vt:lpstr>
      <vt:lpstr>Lato Regular</vt:lpstr>
      <vt:lpstr>OpenSans-SemiBold</vt:lpstr>
      <vt:lpstr>Times New Roman</vt:lpstr>
      <vt:lpstr>TwitterChirp</vt:lpstr>
      <vt:lpstr>Whyte</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Stojic, Alexander</dc:creator>
  <cp:lastModifiedBy>Philipp Mager</cp:lastModifiedBy>
  <cp:revision>26</cp:revision>
  <cp:lastPrinted>2024-04-26T19:10:07Z</cp:lastPrinted>
  <dcterms:created xsi:type="dcterms:W3CDTF">2022-11-07T16:15:51Z</dcterms:created>
  <dcterms:modified xsi:type="dcterms:W3CDTF">2024-06-20T18:21:31Z</dcterms:modified>
</cp:coreProperties>
</file>