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2" r:id="rId4"/>
    <p:sldId id="257" r:id="rId5"/>
    <p:sldId id="258" r:id="rId6"/>
    <p:sldId id="276" r:id="rId7"/>
    <p:sldId id="259" r:id="rId8"/>
    <p:sldId id="281" r:id="rId9"/>
    <p:sldId id="282" r:id="rId10"/>
    <p:sldId id="283" r:id="rId11"/>
    <p:sldId id="277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0E005B-58B1-48A7-B9DC-A81F82078CD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1.103/hcis/pa/adm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3016"/>
            <a:ext cx="7848600" cy="1728192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Manual Book </a:t>
            </a: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4000" b="1" dirty="0" smtClean="0">
                <a:solidFill>
                  <a:srgbClr val="FFC000"/>
                </a:solidFill>
              </a:rPr>
              <a:t>Administrator</a:t>
            </a: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Penilaian </a:t>
            </a:r>
            <a:r>
              <a:rPr lang="id-ID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Karyawan </a:t>
            </a:r>
            <a:r>
              <a:rPr lang="id-ID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7" y="1844824"/>
            <a:ext cx="5282786" cy="11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220"/>
            <a:ext cx="8229600" cy="3986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Apabila Administrator ingin melakukan revisi penilaian dapat dilakukan dengan</a:t>
            </a:r>
            <a:r>
              <a:rPr lang="id-ID" sz="2000" dirty="0" smtClean="0"/>
              <a:t> cara sebagai berikut :</a:t>
            </a:r>
            <a:endParaRPr lang="en-US" sz="2000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0" y="3331412"/>
            <a:ext cx="4032448" cy="1039373"/>
          </a:xfrm>
          <a:prstGeom prst="wedgeRectCallout">
            <a:avLst>
              <a:gd name="adj1" fmla="val 41302"/>
              <a:gd name="adj2" fmla="val 129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ntuk melakukan revisi penilaian </a:t>
            </a:r>
            <a:r>
              <a:rPr lang="id-ID" sz="1600" dirty="0" smtClean="0"/>
              <a:t>Administrator </a:t>
            </a:r>
            <a:r>
              <a:rPr lang="id-ID" sz="1600" dirty="0" smtClean="0"/>
              <a:t>dapat memilih icon pencil dan kemudian </a:t>
            </a:r>
            <a:r>
              <a:rPr lang="id-ID" sz="1600" dirty="0" smtClean="0"/>
              <a:t>melakukan revisi penialian yang di inginkan</a:t>
            </a:r>
            <a:r>
              <a:rPr lang="id-ID" sz="1600" dirty="0" smtClean="0"/>
              <a:t>.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733256"/>
            <a:ext cx="8229600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800" dirty="0" smtClean="0">
                <a:solidFill>
                  <a:schemeClr val="tx1"/>
                </a:solidFill>
              </a:rPr>
              <a:t>Pada halaman ini, apabila Administrator sudah melakukan revisi penilaian maka akan dianggap final dan atasan karyawan tidak bisa lagi merubah penilaian karyawan tersebut.</a:t>
            </a:r>
            <a:endParaRPr lang="id-ID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id-ID" dirty="0" smtClean="0"/>
              <a:t>Melihat Daftar Karyawan yang belum memiliki Penilaian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56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5494"/>
            <a:ext cx="8229600" cy="39862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Apabila Administrator ingin melihat daftar karyawan di site/plant nya dapat dilakukan dengan cara sebagai berikut 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555600"/>
            <a:ext cx="1395448" cy="34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ular Callout 6"/>
          <p:cNvSpPr/>
          <p:nvPr/>
        </p:nvSpPr>
        <p:spPr>
          <a:xfrm>
            <a:off x="2195736" y="3934203"/>
            <a:ext cx="1944216" cy="482759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Karyawan Belum dinilai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351935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0232"/>
            <a:ext cx="8229600" cy="39674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2416" y="2468902"/>
            <a:ext cx="6707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ular Callout 8"/>
          <p:cNvSpPr/>
          <p:nvPr/>
        </p:nvSpPr>
        <p:spPr>
          <a:xfrm>
            <a:off x="5652120" y="3270324"/>
            <a:ext cx="2664296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data Unit/Perusahaan/Departemen/Grade yang diperlukan</a:t>
            </a:r>
            <a:endParaRPr lang="id-ID" sz="1400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323528" y="3362104"/>
            <a:ext cx="1334255" cy="534721"/>
          </a:xfrm>
          <a:prstGeom prst="wedgeRectCallout">
            <a:avLst>
              <a:gd name="adj1" fmla="val 77793"/>
              <a:gd name="adj2" fmla="val -43234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Tombol “</a:t>
            </a:r>
            <a:r>
              <a:rPr lang="id-ID" sz="1400" b="1" dirty="0" smtClean="0"/>
              <a:t>Generate</a:t>
            </a:r>
            <a:r>
              <a:rPr lang="id-ID" sz="1400" dirty="0" smtClean="0"/>
              <a:t>”</a:t>
            </a:r>
            <a:endParaRPr lang="id-ID" sz="1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/>
              <a:t>Kemudian Administrator dapat memilih filter yang tersedia dengan cara sebagai berikut :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952416" y="4546436"/>
            <a:ext cx="6707088" cy="114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ular Callout 14"/>
          <p:cNvSpPr/>
          <p:nvPr/>
        </p:nvSpPr>
        <p:spPr>
          <a:xfrm>
            <a:off x="990655" y="5687867"/>
            <a:ext cx="2664296" cy="854762"/>
          </a:xfrm>
          <a:prstGeom prst="wedgeRectCallout">
            <a:avLst>
              <a:gd name="adj1" fmla="val 70030"/>
              <a:gd name="adj2" fmla="val -4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Disini akan tampil tabel yang berisi daftar karyawan yang belum memiliki penilaian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38938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4898"/>
            <a:ext cx="8229600" cy="396740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/>
              <a:t>Apabila Administrator ingin mencetak semua </a:t>
            </a:r>
            <a:r>
              <a:rPr lang="id-ID" sz="2000" dirty="0" smtClean="0"/>
              <a:t>daftar karyawan yang belum memiliki penilain ke </a:t>
            </a:r>
            <a:r>
              <a:rPr lang="id-ID" sz="2000" dirty="0"/>
              <a:t>dalam excel dapat dilakukan dengan cara sebagai berikut :</a:t>
            </a:r>
            <a:endParaRPr lang="en-US" sz="2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3491879" y="3429000"/>
            <a:ext cx="3240361" cy="936104"/>
          </a:xfrm>
          <a:prstGeom prst="wedgeRectCallout">
            <a:avLst>
              <a:gd name="adj1" fmla="val -58227"/>
              <a:gd name="adj2" fmla="val -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logo Excel disini untuk mencetak daftar karyawan yang belum memiliki penilaian ke dalam bentuk Excel</a:t>
            </a:r>
            <a:endParaRPr lang="id-ID" sz="1400" b="1" dirty="0" smtClean="0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79712" y="3789040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0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id-ID" dirty="0" smtClean="0"/>
              <a:t>Melihat Daftar Karyawan yang terdaftar di Sistem Penilaian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441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137"/>
            <a:ext cx="8229600" cy="3976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Apabila Administrator ingin melihat karyawan yang sudah terdaftar di sistem maka dapat dilakukan dengan cara sebagai berikut 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822838"/>
            <a:ext cx="1395448" cy="34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ular Callout 6"/>
          <p:cNvSpPr/>
          <p:nvPr/>
        </p:nvSpPr>
        <p:spPr>
          <a:xfrm>
            <a:off x="2195736" y="4201441"/>
            <a:ext cx="1944216" cy="482759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Data Karyawan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24076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4"/>
            <a:ext cx="8229600" cy="39916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2416" y="2579185"/>
            <a:ext cx="6707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ular Callout 8"/>
          <p:cNvSpPr/>
          <p:nvPr/>
        </p:nvSpPr>
        <p:spPr>
          <a:xfrm>
            <a:off x="5652120" y="3380607"/>
            <a:ext cx="2664296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data Unit/Perusahaan/Departemen/Grade yang diperlukan</a:t>
            </a:r>
            <a:endParaRPr lang="id-ID" sz="1400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323528" y="3472387"/>
            <a:ext cx="1334255" cy="534721"/>
          </a:xfrm>
          <a:prstGeom prst="wedgeRectCallout">
            <a:avLst>
              <a:gd name="adj1" fmla="val 77793"/>
              <a:gd name="adj2" fmla="val -43234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Tombol “</a:t>
            </a:r>
            <a:r>
              <a:rPr lang="id-ID" sz="1400" b="1" dirty="0" smtClean="0"/>
              <a:t>Generate</a:t>
            </a:r>
            <a:r>
              <a:rPr lang="id-ID" sz="1400" dirty="0" smtClean="0"/>
              <a:t>”</a:t>
            </a:r>
            <a:endParaRPr lang="id-ID" sz="1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Kemudian Administrator dapat memilih filter yang tersedia dengan cara sebagai berikut :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952416" y="4656719"/>
            <a:ext cx="6707088" cy="114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ular Callout 14"/>
          <p:cNvSpPr/>
          <p:nvPr/>
        </p:nvSpPr>
        <p:spPr>
          <a:xfrm>
            <a:off x="990655" y="5798150"/>
            <a:ext cx="2664296" cy="854762"/>
          </a:xfrm>
          <a:prstGeom prst="wedgeRectCallout">
            <a:avLst>
              <a:gd name="adj1" fmla="val 70030"/>
              <a:gd name="adj2" fmla="val -4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Disini akan tampil tabel yang berisi karyawan yang terdaftar di sistem penilaian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159478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4"/>
            <a:ext cx="8229600" cy="399160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/>
              <a:t>Apabila Administrator ingin mencetak semua </a:t>
            </a:r>
            <a:r>
              <a:rPr lang="id-ID" sz="2000" dirty="0" smtClean="0"/>
              <a:t>karyawan </a:t>
            </a:r>
            <a:r>
              <a:rPr lang="id-ID" sz="2000" dirty="0"/>
              <a:t>yang </a:t>
            </a:r>
            <a:r>
              <a:rPr lang="id-ID" sz="2000" dirty="0" smtClean="0"/>
              <a:t>terdaftar di sistem penilaian </a:t>
            </a:r>
            <a:r>
              <a:rPr lang="id-ID" sz="2000" dirty="0"/>
              <a:t>dapat dilakukan dengan cara sebagai berikut :</a:t>
            </a:r>
            <a:endParaRPr lang="en-US" sz="2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3491879" y="3212976"/>
            <a:ext cx="3240361" cy="936104"/>
          </a:xfrm>
          <a:prstGeom prst="wedgeRectCallout">
            <a:avLst>
              <a:gd name="adj1" fmla="val -58227"/>
              <a:gd name="adj2" fmla="val -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logo Excel disini untuk mencetak karyawan yang terdaftar di sistem ke dalam bentuk Excel</a:t>
            </a:r>
            <a:endParaRPr lang="id-ID" sz="1400" b="1" dirty="0" smtClean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357301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59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Melihat Distribusi Penilaian Karyawan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88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1003825"/>
            <a:ext cx="8320531" cy="256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Browser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200" dirty="0" smtClean="0"/>
              <a:t>Browser yang dipergunakan adalah </a:t>
            </a:r>
            <a:r>
              <a:rPr lang="en-US" sz="2200" b="1" dirty="0" smtClean="0">
                <a:solidFill>
                  <a:srgbClr val="FFC000"/>
                </a:solidFill>
              </a:rPr>
              <a:t>Mozilla Firefox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B050"/>
                </a:solidFill>
              </a:rPr>
              <a:t>Google Chrome</a:t>
            </a:r>
            <a:r>
              <a:rPr lang="id-ID" sz="2200" b="1" dirty="0" smtClean="0">
                <a:solidFill>
                  <a:srgbClr val="00B050"/>
                </a:solidFill>
              </a:rPr>
              <a:t>,</a:t>
            </a:r>
            <a:r>
              <a:rPr lang="id-ID" sz="2200" b="1" dirty="0" smtClean="0">
                <a:solidFill>
                  <a:srgbClr val="00B0F0"/>
                </a:solidFill>
              </a:rPr>
              <a:t> </a:t>
            </a:r>
            <a:r>
              <a:rPr lang="id-ID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sebaiknya </a:t>
            </a:r>
            <a:r>
              <a:rPr lang="en-US" sz="2200" b="1" dirty="0" err="1" smtClean="0"/>
              <a:t>dengan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versi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terbaru</a:t>
            </a:r>
            <a:r>
              <a:rPr lang="id-ID" sz="2200" b="1" dirty="0"/>
              <a:t>. </a:t>
            </a:r>
            <a:r>
              <a:rPr lang="id-ID" sz="2200" dirty="0"/>
              <a:t>Tidak disarankan menggunakan </a:t>
            </a:r>
            <a:r>
              <a:rPr lang="id-ID" sz="2200" dirty="0" smtClean="0"/>
              <a:t>versi </a:t>
            </a:r>
            <a:r>
              <a:rPr lang="id-ID" sz="2200" dirty="0"/>
              <a:t>lama dan </a:t>
            </a:r>
            <a:r>
              <a:rPr lang="id-ID" sz="2200" b="1" dirty="0">
                <a:solidFill>
                  <a:srgbClr val="00B0F0"/>
                </a:solidFill>
              </a:rPr>
              <a:t>Internet Explorer</a:t>
            </a:r>
            <a:r>
              <a:rPr lang="id-ID" sz="2200" dirty="0"/>
              <a:t>, karena akan berakibat penilaian tidak maksimal.</a:t>
            </a:r>
          </a:p>
          <a:p>
            <a:pPr algn="ctr"/>
            <a:r>
              <a:rPr lang="id-ID" sz="2200" b="1" dirty="0" smtClean="0"/>
              <a:t> </a:t>
            </a:r>
            <a:endParaRPr lang="en-US" sz="2200" dirty="0"/>
          </a:p>
        </p:txBody>
      </p:sp>
      <p:pic>
        <p:nvPicPr>
          <p:cNvPr id="5" name="Picture 2" descr="Hasil gambar untuk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4" y="3857189"/>
            <a:ext cx="1198640" cy="12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sil gambar untuk google chrom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99" y="3929197"/>
            <a:ext cx="1085865" cy="10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il gambar untuk internet explor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774524"/>
            <a:ext cx="1369988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371703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600" dirty="0" smtClean="0"/>
              <a:t>X</a:t>
            </a:r>
            <a:endParaRPr lang="id-ID" sz="9600" dirty="0"/>
          </a:p>
        </p:txBody>
      </p:sp>
    </p:spTree>
    <p:extLst>
      <p:ext uri="{BB962C8B-B14F-4D97-AF65-F5344CB8AC3E}">
        <p14:creationId xmlns:p14="http://schemas.microsoft.com/office/powerpoint/2010/main" val="12705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1214"/>
            <a:ext cx="8229600" cy="39947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Apabila Administrator ingin melihat distribusi penilaian karyawan dapat dilakukan dengan cara sebagai berikut 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4093454"/>
            <a:ext cx="1395448" cy="34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ular Callout 6"/>
          <p:cNvSpPr/>
          <p:nvPr/>
        </p:nvSpPr>
        <p:spPr>
          <a:xfrm>
            <a:off x="2195736" y="4472057"/>
            <a:ext cx="1944216" cy="482759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Laporan Statistik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183505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2514"/>
            <a:ext cx="8229600" cy="3952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2288" y="2132856"/>
            <a:ext cx="6707088" cy="679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ular Callout 8"/>
          <p:cNvSpPr/>
          <p:nvPr/>
        </p:nvSpPr>
        <p:spPr>
          <a:xfrm>
            <a:off x="5501992" y="2880232"/>
            <a:ext cx="2664296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data Unit/Perusahaan/Departemen/Grade yang diperlukan</a:t>
            </a:r>
            <a:endParaRPr lang="id-ID" sz="1400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323528" y="2996952"/>
            <a:ext cx="1334255" cy="534721"/>
          </a:xfrm>
          <a:prstGeom prst="wedgeRectCallout">
            <a:avLst>
              <a:gd name="adj1" fmla="val 77793"/>
              <a:gd name="adj2" fmla="val -43234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Tombol “</a:t>
            </a:r>
            <a:r>
              <a:rPr lang="id-ID" sz="1400" b="1" dirty="0" smtClean="0"/>
              <a:t>Generate</a:t>
            </a:r>
            <a:r>
              <a:rPr lang="id-ID" sz="1400" dirty="0" smtClean="0"/>
              <a:t>”</a:t>
            </a:r>
            <a:endParaRPr lang="id-ID" sz="1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Kemudian Administrator dapat memilih filter yang tersedia dengan cara sebagai berikut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69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2514"/>
            <a:ext cx="8229600" cy="3952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2288" y="3501008"/>
            <a:ext cx="226565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ular Callout 8"/>
          <p:cNvSpPr/>
          <p:nvPr/>
        </p:nvSpPr>
        <p:spPr>
          <a:xfrm>
            <a:off x="4644008" y="3573016"/>
            <a:ext cx="3254008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Disini terlihat berapa jumlah karyawan yang berada di masing-masing grade, sehingga memudahkan ketika akan di adakan komite</a:t>
            </a:r>
            <a:endParaRPr lang="id-ID" sz="1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Autofit/>
          </a:bodyPr>
          <a:lstStyle/>
          <a:p>
            <a:r>
              <a:rPr lang="id-ID" sz="2000" dirty="0" smtClean="0"/>
              <a:t>Akan terlihat distribusi penilaian yang ada sebagai berikut 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02288" y="5157192"/>
            <a:ext cx="2625696" cy="857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ular Callout 10"/>
          <p:cNvSpPr/>
          <p:nvPr/>
        </p:nvSpPr>
        <p:spPr>
          <a:xfrm>
            <a:off x="5021464" y="5229200"/>
            <a:ext cx="3254008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Disini akan terlihat progress penilaian karyawan, sehingga memudahkan ketika akan melakukan follow up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89586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Melakukan Login ke dalam System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99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0710"/>
            <a:ext cx="8229600" cy="4095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945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U</a:t>
            </a:r>
            <a:r>
              <a:rPr lang="id-ID" sz="2000" b="1" dirty="0" smtClean="0"/>
              <a:t>ntuk memulai Penilaian Karyawan dapat mengakses Link</a:t>
            </a:r>
            <a:r>
              <a:rPr lang="en-US" sz="2000" b="1" dirty="0" smtClean="0"/>
              <a:t> : </a:t>
            </a:r>
            <a:r>
              <a:rPr lang="id-ID" sz="2000" dirty="0">
                <a:hlinkClick r:id="rId3"/>
              </a:rPr>
              <a:t>http://</a:t>
            </a:r>
            <a:r>
              <a:rPr lang="id-ID" sz="2000" dirty="0" smtClean="0">
                <a:hlinkClick r:id="rId3"/>
              </a:rPr>
              <a:t>172.30.1.103/hcis/pa</a:t>
            </a:r>
            <a:r>
              <a:rPr lang="id-ID" sz="2000" dirty="0" smtClean="0">
                <a:hlinkClick r:id="rId3"/>
              </a:rPr>
              <a:t>/admin</a:t>
            </a:r>
            <a:r>
              <a:rPr lang="id-ID" sz="2000" dirty="0" smtClean="0"/>
              <a:t> </a:t>
            </a: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dan akan keluar tampilan sebagai berikut :</a:t>
            </a:r>
            <a:endParaRPr lang="en-US" sz="2000" b="1" dirty="0"/>
          </a:p>
        </p:txBody>
      </p:sp>
      <p:sp>
        <p:nvSpPr>
          <p:cNvPr id="4" name="Rectangular Callout 3"/>
          <p:cNvSpPr/>
          <p:nvPr/>
        </p:nvSpPr>
        <p:spPr>
          <a:xfrm>
            <a:off x="6156176" y="2564904"/>
            <a:ext cx="2232248" cy="1584176"/>
          </a:xfrm>
          <a:prstGeom prst="wedgeRectCallout">
            <a:avLst>
              <a:gd name="adj1" fmla="val -75721"/>
              <a:gd name="adj2" fmla="val 84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Silahkan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login </a:t>
            </a:r>
            <a:r>
              <a:rPr lang="en-US" sz="1600" dirty="0" err="1" smtClean="0"/>
              <a:t>ke</a:t>
            </a:r>
            <a:r>
              <a:rPr lang="en-US" sz="1600" dirty="0" smtClean="0"/>
              <a:t> system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user login yang </a:t>
            </a:r>
            <a:r>
              <a:rPr lang="en-US" sz="1600" dirty="0" err="1" smtClean="0"/>
              <a:t>sudah</a:t>
            </a:r>
            <a:r>
              <a:rPr lang="id-ID" sz="1600" dirty="0" smtClean="0"/>
              <a:t> diberikan oleh PIC di HO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611560" y="2492896"/>
            <a:ext cx="2232248" cy="1584176"/>
          </a:xfrm>
          <a:prstGeom prst="wedgeRectCallout">
            <a:avLst>
              <a:gd name="adj1" fmla="val 118090"/>
              <a:gd name="adj2" fmla="val 24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Apabila ingin menggunakan bahasa Inggris/Indonesia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368" y="5661248"/>
            <a:ext cx="8229600" cy="87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4272" y="5733256"/>
            <a:ext cx="822960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 dirty="0">
                <a:solidFill>
                  <a:schemeClr val="tx1"/>
                </a:solidFill>
              </a:rPr>
              <a:t>Setelah Log In, maka akan masuk ke tampilan utama atau Dashboard System</a:t>
            </a:r>
          </a:p>
        </p:txBody>
      </p:sp>
    </p:spTree>
    <p:extLst>
      <p:ext uri="{BB962C8B-B14F-4D97-AF65-F5344CB8AC3E}">
        <p14:creationId xmlns:p14="http://schemas.microsoft.com/office/powerpoint/2010/main" val="23041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51384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/>
              <a:t>Tampilan </a:t>
            </a:r>
            <a:r>
              <a:rPr lang="en-US" sz="3200" b="1" dirty="0" smtClean="0"/>
              <a:t>Dashboard</a:t>
            </a:r>
            <a:r>
              <a:rPr lang="en-US" sz="3600" b="1" dirty="0" smtClean="0"/>
              <a:t> System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8051"/>
            <a:ext cx="8229600" cy="40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2413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Melihat Penilaian Karyawan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832"/>
            <a:ext cx="8229600" cy="4001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Setelah melakukan login maka akan masuk ke halaman penilaian karyawan </a:t>
            </a:r>
            <a:r>
              <a:rPr lang="id-ID" sz="2000" dirty="0" smtClean="0"/>
              <a:t>sebagai berikut :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3212976"/>
            <a:ext cx="1395448" cy="34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ular Callout 14"/>
          <p:cNvSpPr/>
          <p:nvPr/>
        </p:nvSpPr>
        <p:spPr>
          <a:xfrm>
            <a:off x="2339752" y="3594313"/>
            <a:ext cx="2664296" cy="482759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Data Penialain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10816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87196"/>
            <a:ext cx="8229600" cy="3986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Untuk melihat daftar karyawan yang sudah memiliki penilaian dapat dilakukan dengan</a:t>
            </a:r>
            <a:r>
              <a:rPr lang="id-ID" sz="2000" dirty="0" smtClean="0"/>
              <a:t> cara sebagai berikut 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52416" y="2050526"/>
            <a:ext cx="6707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ular Callout 6"/>
          <p:cNvSpPr/>
          <p:nvPr/>
        </p:nvSpPr>
        <p:spPr>
          <a:xfrm>
            <a:off x="5652120" y="2851948"/>
            <a:ext cx="2664296" cy="854762"/>
          </a:xfrm>
          <a:prstGeom prst="wedgeRectCallout">
            <a:avLst>
              <a:gd name="adj1" fmla="val -67764"/>
              <a:gd name="adj2" fmla="val -58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data Unit/Perusahaan/Departemen/Grade yang diperlukan</a:t>
            </a:r>
            <a:endParaRPr lang="id-ID" sz="1400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323528" y="3011968"/>
            <a:ext cx="1334255" cy="534721"/>
          </a:xfrm>
          <a:prstGeom prst="wedgeRectCallout">
            <a:avLst>
              <a:gd name="adj1" fmla="val 77793"/>
              <a:gd name="adj2" fmla="val -43234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Tombol “</a:t>
            </a:r>
            <a:r>
              <a:rPr lang="id-ID" sz="1400" b="1" dirty="0" smtClean="0"/>
              <a:t>Generate</a:t>
            </a:r>
            <a:r>
              <a:rPr lang="id-ID" sz="1400" dirty="0" smtClean="0"/>
              <a:t>”</a:t>
            </a:r>
            <a:endParaRPr lang="id-ID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907704" y="4426790"/>
            <a:ext cx="6707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ular Callout 9"/>
          <p:cNvSpPr/>
          <p:nvPr/>
        </p:nvSpPr>
        <p:spPr>
          <a:xfrm>
            <a:off x="575556" y="3706710"/>
            <a:ext cx="2664296" cy="663061"/>
          </a:xfrm>
          <a:prstGeom prst="wedgeRectCallout">
            <a:avLst>
              <a:gd name="adj1" fmla="val 63371"/>
              <a:gd name="adj2" fmla="val 55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Data karyawan yang sudah memiliki penilaian akan tampil di tabel ini</a:t>
            </a:r>
            <a:endParaRPr lang="id-ID" sz="1400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5454558"/>
            <a:ext cx="8229600" cy="128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800" dirty="0" smtClean="0">
                <a:solidFill>
                  <a:schemeClr val="tx1"/>
                </a:solidFill>
              </a:rPr>
              <a:t>Pada halaman ini, Administrator dapat melihat history penilaian awal, revisi atasan (apabila ada) sehingga dapat dijadikan bahan pertimbangan untuk menentukan penilaian final.</a:t>
            </a:r>
          </a:p>
          <a:p>
            <a:pPr algn="just"/>
            <a:r>
              <a:rPr lang="id-ID" sz="1800" dirty="0" smtClean="0">
                <a:solidFill>
                  <a:schemeClr val="tx1"/>
                </a:solidFill>
              </a:rPr>
              <a:t>Apabila ada revisi penilaian oleh atasan maka di kolom Atasan 1/Atasan 2 akan muncul nama atasan dan total nilainya, namun apabila tidak maka tidak ada review dari atasan si karyawan dan hanya akan terlihat nama atasannya saja.</a:t>
            </a:r>
            <a:endParaRPr lang="id-ID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5590"/>
            <a:ext cx="8229600" cy="3986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 anchor="t">
            <a:normAutofit/>
          </a:bodyPr>
          <a:lstStyle/>
          <a:p>
            <a:r>
              <a:rPr lang="id-ID" sz="2000" dirty="0" smtClean="0"/>
              <a:t>Apabila Administrator ingin mencetak semua data penilaian ke dalam excel dapat dilakukan dengan</a:t>
            </a:r>
            <a:r>
              <a:rPr lang="id-ID" sz="2000" dirty="0" smtClean="0"/>
              <a:t> cara sebagai berikut :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3491880" y="3429000"/>
            <a:ext cx="5544616" cy="936104"/>
          </a:xfrm>
          <a:prstGeom prst="wedgeRectCallout">
            <a:avLst>
              <a:gd name="adj1" fmla="val -56121"/>
              <a:gd name="adj2" fmla="val -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logo Excel disini untuk mencetak daftar penilaian karyawan.</a:t>
            </a:r>
          </a:p>
          <a:p>
            <a:pPr algn="ctr"/>
            <a:r>
              <a:rPr lang="id-ID" sz="1400" b="1" dirty="0" smtClean="0">
                <a:solidFill>
                  <a:srgbClr val="FFC000"/>
                </a:solidFill>
              </a:rPr>
              <a:t>Rekap Penilaian </a:t>
            </a:r>
            <a:r>
              <a:rPr lang="id-ID" sz="1400" dirty="0" smtClean="0"/>
              <a:t>berisi daftar karyawan dan total nilai, sedangkan</a:t>
            </a:r>
          </a:p>
          <a:p>
            <a:pPr algn="ctr"/>
            <a:r>
              <a:rPr lang="id-ID" sz="1400" b="1" dirty="0" smtClean="0">
                <a:solidFill>
                  <a:srgbClr val="FFC000"/>
                </a:solidFill>
              </a:rPr>
              <a:t>Rekap Detail Penilaian </a:t>
            </a:r>
            <a:r>
              <a:rPr lang="id-ID" sz="1400" dirty="0"/>
              <a:t>berisi </a:t>
            </a:r>
            <a:r>
              <a:rPr lang="id-ID" sz="1400" dirty="0" smtClean="0"/>
              <a:t>daftar karyawan dengan nilai di masing-masing kriteria dan total nilainya.</a:t>
            </a:r>
            <a:endParaRPr lang="id-ID" sz="1400" b="1" dirty="0" smtClean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789040"/>
            <a:ext cx="11624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ular Callout 11"/>
          <p:cNvSpPr/>
          <p:nvPr/>
        </p:nvSpPr>
        <p:spPr>
          <a:xfrm>
            <a:off x="3490969" y="6037326"/>
            <a:ext cx="4104456" cy="688003"/>
          </a:xfrm>
          <a:prstGeom prst="wedgeRectCallout">
            <a:avLst>
              <a:gd name="adj1" fmla="val 64913"/>
              <a:gd name="adj2" fmla="val -11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Apabila Administrator ingin mencetak </a:t>
            </a:r>
            <a:r>
              <a:rPr lang="id-ID" sz="1400" dirty="0" smtClean="0"/>
              <a:t>penilaian </a:t>
            </a:r>
            <a:r>
              <a:rPr lang="id-ID" sz="1400" dirty="0"/>
              <a:t>dalam form pdf maka dapat dilakukan dengan </a:t>
            </a:r>
            <a:r>
              <a:rPr lang="id-ID" sz="1400" dirty="0" smtClean="0"/>
              <a:t>cara memilih tombol biru dengan logo mikroskop</a:t>
            </a:r>
            <a:endParaRPr lang="id-ID" sz="1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557</TotalTime>
  <Words>589</Words>
  <Application>Microsoft Office PowerPoint</Application>
  <PresentationFormat>On-screen Show (4:3)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Clarity</vt:lpstr>
      <vt:lpstr>Manual Book  Administrator Penilaian Karyawan online</vt:lpstr>
      <vt:lpstr>PowerPoint Presentation</vt:lpstr>
      <vt:lpstr>Melakukan Login ke dalam System </vt:lpstr>
      <vt:lpstr>Untuk memulai Penilaian Karyawan dapat mengakses Link : http://172.30.1.103/hcis/pa/admin  dan akan keluar tampilan sebagai berikut :</vt:lpstr>
      <vt:lpstr>Tampilan Dashboard System</vt:lpstr>
      <vt:lpstr>Melihat Penilaian Karyawan</vt:lpstr>
      <vt:lpstr>Setelah melakukan login maka akan masuk ke halaman penilaian karyawan sebagai berikut :</vt:lpstr>
      <vt:lpstr>Untuk melihat daftar karyawan yang sudah memiliki penilaian dapat dilakukan dengan cara sebagai berikut :</vt:lpstr>
      <vt:lpstr>Apabila Administrator ingin mencetak semua data penilaian ke dalam excel dapat dilakukan dengan cara sebagai berikut :</vt:lpstr>
      <vt:lpstr>Apabila Administrator ingin melakukan revisi penilaian dapat dilakukan dengan cara sebagai berikut :</vt:lpstr>
      <vt:lpstr>Melihat Daftar Karyawan yang belum memiliki Penilaian</vt:lpstr>
      <vt:lpstr>Apabila Administrator ingin melihat daftar karyawan di site/plant nya dapat dilakukan dengan cara sebagai berikut :</vt:lpstr>
      <vt:lpstr>Kemudian Administrator dapat memilih filter yang tersedia dengan cara sebagai berikut :</vt:lpstr>
      <vt:lpstr>Apabila Administrator ingin mencetak semua daftar karyawan yang belum memiliki penilain ke dalam excel dapat dilakukan dengan cara sebagai berikut :</vt:lpstr>
      <vt:lpstr>Melihat Daftar Karyawan yang terdaftar di Sistem Penilaian</vt:lpstr>
      <vt:lpstr>Apabila Administrator ingin melihat karyawan yang sudah terdaftar di sistem maka dapat dilakukan dengan cara sebagai berikut :</vt:lpstr>
      <vt:lpstr>Kemudian Administrator dapat memilih filter yang tersedia dengan cara sebagai berikut :</vt:lpstr>
      <vt:lpstr>Apabila Administrator ingin mencetak semua karyawan yang terdaftar di sistem penilaian dapat dilakukan dengan cara sebagai berikut :</vt:lpstr>
      <vt:lpstr>Melihat Distribusi Penilaian Karyawan</vt:lpstr>
      <vt:lpstr>Apabila Administrator ingin melihat distribusi penilaian karyawan dapat dilakukan dengan cara sebagai berikut :</vt:lpstr>
      <vt:lpstr>Kemudian Administrator dapat memilih filter yang tersedia dengan cara sebagai berikut :</vt:lpstr>
      <vt:lpstr>Akan terlihat distribusi penilaian yang ada sebagai berikut :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Book Survey</dc:title>
  <dc:creator>wahyu</dc:creator>
  <cp:lastModifiedBy>ASUS</cp:lastModifiedBy>
  <cp:revision>55</cp:revision>
  <dcterms:created xsi:type="dcterms:W3CDTF">2018-10-15T09:51:55Z</dcterms:created>
  <dcterms:modified xsi:type="dcterms:W3CDTF">2019-10-30T08:42:49Z</dcterms:modified>
</cp:coreProperties>
</file>