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2" r:id="rId4"/>
    <p:sldId id="257" r:id="rId5"/>
    <p:sldId id="258" r:id="rId6"/>
    <p:sldId id="276" r:id="rId7"/>
    <p:sldId id="259" r:id="rId8"/>
    <p:sldId id="268" r:id="rId9"/>
    <p:sldId id="270" r:id="rId10"/>
    <p:sldId id="278" r:id="rId11"/>
    <p:sldId id="269" r:id="rId12"/>
    <p:sldId id="279" r:id="rId13"/>
    <p:sldId id="280" r:id="rId14"/>
    <p:sldId id="277" r:id="rId15"/>
    <p:sldId id="274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80E005B-58B1-48A7-B9DC-A81F82078CD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72.30.1.103/hcis/p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3016"/>
            <a:ext cx="7848600" cy="1207145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accent2"/>
                </a:solidFill>
              </a:rPr>
              <a:t>Manual Book </a:t>
            </a:r>
            <a:r>
              <a:rPr lang="id-ID" sz="4000" b="1" dirty="0" smtClean="0"/>
              <a:t/>
            </a:r>
            <a:br>
              <a:rPr lang="id-ID" sz="4000" b="1" dirty="0" smtClean="0"/>
            </a:br>
            <a:r>
              <a:rPr lang="id-ID" sz="3200" dirty="0" smtClean="0"/>
              <a:t>Penilaian Karyawan online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07" y="1844824"/>
            <a:ext cx="5282786" cy="11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50" t="15873"/>
          <a:stretch/>
        </p:blipFill>
        <p:spPr>
          <a:xfrm>
            <a:off x="328771" y="1556792"/>
            <a:ext cx="8358029" cy="3816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771" y="821432"/>
            <a:ext cx="8358029" cy="735360"/>
          </a:xfrm>
        </p:spPr>
        <p:txBody>
          <a:bodyPr anchor="t">
            <a:normAutofit/>
          </a:bodyPr>
          <a:lstStyle/>
          <a:p>
            <a:r>
              <a:rPr lang="id-ID" sz="2000" dirty="0" smtClean="0"/>
              <a:t>Jika sudah mengisi semua kriteria penilaian, maka akan diperoleh total penilaian yang dilakukan sebagai berikut :</a:t>
            </a:r>
            <a:endParaRPr lang="en-US" sz="2000" dirty="0"/>
          </a:p>
        </p:txBody>
      </p:sp>
      <p:sp>
        <p:nvSpPr>
          <p:cNvPr id="8" name="Rectangular Callout 7"/>
          <p:cNvSpPr/>
          <p:nvPr/>
        </p:nvSpPr>
        <p:spPr>
          <a:xfrm>
            <a:off x="6012160" y="4797152"/>
            <a:ext cx="1872208" cy="854762"/>
          </a:xfrm>
          <a:prstGeom prst="wedgeRectCallout">
            <a:avLst>
              <a:gd name="adj1" fmla="val 59583"/>
              <a:gd name="adj2" fmla="val -101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Nilai Total dan Konversi ke Nilai Mutu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364088" y="2852936"/>
            <a:ext cx="2664296" cy="648072"/>
          </a:xfrm>
          <a:prstGeom prst="wedgeRectCallout">
            <a:avLst>
              <a:gd name="adj1" fmla="val -82704"/>
              <a:gd name="adj2" fmla="val -14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Sebaiknya penilai memberikan komentar sebagai bahan masukan untuk karyawan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2157625" y="4550463"/>
            <a:ext cx="3024336" cy="1101451"/>
          </a:xfrm>
          <a:prstGeom prst="wedgeRectCallout">
            <a:avLst>
              <a:gd name="adj1" fmla="val -66432"/>
              <a:gd name="adj2" fmla="val -17711"/>
            </a:avLst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Jika sudah sesuai tekan </a:t>
            </a:r>
            <a:r>
              <a:rPr lang="id-ID" sz="1400" b="1" dirty="0" smtClean="0"/>
              <a:t>Submit</a:t>
            </a:r>
            <a:r>
              <a:rPr lang="id-ID" sz="1400" dirty="0" smtClean="0"/>
              <a:t>, maka akan kembali ke Tampilan Dashboard System, data penilaian yang sudah dilakukan masuk ke menu “</a:t>
            </a:r>
            <a:r>
              <a:rPr lang="id-ID" sz="1400" b="1" dirty="0" smtClean="0">
                <a:solidFill>
                  <a:srgbClr val="FFC000"/>
                </a:solidFill>
              </a:rPr>
              <a:t>Data Saya</a:t>
            </a:r>
            <a:r>
              <a:rPr lang="id-ID" sz="1400" dirty="0" smtClean="0"/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5805264"/>
            <a:ext cx="8229600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2000" dirty="0" smtClean="0">
                <a:solidFill>
                  <a:schemeClr val="tx1"/>
                </a:solidFill>
              </a:rPr>
              <a:t>Semua Kriteria Penilaian </a:t>
            </a:r>
            <a:r>
              <a:rPr lang="id-ID" sz="2000" b="1" dirty="0" smtClean="0">
                <a:solidFill>
                  <a:srgbClr val="00B050"/>
                </a:solidFill>
              </a:rPr>
              <a:t>WAJIB</a:t>
            </a:r>
            <a:r>
              <a:rPr lang="id-ID" sz="2000" dirty="0" smtClean="0">
                <a:solidFill>
                  <a:srgbClr val="00B050"/>
                </a:solidFill>
              </a:rPr>
              <a:t> </a:t>
            </a:r>
            <a:r>
              <a:rPr lang="id-ID" sz="2000" dirty="0" smtClean="0">
                <a:solidFill>
                  <a:schemeClr val="tx1"/>
                </a:solidFill>
              </a:rPr>
              <a:t>diisi. Apabila tidak diisi maka tidak bisa melanjutkan tahapan berikutnya. </a:t>
            </a:r>
            <a:endParaRPr lang="id-ID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771" y="821432"/>
            <a:ext cx="8358029" cy="2967608"/>
          </a:xfrm>
        </p:spPr>
        <p:txBody>
          <a:bodyPr anchor="t">
            <a:normAutofit/>
          </a:bodyPr>
          <a:lstStyle/>
          <a:p>
            <a:r>
              <a:rPr lang="id-ID" sz="2000" dirty="0" smtClean="0"/>
              <a:t>Bagi karyawan yang memiliki bawahan (bawahan langsung dan tidak langsung) </a:t>
            </a:r>
            <a:r>
              <a:rPr lang="id-ID" sz="2000" b="1" dirty="0" smtClean="0"/>
              <a:t>wajib</a:t>
            </a:r>
            <a:r>
              <a:rPr lang="id-ID" sz="2000" dirty="0" smtClean="0"/>
              <a:t> melihat  semua penilaian karyawan yang ada dibawahnya dan memastikan tidak ada yang terlewat dengan cara sebagai berikut :</a:t>
            </a:r>
            <a:endParaRPr lang="en-US" sz="2000" dirty="0"/>
          </a:p>
        </p:txBody>
      </p:sp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18038"/>
            <a:ext cx="8229600" cy="37312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7704" y="3645024"/>
            <a:ext cx="367240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ular Callout 15"/>
          <p:cNvSpPr/>
          <p:nvPr/>
        </p:nvSpPr>
        <p:spPr>
          <a:xfrm>
            <a:off x="6300192" y="3320988"/>
            <a:ext cx="2736304" cy="864096"/>
          </a:xfrm>
          <a:prstGeom prst="wedgeRectCallout">
            <a:avLst>
              <a:gd name="adj1" fmla="val -79842"/>
              <a:gd name="adj2" fmla="val -5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</a:t>
            </a:r>
            <a:r>
              <a:rPr lang="id-ID" sz="1600" dirty="0" smtClean="0"/>
              <a:t>ntuk memastikan semua karyawan sudah dinilai dapat membuka tab ini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55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771" y="821432"/>
            <a:ext cx="8358029" cy="1396606"/>
          </a:xfrm>
        </p:spPr>
        <p:txBody>
          <a:bodyPr anchor="t">
            <a:normAutofit/>
          </a:bodyPr>
          <a:lstStyle/>
          <a:p>
            <a:r>
              <a:rPr lang="id-ID" sz="2000" dirty="0" smtClean="0"/>
              <a:t>Bagi karyawan yang memiliki bawahan (bawahan langsung dan tidak langsung) dapat melakukan review terhadap penilaian tersebut. Jika dipandang perlu maka dapat dilakukan perubahan </a:t>
            </a:r>
            <a:r>
              <a:rPr lang="id-ID" sz="2000" dirty="0"/>
              <a:t>dengan cara sebagai berikut :</a:t>
            </a:r>
            <a:endParaRPr lang="en-US" sz="2000" dirty="0"/>
          </a:p>
        </p:txBody>
      </p:sp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18038"/>
            <a:ext cx="8229600" cy="3731242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4860032" y="5701994"/>
            <a:ext cx="4032448" cy="1039373"/>
          </a:xfrm>
          <a:prstGeom prst="wedgeRectCallout">
            <a:avLst>
              <a:gd name="adj1" fmla="val 38256"/>
              <a:gd name="adj2" fmla="val -110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</a:t>
            </a:r>
            <a:r>
              <a:rPr lang="id-ID" sz="1600" dirty="0" smtClean="0"/>
              <a:t>ntuk melakukan revisi penilaian user login dapat memilih icon pencil dan kemudian akan kembali ke tampilan penilaian karyawan seperti slide 8 dan 9.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735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771" y="821432"/>
            <a:ext cx="8358029" cy="2967608"/>
          </a:xfrm>
        </p:spPr>
        <p:txBody>
          <a:bodyPr anchor="t">
            <a:normAutofit/>
          </a:bodyPr>
          <a:lstStyle/>
          <a:p>
            <a:r>
              <a:rPr lang="id-ID" sz="2000" dirty="0" smtClean="0"/>
              <a:t>Bagi karyawan yang memiliki bawahan (bawahan langsung dan tidak langsung) dan ingin melakukan coaching conselling dan mencetak hasil rekapan penilaian karyawan dengan </a:t>
            </a:r>
            <a:r>
              <a:rPr lang="id-ID" sz="2000" dirty="0"/>
              <a:t>cara sebagai berikut :</a:t>
            </a:r>
            <a:endParaRPr lang="en-US" sz="2000" dirty="0"/>
          </a:p>
        </p:txBody>
      </p:sp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18038"/>
            <a:ext cx="8229600" cy="3731242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251520" y="5445224"/>
            <a:ext cx="2232248" cy="1080120"/>
          </a:xfrm>
          <a:prstGeom prst="wedgeRectCallout">
            <a:avLst>
              <a:gd name="adj1" fmla="val 33318"/>
              <a:gd name="adj2" fmla="val -140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</a:t>
            </a:r>
            <a:r>
              <a:rPr lang="id-ID" sz="1600" dirty="0" smtClean="0"/>
              <a:t>ntuk mencetak rekapan penilaian karyawan dalam bentuk excel</a:t>
            </a:r>
            <a:endParaRPr lang="en-US" sz="1600" dirty="0"/>
          </a:p>
        </p:txBody>
      </p:sp>
      <p:sp>
        <p:nvSpPr>
          <p:cNvPr id="14" name="Rectangular Callout 13"/>
          <p:cNvSpPr/>
          <p:nvPr/>
        </p:nvSpPr>
        <p:spPr>
          <a:xfrm>
            <a:off x="4067944" y="5258617"/>
            <a:ext cx="2448272" cy="1453334"/>
          </a:xfrm>
          <a:prstGeom prst="wedgeRectCallout">
            <a:avLst>
              <a:gd name="adj1" fmla="val 117581"/>
              <a:gd name="adj2" fmla="val -64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Untuk melakukan coach &amp; conselling user login dapat mencetak form penilaian karyawan dengan memilih icon mikroskop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4785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224136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id-ID" dirty="0" smtClean="0"/>
              <a:t>Merubah Password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4564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28800"/>
            <a:ext cx="8229600" cy="3681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id-ID" sz="2000" dirty="0" smtClean="0"/>
              <a:t>Karyawan sebaiknya melakukan perubahan password agar data penilaiannya tidak dapat diakses oleh orang lain setelah login pertama kali dengan cara sebagai berikut :</a:t>
            </a:r>
            <a:endParaRPr lang="en-US" sz="2000" dirty="0"/>
          </a:p>
        </p:txBody>
      </p:sp>
      <p:sp>
        <p:nvSpPr>
          <p:cNvPr id="8" name="Rectangular Callout 7"/>
          <p:cNvSpPr/>
          <p:nvPr/>
        </p:nvSpPr>
        <p:spPr>
          <a:xfrm>
            <a:off x="611560" y="4218769"/>
            <a:ext cx="1872208" cy="854762"/>
          </a:xfrm>
          <a:prstGeom prst="wedgeRectCallout">
            <a:avLst>
              <a:gd name="adj1" fmla="val -7742"/>
              <a:gd name="adj2" fmla="val -123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Pilih menu Ubah Password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796136" y="3364007"/>
            <a:ext cx="1872208" cy="854762"/>
          </a:xfrm>
          <a:prstGeom prst="wedgeRectCallout">
            <a:avLst>
              <a:gd name="adj1" fmla="val -87807"/>
              <a:gd name="adj2" fmla="val -72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Isi password yang akan diubah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733256"/>
            <a:ext cx="8229600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2000" dirty="0" smtClean="0">
                <a:solidFill>
                  <a:schemeClr val="tx1"/>
                </a:solidFill>
              </a:rPr>
              <a:t>Karyawan dibebaskan untuk memilih passwordnya masing-masing dan mudah diingat.</a:t>
            </a:r>
            <a:endParaRPr lang="id-ID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05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 smtClean="0"/>
              <a:t>Selesai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2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5536" y="1003825"/>
            <a:ext cx="8320531" cy="2569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Browser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id-ID" sz="2200" dirty="0" smtClean="0"/>
              <a:t>Browser yang dipergunakan adalah </a:t>
            </a:r>
            <a:r>
              <a:rPr lang="en-US" sz="2200" b="1" dirty="0" smtClean="0">
                <a:solidFill>
                  <a:srgbClr val="FFC000"/>
                </a:solidFill>
              </a:rPr>
              <a:t>Mozilla Firefox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rgbClr val="00B050"/>
                </a:solidFill>
              </a:rPr>
              <a:t>Google Chrome</a:t>
            </a:r>
            <a:r>
              <a:rPr lang="id-ID" sz="2200" b="1" dirty="0" smtClean="0">
                <a:solidFill>
                  <a:srgbClr val="00B050"/>
                </a:solidFill>
              </a:rPr>
              <a:t>,</a:t>
            </a:r>
            <a:r>
              <a:rPr lang="id-ID" sz="2200" b="1" dirty="0" smtClean="0">
                <a:solidFill>
                  <a:srgbClr val="00B0F0"/>
                </a:solidFill>
              </a:rPr>
              <a:t> </a:t>
            </a:r>
            <a:r>
              <a:rPr lang="id-ID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sebaiknya </a:t>
            </a:r>
            <a:r>
              <a:rPr lang="en-US" sz="2200" b="1" dirty="0" err="1" smtClean="0"/>
              <a:t>dengan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versi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terbaru</a:t>
            </a:r>
            <a:r>
              <a:rPr lang="id-ID" sz="2200" b="1" dirty="0"/>
              <a:t>. </a:t>
            </a:r>
            <a:r>
              <a:rPr lang="id-ID" sz="2200" dirty="0"/>
              <a:t>Tidak disarankan menggunakan </a:t>
            </a:r>
            <a:r>
              <a:rPr lang="id-ID" sz="2200" dirty="0" smtClean="0"/>
              <a:t>versi </a:t>
            </a:r>
            <a:r>
              <a:rPr lang="id-ID" sz="2200" dirty="0"/>
              <a:t>lama dan </a:t>
            </a:r>
            <a:r>
              <a:rPr lang="id-ID" sz="2200" b="1" dirty="0">
                <a:solidFill>
                  <a:srgbClr val="00B0F0"/>
                </a:solidFill>
              </a:rPr>
              <a:t>Internet Explorer</a:t>
            </a:r>
            <a:r>
              <a:rPr lang="id-ID" sz="2200" dirty="0"/>
              <a:t>, karena akan berakibat penilaian tidak maksimal.</a:t>
            </a:r>
          </a:p>
          <a:p>
            <a:pPr algn="ctr"/>
            <a:r>
              <a:rPr lang="id-ID" sz="2200" b="1" dirty="0" smtClean="0"/>
              <a:t> </a:t>
            </a:r>
            <a:endParaRPr lang="en-US" sz="2200" dirty="0"/>
          </a:p>
        </p:txBody>
      </p:sp>
      <p:pic>
        <p:nvPicPr>
          <p:cNvPr id="5" name="Picture 2" descr="Hasil gambar untuk mozilla firef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064" y="3857189"/>
            <a:ext cx="1198640" cy="122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asil gambar untuk google chrome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699" y="3929197"/>
            <a:ext cx="1085865" cy="108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asil gambar untuk internet explorer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1" y="3774524"/>
            <a:ext cx="1369988" cy="136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80112" y="3717032"/>
            <a:ext cx="1296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600" dirty="0" smtClean="0"/>
              <a:t>X</a:t>
            </a:r>
            <a:endParaRPr lang="id-ID" sz="9600" dirty="0"/>
          </a:p>
        </p:txBody>
      </p:sp>
    </p:spTree>
    <p:extLst>
      <p:ext uri="{BB962C8B-B14F-4D97-AF65-F5344CB8AC3E}">
        <p14:creationId xmlns:p14="http://schemas.microsoft.com/office/powerpoint/2010/main" val="127055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224136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id-ID" dirty="0" smtClean="0"/>
              <a:t>Melakukan Login ke dalam System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699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060"/>
          <a:stretch/>
        </p:blipFill>
        <p:spPr>
          <a:xfrm>
            <a:off x="395536" y="2109425"/>
            <a:ext cx="8229600" cy="34078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9945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U</a:t>
            </a:r>
            <a:r>
              <a:rPr lang="id-ID" sz="2000" b="1" dirty="0" smtClean="0"/>
              <a:t>ntuk memulai Penilaian Karyawan dapat mengakses Link</a:t>
            </a:r>
            <a:r>
              <a:rPr lang="en-US" sz="2000" b="1" dirty="0" smtClean="0"/>
              <a:t> : </a:t>
            </a:r>
            <a:r>
              <a:rPr lang="id-ID" sz="2000" dirty="0">
                <a:hlinkClick r:id="rId3"/>
              </a:rPr>
              <a:t>http://</a:t>
            </a:r>
            <a:r>
              <a:rPr lang="id-ID" sz="2000" dirty="0" smtClean="0">
                <a:hlinkClick r:id="rId3"/>
              </a:rPr>
              <a:t>172.30.1.103/hcis/pa</a:t>
            </a:r>
            <a:r>
              <a:rPr lang="id-ID" sz="2000" dirty="0" smtClean="0"/>
              <a:t> </a:t>
            </a:r>
            <a:br>
              <a:rPr lang="id-ID" sz="2000" dirty="0" smtClean="0"/>
            </a:br>
            <a:r>
              <a:rPr lang="id-ID" sz="2000" dirty="0" smtClean="0"/>
              <a:t>dan akan keluar tampilan sebagai berikut :</a:t>
            </a:r>
            <a:endParaRPr lang="en-US" sz="2000" b="1" dirty="0"/>
          </a:p>
        </p:txBody>
      </p:sp>
      <p:sp>
        <p:nvSpPr>
          <p:cNvPr id="4" name="Rectangular Callout 3"/>
          <p:cNvSpPr/>
          <p:nvPr/>
        </p:nvSpPr>
        <p:spPr>
          <a:xfrm>
            <a:off x="6156176" y="2564904"/>
            <a:ext cx="2232248" cy="1584176"/>
          </a:xfrm>
          <a:prstGeom prst="wedgeRectCallout">
            <a:avLst>
              <a:gd name="adj1" fmla="val -75721"/>
              <a:gd name="adj2" fmla="val 84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Silahkan</a:t>
            </a:r>
            <a:r>
              <a:rPr lang="en-US" sz="1600" dirty="0" smtClean="0"/>
              <a:t> </a:t>
            </a:r>
            <a:r>
              <a:rPr lang="en-US" sz="1600" dirty="0" err="1" smtClean="0"/>
              <a:t>melakukan</a:t>
            </a:r>
            <a:r>
              <a:rPr lang="en-US" sz="1600" dirty="0" smtClean="0"/>
              <a:t> login </a:t>
            </a:r>
            <a:r>
              <a:rPr lang="en-US" sz="1600" dirty="0" err="1" smtClean="0"/>
              <a:t>ke</a:t>
            </a:r>
            <a:r>
              <a:rPr lang="en-US" sz="1600" dirty="0" smtClean="0"/>
              <a:t> system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NIK </a:t>
            </a:r>
            <a:r>
              <a:rPr lang="en-US" sz="1600" dirty="0" err="1" smtClean="0"/>
              <a:t>dan</a:t>
            </a:r>
            <a:r>
              <a:rPr lang="en-US" sz="1600" dirty="0" smtClean="0"/>
              <a:t> Password 12345678</a:t>
            </a:r>
            <a:endParaRPr lang="en-US" sz="1600" dirty="0"/>
          </a:p>
        </p:txBody>
      </p:sp>
      <p:sp>
        <p:nvSpPr>
          <p:cNvPr id="5" name="Rectangular Callout 4"/>
          <p:cNvSpPr/>
          <p:nvPr/>
        </p:nvSpPr>
        <p:spPr>
          <a:xfrm>
            <a:off x="611560" y="2492896"/>
            <a:ext cx="2232248" cy="1584176"/>
          </a:xfrm>
          <a:prstGeom prst="wedgeRectCallout">
            <a:avLst>
              <a:gd name="adj1" fmla="val 118090"/>
              <a:gd name="adj2" fmla="val 248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Apabila ingin menggunakan bahasa Inggris/Indonesia</a:t>
            </a:r>
            <a:endParaRPr lang="en-US" sz="1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368" y="5661248"/>
            <a:ext cx="8229600" cy="879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5536" y="5733256"/>
            <a:ext cx="822960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2000" dirty="0">
                <a:solidFill>
                  <a:schemeClr val="tx1"/>
                </a:solidFill>
              </a:rPr>
              <a:t>Setelah Log In, maka akan masuk ke tampilan utama atau Dashboard System</a:t>
            </a:r>
          </a:p>
        </p:txBody>
      </p:sp>
    </p:spTree>
    <p:extLst>
      <p:ext uri="{BB962C8B-B14F-4D97-AF65-F5344CB8AC3E}">
        <p14:creationId xmlns:p14="http://schemas.microsoft.com/office/powerpoint/2010/main" val="23041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51384"/>
          </a:xfrm>
        </p:spPr>
        <p:txBody>
          <a:bodyPr>
            <a:normAutofit/>
          </a:bodyPr>
          <a:lstStyle/>
          <a:p>
            <a:pPr algn="ctr"/>
            <a:r>
              <a:rPr lang="id-ID" sz="3200" b="1" dirty="0" smtClean="0"/>
              <a:t>Tampilan </a:t>
            </a:r>
            <a:r>
              <a:rPr lang="en-US" sz="3200" b="1" dirty="0" smtClean="0"/>
              <a:t>Dashboard</a:t>
            </a:r>
            <a:r>
              <a:rPr lang="en-US" sz="3600" b="1" dirty="0" smtClean="0"/>
              <a:t> System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03" y="1844824"/>
            <a:ext cx="893137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224136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id-ID" dirty="0" smtClean="0"/>
              <a:t>Melakukan Penilaian Karyawan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803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2776"/>
            <a:ext cx="8229600" cy="36215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2088"/>
          </a:xfrm>
        </p:spPr>
        <p:txBody>
          <a:bodyPr anchor="t">
            <a:normAutofit/>
          </a:bodyPr>
          <a:lstStyle/>
          <a:p>
            <a:r>
              <a:rPr lang="id-ID" sz="2000" dirty="0" smtClean="0"/>
              <a:t>Memilih karyawan yang dinilai serta menentukan Atasan 1 dan 2 dengan langkah sebagai berikut :</a:t>
            </a:r>
            <a:endParaRPr lang="en-US" sz="2000" dirty="0"/>
          </a:p>
        </p:txBody>
      </p:sp>
      <p:sp>
        <p:nvSpPr>
          <p:cNvPr id="5" name="Rectangular Callout 4"/>
          <p:cNvSpPr/>
          <p:nvPr/>
        </p:nvSpPr>
        <p:spPr>
          <a:xfrm>
            <a:off x="179512" y="4389011"/>
            <a:ext cx="2232248" cy="629970"/>
          </a:xfrm>
          <a:prstGeom prst="wedgeRectCallout">
            <a:avLst>
              <a:gd name="adj1" fmla="val -20084"/>
              <a:gd name="adj2" fmla="val -239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1. Pilih Menu Tambah Penilaian</a:t>
            </a:r>
            <a:endParaRPr lang="en-US" sz="1600" dirty="0"/>
          </a:p>
        </p:txBody>
      </p:sp>
      <p:sp>
        <p:nvSpPr>
          <p:cNvPr id="7" name="Rectangular Callout 6"/>
          <p:cNvSpPr/>
          <p:nvPr/>
        </p:nvSpPr>
        <p:spPr>
          <a:xfrm>
            <a:off x="5148064" y="1844824"/>
            <a:ext cx="1872208" cy="701978"/>
          </a:xfrm>
          <a:prstGeom prst="wedgeRectCallout">
            <a:avLst>
              <a:gd name="adj1" fmla="val -73917"/>
              <a:gd name="adj2" fmla="val 24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2. Pilih Lokasi Kerja dan nama karyawan yang akan dinilai</a:t>
            </a:r>
            <a:endParaRPr lang="en-US" sz="1400" dirty="0"/>
          </a:p>
        </p:txBody>
      </p:sp>
      <p:sp>
        <p:nvSpPr>
          <p:cNvPr id="8" name="Rectangular Callout 7"/>
          <p:cNvSpPr/>
          <p:nvPr/>
        </p:nvSpPr>
        <p:spPr>
          <a:xfrm>
            <a:off x="7092280" y="2708920"/>
            <a:ext cx="2051720" cy="1296144"/>
          </a:xfrm>
          <a:prstGeom prst="wedgeRectCallout">
            <a:avLst>
              <a:gd name="adj1" fmla="val -68125"/>
              <a:gd name="adj2" fmla="val -1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3. Pilih Lokasi Kerja dan nama Atasan 1 &amp; 2 dari Karyawan yang akan dinilai. (sesuai langkah nomor 2)</a:t>
            </a:r>
          </a:p>
        </p:txBody>
      </p:sp>
      <p:sp>
        <p:nvSpPr>
          <p:cNvPr id="9" name="Rectangle 8"/>
          <p:cNvSpPr/>
          <p:nvPr/>
        </p:nvSpPr>
        <p:spPr>
          <a:xfrm>
            <a:off x="1979712" y="2852936"/>
            <a:ext cx="475252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ular Callout 9"/>
          <p:cNvSpPr/>
          <p:nvPr/>
        </p:nvSpPr>
        <p:spPr>
          <a:xfrm>
            <a:off x="3677072" y="3861048"/>
            <a:ext cx="2047056" cy="666312"/>
          </a:xfrm>
          <a:prstGeom prst="wedgeRectCallout">
            <a:avLst>
              <a:gd name="adj1" fmla="val -109676"/>
              <a:gd name="adj2" fmla="val -30330"/>
            </a:avLst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4. Jika sudah sesuai tekan Submit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5229200"/>
            <a:ext cx="8229600" cy="1224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2000" dirty="0" smtClean="0">
                <a:solidFill>
                  <a:schemeClr val="tx1"/>
                </a:solidFill>
              </a:rPr>
              <a:t>Untuk melakukan penilaian diri sendiri maka dalam </a:t>
            </a:r>
            <a:r>
              <a:rPr lang="id-ID" sz="2000" b="1" dirty="0" smtClean="0">
                <a:solidFill>
                  <a:srgbClr val="00B050"/>
                </a:solidFill>
              </a:rPr>
              <a:t>langkah nomor 2</a:t>
            </a:r>
            <a:r>
              <a:rPr lang="id-ID" sz="2000" b="1" dirty="0" smtClean="0">
                <a:solidFill>
                  <a:schemeClr val="tx1"/>
                </a:solidFill>
              </a:rPr>
              <a:t> </a:t>
            </a:r>
            <a:r>
              <a:rPr lang="id-ID" sz="2000" dirty="0" smtClean="0">
                <a:solidFill>
                  <a:schemeClr val="tx1"/>
                </a:solidFill>
              </a:rPr>
              <a:t>dapat memilih namanya sendiri, sedangkan untuk melakukan penilaian ke orang lain maka pilih nama karyawan yang akan dinilai.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79712" y="2346006"/>
            <a:ext cx="2711152" cy="448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166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221" b="15826"/>
          <a:stretch/>
        </p:blipFill>
        <p:spPr>
          <a:xfrm>
            <a:off x="457200" y="1628800"/>
            <a:ext cx="8229600" cy="3816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 anchor="t">
            <a:noAutofit/>
          </a:bodyPr>
          <a:lstStyle/>
          <a:p>
            <a:pPr algn="just"/>
            <a:r>
              <a:rPr lang="id-ID" sz="2000" dirty="0" smtClean="0"/>
              <a:t>Setelah memilih nama karyawan yang akan dinilai, untuk penilaian karyawan dengan level manager ke atas akan masuk terlebih dahulu ke halaman uraian pekerjaan sebagai berikut :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971600" y="1924596"/>
            <a:ext cx="5400600" cy="3304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ular Callout 7"/>
          <p:cNvSpPr/>
          <p:nvPr/>
        </p:nvSpPr>
        <p:spPr>
          <a:xfrm>
            <a:off x="4156720" y="2510738"/>
            <a:ext cx="2314600" cy="854762"/>
          </a:xfrm>
          <a:prstGeom prst="wedgeRectCallout">
            <a:avLst>
              <a:gd name="adj1" fmla="val -67764"/>
              <a:gd name="adj2" fmla="val -39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Tuliskan beberapa tugas utama dan tugas tambahan yang dilakukan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156720" y="4221914"/>
            <a:ext cx="2314600" cy="854762"/>
          </a:xfrm>
          <a:prstGeom prst="wedgeRectCallout">
            <a:avLst>
              <a:gd name="adj1" fmla="val -67764"/>
              <a:gd name="adj2" fmla="val -39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Tuliskan penilaian terhadap diri sendiri atas pencapaian kinerja yang dihasilkan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517232"/>
            <a:ext cx="8229600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2000" dirty="0" smtClean="0">
                <a:solidFill>
                  <a:schemeClr val="tx1"/>
                </a:solidFill>
              </a:rPr>
              <a:t>Kedua uraian tersebut di atas </a:t>
            </a:r>
            <a:r>
              <a:rPr lang="id-ID" sz="2000" b="1" dirty="0" smtClean="0">
                <a:solidFill>
                  <a:srgbClr val="00B050"/>
                </a:solidFill>
              </a:rPr>
              <a:t>WAJIB</a:t>
            </a:r>
            <a:r>
              <a:rPr lang="id-ID" sz="2000" dirty="0" smtClean="0">
                <a:solidFill>
                  <a:srgbClr val="00B050"/>
                </a:solidFill>
              </a:rPr>
              <a:t> </a:t>
            </a:r>
            <a:r>
              <a:rPr lang="id-ID" sz="2000" dirty="0" smtClean="0">
                <a:solidFill>
                  <a:schemeClr val="tx1"/>
                </a:solidFill>
              </a:rPr>
              <a:t>diisi. Apabila tidak diisi maka tidak bisa melanjutkan tahapan berikutnya. </a:t>
            </a:r>
            <a:endParaRPr lang="id-ID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673"/>
          <a:stretch/>
        </p:blipFill>
        <p:spPr>
          <a:xfrm>
            <a:off x="457199" y="1474540"/>
            <a:ext cx="8367207" cy="4546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04056"/>
          </a:xfrm>
        </p:spPr>
        <p:txBody>
          <a:bodyPr anchor="t">
            <a:normAutofit/>
          </a:bodyPr>
          <a:lstStyle/>
          <a:p>
            <a:r>
              <a:rPr lang="id-ID" sz="2000" dirty="0" smtClean="0"/>
              <a:t>Lakukan penilaian untuk setiap kriteria penilaian yang ada, sebagai berikut :</a:t>
            </a:r>
            <a:endParaRPr lang="en-US" sz="2000" dirty="0"/>
          </a:p>
        </p:txBody>
      </p:sp>
      <p:sp>
        <p:nvSpPr>
          <p:cNvPr id="8" name="Rectangular Callout 7"/>
          <p:cNvSpPr/>
          <p:nvPr/>
        </p:nvSpPr>
        <p:spPr>
          <a:xfrm>
            <a:off x="251520" y="4437112"/>
            <a:ext cx="1872208" cy="854762"/>
          </a:xfrm>
          <a:prstGeom prst="wedgeRectCallout">
            <a:avLst>
              <a:gd name="adj1" fmla="val 13843"/>
              <a:gd name="adj2" fmla="val -191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Untuk memberikan penilaian cukup memilih salah satu point</a:t>
            </a:r>
          </a:p>
        </p:txBody>
      </p:sp>
    </p:spTree>
    <p:extLst>
      <p:ext uri="{BB962C8B-B14F-4D97-AF65-F5344CB8AC3E}">
        <p14:creationId xmlns:p14="http://schemas.microsoft.com/office/powerpoint/2010/main" val="92250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448</TotalTime>
  <Words>503</Words>
  <Application>Microsoft Office PowerPoint</Application>
  <PresentationFormat>On-screen Show (4:3)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Clarity</vt:lpstr>
      <vt:lpstr>Manual Book  Penilaian Karyawan online</vt:lpstr>
      <vt:lpstr>PowerPoint Presentation</vt:lpstr>
      <vt:lpstr>Melakukan Login ke dalam System </vt:lpstr>
      <vt:lpstr>Untuk memulai Penilaian Karyawan dapat mengakses Link : http://172.30.1.103/hcis/pa  dan akan keluar tampilan sebagai berikut :</vt:lpstr>
      <vt:lpstr>Tampilan Dashboard System</vt:lpstr>
      <vt:lpstr>Melakukan Penilaian Karyawan</vt:lpstr>
      <vt:lpstr>Memilih karyawan yang dinilai serta menentukan Atasan 1 dan 2 dengan langkah sebagai berikut :</vt:lpstr>
      <vt:lpstr>Setelah memilih nama karyawan yang akan dinilai, untuk penilaian karyawan dengan level manager ke atas akan masuk terlebih dahulu ke halaman uraian pekerjaan sebagai berikut :</vt:lpstr>
      <vt:lpstr>Lakukan penilaian untuk setiap kriteria penilaian yang ada, sebagai berikut :</vt:lpstr>
      <vt:lpstr>Jika sudah mengisi semua kriteria penilaian, maka akan diperoleh total penilaian yang dilakukan sebagai berikut :</vt:lpstr>
      <vt:lpstr>Bagi karyawan yang memiliki bawahan (bawahan langsung dan tidak langsung) wajib melihat  semua penilaian karyawan yang ada dibawahnya dan memastikan tidak ada yang terlewat dengan cara sebagai berikut :</vt:lpstr>
      <vt:lpstr>Bagi karyawan yang memiliki bawahan (bawahan langsung dan tidak langsung) dapat melakukan review terhadap penilaian tersebut. Jika dipandang perlu maka dapat dilakukan perubahan dengan cara sebagai berikut :</vt:lpstr>
      <vt:lpstr>Bagi karyawan yang memiliki bawahan (bawahan langsung dan tidak langsung) dan ingin melakukan coaching conselling dan mencetak hasil rekapan penilaian karyawan dengan cara sebagai berikut :</vt:lpstr>
      <vt:lpstr>Merubah Password</vt:lpstr>
      <vt:lpstr>Karyawan sebaiknya melakukan perubahan password agar data penilaiannya tidak dapat diakses oleh orang lain setelah login pertama kali dengan cara sebagai berikut :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Book Survey</dc:title>
  <dc:creator>wahyu</dc:creator>
  <cp:lastModifiedBy>Eriton Dewa</cp:lastModifiedBy>
  <cp:revision>43</cp:revision>
  <dcterms:created xsi:type="dcterms:W3CDTF">2018-10-15T09:51:55Z</dcterms:created>
  <dcterms:modified xsi:type="dcterms:W3CDTF">2020-10-19T08:22:45Z</dcterms:modified>
</cp:coreProperties>
</file>