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58" r:id="rId5"/>
    <p:sldId id="259" r:id="rId6"/>
    <p:sldId id="260"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p:scale>
          <a:sx n="75" d="100"/>
          <a:sy n="75" d="100"/>
        </p:scale>
        <p:origin x="1960" y="1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CE2C3C-B6B9-6F62-D46D-E9EA9088248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8C0AD62-74E0-6237-3E94-41CC60064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7C0447D-D445-F60A-1ECB-D181B21A1BE4}"/>
              </a:ext>
            </a:extLst>
          </p:cNvPr>
          <p:cNvSpPr>
            <a:spLocks noGrp="1"/>
          </p:cNvSpPr>
          <p:nvPr>
            <p:ph type="dt" sz="half" idx="10"/>
          </p:nvPr>
        </p:nvSpPr>
        <p:spPr/>
        <p:txBody>
          <a:bodyPr/>
          <a:lstStyle/>
          <a:p>
            <a:fld id="{C84723DC-084C-2749-8E9E-B3D115BCA938}" type="datetimeFigureOut">
              <a:rPr lang="fr-FR" smtClean="0"/>
              <a:t>07/03/2023</a:t>
            </a:fld>
            <a:endParaRPr lang="fr-FR"/>
          </a:p>
        </p:txBody>
      </p:sp>
      <p:sp>
        <p:nvSpPr>
          <p:cNvPr id="5" name="Espace réservé du pied de page 4">
            <a:extLst>
              <a:ext uri="{FF2B5EF4-FFF2-40B4-BE49-F238E27FC236}">
                <a16:creationId xmlns:a16="http://schemas.microsoft.com/office/drawing/2014/main" id="{D576102E-F995-2DD8-955D-96508BA3B42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610757-5617-BD70-5487-988C0A9CEAE0}"/>
              </a:ext>
            </a:extLst>
          </p:cNvPr>
          <p:cNvSpPr>
            <a:spLocks noGrp="1"/>
          </p:cNvSpPr>
          <p:nvPr>
            <p:ph type="sldNum" sz="quarter" idx="12"/>
          </p:nvPr>
        </p:nvSpPr>
        <p:spPr/>
        <p:txBody>
          <a:bodyPr/>
          <a:lstStyle/>
          <a:p>
            <a:fld id="{E2E91938-6417-A945-A2B1-F0D635C31549}" type="slidenum">
              <a:rPr lang="fr-FR" smtClean="0"/>
              <a:t>‹N°›</a:t>
            </a:fld>
            <a:endParaRPr lang="fr-FR"/>
          </a:p>
        </p:txBody>
      </p:sp>
    </p:spTree>
    <p:extLst>
      <p:ext uri="{BB962C8B-B14F-4D97-AF65-F5344CB8AC3E}">
        <p14:creationId xmlns:p14="http://schemas.microsoft.com/office/powerpoint/2010/main" val="270909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061C86-5E23-701C-4D9E-A414B59D8B9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1463856-AFBD-FFB1-B9A6-E79245D066F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65E12E1-1D0F-529D-3F3F-2625118F4949}"/>
              </a:ext>
            </a:extLst>
          </p:cNvPr>
          <p:cNvSpPr>
            <a:spLocks noGrp="1"/>
          </p:cNvSpPr>
          <p:nvPr>
            <p:ph type="dt" sz="half" idx="10"/>
          </p:nvPr>
        </p:nvSpPr>
        <p:spPr/>
        <p:txBody>
          <a:bodyPr/>
          <a:lstStyle/>
          <a:p>
            <a:fld id="{C84723DC-084C-2749-8E9E-B3D115BCA938}" type="datetimeFigureOut">
              <a:rPr lang="fr-FR" smtClean="0"/>
              <a:t>07/03/2023</a:t>
            </a:fld>
            <a:endParaRPr lang="fr-FR"/>
          </a:p>
        </p:txBody>
      </p:sp>
      <p:sp>
        <p:nvSpPr>
          <p:cNvPr id="5" name="Espace réservé du pied de page 4">
            <a:extLst>
              <a:ext uri="{FF2B5EF4-FFF2-40B4-BE49-F238E27FC236}">
                <a16:creationId xmlns:a16="http://schemas.microsoft.com/office/drawing/2014/main" id="{1BCD1773-2C99-C37F-C1C8-3C12F16C718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9022CE7-8A1F-FDAF-B5C3-7269D54495B3}"/>
              </a:ext>
            </a:extLst>
          </p:cNvPr>
          <p:cNvSpPr>
            <a:spLocks noGrp="1"/>
          </p:cNvSpPr>
          <p:nvPr>
            <p:ph type="sldNum" sz="quarter" idx="12"/>
          </p:nvPr>
        </p:nvSpPr>
        <p:spPr/>
        <p:txBody>
          <a:bodyPr/>
          <a:lstStyle/>
          <a:p>
            <a:fld id="{E2E91938-6417-A945-A2B1-F0D635C31549}" type="slidenum">
              <a:rPr lang="fr-FR" smtClean="0"/>
              <a:t>‹N°›</a:t>
            </a:fld>
            <a:endParaRPr lang="fr-FR"/>
          </a:p>
        </p:txBody>
      </p:sp>
    </p:spTree>
    <p:extLst>
      <p:ext uri="{BB962C8B-B14F-4D97-AF65-F5344CB8AC3E}">
        <p14:creationId xmlns:p14="http://schemas.microsoft.com/office/powerpoint/2010/main" val="303761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7FF381F-5726-A9E1-8AEF-BB82913D095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0E423E0-195B-43E7-9178-1EF1B471B45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43DF677-065F-B5B9-4244-9A4E3952F7D7}"/>
              </a:ext>
            </a:extLst>
          </p:cNvPr>
          <p:cNvSpPr>
            <a:spLocks noGrp="1"/>
          </p:cNvSpPr>
          <p:nvPr>
            <p:ph type="dt" sz="half" idx="10"/>
          </p:nvPr>
        </p:nvSpPr>
        <p:spPr/>
        <p:txBody>
          <a:bodyPr/>
          <a:lstStyle/>
          <a:p>
            <a:fld id="{C84723DC-084C-2749-8E9E-B3D115BCA938}" type="datetimeFigureOut">
              <a:rPr lang="fr-FR" smtClean="0"/>
              <a:t>07/03/2023</a:t>
            </a:fld>
            <a:endParaRPr lang="fr-FR"/>
          </a:p>
        </p:txBody>
      </p:sp>
      <p:sp>
        <p:nvSpPr>
          <p:cNvPr id="5" name="Espace réservé du pied de page 4">
            <a:extLst>
              <a:ext uri="{FF2B5EF4-FFF2-40B4-BE49-F238E27FC236}">
                <a16:creationId xmlns:a16="http://schemas.microsoft.com/office/drawing/2014/main" id="{646BC90D-534F-2C7F-FBDA-5DBDD0DA682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542D8B-E4B9-4E64-307E-DF83F8C2AF9E}"/>
              </a:ext>
            </a:extLst>
          </p:cNvPr>
          <p:cNvSpPr>
            <a:spLocks noGrp="1"/>
          </p:cNvSpPr>
          <p:nvPr>
            <p:ph type="sldNum" sz="quarter" idx="12"/>
          </p:nvPr>
        </p:nvSpPr>
        <p:spPr/>
        <p:txBody>
          <a:bodyPr/>
          <a:lstStyle/>
          <a:p>
            <a:fld id="{E2E91938-6417-A945-A2B1-F0D635C31549}" type="slidenum">
              <a:rPr lang="fr-FR" smtClean="0"/>
              <a:t>‹N°›</a:t>
            </a:fld>
            <a:endParaRPr lang="fr-FR"/>
          </a:p>
        </p:txBody>
      </p:sp>
    </p:spTree>
    <p:extLst>
      <p:ext uri="{BB962C8B-B14F-4D97-AF65-F5344CB8AC3E}">
        <p14:creationId xmlns:p14="http://schemas.microsoft.com/office/powerpoint/2010/main" val="392119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5049BA-9954-C978-0C8B-DBD11BEE6FC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E9F5C99-9768-D7BB-7DA7-27AF0B8D0A0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9FED99-511E-2951-CCBF-27080BAB2C5A}"/>
              </a:ext>
            </a:extLst>
          </p:cNvPr>
          <p:cNvSpPr>
            <a:spLocks noGrp="1"/>
          </p:cNvSpPr>
          <p:nvPr>
            <p:ph type="dt" sz="half" idx="10"/>
          </p:nvPr>
        </p:nvSpPr>
        <p:spPr/>
        <p:txBody>
          <a:bodyPr/>
          <a:lstStyle/>
          <a:p>
            <a:fld id="{C84723DC-084C-2749-8E9E-B3D115BCA938}" type="datetimeFigureOut">
              <a:rPr lang="fr-FR" smtClean="0"/>
              <a:t>07/03/2023</a:t>
            </a:fld>
            <a:endParaRPr lang="fr-FR"/>
          </a:p>
        </p:txBody>
      </p:sp>
      <p:sp>
        <p:nvSpPr>
          <p:cNvPr id="5" name="Espace réservé du pied de page 4">
            <a:extLst>
              <a:ext uri="{FF2B5EF4-FFF2-40B4-BE49-F238E27FC236}">
                <a16:creationId xmlns:a16="http://schemas.microsoft.com/office/drawing/2014/main" id="{39FC08C8-0806-88C7-BE46-DFACB5283F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2A0E83-4F37-75BF-9676-849FC9AC85F2}"/>
              </a:ext>
            </a:extLst>
          </p:cNvPr>
          <p:cNvSpPr>
            <a:spLocks noGrp="1"/>
          </p:cNvSpPr>
          <p:nvPr>
            <p:ph type="sldNum" sz="quarter" idx="12"/>
          </p:nvPr>
        </p:nvSpPr>
        <p:spPr/>
        <p:txBody>
          <a:bodyPr/>
          <a:lstStyle/>
          <a:p>
            <a:fld id="{E2E91938-6417-A945-A2B1-F0D635C31549}" type="slidenum">
              <a:rPr lang="fr-FR" smtClean="0"/>
              <a:t>‹N°›</a:t>
            </a:fld>
            <a:endParaRPr lang="fr-FR"/>
          </a:p>
        </p:txBody>
      </p:sp>
    </p:spTree>
    <p:extLst>
      <p:ext uri="{BB962C8B-B14F-4D97-AF65-F5344CB8AC3E}">
        <p14:creationId xmlns:p14="http://schemas.microsoft.com/office/powerpoint/2010/main" val="351759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CD31FE-06CD-4950-8F88-C78BF524288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15175FE-FDD6-BB89-97F3-AEA0CDF603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198CCD8-6526-A36B-F3EF-EA97598FD8DB}"/>
              </a:ext>
            </a:extLst>
          </p:cNvPr>
          <p:cNvSpPr>
            <a:spLocks noGrp="1"/>
          </p:cNvSpPr>
          <p:nvPr>
            <p:ph type="dt" sz="half" idx="10"/>
          </p:nvPr>
        </p:nvSpPr>
        <p:spPr/>
        <p:txBody>
          <a:bodyPr/>
          <a:lstStyle/>
          <a:p>
            <a:fld id="{C84723DC-084C-2749-8E9E-B3D115BCA938}" type="datetimeFigureOut">
              <a:rPr lang="fr-FR" smtClean="0"/>
              <a:t>07/03/2023</a:t>
            </a:fld>
            <a:endParaRPr lang="fr-FR"/>
          </a:p>
        </p:txBody>
      </p:sp>
      <p:sp>
        <p:nvSpPr>
          <p:cNvPr id="5" name="Espace réservé du pied de page 4">
            <a:extLst>
              <a:ext uri="{FF2B5EF4-FFF2-40B4-BE49-F238E27FC236}">
                <a16:creationId xmlns:a16="http://schemas.microsoft.com/office/drawing/2014/main" id="{80FFB948-57A9-60FF-0147-7101D6CBA93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EF04911-B7ED-9CFE-04F9-BB6394CF36B4}"/>
              </a:ext>
            </a:extLst>
          </p:cNvPr>
          <p:cNvSpPr>
            <a:spLocks noGrp="1"/>
          </p:cNvSpPr>
          <p:nvPr>
            <p:ph type="sldNum" sz="quarter" idx="12"/>
          </p:nvPr>
        </p:nvSpPr>
        <p:spPr/>
        <p:txBody>
          <a:bodyPr/>
          <a:lstStyle/>
          <a:p>
            <a:fld id="{E2E91938-6417-A945-A2B1-F0D635C31549}" type="slidenum">
              <a:rPr lang="fr-FR" smtClean="0"/>
              <a:t>‹N°›</a:t>
            </a:fld>
            <a:endParaRPr lang="fr-FR"/>
          </a:p>
        </p:txBody>
      </p:sp>
    </p:spTree>
    <p:extLst>
      <p:ext uri="{BB962C8B-B14F-4D97-AF65-F5344CB8AC3E}">
        <p14:creationId xmlns:p14="http://schemas.microsoft.com/office/powerpoint/2010/main" val="351902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DAB49D-7B4E-E849-6F05-51D1A4D538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58E35F7-7AA4-AC28-A502-4203F54B556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E138A8B-86C7-6E2E-1BBA-96B4CBC479A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6AF0E7E-0BD8-5C02-8890-8860674CD650}"/>
              </a:ext>
            </a:extLst>
          </p:cNvPr>
          <p:cNvSpPr>
            <a:spLocks noGrp="1"/>
          </p:cNvSpPr>
          <p:nvPr>
            <p:ph type="dt" sz="half" idx="10"/>
          </p:nvPr>
        </p:nvSpPr>
        <p:spPr/>
        <p:txBody>
          <a:bodyPr/>
          <a:lstStyle/>
          <a:p>
            <a:fld id="{C84723DC-084C-2749-8E9E-B3D115BCA938}" type="datetimeFigureOut">
              <a:rPr lang="fr-FR" smtClean="0"/>
              <a:t>07/03/2023</a:t>
            </a:fld>
            <a:endParaRPr lang="fr-FR"/>
          </a:p>
        </p:txBody>
      </p:sp>
      <p:sp>
        <p:nvSpPr>
          <p:cNvPr id="6" name="Espace réservé du pied de page 5">
            <a:extLst>
              <a:ext uri="{FF2B5EF4-FFF2-40B4-BE49-F238E27FC236}">
                <a16:creationId xmlns:a16="http://schemas.microsoft.com/office/drawing/2014/main" id="{C180462A-1063-7BBD-2F87-A7F0AA87350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DE6B767-3EEF-1509-E630-6917D263E3F0}"/>
              </a:ext>
            </a:extLst>
          </p:cNvPr>
          <p:cNvSpPr>
            <a:spLocks noGrp="1"/>
          </p:cNvSpPr>
          <p:nvPr>
            <p:ph type="sldNum" sz="quarter" idx="12"/>
          </p:nvPr>
        </p:nvSpPr>
        <p:spPr/>
        <p:txBody>
          <a:bodyPr/>
          <a:lstStyle/>
          <a:p>
            <a:fld id="{E2E91938-6417-A945-A2B1-F0D635C31549}" type="slidenum">
              <a:rPr lang="fr-FR" smtClean="0"/>
              <a:t>‹N°›</a:t>
            </a:fld>
            <a:endParaRPr lang="fr-FR"/>
          </a:p>
        </p:txBody>
      </p:sp>
    </p:spTree>
    <p:extLst>
      <p:ext uri="{BB962C8B-B14F-4D97-AF65-F5344CB8AC3E}">
        <p14:creationId xmlns:p14="http://schemas.microsoft.com/office/powerpoint/2010/main" val="93844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EE6B06-8075-67A6-688B-6657B2F88CE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8F39A59-0E96-D027-7315-9EA17DFEE3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A264F09-16EB-83C2-2951-83E78286262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67FCBA8-67F0-C8F6-AD2B-2B1C2D143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473DC43-9B98-0932-0406-90FFBCCCE56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47C27BA-BF46-F131-EAE6-115725A09A4C}"/>
              </a:ext>
            </a:extLst>
          </p:cNvPr>
          <p:cNvSpPr>
            <a:spLocks noGrp="1"/>
          </p:cNvSpPr>
          <p:nvPr>
            <p:ph type="dt" sz="half" idx="10"/>
          </p:nvPr>
        </p:nvSpPr>
        <p:spPr/>
        <p:txBody>
          <a:bodyPr/>
          <a:lstStyle/>
          <a:p>
            <a:fld id="{C84723DC-084C-2749-8E9E-B3D115BCA938}" type="datetimeFigureOut">
              <a:rPr lang="fr-FR" smtClean="0"/>
              <a:t>07/03/2023</a:t>
            </a:fld>
            <a:endParaRPr lang="fr-FR"/>
          </a:p>
        </p:txBody>
      </p:sp>
      <p:sp>
        <p:nvSpPr>
          <p:cNvPr id="8" name="Espace réservé du pied de page 7">
            <a:extLst>
              <a:ext uri="{FF2B5EF4-FFF2-40B4-BE49-F238E27FC236}">
                <a16:creationId xmlns:a16="http://schemas.microsoft.com/office/drawing/2014/main" id="{D0A567B3-6BCF-BBFE-4152-D0E280D2992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3596FFE-96D1-7998-E19A-8BEB12E6A9FC}"/>
              </a:ext>
            </a:extLst>
          </p:cNvPr>
          <p:cNvSpPr>
            <a:spLocks noGrp="1"/>
          </p:cNvSpPr>
          <p:nvPr>
            <p:ph type="sldNum" sz="quarter" idx="12"/>
          </p:nvPr>
        </p:nvSpPr>
        <p:spPr/>
        <p:txBody>
          <a:bodyPr/>
          <a:lstStyle/>
          <a:p>
            <a:fld id="{E2E91938-6417-A945-A2B1-F0D635C31549}" type="slidenum">
              <a:rPr lang="fr-FR" smtClean="0"/>
              <a:t>‹N°›</a:t>
            </a:fld>
            <a:endParaRPr lang="fr-FR"/>
          </a:p>
        </p:txBody>
      </p:sp>
    </p:spTree>
    <p:extLst>
      <p:ext uri="{BB962C8B-B14F-4D97-AF65-F5344CB8AC3E}">
        <p14:creationId xmlns:p14="http://schemas.microsoft.com/office/powerpoint/2010/main" val="196581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F881B-177C-A66F-B76E-D443830FE1F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D15CAD9-246D-0EE5-4699-412C4AF46DFE}"/>
              </a:ext>
            </a:extLst>
          </p:cNvPr>
          <p:cNvSpPr>
            <a:spLocks noGrp="1"/>
          </p:cNvSpPr>
          <p:nvPr>
            <p:ph type="dt" sz="half" idx="10"/>
          </p:nvPr>
        </p:nvSpPr>
        <p:spPr/>
        <p:txBody>
          <a:bodyPr/>
          <a:lstStyle/>
          <a:p>
            <a:fld id="{C84723DC-084C-2749-8E9E-B3D115BCA938}" type="datetimeFigureOut">
              <a:rPr lang="fr-FR" smtClean="0"/>
              <a:t>07/03/2023</a:t>
            </a:fld>
            <a:endParaRPr lang="fr-FR"/>
          </a:p>
        </p:txBody>
      </p:sp>
      <p:sp>
        <p:nvSpPr>
          <p:cNvPr id="4" name="Espace réservé du pied de page 3">
            <a:extLst>
              <a:ext uri="{FF2B5EF4-FFF2-40B4-BE49-F238E27FC236}">
                <a16:creationId xmlns:a16="http://schemas.microsoft.com/office/drawing/2014/main" id="{409E92EB-9704-A248-33A1-5291EF219C7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E33D595-323F-EF69-76A9-E378129AB723}"/>
              </a:ext>
            </a:extLst>
          </p:cNvPr>
          <p:cNvSpPr>
            <a:spLocks noGrp="1"/>
          </p:cNvSpPr>
          <p:nvPr>
            <p:ph type="sldNum" sz="quarter" idx="12"/>
          </p:nvPr>
        </p:nvSpPr>
        <p:spPr/>
        <p:txBody>
          <a:bodyPr/>
          <a:lstStyle/>
          <a:p>
            <a:fld id="{E2E91938-6417-A945-A2B1-F0D635C31549}" type="slidenum">
              <a:rPr lang="fr-FR" smtClean="0"/>
              <a:t>‹N°›</a:t>
            </a:fld>
            <a:endParaRPr lang="fr-FR"/>
          </a:p>
        </p:txBody>
      </p:sp>
    </p:spTree>
    <p:extLst>
      <p:ext uri="{BB962C8B-B14F-4D97-AF65-F5344CB8AC3E}">
        <p14:creationId xmlns:p14="http://schemas.microsoft.com/office/powerpoint/2010/main" val="4107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D2F645F-0D6E-71EB-4782-6AE17A391C00}"/>
              </a:ext>
            </a:extLst>
          </p:cNvPr>
          <p:cNvSpPr>
            <a:spLocks noGrp="1"/>
          </p:cNvSpPr>
          <p:nvPr>
            <p:ph type="dt" sz="half" idx="10"/>
          </p:nvPr>
        </p:nvSpPr>
        <p:spPr/>
        <p:txBody>
          <a:bodyPr/>
          <a:lstStyle/>
          <a:p>
            <a:fld id="{C84723DC-084C-2749-8E9E-B3D115BCA938}" type="datetimeFigureOut">
              <a:rPr lang="fr-FR" smtClean="0"/>
              <a:t>07/03/2023</a:t>
            </a:fld>
            <a:endParaRPr lang="fr-FR"/>
          </a:p>
        </p:txBody>
      </p:sp>
      <p:sp>
        <p:nvSpPr>
          <p:cNvPr id="3" name="Espace réservé du pied de page 2">
            <a:extLst>
              <a:ext uri="{FF2B5EF4-FFF2-40B4-BE49-F238E27FC236}">
                <a16:creationId xmlns:a16="http://schemas.microsoft.com/office/drawing/2014/main" id="{E1A60340-C2D8-3EB3-EA62-99ED234C22E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49BAEA8-EE69-C03F-A4FC-C9E2BA324066}"/>
              </a:ext>
            </a:extLst>
          </p:cNvPr>
          <p:cNvSpPr>
            <a:spLocks noGrp="1"/>
          </p:cNvSpPr>
          <p:nvPr>
            <p:ph type="sldNum" sz="quarter" idx="12"/>
          </p:nvPr>
        </p:nvSpPr>
        <p:spPr/>
        <p:txBody>
          <a:bodyPr/>
          <a:lstStyle/>
          <a:p>
            <a:fld id="{E2E91938-6417-A945-A2B1-F0D635C31549}" type="slidenum">
              <a:rPr lang="fr-FR" smtClean="0"/>
              <a:t>‹N°›</a:t>
            </a:fld>
            <a:endParaRPr lang="fr-FR"/>
          </a:p>
        </p:txBody>
      </p:sp>
    </p:spTree>
    <p:extLst>
      <p:ext uri="{BB962C8B-B14F-4D97-AF65-F5344CB8AC3E}">
        <p14:creationId xmlns:p14="http://schemas.microsoft.com/office/powerpoint/2010/main" val="1500637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BBE1E9-F333-749C-B4F2-8C8145EB05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D36BA22-D497-F4B8-3A77-307282BF71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8C05642-55D3-F019-55E5-23B59D179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D017A64-F73E-AEF2-78B6-B70F385619C7}"/>
              </a:ext>
            </a:extLst>
          </p:cNvPr>
          <p:cNvSpPr>
            <a:spLocks noGrp="1"/>
          </p:cNvSpPr>
          <p:nvPr>
            <p:ph type="dt" sz="half" idx="10"/>
          </p:nvPr>
        </p:nvSpPr>
        <p:spPr/>
        <p:txBody>
          <a:bodyPr/>
          <a:lstStyle/>
          <a:p>
            <a:fld id="{C84723DC-084C-2749-8E9E-B3D115BCA938}" type="datetimeFigureOut">
              <a:rPr lang="fr-FR" smtClean="0"/>
              <a:t>07/03/2023</a:t>
            </a:fld>
            <a:endParaRPr lang="fr-FR"/>
          </a:p>
        </p:txBody>
      </p:sp>
      <p:sp>
        <p:nvSpPr>
          <p:cNvPr id="6" name="Espace réservé du pied de page 5">
            <a:extLst>
              <a:ext uri="{FF2B5EF4-FFF2-40B4-BE49-F238E27FC236}">
                <a16:creationId xmlns:a16="http://schemas.microsoft.com/office/drawing/2014/main" id="{1A4B0348-9A1B-4D55-AC88-DD9AB2B1DEB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727D66A-B5ED-4743-9848-1E1CE6CECF30}"/>
              </a:ext>
            </a:extLst>
          </p:cNvPr>
          <p:cNvSpPr>
            <a:spLocks noGrp="1"/>
          </p:cNvSpPr>
          <p:nvPr>
            <p:ph type="sldNum" sz="quarter" idx="12"/>
          </p:nvPr>
        </p:nvSpPr>
        <p:spPr/>
        <p:txBody>
          <a:bodyPr/>
          <a:lstStyle/>
          <a:p>
            <a:fld id="{E2E91938-6417-A945-A2B1-F0D635C31549}" type="slidenum">
              <a:rPr lang="fr-FR" smtClean="0"/>
              <a:t>‹N°›</a:t>
            </a:fld>
            <a:endParaRPr lang="fr-FR"/>
          </a:p>
        </p:txBody>
      </p:sp>
    </p:spTree>
    <p:extLst>
      <p:ext uri="{BB962C8B-B14F-4D97-AF65-F5344CB8AC3E}">
        <p14:creationId xmlns:p14="http://schemas.microsoft.com/office/powerpoint/2010/main" val="253024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EB3E16-9421-EBFA-A688-9E3E6157DD6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0D7E59F-F98F-1ED4-D1E0-CCDC69B31D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A9F7225-2BCA-E0E0-2CDF-92E35A3B2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2D87366-EF39-9B89-F79F-A95BF837337F}"/>
              </a:ext>
            </a:extLst>
          </p:cNvPr>
          <p:cNvSpPr>
            <a:spLocks noGrp="1"/>
          </p:cNvSpPr>
          <p:nvPr>
            <p:ph type="dt" sz="half" idx="10"/>
          </p:nvPr>
        </p:nvSpPr>
        <p:spPr/>
        <p:txBody>
          <a:bodyPr/>
          <a:lstStyle/>
          <a:p>
            <a:fld id="{C84723DC-084C-2749-8E9E-B3D115BCA938}" type="datetimeFigureOut">
              <a:rPr lang="fr-FR" smtClean="0"/>
              <a:t>07/03/2023</a:t>
            </a:fld>
            <a:endParaRPr lang="fr-FR"/>
          </a:p>
        </p:txBody>
      </p:sp>
      <p:sp>
        <p:nvSpPr>
          <p:cNvPr id="6" name="Espace réservé du pied de page 5">
            <a:extLst>
              <a:ext uri="{FF2B5EF4-FFF2-40B4-BE49-F238E27FC236}">
                <a16:creationId xmlns:a16="http://schemas.microsoft.com/office/drawing/2014/main" id="{25CBD94D-7D72-1B28-D3DB-C4410AE7EDF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D598074-3136-AF4E-52EB-94F264F9207A}"/>
              </a:ext>
            </a:extLst>
          </p:cNvPr>
          <p:cNvSpPr>
            <a:spLocks noGrp="1"/>
          </p:cNvSpPr>
          <p:nvPr>
            <p:ph type="sldNum" sz="quarter" idx="12"/>
          </p:nvPr>
        </p:nvSpPr>
        <p:spPr/>
        <p:txBody>
          <a:bodyPr/>
          <a:lstStyle/>
          <a:p>
            <a:fld id="{E2E91938-6417-A945-A2B1-F0D635C31549}" type="slidenum">
              <a:rPr lang="fr-FR" smtClean="0"/>
              <a:t>‹N°›</a:t>
            </a:fld>
            <a:endParaRPr lang="fr-FR"/>
          </a:p>
        </p:txBody>
      </p:sp>
    </p:spTree>
    <p:extLst>
      <p:ext uri="{BB962C8B-B14F-4D97-AF65-F5344CB8AC3E}">
        <p14:creationId xmlns:p14="http://schemas.microsoft.com/office/powerpoint/2010/main" val="274872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DE3000F-0515-D9DF-9B07-C08DAF597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3B87696-7E13-766E-3A18-45E434C6F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0BAAD8-9FD8-416E-5CB1-7B84E0F56D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723DC-084C-2749-8E9E-B3D115BCA938}" type="datetimeFigureOut">
              <a:rPr lang="fr-FR" smtClean="0"/>
              <a:t>07/03/2023</a:t>
            </a:fld>
            <a:endParaRPr lang="fr-FR"/>
          </a:p>
        </p:txBody>
      </p:sp>
      <p:sp>
        <p:nvSpPr>
          <p:cNvPr id="5" name="Espace réservé du pied de page 4">
            <a:extLst>
              <a:ext uri="{FF2B5EF4-FFF2-40B4-BE49-F238E27FC236}">
                <a16:creationId xmlns:a16="http://schemas.microsoft.com/office/drawing/2014/main" id="{59CA764D-B99E-E7BA-CD77-396528865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10571E7-DA10-5674-222E-BB33C80A7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E91938-6417-A945-A2B1-F0D635C31549}" type="slidenum">
              <a:rPr lang="fr-FR" smtClean="0"/>
              <a:t>‹N°›</a:t>
            </a:fld>
            <a:endParaRPr lang="fr-FR"/>
          </a:p>
        </p:txBody>
      </p:sp>
    </p:spTree>
    <p:extLst>
      <p:ext uri="{BB962C8B-B14F-4D97-AF65-F5344CB8AC3E}">
        <p14:creationId xmlns:p14="http://schemas.microsoft.com/office/powerpoint/2010/main" val="1703196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41E4BC-A053-0F60-80A3-78D617176E9B}"/>
              </a:ext>
            </a:extLst>
          </p:cNvPr>
          <p:cNvSpPr>
            <a:spLocks noGrp="1"/>
          </p:cNvSpPr>
          <p:nvPr>
            <p:ph type="ctrTitle"/>
          </p:nvPr>
        </p:nvSpPr>
        <p:spPr>
          <a:xfrm>
            <a:off x="-1359571" y="-1577489"/>
            <a:ext cx="9144000" cy="2387600"/>
          </a:xfrm>
        </p:spPr>
        <p:txBody>
          <a:bodyPr>
            <a:normAutofit/>
          </a:bodyPr>
          <a:lstStyle/>
          <a:p>
            <a:r>
              <a:rPr lang="fr-FR" sz="2000" u="sng" dirty="0">
                <a:latin typeface="Futura Medium" panose="020B0602020204020303" pitchFamily="34" charset="-79"/>
                <a:cs typeface="Futura Medium" panose="020B0602020204020303" pitchFamily="34" charset="-79"/>
              </a:rPr>
              <a:t>About us</a:t>
            </a:r>
          </a:p>
        </p:txBody>
      </p:sp>
      <p:sp>
        <p:nvSpPr>
          <p:cNvPr id="3" name="Sous-titre 2">
            <a:extLst>
              <a:ext uri="{FF2B5EF4-FFF2-40B4-BE49-F238E27FC236}">
                <a16:creationId xmlns:a16="http://schemas.microsoft.com/office/drawing/2014/main" id="{FD6144A8-A05F-1005-A2F0-113EB5BB5313}"/>
              </a:ext>
            </a:extLst>
          </p:cNvPr>
          <p:cNvSpPr>
            <a:spLocks noGrp="1"/>
          </p:cNvSpPr>
          <p:nvPr>
            <p:ph type="subTitle" idx="1"/>
          </p:nvPr>
        </p:nvSpPr>
        <p:spPr>
          <a:xfrm>
            <a:off x="1544436" y="1301176"/>
            <a:ext cx="8849630" cy="4069477"/>
          </a:xfrm>
        </p:spPr>
        <p:txBody>
          <a:bodyPr>
            <a:normAutofit fontScale="92500" lnSpcReduction="10000"/>
          </a:bodyPr>
          <a:lstStyle/>
          <a:p>
            <a:pPr algn="l">
              <a:lnSpc>
                <a:spcPct val="160000"/>
              </a:lnSpc>
            </a:pPr>
            <a:r>
              <a:rPr lang="en-US" sz="1200" b="0" i="0" dirty="0">
                <a:effectLst/>
                <a:latin typeface="Futura Medium" panose="020B0602020204020303" pitchFamily="34" charset="-79"/>
                <a:cs typeface="Futura Medium" panose="020B0602020204020303" pitchFamily="34" charset="-79"/>
              </a:rPr>
              <a:t>Introducing X-Aurora, the all-in-one app that has everything you need to stay connected, shop for all types of products, make secure online payments, and stay up-to-date with the latest news!</a:t>
            </a:r>
          </a:p>
          <a:p>
            <a:pPr algn="l">
              <a:lnSpc>
                <a:spcPct val="160000"/>
              </a:lnSpc>
            </a:pPr>
            <a:r>
              <a:rPr lang="en-US" sz="1200" b="0" i="0" dirty="0">
                <a:effectLst/>
                <a:latin typeface="Futura Medium" panose="020B0602020204020303" pitchFamily="34" charset="-79"/>
                <a:cs typeface="Futura Medium" panose="020B0602020204020303" pitchFamily="34" charset="-79"/>
              </a:rPr>
              <a:t>With X-Aurora, you can chat with friends and family in real-time, no matter where they are in the world. Stay in touch with loved ones, share photos and videos, and keep the conversation going with ease.</a:t>
            </a:r>
          </a:p>
          <a:p>
            <a:pPr algn="l">
              <a:lnSpc>
                <a:spcPct val="160000"/>
              </a:lnSpc>
            </a:pPr>
            <a:r>
              <a:rPr lang="en-US" sz="1200" b="0" i="0" dirty="0">
                <a:effectLst/>
                <a:latin typeface="Futura Medium" panose="020B0602020204020303" pitchFamily="34" charset="-79"/>
                <a:cs typeface="Futura Medium" panose="020B0602020204020303" pitchFamily="34" charset="-79"/>
              </a:rPr>
              <a:t>In addition to chat, X-Aurora also has a comprehensive shopping feature that lets you browse and purchase all types of products right from your phone. Whether you're looking for clothing, electronics, home goods, or anything in between, X-Aurora has you covered. With a wide selection of products from trusted retailers, you can shop with confidence knowing that you're getting the best deals.</a:t>
            </a:r>
          </a:p>
          <a:p>
            <a:pPr algn="l">
              <a:lnSpc>
                <a:spcPct val="160000"/>
              </a:lnSpc>
            </a:pPr>
            <a:r>
              <a:rPr lang="en-US" sz="1200" b="0" i="0" dirty="0">
                <a:effectLst/>
                <a:latin typeface="Futura Medium" panose="020B0602020204020303" pitchFamily="34" charset="-79"/>
                <a:cs typeface="Futura Medium" panose="020B0602020204020303" pitchFamily="34" charset="-79"/>
              </a:rPr>
              <a:t>X-Aurora also features secure online payment options, so you can make purchases with ease and peace of mind. From credit and debit cards to digital wallets, X-Aurora has a variety of payment options to suit your needs.</a:t>
            </a:r>
          </a:p>
          <a:p>
            <a:pPr algn="l">
              <a:lnSpc>
                <a:spcPct val="160000"/>
              </a:lnSpc>
            </a:pPr>
            <a:r>
              <a:rPr lang="en-US" sz="1200" b="0" i="0" dirty="0">
                <a:effectLst/>
                <a:latin typeface="Futura Medium" panose="020B0602020204020303" pitchFamily="34" charset="-79"/>
                <a:cs typeface="Futura Medium" panose="020B0602020204020303" pitchFamily="34" charset="-79"/>
              </a:rPr>
              <a:t>Finally, stay up-to-date with the latest news and current events with X-Aurora's news feature. Get breaking news alerts, read articles from trusted sources, and stay informed about the world around you.</a:t>
            </a:r>
          </a:p>
          <a:p>
            <a:pPr algn="l">
              <a:lnSpc>
                <a:spcPct val="160000"/>
              </a:lnSpc>
            </a:pPr>
            <a:r>
              <a:rPr lang="en-US" sz="1200" b="0" i="0" dirty="0">
                <a:effectLst/>
                <a:latin typeface="Futura Medium" panose="020B0602020204020303" pitchFamily="34" charset="-79"/>
                <a:cs typeface="Futura Medium" panose="020B0602020204020303" pitchFamily="34" charset="-79"/>
              </a:rPr>
              <a:t>With X-Aurora, everything you need is right at your fingertips. Download the app today and start chatting, shopping, paying, and reading the news like never before!</a:t>
            </a:r>
          </a:p>
          <a:p>
            <a:endParaRPr lang="en-US" sz="1200" dirty="0"/>
          </a:p>
        </p:txBody>
      </p:sp>
      <p:pic>
        <p:nvPicPr>
          <p:cNvPr id="5" name="Image 4">
            <a:extLst>
              <a:ext uri="{FF2B5EF4-FFF2-40B4-BE49-F238E27FC236}">
                <a16:creationId xmlns:a16="http://schemas.microsoft.com/office/drawing/2014/main" id="{FA36AEBD-4F22-73C4-A55F-C1C34339B6EE}"/>
              </a:ext>
            </a:extLst>
          </p:cNvPr>
          <p:cNvPicPr>
            <a:picLocks noChangeAspect="1"/>
          </p:cNvPicPr>
          <p:nvPr/>
        </p:nvPicPr>
        <p:blipFill>
          <a:blip r:embed="rId2"/>
          <a:stretch>
            <a:fillRect/>
          </a:stretch>
        </p:blipFill>
        <p:spPr>
          <a:xfrm>
            <a:off x="1544436" y="274025"/>
            <a:ext cx="643179" cy="643179"/>
          </a:xfrm>
          <a:prstGeom prst="rect">
            <a:avLst/>
          </a:prstGeom>
        </p:spPr>
      </p:pic>
    </p:spTree>
    <p:extLst>
      <p:ext uri="{BB962C8B-B14F-4D97-AF65-F5344CB8AC3E}">
        <p14:creationId xmlns:p14="http://schemas.microsoft.com/office/powerpoint/2010/main" val="262450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4E043328-4B7D-7E76-9DED-9F796BB807EE}"/>
              </a:ext>
            </a:extLst>
          </p:cNvPr>
          <p:cNvSpPr>
            <a:spLocks noGrp="1"/>
          </p:cNvSpPr>
          <p:nvPr>
            <p:ph type="subTitle" idx="1"/>
          </p:nvPr>
        </p:nvSpPr>
        <p:spPr>
          <a:xfrm>
            <a:off x="1524000" y="1729695"/>
            <a:ext cx="9144000" cy="3961241"/>
          </a:xfrm>
        </p:spPr>
        <p:txBody>
          <a:bodyPr>
            <a:normAutofit fontScale="25000" lnSpcReduction="20000"/>
          </a:bodyPr>
          <a:lstStyle/>
          <a:p>
            <a:pPr algn="l">
              <a:lnSpc>
                <a:spcPct val="170000"/>
              </a:lnSpc>
            </a:pPr>
            <a:r>
              <a:rPr lang="en-US" sz="4400" b="0" i="0" dirty="0">
                <a:effectLst/>
                <a:latin typeface="Futura Medium" panose="020B0602020204020303" pitchFamily="34" charset="-79"/>
                <a:cs typeface="Futura Medium" panose="020B0602020204020303" pitchFamily="34" charset="-79"/>
              </a:rPr>
              <a:t>At X-Aurora, we are dedicated to continuously improving and investing in our app to provide our users with the best possible experience. We understand the importance of staying up-to-date with the latest trends and technologies in the digital space, and we are committed to implementing these advancements to enhance our app's functionality and features.</a:t>
            </a:r>
          </a:p>
          <a:p>
            <a:pPr algn="l">
              <a:lnSpc>
                <a:spcPct val="170000"/>
              </a:lnSpc>
            </a:pPr>
            <a:r>
              <a:rPr lang="en-US" sz="4400" b="0" i="0" dirty="0">
                <a:effectLst/>
                <a:latin typeface="Futura Medium" panose="020B0602020204020303" pitchFamily="34" charset="-79"/>
                <a:cs typeface="Futura Medium" panose="020B0602020204020303" pitchFamily="34" charset="-79"/>
              </a:rPr>
              <a:t>Every day, we invest in X-Aurora by developing new features, improving existing ones, and conducting extensive testing to ensure that our app is reliable and user-friendly. We are constantly gathering feedback from our users and using this feedback to make informed decisions about how to enhance our app.</a:t>
            </a:r>
          </a:p>
          <a:p>
            <a:pPr algn="l">
              <a:lnSpc>
                <a:spcPct val="170000"/>
              </a:lnSpc>
            </a:pPr>
            <a:r>
              <a:rPr lang="en-US" sz="4400" b="0" i="0" dirty="0">
                <a:effectLst/>
                <a:latin typeface="Futura Medium" panose="020B0602020204020303" pitchFamily="34" charset="-79"/>
                <a:cs typeface="Futura Medium" panose="020B0602020204020303" pitchFamily="34" charset="-79"/>
              </a:rPr>
              <a:t>We also invest in our team of developers, designers, and other experts who work tirelessly to bring X-Aurora to life. By hiring the best and brightest talent in the industry, we ensure that our app is built to the highest standards and that we can continue to innovate and grow.</a:t>
            </a:r>
          </a:p>
          <a:p>
            <a:pPr algn="l">
              <a:lnSpc>
                <a:spcPct val="170000"/>
              </a:lnSpc>
            </a:pPr>
            <a:r>
              <a:rPr lang="en-US" sz="4400" b="0" i="0" dirty="0">
                <a:effectLst/>
                <a:latin typeface="Futura Medium" panose="020B0602020204020303" pitchFamily="34" charset="-79"/>
                <a:cs typeface="Futura Medium" panose="020B0602020204020303" pitchFamily="34" charset="-79"/>
              </a:rPr>
              <a:t>At X-Aurora, we believe that investing in our app is an investment in our users. We are committed to providing a seamless all-in-one experience for messaging, shopping, online payments, and news, and we will continue to invest in our app to make this a reality.</a:t>
            </a:r>
          </a:p>
          <a:p>
            <a:pPr algn="l">
              <a:lnSpc>
                <a:spcPct val="170000"/>
              </a:lnSpc>
            </a:pPr>
            <a:r>
              <a:rPr lang="en-US" sz="4400" b="0" i="0" dirty="0">
                <a:effectLst/>
                <a:latin typeface="Futura Medium" panose="020B0602020204020303" pitchFamily="34" charset="-79"/>
                <a:cs typeface="Futura Medium" panose="020B0602020204020303" pitchFamily="34" charset="-79"/>
              </a:rPr>
              <a:t>Thank you for your support of X-Aurora. We look forward to sharing our future developments with you.</a:t>
            </a:r>
          </a:p>
          <a:p>
            <a:pPr algn="l">
              <a:lnSpc>
                <a:spcPct val="170000"/>
              </a:lnSpc>
            </a:pPr>
            <a:br>
              <a:rPr lang="fr-FR" sz="4400" b="0" i="0" dirty="0">
                <a:effectLst/>
                <a:latin typeface="Futura Medium" panose="020B0602020204020303" pitchFamily="34" charset="-79"/>
                <a:cs typeface="Futura Medium" panose="020B0602020204020303" pitchFamily="34" charset="-79"/>
              </a:rPr>
            </a:br>
            <a:endParaRPr lang="fr-FR" sz="4400" b="0" i="0" dirty="0">
              <a:effectLst/>
              <a:latin typeface="Futura Medium" panose="020B0602020204020303" pitchFamily="34" charset="-79"/>
              <a:cs typeface="Futura Medium" panose="020B0602020204020303" pitchFamily="34" charset="-79"/>
            </a:endParaRPr>
          </a:p>
          <a:p>
            <a:endParaRPr lang="fr-FR" dirty="0"/>
          </a:p>
        </p:txBody>
      </p:sp>
      <p:pic>
        <p:nvPicPr>
          <p:cNvPr id="4" name="Image 3">
            <a:extLst>
              <a:ext uri="{FF2B5EF4-FFF2-40B4-BE49-F238E27FC236}">
                <a16:creationId xmlns:a16="http://schemas.microsoft.com/office/drawing/2014/main" id="{50C3881C-FF77-A1FC-F3AA-936A2E6EF163}"/>
              </a:ext>
            </a:extLst>
          </p:cNvPr>
          <p:cNvPicPr>
            <a:picLocks noChangeAspect="1"/>
          </p:cNvPicPr>
          <p:nvPr/>
        </p:nvPicPr>
        <p:blipFill>
          <a:blip r:embed="rId2"/>
          <a:stretch>
            <a:fillRect/>
          </a:stretch>
        </p:blipFill>
        <p:spPr>
          <a:xfrm>
            <a:off x="1344251" y="560710"/>
            <a:ext cx="643179" cy="643179"/>
          </a:xfrm>
          <a:prstGeom prst="rect">
            <a:avLst/>
          </a:prstGeom>
        </p:spPr>
      </p:pic>
      <p:sp>
        <p:nvSpPr>
          <p:cNvPr id="5" name="Titre 1">
            <a:extLst>
              <a:ext uri="{FF2B5EF4-FFF2-40B4-BE49-F238E27FC236}">
                <a16:creationId xmlns:a16="http://schemas.microsoft.com/office/drawing/2014/main" id="{CF349E89-DC4A-B12C-E770-FCA141D9FC5E}"/>
              </a:ext>
            </a:extLst>
          </p:cNvPr>
          <p:cNvSpPr>
            <a:spLocks noGrp="1"/>
          </p:cNvSpPr>
          <p:nvPr>
            <p:ph type="ctrTitle"/>
          </p:nvPr>
        </p:nvSpPr>
        <p:spPr>
          <a:xfrm>
            <a:off x="-1515982" y="-1300763"/>
            <a:ext cx="9144000" cy="2387600"/>
          </a:xfrm>
        </p:spPr>
        <p:txBody>
          <a:bodyPr>
            <a:normAutofit/>
          </a:bodyPr>
          <a:lstStyle/>
          <a:p>
            <a:r>
              <a:rPr lang="fr-FR" sz="2000" u="sng" dirty="0">
                <a:latin typeface="Futura Medium" panose="020B0602020204020303" pitchFamily="34" charset="-79"/>
                <a:cs typeface="Futura Medium" panose="020B0602020204020303" pitchFamily="34" charset="-79"/>
              </a:rPr>
              <a:t>Work </a:t>
            </a:r>
            <a:r>
              <a:rPr lang="fr-FR" sz="2000" u="sng" dirty="0" err="1">
                <a:latin typeface="Futura Medium" panose="020B0602020204020303" pitchFamily="34" charset="-79"/>
                <a:cs typeface="Futura Medium" panose="020B0602020204020303" pitchFamily="34" charset="-79"/>
              </a:rPr>
              <a:t>ethic</a:t>
            </a:r>
            <a:endParaRPr lang="fr-FR" sz="2000" u="sng"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101433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4E043328-4B7D-7E76-9DED-9F796BB807EE}"/>
              </a:ext>
            </a:extLst>
          </p:cNvPr>
          <p:cNvSpPr>
            <a:spLocks noGrp="1"/>
          </p:cNvSpPr>
          <p:nvPr>
            <p:ph type="subTitle" idx="1"/>
          </p:nvPr>
        </p:nvSpPr>
        <p:spPr>
          <a:xfrm>
            <a:off x="1524000" y="1729695"/>
            <a:ext cx="9144000" cy="3961241"/>
          </a:xfrm>
        </p:spPr>
        <p:txBody>
          <a:bodyPr>
            <a:normAutofit fontScale="25000" lnSpcReduction="20000"/>
          </a:bodyPr>
          <a:lstStyle/>
          <a:p>
            <a:pPr algn="l">
              <a:lnSpc>
                <a:spcPct val="170000"/>
              </a:lnSpc>
            </a:pPr>
            <a:r>
              <a:rPr lang="en-US" sz="4400" b="0" i="0" dirty="0">
                <a:effectLst/>
                <a:latin typeface="Futura Medium" panose="020B0602020204020303" pitchFamily="34" charset="-79"/>
                <a:cs typeface="Futura Medium" panose="020B0602020204020303" pitchFamily="34" charset="-79"/>
              </a:rPr>
              <a:t>At X-Aurora, we understand the importance of using the best technology to create an app that is reliable, efficient, and user-friendly. That is why we use React Native, a powerful and flexible framework that allows us to build high-quality mobile apps for both iOS and Android platforms.</a:t>
            </a:r>
          </a:p>
          <a:p>
            <a:pPr algn="l">
              <a:lnSpc>
                <a:spcPct val="170000"/>
              </a:lnSpc>
            </a:pPr>
            <a:r>
              <a:rPr lang="en-US" sz="4400" b="0" i="0" dirty="0">
                <a:effectLst/>
                <a:latin typeface="Futura Medium" panose="020B0602020204020303" pitchFamily="34" charset="-79"/>
                <a:cs typeface="Futura Medium" panose="020B0602020204020303" pitchFamily="34" charset="-79"/>
              </a:rPr>
              <a:t>React Native enables us to create a seamless and engaging user experience that is consistent across all devices. This framework uses a single codebase, which allows us to develop and maintain our app more efficiently and cost-effectively than other development platforms.</a:t>
            </a:r>
          </a:p>
          <a:p>
            <a:pPr algn="l">
              <a:lnSpc>
                <a:spcPct val="170000"/>
              </a:lnSpc>
            </a:pPr>
            <a:r>
              <a:rPr lang="en-US" sz="4400" b="0" i="0" dirty="0">
                <a:effectLst/>
                <a:latin typeface="Futura Medium" panose="020B0602020204020303" pitchFamily="34" charset="-79"/>
                <a:cs typeface="Futura Medium" panose="020B0602020204020303" pitchFamily="34" charset="-79"/>
              </a:rPr>
              <a:t>By leveraging React Native, we can also take advantage of its extensive library of pre-built components, making it easier for us to develop new features and functionalities while maintaining a high level of quality and consistency.</a:t>
            </a:r>
          </a:p>
          <a:p>
            <a:pPr algn="l">
              <a:lnSpc>
                <a:spcPct val="170000"/>
              </a:lnSpc>
            </a:pPr>
            <a:r>
              <a:rPr lang="en-US" sz="4400" b="0" i="0" dirty="0">
                <a:effectLst/>
                <a:latin typeface="Futura Medium" panose="020B0602020204020303" pitchFamily="34" charset="-79"/>
                <a:cs typeface="Futura Medium" panose="020B0602020204020303" pitchFamily="34" charset="-79"/>
              </a:rPr>
              <a:t>At X-Aurora, we believe that by using the best technology available, we can create an app that delivers the best possible user experience. We are committed to continuously improving and refining our app, and we will continue to leverage the latest technology to do so.</a:t>
            </a:r>
          </a:p>
          <a:p>
            <a:pPr algn="l">
              <a:lnSpc>
                <a:spcPct val="170000"/>
              </a:lnSpc>
            </a:pPr>
            <a:r>
              <a:rPr lang="en-US" sz="4400" b="0" i="0" dirty="0">
                <a:effectLst/>
                <a:latin typeface="Futura Medium" panose="020B0602020204020303" pitchFamily="34" charset="-79"/>
                <a:cs typeface="Futura Medium" panose="020B0602020204020303" pitchFamily="34" charset="-79"/>
              </a:rPr>
              <a:t>Thank you for your support of X-Aurora. We look forward to providing you with the best possible mobile app experience.</a:t>
            </a:r>
          </a:p>
          <a:p>
            <a:pPr algn="l">
              <a:lnSpc>
                <a:spcPct val="170000"/>
              </a:lnSpc>
            </a:pPr>
            <a:br>
              <a:rPr lang="fr-FR" sz="4400" b="0" i="0" dirty="0">
                <a:effectLst/>
                <a:latin typeface="Futura Medium" panose="020B0602020204020303" pitchFamily="34" charset="-79"/>
                <a:cs typeface="Futura Medium" panose="020B0602020204020303" pitchFamily="34" charset="-79"/>
              </a:rPr>
            </a:br>
            <a:endParaRPr lang="fr-FR" sz="4400" b="0" i="0" dirty="0">
              <a:effectLst/>
              <a:latin typeface="Futura Medium" panose="020B0602020204020303" pitchFamily="34" charset="-79"/>
              <a:cs typeface="Futura Medium" panose="020B0602020204020303" pitchFamily="34" charset="-79"/>
            </a:endParaRPr>
          </a:p>
          <a:p>
            <a:pPr algn="l">
              <a:lnSpc>
                <a:spcPct val="170000"/>
              </a:lnSpc>
            </a:pPr>
            <a:br>
              <a:rPr lang="fr-FR" sz="4400" b="0" i="0" dirty="0">
                <a:effectLst/>
                <a:latin typeface="Futura Medium" panose="020B0602020204020303" pitchFamily="34" charset="-79"/>
                <a:cs typeface="Futura Medium" panose="020B0602020204020303" pitchFamily="34" charset="-79"/>
              </a:rPr>
            </a:br>
            <a:endParaRPr lang="fr-FR" sz="4400" b="0" i="0" dirty="0">
              <a:effectLst/>
              <a:latin typeface="Futura Medium" panose="020B0602020204020303" pitchFamily="34" charset="-79"/>
              <a:cs typeface="Futura Medium" panose="020B0602020204020303" pitchFamily="34" charset="-79"/>
            </a:endParaRPr>
          </a:p>
          <a:p>
            <a:endParaRPr lang="fr-FR" dirty="0"/>
          </a:p>
        </p:txBody>
      </p:sp>
      <p:pic>
        <p:nvPicPr>
          <p:cNvPr id="4" name="Image 3">
            <a:extLst>
              <a:ext uri="{FF2B5EF4-FFF2-40B4-BE49-F238E27FC236}">
                <a16:creationId xmlns:a16="http://schemas.microsoft.com/office/drawing/2014/main" id="{50C3881C-FF77-A1FC-F3AA-936A2E6EF163}"/>
              </a:ext>
            </a:extLst>
          </p:cNvPr>
          <p:cNvPicPr>
            <a:picLocks noChangeAspect="1"/>
          </p:cNvPicPr>
          <p:nvPr/>
        </p:nvPicPr>
        <p:blipFill>
          <a:blip r:embed="rId2"/>
          <a:stretch>
            <a:fillRect/>
          </a:stretch>
        </p:blipFill>
        <p:spPr>
          <a:xfrm>
            <a:off x="1344251" y="560710"/>
            <a:ext cx="643179" cy="643179"/>
          </a:xfrm>
          <a:prstGeom prst="rect">
            <a:avLst/>
          </a:prstGeom>
        </p:spPr>
      </p:pic>
      <p:sp>
        <p:nvSpPr>
          <p:cNvPr id="5" name="Titre 1">
            <a:extLst>
              <a:ext uri="{FF2B5EF4-FFF2-40B4-BE49-F238E27FC236}">
                <a16:creationId xmlns:a16="http://schemas.microsoft.com/office/drawing/2014/main" id="{CF349E89-DC4A-B12C-E770-FCA141D9FC5E}"/>
              </a:ext>
            </a:extLst>
          </p:cNvPr>
          <p:cNvSpPr>
            <a:spLocks noGrp="1"/>
          </p:cNvSpPr>
          <p:nvPr>
            <p:ph type="ctrTitle"/>
          </p:nvPr>
        </p:nvSpPr>
        <p:spPr>
          <a:xfrm>
            <a:off x="-1515982" y="-1300763"/>
            <a:ext cx="9144000" cy="2387600"/>
          </a:xfrm>
        </p:spPr>
        <p:txBody>
          <a:bodyPr>
            <a:normAutofit/>
          </a:bodyPr>
          <a:lstStyle/>
          <a:p>
            <a:r>
              <a:rPr lang="fr-FR" sz="2000" u="sng" dirty="0">
                <a:latin typeface="Futura Medium" panose="020B0602020204020303" pitchFamily="34" charset="-79"/>
                <a:cs typeface="Futura Medium" panose="020B0602020204020303" pitchFamily="34" charset="-79"/>
              </a:rPr>
              <a:t>Our Technologies</a:t>
            </a:r>
          </a:p>
        </p:txBody>
      </p:sp>
    </p:spTree>
    <p:extLst>
      <p:ext uri="{BB962C8B-B14F-4D97-AF65-F5344CB8AC3E}">
        <p14:creationId xmlns:p14="http://schemas.microsoft.com/office/powerpoint/2010/main" val="73542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41E4BC-A053-0F60-80A3-78D617176E9B}"/>
              </a:ext>
            </a:extLst>
          </p:cNvPr>
          <p:cNvSpPr>
            <a:spLocks noGrp="1"/>
          </p:cNvSpPr>
          <p:nvPr>
            <p:ph type="ctrTitle"/>
          </p:nvPr>
        </p:nvSpPr>
        <p:spPr>
          <a:xfrm>
            <a:off x="-1481258" y="-1596554"/>
            <a:ext cx="9144000" cy="2387600"/>
          </a:xfrm>
        </p:spPr>
        <p:txBody>
          <a:bodyPr>
            <a:normAutofit/>
          </a:bodyPr>
          <a:lstStyle/>
          <a:p>
            <a:r>
              <a:rPr lang="fr-FR" sz="2000" u="sng" dirty="0">
                <a:latin typeface="Futura Medium" panose="020B0602020204020303" pitchFamily="34" charset="-79"/>
                <a:cs typeface="Futura Medium" panose="020B0602020204020303" pitchFamily="34" charset="-79"/>
              </a:rPr>
              <a:t>The </a:t>
            </a:r>
            <a:r>
              <a:rPr lang="fr-FR" sz="2000" u="sng" dirty="0" err="1">
                <a:latin typeface="Futura Medium" panose="020B0602020204020303" pitchFamily="34" charset="-79"/>
                <a:cs typeface="Futura Medium" panose="020B0602020204020303" pitchFamily="34" charset="-79"/>
              </a:rPr>
              <a:t>Market</a:t>
            </a:r>
            <a:endParaRPr lang="fr-FR" sz="2000" u="sng" dirty="0">
              <a:latin typeface="Futura Medium" panose="020B0602020204020303" pitchFamily="34" charset="-79"/>
              <a:cs typeface="Futura Medium" panose="020B0602020204020303" pitchFamily="34" charset="-79"/>
            </a:endParaRPr>
          </a:p>
        </p:txBody>
      </p:sp>
      <p:sp>
        <p:nvSpPr>
          <p:cNvPr id="3" name="Sous-titre 2">
            <a:extLst>
              <a:ext uri="{FF2B5EF4-FFF2-40B4-BE49-F238E27FC236}">
                <a16:creationId xmlns:a16="http://schemas.microsoft.com/office/drawing/2014/main" id="{FD6144A8-A05F-1005-A2F0-113EB5BB5313}"/>
              </a:ext>
            </a:extLst>
          </p:cNvPr>
          <p:cNvSpPr>
            <a:spLocks noGrp="1"/>
          </p:cNvSpPr>
          <p:nvPr>
            <p:ph type="subTitle" idx="1"/>
          </p:nvPr>
        </p:nvSpPr>
        <p:spPr>
          <a:xfrm>
            <a:off x="1544436" y="1394261"/>
            <a:ext cx="8849630" cy="4069477"/>
          </a:xfrm>
        </p:spPr>
        <p:txBody>
          <a:bodyPr>
            <a:normAutofit fontScale="92500" lnSpcReduction="10000"/>
          </a:bodyPr>
          <a:lstStyle/>
          <a:p>
            <a:pPr algn="l">
              <a:lnSpc>
                <a:spcPct val="150000"/>
              </a:lnSpc>
            </a:pPr>
            <a:r>
              <a:rPr lang="en-US" sz="1200" b="0" i="0" dirty="0">
                <a:effectLst/>
                <a:latin typeface="Futura Medium" panose="020B0602020204020303" pitchFamily="34" charset="-79"/>
                <a:cs typeface="Futura Medium" panose="020B0602020204020303" pitchFamily="34" charset="-79"/>
              </a:rPr>
              <a:t>In the same industry as X-Aurora, there are several competitors that offer similar features and services. Some of the notable competitors include WhatsApp, Amazon, PayPal, and news apps like CNN and BBC.</a:t>
            </a:r>
          </a:p>
          <a:p>
            <a:pPr algn="l">
              <a:lnSpc>
                <a:spcPct val="150000"/>
              </a:lnSpc>
            </a:pPr>
            <a:r>
              <a:rPr lang="en-US" sz="1200" b="0" i="0" dirty="0">
                <a:effectLst/>
                <a:latin typeface="Futura Medium" panose="020B0602020204020303" pitchFamily="34" charset="-79"/>
                <a:cs typeface="Futura Medium" panose="020B0602020204020303" pitchFamily="34" charset="-79"/>
              </a:rPr>
              <a:t>However, X-Aurora stands out from its competitors in several ways. Firstly, X-Aurora is an all-in-one app that combines messaging, shopping, online payments, and news features into one seamless experience. This means users can chat with friends, buy products, make payments, and stay informed about current events without having to switch between multiple apps.</a:t>
            </a:r>
          </a:p>
          <a:p>
            <a:pPr algn="l">
              <a:lnSpc>
                <a:spcPct val="150000"/>
              </a:lnSpc>
            </a:pPr>
            <a:r>
              <a:rPr lang="en-US" sz="1200" b="0" i="0" dirty="0">
                <a:effectLst/>
                <a:latin typeface="Futura Medium" panose="020B0602020204020303" pitchFamily="34" charset="-79"/>
                <a:cs typeface="Futura Medium" panose="020B0602020204020303" pitchFamily="34" charset="-79"/>
              </a:rPr>
              <a:t>Secondly, X-Aurora offers a wide range of products from trusted retailers, making it a one-stop-shop for all your needs. Unlike other shopping apps that may focus on specific product categories, X-Aurora has a diverse selection of products, including clothing, electronics, home goods, and more.</a:t>
            </a:r>
          </a:p>
          <a:p>
            <a:pPr algn="l">
              <a:lnSpc>
                <a:spcPct val="150000"/>
              </a:lnSpc>
            </a:pPr>
            <a:r>
              <a:rPr lang="en-US" sz="1200" b="0" i="0" dirty="0">
                <a:effectLst/>
                <a:latin typeface="Futura Medium" panose="020B0602020204020303" pitchFamily="34" charset="-79"/>
                <a:cs typeface="Futura Medium" panose="020B0602020204020303" pitchFamily="34" charset="-79"/>
              </a:rPr>
              <a:t>Thirdly, X-Aurora offers secure online payment options, including digital wallets, credit cards, and debit cards. This means users can make purchases with ease and peace of mind, knowing that their financial information is protected.</a:t>
            </a:r>
          </a:p>
          <a:p>
            <a:pPr algn="l">
              <a:lnSpc>
                <a:spcPct val="150000"/>
              </a:lnSpc>
            </a:pPr>
            <a:r>
              <a:rPr lang="en-US" sz="1200" b="0" i="0" dirty="0">
                <a:effectLst/>
                <a:latin typeface="Futura Medium" panose="020B0602020204020303" pitchFamily="34" charset="-79"/>
                <a:cs typeface="Futura Medium" panose="020B0602020204020303" pitchFamily="34" charset="-79"/>
              </a:rPr>
              <a:t>Finally, X-Aurora's news feature provides users with the latest news and current events from trusted sources, making it a valuable resource for staying informed about the world around them.</a:t>
            </a:r>
          </a:p>
          <a:p>
            <a:pPr algn="l">
              <a:lnSpc>
                <a:spcPct val="150000"/>
              </a:lnSpc>
            </a:pPr>
            <a:r>
              <a:rPr lang="en-US" sz="1200" b="0" i="0" dirty="0">
                <a:effectLst/>
                <a:latin typeface="Futura Medium" panose="020B0602020204020303" pitchFamily="34" charset="-79"/>
                <a:cs typeface="Futura Medium" panose="020B0602020204020303" pitchFamily="34" charset="-79"/>
              </a:rPr>
              <a:t>Overall, while there are several competitors in the same industry as X-Aurora, the app stands out for its comprehensive all-in-one approach, diverse product selection, secure online payments, and reliable news feature.</a:t>
            </a:r>
          </a:p>
          <a:p>
            <a:pPr algn="l">
              <a:lnSpc>
                <a:spcPct val="160000"/>
              </a:lnSpc>
            </a:pPr>
            <a:endParaRPr lang="en-US" sz="1200" dirty="0"/>
          </a:p>
        </p:txBody>
      </p:sp>
      <p:pic>
        <p:nvPicPr>
          <p:cNvPr id="5" name="Image 4">
            <a:extLst>
              <a:ext uri="{FF2B5EF4-FFF2-40B4-BE49-F238E27FC236}">
                <a16:creationId xmlns:a16="http://schemas.microsoft.com/office/drawing/2014/main" id="{FA36AEBD-4F22-73C4-A55F-C1C34339B6EE}"/>
              </a:ext>
            </a:extLst>
          </p:cNvPr>
          <p:cNvPicPr>
            <a:picLocks noChangeAspect="1"/>
          </p:cNvPicPr>
          <p:nvPr/>
        </p:nvPicPr>
        <p:blipFill>
          <a:blip r:embed="rId2"/>
          <a:stretch>
            <a:fillRect/>
          </a:stretch>
        </p:blipFill>
        <p:spPr>
          <a:xfrm>
            <a:off x="1544436" y="274025"/>
            <a:ext cx="643179" cy="643179"/>
          </a:xfrm>
          <a:prstGeom prst="rect">
            <a:avLst/>
          </a:prstGeom>
        </p:spPr>
      </p:pic>
    </p:spTree>
    <p:extLst>
      <p:ext uri="{BB962C8B-B14F-4D97-AF65-F5344CB8AC3E}">
        <p14:creationId xmlns:p14="http://schemas.microsoft.com/office/powerpoint/2010/main" val="391301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7FC1A7-31A9-015D-912A-A7B930EF4353}"/>
              </a:ext>
            </a:extLst>
          </p:cNvPr>
          <p:cNvSpPr>
            <a:spLocks noGrp="1"/>
          </p:cNvSpPr>
          <p:nvPr>
            <p:ph type="title"/>
          </p:nvPr>
        </p:nvSpPr>
        <p:spPr>
          <a:xfrm>
            <a:off x="2303362" y="-126387"/>
            <a:ext cx="10515600" cy="1325563"/>
          </a:xfrm>
        </p:spPr>
        <p:txBody>
          <a:bodyPr>
            <a:normAutofit/>
          </a:bodyPr>
          <a:lstStyle/>
          <a:p>
            <a:r>
              <a:rPr lang="fr-FR" sz="2000" u="sng" dirty="0">
                <a:latin typeface="Futura Medium" panose="020B0602020204020303" pitchFamily="34" charset="-79"/>
                <a:cs typeface="Futura Medium" panose="020B0602020204020303" pitchFamily="34" charset="-79"/>
              </a:rPr>
              <a:t>For </a:t>
            </a:r>
            <a:r>
              <a:rPr lang="fr-FR" sz="2000" u="sng" dirty="0" err="1">
                <a:latin typeface="Futura Medium" panose="020B0602020204020303" pitchFamily="34" charset="-79"/>
                <a:cs typeface="Futura Medium" panose="020B0602020204020303" pitchFamily="34" charset="-79"/>
              </a:rPr>
              <a:t>investors</a:t>
            </a:r>
            <a:endParaRPr lang="fr-FR" sz="2000" u="sng" dirty="0">
              <a:latin typeface="Futura Medium" panose="020B0602020204020303" pitchFamily="34" charset="-79"/>
              <a:cs typeface="Futura Medium" panose="020B0602020204020303" pitchFamily="34" charset="-79"/>
            </a:endParaRPr>
          </a:p>
        </p:txBody>
      </p:sp>
      <p:sp>
        <p:nvSpPr>
          <p:cNvPr id="3" name="Espace réservé du contenu 2">
            <a:extLst>
              <a:ext uri="{FF2B5EF4-FFF2-40B4-BE49-F238E27FC236}">
                <a16:creationId xmlns:a16="http://schemas.microsoft.com/office/drawing/2014/main" id="{FCE207CF-F3C4-D90B-BE8F-3410C264C24F}"/>
              </a:ext>
            </a:extLst>
          </p:cNvPr>
          <p:cNvSpPr>
            <a:spLocks noGrp="1"/>
          </p:cNvSpPr>
          <p:nvPr>
            <p:ph idx="1"/>
          </p:nvPr>
        </p:nvSpPr>
        <p:spPr>
          <a:xfrm>
            <a:off x="1368314" y="1041810"/>
            <a:ext cx="9549114" cy="4351338"/>
          </a:xfrm>
        </p:spPr>
        <p:txBody>
          <a:bodyPr>
            <a:noAutofit/>
          </a:bodyPr>
          <a:lstStyle/>
          <a:p>
            <a:pPr marL="0" indent="0" algn="l">
              <a:lnSpc>
                <a:spcPct val="150000"/>
              </a:lnSpc>
              <a:buNone/>
            </a:pPr>
            <a:r>
              <a:rPr lang="en-US" sz="1100" b="0" i="0" dirty="0">
                <a:effectLst/>
                <a:latin typeface="Futura Medium" panose="020B0602020204020303" pitchFamily="34" charset="-79"/>
                <a:cs typeface="Futura Medium" panose="020B0602020204020303" pitchFamily="34" charset="-79"/>
              </a:rPr>
              <a:t>Dear Investor,</a:t>
            </a:r>
          </a:p>
          <a:p>
            <a:pPr marL="0" indent="0" algn="l">
              <a:lnSpc>
                <a:spcPct val="150000"/>
              </a:lnSpc>
              <a:buNone/>
            </a:pPr>
            <a:r>
              <a:rPr lang="en-US" sz="1100" b="0" i="0" dirty="0">
                <a:effectLst/>
                <a:latin typeface="Futura Medium" panose="020B0602020204020303" pitchFamily="34" charset="-79"/>
                <a:cs typeface="Futura Medium" panose="020B0602020204020303" pitchFamily="34" charset="-79"/>
              </a:rPr>
              <a:t>I am writing to invite you to invest in X-Aurora, our innovative all-in-one app that combines messaging, shopping, online payments, and news features into one seamless experience.</a:t>
            </a:r>
          </a:p>
          <a:p>
            <a:pPr marL="0" indent="0" algn="l">
              <a:lnSpc>
                <a:spcPct val="150000"/>
              </a:lnSpc>
              <a:buNone/>
            </a:pPr>
            <a:r>
              <a:rPr lang="en-US" sz="1100" b="0" i="0" dirty="0">
                <a:effectLst/>
                <a:latin typeface="Futura Medium" panose="020B0602020204020303" pitchFamily="34" charset="-79"/>
                <a:cs typeface="Futura Medium" panose="020B0602020204020303" pitchFamily="34" charset="-79"/>
              </a:rPr>
              <a:t>Our app is designed to provide users with a convenient and secure platform to chat with friends, shop for a wide range of products, make online payments, and stay informed about the latest news and current events.</a:t>
            </a:r>
          </a:p>
          <a:p>
            <a:pPr marL="0" indent="0" algn="l">
              <a:lnSpc>
                <a:spcPct val="150000"/>
              </a:lnSpc>
              <a:buNone/>
            </a:pPr>
            <a:r>
              <a:rPr lang="en-US" sz="1100" b="0" i="0" dirty="0">
                <a:effectLst/>
                <a:latin typeface="Futura Medium" panose="020B0602020204020303" pitchFamily="34" charset="-79"/>
                <a:cs typeface="Futura Medium" panose="020B0602020204020303" pitchFamily="34" charset="-79"/>
              </a:rPr>
              <a:t>At X-Aurora, we are committed to providing our users with a high-quality and reliable experience. We have partnered with trusted retailers to offer a diverse selection of products, and we use the latest security measures to ensure safe and secure online payments.</a:t>
            </a:r>
          </a:p>
          <a:p>
            <a:pPr marL="0" indent="0" algn="l">
              <a:lnSpc>
                <a:spcPct val="150000"/>
              </a:lnSpc>
              <a:buNone/>
            </a:pPr>
            <a:r>
              <a:rPr lang="en-US" sz="1100" b="0" i="0" dirty="0">
                <a:effectLst/>
                <a:latin typeface="Futura Medium" panose="020B0602020204020303" pitchFamily="34" charset="-79"/>
                <a:cs typeface="Futura Medium" panose="020B0602020204020303" pitchFamily="34" charset="-79"/>
              </a:rPr>
              <a:t>With the growing demand for digital solutions that make life easier and more convenient, we believe X-Aurora has significant growth potential. Our app has already gained traction among our initial user base, and we are confident that with the right investment, we can take X-Aurora to the next level.</a:t>
            </a:r>
          </a:p>
          <a:p>
            <a:pPr marL="0" indent="0" algn="l">
              <a:lnSpc>
                <a:spcPct val="150000"/>
              </a:lnSpc>
              <a:buNone/>
            </a:pPr>
            <a:r>
              <a:rPr lang="en-US" sz="1100" b="0" i="0" dirty="0">
                <a:effectLst/>
                <a:latin typeface="Futura Medium" panose="020B0602020204020303" pitchFamily="34" charset="-79"/>
                <a:cs typeface="Futura Medium" panose="020B0602020204020303" pitchFamily="34" charset="-79"/>
              </a:rPr>
              <a:t>We are seeking investors who share our vision and can help us achieve our goals. With your investment, we can expand our marketing efforts, improve our app's functionality and user experience, and reach a wider audience.</a:t>
            </a:r>
          </a:p>
          <a:p>
            <a:pPr marL="0" indent="0" algn="l">
              <a:lnSpc>
                <a:spcPct val="150000"/>
              </a:lnSpc>
              <a:buNone/>
            </a:pPr>
            <a:r>
              <a:rPr lang="en-US" sz="1100" b="0" i="0" dirty="0">
                <a:effectLst/>
                <a:latin typeface="Futura Medium" panose="020B0602020204020303" pitchFamily="34" charset="-79"/>
                <a:cs typeface="Futura Medium" panose="020B0602020204020303" pitchFamily="34" charset="-79"/>
              </a:rPr>
              <a:t>Investing in X-Aurora presents an exciting opportunity to be part of a cutting-edge digital platform that is poised for growth and success. We look forward to discussing this opportunity with you further and sharing our vision for the future of X-Aurora.</a:t>
            </a:r>
          </a:p>
          <a:p>
            <a:pPr marL="0" indent="0" algn="l">
              <a:lnSpc>
                <a:spcPct val="150000"/>
              </a:lnSpc>
              <a:buNone/>
            </a:pPr>
            <a:r>
              <a:rPr lang="en-US" sz="1100" b="0" i="0" dirty="0">
                <a:effectLst/>
                <a:latin typeface="Futura Medium" panose="020B0602020204020303" pitchFamily="34" charset="-79"/>
                <a:cs typeface="Futura Medium" panose="020B0602020204020303" pitchFamily="34" charset="-79"/>
              </a:rPr>
              <a:t>Thank you for your consideration.</a:t>
            </a:r>
          </a:p>
          <a:p>
            <a:pPr marL="0" indent="0" algn="l">
              <a:lnSpc>
                <a:spcPct val="150000"/>
              </a:lnSpc>
              <a:buNone/>
            </a:pPr>
            <a:r>
              <a:rPr lang="en-US" sz="1100" b="0" i="0" dirty="0">
                <a:effectLst/>
                <a:latin typeface="Futura Medium" panose="020B0602020204020303" pitchFamily="34" charset="-79"/>
                <a:cs typeface="Futura Medium" panose="020B0602020204020303" pitchFamily="34" charset="-79"/>
              </a:rPr>
              <a:t>Sincerely</a:t>
            </a:r>
            <a:r>
              <a:rPr lang="en-US" sz="1100" b="0" i="0" dirty="0">
                <a:effectLst/>
                <a:latin typeface="Futura Medium" panose="020B0602020204020303" pitchFamily="34" charset="-79"/>
                <a:cs typeface="Futura Medium" panose="020B0602020204020303" pitchFamily="34" charset="-79"/>
              </a:rPr>
              <a:t>, </a:t>
            </a:r>
            <a:r>
              <a:rPr lang="en-US" sz="1100" dirty="0" err="1">
                <a:latin typeface="Futura Medium" panose="020B0602020204020303" pitchFamily="34" charset="-79"/>
                <a:cs typeface="Futura Medium" panose="020B0602020204020303" pitchFamily="34" charset="-79"/>
              </a:rPr>
              <a:t>C</a:t>
            </a:r>
            <a:r>
              <a:rPr lang="en-US" sz="1100" b="0" i="0" dirty="0" err="1">
                <a:effectLst/>
                <a:latin typeface="Futura Medium" panose="020B0602020204020303" pitchFamily="34" charset="-79"/>
                <a:cs typeface="Futura Medium" panose="020B0602020204020303" pitchFamily="34" charset="-79"/>
              </a:rPr>
              <a:t>outtolenc</a:t>
            </a:r>
            <a:r>
              <a:rPr lang="en-US" sz="1100" b="0" i="0" dirty="0">
                <a:effectLst/>
                <a:latin typeface="Futura Medium" panose="020B0602020204020303" pitchFamily="34" charset="-79"/>
                <a:cs typeface="Futura Medium" panose="020B0602020204020303" pitchFamily="34" charset="-79"/>
              </a:rPr>
              <a:t> Erivan</a:t>
            </a:r>
          </a:p>
        </p:txBody>
      </p:sp>
      <p:pic>
        <p:nvPicPr>
          <p:cNvPr id="4" name="Image 3">
            <a:extLst>
              <a:ext uri="{FF2B5EF4-FFF2-40B4-BE49-F238E27FC236}">
                <a16:creationId xmlns:a16="http://schemas.microsoft.com/office/drawing/2014/main" id="{304B3E38-BCB2-A5D0-AE07-C81F07059D46}"/>
              </a:ext>
            </a:extLst>
          </p:cNvPr>
          <p:cNvPicPr>
            <a:picLocks noChangeAspect="1"/>
          </p:cNvPicPr>
          <p:nvPr/>
        </p:nvPicPr>
        <p:blipFill>
          <a:blip r:embed="rId2"/>
          <a:stretch>
            <a:fillRect/>
          </a:stretch>
        </p:blipFill>
        <p:spPr>
          <a:xfrm>
            <a:off x="1368314" y="214806"/>
            <a:ext cx="643179" cy="643179"/>
          </a:xfrm>
          <a:prstGeom prst="rect">
            <a:avLst/>
          </a:prstGeom>
        </p:spPr>
      </p:pic>
    </p:spTree>
    <p:extLst>
      <p:ext uri="{BB962C8B-B14F-4D97-AF65-F5344CB8AC3E}">
        <p14:creationId xmlns:p14="http://schemas.microsoft.com/office/powerpoint/2010/main" val="113920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7FC1A7-31A9-015D-912A-A7B930EF4353}"/>
              </a:ext>
            </a:extLst>
          </p:cNvPr>
          <p:cNvSpPr>
            <a:spLocks noGrp="1"/>
          </p:cNvSpPr>
          <p:nvPr>
            <p:ph type="title"/>
          </p:nvPr>
        </p:nvSpPr>
        <p:spPr>
          <a:xfrm>
            <a:off x="2315394" y="-126387"/>
            <a:ext cx="10515600" cy="1325563"/>
          </a:xfrm>
        </p:spPr>
        <p:txBody>
          <a:bodyPr>
            <a:normAutofit/>
          </a:bodyPr>
          <a:lstStyle/>
          <a:p>
            <a:r>
              <a:rPr lang="fr-FR" sz="2000" u="sng" dirty="0">
                <a:latin typeface="Futura Medium" panose="020B0602020204020303" pitchFamily="34" charset="-79"/>
                <a:cs typeface="Futura Medium" panose="020B0602020204020303" pitchFamily="34" charset="-79"/>
              </a:rPr>
              <a:t>Our </a:t>
            </a:r>
            <a:r>
              <a:rPr lang="fr-FR" sz="2000" u="sng" dirty="0" err="1">
                <a:latin typeface="Futura Medium" panose="020B0602020204020303" pitchFamily="34" charset="-79"/>
                <a:cs typeface="Futura Medium" panose="020B0602020204020303" pitchFamily="34" charset="-79"/>
              </a:rPr>
              <a:t>strategy</a:t>
            </a:r>
            <a:endParaRPr lang="fr-FR" sz="2000" u="sng" dirty="0">
              <a:latin typeface="Futura Medium" panose="020B0602020204020303" pitchFamily="34" charset="-79"/>
              <a:cs typeface="Futura Medium" panose="020B0602020204020303" pitchFamily="34" charset="-79"/>
            </a:endParaRPr>
          </a:p>
        </p:txBody>
      </p:sp>
      <p:sp>
        <p:nvSpPr>
          <p:cNvPr id="3" name="Espace réservé du contenu 2">
            <a:extLst>
              <a:ext uri="{FF2B5EF4-FFF2-40B4-BE49-F238E27FC236}">
                <a16:creationId xmlns:a16="http://schemas.microsoft.com/office/drawing/2014/main" id="{FCE207CF-F3C4-D90B-BE8F-3410C264C24F}"/>
              </a:ext>
            </a:extLst>
          </p:cNvPr>
          <p:cNvSpPr>
            <a:spLocks noGrp="1"/>
          </p:cNvSpPr>
          <p:nvPr>
            <p:ph idx="1"/>
          </p:nvPr>
        </p:nvSpPr>
        <p:spPr>
          <a:xfrm>
            <a:off x="1368314" y="1199176"/>
            <a:ext cx="9549114" cy="4351338"/>
          </a:xfrm>
        </p:spPr>
        <p:txBody>
          <a:bodyPr>
            <a:noAutofit/>
          </a:bodyPr>
          <a:lstStyle/>
          <a:p>
            <a:pPr marL="0" indent="0" algn="l">
              <a:lnSpc>
                <a:spcPct val="150000"/>
              </a:lnSpc>
              <a:buNone/>
            </a:pPr>
            <a:r>
              <a:rPr lang="en-US" sz="1100" b="0" i="0" dirty="0">
                <a:effectLst/>
                <a:latin typeface="Futura Medium" panose="020B0602020204020303" pitchFamily="34" charset="-79"/>
                <a:cs typeface="Futura Medium" panose="020B0602020204020303" pitchFamily="34" charset="-79"/>
              </a:rPr>
              <a:t>At X-Aurora, we believe in the power of digital marketing to reach and engage with our target audience. That is why we are excited to announce that we are planning a big digital marketing campaign to promote our app.</a:t>
            </a:r>
          </a:p>
          <a:p>
            <a:pPr marL="0" indent="0" algn="l">
              <a:lnSpc>
                <a:spcPct val="150000"/>
              </a:lnSpc>
              <a:buNone/>
            </a:pPr>
            <a:r>
              <a:rPr lang="en-US" sz="1100" b="0" i="0" dirty="0">
                <a:effectLst/>
                <a:latin typeface="Futura Medium" panose="020B0602020204020303" pitchFamily="34" charset="-79"/>
                <a:cs typeface="Futura Medium" panose="020B0602020204020303" pitchFamily="34" charset="-79"/>
              </a:rPr>
              <a:t>Our goal is to raise awareness about X-Aurora and the many benefits it offers, including a seamless all-in-one experience for messaging, shopping, online payments, and news. We want to reach as many potential users as possible and demonstrate how X-Aurora can make their lives easier and more convenient.</a:t>
            </a:r>
          </a:p>
          <a:p>
            <a:pPr marL="0" indent="0" algn="l">
              <a:lnSpc>
                <a:spcPct val="150000"/>
              </a:lnSpc>
              <a:buNone/>
            </a:pPr>
            <a:r>
              <a:rPr lang="en-US" sz="1100" b="0" i="0" dirty="0">
                <a:effectLst/>
                <a:latin typeface="Futura Medium" panose="020B0602020204020303" pitchFamily="34" charset="-79"/>
                <a:cs typeface="Futura Medium" panose="020B0602020204020303" pitchFamily="34" charset="-79"/>
              </a:rPr>
              <a:t>To achieve this, we are planning to implement a multi-channel digital marketing strategy that includes social media marketing, email marketing, influencer partnerships, and more. We will be leveraging the latest digital marketing tools and techniques to ensure that our campaigns are highly targeted and effective.</a:t>
            </a:r>
          </a:p>
          <a:p>
            <a:pPr marL="0" indent="0" algn="l">
              <a:lnSpc>
                <a:spcPct val="150000"/>
              </a:lnSpc>
              <a:buNone/>
            </a:pPr>
            <a:r>
              <a:rPr lang="en-US" sz="1100" b="0" i="0" dirty="0">
                <a:effectLst/>
                <a:latin typeface="Futura Medium" panose="020B0602020204020303" pitchFamily="34" charset="-79"/>
                <a:cs typeface="Futura Medium" panose="020B0602020204020303" pitchFamily="34" charset="-79"/>
              </a:rPr>
              <a:t>With a big digital marketing campaign, we are confident that we can take X-Aurora to the next level and achieve our growth goals. We are committed to investing in our app and providing our users with the best possible experience, and we believe that digital marketing will be a key driver of our success.</a:t>
            </a:r>
          </a:p>
          <a:p>
            <a:pPr marL="0" indent="0" algn="l">
              <a:lnSpc>
                <a:spcPct val="150000"/>
              </a:lnSpc>
              <a:buNone/>
            </a:pPr>
            <a:r>
              <a:rPr lang="en-US" sz="1100" b="0" i="0" dirty="0">
                <a:effectLst/>
                <a:latin typeface="Futura Medium" panose="020B0602020204020303" pitchFamily="34" charset="-79"/>
                <a:cs typeface="Futura Medium" panose="020B0602020204020303" pitchFamily="34" charset="-79"/>
              </a:rPr>
              <a:t>We look forward to sharing more details about our digital marketing campaign in the coming weeks and months. Thank you for your support of X-Aurora.</a:t>
            </a:r>
            <a:br>
              <a:rPr lang="fr-FR" sz="1100" b="0" i="0" dirty="0">
                <a:effectLst/>
                <a:latin typeface="Futura Medium" panose="020B0602020204020303" pitchFamily="34" charset="-79"/>
                <a:cs typeface="Futura Medium" panose="020B0602020204020303" pitchFamily="34" charset="-79"/>
              </a:rPr>
            </a:br>
            <a:endParaRPr lang="fr-FR" sz="1100" b="0" i="0" dirty="0">
              <a:effectLst/>
              <a:latin typeface="Futura Medium" panose="020B0602020204020303" pitchFamily="34" charset="-79"/>
              <a:cs typeface="Futura Medium" panose="020B0602020204020303" pitchFamily="34" charset="-79"/>
            </a:endParaRPr>
          </a:p>
          <a:p>
            <a:pPr marL="0" indent="0" algn="l">
              <a:lnSpc>
                <a:spcPct val="150000"/>
              </a:lnSpc>
              <a:buNone/>
            </a:pPr>
            <a:endParaRPr lang="en-US" sz="1100" b="0" i="0" dirty="0">
              <a:effectLst/>
              <a:latin typeface="Futura Medium" panose="020B0602020204020303" pitchFamily="34" charset="-79"/>
              <a:cs typeface="Futura Medium" panose="020B0602020204020303" pitchFamily="34" charset="-79"/>
            </a:endParaRPr>
          </a:p>
        </p:txBody>
      </p:sp>
      <p:pic>
        <p:nvPicPr>
          <p:cNvPr id="4" name="Image 3">
            <a:extLst>
              <a:ext uri="{FF2B5EF4-FFF2-40B4-BE49-F238E27FC236}">
                <a16:creationId xmlns:a16="http://schemas.microsoft.com/office/drawing/2014/main" id="{304B3E38-BCB2-A5D0-AE07-C81F07059D46}"/>
              </a:ext>
            </a:extLst>
          </p:cNvPr>
          <p:cNvPicPr>
            <a:picLocks noChangeAspect="1"/>
          </p:cNvPicPr>
          <p:nvPr/>
        </p:nvPicPr>
        <p:blipFill>
          <a:blip r:embed="rId2"/>
          <a:stretch>
            <a:fillRect/>
          </a:stretch>
        </p:blipFill>
        <p:spPr>
          <a:xfrm>
            <a:off x="1368314" y="214806"/>
            <a:ext cx="643179" cy="643179"/>
          </a:xfrm>
          <a:prstGeom prst="rect">
            <a:avLst/>
          </a:prstGeom>
        </p:spPr>
      </p:pic>
    </p:spTree>
    <p:extLst>
      <p:ext uri="{BB962C8B-B14F-4D97-AF65-F5344CB8AC3E}">
        <p14:creationId xmlns:p14="http://schemas.microsoft.com/office/powerpoint/2010/main" val="64415287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TotalTime>
  <Words>1485</Words>
  <Application>Microsoft Macintosh PowerPoint</Application>
  <PresentationFormat>Grand écran</PresentationFormat>
  <Paragraphs>45</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Calibri</vt:lpstr>
      <vt:lpstr>Calibri Light</vt:lpstr>
      <vt:lpstr>Futura Medium</vt:lpstr>
      <vt:lpstr>Futura Medium</vt:lpstr>
      <vt:lpstr>Thème Office</vt:lpstr>
      <vt:lpstr>About us</vt:lpstr>
      <vt:lpstr>Work ethic</vt:lpstr>
      <vt:lpstr>Our Technologies</vt:lpstr>
      <vt:lpstr>The Market</vt:lpstr>
      <vt:lpstr>For investors</vt:lpstr>
      <vt:lpstr>Our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us</dc:title>
  <dc:creator>Erivan COUTTOLENC</dc:creator>
  <cp:lastModifiedBy>Erivan COUTTOLENC</cp:lastModifiedBy>
  <cp:revision>1</cp:revision>
  <dcterms:created xsi:type="dcterms:W3CDTF">2023-03-07T04:00:51Z</dcterms:created>
  <dcterms:modified xsi:type="dcterms:W3CDTF">2023-03-08T00:12:04Z</dcterms:modified>
</cp:coreProperties>
</file>