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6" r:id="rId5"/>
    <p:sldId id="273" r:id="rId6"/>
    <p:sldId id="277" r:id="rId7"/>
    <p:sldId id="260" r:id="rId8"/>
    <p:sldId id="279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5" r:id="rId17"/>
    <p:sldId id="296" r:id="rId18"/>
    <p:sldId id="297" r:id="rId19"/>
    <p:sldId id="298" r:id="rId20"/>
    <p:sldId id="299" r:id="rId21"/>
    <p:sldId id="300" r:id="rId22"/>
    <p:sldId id="292" r:id="rId23"/>
    <p:sldId id="294" r:id="rId24"/>
    <p:sldId id="280" r:id="rId25"/>
    <p:sldId id="291" r:id="rId26"/>
    <p:sldId id="293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ane" initials="S" lastIdx="2" clrIdx="0">
    <p:extLst>
      <p:ext uri="{19B8F6BF-5375-455C-9EA6-DF929625EA0E}">
        <p15:presenceInfo xmlns:p15="http://schemas.microsoft.com/office/powerpoint/2012/main" userId="41e9b41e834b5d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B583A-423A-42EC-B1A3-F3377BC31AD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12BEB5D-8F7B-4407-AC92-5B75A1E0EFA8}">
      <dgm:prSet/>
      <dgm:spPr/>
      <dgm:t>
        <a:bodyPr/>
        <a:lstStyle/>
        <a:p>
          <a:r>
            <a:rPr lang="pt-BR" dirty="0"/>
            <a:t>D</a:t>
          </a:r>
          <a:r>
            <a:rPr lang="pt-BR" b="0" i="0" baseline="0" dirty="0"/>
            <a:t>elimitar os principais municípios mineradores (aqueles que estão organizados em torno do complexo exportador).</a:t>
          </a:r>
          <a:endParaRPr lang="pt-BR" dirty="0"/>
        </a:p>
      </dgm:t>
    </dgm:pt>
    <dgm:pt modelId="{A7C07A8A-55B3-4983-93A3-F32313850D64}" type="parTrans" cxnId="{9C1A21B8-FC21-40DD-A779-20A46DB97D00}">
      <dgm:prSet/>
      <dgm:spPr/>
      <dgm:t>
        <a:bodyPr/>
        <a:lstStyle/>
        <a:p>
          <a:endParaRPr lang="pt-BR"/>
        </a:p>
      </dgm:t>
    </dgm:pt>
    <dgm:pt modelId="{BABCA0CC-27FF-434A-BD55-024299E00CBA}" type="sibTrans" cxnId="{9C1A21B8-FC21-40DD-A779-20A46DB97D00}">
      <dgm:prSet/>
      <dgm:spPr/>
      <dgm:t>
        <a:bodyPr/>
        <a:lstStyle/>
        <a:p>
          <a:endParaRPr lang="pt-BR"/>
        </a:p>
      </dgm:t>
    </dgm:pt>
    <dgm:pt modelId="{21BA1765-B6CC-4A5F-A60C-9C072EE96AA1}">
      <dgm:prSet/>
      <dgm:spPr/>
      <dgm:t>
        <a:bodyPr/>
        <a:lstStyle/>
        <a:p>
          <a:r>
            <a:rPr lang="pt-BR" b="0" i="0" baseline="0" dirty="0"/>
            <a:t>Explorar as principais características populacionais e econômicas.</a:t>
          </a:r>
          <a:endParaRPr lang="pt-BR" dirty="0"/>
        </a:p>
      </dgm:t>
    </dgm:pt>
    <dgm:pt modelId="{2C64CEB9-E39B-477B-88C1-AF3186F9E8EE}" type="parTrans" cxnId="{D8167BF5-A953-4979-98BB-3260C1565D7A}">
      <dgm:prSet/>
      <dgm:spPr/>
      <dgm:t>
        <a:bodyPr/>
        <a:lstStyle/>
        <a:p>
          <a:endParaRPr lang="pt-BR"/>
        </a:p>
      </dgm:t>
    </dgm:pt>
    <dgm:pt modelId="{CBC00809-7BCF-448E-8CB5-35C44ABB7017}" type="sibTrans" cxnId="{D8167BF5-A953-4979-98BB-3260C1565D7A}">
      <dgm:prSet/>
      <dgm:spPr/>
      <dgm:t>
        <a:bodyPr/>
        <a:lstStyle/>
        <a:p>
          <a:endParaRPr lang="pt-BR"/>
        </a:p>
      </dgm:t>
    </dgm:pt>
    <dgm:pt modelId="{442EDCAD-4F2A-4EF2-B9C9-B5D59D666765}">
      <dgm:prSet/>
      <dgm:spPr/>
      <dgm:t>
        <a:bodyPr/>
        <a:lstStyle/>
        <a:p>
          <a:r>
            <a:rPr lang="pt-BR" b="0" i="0" baseline="0" dirty="0"/>
            <a:t>Investigar a aplicação dos recursos da CFEM nos municípios selecionados nas áreas de saúde, educação e infraestrutura.</a:t>
          </a:r>
          <a:endParaRPr lang="pt-BR" dirty="0"/>
        </a:p>
      </dgm:t>
    </dgm:pt>
    <dgm:pt modelId="{CB2A5711-FBD3-4DFF-9FD1-FBEF54653DF0}" type="parTrans" cxnId="{8DF74A5C-815D-4910-BCBC-463BEAF8422E}">
      <dgm:prSet/>
      <dgm:spPr/>
      <dgm:t>
        <a:bodyPr/>
        <a:lstStyle/>
        <a:p>
          <a:endParaRPr lang="pt-BR"/>
        </a:p>
      </dgm:t>
    </dgm:pt>
    <dgm:pt modelId="{324B6F52-C476-4A0D-95E3-54079081AB47}" type="sibTrans" cxnId="{8DF74A5C-815D-4910-BCBC-463BEAF8422E}">
      <dgm:prSet/>
      <dgm:spPr/>
      <dgm:t>
        <a:bodyPr/>
        <a:lstStyle/>
        <a:p>
          <a:endParaRPr lang="pt-BR"/>
        </a:p>
      </dgm:t>
    </dgm:pt>
    <dgm:pt modelId="{B08E9A96-A8E3-402B-9DDB-08F6691EE030}">
      <dgm:prSet/>
      <dgm:spPr/>
      <dgm:t>
        <a:bodyPr/>
        <a:lstStyle/>
        <a:p>
          <a:r>
            <a:rPr lang="pt-BR" dirty="0"/>
            <a:t>Pesquisar </a:t>
          </a:r>
          <a:r>
            <a:rPr lang="pt-BR" b="0" i="0" baseline="0" dirty="0"/>
            <a:t>como evoluíram os indicadores urbanos municipais no período escolhido.</a:t>
          </a:r>
          <a:endParaRPr lang="pt-BR" dirty="0"/>
        </a:p>
      </dgm:t>
    </dgm:pt>
    <dgm:pt modelId="{1097A76A-796F-4169-B384-825DAF08298B}" type="parTrans" cxnId="{88183D37-1908-47D2-AF6D-A1112EF557D9}">
      <dgm:prSet/>
      <dgm:spPr/>
      <dgm:t>
        <a:bodyPr/>
        <a:lstStyle/>
        <a:p>
          <a:endParaRPr lang="pt-BR"/>
        </a:p>
      </dgm:t>
    </dgm:pt>
    <dgm:pt modelId="{C794A059-BCFC-4705-82D6-64D9024B06EB}" type="sibTrans" cxnId="{88183D37-1908-47D2-AF6D-A1112EF557D9}">
      <dgm:prSet/>
      <dgm:spPr/>
      <dgm:t>
        <a:bodyPr/>
        <a:lstStyle/>
        <a:p>
          <a:endParaRPr lang="pt-BR"/>
        </a:p>
      </dgm:t>
    </dgm:pt>
    <dgm:pt modelId="{BFADBABB-25B6-490D-AB89-CE2D2CA1CC25}" type="pres">
      <dgm:prSet presAssocID="{203B583A-423A-42EC-B1A3-F3377BC31AD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6E9E64D-5281-47B2-A88A-7AF6AED5A74F}" type="pres">
      <dgm:prSet presAssocID="{912BEB5D-8F7B-4407-AC92-5B75A1E0EFA8}" presName="horFlow" presStyleCnt="0"/>
      <dgm:spPr/>
    </dgm:pt>
    <dgm:pt modelId="{BF751179-5C54-4CF5-8D7D-70EFCA77EA95}" type="pres">
      <dgm:prSet presAssocID="{912BEB5D-8F7B-4407-AC92-5B75A1E0EFA8}" presName="bigChev" presStyleLbl="node1" presStyleIdx="0" presStyleCnt="4" custScaleX="442333"/>
      <dgm:spPr/>
    </dgm:pt>
    <dgm:pt modelId="{E1F24262-3540-4728-8414-90FC4A860E5C}" type="pres">
      <dgm:prSet presAssocID="{912BEB5D-8F7B-4407-AC92-5B75A1E0EFA8}" presName="vSp" presStyleCnt="0"/>
      <dgm:spPr/>
    </dgm:pt>
    <dgm:pt modelId="{F6A481BC-425C-47C1-9C7C-39E690A76B28}" type="pres">
      <dgm:prSet presAssocID="{21BA1765-B6CC-4A5F-A60C-9C072EE96AA1}" presName="horFlow" presStyleCnt="0"/>
      <dgm:spPr/>
    </dgm:pt>
    <dgm:pt modelId="{C5ABD51D-B0B1-45C4-8AB8-3945B80A4D3D}" type="pres">
      <dgm:prSet presAssocID="{21BA1765-B6CC-4A5F-A60C-9C072EE96AA1}" presName="bigChev" presStyleLbl="node1" presStyleIdx="1" presStyleCnt="4" custScaleX="442811"/>
      <dgm:spPr/>
    </dgm:pt>
    <dgm:pt modelId="{7A92AAF4-E9FE-4B02-9EA6-F688CEE6CA13}" type="pres">
      <dgm:prSet presAssocID="{21BA1765-B6CC-4A5F-A60C-9C072EE96AA1}" presName="vSp" presStyleCnt="0"/>
      <dgm:spPr/>
    </dgm:pt>
    <dgm:pt modelId="{E560DCA9-49B6-4926-93FC-98A3B7E94C26}" type="pres">
      <dgm:prSet presAssocID="{442EDCAD-4F2A-4EF2-B9C9-B5D59D666765}" presName="horFlow" presStyleCnt="0"/>
      <dgm:spPr/>
    </dgm:pt>
    <dgm:pt modelId="{4067269C-4C81-4C10-994E-132C751FAE4C}" type="pres">
      <dgm:prSet presAssocID="{442EDCAD-4F2A-4EF2-B9C9-B5D59D666765}" presName="bigChev" presStyleLbl="node1" presStyleIdx="2" presStyleCnt="4" custScaleX="443290"/>
      <dgm:spPr/>
    </dgm:pt>
    <dgm:pt modelId="{47B31E42-7050-4979-909D-974E70980ADE}" type="pres">
      <dgm:prSet presAssocID="{442EDCAD-4F2A-4EF2-B9C9-B5D59D666765}" presName="vSp" presStyleCnt="0"/>
      <dgm:spPr/>
    </dgm:pt>
    <dgm:pt modelId="{3D1B8875-D279-4436-A530-35A0D7512EBF}" type="pres">
      <dgm:prSet presAssocID="{B08E9A96-A8E3-402B-9DDB-08F6691EE030}" presName="horFlow" presStyleCnt="0"/>
      <dgm:spPr/>
    </dgm:pt>
    <dgm:pt modelId="{87DB051A-57B7-411C-A9FA-652D989A0A23}" type="pres">
      <dgm:prSet presAssocID="{B08E9A96-A8E3-402B-9DDB-08F6691EE030}" presName="bigChev" presStyleLbl="node1" presStyleIdx="3" presStyleCnt="4" custScaleX="443290"/>
      <dgm:spPr/>
    </dgm:pt>
  </dgm:ptLst>
  <dgm:cxnLst>
    <dgm:cxn modelId="{88183D37-1908-47D2-AF6D-A1112EF557D9}" srcId="{203B583A-423A-42EC-B1A3-F3377BC31ADD}" destId="{B08E9A96-A8E3-402B-9DDB-08F6691EE030}" srcOrd="3" destOrd="0" parTransId="{1097A76A-796F-4169-B384-825DAF08298B}" sibTransId="{C794A059-BCFC-4705-82D6-64D9024B06EB}"/>
    <dgm:cxn modelId="{8DF74A5C-815D-4910-BCBC-463BEAF8422E}" srcId="{203B583A-423A-42EC-B1A3-F3377BC31ADD}" destId="{442EDCAD-4F2A-4EF2-B9C9-B5D59D666765}" srcOrd="2" destOrd="0" parTransId="{CB2A5711-FBD3-4DFF-9FD1-FBEF54653DF0}" sibTransId="{324B6F52-C476-4A0D-95E3-54079081AB47}"/>
    <dgm:cxn modelId="{D05D1865-CC62-4F22-B87B-99044517560F}" type="presOf" srcId="{442EDCAD-4F2A-4EF2-B9C9-B5D59D666765}" destId="{4067269C-4C81-4C10-994E-132C751FAE4C}" srcOrd="0" destOrd="0" presId="urn:microsoft.com/office/officeart/2005/8/layout/lProcess3"/>
    <dgm:cxn modelId="{3BF6599A-1CC4-4D1E-AE61-331E87B683F1}" type="presOf" srcId="{B08E9A96-A8E3-402B-9DDB-08F6691EE030}" destId="{87DB051A-57B7-411C-A9FA-652D989A0A23}" srcOrd="0" destOrd="0" presId="urn:microsoft.com/office/officeart/2005/8/layout/lProcess3"/>
    <dgm:cxn modelId="{5922DE9C-549F-4B1C-9E8F-90B6869B4114}" type="presOf" srcId="{21BA1765-B6CC-4A5F-A60C-9C072EE96AA1}" destId="{C5ABD51D-B0B1-45C4-8AB8-3945B80A4D3D}" srcOrd="0" destOrd="0" presId="urn:microsoft.com/office/officeart/2005/8/layout/lProcess3"/>
    <dgm:cxn modelId="{A1925BAE-3BEC-4F86-9CD0-2796C95374B2}" type="presOf" srcId="{912BEB5D-8F7B-4407-AC92-5B75A1E0EFA8}" destId="{BF751179-5C54-4CF5-8D7D-70EFCA77EA95}" srcOrd="0" destOrd="0" presId="urn:microsoft.com/office/officeart/2005/8/layout/lProcess3"/>
    <dgm:cxn modelId="{9C1A21B8-FC21-40DD-A779-20A46DB97D00}" srcId="{203B583A-423A-42EC-B1A3-F3377BC31ADD}" destId="{912BEB5D-8F7B-4407-AC92-5B75A1E0EFA8}" srcOrd="0" destOrd="0" parTransId="{A7C07A8A-55B3-4983-93A3-F32313850D64}" sibTransId="{BABCA0CC-27FF-434A-BD55-024299E00CBA}"/>
    <dgm:cxn modelId="{7CEA13D8-D82B-4926-BFF2-611E75CD448B}" type="presOf" srcId="{203B583A-423A-42EC-B1A3-F3377BC31ADD}" destId="{BFADBABB-25B6-490D-AB89-CE2D2CA1CC25}" srcOrd="0" destOrd="0" presId="urn:microsoft.com/office/officeart/2005/8/layout/lProcess3"/>
    <dgm:cxn modelId="{D8167BF5-A953-4979-98BB-3260C1565D7A}" srcId="{203B583A-423A-42EC-B1A3-F3377BC31ADD}" destId="{21BA1765-B6CC-4A5F-A60C-9C072EE96AA1}" srcOrd="1" destOrd="0" parTransId="{2C64CEB9-E39B-477B-88C1-AF3186F9E8EE}" sibTransId="{CBC00809-7BCF-448E-8CB5-35C44ABB7017}"/>
    <dgm:cxn modelId="{81E7F5F6-41B3-47E4-9AA0-86CBED05201C}" type="presParOf" srcId="{BFADBABB-25B6-490D-AB89-CE2D2CA1CC25}" destId="{C6E9E64D-5281-47B2-A88A-7AF6AED5A74F}" srcOrd="0" destOrd="0" presId="urn:microsoft.com/office/officeart/2005/8/layout/lProcess3"/>
    <dgm:cxn modelId="{AD9EBBFB-1F88-4E1D-8F6F-F0144D1580F2}" type="presParOf" srcId="{C6E9E64D-5281-47B2-A88A-7AF6AED5A74F}" destId="{BF751179-5C54-4CF5-8D7D-70EFCA77EA95}" srcOrd="0" destOrd="0" presId="urn:microsoft.com/office/officeart/2005/8/layout/lProcess3"/>
    <dgm:cxn modelId="{3FE77D95-F876-400A-8E44-E5400642A141}" type="presParOf" srcId="{BFADBABB-25B6-490D-AB89-CE2D2CA1CC25}" destId="{E1F24262-3540-4728-8414-90FC4A860E5C}" srcOrd="1" destOrd="0" presId="urn:microsoft.com/office/officeart/2005/8/layout/lProcess3"/>
    <dgm:cxn modelId="{DC78B379-7105-43AB-866E-3DE7A274727E}" type="presParOf" srcId="{BFADBABB-25B6-490D-AB89-CE2D2CA1CC25}" destId="{F6A481BC-425C-47C1-9C7C-39E690A76B28}" srcOrd="2" destOrd="0" presId="urn:microsoft.com/office/officeart/2005/8/layout/lProcess3"/>
    <dgm:cxn modelId="{2162968E-4B7E-4A2E-BF2C-B1113E62CFC2}" type="presParOf" srcId="{F6A481BC-425C-47C1-9C7C-39E690A76B28}" destId="{C5ABD51D-B0B1-45C4-8AB8-3945B80A4D3D}" srcOrd="0" destOrd="0" presId="urn:microsoft.com/office/officeart/2005/8/layout/lProcess3"/>
    <dgm:cxn modelId="{5D733370-5D89-4AF2-B45A-D4A4BE8A64A9}" type="presParOf" srcId="{BFADBABB-25B6-490D-AB89-CE2D2CA1CC25}" destId="{7A92AAF4-E9FE-4B02-9EA6-F688CEE6CA13}" srcOrd="3" destOrd="0" presId="urn:microsoft.com/office/officeart/2005/8/layout/lProcess3"/>
    <dgm:cxn modelId="{C25C477E-DBCD-46CA-82DA-9362F646C23C}" type="presParOf" srcId="{BFADBABB-25B6-490D-AB89-CE2D2CA1CC25}" destId="{E560DCA9-49B6-4926-93FC-98A3B7E94C26}" srcOrd="4" destOrd="0" presId="urn:microsoft.com/office/officeart/2005/8/layout/lProcess3"/>
    <dgm:cxn modelId="{185C86DB-98E6-4D1E-95BC-FC3A75D7B0DC}" type="presParOf" srcId="{E560DCA9-49B6-4926-93FC-98A3B7E94C26}" destId="{4067269C-4C81-4C10-994E-132C751FAE4C}" srcOrd="0" destOrd="0" presId="urn:microsoft.com/office/officeart/2005/8/layout/lProcess3"/>
    <dgm:cxn modelId="{0BFA9944-37DA-4259-A5FE-C5AB834D2C7E}" type="presParOf" srcId="{BFADBABB-25B6-490D-AB89-CE2D2CA1CC25}" destId="{47B31E42-7050-4979-909D-974E70980ADE}" srcOrd="5" destOrd="0" presId="urn:microsoft.com/office/officeart/2005/8/layout/lProcess3"/>
    <dgm:cxn modelId="{BD070B87-3056-40CF-909E-816F1C4C2BC2}" type="presParOf" srcId="{BFADBABB-25B6-490D-AB89-CE2D2CA1CC25}" destId="{3D1B8875-D279-4436-A530-35A0D7512EBF}" srcOrd="6" destOrd="0" presId="urn:microsoft.com/office/officeart/2005/8/layout/lProcess3"/>
    <dgm:cxn modelId="{9CDD90C1-A762-4FF6-AF1A-B5E03A6D658D}" type="presParOf" srcId="{3D1B8875-D279-4436-A530-35A0D7512EBF}" destId="{87DB051A-57B7-411C-A9FA-652D989A0A2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BC07B-E778-462D-B76E-1E92C3EB10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717871-CC85-4CC1-AA70-A90B6311F6B6}">
      <dgm:prSet phldrT="[Texto]" custT="1"/>
      <dgm:spPr/>
      <dgm:t>
        <a:bodyPr/>
        <a:lstStyle/>
        <a:p>
          <a:r>
            <a:rPr lang="pt-BR" sz="2800" dirty="0"/>
            <a:t>Estados: Minas Gerais e Pará (Maiores Arrecadadores e Distribuidores de CFEM) e Maranhão (Maior Afetado).</a:t>
          </a:r>
        </a:p>
      </dgm:t>
    </dgm:pt>
    <dgm:pt modelId="{FAD350CD-CD4B-48DF-A8A8-9146CB3A4464}" type="parTrans" cxnId="{8341652B-99B4-4A6D-B3CF-F3BC0ACF7085}">
      <dgm:prSet/>
      <dgm:spPr/>
      <dgm:t>
        <a:bodyPr/>
        <a:lstStyle/>
        <a:p>
          <a:endParaRPr lang="pt-BR"/>
        </a:p>
      </dgm:t>
    </dgm:pt>
    <dgm:pt modelId="{3967F330-FE8A-4CC8-99C3-9999E5E92DA0}" type="sibTrans" cxnId="{8341652B-99B4-4A6D-B3CF-F3BC0ACF7085}">
      <dgm:prSet/>
      <dgm:spPr/>
      <dgm:t>
        <a:bodyPr/>
        <a:lstStyle/>
        <a:p>
          <a:endParaRPr lang="pt-BR"/>
        </a:p>
      </dgm:t>
    </dgm:pt>
    <dgm:pt modelId="{4D7B1E7F-6982-4196-8125-9751D92F3F8F}">
      <dgm:prSet phldrT="[Texto]" custT="1"/>
      <dgm:spPr/>
      <dgm:t>
        <a:bodyPr/>
        <a:lstStyle/>
        <a:p>
          <a:r>
            <a:rPr lang="pt-BR" sz="2800" dirty="0"/>
            <a:t>Anos: 2004 – 2021.</a:t>
          </a:r>
        </a:p>
      </dgm:t>
    </dgm:pt>
    <dgm:pt modelId="{0D9F553B-BE57-40AC-9E51-2398F899B11F}" type="parTrans" cxnId="{FFB316B1-ADA2-4701-8A44-36CB10F3D392}">
      <dgm:prSet/>
      <dgm:spPr/>
      <dgm:t>
        <a:bodyPr/>
        <a:lstStyle/>
        <a:p>
          <a:endParaRPr lang="pt-BR"/>
        </a:p>
      </dgm:t>
    </dgm:pt>
    <dgm:pt modelId="{B87E9877-DEC7-4616-8F8E-3E4C0DE1125F}" type="sibTrans" cxnId="{FFB316B1-ADA2-4701-8A44-36CB10F3D392}">
      <dgm:prSet/>
      <dgm:spPr/>
      <dgm:t>
        <a:bodyPr/>
        <a:lstStyle/>
        <a:p>
          <a:endParaRPr lang="pt-BR"/>
        </a:p>
      </dgm:t>
    </dgm:pt>
    <dgm:pt modelId="{CB5FC6D9-7FB7-471F-ADB2-3A2CDDF16052}" type="pres">
      <dgm:prSet presAssocID="{6C5BC07B-E778-462D-B76E-1E92C3EB10AB}" presName="linear" presStyleCnt="0">
        <dgm:presLayoutVars>
          <dgm:animLvl val="lvl"/>
          <dgm:resizeHandles val="exact"/>
        </dgm:presLayoutVars>
      </dgm:prSet>
      <dgm:spPr/>
    </dgm:pt>
    <dgm:pt modelId="{7696B534-8A31-433C-824E-5562B6BBEB44}" type="pres">
      <dgm:prSet presAssocID="{98717871-CC85-4CC1-AA70-A90B6311F6B6}" presName="parentText" presStyleLbl="node1" presStyleIdx="0" presStyleCnt="2" custScaleY="103493" custLinFactNeighborX="0" custLinFactNeighborY="-22544">
        <dgm:presLayoutVars>
          <dgm:chMax val="0"/>
          <dgm:bulletEnabled val="1"/>
        </dgm:presLayoutVars>
      </dgm:prSet>
      <dgm:spPr/>
    </dgm:pt>
    <dgm:pt modelId="{0AA0517D-C364-47EF-A78C-604C43169935}" type="pres">
      <dgm:prSet presAssocID="{3967F330-FE8A-4CC8-99C3-9999E5E92DA0}" presName="spacer" presStyleCnt="0"/>
      <dgm:spPr/>
    </dgm:pt>
    <dgm:pt modelId="{6C3F7F73-1823-4CEB-AF1F-33133F80B657}" type="pres">
      <dgm:prSet presAssocID="{4D7B1E7F-6982-4196-8125-9751D92F3F8F}" presName="parentText" presStyleLbl="node1" presStyleIdx="1" presStyleCnt="2" custLinFactNeighborX="140">
        <dgm:presLayoutVars>
          <dgm:chMax val="0"/>
          <dgm:bulletEnabled val="1"/>
        </dgm:presLayoutVars>
      </dgm:prSet>
      <dgm:spPr/>
    </dgm:pt>
  </dgm:ptLst>
  <dgm:cxnLst>
    <dgm:cxn modelId="{9F220510-596C-45FA-B8E1-2DF2EE977339}" type="presOf" srcId="{6C5BC07B-E778-462D-B76E-1E92C3EB10AB}" destId="{CB5FC6D9-7FB7-471F-ADB2-3A2CDDF16052}" srcOrd="0" destOrd="0" presId="urn:microsoft.com/office/officeart/2005/8/layout/vList2"/>
    <dgm:cxn modelId="{8341652B-99B4-4A6D-B3CF-F3BC0ACF7085}" srcId="{6C5BC07B-E778-462D-B76E-1E92C3EB10AB}" destId="{98717871-CC85-4CC1-AA70-A90B6311F6B6}" srcOrd="0" destOrd="0" parTransId="{FAD350CD-CD4B-48DF-A8A8-9146CB3A4464}" sibTransId="{3967F330-FE8A-4CC8-99C3-9999E5E92DA0}"/>
    <dgm:cxn modelId="{9ABBCE3A-05CA-410C-8ED3-A5F40355D270}" type="presOf" srcId="{98717871-CC85-4CC1-AA70-A90B6311F6B6}" destId="{7696B534-8A31-433C-824E-5562B6BBEB44}" srcOrd="0" destOrd="0" presId="urn:microsoft.com/office/officeart/2005/8/layout/vList2"/>
    <dgm:cxn modelId="{5504CDA3-02D0-449E-B83C-E659450D6CA0}" type="presOf" srcId="{4D7B1E7F-6982-4196-8125-9751D92F3F8F}" destId="{6C3F7F73-1823-4CEB-AF1F-33133F80B657}" srcOrd="0" destOrd="0" presId="urn:microsoft.com/office/officeart/2005/8/layout/vList2"/>
    <dgm:cxn modelId="{FFB316B1-ADA2-4701-8A44-36CB10F3D392}" srcId="{6C5BC07B-E778-462D-B76E-1E92C3EB10AB}" destId="{4D7B1E7F-6982-4196-8125-9751D92F3F8F}" srcOrd="1" destOrd="0" parTransId="{0D9F553B-BE57-40AC-9E51-2398F899B11F}" sibTransId="{B87E9877-DEC7-4616-8F8E-3E4C0DE1125F}"/>
    <dgm:cxn modelId="{61835CCE-258E-4583-80F9-3EE36F0F85D4}" type="presParOf" srcId="{CB5FC6D9-7FB7-471F-ADB2-3A2CDDF16052}" destId="{7696B534-8A31-433C-824E-5562B6BBEB44}" srcOrd="0" destOrd="0" presId="urn:microsoft.com/office/officeart/2005/8/layout/vList2"/>
    <dgm:cxn modelId="{E62AB5DC-07D8-49EF-98AF-E7C1E4C44F8E}" type="presParOf" srcId="{CB5FC6D9-7FB7-471F-ADB2-3A2CDDF16052}" destId="{0AA0517D-C364-47EF-A78C-604C43169935}" srcOrd="1" destOrd="0" presId="urn:microsoft.com/office/officeart/2005/8/layout/vList2"/>
    <dgm:cxn modelId="{DEE635A0-926B-4A3F-9713-28EC9A65DDF1}" type="presParOf" srcId="{CB5FC6D9-7FB7-471F-ADB2-3A2CDDF16052}" destId="{6C3F7F73-1823-4CEB-AF1F-33133F80B6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51179-5C54-4CF5-8D7D-70EFCA77EA95}">
      <dsp:nvSpPr>
        <dsp:cNvPr id="0" name=""/>
        <dsp:cNvSpPr/>
      </dsp:nvSpPr>
      <dsp:spPr>
        <a:xfrm>
          <a:off x="0" y="95740"/>
          <a:ext cx="10036684" cy="907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D</a:t>
          </a:r>
          <a:r>
            <a:rPr lang="pt-BR" sz="2900" b="0" i="0" kern="1200" baseline="0" dirty="0"/>
            <a:t>elimitar os principais municípios mineradores (aqueles que estão organizados em torno do complexo exportador).</a:t>
          </a:r>
          <a:endParaRPr lang="pt-BR" sz="2900" kern="1200" dirty="0"/>
        </a:p>
      </dsp:txBody>
      <dsp:txXfrm>
        <a:off x="453807" y="95740"/>
        <a:ext cx="9129071" cy="907613"/>
      </dsp:txXfrm>
    </dsp:sp>
    <dsp:sp modelId="{C5ABD51D-B0B1-45C4-8AB8-3945B80A4D3D}">
      <dsp:nvSpPr>
        <dsp:cNvPr id="0" name=""/>
        <dsp:cNvSpPr/>
      </dsp:nvSpPr>
      <dsp:spPr>
        <a:xfrm>
          <a:off x="0" y="1130419"/>
          <a:ext cx="10047530" cy="907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baseline="0" dirty="0"/>
            <a:t>Explorar as principais características populacionais e econômicas.</a:t>
          </a:r>
          <a:endParaRPr lang="pt-BR" sz="2900" kern="1200" dirty="0"/>
        </a:p>
      </dsp:txBody>
      <dsp:txXfrm>
        <a:off x="453807" y="1130419"/>
        <a:ext cx="9139917" cy="907613"/>
      </dsp:txXfrm>
    </dsp:sp>
    <dsp:sp modelId="{4067269C-4C81-4C10-994E-132C751FAE4C}">
      <dsp:nvSpPr>
        <dsp:cNvPr id="0" name=""/>
        <dsp:cNvSpPr/>
      </dsp:nvSpPr>
      <dsp:spPr>
        <a:xfrm>
          <a:off x="0" y="2165098"/>
          <a:ext cx="10058399" cy="907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baseline="0" dirty="0"/>
            <a:t>Investigar a aplicação dos recursos da CFEM nos municípios selecionados nas áreas de saúde, educação e infraestrutura.</a:t>
          </a:r>
          <a:endParaRPr lang="pt-BR" sz="2900" kern="1200" dirty="0"/>
        </a:p>
      </dsp:txBody>
      <dsp:txXfrm>
        <a:off x="453807" y="2165098"/>
        <a:ext cx="9150786" cy="907613"/>
      </dsp:txXfrm>
    </dsp:sp>
    <dsp:sp modelId="{87DB051A-57B7-411C-A9FA-652D989A0A23}">
      <dsp:nvSpPr>
        <dsp:cNvPr id="0" name=""/>
        <dsp:cNvSpPr/>
      </dsp:nvSpPr>
      <dsp:spPr>
        <a:xfrm>
          <a:off x="0" y="3199778"/>
          <a:ext cx="10058399" cy="907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Pesquisar </a:t>
          </a:r>
          <a:r>
            <a:rPr lang="pt-BR" sz="2900" b="0" i="0" kern="1200" baseline="0" dirty="0"/>
            <a:t>como evoluíram os indicadores urbanos municipais no período escolhido.</a:t>
          </a:r>
          <a:endParaRPr lang="pt-BR" sz="2900" kern="1200" dirty="0"/>
        </a:p>
      </dsp:txBody>
      <dsp:txXfrm>
        <a:off x="453807" y="3199778"/>
        <a:ext cx="9150786" cy="907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6B534-8A31-433C-824E-5562B6BBEB44}">
      <dsp:nvSpPr>
        <dsp:cNvPr id="0" name=""/>
        <dsp:cNvSpPr/>
      </dsp:nvSpPr>
      <dsp:spPr>
        <a:xfrm>
          <a:off x="0" y="637826"/>
          <a:ext cx="10058399" cy="1259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Estados: Minas Gerais e Pará (Maiores Arrecadadores e Distribuidores de CFEM) e Maranhão (Maior Afetado).</a:t>
          </a:r>
        </a:p>
      </dsp:txBody>
      <dsp:txXfrm>
        <a:off x="61474" y="699300"/>
        <a:ext cx="9935451" cy="1136354"/>
      </dsp:txXfrm>
    </dsp:sp>
    <dsp:sp modelId="{6C3F7F73-1823-4CEB-AF1F-33133F80B657}">
      <dsp:nvSpPr>
        <dsp:cNvPr id="0" name=""/>
        <dsp:cNvSpPr/>
      </dsp:nvSpPr>
      <dsp:spPr>
        <a:xfrm>
          <a:off x="0" y="2126531"/>
          <a:ext cx="1005839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Anos: 2004 – 2021.</a:t>
          </a:r>
        </a:p>
      </dsp:txBody>
      <dsp:txXfrm>
        <a:off x="59399" y="2185930"/>
        <a:ext cx="9939601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dataset/sistema-arrecadacao" TargetMode="External"/><Relationship Id="rId2" Type="http://schemas.openxmlformats.org/officeDocument/2006/relationships/hyperlink" Target="https://repositorio.shinyapps.io/plataforma_de_dados_municipais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atasus.saude.gov.br/informacoes-de-saude-tabnet/" TargetMode="External"/><Relationship Id="rId4" Type="http://schemas.openxmlformats.org/officeDocument/2006/relationships/hyperlink" Target="https://sistemas.anm.gov.br/arrecadacao/extra/Relatorios/distribuicao_cfem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2C498-BD83-4AFA-8B01-E8EC2502B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087" y="758952"/>
            <a:ext cx="11427913" cy="2046878"/>
          </a:xfrm>
        </p:spPr>
        <p:txBody>
          <a:bodyPr>
            <a:no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Compensação Financeira pela Exploração Mineral (CFEM).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B8FA8-D85C-4D8F-8BB5-551B70F0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348" y="4455619"/>
            <a:ext cx="10860065" cy="1256249"/>
          </a:xfrm>
        </p:spPr>
        <p:txBody>
          <a:bodyPr>
            <a:norm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Potenciais Variáveis para determinar a aplicação dos recursos oriundos da CFEM e a evolução dos indicadores sociais nesses municípios.</a:t>
            </a: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baseada na dissertação de Daniel monte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5B4315-F1B9-4E2B-A5E2-85B4AE40572F}"/>
              </a:ext>
            </a:extLst>
          </p:cNvPr>
          <p:cNvSpPr txBox="1"/>
          <p:nvPr/>
        </p:nvSpPr>
        <p:spPr>
          <a:xfrm>
            <a:off x="6862448" y="5775882"/>
            <a:ext cx="518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IPEA - Shayane dos Santos Cordeiro, Setembro 2020.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98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47AA123-F1C3-4FCC-8F4E-F0F917E8667B}"/>
              </a:ext>
            </a:extLst>
          </p:cNvPr>
          <p:cNvSpPr txBox="1"/>
          <p:nvPr/>
        </p:nvSpPr>
        <p:spPr>
          <a:xfrm>
            <a:off x="829995" y="295422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Total Distribuído por Município no Estado de Minas Gerais - Maiores Distribuidores.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F0B31F-2A36-4609-BA91-29EF6A99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6" y="795337"/>
            <a:ext cx="10649242" cy="52673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33C4CD7-023F-471E-9EF5-A114CEA28FFC}"/>
              </a:ext>
            </a:extLst>
          </p:cNvPr>
          <p:cNvSpPr txBox="1"/>
          <p:nvPr/>
        </p:nvSpPr>
        <p:spPr>
          <a:xfrm>
            <a:off x="1111347" y="6062662"/>
            <a:ext cx="427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Fonte: Elaboração própria. Dados – ANM.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5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96884A-A0B5-4CE7-9946-6C4564E7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81" y="1118144"/>
            <a:ext cx="10260037" cy="48043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 Total Distribuído por Município nos Estados do Pará e Minas Gerais (Maiores Distribuidores) e Maranhão (Maior Afetado)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9AEB62-491F-448F-BCC6-F3D0D66746A0}"/>
              </a:ext>
            </a:extLst>
          </p:cNvPr>
          <p:cNvSpPr txBox="1"/>
          <p:nvPr/>
        </p:nvSpPr>
        <p:spPr>
          <a:xfrm>
            <a:off x="1111347" y="5922499"/>
            <a:ext cx="485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Fonte: Elaboração própria. Dados – ANM.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84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na área da Saúde nos Estados do Pará e Minas Gerais (Maiores Distribuidores) e Maranhão (Maior Afetado)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D4EBA4-886F-4964-9645-E05523DF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188481"/>
            <a:ext cx="10148741" cy="47902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278FCF-1C30-4FEA-A2FB-63D101AB2F9F}"/>
              </a:ext>
            </a:extLst>
          </p:cNvPr>
          <p:cNvSpPr txBox="1"/>
          <p:nvPr/>
        </p:nvSpPr>
        <p:spPr>
          <a:xfrm>
            <a:off x="1443037" y="5978768"/>
            <a:ext cx="542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SIOPS.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80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Públicos nos Estados do Pará e Minas Gerais (Maiores Distribuidores) e Maranhão (Maior Afetado)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B75B06-027B-424F-98B2-DEA2CE53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1188482"/>
            <a:ext cx="10133428" cy="46777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38E4395-8A19-45D2-8BB9-01A9723E9535}"/>
              </a:ext>
            </a:extLst>
          </p:cNvPr>
          <p:cNvSpPr txBox="1"/>
          <p:nvPr/>
        </p:nvSpPr>
        <p:spPr>
          <a:xfrm>
            <a:off x="1477108" y="5866228"/>
            <a:ext cx="476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FINBRA.</a:t>
            </a:r>
          </a:p>
        </p:txBody>
      </p:sp>
    </p:spTree>
    <p:extLst>
      <p:ext uri="{BB962C8B-B14F-4D97-AF65-F5344CB8AC3E}">
        <p14:creationId xmlns:p14="http://schemas.microsoft.com/office/powerpoint/2010/main" val="325514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na área da Educação nos Estados do Pará e Minas Gerais (Maiores Distribuidores) e Maranhão (Maior Afetado)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94E6CC-4025-4DC0-AB6B-4A8F81CC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322362"/>
            <a:ext cx="10302240" cy="46845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51BEB-003B-466A-94CD-C97BCCE26A8A}"/>
              </a:ext>
            </a:extLst>
          </p:cNvPr>
          <p:cNvSpPr txBox="1"/>
          <p:nvPr/>
        </p:nvSpPr>
        <p:spPr>
          <a:xfrm>
            <a:off x="1237957" y="6006905"/>
            <a:ext cx="569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SIOPE.</a:t>
            </a:r>
          </a:p>
        </p:txBody>
      </p:sp>
    </p:spTree>
    <p:extLst>
      <p:ext uri="{BB962C8B-B14F-4D97-AF65-F5344CB8AC3E}">
        <p14:creationId xmlns:p14="http://schemas.microsoft.com/office/powerpoint/2010/main" val="142619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1ADAE-5742-44CE-8DA1-8AC444D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5760"/>
          </a:xfrm>
        </p:spPr>
        <p:txBody>
          <a:bodyPr/>
          <a:lstStyle/>
          <a:p>
            <a:r>
              <a:rPr lang="pt-BR" dirty="0"/>
              <a:t>Considerações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2194B-7AC1-47B3-A561-ED907E5D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0" i="0" u="none" strike="noStrike" baseline="0" dirty="0">
                <a:latin typeface="ArialMT"/>
              </a:rPr>
              <a:t>“A previsão de novos investimentos na região e nos municípios mineradores implicou num forte afluxo populacional, em busca de empregos e oportunidades de trabalho. </a:t>
            </a:r>
          </a:p>
          <a:p>
            <a:pPr algn="just"/>
            <a:r>
              <a:rPr lang="pt-BR" sz="2400" b="0" i="0" u="none" strike="noStrike" baseline="0" dirty="0">
                <a:latin typeface="ArialMT"/>
              </a:rPr>
              <a:t>Por outro lado, as altas taxas de crescimento demográfico, acima das taxas estadual e nacional, corroboraram para o crescimento urbano das cidades mineradoras, implicando em maior pressão por equipamentos públicos e infraestrutura urbana ”.</a:t>
            </a:r>
          </a:p>
          <a:p>
            <a:pPr algn="r"/>
            <a:r>
              <a:rPr lang="pt-BR" sz="1800" dirty="0">
                <a:latin typeface="ArialMT"/>
              </a:rPr>
              <a:t>DANIEL MONTE CARDOSO – 2018</a:t>
            </a:r>
            <a:r>
              <a:rPr lang="pt-BR" sz="2400" dirty="0">
                <a:latin typeface="ArialM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382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na área da Saúde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278FCF-1C30-4FEA-A2FB-63D101AB2F9F}"/>
              </a:ext>
            </a:extLst>
          </p:cNvPr>
          <p:cNvSpPr txBox="1"/>
          <p:nvPr/>
        </p:nvSpPr>
        <p:spPr>
          <a:xfrm>
            <a:off x="1443037" y="5978768"/>
            <a:ext cx="542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SIOPS.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CEAB79-A8B0-4AA0-8F82-BA3292DF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12" y="819150"/>
            <a:ext cx="10396603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na área da Saúde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278FCF-1C30-4FEA-A2FB-63D101AB2F9F}"/>
              </a:ext>
            </a:extLst>
          </p:cNvPr>
          <p:cNvSpPr txBox="1"/>
          <p:nvPr/>
        </p:nvSpPr>
        <p:spPr>
          <a:xfrm>
            <a:off x="1443037" y="5978768"/>
            <a:ext cx="542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SIOPS.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2F4B53-BE79-4C99-B82B-691AFA65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51" y="819151"/>
            <a:ext cx="10396602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559110" y="382537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na área da Educação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278FCF-1C30-4FEA-A2FB-63D101AB2F9F}"/>
              </a:ext>
            </a:extLst>
          </p:cNvPr>
          <p:cNvSpPr txBox="1"/>
          <p:nvPr/>
        </p:nvSpPr>
        <p:spPr>
          <a:xfrm>
            <a:off x="1443037" y="5978768"/>
            <a:ext cx="542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SIOPS.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290132-B6D2-47D0-AAF7-DA30FC36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56" y="844202"/>
            <a:ext cx="10300955" cy="51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na área da Educação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278FCF-1C30-4FEA-A2FB-63D101AB2F9F}"/>
              </a:ext>
            </a:extLst>
          </p:cNvPr>
          <p:cNvSpPr txBox="1"/>
          <p:nvPr/>
        </p:nvSpPr>
        <p:spPr>
          <a:xfrm>
            <a:off x="1443037" y="5978768"/>
            <a:ext cx="542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SIOPS.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81DF5D-DA5E-49C0-BC69-E3D6B9D7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7" y="819150"/>
            <a:ext cx="10797434" cy="51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558D7-6A32-4073-BA07-2430607A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62" y="2229797"/>
            <a:ext cx="10058400" cy="1991639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-ItalicMT"/>
              </a:rPr>
              <a:t>Verificar a aplicação dos recursos financeiros da CFEM em investimentos na área da saúde, educação e infraestrutura  e sua</a:t>
            </a:r>
            <a:r>
              <a:rPr lang="pt-BR" sz="2800" b="0" u="none" strike="noStrike" baseline="0" dirty="0">
                <a:latin typeface="Arial-ItalicMT"/>
              </a:rPr>
              <a:t> influência na  dinâmica demográfica, econômica e urbana através de indicadores de desenvolvimento local.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9983DA-D5F0-4A16-90B9-75EF61CD8F85}"/>
              </a:ext>
            </a:extLst>
          </p:cNvPr>
          <p:cNvSpPr txBox="1"/>
          <p:nvPr/>
        </p:nvSpPr>
        <p:spPr>
          <a:xfrm>
            <a:off x="1184962" y="735822"/>
            <a:ext cx="8612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Síntese dos objetivos</a:t>
            </a:r>
          </a:p>
        </p:txBody>
      </p:sp>
    </p:spTree>
    <p:extLst>
      <p:ext uri="{BB962C8B-B14F-4D97-AF65-F5344CB8AC3E}">
        <p14:creationId xmlns:p14="http://schemas.microsoft.com/office/powerpoint/2010/main" val="4036012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na área Pública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278FCF-1C30-4FEA-A2FB-63D101AB2F9F}"/>
              </a:ext>
            </a:extLst>
          </p:cNvPr>
          <p:cNvSpPr txBox="1"/>
          <p:nvPr/>
        </p:nvSpPr>
        <p:spPr>
          <a:xfrm>
            <a:off x="1443037" y="5978768"/>
            <a:ext cx="542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FINBRA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4DFEE8-A8CF-43F2-8CB4-145D61BC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80" y="819150"/>
            <a:ext cx="10384077" cy="51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3F48AD-8E1D-4086-9166-478E7458EDAC}"/>
              </a:ext>
            </a:extLst>
          </p:cNvPr>
          <p:cNvSpPr txBox="1"/>
          <p:nvPr/>
        </p:nvSpPr>
        <p:spPr>
          <a:xfrm>
            <a:off x="834683" y="357485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Evolução dos Investimentos na área Pública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278FCF-1C30-4FEA-A2FB-63D101AB2F9F}"/>
              </a:ext>
            </a:extLst>
          </p:cNvPr>
          <p:cNvSpPr txBox="1"/>
          <p:nvPr/>
        </p:nvSpPr>
        <p:spPr>
          <a:xfrm>
            <a:off x="1443037" y="5978768"/>
            <a:ext cx="542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FINBRA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978070-0383-4FCE-BAF6-5AB0E7C4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8" y="819150"/>
            <a:ext cx="9895562" cy="51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8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73A8-5A6F-44EA-B66B-6A5FA5CF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399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Crescimento da População Residente: </a:t>
            </a:r>
            <a:br>
              <a:rPr lang="pt-BR" sz="2800" dirty="0"/>
            </a:br>
            <a:endParaRPr lang="pt-BR" sz="240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BAD756B-1E15-447B-9C0F-F7D5A61EE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704" y="2160429"/>
            <a:ext cx="7662273" cy="1437464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6CAC1B-2FF5-49C5-8DC1-44EBD488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49" y="398383"/>
            <a:ext cx="2090506" cy="100453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633A55-B3F0-4A0B-B8D1-091B12B27AEA}"/>
              </a:ext>
            </a:extLst>
          </p:cNvPr>
          <p:cNvSpPr txBox="1"/>
          <p:nvPr/>
        </p:nvSpPr>
        <p:spPr>
          <a:xfrm>
            <a:off x="2433704" y="1866378"/>
            <a:ext cx="795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População residente e taxa de crescimento nos Municípios do Pará.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A122CE-1D8C-4628-B367-8F9D195506B4}"/>
              </a:ext>
            </a:extLst>
          </p:cNvPr>
          <p:cNvSpPr txBox="1"/>
          <p:nvPr/>
        </p:nvSpPr>
        <p:spPr>
          <a:xfrm>
            <a:off x="1" y="6513534"/>
            <a:ext cx="1171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Censos (2000 e 2010) e TCU(2019)  determinação de cotas do Fundo de Participação dos Municípios – FPM. </a:t>
            </a:r>
            <a:r>
              <a:rPr lang="pt-BR" sz="1800" dirty="0" err="1"/>
              <a:t>Fonte:DATASUS</a:t>
            </a:r>
            <a:r>
              <a:rPr lang="pt-BR" sz="1800" dirty="0"/>
              <a:t>.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F77A616-514C-4C96-9A3F-9DD100385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704" y="4141312"/>
            <a:ext cx="7762482" cy="153942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21C5F9-41AF-472E-9774-3906D6C786DC}"/>
              </a:ext>
            </a:extLst>
          </p:cNvPr>
          <p:cNvSpPr txBox="1"/>
          <p:nvPr/>
        </p:nvSpPr>
        <p:spPr>
          <a:xfrm>
            <a:off x="2433704" y="3597893"/>
            <a:ext cx="504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Elaboração própria. Dados – DATASUS.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E6605A9-EE2C-4958-A6C5-E029277978FA}"/>
              </a:ext>
            </a:extLst>
          </p:cNvPr>
          <p:cNvSpPr txBox="1"/>
          <p:nvPr/>
        </p:nvSpPr>
        <p:spPr>
          <a:xfrm>
            <a:off x="2433704" y="5578775"/>
            <a:ext cx="544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Elaboração própria. Dados – DATASUS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48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73A8-5A6F-44EA-B66B-6A5FA5CF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399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Crescimento da População Residente: </a:t>
            </a:r>
            <a:br>
              <a:rPr lang="pt-BR" sz="28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6CAC1B-2FF5-49C5-8DC1-44EBD488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49" y="398383"/>
            <a:ext cx="2090506" cy="10045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9985BA-266A-4F12-9A98-B2982736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94" y="2307030"/>
            <a:ext cx="7950372" cy="18418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D38A14-B8C3-4E4C-BA27-60061E2B9F50}"/>
              </a:ext>
            </a:extLst>
          </p:cNvPr>
          <p:cNvSpPr txBox="1"/>
          <p:nvPr/>
        </p:nvSpPr>
        <p:spPr>
          <a:xfrm>
            <a:off x="2151294" y="1757682"/>
            <a:ext cx="8313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Tabela: População residente e taxa de crescimento nos Municípios de Minas Gerais.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A122CE-1D8C-4628-B367-8F9D195506B4}"/>
              </a:ext>
            </a:extLst>
          </p:cNvPr>
          <p:cNvSpPr txBox="1"/>
          <p:nvPr/>
        </p:nvSpPr>
        <p:spPr>
          <a:xfrm>
            <a:off x="1" y="6513534"/>
            <a:ext cx="1171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Censos (2000 e 2010) e TCU(2019)  determinação de cotas do Fundo de Participação dos Municípios – FPM. </a:t>
            </a:r>
            <a:r>
              <a:rPr lang="pt-BR" sz="1800" dirty="0" err="1"/>
              <a:t>Fonte:DATASUS</a:t>
            </a:r>
            <a:r>
              <a:rPr lang="pt-BR" sz="1800" dirty="0"/>
              <a:t>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3B0191-0552-48D7-9189-82F084D3C7B7}"/>
              </a:ext>
            </a:extLst>
          </p:cNvPr>
          <p:cNvSpPr txBox="1"/>
          <p:nvPr/>
        </p:nvSpPr>
        <p:spPr>
          <a:xfrm>
            <a:off x="2151294" y="4029303"/>
            <a:ext cx="5848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Elaboração própria. Dados – DATASUS.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D04CC9-04BF-44DC-BCED-CDF0DAAF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211" y="4527890"/>
            <a:ext cx="8403711" cy="137078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8E4E17-D056-45E7-B233-2D4DB116D4B8}"/>
              </a:ext>
            </a:extLst>
          </p:cNvPr>
          <p:cNvSpPr txBox="1"/>
          <p:nvPr/>
        </p:nvSpPr>
        <p:spPr>
          <a:xfrm>
            <a:off x="2127495" y="5684567"/>
            <a:ext cx="44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Elaboração própria. Dados – DATASUS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86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8EEE-95FC-4126-89E5-7D2723E7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62" y="352913"/>
            <a:ext cx="10058400" cy="113423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Mortalidade Infantil no Estado do Pará 2000-2019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64C9DE91-4A86-4F6F-9F95-B240F6B1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2430702"/>
            <a:ext cx="8658225" cy="1721179"/>
          </a:xfr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12ABF47-5C5C-469F-A43A-9FF7E935F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1881"/>
            <a:ext cx="8591550" cy="148659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316FBF6-F3FE-4F04-BD55-6E8A03A311E2}"/>
              </a:ext>
            </a:extLst>
          </p:cNvPr>
          <p:cNvSpPr txBox="1"/>
          <p:nvPr/>
        </p:nvSpPr>
        <p:spPr>
          <a:xfrm>
            <a:off x="9087198" y="6022162"/>
            <a:ext cx="4879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Elaboração própria. Dados – DATASUS.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51637C-6F6E-4E10-8742-BD0DDBBEB42F}"/>
              </a:ext>
            </a:extLst>
          </p:cNvPr>
          <p:cNvSpPr txBox="1"/>
          <p:nvPr/>
        </p:nvSpPr>
        <p:spPr>
          <a:xfrm>
            <a:off x="1653435" y="2154828"/>
            <a:ext cx="8029184" cy="66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Taxa de Mortalidade Infantil - Municípios do Pará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29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8EEE-95FC-4126-89E5-7D2723E7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21" y="434703"/>
            <a:ext cx="10141072" cy="113423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Mortalidade Infantil no Estado de Minas Gerais. 2000-2019.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553850-6BA5-4E24-9622-29B5D6BC9897}"/>
              </a:ext>
            </a:extLst>
          </p:cNvPr>
          <p:cNvSpPr txBox="1"/>
          <p:nvPr/>
        </p:nvSpPr>
        <p:spPr>
          <a:xfrm>
            <a:off x="9043792" y="6033129"/>
            <a:ext cx="5912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Elaboração própria. Dados – DATASUS.</a:t>
            </a:r>
          </a:p>
          <a:p>
            <a:endParaRPr lang="pt-BR" dirty="0"/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3A1EA887-1F68-4C7D-9AFA-DA23E6783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642" y="4073171"/>
            <a:ext cx="8749591" cy="1346655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B6E5B3F-B9BE-4BED-9A3F-A1A0F72B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42" y="2379838"/>
            <a:ext cx="8345546" cy="167348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4CD48A9-856E-474D-9F77-4D6FCDFC580C}"/>
              </a:ext>
            </a:extLst>
          </p:cNvPr>
          <p:cNvSpPr txBox="1"/>
          <p:nvPr/>
        </p:nvSpPr>
        <p:spPr>
          <a:xfrm>
            <a:off x="1709642" y="2010506"/>
            <a:ext cx="877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Taxa de Mortalidade Infantil - Municípios de Minas Gerais.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814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5FC6B-77E8-4D0D-979A-340D2373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145075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Taxa de Analfabetismo: Minas Gerais e Pará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24E785-BD30-4926-8B2A-4B0CD56E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819" y="1921379"/>
            <a:ext cx="5324619" cy="219424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C956A-6F22-42FF-B898-789FBC73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19" y="4318844"/>
            <a:ext cx="5473874" cy="18435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59E399-9D09-4216-A8C4-BB63059330D6}"/>
              </a:ext>
            </a:extLst>
          </p:cNvPr>
          <p:cNvSpPr txBox="1"/>
          <p:nvPr/>
        </p:nvSpPr>
        <p:spPr>
          <a:xfrm>
            <a:off x="8969888" y="6023861"/>
            <a:ext cx="437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Elaboração própria. Dados – DATASUS.</a:t>
            </a:r>
          </a:p>
        </p:txBody>
      </p:sp>
    </p:spTree>
    <p:extLst>
      <p:ext uri="{BB962C8B-B14F-4D97-AF65-F5344CB8AC3E}">
        <p14:creationId xmlns:p14="http://schemas.microsoft.com/office/powerpoint/2010/main" val="391061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A139-C194-4A99-8603-7596A81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5988"/>
            <a:ext cx="10058400" cy="939453"/>
          </a:xfrm>
        </p:spPr>
        <p:txBody>
          <a:bodyPr>
            <a:normAutofit/>
          </a:bodyPr>
          <a:lstStyle/>
          <a:p>
            <a:r>
              <a:rPr lang="pt-BR" dirty="0"/>
              <a:t>Referências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101AE8-1ADA-47D7-83DD-8B3930BC0FAB}"/>
              </a:ext>
            </a:extLst>
          </p:cNvPr>
          <p:cNvSpPr txBox="1"/>
          <p:nvPr/>
        </p:nvSpPr>
        <p:spPr>
          <a:xfrm>
            <a:off x="1097280" y="1969477"/>
            <a:ext cx="10589504" cy="523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hlinkClick r:id="rId2"/>
              </a:rPr>
              <a:t>Repositório de dados municipais (shinyapps.io)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hlinkClick r:id="rId3"/>
              </a:rPr>
              <a:t>https://dados.gov.br/dataset/sistema-arrecadacao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hlinkClick r:id="rId4"/>
              </a:rPr>
              <a:t>https://sistemas.anm.gov.br/arrecadacao/extra/Relatorios/distribuicao_cfem.aspx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hlinkClick r:id="rId5"/>
              </a:rPr>
              <a:t>https://datasus.saude.gov.br/informacoes-de-saude-tabnet/</a:t>
            </a:r>
            <a:endParaRPr lang="pt-BR" dirty="0"/>
          </a:p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CARDOSO, D. M.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Mineração e subdesenvolvimento: impactos da atividade mineradora nos municípios de Canaã dos Carajás, Marabá e Parauapebas (2004 – 2015). Dissertação de Mestrado. Instituto de Economia, Universidade Estadual de Campinas, Campinas, 2018.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06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AB30B-DED1-45EA-816D-80831916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5119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Planejamento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8203F67-5DEE-4609-B276-81C829BA8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94685"/>
              </p:ext>
            </p:extLst>
          </p:nvPr>
        </p:nvGraphicFramePr>
        <p:xfrm>
          <a:off x="1097280" y="1665962"/>
          <a:ext cx="10058400" cy="4203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6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A7CE5-FEF7-45F0-8AA2-9F75FDF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8" y="5353460"/>
            <a:ext cx="11240086" cy="7248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Variáveis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Populacionais</a:t>
            </a:r>
            <a:r>
              <a:rPr lang="en-US" sz="3200" b="1" dirty="0">
                <a:solidFill>
                  <a:srgbClr val="FFFFFF"/>
                </a:solidFill>
              </a:rPr>
              <a:t>; </a:t>
            </a:r>
            <a:r>
              <a:rPr lang="en-US" sz="3200" b="1" dirty="0" err="1">
                <a:solidFill>
                  <a:srgbClr val="FFFFFF"/>
                </a:solidFill>
              </a:rPr>
              <a:t>Socias</a:t>
            </a:r>
            <a:r>
              <a:rPr lang="en-US" sz="3200" b="1" dirty="0">
                <a:solidFill>
                  <a:srgbClr val="FFFFFF"/>
                </a:solidFill>
              </a:rPr>
              <a:t>; </a:t>
            </a:r>
            <a:r>
              <a:rPr lang="en-US" sz="3200" b="1" dirty="0" err="1">
                <a:solidFill>
                  <a:srgbClr val="FFFFFF"/>
                </a:solidFill>
              </a:rPr>
              <a:t>Demográficas</a:t>
            </a:r>
            <a:r>
              <a:rPr lang="en-US" sz="3200" b="1" dirty="0">
                <a:solidFill>
                  <a:srgbClr val="FFFFFF"/>
                </a:solidFill>
              </a:rPr>
              <a:t>; e </a:t>
            </a:r>
            <a:r>
              <a:rPr lang="en-US" sz="3200" b="1" dirty="0" err="1">
                <a:solidFill>
                  <a:srgbClr val="FFFFFF"/>
                </a:solidFill>
              </a:rPr>
              <a:t>Econômicas</a:t>
            </a:r>
            <a:r>
              <a:rPr lang="en-US" sz="32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1DEA9D7-07B0-4ABB-8E0B-002354BCFCEA}"/>
              </a:ext>
            </a:extLst>
          </p:cNvPr>
          <p:cNvSpPr txBox="1">
            <a:spLocks/>
          </p:cNvSpPr>
          <p:nvPr/>
        </p:nvSpPr>
        <p:spPr>
          <a:xfrm>
            <a:off x="1108822" y="469678"/>
            <a:ext cx="10145332" cy="40433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F7FF89D-4A02-4461-891B-DF513D7DE82A}"/>
              </a:ext>
            </a:extLst>
          </p:cNvPr>
          <p:cNvSpPr txBox="1">
            <a:spLocks/>
          </p:cNvSpPr>
          <p:nvPr/>
        </p:nvSpPr>
        <p:spPr>
          <a:xfrm>
            <a:off x="659675" y="653048"/>
            <a:ext cx="11338560" cy="47208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População e taxa de urbanização </a:t>
            </a:r>
            <a:r>
              <a:rPr lang="pt-BR" sz="2800" dirty="0">
                <a:solidFill>
                  <a:schemeClr val="tx1"/>
                </a:solidFill>
              </a:rPr>
              <a:t>- </a:t>
            </a:r>
            <a:r>
              <a:rPr lang="pt-BR" sz="2400" dirty="0"/>
              <a:t>Fonte: IBGE/Censos.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Crescimento populacional e taxa de urbanização - </a:t>
            </a:r>
            <a:r>
              <a:rPr lang="pt-BR" sz="2400" dirty="0"/>
              <a:t>Fonte: IBGE/Censos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Valor Adicionado Bruto </a:t>
            </a:r>
            <a:r>
              <a:rPr lang="pt-BR" sz="2800" dirty="0">
                <a:solidFill>
                  <a:schemeClr val="tx1"/>
                </a:solidFill>
              </a:rPr>
              <a:t>- </a:t>
            </a:r>
            <a:r>
              <a:rPr lang="pt-BR" sz="2400" dirty="0"/>
              <a:t>Fonte: IBGE/SIDRA.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PIB, Impostos e Valor adicionado bruto (Agropecuária; Indústria; Serviços; Administração Pública) </a:t>
            </a:r>
            <a:r>
              <a:rPr lang="pt-BR" sz="2800" dirty="0">
                <a:solidFill>
                  <a:schemeClr val="tx1"/>
                </a:solidFill>
              </a:rPr>
              <a:t>- </a:t>
            </a:r>
            <a:r>
              <a:rPr lang="pt-BR" sz="2400" dirty="0"/>
              <a:t>Fonte: IBGE/SIDRA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Exportações </a:t>
            </a:r>
            <a:r>
              <a:rPr lang="pt-BR" sz="2800" dirty="0">
                <a:solidFill>
                  <a:schemeClr val="tx1"/>
                </a:solidFill>
              </a:rPr>
              <a:t>- </a:t>
            </a:r>
            <a:r>
              <a:rPr lang="pt-BR" sz="2400" dirty="0"/>
              <a:t>Fonte: MDIC/</a:t>
            </a:r>
            <a:r>
              <a:rPr lang="pt-BR" sz="2400" dirty="0" err="1"/>
              <a:t>Aliceweb</a:t>
            </a:r>
            <a:r>
              <a:rPr lang="pt-BR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Receitas correntes (Cota-Parte ICMS; Cota-Parte CFEM; ISSQN; FPM Transferências </a:t>
            </a:r>
            <a:r>
              <a:rPr lang="pt-BR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Multigov</a:t>
            </a: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pt-BR" sz="2800" dirty="0">
                <a:solidFill>
                  <a:schemeClr val="tx1"/>
                </a:solidFill>
              </a:rPr>
              <a:t>- </a:t>
            </a:r>
            <a:r>
              <a:rPr lang="pt-BR" sz="2400" dirty="0"/>
              <a:t>Fonte: </a:t>
            </a:r>
            <a:r>
              <a:rPr lang="pt-BR" sz="2400" dirty="0" err="1"/>
              <a:t>Finbra</a:t>
            </a:r>
            <a:r>
              <a:rPr lang="pt-BR" sz="2400" dirty="0"/>
              <a:t>/STN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endParaRPr lang="pt-BR" sz="3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A7CE5-FEF7-45F0-8AA2-9F75FDF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373868"/>
            <a:ext cx="10058400" cy="6357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Variáveis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Populacionais</a:t>
            </a:r>
            <a:r>
              <a:rPr lang="en-US" sz="3200" b="1" dirty="0">
                <a:solidFill>
                  <a:srgbClr val="FFFFFF"/>
                </a:solidFill>
              </a:rPr>
              <a:t>; </a:t>
            </a:r>
            <a:r>
              <a:rPr lang="en-US" sz="3200" b="1" dirty="0" err="1">
                <a:solidFill>
                  <a:srgbClr val="FFFFFF"/>
                </a:solidFill>
              </a:rPr>
              <a:t>Socias</a:t>
            </a:r>
            <a:r>
              <a:rPr lang="en-US" sz="3200" b="1" dirty="0">
                <a:solidFill>
                  <a:srgbClr val="FFFFFF"/>
                </a:solidFill>
              </a:rPr>
              <a:t>; </a:t>
            </a:r>
            <a:r>
              <a:rPr lang="en-US" sz="3200" b="1" dirty="0" err="1">
                <a:solidFill>
                  <a:srgbClr val="FFFFFF"/>
                </a:solidFill>
              </a:rPr>
              <a:t>Demográficas</a:t>
            </a:r>
            <a:r>
              <a:rPr lang="en-US" sz="3200" b="1" dirty="0">
                <a:solidFill>
                  <a:srgbClr val="FFFFFF"/>
                </a:solidFill>
              </a:rPr>
              <a:t>; e </a:t>
            </a:r>
            <a:r>
              <a:rPr lang="en-US" sz="3200" b="1" dirty="0" err="1">
                <a:solidFill>
                  <a:srgbClr val="FFFFFF"/>
                </a:solidFill>
              </a:rPr>
              <a:t>Econômicas</a:t>
            </a:r>
            <a:r>
              <a:rPr lang="en-US" sz="32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1DEA9D7-07B0-4ABB-8E0B-002354BCFCEA}"/>
              </a:ext>
            </a:extLst>
          </p:cNvPr>
          <p:cNvSpPr txBox="1">
            <a:spLocks/>
          </p:cNvSpPr>
          <p:nvPr/>
        </p:nvSpPr>
        <p:spPr>
          <a:xfrm>
            <a:off x="851770" y="736447"/>
            <a:ext cx="11047956" cy="433010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Estoque de empregos, por subsetor do IBGE - </a:t>
            </a:r>
            <a:r>
              <a:rPr lang="pt-BR" sz="2400" b="0" i="0" u="none" strike="noStrike" baseline="0" dirty="0"/>
              <a:t>Fonte: RAIS/MTE.</a:t>
            </a:r>
            <a:endParaRPr lang="pt-BR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Empregos com carteira assinada e taxa de desocupação - </a:t>
            </a:r>
            <a:r>
              <a:rPr lang="pt-BR" sz="2400" dirty="0"/>
              <a:t>Fonte: Censos demográficos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Acesso à infraestrutura urbana - </a:t>
            </a:r>
            <a:r>
              <a:rPr lang="pt-BR" sz="2400" dirty="0"/>
              <a:t>Fonte: Censos demográficos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Despesas correntes (Educação, Administração, Saúde, Urbanismo, Assistência Social, Outras) - </a:t>
            </a:r>
            <a:r>
              <a:rPr lang="pt-BR" sz="2400" dirty="0"/>
              <a:t>Fonte: FINBRA/STN.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Investimentos em infraestrutura social e urbana do PAC - </a:t>
            </a:r>
            <a:r>
              <a:rPr lang="pt-BR" sz="2400" dirty="0"/>
              <a:t>Fonte: Ministério do Planejamento, Desenvolvimento e Gestão, 2016.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  <a:p>
            <a:pPr>
              <a:buFont typeface="Wingdings" panose="05000000000000000000" pitchFamily="2" charset="2"/>
              <a:buChar char="Ø"/>
            </a:pPr>
            <a:endParaRPr lang="pt-BR" sz="35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5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35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6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A7CE5-FEF7-45F0-8AA2-9F75FDF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373868"/>
            <a:ext cx="10058400" cy="6357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Variáveis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Populacionais</a:t>
            </a:r>
            <a:r>
              <a:rPr lang="en-US" sz="3200" b="1" dirty="0">
                <a:solidFill>
                  <a:srgbClr val="FFFFFF"/>
                </a:solidFill>
              </a:rPr>
              <a:t>; </a:t>
            </a:r>
            <a:r>
              <a:rPr lang="en-US" sz="3200" b="1" dirty="0" err="1">
                <a:solidFill>
                  <a:srgbClr val="FFFFFF"/>
                </a:solidFill>
              </a:rPr>
              <a:t>Socias</a:t>
            </a:r>
            <a:r>
              <a:rPr lang="en-US" sz="3200" b="1" dirty="0">
                <a:solidFill>
                  <a:srgbClr val="FFFFFF"/>
                </a:solidFill>
              </a:rPr>
              <a:t>; </a:t>
            </a:r>
            <a:r>
              <a:rPr lang="en-US" sz="3200" b="1" dirty="0" err="1">
                <a:solidFill>
                  <a:srgbClr val="FFFFFF"/>
                </a:solidFill>
              </a:rPr>
              <a:t>Demográficas</a:t>
            </a:r>
            <a:r>
              <a:rPr lang="en-US" sz="3200" b="1" dirty="0">
                <a:solidFill>
                  <a:srgbClr val="FFFFFF"/>
                </a:solidFill>
              </a:rPr>
              <a:t>; e </a:t>
            </a:r>
            <a:r>
              <a:rPr lang="en-US" sz="3200" b="1" dirty="0" err="1">
                <a:solidFill>
                  <a:srgbClr val="FFFFFF"/>
                </a:solidFill>
              </a:rPr>
              <a:t>Econômicas</a:t>
            </a:r>
            <a:r>
              <a:rPr lang="en-US" sz="32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1DEA9D7-07B0-4ABB-8E0B-002354BCFCEA}"/>
              </a:ext>
            </a:extLst>
          </p:cNvPr>
          <p:cNvSpPr txBox="1">
            <a:spLocks/>
          </p:cNvSpPr>
          <p:nvPr/>
        </p:nvSpPr>
        <p:spPr>
          <a:xfrm>
            <a:off x="379828" y="253218"/>
            <a:ext cx="10973162" cy="458436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D2DCE8-9CB4-4792-ABE1-0FDE35E2217A}"/>
              </a:ext>
            </a:extLst>
          </p:cNvPr>
          <p:cNvSpPr txBox="1"/>
          <p:nvPr/>
        </p:nvSpPr>
        <p:spPr>
          <a:xfrm>
            <a:off x="617822" y="945364"/>
            <a:ext cx="11332008" cy="376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800" dirty="0">
                <a:cs typeface="Times New Roman" panose="02020603050405020304" pitchFamily="18" charset="0"/>
              </a:rPr>
              <a:t>Recursos físicos de saúde ( UBS; Leitos /1000 habitantes) -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Fonte: DATASUS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800" dirty="0">
                <a:cs typeface="Times New Roman" panose="02020603050405020304" pitchFamily="18" charset="0"/>
              </a:rPr>
              <a:t>Profissionais de Saúde (Agentes comunitários de saúde/1000 habitantes; Médicos/1000 habitantes) </a:t>
            </a:r>
            <a:r>
              <a:rPr lang="pt-BR" sz="3200" dirty="0">
                <a:cs typeface="Times New Roman" panose="02020603050405020304" pitchFamily="18" charset="0"/>
              </a:rPr>
              <a:t>-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Fonte: DATASUS.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800" dirty="0">
                <a:cs typeface="Times New Roman" panose="02020603050405020304" pitchFamily="18" charset="0"/>
              </a:rPr>
              <a:t>Taxa de analfabetismo -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Fonte: PNUD, IPEA, FJP</a:t>
            </a:r>
            <a:r>
              <a:rPr lang="pt-BR" sz="2800" dirty="0">
                <a:cs typeface="Times New Roman" panose="02020603050405020304" pitchFamily="18" charset="0"/>
              </a:rPr>
              <a:t>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800" dirty="0">
                <a:cs typeface="Times New Roman" panose="02020603050405020304" pitchFamily="18" charset="0"/>
              </a:rPr>
              <a:t>Esperança de vida ao nascer -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Fonte: DATASUS</a:t>
            </a:r>
            <a:r>
              <a:rPr lang="pt-BR" sz="2800" dirty="0">
                <a:cs typeface="Times New Roman" panose="02020603050405020304" pitchFamily="18" charset="0"/>
              </a:rPr>
              <a:t>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800" dirty="0">
                <a:cs typeface="Times New Roman" panose="02020603050405020304" pitchFamily="18" charset="0"/>
              </a:rPr>
              <a:t>Mortalidade infantil -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Fonte: DATASUS</a:t>
            </a:r>
            <a:r>
              <a:rPr lang="pt-BR" sz="2800" dirty="0">
                <a:cs typeface="Times New Roman" panose="02020603050405020304" pitchFamily="18" charset="0"/>
              </a:rPr>
              <a:t>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800" dirty="0">
                <a:cs typeface="Times New Roman" panose="02020603050405020304" pitchFamily="18" charset="0"/>
              </a:rPr>
              <a:t>Escolaridade (EFC; EMC; ESC) -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Fonte: PNUD, IPEA, FJP</a:t>
            </a:r>
            <a:r>
              <a:rPr lang="pt-BR" sz="28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49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64FB5-9F37-4ACA-88C0-D5A60A8C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909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2EE6A-DC6D-4B9F-8576-942C15DB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274" y="1770891"/>
            <a:ext cx="11071273" cy="4411354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 Crescimento vinculado a exportação - Dependência do mercado mundial de commodities influencia a arrecadação da CFEM;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 Concentração em territórios específicos;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 Baixa empregabilidade do setor;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 Uso de tecnologias modernas no processo de extração mineral;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 Crescimento da receita orçamentária estadual e municipal referentes à CFEM;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Com as desonerações fiscais em âmbito nacional e estadual, a CFEM tornou-se o principal meio de obtenção de recursos oriundos da atividade mineradora (Lei Kandir de 1996).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Arrecadação da CFEM foi diminuta frente à magnitude do faturamento das grandes mineradoras.</a:t>
            </a:r>
          </a:p>
        </p:txBody>
      </p:sp>
    </p:spTree>
    <p:extLst>
      <p:ext uri="{BB962C8B-B14F-4D97-AF65-F5344CB8AC3E}">
        <p14:creationId xmlns:p14="http://schemas.microsoft.com/office/powerpoint/2010/main" val="134334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B8718-DD91-4A03-92B5-772EC1DA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65" y="413360"/>
            <a:ext cx="10286337" cy="1277850"/>
          </a:xfrm>
        </p:spPr>
        <p:txBody>
          <a:bodyPr>
            <a:no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 da CFEM entre os principais municípios.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67B4A00-F639-4CA5-8114-0C018BE73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04688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93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18B6FEF-96DF-4303-9050-3D80BC4C50FF}"/>
              </a:ext>
            </a:extLst>
          </p:cNvPr>
          <p:cNvSpPr txBox="1"/>
          <p:nvPr/>
        </p:nvSpPr>
        <p:spPr>
          <a:xfrm>
            <a:off x="834683" y="357485"/>
            <a:ext cx="105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Total Distribuído por Município no Estado do Pará – Maiores Distribuidores.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B815BD-6D15-4188-A353-FD2AA20E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819150"/>
            <a:ext cx="11057206" cy="5219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4A16A3-9FA3-4E60-A4D7-E64E02D90E69}"/>
              </a:ext>
            </a:extLst>
          </p:cNvPr>
          <p:cNvSpPr txBox="1"/>
          <p:nvPr/>
        </p:nvSpPr>
        <p:spPr>
          <a:xfrm>
            <a:off x="487680" y="6038850"/>
            <a:ext cx="558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Elaboração própria. Dados – ANM.</a:t>
            </a:r>
          </a:p>
        </p:txBody>
      </p:sp>
    </p:spTree>
    <p:extLst>
      <p:ext uri="{BB962C8B-B14F-4D97-AF65-F5344CB8AC3E}">
        <p14:creationId xmlns:p14="http://schemas.microsoft.com/office/powerpoint/2010/main" val="791576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10095</TotalTime>
  <Words>1210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Arial-ItalicMT</vt:lpstr>
      <vt:lpstr>ArialMT</vt:lpstr>
      <vt:lpstr>Calibri</vt:lpstr>
      <vt:lpstr>Calibri Light</vt:lpstr>
      <vt:lpstr>Times New Roman</vt:lpstr>
      <vt:lpstr>Wingdings</vt:lpstr>
      <vt:lpstr>Retrospectiva</vt:lpstr>
      <vt:lpstr>Compensação Financeira pela Exploração Mineral (CFEM).</vt:lpstr>
      <vt:lpstr>Verificar a aplicação dos recursos financeiros da CFEM em investimentos na área da saúde, educação e infraestrutura  e sua influência na  dinâmica demográfica, econômica e urbana através de indicadores de desenvolvimento local.</vt:lpstr>
      <vt:lpstr>Planejamento</vt:lpstr>
      <vt:lpstr>Variáveis Populacionais; Socias; Demográficas; e Econômicas.</vt:lpstr>
      <vt:lpstr>Variáveis Populacionais; Socias; Demográficas; e Econômicas.</vt:lpstr>
      <vt:lpstr>Variáveis Populacionais; Socias; Demográficas; e Econômicas.</vt:lpstr>
      <vt:lpstr>Considerações</vt:lpstr>
      <vt:lpstr>Distribuição da CFEM entre os principais municípios.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Crescimento da População Residente:  </vt:lpstr>
      <vt:lpstr>Crescimento da População Residente:  </vt:lpstr>
      <vt:lpstr>Mortalidade Infantil no Estado do Pará 2000-2019.</vt:lpstr>
      <vt:lpstr>Mortalidade Infantil no Estado de Minas Gerais. 2000-2019.</vt:lpstr>
      <vt:lpstr>Taxa de Analfabetismo: Minas Gerais e Pará</vt:lpstr>
      <vt:lpstr>Referências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Compensação Financeira e Orçamentária (CFEM)</dc:title>
  <dc:creator>Shayane</dc:creator>
  <cp:lastModifiedBy>Shayane</cp:lastModifiedBy>
  <cp:revision>38</cp:revision>
  <dcterms:created xsi:type="dcterms:W3CDTF">2021-09-01T12:11:01Z</dcterms:created>
  <dcterms:modified xsi:type="dcterms:W3CDTF">2021-09-08T17:28:20Z</dcterms:modified>
</cp:coreProperties>
</file>