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60" r:id="rId3"/>
    <p:sldId id="257" r:id="rId4"/>
    <p:sldId id="270" r:id="rId5"/>
    <p:sldId id="258" r:id="rId6"/>
    <p:sldId id="263" r:id="rId7"/>
    <p:sldId id="277" r:id="rId8"/>
    <p:sldId id="278" r:id="rId9"/>
    <p:sldId id="265" r:id="rId10"/>
    <p:sldId id="279" r:id="rId11"/>
    <p:sldId id="282" r:id="rId12"/>
    <p:sldId id="281" r:id="rId13"/>
    <p:sldId id="280" r:id="rId14"/>
    <p:sldId id="264" r:id="rId15"/>
    <p:sldId id="262" r:id="rId16"/>
    <p:sldId id="261" r:id="rId17"/>
    <p:sldId id="288" r:id="rId18"/>
    <p:sldId id="289" r:id="rId19"/>
    <p:sldId id="290" r:id="rId20"/>
    <p:sldId id="292" r:id="rId21"/>
    <p:sldId id="291" r:id="rId22"/>
    <p:sldId id="293" r:id="rId23"/>
    <p:sldId id="294" r:id="rId24"/>
    <p:sldId id="295" r:id="rId25"/>
    <p:sldId id="296" r:id="rId26"/>
    <p:sldId id="298" r:id="rId27"/>
    <p:sldId id="29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10/16/2020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10/16/2020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10/16/2020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10/16/2020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10/16/2020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10/16/2020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Placeholder 3"/>
          <p:cNvPicPr>
            <a:picLocks noGrp="1" noChangeAspect="1"/>
          </p:cNvPicPr>
          <p:nvPr>
            <p:ph type="pic" sz="quarter" idx="11"/>
          </p:nvPr>
        </p:nvPicPr>
        <p:blipFill>
          <a:blip r:embed="rId2"/>
          <a:stretch>
            <a:fillRect/>
          </a:stretch>
        </p:blipFill>
        <p:spPr>
          <a:xfrm>
            <a:off x="723265" y="175895"/>
            <a:ext cx="10781665" cy="6528435"/>
          </a:xfrm>
          <a:prstGeom prst="rect">
            <a:avLst/>
          </a:prstGeom>
        </p:spPr>
      </p:pic>
      <p:sp>
        <p:nvSpPr>
          <p:cNvPr id="14" name="Oval 13"/>
          <p:cNvSpPr/>
          <p:nvPr/>
        </p:nvSpPr>
        <p:spPr>
          <a:xfrm>
            <a:off x="-1387579" y="-3645909"/>
            <a:ext cx="15348156" cy="15348154"/>
          </a:xfrm>
          <a:prstGeom prst="ellipse">
            <a:avLst/>
          </a:prstGeom>
          <a:gradFill flip="none" rotWithShape="1">
            <a:gsLst>
              <a:gs pos="41000">
                <a:srgbClr val="B85410">
                  <a:alpha val="45000"/>
                </a:srgbClr>
              </a:gs>
              <a:gs pos="10000">
                <a:srgbClr val="552579"/>
              </a:gs>
              <a:gs pos="68000">
                <a:schemeClr val="accent1">
                  <a:lumMod val="50000"/>
                  <a:alpha val="68000"/>
                </a:schemeClr>
              </a:gs>
              <a:gs pos="100000">
                <a:srgbClr val="C00000">
                  <a:alpha val="56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descr="RASYIIDU LOGO"/>
          <p:cNvPicPr>
            <a:picLocks noChangeAspect="1"/>
          </p:cNvPicPr>
          <p:nvPr/>
        </p:nvPicPr>
        <p:blipFill>
          <a:blip r:embed="rId3"/>
          <a:stretch>
            <a:fillRect/>
          </a:stretch>
        </p:blipFill>
        <p:spPr>
          <a:xfrm>
            <a:off x="723265" y="728345"/>
            <a:ext cx="2182495" cy="7461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16200000">
                                      <p:cBhvr>
                                        <p:cTn id="6" dur="425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rasyiidu p"/>
          <p:cNvPicPr>
            <a:picLocks noGrp="1" noChangeAspect="1"/>
          </p:cNvPicPr>
          <p:nvPr>
            <p:ph idx="1"/>
          </p:nvPr>
        </p:nvPicPr>
        <p:blipFill>
          <a:blip r:embed="rId2"/>
          <a:stretch>
            <a:fillRect/>
          </a:stretch>
        </p:blipFill>
        <p:spPr>
          <a:xfrm>
            <a:off x="0" y="0"/>
            <a:ext cx="12192000" cy="6858635"/>
          </a:xfrm>
          <a:prstGeom prst="rect">
            <a:avLst/>
          </a:prstGeom>
        </p:spPr>
      </p:pic>
      <p:sp>
        <p:nvSpPr>
          <p:cNvPr id="4" name="Text Box 3"/>
          <p:cNvSpPr txBox="1"/>
          <p:nvPr/>
        </p:nvSpPr>
        <p:spPr>
          <a:xfrm>
            <a:off x="1635125" y="1424940"/>
            <a:ext cx="9874250" cy="953135"/>
          </a:xfrm>
          <a:prstGeom prst="rect">
            <a:avLst/>
          </a:prstGeom>
          <a:noFill/>
        </p:spPr>
        <p:txBody>
          <a:bodyPr wrap="square" rtlCol="0" anchor="t">
            <a:spAutoFit/>
          </a:bodyPr>
          <a:lstStyle/>
          <a:p>
            <a:r>
              <a:rPr lang="en-US" sz="2800">
                <a:solidFill>
                  <a:schemeClr val="bg1"/>
                </a:solidFill>
              </a:rPr>
              <a:t>komponen literasi membaca dan numerasi yang diukur di AKM?</a:t>
            </a:r>
          </a:p>
          <a:p>
            <a:endParaRPr lang="en-US" sz="2800">
              <a:solidFill>
                <a:schemeClr val="bg1"/>
              </a:solidFill>
            </a:endParaRPr>
          </a:p>
        </p:txBody>
      </p:sp>
      <p:pic>
        <p:nvPicPr>
          <p:cNvPr id="5" name="Picture 4"/>
          <p:cNvPicPr>
            <a:picLocks noChangeAspect="1"/>
          </p:cNvPicPr>
          <p:nvPr/>
        </p:nvPicPr>
        <p:blipFill>
          <a:blip r:embed="rId3"/>
          <a:stretch>
            <a:fillRect/>
          </a:stretch>
        </p:blipFill>
        <p:spPr>
          <a:xfrm>
            <a:off x="4171950" y="2473325"/>
            <a:ext cx="2051050" cy="381000"/>
          </a:xfrm>
          <a:prstGeom prst="rect">
            <a:avLst/>
          </a:prstGeom>
        </p:spPr>
      </p:pic>
      <p:pic>
        <p:nvPicPr>
          <p:cNvPr id="8" name="Picture 7"/>
          <p:cNvPicPr>
            <a:picLocks noChangeAspect="1"/>
          </p:cNvPicPr>
          <p:nvPr/>
        </p:nvPicPr>
        <p:blipFill>
          <a:blip r:embed="rId4"/>
          <a:stretch>
            <a:fillRect/>
          </a:stretch>
        </p:blipFill>
        <p:spPr>
          <a:xfrm>
            <a:off x="8582025" y="2497455"/>
            <a:ext cx="1752600" cy="394970"/>
          </a:xfrm>
          <a:prstGeom prst="rect">
            <a:avLst/>
          </a:prstGeom>
        </p:spPr>
      </p:pic>
      <p:pic>
        <p:nvPicPr>
          <p:cNvPr id="10" name="Picture 9"/>
          <p:cNvPicPr>
            <a:picLocks noChangeAspect="1"/>
          </p:cNvPicPr>
          <p:nvPr/>
        </p:nvPicPr>
        <p:blipFill>
          <a:blip r:embed="rId5"/>
          <a:stretch>
            <a:fillRect/>
          </a:stretch>
        </p:blipFill>
        <p:spPr>
          <a:xfrm>
            <a:off x="1762125" y="2854325"/>
            <a:ext cx="1142365" cy="1003300"/>
          </a:xfrm>
          <a:prstGeom prst="rect">
            <a:avLst/>
          </a:prstGeom>
        </p:spPr>
      </p:pic>
      <p:pic>
        <p:nvPicPr>
          <p:cNvPr id="12" name="Picture 11"/>
          <p:cNvPicPr>
            <a:picLocks noChangeAspect="1"/>
          </p:cNvPicPr>
          <p:nvPr/>
        </p:nvPicPr>
        <p:blipFill>
          <a:blip r:embed="rId6"/>
          <a:stretch>
            <a:fillRect/>
          </a:stretch>
        </p:blipFill>
        <p:spPr>
          <a:xfrm>
            <a:off x="1762125" y="4019550"/>
            <a:ext cx="1141730" cy="1158875"/>
          </a:xfrm>
          <a:prstGeom prst="rect">
            <a:avLst/>
          </a:prstGeom>
        </p:spPr>
      </p:pic>
      <p:pic>
        <p:nvPicPr>
          <p:cNvPr id="14" name="Picture 13"/>
          <p:cNvPicPr>
            <a:picLocks noChangeAspect="1"/>
          </p:cNvPicPr>
          <p:nvPr/>
        </p:nvPicPr>
        <p:blipFill>
          <a:blip r:embed="rId7"/>
          <a:stretch>
            <a:fillRect/>
          </a:stretch>
        </p:blipFill>
        <p:spPr>
          <a:xfrm>
            <a:off x="1762125" y="5311775"/>
            <a:ext cx="1143000" cy="1043305"/>
          </a:xfrm>
          <a:prstGeom prst="rect">
            <a:avLst/>
          </a:prstGeom>
        </p:spPr>
      </p:pic>
      <p:pic>
        <p:nvPicPr>
          <p:cNvPr id="16" name="Picture 15"/>
          <p:cNvPicPr>
            <a:picLocks noChangeAspect="1"/>
          </p:cNvPicPr>
          <p:nvPr/>
        </p:nvPicPr>
        <p:blipFill>
          <a:blip r:embed="rId8"/>
          <a:stretch>
            <a:fillRect/>
          </a:stretch>
        </p:blipFill>
        <p:spPr>
          <a:xfrm>
            <a:off x="4171950" y="3071495"/>
            <a:ext cx="2077720" cy="638175"/>
          </a:xfrm>
          <a:prstGeom prst="rect">
            <a:avLst/>
          </a:prstGeom>
        </p:spPr>
      </p:pic>
      <p:cxnSp>
        <p:nvCxnSpPr>
          <p:cNvPr id="18" name="Straight Connector 17"/>
          <p:cNvCxnSpPr/>
          <p:nvPr/>
        </p:nvCxnSpPr>
        <p:spPr>
          <a:xfrm flipV="1">
            <a:off x="1828800" y="3924300"/>
            <a:ext cx="9296400" cy="1905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9" name="Straight Connector 18"/>
          <p:cNvCxnSpPr/>
          <p:nvPr/>
        </p:nvCxnSpPr>
        <p:spPr>
          <a:xfrm flipV="1">
            <a:off x="1860550" y="5232400"/>
            <a:ext cx="9296400" cy="1905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0" name="Straight Connector 19"/>
          <p:cNvCxnSpPr/>
          <p:nvPr/>
        </p:nvCxnSpPr>
        <p:spPr>
          <a:xfrm flipV="1">
            <a:off x="1873250" y="6445250"/>
            <a:ext cx="9296400" cy="1905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1" name="Notched Right Arrow 20"/>
          <p:cNvSpPr/>
          <p:nvPr/>
        </p:nvSpPr>
        <p:spPr>
          <a:xfrm>
            <a:off x="3067050" y="3276600"/>
            <a:ext cx="857250" cy="285750"/>
          </a:xfrm>
          <a:prstGeom prst="notch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9"/>
          <a:stretch>
            <a:fillRect/>
          </a:stretch>
        </p:blipFill>
        <p:spPr>
          <a:xfrm>
            <a:off x="8524875" y="3026410"/>
            <a:ext cx="2705735" cy="854710"/>
          </a:xfrm>
          <a:prstGeom prst="rect">
            <a:avLst/>
          </a:prstGeom>
        </p:spPr>
      </p:pic>
      <p:sp>
        <p:nvSpPr>
          <p:cNvPr id="24" name="Notched Right Arrow 23"/>
          <p:cNvSpPr/>
          <p:nvPr/>
        </p:nvSpPr>
        <p:spPr>
          <a:xfrm>
            <a:off x="7499350" y="3324860"/>
            <a:ext cx="857250" cy="285750"/>
          </a:xfrm>
          <a:prstGeom prst="notch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25" name="Picture 24"/>
          <p:cNvPicPr>
            <a:picLocks noChangeAspect="1"/>
          </p:cNvPicPr>
          <p:nvPr/>
        </p:nvPicPr>
        <p:blipFill>
          <a:blip r:embed="rId10"/>
          <a:stretch>
            <a:fillRect/>
          </a:stretch>
        </p:blipFill>
        <p:spPr>
          <a:xfrm>
            <a:off x="4171950" y="4198620"/>
            <a:ext cx="2990850" cy="817245"/>
          </a:xfrm>
          <a:prstGeom prst="rect">
            <a:avLst/>
          </a:prstGeom>
        </p:spPr>
      </p:pic>
      <p:pic>
        <p:nvPicPr>
          <p:cNvPr id="27" name="Picture 26"/>
          <p:cNvPicPr>
            <a:picLocks noChangeAspect="1"/>
          </p:cNvPicPr>
          <p:nvPr/>
        </p:nvPicPr>
        <p:blipFill>
          <a:blip r:embed="rId11"/>
          <a:stretch>
            <a:fillRect/>
          </a:stretch>
        </p:blipFill>
        <p:spPr>
          <a:xfrm>
            <a:off x="8524875" y="4236720"/>
            <a:ext cx="2186305" cy="817880"/>
          </a:xfrm>
          <a:prstGeom prst="rect">
            <a:avLst/>
          </a:prstGeom>
        </p:spPr>
      </p:pic>
      <p:sp>
        <p:nvSpPr>
          <p:cNvPr id="29" name="Notched Right Arrow 28"/>
          <p:cNvSpPr/>
          <p:nvPr/>
        </p:nvSpPr>
        <p:spPr>
          <a:xfrm>
            <a:off x="3067050" y="4455795"/>
            <a:ext cx="857250" cy="285750"/>
          </a:xfrm>
          <a:prstGeom prst="notch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0" name="Notched Right Arrow 29"/>
          <p:cNvSpPr/>
          <p:nvPr/>
        </p:nvSpPr>
        <p:spPr>
          <a:xfrm>
            <a:off x="7499350" y="4455795"/>
            <a:ext cx="857250" cy="285750"/>
          </a:xfrm>
          <a:prstGeom prst="notch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31" name="Picture 30"/>
          <p:cNvPicPr>
            <a:picLocks noChangeAspect="1"/>
          </p:cNvPicPr>
          <p:nvPr/>
        </p:nvPicPr>
        <p:blipFill>
          <a:blip r:embed="rId12"/>
          <a:stretch>
            <a:fillRect/>
          </a:stretch>
        </p:blipFill>
        <p:spPr>
          <a:xfrm>
            <a:off x="4171950" y="5400675"/>
            <a:ext cx="2051685" cy="817880"/>
          </a:xfrm>
          <a:prstGeom prst="rect">
            <a:avLst/>
          </a:prstGeom>
        </p:spPr>
      </p:pic>
      <p:pic>
        <p:nvPicPr>
          <p:cNvPr id="33" name="Picture 32"/>
          <p:cNvPicPr>
            <a:picLocks noChangeAspect="1"/>
          </p:cNvPicPr>
          <p:nvPr/>
        </p:nvPicPr>
        <p:blipFill>
          <a:blip r:embed="rId13"/>
          <a:stretch>
            <a:fillRect/>
          </a:stretch>
        </p:blipFill>
        <p:spPr>
          <a:xfrm>
            <a:off x="8524875" y="5400675"/>
            <a:ext cx="1938655" cy="817880"/>
          </a:xfrm>
          <a:prstGeom prst="rect">
            <a:avLst/>
          </a:prstGeom>
        </p:spPr>
      </p:pic>
      <p:sp>
        <p:nvSpPr>
          <p:cNvPr id="35" name="Notched Right Arrow 34"/>
          <p:cNvSpPr/>
          <p:nvPr/>
        </p:nvSpPr>
        <p:spPr>
          <a:xfrm>
            <a:off x="3079750" y="5668645"/>
            <a:ext cx="857250" cy="285750"/>
          </a:xfrm>
          <a:prstGeom prst="notch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6" name="Notched Right Arrow 35"/>
          <p:cNvSpPr/>
          <p:nvPr/>
        </p:nvSpPr>
        <p:spPr>
          <a:xfrm>
            <a:off x="7512050" y="5668645"/>
            <a:ext cx="857250" cy="285750"/>
          </a:xfrm>
          <a:prstGeom prst="notch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par>
                                <p:cTn id="28" presetID="3" presetClass="entr" presetSubtype="1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linds(horizontal)">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blinds(horizontal)">
                                      <p:cBhvr>
                                        <p:cTn id="35" dur="500"/>
                                        <p:tgtEl>
                                          <p:spTgt spid="18"/>
                                        </p:tgtEl>
                                      </p:cBhvr>
                                    </p:animEffect>
                                  </p:childTnLst>
                                </p:cTn>
                              </p:par>
                              <p:par>
                                <p:cTn id="36" presetID="3" presetClass="entr" presetSubtype="10" fill="hold"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blinds(horizontal)">
                                      <p:cBhvr>
                                        <p:cTn id="38" dur="500"/>
                                        <p:tgtEl>
                                          <p:spTgt spid="19"/>
                                        </p:tgtEl>
                                      </p:cBhvr>
                                    </p:animEffect>
                                  </p:childTnLst>
                                </p:cTn>
                              </p:par>
                              <p:par>
                                <p:cTn id="39" presetID="3" presetClass="entr" presetSubtype="1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blinds(horizontal)">
                                      <p:cBhvr>
                                        <p:cTn id="41" dur="5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blinds(horizontal)">
                                      <p:cBhvr>
                                        <p:cTn id="46" dur="500"/>
                                        <p:tgtEl>
                                          <p:spTgt spid="21"/>
                                        </p:tgtEl>
                                      </p:cBhvr>
                                    </p:animEffect>
                                  </p:childTnLst>
                                </p:cTn>
                              </p:par>
                              <p:par>
                                <p:cTn id="47" presetID="3" presetClass="entr" presetSubtype="1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blinds(horizontal)">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blinds(horizontal)">
                                      <p:cBhvr>
                                        <p:cTn id="54" dur="500"/>
                                        <p:tgtEl>
                                          <p:spTgt spid="24"/>
                                        </p:tgtEl>
                                      </p:cBhvr>
                                    </p:animEffect>
                                  </p:childTnLst>
                                </p:cTn>
                              </p:par>
                              <p:par>
                                <p:cTn id="55" presetID="3" presetClass="entr" presetSubtype="10" fill="hold"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blinds(horizontal)">
                                      <p:cBhvr>
                                        <p:cTn id="57" dur="500"/>
                                        <p:tgtEl>
                                          <p:spTgt spid="2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blinds(horizontal)">
                                      <p:cBhvr>
                                        <p:cTn id="62" dur="500"/>
                                        <p:tgtEl>
                                          <p:spTgt spid="29"/>
                                        </p:tgtEl>
                                      </p:cBhvr>
                                    </p:animEffect>
                                  </p:childTnLst>
                                </p:cTn>
                              </p:par>
                              <p:par>
                                <p:cTn id="63" presetID="3" presetClass="entr" presetSubtype="10" fill="hold"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blinds(horizontal)">
                                      <p:cBhvr>
                                        <p:cTn id="65" dur="500"/>
                                        <p:tgtEl>
                                          <p:spTgt spid="25"/>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blinds(horizontal)">
                                      <p:cBhvr>
                                        <p:cTn id="70" dur="500"/>
                                        <p:tgtEl>
                                          <p:spTgt spid="30"/>
                                        </p:tgtEl>
                                      </p:cBhvr>
                                    </p:animEffect>
                                  </p:childTnLst>
                                </p:cTn>
                              </p:par>
                              <p:par>
                                <p:cTn id="71" presetID="3" presetClass="entr" presetSubtype="10" fill="hold"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blinds(horizontal)">
                                      <p:cBhvr>
                                        <p:cTn id="73" dur="500"/>
                                        <p:tgtEl>
                                          <p:spTgt spid="27"/>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blinds(horizontal)">
                                      <p:cBhvr>
                                        <p:cTn id="78" dur="500"/>
                                        <p:tgtEl>
                                          <p:spTgt spid="35"/>
                                        </p:tgtEl>
                                      </p:cBhvr>
                                    </p:animEffect>
                                  </p:childTnLst>
                                </p:cTn>
                              </p:par>
                              <p:par>
                                <p:cTn id="79" presetID="3" presetClass="entr" presetSubtype="10" fill="hold"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blinds(horizontal)">
                                      <p:cBhvr>
                                        <p:cTn id="81" dur="500"/>
                                        <p:tgtEl>
                                          <p:spTgt spid="31"/>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blinds(horizontal)">
                                      <p:cBhvr>
                                        <p:cTn id="86" dur="500"/>
                                        <p:tgtEl>
                                          <p:spTgt spid="36"/>
                                        </p:tgtEl>
                                      </p:cBhvr>
                                    </p:animEffect>
                                  </p:childTnLst>
                                </p:cTn>
                              </p:par>
                              <p:par>
                                <p:cTn id="87" presetID="3" presetClass="entr" presetSubtype="10" fill="hold" nodeType="with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blinds(horizontal)">
                                      <p:cBhvr>
                                        <p:cTn id="8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1" grpId="1" animBg="1"/>
      <p:bldP spid="24" grpId="0" bldLvl="0" animBg="1"/>
      <p:bldP spid="24" grpId="1" animBg="1"/>
      <p:bldP spid="29" grpId="0" bldLvl="0" animBg="1"/>
      <p:bldP spid="30" grpId="0" animBg="1"/>
      <p:bldP spid="30" grpId="1" animBg="1"/>
      <p:bldP spid="35" grpId="0" animBg="1"/>
      <p:bldP spid="35" grpId="1" animBg="1"/>
      <p:bldP spid="36" grpId="0" animBg="1"/>
      <p:bldP spid="36"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rasyiidu p"/>
          <p:cNvPicPr>
            <a:picLocks noGrp="1" noChangeAspect="1"/>
          </p:cNvPicPr>
          <p:nvPr>
            <p:ph idx="1"/>
          </p:nvPr>
        </p:nvPicPr>
        <p:blipFill>
          <a:blip r:embed="rId2"/>
          <a:stretch>
            <a:fillRect/>
          </a:stretch>
        </p:blipFill>
        <p:spPr>
          <a:xfrm>
            <a:off x="0" y="0"/>
            <a:ext cx="12192000" cy="6858635"/>
          </a:xfrm>
          <a:prstGeom prst="rect">
            <a:avLst/>
          </a:prstGeom>
        </p:spPr>
      </p:pic>
      <p:sp>
        <p:nvSpPr>
          <p:cNvPr id="4" name="Text Box 3"/>
          <p:cNvSpPr txBox="1"/>
          <p:nvPr/>
        </p:nvSpPr>
        <p:spPr>
          <a:xfrm>
            <a:off x="758825" y="1196340"/>
            <a:ext cx="11358245" cy="521970"/>
          </a:xfrm>
          <a:prstGeom prst="rect">
            <a:avLst/>
          </a:prstGeom>
          <a:noFill/>
        </p:spPr>
        <p:txBody>
          <a:bodyPr wrap="square" rtlCol="0" anchor="t">
            <a:spAutoFit/>
          </a:bodyPr>
          <a:lstStyle/>
          <a:p>
            <a:r>
              <a:rPr lang="en-US" sz="2800" b="1">
                <a:solidFill>
                  <a:schemeClr val="bg1"/>
                </a:solidFill>
              </a:rPr>
              <a:t>Bentuk soal Asesmen Nasional?</a:t>
            </a:r>
            <a:endParaRPr lang="en-US" sz="2600" b="1">
              <a:solidFill>
                <a:schemeClr val="bg1"/>
              </a:solidFill>
            </a:endParaRPr>
          </a:p>
        </p:txBody>
      </p:sp>
      <p:pic>
        <p:nvPicPr>
          <p:cNvPr id="12" name="Picture 11"/>
          <p:cNvPicPr>
            <a:picLocks noChangeAspect="1"/>
          </p:cNvPicPr>
          <p:nvPr/>
        </p:nvPicPr>
        <p:blipFill>
          <a:blip r:embed="rId3"/>
          <a:stretch>
            <a:fillRect/>
          </a:stretch>
        </p:blipFill>
        <p:spPr>
          <a:xfrm>
            <a:off x="1049020" y="2695575"/>
            <a:ext cx="7084695" cy="2853055"/>
          </a:xfrm>
          <a:prstGeom prst="rect">
            <a:avLst/>
          </a:prstGeom>
        </p:spPr>
      </p:pic>
      <p:pic>
        <p:nvPicPr>
          <p:cNvPr id="14" name="Picture 13"/>
          <p:cNvPicPr>
            <a:picLocks noChangeAspect="1"/>
          </p:cNvPicPr>
          <p:nvPr/>
        </p:nvPicPr>
        <p:blipFill>
          <a:blip r:embed="rId4"/>
          <a:stretch>
            <a:fillRect/>
          </a:stretch>
        </p:blipFill>
        <p:spPr>
          <a:xfrm>
            <a:off x="1049020" y="3253740"/>
            <a:ext cx="5698490" cy="3284220"/>
          </a:xfrm>
          <a:prstGeom prst="rect">
            <a:avLst/>
          </a:prstGeom>
        </p:spPr>
      </p:pic>
      <p:pic>
        <p:nvPicPr>
          <p:cNvPr id="16" name="Picture 15"/>
          <p:cNvPicPr>
            <a:picLocks noChangeAspect="1"/>
          </p:cNvPicPr>
          <p:nvPr/>
        </p:nvPicPr>
        <p:blipFill>
          <a:blip r:embed="rId5"/>
          <a:stretch>
            <a:fillRect/>
          </a:stretch>
        </p:blipFill>
        <p:spPr>
          <a:xfrm>
            <a:off x="1049020" y="2787015"/>
            <a:ext cx="6719570" cy="2761615"/>
          </a:xfrm>
          <a:prstGeom prst="rect">
            <a:avLst/>
          </a:prstGeom>
        </p:spPr>
      </p:pic>
      <p:pic>
        <p:nvPicPr>
          <p:cNvPr id="18" name="Picture 17"/>
          <p:cNvPicPr>
            <a:picLocks noChangeAspect="1"/>
          </p:cNvPicPr>
          <p:nvPr/>
        </p:nvPicPr>
        <p:blipFill>
          <a:blip r:embed="rId6"/>
          <a:stretch>
            <a:fillRect/>
          </a:stretch>
        </p:blipFill>
        <p:spPr>
          <a:xfrm>
            <a:off x="1049020" y="2695575"/>
            <a:ext cx="7331075" cy="2628265"/>
          </a:xfrm>
          <a:prstGeom prst="rect">
            <a:avLst/>
          </a:prstGeom>
        </p:spPr>
      </p:pic>
      <p:sp>
        <p:nvSpPr>
          <p:cNvPr id="20" name="Text Box 19"/>
          <p:cNvSpPr txBox="1"/>
          <p:nvPr/>
        </p:nvSpPr>
        <p:spPr>
          <a:xfrm>
            <a:off x="752475" y="1742440"/>
            <a:ext cx="10862945" cy="953135"/>
          </a:xfrm>
          <a:prstGeom prst="rect">
            <a:avLst/>
          </a:prstGeom>
          <a:noFill/>
        </p:spPr>
        <p:txBody>
          <a:bodyPr wrap="square" rtlCol="0" anchor="t">
            <a:spAutoFit/>
          </a:bodyPr>
          <a:lstStyle/>
          <a:p>
            <a:r>
              <a:rPr lang="en-US" sz="2800">
                <a:solidFill>
                  <a:schemeClr val="bg1"/>
                </a:solidFill>
              </a:rPr>
              <a:t>1. Pilihan ganda, murid hanya dapat memilih satu jawaban benar dalam satu soal.</a:t>
            </a:r>
          </a:p>
        </p:txBody>
      </p:sp>
      <p:pic>
        <p:nvPicPr>
          <p:cNvPr id="21" name="Picture 20"/>
          <p:cNvPicPr>
            <a:picLocks noChangeAspect="1"/>
          </p:cNvPicPr>
          <p:nvPr/>
        </p:nvPicPr>
        <p:blipFill>
          <a:blip r:embed="rId7">
            <a:extLst>
              <a:ext uri="{28A0092B-C50C-407E-A947-70E740481C1C}">
                <a14:useLocalDpi xmlns:a14="http://schemas.microsoft.com/office/drawing/2010/main" val="0"/>
              </a:ext>
            </a:extLst>
          </a:blip>
          <a:srcRect/>
          <a:stretch/>
        </p:blipFill>
        <p:spPr>
          <a:xfrm>
            <a:off x="1049020" y="3430342"/>
            <a:ext cx="6761480" cy="1866756"/>
          </a:xfrm>
          <a:prstGeom prst="rect">
            <a:avLst/>
          </a:prstGeom>
        </p:spPr>
      </p:pic>
      <p:sp>
        <p:nvSpPr>
          <p:cNvPr id="23" name="Text Box 22"/>
          <p:cNvSpPr txBox="1"/>
          <p:nvPr/>
        </p:nvSpPr>
        <p:spPr>
          <a:xfrm>
            <a:off x="752475" y="1700530"/>
            <a:ext cx="10862945" cy="953135"/>
          </a:xfrm>
          <a:prstGeom prst="rect">
            <a:avLst/>
          </a:prstGeom>
          <a:noFill/>
        </p:spPr>
        <p:txBody>
          <a:bodyPr wrap="square" rtlCol="0" anchor="t">
            <a:spAutoFit/>
          </a:bodyPr>
          <a:lstStyle/>
          <a:p>
            <a:r>
              <a:rPr lang="en-US" sz="2800">
                <a:solidFill>
                  <a:schemeClr val="bg1"/>
                </a:solidFill>
              </a:rPr>
              <a:t>2. Pilihan Ganda Kompleks, murid dapat memilih lebih dari satu jawaban benar dalam satu soal.</a:t>
            </a:r>
          </a:p>
        </p:txBody>
      </p:sp>
      <p:sp>
        <p:nvSpPr>
          <p:cNvPr id="24" name="Text Box 23"/>
          <p:cNvSpPr txBox="1"/>
          <p:nvPr/>
        </p:nvSpPr>
        <p:spPr>
          <a:xfrm>
            <a:off x="787400" y="1714500"/>
            <a:ext cx="10862945" cy="1383665"/>
          </a:xfrm>
          <a:prstGeom prst="rect">
            <a:avLst/>
          </a:prstGeom>
          <a:noFill/>
        </p:spPr>
        <p:txBody>
          <a:bodyPr wrap="square" rtlCol="0" anchor="t">
            <a:spAutoFit/>
          </a:bodyPr>
          <a:lstStyle/>
          <a:p>
            <a:r>
              <a:rPr lang="en-US" sz="2800">
                <a:solidFill>
                  <a:schemeClr val="bg1"/>
                </a:solidFill>
              </a:rPr>
              <a:t>3. Menjodohkan, murid menjawab dengan dengan cara menarik garis dari satu titik ke titik lainnya yang merupakan pasangan pertanyaan dengan jawabannya.</a:t>
            </a:r>
          </a:p>
        </p:txBody>
      </p:sp>
      <p:sp>
        <p:nvSpPr>
          <p:cNvPr id="25" name="Text Box 24"/>
          <p:cNvSpPr txBox="1"/>
          <p:nvPr/>
        </p:nvSpPr>
        <p:spPr>
          <a:xfrm>
            <a:off x="787400" y="1718310"/>
            <a:ext cx="10862945" cy="953135"/>
          </a:xfrm>
          <a:prstGeom prst="rect">
            <a:avLst/>
          </a:prstGeom>
          <a:noFill/>
        </p:spPr>
        <p:txBody>
          <a:bodyPr wrap="square" rtlCol="0" anchor="t">
            <a:spAutoFit/>
          </a:bodyPr>
          <a:lstStyle/>
          <a:p>
            <a:r>
              <a:rPr lang="en-US" sz="2800">
                <a:solidFill>
                  <a:schemeClr val="bg1"/>
                </a:solidFill>
              </a:rPr>
              <a:t>4. Isian singkat, murid dapat menjawab berupa bilangan, kata untuk menyebutkan nama benda, tempat, atau jawaban pasti lainnya.</a:t>
            </a:r>
          </a:p>
        </p:txBody>
      </p:sp>
      <p:sp>
        <p:nvSpPr>
          <p:cNvPr id="26" name="Text Box 25"/>
          <p:cNvSpPr txBox="1"/>
          <p:nvPr/>
        </p:nvSpPr>
        <p:spPr>
          <a:xfrm>
            <a:off x="787400" y="1714500"/>
            <a:ext cx="10862945" cy="953135"/>
          </a:xfrm>
          <a:prstGeom prst="rect">
            <a:avLst/>
          </a:prstGeom>
          <a:noFill/>
        </p:spPr>
        <p:txBody>
          <a:bodyPr wrap="square" rtlCol="0" anchor="t">
            <a:spAutoFit/>
          </a:bodyPr>
          <a:lstStyle/>
          <a:p>
            <a:r>
              <a:rPr lang="en-US" sz="2800">
                <a:solidFill>
                  <a:schemeClr val="bg1"/>
                </a:solidFill>
              </a:rPr>
              <a:t>5. Uraian, murid menjawab soal berupa kalimat-kalimat untuk menjelaskan jawabannya.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linds(horizontal)">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2" nodeType="clickEffect">
                                  <p:stCondLst>
                                    <p:cond delay="0"/>
                                  </p:stCondLst>
                                  <p:childTnLst>
                                    <p:animEffect transition="out" filter="blinds(horizontal)">
                                      <p:cBhvr>
                                        <p:cTn id="21" dur="500"/>
                                        <p:tgtEl>
                                          <p:spTgt spid="20"/>
                                        </p:tgtEl>
                                      </p:cBhvr>
                                    </p:animEffect>
                                    <p:set>
                                      <p:cBhvr>
                                        <p:cTn id="22" dur="1" fill="hold">
                                          <p:stCondLst>
                                            <p:cond delay="499"/>
                                          </p:stCondLst>
                                        </p:cTn>
                                        <p:tgtEl>
                                          <p:spTgt spid="20"/>
                                        </p:tgtEl>
                                        <p:attrNameLst>
                                          <p:attrName>style.visibility</p:attrName>
                                        </p:attrNameLst>
                                      </p:cBhvr>
                                      <p:to>
                                        <p:strVal val="hidden"/>
                                      </p:to>
                                    </p:set>
                                  </p:childTnLst>
                                </p:cTn>
                              </p:par>
                              <p:par>
                                <p:cTn id="23" presetID="3" presetClass="exit" presetSubtype="10" fill="hold" nodeType="withEffect">
                                  <p:stCondLst>
                                    <p:cond delay="0"/>
                                  </p:stCondLst>
                                  <p:childTnLst>
                                    <p:animEffect transition="out" filter="blinds(horizontal)">
                                      <p:cBhvr>
                                        <p:cTn id="24" dur="500"/>
                                        <p:tgtEl>
                                          <p:spTgt spid="21"/>
                                        </p:tgtEl>
                                      </p:cBhvr>
                                    </p:animEffect>
                                    <p:set>
                                      <p:cBhvr>
                                        <p:cTn id="25" dur="1" fill="hold">
                                          <p:stCondLst>
                                            <p:cond delay="499"/>
                                          </p:stCondLst>
                                        </p:cTn>
                                        <p:tgtEl>
                                          <p:spTgt spid="21"/>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blinds(horizontal)">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linds(horizontal)">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xit" presetSubtype="10" fill="hold" grpId="2" nodeType="clickEffect">
                                  <p:stCondLst>
                                    <p:cond delay="0"/>
                                  </p:stCondLst>
                                  <p:childTnLst>
                                    <p:animEffect transition="out" filter="blinds(horizontal)">
                                      <p:cBhvr>
                                        <p:cTn id="39" dur="500"/>
                                        <p:tgtEl>
                                          <p:spTgt spid="23"/>
                                        </p:tgtEl>
                                      </p:cBhvr>
                                    </p:animEffect>
                                    <p:set>
                                      <p:cBhvr>
                                        <p:cTn id="40" dur="1" fill="hold">
                                          <p:stCondLst>
                                            <p:cond delay="499"/>
                                          </p:stCondLst>
                                        </p:cTn>
                                        <p:tgtEl>
                                          <p:spTgt spid="23"/>
                                        </p:tgtEl>
                                        <p:attrNameLst>
                                          <p:attrName>style.visibility</p:attrName>
                                        </p:attrNameLst>
                                      </p:cBhvr>
                                      <p:to>
                                        <p:strVal val="hidden"/>
                                      </p:to>
                                    </p:set>
                                  </p:childTnLst>
                                </p:cTn>
                              </p:par>
                              <p:par>
                                <p:cTn id="41" presetID="3" presetClass="exit" presetSubtype="10" fill="hold" nodeType="withEffect">
                                  <p:stCondLst>
                                    <p:cond delay="0"/>
                                  </p:stCondLst>
                                  <p:childTnLst>
                                    <p:animEffect transition="out" filter="blinds(horizontal)">
                                      <p:cBhvr>
                                        <p:cTn id="42" dur="500"/>
                                        <p:tgtEl>
                                          <p:spTgt spid="12"/>
                                        </p:tgtEl>
                                      </p:cBhvr>
                                    </p:animEffect>
                                    <p:set>
                                      <p:cBhvr>
                                        <p:cTn id="43" dur="1" fill="hold">
                                          <p:stCondLst>
                                            <p:cond delay="499"/>
                                          </p:stCondLst>
                                        </p:cTn>
                                        <p:tgtEl>
                                          <p:spTgt spid="12"/>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blinds(horizontal)">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blinds(horizontal)">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xit" presetSubtype="10" fill="hold" grpId="2" nodeType="clickEffect">
                                  <p:stCondLst>
                                    <p:cond delay="0"/>
                                  </p:stCondLst>
                                  <p:childTnLst>
                                    <p:animEffect transition="out" filter="blinds(horizontal)">
                                      <p:cBhvr>
                                        <p:cTn id="57" dur="500"/>
                                        <p:tgtEl>
                                          <p:spTgt spid="24"/>
                                        </p:tgtEl>
                                      </p:cBhvr>
                                    </p:animEffect>
                                    <p:set>
                                      <p:cBhvr>
                                        <p:cTn id="58" dur="1" fill="hold">
                                          <p:stCondLst>
                                            <p:cond delay="499"/>
                                          </p:stCondLst>
                                        </p:cTn>
                                        <p:tgtEl>
                                          <p:spTgt spid="24"/>
                                        </p:tgtEl>
                                        <p:attrNameLst>
                                          <p:attrName>style.visibility</p:attrName>
                                        </p:attrNameLst>
                                      </p:cBhvr>
                                      <p:to>
                                        <p:strVal val="hidden"/>
                                      </p:to>
                                    </p:set>
                                  </p:childTnLst>
                                </p:cTn>
                              </p:par>
                              <p:par>
                                <p:cTn id="59" presetID="3" presetClass="exit" presetSubtype="10" fill="hold" nodeType="withEffect">
                                  <p:stCondLst>
                                    <p:cond delay="0"/>
                                  </p:stCondLst>
                                  <p:childTnLst>
                                    <p:animEffect transition="out" filter="blinds(horizontal)">
                                      <p:cBhvr>
                                        <p:cTn id="60" dur="500"/>
                                        <p:tgtEl>
                                          <p:spTgt spid="14"/>
                                        </p:tgtEl>
                                      </p:cBhvr>
                                    </p:animEffect>
                                    <p:set>
                                      <p:cBhvr>
                                        <p:cTn id="61" dur="1" fill="hold">
                                          <p:stCondLst>
                                            <p:cond delay="499"/>
                                          </p:stCondLst>
                                        </p:cTn>
                                        <p:tgtEl>
                                          <p:spTgt spid="14"/>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blinds(horizontal)">
                                      <p:cBhvr>
                                        <p:cTn id="66" dur="500"/>
                                        <p:tgtEl>
                                          <p:spTgt spid="25"/>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blinds(horizontal)">
                                      <p:cBhvr>
                                        <p:cTn id="71" dur="500"/>
                                        <p:tgtEl>
                                          <p:spTgt spid="16"/>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xit" presetSubtype="10" fill="hold" grpId="2" nodeType="clickEffect">
                                  <p:stCondLst>
                                    <p:cond delay="0"/>
                                  </p:stCondLst>
                                  <p:childTnLst>
                                    <p:animEffect transition="out" filter="blinds(horizontal)">
                                      <p:cBhvr>
                                        <p:cTn id="75" dur="500"/>
                                        <p:tgtEl>
                                          <p:spTgt spid="25"/>
                                        </p:tgtEl>
                                      </p:cBhvr>
                                    </p:animEffect>
                                    <p:set>
                                      <p:cBhvr>
                                        <p:cTn id="76" dur="1" fill="hold">
                                          <p:stCondLst>
                                            <p:cond delay="499"/>
                                          </p:stCondLst>
                                        </p:cTn>
                                        <p:tgtEl>
                                          <p:spTgt spid="25"/>
                                        </p:tgtEl>
                                        <p:attrNameLst>
                                          <p:attrName>style.visibility</p:attrName>
                                        </p:attrNameLst>
                                      </p:cBhvr>
                                      <p:to>
                                        <p:strVal val="hidden"/>
                                      </p:to>
                                    </p:set>
                                  </p:childTnLst>
                                </p:cTn>
                              </p:par>
                              <p:par>
                                <p:cTn id="77" presetID="3" presetClass="exit" presetSubtype="10" fill="hold" nodeType="withEffect">
                                  <p:stCondLst>
                                    <p:cond delay="0"/>
                                  </p:stCondLst>
                                  <p:childTnLst>
                                    <p:animEffect transition="out" filter="blinds(horizontal)">
                                      <p:cBhvr>
                                        <p:cTn id="78" dur="500"/>
                                        <p:tgtEl>
                                          <p:spTgt spid="16"/>
                                        </p:tgtEl>
                                      </p:cBhvr>
                                    </p:animEffect>
                                    <p:set>
                                      <p:cBhvr>
                                        <p:cTn id="79" dur="1" fill="hold">
                                          <p:stCondLst>
                                            <p:cond delay="499"/>
                                          </p:stCondLst>
                                        </p:cTn>
                                        <p:tgtEl>
                                          <p:spTgt spid="16"/>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blinds(horizontal)">
                                      <p:cBhvr>
                                        <p:cTn id="84" dur="500"/>
                                        <p:tgtEl>
                                          <p:spTgt spid="26"/>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nodeType="click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blinds(horizontal)">
                                      <p:cBhvr>
                                        <p:cTn id="89" dur="500"/>
                                        <p:tgtEl>
                                          <p:spTgt spid="18"/>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xit" presetSubtype="10" fill="hold" grpId="2" nodeType="clickEffect">
                                  <p:stCondLst>
                                    <p:cond delay="0"/>
                                  </p:stCondLst>
                                  <p:childTnLst>
                                    <p:animEffect transition="out" filter="blinds(horizontal)">
                                      <p:cBhvr>
                                        <p:cTn id="93" dur="500"/>
                                        <p:tgtEl>
                                          <p:spTgt spid="26"/>
                                        </p:tgtEl>
                                      </p:cBhvr>
                                    </p:animEffect>
                                    <p:set>
                                      <p:cBhvr>
                                        <p:cTn id="94" dur="1" fill="hold">
                                          <p:stCondLst>
                                            <p:cond delay="499"/>
                                          </p:stCondLst>
                                        </p:cTn>
                                        <p:tgtEl>
                                          <p:spTgt spid="26"/>
                                        </p:tgtEl>
                                        <p:attrNameLst>
                                          <p:attrName>style.visibility</p:attrName>
                                        </p:attrNameLst>
                                      </p:cBhvr>
                                      <p:to>
                                        <p:strVal val="hidden"/>
                                      </p:to>
                                    </p:set>
                                  </p:childTnLst>
                                </p:cTn>
                              </p:par>
                              <p:par>
                                <p:cTn id="95" presetID="3" presetClass="exit" presetSubtype="10" fill="hold" nodeType="withEffect">
                                  <p:stCondLst>
                                    <p:cond delay="0"/>
                                  </p:stCondLst>
                                  <p:childTnLst>
                                    <p:animEffect transition="out" filter="blinds(horizontal)">
                                      <p:cBhvr>
                                        <p:cTn id="96" dur="500"/>
                                        <p:tgtEl>
                                          <p:spTgt spid="18"/>
                                        </p:tgtEl>
                                      </p:cBhvr>
                                    </p:animEffect>
                                    <p:set>
                                      <p:cBhvr>
                                        <p:cTn id="97"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P spid="20" grpId="2"/>
      <p:bldP spid="23" grpId="0"/>
      <p:bldP spid="23" grpId="1"/>
      <p:bldP spid="23" grpId="2"/>
      <p:bldP spid="24" grpId="0"/>
      <p:bldP spid="24" grpId="1"/>
      <p:bldP spid="24" grpId="2"/>
      <p:bldP spid="25" grpId="0"/>
      <p:bldP spid="25" grpId="1"/>
      <p:bldP spid="25" grpId="2"/>
      <p:bldP spid="26" grpId="0"/>
      <p:bldP spid="26" grpId="1"/>
      <p:bldP spid="26"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rasyiidu p"/>
          <p:cNvPicPr>
            <a:picLocks noGrp="1" noChangeAspect="1"/>
          </p:cNvPicPr>
          <p:nvPr>
            <p:ph idx="1"/>
          </p:nvPr>
        </p:nvPicPr>
        <p:blipFill>
          <a:blip r:embed="rId2"/>
          <a:stretch>
            <a:fillRect/>
          </a:stretch>
        </p:blipFill>
        <p:spPr>
          <a:xfrm>
            <a:off x="0" y="0"/>
            <a:ext cx="12192000" cy="6858635"/>
          </a:xfrm>
          <a:prstGeom prst="rect">
            <a:avLst/>
          </a:prstGeom>
        </p:spPr>
      </p:pic>
      <p:sp>
        <p:nvSpPr>
          <p:cNvPr id="4" name="Text Box 3"/>
          <p:cNvSpPr txBox="1"/>
          <p:nvPr/>
        </p:nvSpPr>
        <p:spPr>
          <a:xfrm>
            <a:off x="1158875" y="1624965"/>
            <a:ext cx="9874250" cy="3107690"/>
          </a:xfrm>
          <a:prstGeom prst="rect">
            <a:avLst/>
          </a:prstGeom>
          <a:noFill/>
        </p:spPr>
        <p:txBody>
          <a:bodyPr wrap="square" rtlCol="0" anchor="t">
            <a:spAutoFit/>
          </a:bodyPr>
          <a:lstStyle/>
          <a:p>
            <a:r>
              <a:rPr lang="en-US" sz="2800">
                <a:solidFill>
                  <a:schemeClr val="bg1"/>
                </a:solidFill>
              </a:rPr>
              <a:t>Murid memperoleh soal setara dengan murid lainnya?</a:t>
            </a:r>
          </a:p>
          <a:p>
            <a:endParaRPr lang="en-US" sz="2800">
              <a:solidFill>
                <a:schemeClr val="bg1"/>
              </a:solidFill>
            </a:endParaRPr>
          </a:p>
          <a:p>
            <a:r>
              <a:rPr lang="en-US" sz="2800">
                <a:solidFill>
                  <a:schemeClr val="bg1"/>
                </a:solidFill>
              </a:rPr>
              <a:t>AKM dilaksanakan secara adaptif, sehingga setiap murid akan </a:t>
            </a:r>
          </a:p>
          <a:p>
            <a:r>
              <a:rPr lang="en-US" sz="2800">
                <a:solidFill>
                  <a:schemeClr val="bg1"/>
                </a:solidFill>
              </a:rPr>
              <a:t>menempuh soal yang sesuai dengan kemampuan murid itu sendiri.</a:t>
            </a:r>
          </a:p>
          <a:p>
            <a:endParaRPr lang="en-US" sz="2800">
              <a:solidFill>
                <a:schemeClr val="bg1"/>
              </a:solidFill>
            </a:endParaRPr>
          </a:p>
          <a:p>
            <a:r>
              <a:rPr lang="en-US" sz="2800">
                <a:solidFill>
                  <a:schemeClr val="bg1"/>
                </a:solidFill>
              </a:rPr>
              <a:t>Murid kelas VIII dan XI akan mengerjakan 36 soal </a:t>
            </a:r>
            <a:r>
              <a:rPr lang="en-US" sz="2800">
                <a:solidFill>
                  <a:schemeClr val="bg1"/>
                </a:solidFill>
                <a:sym typeface="+mn-ea"/>
              </a:rPr>
              <a:t>untuk masing-masing literasi membaca dan numerasi</a:t>
            </a:r>
            <a:endParaRPr lang="en-US" sz="28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blinds(horizontal)">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blinds(horizontal)">
                                      <p:cBhvr>
                                        <p:cTn id="20"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rasyiidu p"/>
          <p:cNvPicPr>
            <a:picLocks noGrp="1" noChangeAspect="1"/>
          </p:cNvPicPr>
          <p:nvPr>
            <p:ph idx="1"/>
          </p:nvPr>
        </p:nvPicPr>
        <p:blipFill>
          <a:blip r:embed="rId2"/>
          <a:stretch>
            <a:fillRect/>
          </a:stretch>
        </p:blipFill>
        <p:spPr>
          <a:xfrm>
            <a:off x="0" y="0"/>
            <a:ext cx="12192000" cy="6858635"/>
          </a:xfrm>
          <a:prstGeom prst="rect">
            <a:avLst/>
          </a:prstGeom>
        </p:spPr>
      </p:pic>
      <p:sp>
        <p:nvSpPr>
          <p:cNvPr id="4" name="Text Box 3"/>
          <p:cNvSpPr txBox="1"/>
          <p:nvPr/>
        </p:nvSpPr>
        <p:spPr>
          <a:xfrm>
            <a:off x="1158875" y="1624965"/>
            <a:ext cx="9874250" cy="3538220"/>
          </a:xfrm>
          <a:prstGeom prst="rect">
            <a:avLst/>
          </a:prstGeom>
          <a:noFill/>
        </p:spPr>
        <p:txBody>
          <a:bodyPr wrap="square" rtlCol="0" anchor="t">
            <a:spAutoFit/>
          </a:bodyPr>
          <a:lstStyle/>
          <a:p>
            <a:r>
              <a:rPr lang="en-US" sz="2800">
                <a:solidFill>
                  <a:schemeClr val="bg1"/>
                </a:solidFill>
              </a:rPr>
              <a:t>Soal untuk Jurusan IPA, IPS, Bahasa, dan Agama apakah berbeda?</a:t>
            </a:r>
          </a:p>
          <a:p>
            <a:endParaRPr lang="en-US" sz="2800">
              <a:solidFill>
                <a:schemeClr val="bg1"/>
              </a:solidFill>
            </a:endParaRPr>
          </a:p>
          <a:p>
            <a:pPr algn="just"/>
            <a:r>
              <a:rPr lang="en-US" sz="2800">
                <a:solidFill>
                  <a:schemeClr val="bg1"/>
                </a:solidFill>
              </a:rPr>
              <a:t>Tidak. AKM mengukur kompetensi mendasar yang perlu dipelajari semua murid tanpa membedakan peminatannya. Oleh karena itu seluruh murid akan mendapat soal yang mengukur kompetensi yang sama. Keunikan konteks beragam materi kurikulum lintas mata pelajaran dan peminatan tercermin dalam ragam stimulus soal-soal AKM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2" name="Picture 1" descr="antarafoto-unbk-smk-di-jambi-030417-ws-1"/>
          <p:cNvPicPr>
            <a:picLocks noChangeAspect="1"/>
          </p:cNvPicPr>
          <p:nvPr/>
        </p:nvPicPr>
        <p:blipFill>
          <a:blip r:embed="rId2"/>
          <a:stretch>
            <a:fillRect/>
          </a:stretch>
        </p:blipFill>
        <p:spPr>
          <a:xfrm>
            <a:off x="-593725" y="-317500"/>
            <a:ext cx="12785725" cy="8524240"/>
          </a:xfrm>
          <a:prstGeom prst="rect">
            <a:avLst/>
          </a:prstGeom>
        </p:spPr>
      </p:pic>
      <p:sp>
        <p:nvSpPr>
          <p:cNvPr id="8" name="Parallelogram 7"/>
          <p:cNvSpPr/>
          <p:nvPr/>
        </p:nvSpPr>
        <p:spPr>
          <a:xfrm flipH="1">
            <a:off x="-1245235" y="386715"/>
            <a:ext cx="5621020" cy="995045"/>
          </a:xfrm>
          <a:prstGeom prst="parallelogram">
            <a:avLst>
              <a:gd name="adj" fmla="val 771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en-ID" sz="3600" b="1" i="0" u="none" strike="noStrike" kern="1200" cap="none" spc="0" normalizeH="0" baseline="0" noProof="0">
                <a:ln>
                  <a:noFill/>
                </a:ln>
                <a:solidFill>
                  <a:prstClr val="white"/>
                </a:solidFill>
                <a:effectLst/>
                <a:uLnTx/>
                <a:uFillTx/>
                <a:latin typeface="HP Simplified" panose="020B0604020204020204" charset="0"/>
                <a:ea typeface="+mn-ea"/>
                <a:cs typeface="HP Simplified" panose="020B0604020204020204" charset="0"/>
              </a:rPr>
              <a:t>PELAKSANAAN</a:t>
            </a:r>
          </a:p>
        </p:txBody>
      </p:sp>
      <p:pic>
        <p:nvPicPr>
          <p:cNvPr id="13" name="Content Placeholder 12" descr="RASYIIDU LOGO"/>
          <p:cNvPicPr>
            <a:picLocks noGrp="1" noChangeAspect="1"/>
          </p:cNvPicPr>
          <p:nvPr>
            <p:ph idx="1"/>
          </p:nvPr>
        </p:nvPicPr>
        <p:blipFill>
          <a:blip r:embed="rId3"/>
          <a:stretch>
            <a:fillRect/>
          </a:stretch>
        </p:blipFill>
        <p:spPr>
          <a:xfrm>
            <a:off x="8064500" y="365125"/>
            <a:ext cx="3289300" cy="11245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 presetClass="entr" presetSubtype="1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checkerboard(across)">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rasyiidu p"/>
          <p:cNvPicPr>
            <a:picLocks noGrp="1" noChangeAspect="1"/>
          </p:cNvPicPr>
          <p:nvPr>
            <p:ph idx="1"/>
          </p:nvPr>
        </p:nvPicPr>
        <p:blipFill>
          <a:blip r:embed="rId2"/>
          <a:stretch>
            <a:fillRect/>
          </a:stretch>
        </p:blipFill>
        <p:spPr>
          <a:xfrm>
            <a:off x="0" y="0"/>
            <a:ext cx="12192000" cy="6858635"/>
          </a:xfrm>
          <a:prstGeom prst="rect">
            <a:avLst/>
          </a:prstGeom>
        </p:spPr>
      </p:pic>
      <p:sp>
        <p:nvSpPr>
          <p:cNvPr id="4" name="Text Box 3"/>
          <p:cNvSpPr txBox="1"/>
          <p:nvPr/>
        </p:nvSpPr>
        <p:spPr>
          <a:xfrm>
            <a:off x="1158875" y="1624965"/>
            <a:ext cx="9874250" cy="3723005"/>
          </a:xfrm>
          <a:prstGeom prst="rect">
            <a:avLst/>
          </a:prstGeom>
          <a:noFill/>
        </p:spPr>
        <p:txBody>
          <a:bodyPr wrap="square" rtlCol="0" anchor="t">
            <a:spAutoFit/>
          </a:bodyPr>
          <a:lstStyle/>
          <a:p>
            <a:pPr algn="just"/>
            <a:r>
              <a:rPr lang="en-US" sz="4000">
                <a:solidFill>
                  <a:schemeClr val="bg1"/>
                </a:solidFill>
              </a:rPr>
              <a:t>PESERTA </a:t>
            </a:r>
          </a:p>
          <a:p>
            <a:pPr algn="just"/>
            <a:r>
              <a:rPr lang="en-US" sz="2800">
                <a:solidFill>
                  <a:schemeClr val="bg1"/>
                </a:solidFill>
              </a:rPr>
              <a:t>Peserta AKM adalah semua murid yang menjadi responden Asesmen Nasional yang dipilih dengan stratifikasi sosial ekonomi oleh Kemdikbud. jenjang SMP/MTS, SMA/MA, SMK kelas VIII dan </a:t>
            </a:r>
          </a:p>
          <a:p>
            <a:pPr algn="just"/>
            <a:r>
              <a:rPr lang="en-US" sz="2800">
                <a:solidFill>
                  <a:schemeClr val="bg1"/>
                </a:solidFill>
              </a:rPr>
              <a:t>XI maksimal 45 murid setiap satuan pendidikan.</a:t>
            </a:r>
          </a:p>
          <a:p>
            <a:pPr algn="just"/>
            <a:endParaRPr lang="en-US" sz="2800">
              <a:solidFill>
                <a:schemeClr val="bg1"/>
              </a:solidFill>
            </a:endParaRPr>
          </a:p>
          <a:p>
            <a:pPr algn="just"/>
            <a:r>
              <a:rPr lang="en-US" sz="2800">
                <a:solidFill>
                  <a:schemeClr val="bg1"/>
                </a:solidFill>
              </a:rPr>
              <a:t>Survei Lingkungan Belajar untuk semua guru baik status kepegawaian tetap maupun pegawai lepas/ honorer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rasyiidu p"/>
          <p:cNvPicPr>
            <a:picLocks noGrp="1" noChangeAspect="1"/>
          </p:cNvPicPr>
          <p:nvPr>
            <p:ph idx="1"/>
          </p:nvPr>
        </p:nvPicPr>
        <p:blipFill>
          <a:blip r:embed="rId2"/>
          <a:stretch>
            <a:fillRect/>
          </a:stretch>
        </p:blipFill>
        <p:spPr>
          <a:xfrm>
            <a:off x="0" y="0"/>
            <a:ext cx="12192000" cy="6858635"/>
          </a:xfrm>
          <a:prstGeom prst="rect">
            <a:avLst/>
          </a:prstGeom>
        </p:spPr>
      </p:pic>
      <p:sp>
        <p:nvSpPr>
          <p:cNvPr id="4" name="Text Box 3"/>
          <p:cNvSpPr txBox="1"/>
          <p:nvPr/>
        </p:nvSpPr>
        <p:spPr>
          <a:xfrm>
            <a:off x="1158875" y="1164590"/>
            <a:ext cx="9874250" cy="5446395"/>
          </a:xfrm>
          <a:prstGeom prst="rect">
            <a:avLst/>
          </a:prstGeom>
          <a:noFill/>
        </p:spPr>
        <p:txBody>
          <a:bodyPr wrap="square" rtlCol="0" anchor="t">
            <a:spAutoFit/>
          </a:bodyPr>
          <a:lstStyle/>
          <a:p>
            <a:pPr algn="just"/>
            <a:r>
              <a:rPr lang="en-US" sz="4000">
                <a:solidFill>
                  <a:schemeClr val="bg1"/>
                </a:solidFill>
              </a:rPr>
              <a:t>WAKTU </a:t>
            </a:r>
          </a:p>
          <a:p>
            <a:pPr algn="just"/>
            <a:r>
              <a:rPr lang="en-US" sz="2800">
                <a:solidFill>
                  <a:schemeClr val="bg1"/>
                </a:solidFill>
              </a:rPr>
              <a:t>Direncanakan pelaksanaan AKM untuk murid kelas VIII jenjang </a:t>
            </a:r>
          </a:p>
          <a:p>
            <a:pPr algn="just"/>
            <a:r>
              <a:rPr lang="en-US" sz="2800">
                <a:solidFill>
                  <a:schemeClr val="bg1"/>
                </a:solidFill>
              </a:rPr>
              <a:t>SMP/MTs, serta kelas IX jenjang SMA/MA, dan SMK akhir Maret </a:t>
            </a:r>
          </a:p>
          <a:p>
            <a:pPr algn="just"/>
            <a:r>
              <a:rPr lang="en-US" sz="2800">
                <a:solidFill>
                  <a:schemeClr val="bg1"/>
                </a:solidFill>
              </a:rPr>
              <a:t>2021</a:t>
            </a:r>
          </a:p>
          <a:p>
            <a:pPr algn="just"/>
            <a:endParaRPr lang="en-US" sz="2800">
              <a:solidFill>
                <a:schemeClr val="bg1"/>
              </a:solidFill>
            </a:endParaRPr>
          </a:p>
          <a:p>
            <a:pPr algn="just"/>
            <a:endParaRPr lang="en-US" sz="2800">
              <a:solidFill>
                <a:schemeClr val="bg1"/>
              </a:solidFill>
            </a:endParaRPr>
          </a:p>
          <a:p>
            <a:pPr algn="just"/>
            <a:endParaRPr lang="en-US" sz="2800">
              <a:solidFill>
                <a:schemeClr val="bg1"/>
              </a:solidFill>
            </a:endParaRPr>
          </a:p>
          <a:p>
            <a:pPr algn="just"/>
            <a:endParaRPr lang="en-US" sz="2800">
              <a:solidFill>
                <a:schemeClr val="bg1"/>
              </a:solidFill>
            </a:endParaRPr>
          </a:p>
          <a:p>
            <a:pPr algn="just"/>
            <a:endParaRPr lang="en-US" sz="2800">
              <a:solidFill>
                <a:schemeClr val="bg1"/>
              </a:solidFill>
            </a:endParaRPr>
          </a:p>
          <a:p>
            <a:pPr algn="just"/>
            <a:r>
              <a:rPr lang="en-US" sz="2800">
                <a:solidFill>
                  <a:schemeClr val="bg1"/>
                </a:solidFill>
              </a:rPr>
              <a:t>Pelaksanaan Survei Lingkungan Belajar untuk kepala sekolah dan </a:t>
            </a:r>
          </a:p>
          <a:p>
            <a:pPr algn="just"/>
            <a:r>
              <a:rPr lang="en-US" sz="2800">
                <a:solidFill>
                  <a:schemeClr val="bg1"/>
                </a:solidFill>
              </a:rPr>
              <a:t>guru lebih fleksibel dan diberikan alokasi waktu melengkapi semua </a:t>
            </a:r>
          </a:p>
          <a:p>
            <a:pPr algn="just"/>
            <a:r>
              <a:rPr lang="en-US" sz="2800">
                <a:solidFill>
                  <a:schemeClr val="bg1"/>
                </a:solidFill>
              </a:rPr>
              <a:t>pertanyaan dalam kurun waktu dua minggu</a:t>
            </a:r>
          </a:p>
        </p:txBody>
      </p:sp>
      <p:pic>
        <p:nvPicPr>
          <p:cNvPr id="2" name="Picture 1"/>
          <p:cNvPicPr>
            <a:picLocks noChangeAspect="1"/>
          </p:cNvPicPr>
          <p:nvPr/>
        </p:nvPicPr>
        <p:blipFill>
          <a:blip r:embed="rId3"/>
          <a:stretch>
            <a:fillRect/>
          </a:stretch>
        </p:blipFill>
        <p:spPr>
          <a:xfrm>
            <a:off x="1421130" y="3319780"/>
            <a:ext cx="8950960" cy="16503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blinds(horizontal)">
                                      <p:cBhvr>
                                        <p:cTn id="27" dur="500"/>
                                        <p:tgtEl>
                                          <p:spTgt spid="4">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blinds(horizontal)">
                                      <p:cBhvr>
                                        <p:cTn id="32" dur="500"/>
                                        <p:tgtEl>
                                          <p:spTgt spid="4">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animEffect transition="in" filter="blinds(horizontal)">
                                      <p:cBhvr>
                                        <p:cTn id="37" dur="500"/>
                                        <p:tgtEl>
                                          <p:spTgt spid="4">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rasyiidu p"/>
          <p:cNvPicPr>
            <a:picLocks noGrp="1" noChangeAspect="1"/>
          </p:cNvPicPr>
          <p:nvPr>
            <p:ph idx="1"/>
          </p:nvPr>
        </p:nvPicPr>
        <p:blipFill>
          <a:blip r:embed="rId2"/>
          <a:stretch>
            <a:fillRect/>
          </a:stretch>
        </p:blipFill>
        <p:spPr>
          <a:xfrm>
            <a:off x="0" y="0"/>
            <a:ext cx="12192000" cy="6858635"/>
          </a:xfrm>
          <a:prstGeom prst="rect">
            <a:avLst/>
          </a:prstGeom>
        </p:spPr>
      </p:pic>
      <p:sp>
        <p:nvSpPr>
          <p:cNvPr id="5" name="Text Box 4"/>
          <p:cNvSpPr txBox="1"/>
          <p:nvPr/>
        </p:nvSpPr>
        <p:spPr>
          <a:xfrm>
            <a:off x="1158875" y="1192530"/>
            <a:ext cx="9874250" cy="4831080"/>
          </a:xfrm>
          <a:prstGeom prst="rect">
            <a:avLst/>
          </a:prstGeom>
          <a:noFill/>
        </p:spPr>
        <p:txBody>
          <a:bodyPr wrap="square" rtlCol="0" anchor="t">
            <a:spAutoFit/>
          </a:bodyPr>
          <a:lstStyle/>
          <a:p>
            <a:pPr algn="just"/>
            <a:r>
              <a:rPr lang="en-US" sz="2800">
                <a:solidFill>
                  <a:schemeClr val="bg1"/>
                </a:solidFill>
              </a:rPr>
              <a:t>TEKNIS PELAKSANAAN</a:t>
            </a:r>
          </a:p>
          <a:p>
            <a:pPr algn="just"/>
            <a:endParaRPr lang="en-US" sz="2800">
              <a:solidFill>
                <a:schemeClr val="bg1"/>
              </a:solidFill>
            </a:endParaRPr>
          </a:p>
          <a:p>
            <a:pPr algn="just"/>
            <a:r>
              <a:rPr lang="en-US" sz="2800">
                <a:solidFill>
                  <a:schemeClr val="bg1"/>
                </a:solidFill>
              </a:rPr>
              <a:t>Sistem aplikasi Asesmen Nasional mengadopsi sistem UNBK dengan modifikasi. Modifikasi meliputi ragam format soal tidak hanya pilihan ganda dan isian, namun ditambahkan format pilihan </a:t>
            </a:r>
          </a:p>
          <a:p>
            <a:pPr algn="just"/>
            <a:r>
              <a:rPr lang="en-US" sz="2800">
                <a:solidFill>
                  <a:schemeClr val="bg1"/>
                </a:solidFill>
              </a:rPr>
              <a:t>ganda kompleks, menjodohkan, serta uraian. Selain itu, pada AKM soal-soal yang disajikan akan adaptif terhadap kemampuan murid dalam menjawab soal soal sebelumnya. Proktor dan teknisi berperan penting dalam memastikan keberfungsian infrastruktur sekolah, setupaplikasi serta dukungan teknis selama pelaksanaan Asesmen Nasional.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rasyiidu p"/>
          <p:cNvPicPr>
            <a:picLocks noGrp="1" noChangeAspect="1"/>
          </p:cNvPicPr>
          <p:nvPr>
            <p:ph idx="1"/>
          </p:nvPr>
        </p:nvPicPr>
        <p:blipFill>
          <a:blip r:embed="rId2"/>
          <a:stretch>
            <a:fillRect/>
          </a:stretch>
        </p:blipFill>
        <p:spPr>
          <a:xfrm>
            <a:off x="0" y="0"/>
            <a:ext cx="12192000" cy="6858635"/>
          </a:xfrm>
          <a:prstGeom prst="rect">
            <a:avLst/>
          </a:prstGeom>
        </p:spPr>
      </p:pic>
      <p:sp>
        <p:nvSpPr>
          <p:cNvPr id="5" name="Text Box 4"/>
          <p:cNvSpPr txBox="1"/>
          <p:nvPr/>
        </p:nvSpPr>
        <p:spPr>
          <a:xfrm>
            <a:off x="1158875" y="1192530"/>
            <a:ext cx="9874250" cy="4831080"/>
          </a:xfrm>
          <a:prstGeom prst="rect">
            <a:avLst/>
          </a:prstGeom>
          <a:noFill/>
        </p:spPr>
        <p:txBody>
          <a:bodyPr wrap="square" rtlCol="0" anchor="t">
            <a:spAutoFit/>
          </a:bodyPr>
          <a:lstStyle/>
          <a:p>
            <a:pPr algn="just"/>
            <a:r>
              <a:rPr lang="en-US" sz="2800">
                <a:solidFill>
                  <a:schemeClr val="bg1"/>
                </a:solidFill>
              </a:rPr>
              <a:t>TEKNIS PELAKSANAAN</a:t>
            </a:r>
          </a:p>
          <a:p>
            <a:pPr algn="just"/>
            <a:endParaRPr lang="en-US" sz="2800">
              <a:solidFill>
                <a:schemeClr val="bg1"/>
              </a:solidFill>
            </a:endParaRPr>
          </a:p>
          <a:p>
            <a:pPr algn="just"/>
            <a:r>
              <a:rPr lang="en-US" sz="2800">
                <a:solidFill>
                  <a:schemeClr val="bg1"/>
                </a:solidFill>
              </a:rPr>
              <a:t>Sistem aplikasi Asesmen Nasional mengadopsi sistem UNBK dengan modifikasi. Modifikasi meliputi ragam format soal tidak hanya pilihan ganda dan isian, namun ditambahkan format pilihan </a:t>
            </a:r>
          </a:p>
          <a:p>
            <a:pPr algn="just"/>
            <a:r>
              <a:rPr lang="en-US" sz="2800">
                <a:solidFill>
                  <a:schemeClr val="bg1"/>
                </a:solidFill>
              </a:rPr>
              <a:t>ganda kompleks, menjodohkan, serta uraian. Selain itu, pada AKM soal-soal yang disajikan akan adaptif terhadap kemampuan murid dalam menjawab soal soal sebelumnya. Proktor dan teknisi berperan penting dalam memastikan keberfungsian infrastruktur sekolah, setupaplikasi serta dukungan teknis selama pelaksanaan Asesmen Nasional.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axresdefault"/>
          <p:cNvPicPr>
            <a:picLocks noChangeAspect="1"/>
          </p:cNvPicPr>
          <p:nvPr/>
        </p:nvPicPr>
        <p:blipFill>
          <a:blip r:embed="rId2"/>
          <a:stretch>
            <a:fillRect/>
          </a:stretch>
        </p:blipFill>
        <p:spPr>
          <a:xfrm>
            <a:off x="-1790700" y="-785495"/>
            <a:ext cx="14704695" cy="8271510"/>
          </a:xfrm>
          <a:prstGeom prst="rect">
            <a:avLst/>
          </a:prstGeom>
        </p:spPr>
      </p:pic>
      <p:sp>
        <p:nvSpPr>
          <p:cNvPr id="5" name="Title 4"/>
          <p:cNvSpPr>
            <a:spLocks noGrp="1"/>
          </p:cNvSpPr>
          <p:nvPr>
            <p:ph type="title"/>
          </p:nvPr>
        </p:nvSpPr>
        <p:spPr/>
        <p:txBody>
          <a:bodyPr/>
          <a:lstStyle/>
          <a:p>
            <a:endParaRPr lang="en-US"/>
          </a:p>
        </p:txBody>
      </p:sp>
      <p:sp>
        <p:nvSpPr>
          <p:cNvPr id="8" name="Parallelogram 7"/>
          <p:cNvSpPr/>
          <p:nvPr/>
        </p:nvSpPr>
        <p:spPr>
          <a:xfrm flipH="1">
            <a:off x="-1245235" y="386715"/>
            <a:ext cx="5621020" cy="995045"/>
          </a:xfrm>
          <a:prstGeom prst="parallelogram">
            <a:avLst>
              <a:gd name="adj" fmla="val 771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en-ID" sz="3600" b="1" i="0" u="none" strike="noStrike" kern="1200" cap="none" spc="0" normalizeH="0" baseline="0" noProof="0">
                <a:ln>
                  <a:noFill/>
                </a:ln>
                <a:solidFill>
                  <a:prstClr val="white"/>
                </a:solidFill>
                <a:effectLst/>
                <a:uLnTx/>
                <a:uFillTx/>
                <a:latin typeface="HP Simplified" panose="020B0604020204020204" charset="0"/>
                <a:ea typeface="+mn-ea"/>
                <a:cs typeface="HP Simplified" panose="020B0604020204020204" charset="0"/>
              </a:rPr>
              <a:t>TINDAK LANJUT</a:t>
            </a:r>
          </a:p>
        </p:txBody>
      </p:sp>
      <p:pic>
        <p:nvPicPr>
          <p:cNvPr id="13" name="Content Placeholder 12" descr="RASYIIDU LOGO"/>
          <p:cNvPicPr>
            <a:picLocks noGrp="1" noChangeAspect="1"/>
          </p:cNvPicPr>
          <p:nvPr>
            <p:ph idx="1"/>
          </p:nvPr>
        </p:nvPicPr>
        <p:blipFill>
          <a:blip r:embed="rId3"/>
          <a:stretch>
            <a:fillRect/>
          </a:stretch>
        </p:blipFill>
        <p:spPr>
          <a:xfrm>
            <a:off x="4624070" y="5177790"/>
            <a:ext cx="1875155" cy="641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 presetClass="entr" presetSubtype="1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checkerboard(across)">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4" name="Content Placeholder 3" descr="ten"/>
          <p:cNvPicPr>
            <a:picLocks noGrp="1" noChangeAspect="1"/>
          </p:cNvPicPr>
          <p:nvPr>
            <p:ph idx="1"/>
          </p:nvPr>
        </p:nvPicPr>
        <p:blipFill>
          <a:blip r:embed="rId3"/>
          <a:stretch>
            <a:fillRect/>
          </a:stretch>
        </p:blipFill>
        <p:spPr>
          <a:xfrm>
            <a:off x="0" y="-788670"/>
            <a:ext cx="12192000" cy="7152640"/>
          </a:xfrm>
          <a:prstGeom prst="rect">
            <a:avLst/>
          </a:prstGeom>
        </p:spPr>
      </p:pic>
      <p:sp>
        <p:nvSpPr>
          <p:cNvPr id="45" name="Rectangle 44"/>
          <p:cNvSpPr/>
          <p:nvPr/>
        </p:nvSpPr>
        <p:spPr>
          <a:xfrm>
            <a:off x="-89535" y="4594860"/>
            <a:ext cx="12599670" cy="228790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defRPr/>
            </a:pPr>
            <a:endParaRPr kumimoji="0" lang="en-ID"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Rectangle 98"/>
          <p:cNvSpPr/>
          <p:nvPr/>
        </p:nvSpPr>
        <p:spPr>
          <a:xfrm>
            <a:off x="334010" y="4753610"/>
            <a:ext cx="12004040" cy="175323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5400" b="0" i="0" u="none" strike="noStrike" kern="1200" cap="none" spc="0" normalizeH="0" baseline="0" noProof="0" dirty="0">
                <a:ln>
                  <a:noFill/>
                </a:ln>
                <a:solidFill>
                  <a:schemeClr val="accent4"/>
                </a:solidFill>
                <a:effectLst/>
                <a:uLnTx/>
                <a:uFillTx/>
                <a:latin typeface="Impact" panose="020B0806030902050204" charset="0"/>
                <a:ea typeface="+mn-ea"/>
                <a:cs typeface="Impact" panose="020B0806030902050204" charset="0"/>
              </a:rPr>
              <a:t>ASESMEN NASIONAL</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sz="5400" b="0" i="0" u="none" strike="noStrike" kern="1200" cap="none" spc="0" normalizeH="0" baseline="0" noProof="0" dirty="0">
                <a:ln>
                  <a:noFill/>
                </a:ln>
                <a:solidFill>
                  <a:schemeClr val="accent4"/>
                </a:solidFill>
                <a:effectLst/>
                <a:uLnTx/>
                <a:uFillTx/>
                <a:latin typeface="Impact" panose="020B0806030902050204" charset="0"/>
                <a:ea typeface="+mn-ea"/>
                <a:cs typeface="Impact" panose="020B0806030902050204" charset="0"/>
              </a:rPr>
              <a:t>AKM &amp; SURVEY KARAKTER </a:t>
            </a:r>
          </a:p>
        </p:txBody>
      </p:sp>
      <p:pic>
        <p:nvPicPr>
          <p:cNvPr id="13" name="Picture 12" descr="RASYIIDU LOGO"/>
          <p:cNvPicPr>
            <a:picLocks noChangeAspect="1"/>
          </p:cNvPicPr>
          <p:nvPr/>
        </p:nvPicPr>
        <p:blipFill>
          <a:blip r:embed="rId4"/>
          <a:stretch>
            <a:fillRect/>
          </a:stretch>
        </p:blipFill>
        <p:spPr>
          <a:xfrm>
            <a:off x="527685" y="365125"/>
            <a:ext cx="2182495" cy="7461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checkerboard(across)">
                                      <p:cBhvr>
                                        <p:cTn id="13" dur="500"/>
                                        <p:tgtEl>
                                          <p:spTgt spid="45"/>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99"/>
                                        </p:tgtEl>
                                        <p:attrNameLst>
                                          <p:attrName>style.visibility</p:attrName>
                                        </p:attrNameLst>
                                      </p:cBhvr>
                                      <p:to>
                                        <p:strVal val="visible"/>
                                      </p:to>
                                    </p:set>
                                    <p:animEffect transition="in" filter="checkerboard(across)">
                                      <p:cBhvr>
                                        <p:cTn id="16" dur="500"/>
                                        <p:tgtEl>
                                          <p:spTgt spid="99"/>
                                        </p:tgtEl>
                                      </p:cBhvr>
                                    </p:animEffect>
                                  </p:childTnLst>
                                </p:cTn>
                              </p:par>
                              <p:par>
                                <p:cTn id="17" presetID="5" presetClass="entr" presetSubtype="1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checkerboard(across)">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45" grpId="0" animBg="1"/>
      <p:bldP spid="45" grpId="1" animBg="1"/>
      <p:bldP spid="99" grpId="0"/>
      <p:bldP spid="99"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rasyiidu p"/>
          <p:cNvPicPr>
            <a:picLocks noGrp="1" noChangeAspect="1"/>
          </p:cNvPicPr>
          <p:nvPr>
            <p:ph idx="1"/>
          </p:nvPr>
        </p:nvPicPr>
        <p:blipFill>
          <a:blip r:embed="rId2"/>
          <a:stretch>
            <a:fillRect/>
          </a:stretch>
        </p:blipFill>
        <p:spPr>
          <a:xfrm>
            <a:off x="0" y="0"/>
            <a:ext cx="12192000" cy="6858635"/>
          </a:xfrm>
          <a:prstGeom prst="rect">
            <a:avLst/>
          </a:prstGeom>
        </p:spPr>
      </p:pic>
      <p:sp>
        <p:nvSpPr>
          <p:cNvPr id="5" name="Text Box 4"/>
          <p:cNvSpPr txBox="1"/>
          <p:nvPr/>
        </p:nvSpPr>
        <p:spPr>
          <a:xfrm>
            <a:off x="1158875" y="1875155"/>
            <a:ext cx="9874250" cy="3107690"/>
          </a:xfrm>
          <a:prstGeom prst="rect">
            <a:avLst/>
          </a:prstGeom>
          <a:noFill/>
        </p:spPr>
        <p:txBody>
          <a:bodyPr wrap="square" rtlCol="0" anchor="t">
            <a:spAutoFit/>
          </a:bodyPr>
          <a:lstStyle/>
          <a:p>
            <a:pPr algn="just"/>
            <a:r>
              <a:rPr lang="en-US" sz="2800">
                <a:solidFill>
                  <a:schemeClr val="bg1"/>
                </a:solidFill>
              </a:rPr>
              <a:t>1. Hasil AKM nasional akan melaporkan pada level sekolah, bukan pada level individu.</a:t>
            </a:r>
          </a:p>
          <a:p>
            <a:pPr algn="just"/>
            <a:r>
              <a:rPr lang="en-US" sz="2800">
                <a:solidFill>
                  <a:schemeClr val="bg1"/>
                </a:solidFill>
              </a:rPr>
              <a:t>2. Sekolah diharapkan menjadikan hasil Asesmen Nasional sebagai alat refleksi untuk memperbaiki kualitas pembelajaran dan iklim  satuan pendidikan</a:t>
            </a:r>
          </a:p>
          <a:p>
            <a:pPr algn="just"/>
            <a:r>
              <a:rPr lang="en-US" sz="2800">
                <a:solidFill>
                  <a:schemeClr val="bg1"/>
                </a:solidFill>
              </a:rPr>
              <a:t>3. Guru-guru menerapkan teaching at the right level serta fokus membangun kompetensi serta karakter murid.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rallelogram 7"/>
          <p:cNvSpPr/>
          <p:nvPr/>
        </p:nvSpPr>
        <p:spPr>
          <a:xfrm flipH="1">
            <a:off x="-1245235" y="386715"/>
            <a:ext cx="7063740" cy="995045"/>
          </a:xfrm>
          <a:prstGeom prst="parallelogram">
            <a:avLst>
              <a:gd name="adj" fmla="val 771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en-ID" sz="3600" b="1" i="0" u="none" strike="noStrike" kern="1200" cap="none" spc="0" normalizeH="0" baseline="0" noProof="0">
                <a:ln>
                  <a:noFill/>
                </a:ln>
                <a:solidFill>
                  <a:prstClr val="white"/>
                </a:solidFill>
                <a:effectLst/>
                <a:uLnTx/>
                <a:uFillTx/>
                <a:latin typeface="HP Simplified" panose="020B0604020204020204" charset="0"/>
                <a:ea typeface="+mn-ea"/>
                <a:cs typeface="HP Simplified" panose="020B0604020204020204" charset="0"/>
              </a:rPr>
              <a:t>KESIMPULAN</a:t>
            </a:r>
          </a:p>
        </p:txBody>
      </p:sp>
      <p:pic>
        <p:nvPicPr>
          <p:cNvPr id="13" name="Content Placeholder 12" descr="RASYIIDU LOGO"/>
          <p:cNvPicPr>
            <a:picLocks noGrp="1" noChangeAspect="1"/>
          </p:cNvPicPr>
          <p:nvPr>
            <p:ph idx="1"/>
          </p:nvPr>
        </p:nvPicPr>
        <p:blipFill>
          <a:blip r:embed="rId2"/>
          <a:stretch>
            <a:fillRect/>
          </a:stretch>
        </p:blipFill>
        <p:spPr>
          <a:xfrm>
            <a:off x="9478645" y="563880"/>
            <a:ext cx="1875155" cy="641350"/>
          </a:xfrm>
          <a:prstGeom prst="rect">
            <a:avLst/>
          </a:prstGeom>
        </p:spPr>
      </p:pic>
      <p:sp>
        <p:nvSpPr>
          <p:cNvPr id="4" name="Text Box 3"/>
          <p:cNvSpPr txBox="1"/>
          <p:nvPr/>
        </p:nvSpPr>
        <p:spPr>
          <a:xfrm>
            <a:off x="1158875" y="1589405"/>
            <a:ext cx="9874250" cy="521970"/>
          </a:xfrm>
          <a:prstGeom prst="rect">
            <a:avLst/>
          </a:prstGeom>
          <a:noFill/>
        </p:spPr>
        <p:txBody>
          <a:bodyPr wrap="square" rtlCol="0" anchor="t">
            <a:spAutoFit/>
          </a:bodyPr>
          <a:lstStyle/>
          <a:p>
            <a:pPr algn="just"/>
            <a:r>
              <a:rPr lang="en-US" sz="2800" b="1">
                <a:solidFill>
                  <a:srgbClr val="FF0000"/>
                </a:solidFill>
              </a:rPr>
              <a:t>1. SISWA MEMAHAMI BENTUK TES DAN KISI-KISI</a:t>
            </a:r>
          </a:p>
        </p:txBody>
      </p:sp>
      <p:pic>
        <p:nvPicPr>
          <p:cNvPr id="12" name="Picture 11"/>
          <p:cNvPicPr>
            <a:picLocks noChangeAspect="1"/>
          </p:cNvPicPr>
          <p:nvPr/>
        </p:nvPicPr>
        <p:blipFill>
          <a:blip r:embed="rId3"/>
          <a:stretch>
            <a:fillRect/>
          </a:stretch>
        </p:blipFill>
        <p:spPr>
          <a:xfrm>
            <a:off x="2983865" y="2282825"/>
            <a:ext cx="4431665" cy="42456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 presetClass="entr" presetSubtype="1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checkerboard(across)">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blinds(horizontal)">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189990" y="909955"/>
            <a:ext cx="8914765" cy="5643245"/>
          </a:xfrm>
          <a:prstGeom prst="rect">
            <a:avLst/>
          </a:prstGeom>
        </p:spPr>
      </p:pic>
      <p:pic>
        <p:nvPicPr>
          <p:cNvPr id="13" name="Content Placeholder 12" descr="RASYIIDU LOGO"/>
          <p:cNvPicPr>
            <a:picLocks noChangeAspect="1"/>
          </p:cNvPicPr>
          <p:nvPr/>
        </p:nvPicPr>
        <p:blipFill>
          <a:blip r:embed="rId3"/>
          <a:stretch>
            <a:fillRect/>
          </a:stretch>
        </p:blipFill>
        <p:spPr>
          <a:xfrm>
            <a:off x="9680575" y="563880"/>
            <a:ext cx="1673225" cy="5721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5" presetClass="entr" presetSubtype="1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checkerboard(across)">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50340" y="1615440"/>
            <a:ext cx="8574405" cy="3627755"/>
          </a:xfrm>
          <a:prstGeom prst="rect">
            <a:avLst/>
          </a:prstGeom>
        </p:spPr>
      </p:pic>
      <p:pic>
        <p:nvPicPr>
          <p:cNvPr id="13" name="Content Placeholder 12" descr="RASYIIDU LOGO"/>
          <p:cNvPicPr>
            <a:picLocks noChangeAspect="1"/>
          </p:cNvPicPr>
          <p:nvPr/>
        </p:nvPicPr>
        <p:blipFill>
          <a:blip r:embed="rId3"/>
          <a:stretch>
            <a:fillRect/>
          </a:stretch>
        </p:blipFill>
        <p:spPr>
          <a:xfrm>
            <a:off x="9680575" y="563880"/>
            <a:ext cx="1673225" cy="5721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5" presetClass="entr" presetSubtype="1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checkerboard(across)">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158875" y="767080"/>
            <a:ext cx="9874250" cy="521970"/>
          </a:xfrm>
          <a:prstGeom prst="rect">
            <a:avLst/>
          </a:prstGeom>
          <a:noFill/>
        </p:spPr>
        <p:txBody>
          <a:bodyPr wrap="square" rtlCol="0" anchor="t">
            <a:spAutoFit/>
          </a:bodyPr>
          <a:lstStyle/>
          <a:p>
            <a:pPr algn="just"/>
            <a:r>
              <a:rPr lang="en-US" sz="2800" b="1">
                <a:solidFill>
                  <a:srgbClr val="FF0000"/>
                </a:solidFill>
              </a:rPr>
              <a:t>2. KESIAPAN PERANGKAT DAN PROKTOR</a:t>
            </a:r>
          </a:p>
        </p:txBody>
      </p:sp>
      <p:pic>
        <p:nvPicPr>
          <p:cNvPr id="9" name="Content Placeholder 8" descr="53578_multimedialanguatesystem"/>
          <p:cNvPicPr>
            <a:picLocks noGrp="1" noChangeAspect="1"/>
          </p:cNvPicPr>
          <p:nvPr>
            <p:ph idx="1"/>
          </p:nvPr>
        </p:nvPicPr>
        <p:blipFill>
          <a:blip r:embed="rId2"/>
          <a:stretch>
            <a:fillRect/>
          </a:stretch>
        </p:blipFill>
        <p:spPr>
          <a:xfrm>
            <a:off x="2828925" y="1691005"/>
            <a:ext cx="5956935" cy="4351655"/>
          </a:xfrm>
          <a:prstGeom prst="rect">
            <a:avLst/>
          </a:prstGeom>
        </p:spPr>
      </p:pic>
      <p:pic>
        <p:nvPicPr>
          <p:cNvPr id="13" name="Content Placeholder 12" descr="RASYIIDU LOGO"/>
          <p:cNvPicPr>
            <a:picLocks noChangeAspect="1"/>
          </p:cNvPicPr>
          <p:nvPr/>
        </p:nvPicPr>
        <p:blipFill>
          <a:blip r:embed="rId3"/>
          <a:stretch>
            <a:fillRect/>
          </a:stretch>
        </p:blipFill>
        <p:spPr>
          <a:xfrm>
            <a:off x="9680575" y="563880"/>
            <a:ext cx="1673225" cy="5721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checkerboard(across)">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158875" y="767080"/>
            <a:ext cx="9874250" cy="954107"/>
          </a:xfrm>
          <a:prstGeom prst="rect">
            <a:avLst/>
          </a:prstGeom>
          <a:noFill/>
        </p:spPr>
        <p:txBody>
          <a:bodyPr wrap="square" rtlCol="0" anchor="t">
            <a:spAutoFit/>
          </a:bodyPr>
          <a:lstStyle/>
          <a:p>
            <a:pPr algn="just"/>
            <a:r>
              <a:rPr lang="en-US" sz="2800" b="1" dirty="0">
                <a:solidFill>
                  <a:srgbClr val="FF0000"/>
                </a:solidFill>
              </a:rPr>
              <a:t>3. HASIL </a:t>
            </a:r>
            <a:r>
              <a:rPr lang="id-ID" sz="2800" b="1" dirty="0">
                <a:solidFill>
                  <a:srgbClr val="FF0000"/>
                </a:solidFill>
              </a:rPr>
              <a:t>AKHIR AKM</a:t>
            </a:r>
            <a:endParaRPr lang="en-US" sz="2800" b="1" dirty="0">
              <a:solidFill>
                <a:srgbClr val="FF0000"/>
              </a:solidFill>
            </a:endParaRPr>
          </a:p>
          <a:p>
            <a:pPr algn="just"/>
            <a:endParaRPr lang="en-US" sz="2800" b="1" dirty="0">
              <a:solidFill>
                <a:srgbClr val="FF0000"/>
              </a:solidFill>
            </a:endParaRPr>
          </a:p>
        </p:txBody>
      </p:sp>
      <p:pic>
        <p:nvPicPr>
          <p:cNvPr id="13" name="Content Placeholder 12" descr="RASYIIDU LOGO"/>
          <p:cNvPicPr>
            <a:picLocks noChangeAspect="1"/>
          </p:cNvPicPr>
          <p:nvPr/>
        </p:nvPicPr>
        <p:blipFill>
          <a:blip r:embed="rId2"/>
          <a:stretch>
            <a:fillRect/>
          </a:stretch>
        </p:blipFill>
        <p:spPr>
          <a:xfrm>
            <a:off x="9680575" y="563880"/>
            <a:ext cx="1673225" cy="572135"/>
          </a:xfrm>
          <a:prstGeom prst="rect">
            <a:avLst/>
          </a:prstGeom>
        </p:spPr>
      </p:pic>
      <p:pic>
        <p:nvPicPr>
          <p:cNvPr id="8" name="Picture 7">
            <a:extLst>
              <a:ext uri="{FF2B5EF4-FFF2-40B4-BE49-F238E27FC236}">
                <a16:creationId xmlns:a16="http://schemas.microsoft.com/office/drawing/2014/main" id="{30D34A15-2783-4BB0-BCF7-73B3271CB994}"/>
              </a:ext>
            </a:extLst>
          </p:cNvPr>
          <p:cNvPicPr>
            <a:picLocks noChangeAspect="1"/>
          </p:cNvPicPr>
          <p:nvPr/>
        </p:nvPicPr>
        <p:blipFill rotWithShape="1">
          <a:blip r:embed="rId3"/>
          <a:srcRect t="7320" b="64424"/>
          <a:stretch/>
        </p:blipFill>
        <p:spPr>
          <a:xfrm>
            <a:off x="838753" y="1721187"/>
            <a:ext cx="6903140" cy="1406326"/>
          </a:xfrm>
          <a:prstGeom prst="rect">
            <a:avLst/>
          </a:prstGeom>
        </p:spPr>
      </p:pic>
      <p:pic>
        <p:nvPicPr>
          <p:cNvPr id="11" name="Picture 10">
            <a:extLst>
              <a:ext uri="{FF2B5EF4-FFF2-40B4-BE49-F238E27FC236}">
                <a16:creationId xmlns:a16="http://schemas.microsoft.com/office/drawing/2014/main" id="{B85FBD89-EC8D-4823-8069-55409AB17ADB}"/>
              </a:ext>
            </a:extLst>
          </p:cNvPr>
          <p:cNvPicPr>
            <a:picLocks noChangeAspect="1"/>
          </p:cNvPicPr>
          <p:nvPr/>
        </p:nvPicPr>
        <p:blipFill rotWithShape="1">
          <a:blip r:embed="rId3"/>
          <a:srcRect t="34977" b="47116"/>
          <a:stretch/>
        </p:blipFill>
        <p:spPr>
          <a:xfrm>
            <a:off x="838753" y="3150655"/>
            <a:ext cx="6903140" cy="891210"/>
          </a:xfrm>
          <a:prstGeom prst="rect">
            <a:avLst/>
          </a:prstGeom>
        </p:spPr>
      </p:pic>
      <p:pic>
        <p:nvPicPr>
          <p:cNvPr id="15" name="Picture 14">
            <a:extLst>
              <a:ext uri="{FF2B5EF4-FFF2-40B4-BE49-F238E27FC236}">
                <a16:creationId xmlns:a16="http://schemas.microsoft.com/office/drawing/2014/main" id="{7D7170CA-A6BB-4A1D-9476-7D4CFE56CB2C}"/>
              </a:ext>
            </a:extLst>
          </p:cNvPr>
          <p:cNvPicPr>
            <a:picLocks noChangeAspect="1"/>
          </p:cNvPicPr>
          <p:nvPr/>
        </p:nvPicPr>
        <p:blipFill rotWithShape="1">
          <a:blip r:embed="rId3"/>
          <a:srcRect t="53948" b="25815"/>
          <a:stretch/>
        </p:blipFill>
        <p:spPr>
          <a:xfrm>
            <a:off x="838753" y="4041865"/>
            <a:ext cx="6903140" cy="1007213"/>
          </a:xfrm>
          <a:prstGeom prst="rect">
            <a:avLst/>
          </a:prstGeom>
        </p:spPr>
      </p:pic>
      <p:pic>
        <p:nvPicPr>
          <p:cNvPr id="17" name="Picture 16">
            <a:extLst>
              <a:ext uri="{FF2B5EF4-FFF2-40B4-BE49-F238E27FC236}">
                <a16:creationId xmlns:a16="http://schemas.microsoft.com/office/drawing/2014/main" id="{7D8F0DA3-D284-460A-A753-744DFB757617}"/>
              </a:ext>
            </a:extLst>
          </p:cNvPr>
          <p:cNvPicPr>
            <a:picLocks noChangeAspect="1"/>
          </p:cNvPicPr>
          <p:nvPr/>
        </p:nvPicPr>
        <p:blipFill rotWithShape="1">
          <a:blip r:embed="rId3"/>
          <a:srcRect t="74185"/>
          <a:stretch/>
        </p:blipFill>
        <p:spPr>
          <a:xfrm>
            <a:off x="838753" y="5049077"/>
            <a:ext cx="6903140" cy="1284803"/>
          </a:xfrm>
          <a:prstGeom prst="rect">
            <a:avLst/>
          </a:prstGeom>
        </p:spPr>
      </p:pic>
      <p:pic>
        <p:nvPicPr>
          <p:cNvPr id="19" name="Picture 18">
            <a:extLst>
              <a:ext uri="{FF2B5EF4-FFF2-40B4-BE49-F238E27FC236}">
                <a16:creationId xmlns:a16="http://schemas.microsoft.com/office/drawing/2014/main" id="{8506DF9D-B6D4-42CE-AB56-B06BD380F7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9170" y="1924387"/>
            <a:ext cx="4207640" cy="391982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158875" y="767080"/>
            <a:ext cx="9874250" cy="954107"/>
          </a:xfrm>
          <a:prstGeom prst="rect">
            <a:avLst/>
          </a:prstGeom>
          <a:noFill/>
        </p:spPr>
        <p:txBody>
          <a:bodyPr wrap="square" rtlCol="0" anchor="t">
            <a:spAutoFit/>
          </a:bodyPr>
          <a:lstStyle/>
          <a:p>
            <a:pPr algn="just"/>
            <a:r>
              <a:rPr lang="en-US" sz="2800" b="1" dirty="0">
                <a:solidFill>
                  <a:srgbClr val="FF0000"/>
                </a:solidFill>
              </a:rPr>
              <a:t>3. HASIL </a:t>
            </a:r>
            <a:r>
              <a:rPr lang="id-ID" sz="2800" b="1" dirty="0">
                <a:solidFill>
                  <a:srgbClr val="FF0000"/>
                </a:solidFill>
              </a:rPr>
              <a:t>AKHIR AKM</a:t>
            </a:r>
            <a:endParaRPr lang="en-US" sz="2800" b="1" dirty="0">
              <a:solidFill>
                <a:srgbClr val="FF0000"/>
              </a:solidFill>
            </a:endParaRPr>
          </a:p>
          <a:p>
            <a:pPr algn="just"/>
            <a:endParaRPr lang="en-US" sz="2800" b="1" dirty="0">
              <a:solidFill>
                <a:srgbClr val="FF0000"/>
              </a:solidFill>
            </a:endParaRPr>
          </a:p>
        </p:txBody>
      </p:sp>
      <p:pic>
        <p:nvPicPr>
          <p:cNvPr id="13" name="Content Placeholder 12" descr="RASYIIDU LOGO"/>
          <p:cNvPicPr>
            <a:picLocks noChangeAspect="1"/>
          </p:cNvPicPr>
          <p:nvPr/>
        </p:nvPicPr>
        <p:blipFill>
          <a:blip r:embed="rId2"/>
          <a:stretch>
            <a:fillRect/>
          </a:stretch>
        </p:blipFill>
        <p:spPr>
          <a:xfrm>
            <a:off x="9680575" y="563880"/>
            <a:ext cx="1673225" cy="572135"/>
          </a:xfrm>
          <a:prstGeom prst="rect">
            <a:avLst/>
          </a:prstGeom>
        </p:spPr>
      </p:pic>
      <p:pic>
        <p:nvPicPr>
          <p:cNvPr id="3" name="Picture 2">
            <a:extLst>
              <a:ext uri="{FF2B5EF4-FFF2-40B4-BE49-F238E27FC236}">
                <a16:creationId xmlns:a16="http://schemas.microsoft.com/office/drawing/2014/main" id="{F9D9D3FB-8609-4DB9-B4C9-24AA8905540C}"/>
              </a:ext>
            </a:extLst>
          </p:cNvPr>
          <p:cNvPicPr>
            <a:picLocks noChangeAspect="1"/>
          </p:cNvPicPr>
          <p:nvPr/>
        </p:nvPicPr>
        <p:blipFill rotWithShape="1">
          <a:blip r:embed="rId3"/>
          <a:srcRect b="64701"/>
          <a:stretch/>
        </p:blipFill>
        <p:spPr>
          <a:xfrm>
            <a:off x="1158874" y="1461053"/>
            <a:ext cx="5952127" cy="1547190"/>
          </a:xfrm>
          <a:prstGeom prst="rect">
            <a:avLst/>
          </a:prstGeom>
        </p:spPr>
      </p:pic>
      <p:pic>
        <p:nvPicPr>
          <p:cNvPr id="6" name="Picture 5">
            <a:extLst>
              <a:ext uri="{FF2B5EF4-FFF2-40B4-BE49-F238E27FC236}">
                <a16:creationId xmlns:a16="http://schemas.microsoft.com/office/drawing/2014/main" id="{A9C3310E-4D2B-4024-B11B-2F469B8CE8CF}"/>
              </a:ext>
            </a:extLst>
          </p:cNvPr>
          <p:cNvPicPr>
            <a:picLocks noChangeAspect="1"/>
          </p:cNvPicPr>
          <p:nvPr/>
        </p:nvPicPr>
        <p:blipFill rotWithShape="1">
          <a:blip r:embed="rId3"/>
          <a:srcRect t="35299" b="40816"/>
          <a:stretch/>
        </p:blipFill>
        <p:spPr>
          <a:xfrm>
            <a:off x="1158874" y="3008243"/>
            <a:ext cx="5952127" cy="1046922"/>
          </a:xfrm>
          <a:prstGeom prst="rect">
            <a:avLst/>
          </a:prstGeom>
        </p:spPr>
      </p:pic>
      <p:pic>
        <p:nvPicPr>
          <p:cNvPr id="7" name="Picture 6">
            <a:extLst>
              <a:ext uri="{FF2B5EF4-FFF2-40B4-BE49-F238E27FC236}">
                <a16:creationId xmlns:a16="http://schemas.microsoft.com/office/drawing/2014/main" id="{FE210B46-1640-4FD5-9C02-B59F70DD8831}"/>
              </a:ext>
            </a:extLst>
          </p:cNvPr>
          <p:cNvPicPr>
            <a:picLocks noChangeAspect="1"/>
          </p:cNvPicPr>
          <p:nvPr/>
        </p:nvPicPr>
        <p:blipFill rotWithShape="1">
          <a:blip r:embed="rId3"/>
          <a:srcRect t="59184" b="22676"/>
          <a:stretch/>
        </p:blipFill>
        <p:spPr>
          <a:xfrm>
            <a:off x="1158874" y="4055165"/>
            <a:ext cx="5952127" cy="795131"/>
          </a:xfrm>
          <a:prstGeom prst="rect">
            <a:avLst/>
          </a:prstGeom>
        </p:spPr>
      </p:pic>
      <p:pic>
        <p:nvPicPr>
          <p:cNvPr id="9" name="Picture 8">
            <a:extLst>
              <a:ext uri="{FF2B5EF4-FFF2-40B4-BE49-F238E27FC236}">
                <a16:creationId xmlns:a16="http://schemas.microsoft.com/office/drawing/2014/main" id="{C689D1B9-0E86-4E95-BCB9-58A7526460E5}"/>
              </a:ext>
            </a:extLst>
          </p:cNvPr>
          <p:cNvPicPr>
            <a:picLocks noChangeAspect="1"/>
          </p:cNvPicPr>
          <p:nvPr/>
        </p:nvPicPr>
        <p:blipFill rotWithShape="1">
          <a:blip r:embed="rId3"/>
          <a:srcRect t="77324"/>
          <a:stretch/>
        </p:blipFill>
        <p:spPr>
          <a:xfrm>
            <a:off x="1158874" y="4850295"/>
            <a:ext cx="5952127" cy="993913"/>
          </a:xfrm>
          <a:prstGeom prst="rect">
            <a:avLst/>
          </a:prstGeom>
        </p:spPr>
      </p:pic>
      <p:pic>
        <p:nvPicPr>
          <p:cNvPr id="19" name="Picture 18">
            <a:extLst>
              <a:ext uri="{FF2B5EF4-FFF2-40B4-BE49-F238E27FC236}">
                <a16:creationId xmlns:a16="http://schemas.microsoft.com/office/drawing/2014/main" id="{B34488EF-1678-4C9C-A981-0E971B9FF6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9170" y="1924387"/>
            <a:ext cx="4207640" cy="3919821"/>
          </a:xfrm>
          <a:prstGeom prst="rect">
            <a:avLst/>
          </a:prstGeom>
        </p:spPr>
      </p:pic>
    </p:spTree>
    <p:extLst>
      <p:ext uri="{BB962C8B-B14F-4D97-AF65-F5344CB8AC3E}">
        <p14:creationId xmlns:p14="http://schemas.microsoft.com/office/powerpoint/2010/main" val="126866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158875" y="3168015"/>
            <a:ext cx="9874250" cy="829945"/>
          </a:xfrm>
          <a:prstGeom prst="rect">
            <a:avLst/>
          </a:prstGeom>
          <a:noFill/>
        </p:spPr>
        <p:txBody>
          <a:bodyPr wrap="square" rtlCol="0" anchor="t">
            <a:spAutoFit/>
          </a:bodyPr>
          <a:lstStyle/>
          <a:p>
            <a:pPr algn="ctr"/>
            <a:r>
              <a:rPr lang="en-US" sz="4800" b="1">
                <a:solidFill>
                  <a:schemeClr val="accent1"/>
                </a:solidFill>
              </a:rPr>
              <a:t>TERIMAKASIH</a:t>
            </a:r>
          </a:p>
        </p:txBody>
      </p:sp>
      <p:pic>
        <p:nvPicPr>
          <p:cNvPr id="13" name="Content Placeholder 12" descr="RASYIIDU LOGO"/>
          <p:cNvPicPr>
            <a:picLocks noChangeAspect="1"/>
          </p:cNvPicPr>
          <p:nvPr/>
        </p:nvPicPr>
        <p:blipFill>
          <a:blip r:embed="rId2"/>
          <a:stretch>
            <a:fillRect/>
          </a:stretch>
        </p:blipFill>
        <p:spPr>
          <a:xfrm>
            <a:off x="9680575" y="563880"/>
            <a:ext cx="1673225" cy="5721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checkerboard(across)">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stretch>
            <a:fillRect/>
          </a:stretch>
        </p:blipFill>
        <p:spPr>
          <a:xfrm>
            <a:off x="0" y="443865"/>
            <a:ext cx="12192000" cy="8129270"/>
          </a:xfrm>
          <a:prstGeom prst="rect">
            <a:avLst/>
          </a:prstGeom>
        </p:spPr>
      </p:pic>
      <p:sp>
        <p:nvSpPr>
          <p:cNvPr id="7" name="Parallelogram 6"/>
          <p:cNvSpPr/>
          <p:nvPr/>
        </p:nvSpPr>
        <p:spPr>
          <a:xfrm flipH="1">
            <a:off x="-1245235" y="672465"/>
            <a:ext cx="8968105" cy="995045"/>
          </a:xfrm>
          <a:prstGeom prst="parallelogram">
            <a:avLst>
              <a:gd name="adj" fmla="val 771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en-ID" sz="3600" b="1" i="0" u="none" strike="noStrike" kern="1200" cap="none" spc="0" normalizeH="0" baseline="0" noProof="0">
                <a:ln>
                  <a:noFill/>
                </a:ln>
                <a:solidFill>
                  <a:prstClr val="white"/>
                </a:solidFill>
                <a:effectLst/>
                <a:uLnTx/>
                <a:uFillTx/>
                <a:latin typeface="HP Simplified" panose="020B0604020204020204" charset="0"/>
                <a:ea typeface="+mn-ea"/>
                <a:cs typeface="HP Simplified" panose="020B0604020204020204" charset="0"/>
              </a:rPr>
              <a:t>TUJUAN ASASEMEN NASIONAL</a:t>
            </a:r>
          </a:p>
        </p:txBody>
      </p:sp>
      <p:pic>
        <p:nvPicPr>
          <p:cNvPr id="14" name="Picture 13" descr="RASYIIDU LOGO"/>
          <p:cNvPicPr>
            <a:picLocks noChangeAspect="1"/>
          </p:cNvPicPr>
          <p:nvPr/>
        </p:nvPicPr>
        <p:blipFill>
          <a:blip r:embed="rId3"/>
          <a:stretch>
            <a:fillRect/>
          </a:stretch>
        </p:blipFill>
        <p:spPr>
          <a:xfrm>
            <a:off x="8710295" y="672465"/>
            <a:ext cx="2182495" cy="7461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rasyiidu p"/>
          <p:cNvPicPr>
            <a:picLocks noGrp="1" noChangeAspect="1"/>
          </p:cNvPicPr>
          <p:nvPr>
            <p:ph idx="1"/>
          </p:nvPr>
        </p:nvPicPr>
        <p:blipFill>
          <a:blip r:embed="rId2"/>
          <a:stretch>
            <a:fillRect/>
          </a:stretch>
        </p:blipFill>
        <p:spPr>
          <a:xfrm>
            <a:off x="0" y="-635"/>
            <a:ext cx="12192000" cy="6858635"/>
          </a:xfrm>
          <a:prstGeom prst="rect">
            <a:avLst/>
          </a:prstGeom>
        </p:spPr>
      </p:pic>
      <p:sp>
        <p:nvSpPr>
          <p:cNvPr id="7" name="Text Box 6"/>
          <p:cNvSpPr txBox="1"/>
          <p:nvPr/>
        </p:nvSpPr>
        <p:spPr>
          <a:xfrm>
            <a:off x="757555" y="1610360"/>
            <a:ext cx="8657590" cy="1383665"/>
          </a:xfrm>
          <a:prstGeom prst="rect">
            <a:avLst/>
          </a:prstGeom>
          <a:noFill/>
        </p:spPr>
        <p:txBody>
          <a:bodyPr wrap="square" rtlCol="0" anchor="t">
            <a:spAutoFit/>
          </a:bodyPr>
          <a:lstStyle/>
          <a:p>
            <a:pPr algn="just"/>
            <a:r>
              <a:rPr lang="en-US" sz="2800" dirty="0" err="1">
                <a:solidFill>
                  <a:schemeClr val="bg1"/>
                </a:solidFill>
              </a:rPr>
              <a:t>Asesmen</a:t>
            </a:r>
            <a:r>
              <a:rPr lang="en-US" sz="2800" dirty="0">
                <a:solidFill>
                  <a:schemeClr val="bg1"/>
                </a:solidFill>
              </a:rPr>
              <a:t> Nasional </a:t>
            </a:r>
            <a:r>
              <a:rPr lang="en-US" sz="2800" dirty="0" err="1">
                <a:solidFill>
                  <a:schemeClr val="bg1"/>
                </a:solidFill>
              </a:rPr>
              <a:t>adalah</a:t>
            </a:r>
            <a:r>
              <a:rPr lang="en-US" sz="2800" dirty="0">
                <a:solidFill>
                  <a:schemeClr val="bg1"/>
                </a:solidFill>
              </a:rPr>
              <a:t> program </a:t>
            </a:r>
            <a:r>
              <a:rPr lang="en-US" sz="2800" dirty="0" err="1">
                <a:solidFill>
                  <a:schemeClr val="bg1"/>
                </a:solidFill>
              </a:rPr>
              <a:t>penilaian</a:t>
            </a:r>
            <a:r>
              <a:rPr lang="en-US" sz="2800" dirty="0">
                <a:solidFill>
                  <a:schemeClr val="bg1"/>
                </a:solidFill>
              </a:rPr>
              <a:t> </a:t>
            </a:r>
            <a:r>
              <a:rPr lang="en-US" sz="2800" dirty="0" err="1">
                <a:solidFill>
                  <a:schemeClr val="bg1"/>
                </a:solidFill>
              </a:rPr>
              <a:t>terhadap</a:t>
            </a:r>
            <a:r>
              <a:rPr lang="en-US" sz="2800" dirty="0">
                <a:solidFill>
                  <a:schemeClr val="bg1"/>
                </a:solidFill>
              </a:rPr>
              <a:t> </a:t>
            </a:r>
            <a:r>
              <a:rPr lang="en-US" sz="2800" dirty="0" err="1">
                <a:solidFill>
                  <a:schemeClr val="bg1"/>
                </a:solidFill>
              </a:rPr>
              <a:t>mutu</a:t>
            </a:r>
            <a:r>
              <a:rPr lang="en-US" sz="2800" dirty="0">
                <a:solidFill>
                  <a:schemeClr val="bg1"/>
                </a:solidFill>
              </a:rPr>
              <a:t> </a:t>
            </a:r>
            <a:r>
              <a:rPr lang="en-US" sz="2800" dirty="0" err="1">
                <a:solidFill>
                  <a:schemeClr val="bg1"/>
                </a:solidFill>
              </a:rPr>
              <a:t>setiap</a:t>
            </a:r>
            <a:r>
              <a:rPr lang="en-US" sz="2800" dirty="0">
                <a:solidFill>
                  <a:schemeClr val="bg1"/>
                </a:solidFill>
              </a:rPr>
              <a:t> </a:t>
            </a:r>
            <a:r>
              <a:rPr lang="en-US" sz="2800" dirty="0" err="1">
                <a:solidFill>
                  <a:schemeClr val="bg1"/>
                </a:solidFill>
              </a:rPr>
              <a:t>sekolah</a:t>
            </a:r>
            <a:r>
              <a:rPr lang="en-US" sz="2800" dirty="0">
                <a:solidFill>
                  <a:schemeClr val="bg1"/>
                </a:solidFill>
              </a:rPr>
              <a:t>, madrasah, dan program </a:t>
            </a:r>
            <a:r>
              <a:rPr lang="en-US" sz="2800" dirty="0" err="1">
                <a:solidFill>
                  <a:schemeClr val="bg1"/>
                </a:solidFill>
              </a:rPr>
              <a:t>kesetaraan</a:t>
            </a:r>
            <a:r>
              <a:rPr lang="en-US" sz="2800" dirty="0">
                <a:solidFill>
                  <a:schemeClr val="bg1"/>
                </a:solidFill>
              </a:rPr>
              <a:t> pada </a:t>
            </a:r>
            <a:r>
              <a:rPr lang="en-US" sz="2800" dirty="0" err="1">
                <a:solidFill>
                  <a:schemeClr val="bg1"/>
                </a:solidFill>
              </a:rPr>
              <a:t>jenjang</a:t>
            </a:r>
            <a:r>
              <a:rPr lang="en-US" sz="2800" dirty="0">
                <a:solidFill>
                  <a:schemeClr val="bg1"/>
                </a:solidFill>
              </a:rPr>
              <a:t> </a:t>
            </a:r>
            <a:r>
              <a:rPr lang="en-US" sz="2800" dirty="0" err="1">
                <a:solidFill>
                  <a:schemeClr val="bg1"/>
                </a:solidFill>
              </a:rPr>
              <a:t>dasar</a:t>
            </a:r>
            <a:r>
              <a:rPr lang="en-US" sz="2800" dirty="0">
                <a:solidFill>
                  <a:schemeClr val="bg1"/>
                </a:solidFill>
              </a:rPr>
              <a:t> dan </a:t>
            </a:r>
            <a:r>
              <a:rPr lang="en-US" sz="2800" dirty="0" err="1">
                <a:solidFill>
                  <a:schemeClr val="bg1"/>
                </a:solidFill>
              </a:rPr>
              <a:t>menengah</a:t>
            </a:r>
            <a:r>
              <a:rPr lang="en-US" sz="2800" dirty="0">
                <a:solidFill>
                  <a:schemeClr val="bg1"/>
                </a:solidFill>
              </a:rPr>
              <a:t>.</a:t>
            </a:r>
          </a:p>
        </p:txBody>
      </p:sp>
      <p:sp>
        <p:nvSpPr>
          <p:cNvPr id="9" name="Text Box 8"/>
          <p:cNvSpPr txBox="1"/>
          <p:nvPr/>
        </p:nvSpPr>
        <p:spPr>
          <a:xfrm>
            <a:off x="1536065" y="3178175"/>
            <a:ext cx="9063355" cy="3107690"/>
          </a:xfrm>
          <a:prstGeom prst="rect">
            <a:avLst/>
          </a:prstGeom>
          <a:noFill/>
        </p:spPr>
        <p:txBody>
          <a:bodyPr wrap="square" rtlCol="0" anchor="t">
            <a:spAutoFit/>
          </a:bodyPr>
          <a:lstStyle/>
          <a:p>
            <a:r>
              <a:rPr lang="en-US" sz="2800" dirty="0" err="1">
                <a:solidFill>
                  <a:schemeClr val="bg1"/>
                </a:solidFill>
              </a:rPr>
              <a:t>Asesmen</a:t>
            </a:r>
            <a:r>
              <a:rPr lang="en-US" sz="2800" dirty="0">
                <a:solidFill>
                  <a:schemeClr val="bg1"/>
                </a:solidFill>
              </a:rPr>
              <a:t> Nasional </a:t>
            </a:r>
            <a:r>
              <a:rPr lang="en-US" sz="2800" dirty="0" err="1">
                <a:solidFill>
                  <a:schemeClr val="bg1"/>
                </a:solidFill>
              </a:rPr>
              <a:t>menghasilkan</a:t>
            </a:r>
            <a:r>
              <a:rPr lang="en-US" sz="2800" dirty="0">
                <a:solidFill>
                  <a:schemeClr val="bg1"/>
                </a:solidFill>
              </a:rPr>
              <a:t> </a:t>
            </a:r>
            <a:r>
              <a:rPr lang="en-US" sz="2800" dirty="0" err="1">
                <a:solidFill>
                  <a:schemeClr val="bg1"/>
                </a:solidFill>
              </a:rPr>
              <a:t>informasi</a:t>
            </a:r>
            <a:r>
              <a:rPr lang="en-US" sz="2800" dirty="0">
                <a:solidFill>
                  <a:schemeClr val="bg1"/>
                </a:solidFill>
              </a:rPr>
              <a:t> </a:t>
            </a:r>
            <a:r>
              <a:rPr lang="en-US" sz="2800" dirty="0" err="1">
                <a:solidFill>
                  <a:schemeClr val="bg1"/>
                </a:solidFill>
              </a:rPr>
              <a:t>untuk</a:t>
            </a:r>
            <a:r>
              <a:rPr lang="en-US" sz="2800" dirty="0">
                <a:solidFill>
                  <a:schemeClr val="bg1"/>
                </a:solidFill>
              </a:rPr>
              <a:t> </a:t>
            </a:r>
            <a:r>
              <a:rPr lang="en-US" sz="2800" dirty="0" err="1">
                <a:solidFill>
                  <a:schemeClr val="bg1"/>
                </a:solidFill>
              </a:rPr>
              <a:t>memantau</a:t>
            </a:r>
            <a:r>
              <a:rPr lang="en-US" sz="2800" dirty="0">
                <a:solidFill>
                  <a:schemeClr val="bg1"/>
                </a:solidFill>
              </a:rPr>
              <a:t> (a) </a:t>
            </a:r>
            <a:r>
              <a:rPr lang="en-US" sz="2800" dirty="0" err="1">
                <a:solidFill>
                  <a:schemeClr val="bg1"/>
                </a:solidFill>
              </a:rPr>
              <a:t>perkembangan</a:t>
            </a:r>
            <a:r>
              <a:rPr lang="en-US" sz="2800" dirty="0">
                <a:solidFill>
                  <a:schemeClr val="bg1"/>
                </a:solidFill>
              </a:rPr>
              <a:t> </a:t>
            </a:r>
            <a:r>
              <a:rPr lang="en-US" sz="2800" dirty="0" err="1">
                <a:solidFill>
                  <a:schemeClr val="bg1"/>
                </a:solidFill>
              </a:rPr>
              <a:t>mutu</a:t>
            </a:r>
            <a:r>
              <a:rPr lang="en-US" sz="2800" dirty="0">
                <a:solidFill>
                  <a:schemeClr val="bg1"/>
                </a:solidFill>
              </a:rPr>
              <a:t> </a:t>
            </a:r>
            <a:r>
              <a:rPr lang="en-US" sz="2800" dirty="0" err="1">
                <a:solidFill>
                  <a:schemeClr val="bg1"/>
                </a:solidFill>
              </a:rPr>
              <a:t>dari</a:t>
            </a:r>
            <a:r>
              <a:rPr lang="en-US" sz="2800" dirty="0">
                <a:solidFill>
                  <a:schemeClr val="bg1"/>
                </a:solidFill>
              </a:rPr>
              <a:t> </a:t>
            </a:r>
            <a:r>
              <a:rPr lang="en-US" sz="2800" dirty="0" err="1">
                <a:solidFill>
                  <a:schemeClr val="bg1"/>
                </a:solidFill>
              </a:rPr>
              <a:t>waktu</a:t>
            </a:r>
            <a:r>
              <a:rPr lang="en-US" sz="2800" dirty="0">
                <a:solidFill>
                  <a:schemeClr val="bg1"/>
                </a:solidFill>
              </a:rPr>
              <a:t> </a:t>
            </a:r>
            <a:r>
              <a:rPr lang="en-US" sz="2800" dirty="0" err="1">
                <a:solidFill>
                  <a:schemeClr val="bg1"/>
                </a:solidFill>
              </a:rPr>
              <a:t>ke</a:t>
            </a:r>
            <a:r>
              <a:rPr lang="en-US" sz="2800" dirty="0">
                <a:solidFill>
                  <a:schemeClr val="bg1"/>
                </a:solidFill>
              </a:rPr>
              <a:t> </a:t>
            </a:r>
            <a:r>
              <a:rPr lang="en-US" sz="2800" dirty="0" err="1">
                <a:solidFill>
                  <a:schemeClr val="bg1"/>
                </a:solidFill>
              </a:rPr>
              <a:t>waktu</a:t>
            </a:r>
            <a:r>
              <a:rPr lang="en-US" sz="2800" dirty="0">
                <a:solidFill>
                  <a:schemeClr val="bg1"/>
                </a:solidFill>
              </a:rPr>
              <a:t>, dan </a:t>
            </a:r>
          </a:p>
          <a:p>
            <a:pPr algn="just"/>
            <a:r>
              <a:rPr lang="en-US" sz="2800" dirty="0">
                <a:solidFill>
                  <a:schemeClr val="bg1"/>
                </a:solidFill>
              </a:rPr>
              <a:t>(b) </a:t>
            </a:r>
            <a:r>
              <a:rPr lang="en-US" sz="2800" dirty="0" err="1">
                <a:solidFill>
                  <a:schemeClr val="bg1"/>
                </a:solidFill>
              </a:rPr>
              <a:t>kesenjangan</a:t>
            </a:r>
            <a:r>
              <a:rPr lang="en-US" sz="2800" dirty="0">
                <a:solidFill>
                  <a:schemeClr val="bg1"/>
                </a:solidFill>
              </a:rPr>
              <a:t> </a:t>
            </a:r>
            <a:r>
              <a:rPr lang="en-US" sz="2800" dirty="0" err="1">
                <a:solidFill>
                  <a:schemeClr val="bg1"/>
                </a:solidFill>
              </a:rPr>
              <a:t>antar</a:t>
            </a:r>
            <a:r>
              <a:rPr lang="en-US" sz="2800" dirty="0">
                <a:solidFill>
                  <a:schemeClr val="bg1"/>
                </a:solidFill>
              </a:rPr>
              <a:t> </a:t>
            </a:r>
            <a:r>
              <a:rPr lang="en-US" sz="2800" dirty="0" err="1">
                <a:solidFill>
                  <a:schemeClr val="bg1"/>
                </a:solidFill>
              </a:rPr>
              <a:t>bagian</a:t>
            </a:r>
            <a:r>
              <a:rPr lang="en-US" sz="2800" dirty="0">
                <a:solidFill>
                  <a:schemeClr val="bg1"/>
                </a:solidFill>
              </a:rPr>
              <a:t> di </a:t>
            </a:r>
            <a:r>
              <a:rPr lang="en-US" sz="2800" dirty="0" err="1">
                <a:solidFill>
                  <a:schemeClr val="bg1"/>
                </a:solidFill>
              </a:rPr>
              <a:t>dalam</a:t>
            </a:r>
            <a:r>
              <a:rPr lang="en-US" sz="2800" dirty="0">
                <a:solidFill>
                  <a:schemeClr val="bg1"/>
                </a:solidFill>
              </a:rPr>
              <a:t> </a:t>
            </a:r>
            <a:r>
              <a:rPr lang="en-US" sz="2800" dirty="0" err="1">
                <a:solidFill>
                  <a:schemeClr val="bg1"/>
                </a:solidFill>
              </a:rPr>
              <a:t>sistem</a:t>
            </a:r>
            <a:r>
              <a:rPr lang="en-US" sz="2800" dirty="0">
                <a:solidFill>
                  <a:schemeClr val="bg1"/>
                </a:solidFill>
              </a:rPr>
              <a:t> </a:t>
            </a:r>
            <a:r>
              <a:rPr lang="en-US" sz="2800" dirty="0" err="1">
                <a:solidFill>
                  <a:schemeClr val="bg1"/>
                </a:solidFill>
              </a:rPr>
              <a:t>pendidikan</a:t>
            </a:r>
            <a:r>
              <a:rPr lang="en-US" sz="2800" dirty="0">
                <a:solidFill>
                  <a:schemeClr val="bg1"/>
                </a:solidFill>
              </a:rPr>
              <a:t> (</a:t>
            </a:r>
            <a:r>
              <a:rPr lang="en-US" sz="2800" dirty="0" err="1">
                <a:solidFill>
                  <a:schemeClr val="bg1"/>
                </a:solidFill>
              </a:rPr>
              <a:t>misalnya</a:t>
            </a:r>
            <a:r>
              <a:rPr lang="en-US" sz="2800" dirty="0">
                <a:solidFill>
                  <a:schemeClr val="bg1"/>
                </a:solidFill>
              </a:rPr>
              <a:t> di </a:t>
            </a:r>
            <a:r>
              <a:rPr lang="en-US" sz="2800" dirty="0" err="1">
                <a:solidFill>
                  <a:schemeClr val="bg1"/>
                </a:solidFill>
              </a:rPr>
              <a:t>satuan</a:t>
            </a:r>
            <a:r>
              <a:rPr lang="en-US" sz="2800" dirty="0">
                <a:solidFill>
                  <a:schemeClr val="bg1"/>
                </a:solidFill>
              </a:rPr>
              <a:t> </a:t>
            </a:r>
            <a:r>
              <a:rPr lang="en-US" sz="2800" dirty="0" err="1">
                <a:solidFill>
                  <a:schemeClr val="bg1"/>
                </a:solidFill>
              </a:rPr>
              <a:t>pendidikan</a:t>
            </a:r>
            <a:r>
              <a:rPr lang="en-US" sz="2800" dirty="0">
                <a:solidFill>
                  <a:schemeClr val="bg1"/>
                </a:solidFill>
              </a:rPr>
              <a:t>: </a:t>
            </a:r>
            <a:r>
              <a:rPr lang="en-US" sz="2800" dirty="0" err="1">
                <a:solidFill>
                  <a:schemeClr val="bg1"/>
                </a:solidFill>
              </a:rPr>
              <a:t>antara</a:t>
            </a:r>
            <a:r>
              <a:rPr lang="en-US" sz="2800" dirty="0">
                <a:solidFill>
                  <a:schemeClr val="bg1"/>
                </a:solidFill>
              </a:rPr>
              <a:t> </a:t>
            </a:r>
            <a:r>
              <a:rPr lang="en-US" sz="2800" dirty="0" err="1">
                <a:solidFill>
                  <a:schemeClr val="bg1"/>
                </a:solidFill>
              </a:rPr>
              <a:t>kelompok</a:t>
            </a:r>
            <a:r>
              <a:rPr lang="en-US" sz="2800" dirty="0">
                <a:solidFill>
                  <a:schemeClr val="bg1"/>
                </a:solidFill>
              </a:rPr>
              <a:t> </a:t>
            </a:r>
            <a:r>
              <a:rPr lang="en-US" sz="2800" dirty="0" err="1">
                <a:solidFill>
                  <a:schemeClr val="bg1"/>
                </a:solidFill>
              </a:rPr>
              <a:t>sosial</a:t>
            </a:r>
            <a:r>
              <a:rPr lang="en-US" sz="2800" dirty="0">
                <a:solidFill>
                  <a:schemeClr val="bg1"/>
                </a:solidFill>
              </a:rPr>
              <a:t> </a:t>
            </a:r>
            <a:r>
              <a:rPr lang="en-US" sz="2800" dirty="0" err="1">
                <a:solidFill>
                  <a:schemeClr val="bg1"/>
                </a:solidFill>
              </a:rPr>
              <a:t>ekonomi</a:t>
            </a:r>
            <a:r>
              <a:rPr lang="en-US" sz="2800" dirty="0">
                <a:solidFill>
                  <a:schemeClr val="bg1"/>
                </a:solidFill>
              </a:rPr>
              <a:t>, di </a:t>
            </a:r>
            <a:r>
              <a:rPr lang="en-US" sz="2800" dirty="0" err="1">
                <a:solidFill>
                  <a:schemeClr val="bg1"/>
                </a:solidFill>
              </a:rPr>
              <a:t>satuan</a:t>
            </a:r>
            <a:r>
              <a:rPr lang="en-US" sz="2800" dirty="0">
                <a:solidFill>
                  <a:schemeClr val="bg1"/>
                </a:solidFill>
              </a:rPr>
              <a:t> wilayah </a:t>
            </a:r>
            <a:r>
              <a:rPr lang="en-US" sz="2800" dirty="0" err="1">
                <a:solidFill>
                  <a:schemeClr val="bg1"/>
                </a:solidFill>
              </a:rPr>
              <a:t>antara</a:t>
            </a:r>
            <a:r>
              <a:rPr lang="en-US" sz="2800" dirty="0">
                <a:solidFill>
                  <a:schemeClr val="bg1"/>
                </a:solidFill>
              </a:rPr>
              <a:t> </a:t>
            </a:r>
            <a:r>
              <a:rPr lang="en-US" sz="2800" dirty="0" err="1">
                <a:solidFill>
                  <a:schemeClr val="bg1"/>
                </a:solidFill>
              </a:rPr>
              <a:t>sekolah</a:t>
            </a:r>
            <a:r>
              <a:rPr lang="en-US" sz="2800" dirty="0">
                <a:solidFill>
                  <a:schemeClr val="bg1"/>
                </a:solidFill>
              </a:rPr>
              <a:t> negeri dan </a:t>
            </a:r>
            <a:r>
              <a:rPr lang="en-US" sz="2800" dirty="0" err="1">
                <a:solidFill>
                  <a:schemeClr val="bg1"/>
                </a:solidFill>
              </a:rPr>
              <a:t>swasta</a:t>
            </a:r>
            <a:r>
              <a:rPr lang="en-US" sz="2800" dirty="0">
                <a:solidFill>
                  <a:schemeClr val="bg1"/>
                </a:solidFill>
              </a:rPr>
              <a:t>, </a:t>
            </a:r>
            <a:r>
              <a:rPr lang="en-US" sz="2800" dirty="0" err="1">
                <a:solidFill>
                  <a:schemeClr val="bg1"/>
                </a:solidFill>
              </a:rPr>
              <a:t>antar</a:t>
            </a:r>
            <a:r>
              <a:rPr lang="en-US" sz="2800" dirty="0">
                <a:solidFill>
                  <a:schemeClr val="bg1"/>
                </a:solidFill>
              </a:rPr>
              <a:t> </a:t>
            </a:r>
            <a:r>
              <a:rPr lang="en-US" sz="2800" dirty="0" err="1">
                <a:solidFill>
                  <a:schemeClr val="bg1"/>
                </a:solidFill>
              </a:rPr>
              <a:t>daerah</a:t>
            </a:r>
            <a:r>
              <a:rPr lang="en-US" sz="2800" dirty="0">
                <a:solidFill>
                  <a:schemeClr val="bg1"/>
                </a:solidFill>
              </a:rPr>
              <a:t>, </a:t>
            </a:r>
            <a:r>
              <a:rPr lang="en-US" sz="2800" dirty="0" err="1">
                <a:solidFill>
                  <a:schemeClr val="bg1"/>
                </a:solidFill>
              </a:rPr>
              <a:t>ataupun</a:t>
            </a:r>
            <a:r>
              <a:rPr lang="en-US" sz="2800" dirty="0">
                <a:solidFill>
                  <a:schemeClr val="bg1"/>
                </a:solidFill>
              </a:rPr>
              <a:t> </a:t>
            </a:r>
            <a:r>
              <a:rPr lang="en-US" sz="2800" dirty="0" err="1">
                <a:solidFill>
                  <a:schemeClr val="bg1"/>
                </a:solidFill>
              </a:rPr>
              <a:t>antar</a:t>
            </a:r>
            <a:r>
              <a:rPr lang="en-US" sz="2800" dirty="0">
                <a:solidFill>
                  <a:schemeClr val="bg1"/>
                </a:solidFill>
              </a:rPr>
              <a:t> </a:t>
            </a:r>
            <a:r>
              <a:rPr lang="en-US" sz="2800" dirty="0" err="1">
                <a:solidFill>
                  <a:schemeClr val="bg1"/>
                </a:solidFill>
              </a:rPr>
              <a:t>kelompok</a:t>
            </a:r>
            <a:r>
              <a:rPr lang="en-US" sz="2800" dirty="0">
                <a:solidFill>
                  <a:schemeClr val="bg1"/>
                </a:solidFill>
              </a:rPr>
              <a:t> </a:t>
            </a:r>
            <a:r>
              <a:rPr lang="en-US" sz="2800" dirty="0" err="1">
                <a:solidFill>
                  <a:schemeClr val="bg1"/>
                </a:solidFill>
              </a:rPr>
              <a:t>berdasarkan</a:t>
            </a:r>
            <a:r>
              <a:rPr lang="en-US" sz="2800" dirty="0">
                <a:solidFill>
                  <a:schemeClr val="bg1"/>
                </a:solidFill>
              </a:rPr>
              <a:t> </a:t>
            </a:r>
            <a:r>
              <a:rPr lang="en-US" sz="2800" dirty="0" err="1">
                <a:solidFill>
                  <a:schemeClr val="bg1"/>
                </a:solidFill>
              </a:rPr>
              <a:t>atribut</a:t>
            </a:r>
            <a:r>
              <a:rPr lang="en-US" sz="2800" dirty="0">
                <a:solidFill>
                  <a:schemeClr val="bg1"/>
                </a:solidFill>
              </a:rPr>
              <a:t> </a:t>
            </a:r>
            <a:r>
              <a:rPr lang="en-US" sz="2800" dirty="0" err="1">
                <a:solidFill>
                  <a:schemeClr val="bg1"/>
                </a:solidFill>
              </a:rPr>
              <a:t>tertentu</a:t>
            </a:r>
            <a:r>
              <a:rPr lang="en-US" sz="2800" dirty="0">
                <a:solidFill>
                  <a:schemeClr val="bg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715010"/>
            <a:ext cx="12192000" cy="6858000"/>
          </a:xfrm>
          <a:prstGeom prst="rect">
            <a:avLst/>
          </a:prstGeom>
        </p:spPr>
      </p:pic>
      <p:pic>
        <p:nvPicPr>
          <p:cNvPr id="14" name="Content Placeholder 13" descr="RASYIIDU LOGO"/>
          <p:cNvPicPr>
            <a:picLocks noGrp="1" noChangeAspect="1"/>
          </p:cNvPicPr>
          <p:nvPr>
            <p:ph idx="1"/>
          </p:nvPr>
        </p:nvPicPr>
        <p:blipFill>
          <a:blip r:embed="rId3"/>
          <a:stretch>
            <a:fillRect/>
          </a:stretch>
        </p:blipFill>
        <p:spPr>
          <a:xfrm>
            <a:off x="8457565" y="508000"/>
            <a:ext cx="2851150" cy="974725"/>
          </a:xfrm>
          <a:prstGeom prst="rect">
            <a:avLst/>
          </a:prstGeom>
        </p:spPr>
      </p:pic>
      <p:sp>
        <p:nvSpPr>
          <p:cNvPr id="8" name="Parallelogram 7"/>
          <p:cNvSpPr/>
          <p:nvPr/>
        </p:nvSpPr>
        <p:spPr>
          <a:xfrm flipH="1">
            <a:off x="-1245235" y="386715"/>
            <a:ext cx="5621020" cy="995045"/>
          </a:xfrm>
          <a:prstGeom prst="parallelogram">
            <a:avLst>
              <a:gd name="adj" fmla="val 771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en-ID" sz="3600" b="1" i="0" u="none" strike="noStrike" kern="1200" cap="none" spc="0" normalizeH="0" baseline="0" noProof="0">
                <a:ln>
                  <a:noFill/>
                </a:ln>
                <a:solidFill>
                  <a:prstClr val="white"/>
                </a:solidFill>
                <a:effectLst/>
                <a:uLnTx/>
                <a:uFillTx/>
                <a:latin typeface="HP Simplified" panose="020B0604020204020204" charset="0"/>
                <a:ea typeface="+mn-ea"/>
                <a:cs typeface="HP Simplified" panose="020B0604020204020204" charset="0"/>
              </a:rPr>
              <a:t>INSTRUMEN</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rasyiidu p"/>
          <p:cNvPicPr>
            <a:picLocks noGrp="1" noChangeAspect="1"/>
          </p:cNvPicPr>
          <p:nvPr>
            <p:ph idx="1"/>
          </p:nvPr>
        </p:nvPicPr>
        <p:blipFill>
          <a:blip r:embed="rId2"/>
          <a:stretch>
            <a:fillRect/>
          </a:stretch>
        </p:blipFill>
        <p:spPr>
          <a:xfrm>
            <a:off x="0" y="0"/>
            <a:ext cx="12192000" cy="6858635"/>
          </a:xfrm>
          <a:prstGeom prst="rect">
            <a:avLst/>
          </a:prstGeom>
        </p:spPr>
      </p:pic>
      <p:sp>
        <p:nvSpPr>
          <p:cNvPr id="2" name="Text Box 1"/>
          <p:cNvSpPr txBox="1"/>
          <p:nvPr/>
        </p:nvSpPr>
        <p:spPr>
          <a:xfrm>
            <a:off x="843280" y="1807845"/>
            <a:ext cx="10160000" cy="3538220"/>
          </a:xfrm>
          <a:prstGeom prst="rect">
            <a:avLst/>
          </a:prstGeom>
          <a:noFill/>
        </p:spPr>
        <p:txBody>
          <a:bodyPr wrap="square" rtlCol="0" anchor="t">
            <a:spAutoFit/>
          </a:bodyPr>
          <a:lstStyle/>
          <a:p>
            <a:r>
              <a:rPr lang="en-US" sz="2800" dirty="0" err="1">
                <a:solidFill>
                  <a:schemeClr val="bg1"/>
                </a:solidFill>
              </a:rPr>
              <a:t>Asesmen</a:t>
            </a:r>
            <a:r>
              <a:rPr lang="en-US" sz="2800" dirty="0">
                <a:solidFill>
                  <a:schemeClr val="bg1"/>
                </a:solidFill>
              </a:rPr>
              <a:t> Nasional </a:t>
            </a:r>
            <a:r>
              <a:rPr lang="en-US" sz="2800" dirty="0" err="1">
                <a:solidFill>
                  <a:schemeClr val="bg1"/>
                </a:solidFill>
              </a:rPr>
              <a:t>terdiri</a:t>
            </a:r>
            <a:r>
              <a:rPr lang="en-US" sz="2800" dirty="0">
                <a:solidFill>
                  <a:schemeClr val="bg1"/>
                </a:solidFill>
              </a:rPr>
              <a:t> </a:t>
            </a:r>
            <a:r>
              <a:rPr lang="en-US" sz="2800" dirty="0" err="1">
                <a:solidFill>
                  <a:schemeClr val="bg1"/>
                </a:solidFill>
              </a:rPr>
              <a:t>dari</a:t>
            </a:r>
            <a:r>
              <a:rPr lang="en-US" sz="2800" dirty="0">
                <a:solidFill>
                  <a:schemeClr val="bg1"/>
                </a:solidFill>
              </a:rPr>
              <a:t> </a:t>
            </a:r>
            <a:r>
              <a:rPr lang="en-US" sz="2800" dirty="0" err="1">
                <a:solidFill>
                  <a:schemeClr val="bg1"/>
                </a:solidFill>
              </a:rPr>
              <a:t>tiga</a:t>
            </a:r>
            <a:r>
              <a:rPr lang="en-US" sz="2800" dirty="0">
                <a:solidFill>
                  <a:schemeClr val="bg1"/>
                </a:solidFill>
              </a:rPr>
              <a:t> </a:t>
            </a:r>
            <a:r>
              <a:rPr lang="en-US" sz="2800" dirty="0" err="1">
                <a:solidFill>
                  <a:schemeClr val="bg1"/>
                </a:solidFill>
              </a:rPr>
              <a:t>instrumen</a:t>
            </a:r>
            <a:r>
              <a:rPr lang="en-US" sz="2800" dirty="0">
                <a:solidFill>
                  <a:schemeClr val="bg1"/>
                </a:solidFill>
              </a:rPr>
              <a:t>, </a:t>
            </a:r>
            <a:r>
              <a:rPr lang="en-US" sz="2800" dirty="0" err="1">
                <a:solidFill>
                  <a:schemeClr val="bg1"/>
                </a:solidFill>
              </a:rPr>
              <a:t>yaitu</a:t>
            </a:r>
            <a:r>
              <a:rPr lang="en-US" sz="2800" dirty="0">
                <a:solidFill>
                  <a:schemeClr val="bg1"/>
                </a:solidFill>
              </a:rPr>
              <a:t>:</a:t>
            </a:r>
          </a:p>
          <a:p>
            <a:pPr algn="just"/>
            <a:r>
              <a:rPr lang="en-US" sz="2800" dirty="0">
                <a:solidFill>
                  <a:schemeClr val="bg1"/>
                </a:solidFill>
              </a:rPr>
              <a:t>a. </a:t>
            </a:r>
            <a:r>
              <a:rPr lang="en-US" sz="2800" dirty="0" err="1">
                <a:solidFill>
                  <a:schemeClr val="bg1"/>
                </a:solidFill>
              </a:rPr>
              <a:t>Asesmen</a:t>
            </a:r>
            <a:r>
              <a:rPr lang="en-US" sz="2800" dirty="0">
                <a:solidFill>
                  <a:schemeClr val="bg1"/>
                </a:solidFill>
              </a:rPr>
              <a:t> </a:t>
            </a:r>
            <a:r>
              <a:rPr lang="en-US" sz="2800" dirty="0" err="1">
                <a:solidFill>
                  <a:schemeClr val="bg1"/>
                </a:solidFill>
              </a:rPr>
              <a:t>Kompetensi</a:t>
            </a:r>
            <a:r>
              <a:rPr lang="en-US" sz="2800" dirty="0">
                <a:solidFill>
                  <a:schemeClr val="bg1"/>
                </a:solidFill>
              </a:rPr>
              <a:t> Minimum (AKM) yang </a:t>
            </a:r>
            <a:r>
              <a:rPr lang="en-US" sz="2800" dirty="0" err="1">
                <a:solidFill>
                  <a:schemeClr val="bg1"/>
                </a:solidFill>
              </a:rPr>
              <a:t>mengukur</a:t>
            </a:r>
            <a:r>
              <a:rPr lang="en-US" sz="2800" dirty="0">
                <a:solidFill>
                  <a:schemeClr val="bg1"/>
                </a:solidFill>
              </a:rPr>
              <a:t> </a:t>
            </a:r>
            <a:r>
              <a:rPr lang="en-US" sz="2800" dirty="0" err="1">
                <a:solidFill>
                  <a:schemeClr val="bg1"/>
                </a:solidFill>
              </a:rPr>
              <a:t>literasi</a:t>
            </a:r>
            <a:r>
              <a:rPr lang="en-US" sz="2800" dirty="0">
                <a:solidFill>
                  <a:schemeClr val="bg1"/>
                </a:solidFill>
              </a:rPr>
              <a:t> </a:t>
            </a:r>
          </a:p>
          <a:p>
            <a:r>
              <a:rPr lang="en-US" sz="2800" dirty="0">
                <a:solidFill>
                  <a:schemeClr val="bg1"/>
                </a:solidFill>
              </a:rPr>
              <a:t>    </a:t>
            </a:r>
            <a:r>
              <a:rPr lang="en-US" sz="2800" dirty="0" err="1">
                <a:solidFill>
                  <a:schemeClr val="bg1"/>
                </a:solidFill>
              </a:rPr>
              <a:t>membaca</a:t>
            </a:r>
            <a:r>
              <a:rPr lang="en-US" sz="2800" dirty="0">
                <a:solidFill>
                  <a:schemeClr val="bg1"/>
                </a:solidFill>
              </a:rPr>
              <a:t> dan </a:t>
            </a:r>
            <a:r>
              <a:rPr lang="en-US" sz="2800" dirty="0" err="1">
                <a:solidFill>
                  <a:schemeClr val="bg1"/>
                </a:solidFill>
              </a:rPr>
              <a:t>literasi</a:t>
            </a:r>
            <a:r>
              <a:rPr lang="en-US" sz="2800" dirty="0">
                <a:solidFill>
                  <a:schemeClr val="bg1"/>
                </a:solidFill>
              </a:rPr>
              <a:t> </a:t>
            </a:r>
            <a:r>
              <a:rPr lang="en-US" sz="2800" dirty="0" err="1">
                <a:solidFill>
                  <a:schemeClr val="bg1"/>
                </a:solidFill>
              </a:rPr>
              <a:t>matematika</a:t>
            </a:r>
            <a:r>
              <a:rPr lang="en-US" sz="2800" dirty="0">
                <a:solidFill>
                  <a:schemeClr val="bg1"/>
                </a:solidFill>
              </a:rPr>
              <a:t> (</a:t>
            </a:r>
            <a:r>
              <a:rPr lang="en-US" sz="2800" dirty="0" err="1">
                <a:solidFill>
                  <a:schemeClr val="bg1"/>
                </a:solidFill>
              </a:rPr>
              <a:t>numerasi</a:t>
            </a:r>
            <a:r>
              <a:rPr lang="en-US" sz="2800" dirty="0">
                <a:solidFill>
                  <a:schemeClr val="bg1"/>
                </a:solidFill>
              </a:rPr>
              <a:t>) murid.</a:t>
            </a:r>
          </a:p>
          <a:p>
            <a:pPr algn="just"/>
            <a:r>
              <a:rPr lang="en-US" sz="2800" dirty="0">
                <a:solidFill>
                  <a:schemeClr val="bg1"/>
                </a:solidFill>
              </a:rPr>
              <a:t>b. </a:t>
            </a:r>
            <a:r>
              <a:rPr lang="en-US" sz="2800" dirty="0" err="1">
                <a:solidFill>
                  <a:schemeClr val="bg1"/>
                </a:solidFill>
              </a:rPr>
              <a:t>Survei</a:t>
            </a:r>
            <a:r>
              <a:rPr lang="en-US" sz="2800" dirty="0">
                <a:solidFill>
                  <a:schemeClr val="bg1"/>
                </a:solidFill>
              </a:rPr>
              <a:t> </a:t>
            </a:r>
            <a:r>
              <a:rPr lang="en-US" sz="2800" dirty="0" err="1">
                <a:solidFill>
                  <a:schemeClr val="bg1"/>
                </a:solidFill>
              </a:rPr>
              <a:t>Karakter</a:t>
            </a:r>
            <a:r>
              <a:rPr lang="en-US" sz="2800" dirty="0">
                <a:solidFill>
                  <a:schemeClr val="bg1"/>
                </a:solidFill>
              </a:rPr>
              <a:t> yang </a:t>
            </a:r>
            <a:r>
              <a:rPr lang="en-US" sz="2800" dirty="0" err="1">
                <a:solidFill>
                  <a:schemeClr val="bg1"/>
                </a:solidFill>
              </a:rPr>
              <a:t>mengukur</a:t>
            </a:r>
            <a:r>
              <a:rPr lang="en-US" sz="2800" dirty="0">
                <a:solidFill>
                  <a:schemeClr val="bg1"/>
                </a:solidFill>
              </a:rPr>
              <a:t> </a:t>
            </a:r>
            <a:r>
              <a:rPr lang="en-US" sz="2800" dirty="0" err="1">
                <a:solidFill>
                  <a:schemeClr val="bg1"/>
                </a:solidFill>
              </a:rPr>
              <a:t>sikap</a:t>
            </a:r>
            <a:r>
              <a:rPr lang="en-US" sz="2800" dirty="0">
                <a:solidFill>
                  <a:schemeClr val="bg1"/>
                </a:solidFill>
              </a:rPr>
              <a:t>, </a:t>
            </a:r>
            <a:r>
              <a:rPr lang="en-US" sz="2800" dirty="0" err="1">
                <a:solidFill>
                  <a:schemeClr val="bg1"/>
                </a:solidFill>
              </a:rPr>
              <a:t>nilai</a:t>
            </a:r>
            <a:r>
              <a:rPr lang="en-US" sz="2800" dirty="0">
                <a:solidFill>
                  <a:schemeClr val="bg1"/>
                </a:solidFill>
              </a:rPr>
              <a:t>, </a:t>
            </a:r>
            <a:r>
              <a:rPr lang="en-US" sz="2800" dirty="0" err="1">
                <a:solidFill>
                  <a:schemeClr val="bg1"/>
                </a:solidFill>
              </a:rPr>
              <a:t>keyakinan</a:t>
            </a:r>
            <a:r>
              <a:rPr lang="en-US" sz="2800" dirty="0">
                <a:solidFill>
                  <a:schemeClr val="bg1"/>
                </a:solidFill>
              </a:rPr>
              <a:t>, dan  </a:t>
            </a:r>
          </a:p>
          <a:p>
            <a:pPr algn="just"/>
            <a:r>
              <a:rPr lang="en-US" sz="2800" dirty="0">
                <a:solidFill>
                  <a:schemeClr val="bg1"/>
                </a:solidFill>
              </a:rPr>
              <a:t>    </a:t>
            </a:r>
            <a:r>
              <a:rPr lang="en-US" sz="2800" dirty="0" err="1">
                <a:solidFill>
                  <a:schemeClr val="bg1"/>
                </a:solidFill>
              </a:rPr>
              <a:t>kebiasaan</a:t>
            </a:r>
            <a:r>
              <a:rPr lang="en-US" sz="2800" dirty="0">
                <a:solidFill>
                  <a:schemeClr val="bg1"/>
                </a:solidFill>
              </a:rPr>
              <a:t> yang </a:t>
            </a:r>
            <a:r>
              <a:rPr lang="en-US" sz="2800" dirty="0" err="1">
                <a:solidFill>
                  <a:schemeClr val="bg1"/>
                </a:solidFill>
              </a:rPr>
              <a:t>mencerminkan</a:t>
            </a:r>
            <a:r>
              <a:rPr lang="en-US" sz="2800" dirty="0">
                <a:solidFill>
                  <a:schemeClr val="bg1"/>
                </a:solidFill>
              </a:rPr>
              <a:t> </a:t>
            </a:r>
            <a:r>
              <a:rPr lang="en-US" sz="2800" dirty="0" err="1">
                <a:solidFill>
                  <a:schemeClr val="bg1"/>
                </a:solidFill>
              </a:rPr>
              <a:t>karakter</a:t>
            </a:r>
            <a:r>
              <a:rPr lang="en-US" sz="2800" dirty="0">
                <a:solidFill>
                  <a:schemeClr val="bg1"/>
                </a:solidFill>
              </a:rPr>
              <a:t> murid;.</a:t>
            </a:r>
          </a:p>
          <a:p>
            <a:pPr algn="just"/>
            <a:r>
              <a:rPr lang="en-US" sz="2800" dirty="0">
                <a:solidFill>
                  <a:schemeClr val="bg1"/>
                </a:solidFill>
              </a:rPr>
              <a:t>c. </a:t>
            </a:r>
            <a:r>
              <a:rPr lang="en-US" sz="2800" dirty="0" err="1">
                <a:solidFill>
                  <a:schemeClr val="bg1"/>
                </a:solidFill>
              </a:rPr>
              <a:t>Survei</a:t>
            </a:r>
            <a:r>
              <a:rPr lang="en-US" sz="2800" dirty="0">
                <a:solidFill>
                  <a:schemeClr val="bg1"/>
                </a:solidFill>
              </a:rPr>
              <a:t> </a:t>
            </a:r>
            <a:r>
              <a:rPr lang="en-US" sz="2800" dirty="0" err="1">
                <a:solidFill>
                  <a:schemeClr val="bg1"/>
                </a:solidFill>
              </a:rPr>
              <a:t>Lingkungan</a:t>
            </a:r>
            <a:r>
              <a:rPr lang="en-US" sz="2800" dirty="0">
                <a:solidFill>
                  <a:schemeClr val="bg1"/>
                </a:solidFill>
              </a:rPr>
              <a:t> </a:t>
            </a:r>
            <a:r>
              <a:rPr lang="en-US" sz="2800" dirty="0" err="1">
                <a:solidFill>
                  <a:schemeClr val="bg1"/>
                </a:solidFill>
              </a:rPr>
              <a:t>Belajar</a:t>
            </a:r>
            <a:r>
              <a:rPr lang="en-US" sz="2800" dirty="0">
                <a:solidFill>
                  <a:schemeClr val="bg1"/>
                </a:solidFill>
              </a:rPr>
              <a:t> yang </a:t>
            </a:r>
            <a:r>
              <a:rPr lang="en-US" sz="2800" dirty="0" err="1">
                <a:solidFill>
                  <a:schemeClr val="bg1"/>
                </a:solidFill>
              </a:rPr>
              <a:t>mengukur</a:t>
            </a:r>
            <a:r>
              <a:rPr lang="en-US" sz="2800" dirty="0">
                <a:solidFill>
                  <a:schemeClr val="bg1"/>
                </a:solidFill>
              </a:rPr>
              <a:t> </a:t>
            </a:r>
            <a:r>
              <a:rPr lang="en-US" sz="2800" dirty="0" err="1">
                <a:solidFill>
                  <a:schemeClr val="bg1"/>
                </a:solidFill>
              </a:rPr>
              <a:t>kualitas</a:t>
            </a:r>
            <a:r>
              <a:rPr lang="en-US" sz="2800" dirty="0">
                <a:solidFill>
                  <a:schemeClr val="bg1"/>
                </a:solidFill>
              </a:rPr>
              <a:t> </a:t>
            </a:r>
            <a:r>
              <a:rPr lang="en-US" sz="2800" dirty="0" err="1">
                <a:solidFill>
                  <a:schemeClr val="bg1"/>
                </a:solidFill>
              </a:rPr>
              <a:t>berbagai</a:t>
            </a:r>
            <a:r>
              <a:rPr lang="en-US" sz="2800" dirty="0">
                <a:solidFill>
                  <a:schemeClr val="bg1"/>
                </a:solidFill>
              </a:rPr>
              <a:t> </a:t>
            </a:r>
            <a:r>
              <a:rPr lang="en-US" sz="2800" dirty="0" err="1">
                <a:solidFill>
                  <a:schemeClr val="bg1"/>
                </a:solidFill>
              </a:rPr>
              <a:t>aspek</a:t>
            </a:r>
            <a:r>
              <a:rPr lang="en-US" sz="2800" dirty="0">
                <a:solidFill>
                  <a:schemeClr val="bg1"/>
                </a:solidFill>
              </a:rPr>
              <a:t> </a:t>
            </a:r>
          </a:p>
          <a:p>
            <a:pPr algn="just"/>
            <a:r>
              <a:rPr lang="en-US" sz="2800" dirty="0">
                <a:solidFill>
                  <a:schemeClr val="bg1"/>
                </a:solidFill>
              </a:rPr>
              <a:t>    input dan proses </a:t>
            </a:r>
            <a:r>
              <a:rPr lang="en-US" sz="2800" dirty="0" err="1">
                <a:solidFill>
                  <a:schemeClr val="bg1"/>
                </a:solidFill>
              </a:rPr>
              <a:t>belajar-mengajar</a:t>
            </a:r>
            <a:r>
              <a:rPr lang="en-US" sz="2800" dirty="0">
                <a:solidFill>
                  <a:schemeClr val="bg1"/>
                </a:solidFill>
              </a:rPr>
              <a:t> di </a:t>
            </a:r>
            <a:r>
              <a:rPr lang="en-US" sz="2800" dirty="0" err="1">
                <a:solidFill>
                  <a:schemeClr val="bg1"/>
                </a:solidFill>
              </a:rPr>
              <a:t>kelas</a:t>
            </a:r>
            <a:r>
              <a:rPr lang="en-US" sz="2800" dirty="0">
                <a:solidFill>
                  <a:schemeClr val="bg1"/>
                </a:solidFill>
              </a:rPr>
              <a:t> </a:t>
            </a:r>
            <a:r>
              <a:rPr lang="en-US" sz="2800" dirty="0" err="1">
                <a:solidFill>
                  <a:schemeClr val="bg1"/>
                </a:solidFill>
              </a:rPr>
              <a:t>maupun</a:t>
            </a:r>
            <a:r>
              <a:rPr lang="en-US" sz="2800" dirty="0">
                <a:solidFill>
                  <a:schemeClr val="bg1"/>
                </a:solidFill>
              </a:rPr>
              <a:t> di </a:t>
            </a:r>
            <a:r>
              <a:rPr lang="en-US" sz="2800" dirty="0" err="1">
                <a:solidFill>
                  <a:schemeClr val="bg1"/>
                </a:solidFill>
              </a:rPr>
              <a:t>tingkat</a:t>
            </a:r>
            <a:r>
              <a:rPr lang="en-US" sz="2800" dirty="0">
                <a:solidFill>
                  <a:schemeClr val="bg1"/>
                </a:solidFill>
              </a:rPr>
              <a:t> </a:t>
            </a:r>
          </a:p>
          <a:p>
            <a:r>
              <a:rPr lang="en-US" sz="2800" dirty="0">
                <a:solidFill>
                  <a:schemeClr val="bg1"/>
                </a:solidFill>
              </a:rPr>
              <a:t>    </a:t>
            </a:r>
            <a:r>
              <a:rPr lang="en-US" sz="2800" dirty="0" err="1">
                <a:solidFill>
                  <a:schemeClr val="bg1"/>
                </a:solidFill>
              </a:rPr>
              <a:t>sekolah</a:t>
            </a:r>
            <a:endParaRPr lang="en-US"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asyiidu p"/>
          <p:cNvPicPr>
            <a:picLocks noGrp="1" noChangeAspect="1"/>
          </p:cNvPicPr>
          <p:nvPr>
            <p:ph idx="1"/>
          </p:nvPr>
        </p:nvPicPr>
        <p:blipFill>
          <a:blip r:embed="rId2"/>
          <a:stretch>
            <a:fillRect/>
          </a:stretch>
        </p:blipFill>
        <p:spPr>
          <a:xfrm>
            <a:off x="0" y="0"/>
            <a:ext cx="12192000" cy="6858635"/>
          </a:xfrm>
          <a:prstGeom prst="rect">
            <a:avLst/>
          </a:prstGeom>
        </p:spPr>
      </p:pic>
      <p:sp>
        <p:nvSpPr>
          <p:cNvPr id="5" name="Text Box 4"/>
          <p:cNvSpPr txBox="1"/>
          <p:nvPr/>
        </p:nvSpPr>
        <p:spPr>
          <a:xfrm>
            <a:off x="920750" y="1745615"/>
            <a:ext cx="9645650" cy="2245360"/>
          </a:xfrm>
          <a:prstGeom prst="rect">
            <a:avLst/>
          </a:prstGeom>
          <a:noFill/>
        </p:spPr>
        <p:txBody>
          <a:bodyPr wrap="square" rtlCol="0" anchor="t">
            <a:spAutoFit/>
          </a:bodyPr>
          <a:lstStyle/>
          <a:p>
            <a:r>
              <a:rPr lang="en-US" sz="2800">
                <a:solidFill>
                  <a:schemeClr val="bg1"/>
                </a:solidFill>
                <a:sym typeface="+mn-ea"/>
              </a:rPr>
              <a:t>Arti Kompetensi Minimum pada AKM : </a:t>
            </a:r>
            <a:endParaRPr lang="en-US" sz="2800">
              <a:solidFill>
                <a:schemeClr val="bg1"/>
              </a:solidFill>
            </a:endParaRPr>
          </a:p>
          <a:p>
            <a:pPr algn="just"/>
            <a:r>
              <a:rPr lang="en-US" sz="2800">
                <a:solidFill>
                  <a:schemeClr val="bg1"/>
                </a:solidFill>
              </a:rPr>
              <a:t>Konten yang diukur pada literasi membaca dan numerasi adalah </a:t>
            </a:r>
          </a:p>
          <a:p>
            <a:pPr algn="just"/>
            <a:r>
              <a:rPr lang="en-US" sz="2800">
                <a:solidFill>
                  <a:schemeClr val="bg1"/>
                </a:solidFill>
              </a:rPr>
              <a:t>konten yang bersifat esensial serta berkelanjutan lintas kelas maupun jenjang. Tidak semua konten pada kurikulum diujikan, sehingga sifatnya minimum.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rasyiidu p"/>
          <p:cNvPicPr>
            <a:picLocks noGrp="1" noChangeAspect="1"/>
          </p:cNvPicPr>
          <p:nvPr>
            <p:ph idx="1"/>
          </p:nvPr>
        </p:nvPicPr>
        <p:blipFill>
          <a:blip r:embed="rId2"/>
          <a:stretch>
            <a:fillRect/>
          </a:stretch>
        </p:blipFill>
        <p:spPr>
          <a:xfrm>
            <a:off x="0" y="0"/>
            <a:ext cx="12192000" cy="6858635"/>
          </a:xfrm>
          <a:prstGeom prst="rect">
            <a:avLst/>
          </a:prstGeom>
        </p:spPr>
      </p:pic>
      <p:sp>
        <p:nvSpPr>
          <p:cNvPr id="4" name="Text Box 3"/>
          <p:cNvSpPr txBox="1"/>
          <p:nvPr/>
        </p:nvSpPr>
        <p:spPr>
          <a:xfrm>
            <a:off x="1092200" y="1167130"/>
            <a:ext cx="10006965" cy="3969385"/>
          </a:xfrm>
          <a:prstGeom prst="rect">
            <a:avLst/>
          </a:prstGeom>
          <a:noFill/>
        </p:spPr>
        <p:txBody>
          <a:bodyPr wrap="square" rtlCol="0" anchor="t">
            <a:spAutoFit/>
          </a:bodyPr>
          <a:lstStyle/>
          <a:p>
            <a:r>
              <a:rPr lang="en-US" sz="2800">
                <a:solidFill>
                  <a:schemeClr val="bg1"/>
                </a:solidFill>
              </a:rPr>
              <a:t>Apa yang diukur AKM dan Survey Karakter ?</a:t>
            </a:r>
          </a:p>
          <a:p>
            <a:endParaRPr lang="en-US" sz="2800">
              <a:solidFill>
                <a:schemeClr val="bg1"/>
              </a:solidFill>
            </a:endParaRPr>
          </a:p>
          <a:p>
            <a:r>
              <a:rPr lang="en-US" sz="2800">
                <a:solidFill>
                  <a:schemeClr val="bg1"/>
                </a:solidFill>
              </a:rPr>
              <a:t>AKM mengukur hasil belajar kognitif yang mengukur literasi membaca dan literasi matematika (numerasi) murid.</a:t>
            </a:r>
          </a:p>
          <a:p>
            <a:r>
              <a:rPr lang="en-US" sz="2800">
                <a:solidFill>
                  <a:schemeClr val="bg1"/>
                </a:solidFill>
              </a:rPr>
              <a:t> </a:t>
            </a:r>
          </a:p>
          <a:p>
            <a:pPr algn="just"/>
            <a:r>
              <a:rPr lang="en-US" sz="2800">
                <a:solidFill>
                  <a:schemeClr val="bg1"/>
                </a:solidFill>
              </a:rPr>
              <a:t>Survei Karakter mengukur hasil belajar emosional yang mengacu pada Profil Pelajar Pancasila dimana pelajar Indonesia memiliki kompetensi global dan berperilaku sesuai dengan nilai-nilai Pancasila</a:t>
            </a:r>
          </a:p>
        </p:txBody>
      </p:sp>
      <p:pic>
        <p:nvPicPr>
          <p:cNvPr id="8" name="Picture 7"/>
          <p:cNvPicPr>
            <a:picLocks noChangeAspect="1"/>
          </p:cNvPicPr>
          <p:nvPr/>
        </p:nvPicPr>
        <p:blipFill>
          <a:blip r:embed="rId3"/>
          <a:stretch>
            <a:fillRect/>
          </a:stretch>
        </p:blipFill>
        <p:spPr>
          <a:xfrm>
            <a:off x="2471420" y="5113020"/>
            <a:ext cx="941705" cy="1367155"/>
          </a:xfrm>
          <a:prstGeom prst="rect">
            <a:avLst/>
          </a:prstGeom>
        </p:spPr>
      </p:pic>
      <p:pic>
        <p:nvPicPr>
          <p:cNvPr id="10" name="Picture 9"/>
          <p:cNvPicPr>
            <a:picLocks noChangeAspect="1"/>
          </p:cNvPicPr>
          <p:nvPr/>
        </p:nvPicPr>
        <p:blipFill>
          <a:blip r:embed="rId4"/>
          <a:stretch>
            <a:fillRect/>
          </a:stretch>
        </p:blipFill>
        <p:spPr>
          <a:xfrm>
            <a:off x="3629025" y="5113020"/>
            <a:ext cx="762000" cy="1397000"/>
          </a:xfrm>
          <a:prstGeom prst="rect">
            <a:avLst/>
          </a:prstGeom>
        </p:spPr>
      </p:pic>
      <p:pic>
        <p:nvPicPr>
          <p:cNvPr id="12" name="Picture 11"/>
          <p:cNvPicPr>
            <a:picLocks noChangeAspect="1"/>
          </p:cNvPicPr>
          <p:nvPr/>
        </p:nvPicPr>
        <p:blipFill>
          <a:blip r:embed="rId5"/>
          <a:stretch>
            <a:fillRect/>
          </a:stretch>
        </p:blipFill>
        <p:spPr>
          <a:xfrm>
            <a:off x="4557395" y="5113020"/>
            <a:ext cx="876935" cy="1367790"/>
          </a:xfrm>
          <a:prstGeom prst="rect">
            <a:avLst/>
          </a:prstGeom>
        </p:spPr>
      </p:pic>
      <p:pic>
        <p:nvPicPr>
          <p:cNvPr id="14" name="Picture 13"/>
          <p:cNvPicPr>
            <a:picLocks noChangeAspect="1"/>
          </p:cNvPicPr>
          <p:nvPr/>
        </p:nvPicPr>
        <p:blipFill>
          <a:blip r:embed="rId6"/>
          <a:stretch>
            <a:fillRect/>
          </a:stretch>
        </p:blipFill>
        <p:spPr>
          <a:xfrm>
            <a:off x="5586095" y="5113020"/>
            <a:ext cx="885825" cy="1367155"/>
          </a:xfrm>
          <a:prstGeom prst="rect">
            <a:avLst/>
          </a:prstGeom>
        </p:spPr>
      </p:pic>
      <p:pic>
        <p:nvPicPr>
          <p:cNvPr id="16" name="Picture 15"/>
          <p:cNvPicPr>
            <a:picLocks noChangeAspect="1"/>
          </p:cNvPicPr>
          <p:nvPr/>
        </p:nvPicPr>
        <p:blipFill>
          <a:blip r:embed="rId7"/>
          <a:stretch>
            <a:fillRect/>
          </a:stretch>
        </p:blipFill>
        <p:spPr>
          <a:xfrm>
            <a:off x="6619875" y="5113020"/>
            <a:ext cx="878840" cy="1367155"/>
          </a:xfrm>
          <a:prstGeom prst="rect">
            <a:avLst/>
          </a:prstGeom>
        </p:spPr>
      </p:pic>
      <p:pic>
        <p:nvPicPr>
          <p:cNvPr id="18" name="Picture 17"/>
          <p:cNvPicPr>
            <a:picLocks noChangeAspect="1"/>
          </p:cNvPicPr>
          <p:nvPr/>
        </p:nvPicPr>
        <p:blipFill>
          <a:blip r:embed="rId8"/>
          <a:stretch>
            <a:fillRect/>
          </a:stretch>
        </p:blipFill>
        <p:spPr>
          <a:xfrm>
            <a:off x="7620000" y="5113020"/>
            <a:ext cx="990600" cy="13703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blinds(horizontal)">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linds(horizontal)">
                                      <p:cBhvr>
                                        <p:cTn id="4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rasyiidu p"/>
          <p:cNvPicPr>
            <a:picLocks noGrp="1" noChangeAspect="1"/>
          </p:cNvPicPr>
          <p:nvPr>
            <p:ph idx="1"/>
          </p:nvPr>
        </p:nvPicPr>
        <p:blipFill>
          <a:blip r:embed="rId2"/>
          <a:stretch>
            <a:fillRect/>
          </a:stretch>
        </p:blipFill>
        <p:spPr>
          <a:xfrm>
            <a:off x="0" y="0"/>
            <a:ext cx="12192000" cy="6858635"/>
          </a:xfrm>
          <a:prstGeom prst="rect">
            <a:avLst/>
          </a:prstGeom>
        </p:spPr>
      </p:pic>
      <p:sp>
        <p:nvSpPr>
          <p:cNvPr id="2" name="Text Box 1"/>
          <p:cNvSpPr txBox="1"/>
          <p:nvPr/>
        </p:nvSpPr>
        <p:spPr>
          <a:xfrm>
            <a:off x="1158875" y="1767840"/>
            <a:ext cx="9874250" cy="3108543"/>
          </a:xfrm>
          <a:prstGeom prst="rect">
            <a:avLst/>
          </a:prstGeom>
          <a:noFill/>
        </p:spPr>
        <p:txBody>
          <a:bodyPr wrap="square" rtlCol="0" anchor="t">
            <a:spAutoFit/>
          </a:bodyPr>
          <a:lstStyle/>
          <a:p>
            <a:r>
              <a:rPr lang="en-US" sz="2800" dirty="0" err="1">
                <a:solidFill>
                  <a:schemeClr val="bg1"/>
                </a:solidFill>
              </a:rPr>
              <a:t>Apakah</a:t>
            </a:r>
            <a:r>
              <a:rPr lang="en-US" sz="2800" dirty="0">
                <a:solidFill>
                  <a:schemeClr val="bg1"/>
                </a:solidFill>
              </a:rPr>
              <a:t> </a:t>
            </a:r>
            <a:r>
              <a:rPr lang="en-US" sz="2800" dirty="0" err="1">
                <a:solidFill>
                  <a:schemeClr val="bg1"/>
                </a:solidFill>
              </a:rPr>
              <a:t>Survei</a:t>
            </a:r>
            <a:r>
              <a:rPr lang="en-US" sz="2800" dirty="0">
                <a:solidFill>
                  <a:schemeClr val="bg1"/>
                </a:solidFill>
              </a:rPr>
              <a:t> </a:t>
            </a:r>
            <a:r>
              <a:rPr lang="en-US" sz="2800" dirty="0" err="1">
                <a:solidFill>
                  <a:schemeClr val="bg1"/>
                </a:solidFill>
              </a:rPr>
              <a:t>Lingkungan</a:t>
            </a:r>
            <a:r>
              <a:rPr lang="id-ID" sz="2800" dirty="0">
                <a:solidFill>
                  <a:schemeClr val="bg1"/>
                </a:solidFill>
              </a:rPr>
              <a:t> Belajar</a:t>
            </a:r>
            <a:r>
              <a:rPr lang="en-US" sz="2800" dirty="0">
                <a:solidFill>
                  <a:schemeClr val="bg1"/>
                </a:solidFill>
              </a:rPr>
              <a:t> </a:t>
            </a:r>
            <a:r>
              <a:rPr lang="en-US" sz="2800" dirty="0" err="1">
                <a:solidFill>
                  <a:schemeClr val="bg1"/>
                </a:solidFill>
              </a:rPr>
              <a:t>sama</a:t>
            </a:r>
            <a:r>
              <a:rPr lang="en-US" sz="2800" dirty="0">
                <a:solidFill>
                  <a:schemeClr val="bg1"/>
                </a:solidFill>
              </a:rPr>
              <a:t> </a:t>
            </a:r>
            <a:r>
              <a:rPr lang="en-US" sz="2800" dirty="0" err="1">
                <a:solidFill>
                  <a:schemeClr val="bg1"/>
                </a:solidFill>
              </a:rPr>
              <a:t>untuk</a:t>
            </a:r>
            <a:r>
              <a:rPr lang="en-US" sz="2800" dirty="0">
                <a:solidFill>
                  <a:schemeClr val="bg1"/>
                </a:solidFill>
              </a:rPr>
              <a:t> murid dan </a:t>
            </a:r>
            <a:r>
              <a:rPr lang="en-US" sz="2800" dirty="0" err="1">
                <a:solidFill>
                  <a:schemeClr val="bg1"/>
                </a:solidFill>
              </a:rPr>
              <a:t>untuk</a:t>
            </a:r>
            <a:r>
              <a:rPr lang="en-US" sz="2800" dirty="0">
                <a:solidFill>
                  <a:schemeClr val="bg1"/>
                </a:solidFill>
              </a:rPr>
              <a:t> guru?</a:t>
            </a:r>
          </a:p>
          <a:p>
            <a:endParaRPr lang="en-US" sz="2800" dirty="0">
              <a:solidFill>
                <a:schemeClr val="bg1"/>
              </a:solidFill>
            </a:endParaRPr>
          </a:p>
          <a:p>
            <a:r>
              <a:rPr lang="en-US" sz="2800" dirty="0" err="1">
                <a:solidFill>
                  <a:schemeClr val="bg1"/>
                </a:solidFill>
              </a:rPr>
              <a:t>Tidak</a:t>
            </a:r>
            <a:r>
              <a:rPr lang="en-US" sz="2800" dirty="0">
                <a:solidFill>
                  <a:schemeClr val="bg1"/>
                </a:solidFill>
              </a:rPr>
              <a:t>. </a:t>
            </a:r>
            <a:r>
              <a:rPr lang="en-US" sz="2800" dirty="0" err="1">
                <a:solidFill>
                  <a:schemeClr val="bg1"/>
                </a:solidFill>
              </a:rPr>
              <a:t>Meskipun</a:t>
            </a:r>
            <a:r>
              <a:rPr lang="en-US" sz="2800" dirty="0">
                <a:solidFill>
                  <a:schemeClr val="bg1"/>
                </a:solidFill>
              </a:rPr>
              <a:t> </a:t>
            </a:r>
            <a:r>
              <a:rPr lang="en-US" sz="2800" dirty="0" err="1">
                <a:solidFill>
                  <a:schemeClr val="bg1"/>
                </a:solidFill>
              </a:rPr>
              <a:t>Survei</a:t>
            </a:r>
            <a:r>
              <a:rPr lang="en-US" sz="2800" dirty="0">
                <a:solidFill>
                  <a:schemeClr val="bg1"/>
                </a:solidFill>
              </a:rPr>
              <a:t> </a:t>
            </a:r>
            <a:r>
              <a:rPr lang="en-US" sz="2800" dirty="0" err="1">
                <a:solidFill>
                  <a:schemeClr val="bg1"/>
                </a:solidFill>
              </a:rPr>
              <a:t>Lingkungan</a:t>
            </a:r>
            <a:r>
              <a:rPr lang="en-US" sz="2800" dirty="0">
                <a:solidFill>
                  <a:schemeClr val="bg1"/>
                </a:solidFill>
              </a:rPr>
              <a:t> </a:t>
            </a:r>
            <a:r>
              <a:rPr lang="en-US" sz="2800" dirty="0" err="1">
                <a:solidFill>
                  <a:schemeClr val="bg1"/>
                </a:solidFill>
              </a:rPr>
              <a:t>Belajar</a:t>
            </a:r>
            <a:r>
              <a:rPr lang="en-US" sz="2800" dirty="0">
                <a:solidFill>
                  <a:schemeClr val="bg1"/>
                </a:solidFill>
              </a:rPr>
              <a:t> </a:t>
            </a:r>
            <a:r>
              <a:rPr lang="en-US" sz="2800" dirty="0" err="1">
                <a:solidFill>
                  <a:schemeClr val="bg1"/>
                </a:solidFill>
              </a:rPr>
              <a:t>menggali</a:t>
            </a:r>
            <a:r>
              <a:rPr lang="en-US" sz="2800" dirty="0">
                <a:solidFill>
                  <a:schemeClr val="bg1"/>
                </a:solidFill>
              </a:rPr>
              <a:t> </a:t>
            </a:r>
            <a:r>
              <a:rPr lang="en-US" sz="2800" dirty="0" err="1">
                <a:solidFill>
                  <a:schemeClr val="bg1"/>
                </a:solidFill>
              </a:rPr>
              <a:t>informasi</a:t>
            </a:r>
            <a:r>
              <a:rPr lang="en-US" sz="2800" dirty="0">
                <a:solidFill>
                  <a:schemeClr val="bg1"/>
                </a:solidFill>
              </a:rPr>
              <a:t> </a:t>
            </a:r>
          </a:p>
          <a:p>
            <a:r>
              <a:rPr lang="en-US" sz="2800" dirty="0" err="1">
                <a:solidFill>
                  <a:schemeClr val="bg1"/>
                </a:solidFill>
              </a:rPr>
              <a:t>mengenai</a:t>
            </a:r>
            <a:r>
              <a:rPr lang="en-US" sz="2800" dirty="0">
                <a:solidFill>
                  <a:schemeClr val="bg1"/>
                </a:solidFill>
              </a:rPr>
              <a:t> </a:t>
            </a:r>
            <a:r>
              <a:rPr lang="en-US" sz="2800" dirty="0" err="1">
                <a:solidFill>
                  <a:schemeClr val="bg1"/>
                </a:solidFill>
              </a:rPr>
              <a:t>kualitas</a:t>
            </a:r>
            <a:r>
              <a:rPr lang="en-US" sz="2800" dirty="0">
                <a:solidFill>
                  <a:schemeClr val="bg1"/>
                </a:solidFill>
              </a:rPr>
              <a:t> proses </a:t>
            </a:r>
            <a:r>
              <a:rPr lang="en-US" sz="2800" dirty="0" err="1">
                <a:solidFill>
                  <a:schemeClr val="bg1"/>
                </a:solidFill>
              </a:rPr>
              <a:t>pembelajaran</a:t>
            </a:r>
            <a:r>
              <a:rPr lang="en-US" sz="2800" dirty="0">
                <a:solidFill>
                  <a:schemeClr val="bg1"/>
                </a:solidFill>
              </a:rPr>
              <a:t> dan </a:t>
            </a:r>
            <a:r>
              <a:rPr lang="en-US" sz="2800" dirty="0" err="1">
                <a:solidFill>
                  <a:schemeClr val="bg1"/>
                </a:solidFill>
              </a:rPr>
              <a:t>iklim</a:t>
            </a:r>
            <a:r>
              <a:rPr lang="en-US" sz="2800" dirty="0">
                <a:solidFill>
                  <a:schemeClr val="bg1"/>
                </a:solidFill>
              </a:rPr>
              <a:t> </a:t>
            </a:r>
            <a:r>
              <a:rPr lang="en-US" sz="2800" dirty="0" err="1">
                <a:solidFill>
                  <a:schemeClr val="bg1"/>
                </a:solidFill>
              </a:rPr>
              <a:t>sekolah</a:t>
            </a:r>
            <a:r>
              <a:rPr lang="en-US" sz="2800" dirty="0">
                <a:solidFill>
                  <a:schemeClr val="bg1"/>
                </a:solidFill>
              </a:rPr>
              <a:t> yang </a:t>
            </a:r>
          </a:p>
          <a:p>
            <a:r>
              <a:rPr lang="en-US" sz="2800" dirty="0" err="1">
                <a:solidFill>
                  <a:schemeClr val="bg1"/>
                </a:solidFill>
              </a:rPr>
              <a:t>menunjang</a:t>
            </a:r>
            <a:r>
              <a:rPr lang="en-US" sz="2800" dirty="0">
                <a:solidFill>
                  <a:schemeClr val="bg1"/>
                </a:solidFill>
              </a:rPr>
              <a:t> </a:t>
            </a:r>
            <a:r>
              <a:rPr lang="en-US" sz="2800" dirty="0" err="1">
                <a:solidFill>
                  <a:schemeClr val="bg1"/>
                </a:solidFill>
              </a:rPr>
              <a:t>pembelajaran</a:t>
            </a:r>
            <a:r>
              <a:rPr lang="en-US" sz="2800" dirty="0">
                <a:solidFill>
                  <a:schemeClr val="bg1"/>
                </a:solidFill>
              </a:rPr>
              <a:t>, </a:t>
            </a:r>
            <a:r>
              <a:rPr lang="en-US" sz="2800" dirty="0" err="1">
                <a:solidFill>
                  <a:schemeClr val="bg1"/>
                </a:solidFill>
              </a:rPr>
              <a:t>namun</a:t>
            </a:r>
            <a:r>
              <a:rPr lang="en-US" sz="2800" dirty="0">
                <a:solidFill>
                  <a:schemeClr val="bg1"/>
                </a:solidFill>
              </a:rPr>
              <a:t> </a:t>
            </a:r>
            <a:r>
              <a:rPr lang="en-US" sz="2800" dirty="0" err="1">
                <a:solidFill>
                  <a:schemeClr val="bg1"/>
                </a:solidFill>
              </a:rPr>
              <a:t>pertanyaan</a:t>
            </a:r>
            <a:r>
              <a:rPr lang="en-US" sz="2800" dirty="0">
                <a:solidFill>
                  <a:schemeClr val="bg1"/>
                </a:solidFill>
              </a:rPr>
              <a:t> </a:t>
            </a:r>
            <a:r>
              <a:rPr lang="en-US" sz="2800" dirty="0" err="1">
                <a:solidFill>
                  <a:schemeClr val="bg1"/>
                </a:solidFill>
              </a:rPr>
              <a:t>akan</a:t>
            </a:r>
            <a:r>
              <a:rPr lang="en-US" sz="2800" dirty="0">
                <a:solidFill>
                  <a:schemeClr val="bg1"/>
                </a:solidFill>
              </a:rPr>
              <a:t> </a:t>
            </a:r>
            <a:r>
              <a:rPr lang="en-US" sz="2800" dirty="0" err="1">
                <a:solidFill>
                  <a:schemeClr val="bg1"/>
                </a:solidFill>
              </a:rPr>
              <a:t>disesuaikan</a:t>
            </a:r>
            <a:r>
              <a:rPr lang="en-US" sz="2800" dirty="0">
                <a:solidFill>
                  <a:schemeClr val="bg1"/>
                </a:solidFill>
              </a:rPr>
              <a:t> </a:t>
            </a:r>
          </a:p>
          <a:p>
            <a:r>
              <a:rPr lang="en-US" sz="2800" dirty="0" err="1">
                <a:solidFill>
                  <a:schemeClr val="bg1"/>
                </a:solidFill>
              </a:rPr>
              <a:t>dengan</a:t>
            </a:r>
            <a:r>
              <a:rPr lang="en-US" sz="2800" dirty="0">
                <a:solidFill>
                  <a:schemeClr val="bg1"/>
                </a:solidFill>
              </a:rPr>
              <a:t> </a:t>
            </a:r>
            <a:r>
              <a:rPr lang="en-US" sz="2800" dirty="0" err="1">
                <a:solidFill>
                  <a:schemeClr val="bg1"/>
                </a:solidFill>
              </a:rPr>
              <a:t>perspektif</a:t>
            </a:r>
            <a:r>
              <a:rPr lang="en-US" sz="2800" dirty="0">
                <a:solidFill>
                  <a:schemeClr val="bg1"/>
                </a:solidFill>
              </a:rPr>
              <a:t> </a:t>
            </a:r>
            <a:r>
              <a:rPr lang="en-US" sz="2800" dirty="0" err="1">
                <a:solidFill>
                  <a:schemeClr val="bg1"/>
                </a:solidFill>
              </a:rPr>
              <a:t>respondennya</a:t>
            </a:r>
            <a:endParaRPr lang="en-US" sz="28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blinds(horizontal)">
                                      <p:cBhvr>
                                        <p:cTn id="10" dur="500"/>
                                        <p:tgtEl>
                                          <p:spTgt spid="2">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blinds(horizontal)">
                                      <p:cBhvr>
                                        <p:cTn id="13" dur="500"/>
                                        <p:tgtEl>
                                          <p:spTgt spid="2">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blinds(horizontal)">
                                      <p:cBhvr>
                                        <p:cTn id="1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832</Words>
  <Application>Microsoft Office PowerPoint</Application>
  <PresentationFormat>Widescreen</PresentationFormat>
  <Paragraphs>81</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HP Simplified</vt:lpstr>
      <vt:lpstr>Impact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Erix Syaiful Rohman</cp:lastModifiedBy>
  <cp:revision>15</cp:revision>
  <dcterms:created xsi:type="dcterms:W3CDTF">2020-10-09T04:00:00Z</dcterms:created>
  <dcterms:modified xsi:type="dcterms:W3CDTF">2020-10-16T02:09:30Z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