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erriweather Light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Vidaloka"/>
      <p:regular r:id="rId33"/>
    </p:embeddedFont>
    <p:embeddedFont>
      <p:font typeface="Russo One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6.xml"/><Relationship Id="rId33" Type="http://schemas.openxmlformats.org/officeDocument/2006/relationships/font" Target="fonts/Vidaloka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RussoOne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b36f7952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b36f7952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b36f7952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b36f7952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b36f7952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b36f7952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b36f7952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b36f7952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b36f7952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b36f7952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b36f7952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b36f7952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b36f7952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b36f7952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b36f7952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b36f7952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b36f7952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b36f7952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b36f7952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b36f7952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b36f7952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b36f7952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b36f7952b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b36f7952b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b36f7952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b36f7952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b36f7952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b36f7952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8" name="Google Shape;9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3" name="Google Shape;12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3" name="Google Shape;153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3" name="Google Shape;18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94" name="Google Shape;194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8" name="Google Shape;208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8" name="Google Shape;21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4" name="Google Shape;22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30" name="Google Shape;230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6" name="Google Shape;23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6" name="Google Shape;246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Recovery Times</a:t>
            </a:r>
            <a:endParaRPr/>
          </a:p>
        </p:txBody>
      </p:sp>
      <p:sp>
        <p:nvSpPr>
          <p:cNvPr id="278" name="Google Shape;278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Erick Castillo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/>
        </p:nvSpPr>
        <p:spPr>
          <a:xfrm>
            <a:off x="1731900" y="475875"/>
            <a:ext cx="56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idaloka"/>
                <a:ea typeface="Vidaloka"/>
                <a:cs typeface="Vidaloka"/>
                <a:sym typeface="Vidaloka"/>
              </a:rPr>
              <a:t>Cox-Proportional Hazards Model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997050" y="2679250"/>
            <a:ext cx="714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Males have a hazard of recovery that is </a:t>
            </a:r>
            <a:r>
              <a:rPr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exp{1.4638}*100% =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432.23% of that for females.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A one-year increase in age increases the hazard of recovery by </a:t>
            </a:r>
            <a:r>
              <a:rPr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(exp{0.07252}-1)*100% =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7.519%, given the sex variable is held constant.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8595309" y="44764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9</a:t>
            </a:r>
            <a:endParaRPr sz="2200"/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700" y="1122375"/>
            <a:ext cx="4544609" cy="13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/>
        </p:nvSpPr>
        <p:spPr>
          <a:xfrm>
            <a:off x="2182500" y="556875"/>
            <a:ext cx="477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idaloka"/>
                <a:ea typeface="Vidaloka"/>
                <a:cs typeface="Vidaloka"/>
                <a:sym typeface="Vidaloka"/>
              </a:rPr>
              <a:t>Fitted Model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578584" y="44967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10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75" y="1486875"/>
            <a:ext cx="4544609" cy="13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25" y="1203375"/>
            <a:ext cx="27813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0201" y="3164987"/>
            <a:ext cx="5226324" cy="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/>
        </p:nvSpPr>
        <p:spPr>
          <a:xfrm>
            <a:off x="1293900" y="417575"/>
            <a:ext cx="655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idaloka"/>
                <a:ea typeface="Vidaloka"/>
                <a:cs typeface="Vidaloka"/>
                <a:sym typeface="Vidaloka"/>
              </a:rPr>
              <a:t>Cox Proportional Hazards Model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idaloka"/>
                <a:ea typeface="Vidaloka"/>
                <a:cs typeface="Vidaloka"/>
                <a:sym typeface="Vidaloka"/>
              </a:rPr>
              <a:t>SAS Code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66" name="Google Shape;366;p45"/>
          <p:cNvSpPr txBox="1"/>
          <p:nvPr>
            <p:ph idx="12" type="sldNum"/>
          </p:nvPr>
        </p:nvSpPr>
        <p:spPr>
          <a:xfrm>
            <a:off x="8578584" y="44967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11</a:t>
            </a:r>
            <a:endParaRPr/>
          </a:p>
        </p:txBody>
      </p:sp>
      <p:pic>
        <p:nvPicPr>
          <p:cNvPr id="367" name="Google Shape;3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870900"/>
            <a:ext cx="59626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/>
        </p:nvSpPr>
        <p:spPr>
          <a:xfrm>
            <a:off x="2182500" y="556875"/>
            <a:ext cx="477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idaloka"/>
                <a:ea typeface="Vidaloka"/>
                <a:cs typeface="Vidaloka"/>
                <a:sym typeface="Vidaloka"/>
              </a:rPr>
              <a:t>Prediction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8578584" y="44967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12</a:t>
            </a:r>
            <a:endParaRPr/>
          </a:p>
        </p:txBody>
      </p:sp>
      <p:sp>
        <p:nvSpPr>
          <p:cNvPr id="374" name="Google Shape;374;p46"/>
          <p:cNvSpPr txBox="1"/>
          <p:nvPr/>
        </p:nvSpPr>
        <p:spPr>
          <a:xfrm>
            <a:off x="870750" y="1346625"/>
            <a:ext cx="770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What is the probability of an 80 year old patient going 20 days without getting better? 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28" y="2119708"/>
            <a:ext cx="5154341" cy="266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2726400" y="475400"/>
            <a:ext cx="36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Interesting discrepancies between KM Estimate and CPH Model…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8595309" y="44663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13</a:t>
            </a:r>
            <a:endParaRPr sz="2500"/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2183750"/>
            <a:ext cx="3054875" cy="26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875" y="2183755"/>
            <a:ext cx="3054875" cy="261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1582950" y="1361150"/>
            <a:ext cx="59781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8595309" y="44967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14</a:t>
            </a:r>
            <a:endParaRPr sz="2200"/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650" y="2571750"/>
            <a:ext cx="1994700" cy="19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KM Estimation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Cox-Proportional Hazards Model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Summary of Results</a:t>
            </a:r>
            <a:endParaRPr sz="2500"/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595309" y="44866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475875" y="1053000"/>
            <a:ext cx="8191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Kaggle Data reporting initial global cases.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Raw data shape (1085, 26).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Example of Predictors: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Sex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Data cleaned using pandas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175" y="2571738"/>
            <a:ext cx="1639726" cy="163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125" y="2571750"/>
            <a:ext cx="1639726" cy="1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8595309" y="4456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623888"/>
            <a:ext cx="620077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/>
          <p:nvPr/>
        </p:nvSpPr>
        <p:spPr>
          <a:xfrm>
            <a:off x="1377000" y="4272750"/>
            <a:ext cx="1569300" cy="3138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595309" y="44487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Recovery</a:t>
            </a:r>
            <a:endParaRPr/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5" y="1149350"/>
            <a:ext cx="4789575" cy="36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8595309" y="44663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</a:t>
            </a:r>
            <a:endParaRPr sz="2200"/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4900" y="2300400"/>
            <a:ext cx="4525025" cy="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by Age Group</a:t>
            </a:r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24" y="1017725"/>
            <a:ext cx="4748650" cy="40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625" y="2764238"/>
            <a:ext cx="3838500" cy="13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7515125" y="3876814"/>
            <a:ext cx="536700" cy="295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595309" y="44764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</a:t>
            </a:r>
            <a:endParaRPr sz="2200"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913" y="1532385"/>
            <a:ext cx="3497925" cy="83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by Age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</a:t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595309" y="44764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</a:t>
            </a:r>
            <a:endParaRPr sz="2200"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595375"/>
            <a:ext cx="81438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by Sex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00" y="1017725"/>
            <a:ext cx="4683125" cy="40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051" y="2906659"/>
            <a:ext cx="3570075" cy="11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/>
          <p:nvPr/>
        </p:nvSpPr>
        <p:spPr>
          <a:xfrm>
            <a:off x="7797125" y="3822851"/>
            <a:ext cx="633600" cy="330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 txBox="1"/>
          <p:nvPr>
            <p:ph idx="12" type="sldNum"/>
          </p:nvPr>
        </p:nvSpPr>
        <p:spPr>
          <a:xfrm>
            <a:off x="8595309" y="44866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7</a:t>
            </a:r>
            <a:endParaRPr sz="2200"/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526" y="1495600"/>
            <a:ext cx="2563122" cy="11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by Sex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</a:t>
            </a:r>
            <a:endParaRPr/>
          </a:p>
        </p:txBody>
      </p:sp>
      <p:sp>
        <p:nvSpPr>
          <p:cNvPr id="342" name="Google Shape;342;p42"/>
          <p:cNvSpPr txBox="1"/>
          <p:nvPr>
            <p:ph idx="12" type="sldNum"/>
          </p:nvPr>
        </p:nvSpPr>
        <p:spPr>
          <a:xfrm>
            <a:off x="8595309" y="44866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8</a:t>
            </a:r>
            <a:endParaRPr sz="2200"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00" y="1585250"/>
            <a:ext cx="70961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