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2"/>
  </p:notesMasterIdLst>
  <p:sldIdLst>
    <p:sldId id="257" r:id="rId2"/>
    <p:sldId id="289" r:id="rId3"/>
    <p:sldId id="290" r:id="rId4"/>
    <p:sldId id="288" r:id="rId5"/>
    <p:sldId id="295" r:id="rId6"/>
    <p:sldId id="291" r:id="rId7"/>
    <p:sldId id="296" r:id="rId8"/>
    <p:sldId id="293" r:id="rId9"/>
    <p:sldId id="297" r:id="rId10"/>
    <p:sldId id="30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722" autoAdjust="0"/>
  </p:normalViewPr>
  <p:slideViewPr>
    <p:cSldViewPr snapToGrid="0">
      <p:cViewPr varScale="1">
        <p:scale>
          <a:sx n="59" d="100"/>
          <a:sy n="59" d="100"/>
        </p:scale>
        <p:origin x="13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6A8C3-8392-4BC1-B99F-0D6991348B0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DFCAE-C707-4D57-8D9E-8616E654C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0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how</a:t>
            </a:r>
            <a:r>
              <a:rPr lang="en-US" baseline="0" dirty="0" smtClean="0"/>
              <a:t> students would describe this Dog… what properties does the Dog have?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Ask students what the Dog might be able to do… what functions can the Dog perform?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32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simplified representation of a</a:t>
            </a:r>
            <a:r>
              <a:rPr lang="en-US" baseline="0" dirty="0" smtClean="0"/>
              <a:t> </a:t>
            </a:r>
            <a:r>
              <a:rPr lang="en-US" dirty="0" smtClean="0"/>
              <a:t>dog. It has some characteristics</a:t>
            </a:r>
            <a:r>
              <a:rPr lang="en-US" baseline="0" dirty="0" smtClean="0"/>
              <a:t>, and it can Bark.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63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definition of</a:t>
            </a:r>
            <a:r>
              <a:rPr lang="en-US" baseline="0" dirty="0" smtClean="0"/>
              <a:t> a class from https://docs.microsoft.com/en-us/dotnet/csharp/programming-guide/classes-and-structs/classes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24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 students copy this class into a new file called </a:t>
            </a:r>
            <a:r>
              <a:rPr lang="en-US" b="1" dirty="0" err="1" smtClean="0"/>
              <a:t>Dog.cs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Syntax</a:t>
            </a:r>
            <a:r>
              <a:rPr lang="en-US" baseline="0" dirty="0" smtClean="0"/>
              <a:t> for defining a class. Explain how everything goes within the opening and closing curly braces. Those variables and functions make up the </a:t>
            </a:r>
            <a:r>
              <a:rPr lang="en-US" b="1" i="1" baseline="0" dirty="0" smtClean="0"/>
              <a:t>class definition</a:t>
            </a:r>
            <a:r>
              <a:rPr lang="en-US" i="0" baseline="0" dirty="0" smtClean="0"/>
              <a:t>.</a:t>
            </a:r>
          </a:p>
          <a:p>
            <a:endParaRPr lang="en-US" i="0" baseline="0" dirty="0" smtClean="0"/>
          </a:p>
          <a:p>
            <a:r>
              <a:rPr lang="en-US" i="0" baseline="0" dirty="0" smtClean="0"/>
              <a:t>Note that a function within a class is called a </a:t>
            </a:r>
            <a:r>
              <a:rPr lang="en-US" b="1" i="1" baseline="0" dirty="0" smtClean="0"/>
              <a:t>method</a:t>
            </a:r>
            <a:r>
              <a:rPr lang="en-US" b="0" i="0" baseline="0" dirty="0" smtClean="0"/>
              <a:t>.</a:t>
            </a:r>
          </a:p>
          <a:p>
            <a:endParaRPr lang="en-US" b="0" i="0" baseline="0" dirty="0" smtClean="0"/>
          </a:p>
          <a:p>
            <a:r>
              <a:rPr lang="en-US" b="0" i="0" baseline="0" dirty="0" smtClean="0"/>
              <a:t>Note that a variable within a class is called a </a:t>
            </a:r>
            <a:r>
              <a:rPr lang="en-US" b="1" i="1" baseline="0" dirty="0" smtClean="0"/>
              <a:t>field</a:t>
            </a:r>
            <a:r>
              <a:rPr lang="en-US" b="0" i="0" baseline="0" dirty="0" smtClean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26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sure to emphasize that OBJECT and INSTANCE are synonymous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80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r>
              <a:rPr lang="en-US" baseline="0" dirty="0" smtClean="0"/>
              <a:t> for creating an instance of a Dog (Dog object). Things to note: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type for the </a:t>
            </a:r>
            <a:r>
              <a:rPr lang="en-US" baseline="0" dirty="0" smtClean="0">
                <a:latin typeface="Consolas" panose="020B0609020204030204" pitchFamily="49" charset="0"/>
              </a:rPr>
              <a:t>`dog` variable is `Dog`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latin typeface="Consolas" panose="020B0609020204030204" pitchFamily="49" charset="0"/>
              </a:rPr>
              <a:t>The way we create a new Dog object is using the new keyword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latin typeface="Consolas" panose="020B0609020204030204" pitchFamily="49" charset="0"/>
              </a:rPr>
              <a:t>To access the Name variable for the Dog object, use dot notation (get/set)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latin typeface="Consolas" panose="020B0609020204030204" pitchFamily="49" charset="0"/>
              </a:rPr>
              <a:t>To call a method on the Dog object, use dot 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45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87085" y="-43542"/>
            <a:ext cx="3287485" cy="6923315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3222" y="2399071"/>
            <a:ext cx="8227636" cy="194338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67" b="1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513221" y="4511785"/>
            <a:ext cx="8227636" cy="78782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3200" b="0" i="1">
                <a:solidFill>
                  <a:schemeClr val="accent2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80" y="5910404"/>
            <a:ext cx="1505477" cy="5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738010" y="-928991"/>
            <a:ext cx="8715981" cy="871598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631" y="2766485"/>
            <a:ext cx="7950740" cy="1325033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91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899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4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1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8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5E12-641C-4696-BA65-B86205845F6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0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8" r:id="rId13"/>
    <p:sldLayoutId id="214748367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16750" y="2060405"/>
            <a:ext cx="8424109" cy="2506623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en-US" smtClean="0"/>
              <a:t># </a:t>
            </a:r>
            <a:r>
              <a:rPr lang="en-US" smtClean="0"/>
              <a:t>102: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6752" y="3779207"/>
            <a:ext cx="8424107" cy="78782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/>
                </a:solidFill>
              </a:rPr>
              <a:t>Solution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SayName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MessageBox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"My name is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Name);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1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o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" t="8571" r="96" b="-16993"/>
          <a:stretch/>
        </p:blipFill>
        <p:spPr bwMode="auto">
          <a:xfrm>
            <a:off x="489857" y="0"/>
            <a:ext cx="11223171" cy="812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0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Dog class</a:t>
            </a:r>
            <a:endParaRPr lang="en-US" sz="5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8"/>
            <p:extLst>
              <p:ext uri="{D42A27DB-BD31-4B8C-83A1-F6EECF244321}">
                <p14:modId xmlns:p14="http://schemas.microsoft.com/office/powerpoint/2010/main" val="1466049199"/>
              </p:ext>
            </p:extLst>
          </p:nvPr>
        </p:nvGraphicFramePr>
        <p:xfrm>
          <a:off x="404813" y="1758950"/>
          <a:ext cx="9650412" cy="2377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5206">
                  <a:extLst>
                    <a:ext uri="{9D8B030D-6E8A-4147-A177-3AD203B41FA5}">
                      <a16:colId xmlns:a16="http://schemas.microsoft.com/office/drawing/2014/main" val="4230852128"/>
                    </a:ext>
                  </a:extLst>
                </a:gridCol>
                <a:gridCol w="4825206">
                  <a:extLst>
                    <a:ext uri="{9D8B030D-6E8A-4147-A177-3AD203B41FA5}">
                      <a16:colId xmlns:a16="http://schemas.microsoft.com/office/drawing/2014/main" val="3553217575"/>
                    </a:ext>
                  </a:extLst>
                </a:gridCol>
              </a:tblGrid>
              <a:tr h="59440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Property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Type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274557"/>
                  </a:ext>
                </a:extLst>
              </a:tr>
              <a:tr h="594405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Breed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string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105035"/>
                  </a:ext>
                </a:extLst>
              </a:tr>
              <a:tr h="594405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Height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integer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408763"/>
                  </a:ext>
                </a:extLst>
              </a:tr>
              <a:tr h="594405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Name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string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92728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264"/>
              </p:ext>
            </p:extLst>
          </p:nvPr>
        </p:nvGraphicFramePr>
        <p:xfrm>
          <a:off x="404813" y="4605863"/>
          <a:ext cx="9650412" cy="130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0412">
                  <a:extLst>
                    <a:ext uri="{9D8B030D-6E8A-4147-A177-3AD203B41FA5}">
                      <a16:colId xmlns:a16="http://schemas.microsoft.com/office/drawing/2014/main" val="2915830255"/>
                    </a:ext>
                  </a:extLst>
                </a:gridCol>
              </a:tblGrid>
              <a:tr h="57489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Abilities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5555"/>
                  </a:ext>
                </a:extLst>
              </a:tr>
              <a:tr h="73018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Bark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027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86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174" y="1774371"/>
            <a:ext cx="7807140" cy="37120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 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class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is a construct that enables you to create your own custom types by grouping together variables of other types, methods and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events.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53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house blueprints bl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758" y="1143001"/>
            <a:ext cx="7892142" cy="525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469572" y="332015"/>
            <a:ext cx="8904514" cy="8109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 </a:t>
            </a:r>
            <a:r>
              <a:rPr lang="en-US" b="1" i="1" dirty="0" smtClean="0">
                <a:solidFill>
                  <a:schemeClr val="accent4">
                    <a:lumMod val="75000"/>
                  </a:schemeClr>
                </a:solidFill>
              </a:rPr>
              <a:t>class definition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is like a blueprint.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8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83029"/>
            <a:ext cx="9650516" cy="62083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Dog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Breed;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Bark()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MessageBox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"Bark"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8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69571" y="217714"/>
            <a:ext cx="8937171" cy="134982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An 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object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or 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instance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of a class is like a house you build from the blueprint.</a:t>
            </a:r>
            <a:endParaRPr lang="en-US" dirty="0"/>
          </a:p>
        </p:txBody>
      </p:sp>
      <p:pic>
        <p:nvPicPr>
          <p:cNvPr id="3074" name="Picture 2" descr="Image result for mans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2" b="11022"/>
          <a:stretch/>
        </p:blipFill>
        <p:spPr bwMode="auto">
          <a:xfrm>
            <a:off x="912352" y="1665515"/>
            <a:ext cx="10051607" cy="496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83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1208315" y="2177144"/>
            <a:ext cx="8469086" cy="26234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rgbClr val="2B91AF"/>
                </a:solidFill>
                <a:latin typeface="Consolas" panose="020B0609020204030204" pitchFamily="49" charset="0"/>
              </a:rPr>
              <a:t>Dog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dog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5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2B91AF"/>
                </a:solidFill>
                <a:latin typeface="Consolas" panose="020B0609020204030204" pitchFamily="49" charset="0"/>
              </a:rPr>
              <a:t>Dog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dog.Name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5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5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dog.Bark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5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/>
                </a:solidFill>
              </a:rPr>
              <a:t>Challenge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Write a method called </a:t>
            </a:r>
            <a:r>
              <a:rPr lang="en-US" dirty="0" err="1" smtClean="0">
                <a:latin typeface="Consolas" panose="020B0609020204030204" pitchFamily="49" charset="0"/>
              </a:rPr>
              <a:t>SayName</a:t>
            </a:r>
            <a:r>
              <a:rPr lang="en-US" dirty="0" smtClean="0"/>
              <a:t> on the Dog class that will show the user a message saying: </a:t>
            </a:r>
            <a:r>
              <a:rPr lang="en-US" dirty="0" smtClean="0">
                <a:solidFill>
                  <a:schemeClr val="accent4"/>
                </a:solidFill>
              </a:rPr>
              <a:t>“My name is __” </a:t>
            </a:r>
            <a:r>
              <a:rPr lang="en-US" dirty="0" smtClean="0"/>
              <a:t>(with the blanks replaced by the Dog’s name)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400" i="1" dirty="0" smtClean="0"/>
              <a:t>Hints</a:t>
            </a:r>
          </a:p>
          <a:p>
            <a:r>
              <a:rPr lang="en-US" dirty="0" smtClean="0"/>
              <a:t>Use the Bark method as an example</a:t>
            </a:r>
          </a:p>
          <a:p>
            <a:r>
              <a:rPr lang="en-US" dirty="0" smtClean="0"/>
              <a:t>You will have to use the Dog’s </a:t>
            </a:r>
            <a:r>
              <a:rPr lang="en-US" dirty="0" smtClean="0">
                <a:latin typeface="Consolas" panose="020B0609020204030204" pitchFamily="49" charset="0"/>
              </a:rPr>
              <a:t>Name</a:t>
            </a:r>
            <a:r>
              <a:rPr lang="en-US" dirty="0" smtClean="0"/>
              <a:t> field</a:t>
            </a:r>
          </a:p>
          <a:p>
            <a:r>
              <a:rPr lang="en-US" dirty="0" smtClean="0"/>
              <a:t>Call the method like so: </a:t>
            </a:r>
            <a:r>
              <a:rPr lang="en-US" dirty="0" err="1" smtClean="0">
                <a:latin typeface="Consolas" panose="020B0609020204030204" pitchFamily="49" charset="0"/>
              </a:rPr>
              <a:t>dog.SayName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3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n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1930</TotalTime>
  <Words>372</Words>
  <Application>Microsoft Office PowerPoint</Application>
  <PresentationFormat>Widescreen</PresentationFormat>
  <Paragraphs>66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A class is a construct that enables you to create your own custom types by grouping together variables of other types, methods and events.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Cogan</dc:creator>
  <cp:lastModifiedBy>Ehab Rizek</cp:lastModifiedBy>
  <cp:revision>51</cp:revision>
  <dcterms:created xsi:type="dcterms:W3CDTF">2016-08-24T13:14:37Z</dcterms:created>
  <dcterms:modified xsi:type="dcterms:W3CDTF">2019-10-02T19:39:01Z</dcterms:modified>
</cp:coreProperties>
</file>