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1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9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976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90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6641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54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8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8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1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1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0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9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5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2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7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0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609600"/>
            <a:ext cx="8121163" cy="700454"/>
          </a:xfrm>
        </p:spPr>
        <p:txBody>
          <a:bodyPr/>
          <a:lstStyle/>
          <a:p>
            <a:r>
              <a:rPr lang="ru-RU" dirty="0" smtClean="0"/>
              <a:t>Проект «</a:t>
            </a:r>
            <a:r>
              <a:rPr dirty="0" err="1" smtClean="0"/>
              <a:t>Спортивное</a:t>
            </a:r>
            <a:r>
              <a:rPr lang="ru-RU" dirty="0" smtClean="0"/>
              <a:t> п</a:t>
            </a:r>
            <a:r>
              <a:rPr dirty="0" err="1" smtClean="0"/>
              <a:t>риложение</a:t>
            </a:r>
            <a:r>
              <a:rPr lang="ru-RU" dirty="0" smtClean="0"/>
              <a:t>"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266098"/>
            <a:ext cx="6688017" cy="402919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ru-RU" sz="2500" b="1" dirty="0" smtClean="0"/>
              <a:t>Что </a:t>
            </a:r>
            <a:r>
              <a:rPr lang="ru-RU" sz="2500" b="1" dirty="0"/>
              <a:t>это </a:t>
            </a:r>
            <a:r>
              <a:rPr lang="ru-RU" sz="2500" b="1" dirty="0" smtClean="0"/>
              <a:t>такое?</a:t>
            </a:r>
            <a:r>
              <a:rPr lang="ru-RU" sz="2500" dirty="0"/>
              <a:t/>
            </a:r>
            <a:br>
              <a:rPr lang="ru-RU" sz="2500" dirty="0"/>
            </a:br>
            <a:r>
              <a:rPr lang="ru-RU" sz="2500" dirty="0"/>
              <a:t>"Спортивное Приложение" </a:t>
            </a:r>
            <a:r>
              <a:rPr lang="ru-RU" sz="2500" dirty="0" smtClean="0"/>
              <a:t>–персональный </a:t>
            </a:r>
            <a:r>
              <a:rPr lang="ru-RU" sz="2500" dirty="0"/>
              <a:t>тренер и </a:t>
            </a:r>
            <a:r>
              <a:rPr lang="ru-RU" sz="2500" dirty="0" err="1"/>
              <a:t>мотиватор</a:t>
            </a:r>
            <a:r>
              <a:rPr lang="ru-RU" sz="2500" dirty="0"/>
              <a:t>. </a:t>
            </a:r>
            <a:r>
              <a:rPr lang="ru-RU" sz="2500" dirty="0" smtClean="0"/>
              <a:t>Делает спорт </a:t>
            </a:r>
            <a:r>
              <a:rPr lang="ru-RU" sz="2500" dirty="0"/>
              <a:t>доступным для каждого, предлагая персонализированные тренировочные планы и мониторинг активности.</a:t>
            </a:r>
          </a:p>
          <a:p>
            <a:pPr>
              <a:lnSpc>
                <a:spcPct val="120000"/>
              </a:lnSpc>
            </a:pPr>
            <a:r>
              <a:rPr lang="ru-RU" sz="2500" b="1" dirty="0" smtClean="0"/>
              <a:t>Миссия</a:t>
            </a:r>
            <a:r>
              <a:rPr lang="ru-RU" sz="2500" dirty="0"/>
              <a:t/>
            </a:r>
            <a:br>
              <a:rPr lang="ru-RU" sz="2500" dirty="0"/>
            </a:br>
            <a:r>
              <a:rPr lang="ru-RU" sz="2500" dirty="0"/>
              <a:t>Сделать активный образ жизни увлекательным и достижимым, предоставляя мотивационные инструменты и отслеживание прогресса.</a:t>
            </a:r>
          </a:p>
          <a:p>
            <a:pPr>
              <a:lnSpc>
                <a:spcPct val="120000"/>
              </a:lnSpc>
            </a:pPr>
            <a:r>
              <a:rPr lang="ru-RU" sz="2500" b="1" dirty="0"/>
              <a:t>Основные функции:</a:t>
            </a:r>
            <a:endParaRPr lang="ru-RU" sz="2500" dirty="0"/>
          </a:p>
          <a:p>
            <a:pPr marL="400050" lvl="1" indent="0">
              <a:lnSpc>
                <a:spcPct val="120000"/>
              </a:lnSpc>
              <a:buNone/>
            </a:pPr>
            <a:r>
              <a:rPr lang="en-US" sz="2500" dirty="0" smtClean="0"/>
              <a:t> - </a:t>
            </a:r>
            <a:r>
              <a:rPr lang="ru-RU" sz="2500" dirty="0" smtClean="0"/>
              <a:t>Персонализированные тренировки</a:t>
            </a:r>
            <a:endParaRPr lang="ru-RU" sz="2500" dirty="0"/>
          </a:p>
          <a:p>
            <a:pPr marL="400050" lvl="1" indent="0">
              <a:lnSpc>
                <a:spcPct val="120000"/>
              </a:lnSpc>
              <a:buNone/>
            </a:pPr>
            <a:r>
              <a:rPr lang="en-US" sz="2500" dirty="0" smtClean="0"/>
              <a:t> - </a:t>
            </a:r>
            <a:r>
              <a:rPr lang="ru-RU" sz="2500" dirty="0" smtClean="0"/>
              <a:t>Мониторинг активности</a:t>
            </a:r>
            <a:endParaRPr lang="ru-RU" sz="2500" dirty="0"/>
          </a:p>
          <a:p>
            <a:pPr marL="400050" lvl="1" indent="0">
              <a:lnSpc>
                <a:spcPct val="120000"/>
              </a:lnSpc>
              <a:buNone/>
            </a:pPr>
            <a:r>
              <a:rPr lang="en-US" sz="2500" dirty="0"/>
              <a:t> - </a:t>
            </a:r>
            <a:r>
              <a:rPr lang="ru-RU" sz="2500" dirty="0" smtClean="0"/>
              <a:t>Социальные вызовы</a:t>
            </a:r>
            <a:endParaRPr lang="ru-RU" sz="2500" dirty="0"/>
          </a:p>
          <a:p>
            <a:pPr marL="400050" lvl="1" indent="0">
              <a:lnSpc>
                <a:spcPct val="120000"/>
              </a:lnSpc>
              <a:buNone/>
            </a:pPr>
            <a:r>
              <a:rPr lang="en-US" sz="2500" dirty="0"/>
              <a:t> - </a:t>
            </a:r>
            <a:r>
              <a:rPr lang="ru-RU" sz="2500" dirty="0" smtClean="0"/>
              <a:t>Электронная коммерция</a:t>
            </a:r>
            <a:endParaRPr lang="ru-RU" sz="2500" dirty="0"/>
          </a:p>
          <a:p>
            <a:pPr>
              <a:lnSpc>
                <a:spcPct val="120000"/>
              </a:lnSpc>
            </a:pPr>
            <a:r>
              <a:rPr lang="ru-RU" sz="2500" b="1" dirty="0"/>
              <a:t>Зачем это нужно?</a:t>
            </a:r>
            <a:r>
              <a:rPr lang="ru-RU" sz="2500" dirty="0"/>
              <a:t/>
            </a:r>
            <a:br>
              <a:rPr lang="ru-RU" sz="2500" dirty="0"/>
            </a:br>
            <a:r>
              <a:rPr lang="ru-RU" sz="2500" dirty="0"/>
              <a:t>Чтобы каждый мог легко вести здоровый образ жизни, наслаждаясь каждым шагом своего пути к лучшей версии себя.</a:t>
            </a:r>
          </a:p>
          <a:p>
            <a:endParaRPr lang="ru-RU" i="1" dirty="0"/>
          </a:p>
          <a:p>
            <a:endParaRPr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1998" y="1424355"/>
            <a:ext cx="5893779" cy="694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i="1" dirty="0" smtClean="0"/>
              <a:t>Докладчик: Каримов Ержан</a:t>
            </a:r>
          </a:p>
          <a:p>
            <a:pPr marL="0" indent="0">
              <a:buNone/>
            </a:pPr>
            <a:r>
              <a:rPr lang="ru-RU" b="1" i="1" dirty="0" smtClean="0"/>
              <a:t>Начальник управления развития вспомогательных систем</a:t>
            </a:r>
          </a:p>
          <a:p>
            <a:pPr marL="0" indent="0">
              <a:buNone/>
            </a:pPr>
            <a:r>
              <a:rPr lang="ru-RU" b="1" i="1" dirty="0" smtClean="0"/>
              <a:t>Опыт работы в Банке  - 11 лет</a:t>
            </a:r>
            <a:endParaRPr lang="ru-RU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630115"/>
          </a:xfrm>
        </p:spPr>
        <p:txBody>
          <a:bodyPr>
            <a:normAutofit fontScale="90000"/>
          </a:bodyPr>
          <a:lstStyle/>
          <a:p>
            <a:r>
              <a:rPr lang="ru-RU" dirty="0"/>
              <a:t>Бизнес-цели проекта</a:t>
            </a:r>
            <a:endParaRPr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599" y="1738559"/>
            <a:ext cx="6564924" cy="388077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Увеличение брендовой осведомленности</a:t>
            </a:r>
            <a:endParaRPr lang="ru-RU" dirty="0"/>
          </a:p>
          <a:p>
            <a:pPr lvl="1"/>
            <a:r>
              <a:rPr lang="ru-RU" b="1" dirty="0"/>
              <a:t>Цель:</a:t>
            </a:r>
            <a:r>
              <a:rPr lang="ru-RU" dirty="0"/>
              <a:t> Повышение узнаваемости бренда на 25% в течение первого года.</a:t>
            </a:r>
          </a:p>
          <a:p>
            <a:pPr lvl="1"/>
            <a:r>
              <a:rPr lang="ru-RU" b="1" dirty="0"/>
              <a:t>Как:</a:t>
            </a:r>
            <a:r>
              <a:rPr lang="ru-RU" dirty="0"/>
              <a:t> Интегрированные маркетинговые кампании и партнерства.</a:t>
            </a:r>
          </a:p>
          <a:p>
            <a:r>
              <a:rPr lang="ru-RU" b="1" dirty="0"/>
              <a:t>Стимулирование продаж</a:t>
            </a:r>
            <a:endParaRPr lang="ru-RU" dirty="0"/>
          </a:p>
          <a:p>
            <a:pPr lvl="1"/>
            <a:r>
              <a:rPr lang="ru-RU" b="1" dirty="0"/>
              <a:t>Цель:</a:t>
            </a:r>
            <a:r>
              <a:rPr lang="ru-RU" dirty="0"/>
              <a:t> Рост онлайн-продаж на 20% за 6 месяцев.</a:t>
            </a:r>
          </a:p>
          <a:p>
            <a:pPr lvl="1"/>
            <a:r>
              <a:rPr lang="ru-RU" b="1" dirty="0"/>
              <a:t>Как:</a:t>
            </a:r>
            <a:r>
              <a:rPr lang="ru-RU" dirty="0"/>
              <a:t> Функции электронной коммерции, эксклюзивные скидки.</a:t>
            </a:r>
          </a:p>
          <a:p>
            <a:r>
              <a:rPr lang="ru-RU" b="1" dirty="0"/>
              <a:t>Создание сообщества</a:t>
            </a:r>
            <a:endParaRPr lang="ru-RU" dirty="0"/>
          </a:p>
          <a:p>
            <a:pPr lvl="1"/>
            <a:r>
              <a:rPr lang="ru-RU" b="1" dirty="0"/>
              <a:t>Цель:</a:t>
            </a:r>
            <a:r>
              <a:rPr lang="ru-RU" dirty="0"/>
              <a:t> Привлечение более 500,000 активных пользователей за первый год.</a:t>
            </a:r>
          </a:p>
          <a:p>
            <a:pPr lvl="1"/>
            <a:r>
              <a:rPr lang="ru-RU" b="1" dirty="0"/>
              <a:t>Как:</a:t>
            </a:r>
            <a:r>
              <a:rPr lang="ru-RU" dirty="0"/>
              <a:t> Социальные и </a:t>
            </a:r>
            <a:r>
              <a:rPr lang="ru-RU" dirty="0" err="1"/>
              <a:t>геймификационные</a:t>
            </a:r>
            <a:r>
              <a:rPr lang="ru-RU" dirty="0"/>
              <a:t> функции для удержания и взаимодействия.</a:t>
            </a:r>
          </a:p>
          <a:p>
            <a:r>
              <a:rPr lang="ru-RU" b="1" dirty="0"/>
              <a:t>Сбор и анализ данных</a:t>
            </a:r>
            <a:endParaRPr lang="ru-RU" dirty="0"/>
          </a:p>
          <a:p>
            <a:pPr lvl="1"/>
            <a:r>
              <a:rPr lang="ru-RU" b="1" dirty="0"/>
              <a:t>Цель:</a:t>
            </a:r>
            <a:r>
              <a:rPr lang="ru-RU" dirty="0"/>
              <a:t> Сбор данных для улучшения продукта и оптимизации маркетинга.</a:t>
            </a:r>
          </a:p>
          <a:p>
            <a:pPr lvl="1"/>
            <a:r>
              <a:rPr lang="ru-RU" b="1" dirty="0"/>
              <a:t>Как:</a:t>
            </a:r>
            <a:r>
              <a:rPr lang="ru-RU" dirty="0"/>
              <a:t> Интеграция аналитических инструментов.</a:t>
            </a:r>
          </a:p>
          <a:p>
            <a:endParaRPr lang="ru-RU" i="1" dirty="0" smtClean="0"/>
          </a:p>
          <a:p>
            <a:endParaRPr lang="ru-RU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Основные вызовы и риски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94597"/>
            <a:ext cx="6347714" cy="38807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/>
              <a:t>Бизнес риски:</a:t>
            </a:r>
            <a:endParaRPr lang="ru-RU" dirty="0"/>
          </a:p>
          <a:p>
            <a:r>
              <a:rPr lang="ru-RU" b="1" dirty="0"/>
              <a:t>Недостаточный спрос:</a:t>
            </a:r>
            <a:r>
              <a:rPr lang="ru-RU" dirty="0"/>
              <a:t> Исследование рынка и MVP для подтверждения интереса.</a:t>
            </a:r>
          </a:p>
          <a:p>
            <a:r>
              <a:rPr lang="ru-RU" b="1" dirty="0"/>
              <a:t>Конкуренция:</a:t>
            </a:r>
            <a:r>
              <a:rPr lang="ru-RU" dirty="0"/>
              <a:t> Уникальные функции и активный маркетинг.</a:t>
            </a:r>
          </a:p>
          <a:p>
            <a:r>
              <a:rPr lang="ru-RU" b="1" dirty="0"/>
              <a:t>Ограниченный бюджет:</a:t>
            </a:r>
            <a:r>
              <a:rPr lang="ru-RU" dirty="0"/>
              <a:t> Эффективное планирование и поиск финансирования.</a:t>
            </a:r>
          </a:p>
          <a:p>
            <a:r>
              <a:rPr lang="ru-RU" b="1" dirty="0"/>
              <a:t>Изменение требований рынка:</a:t>
            </a:r>
            <a:r>
              <a:rPr lang="ru-RU" dirty="0"/>
              <a:t> Гибкая разработка и сбор обратной связи.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Технические </a:t>
            </a:r>
            <a:r>
              <a:rPr lang="ru-RU" b="1" dirty="0"/>
              <a:t>риски:</a:t>
            </a:r>
            <a:endParaRPr lang="ru-RU" dirty="0"/>
          </a:p>
          <a:p>
            <a:r>
              <a:rPr lang="ru-RU" b="1" dirty="0"/>
              <a:t>Технологические проблемы:</a:t>
            </a:r>
            <a:r>
              <a:rPr lang="ru-RU" dirty="0"/>
              <a:t> Раннее тестирование и выбор проверенных решений.</a:t>
            </a:r>
          </a:p>
          <a:p>
            <a:r>
              <a:rPr lang="ru-RU" b="1" dirty="0"/>
              <a:t>Задержки в разработке:</a:t>
            </a:r>
            <a:r>
              <a:rPr lang="ru-RU" dirty="0"/>
              <a:t> </a:t>
            </a:r>
            <a:r>
              <a:rPr lang="ru-RU" dirty="0" err="1"/>
              <a:t>Agile</a:t>
            </a:r>
            <a:r>
              <a:rPr lang="ru-RU" dirty="0"/>
              <a:t>-подход и резервирование времени.</a:t>
            </a:r>
          </a:p>
          <a:p>
            <a:r>
              <a:rPr lang="ru-RU" b="1" dirty="0"/>
              <a:t>Проблемы с безопасностью данных:</a:t>
            </a:r>
            <a:r>
              <a:rPr lang="ru-RU" dirty="0"/>
              <a:t> Регулярные проверки и соответствие стандартам.</a:t>
            </a:r>
          </a:p>
          <a:p>
            <a:r>
              <a:rPr lang="ru-RU" b="1" dirty="0"/>
              <a:t>Сложности интеграции:</a:t>
            </a:r>
            <a:r>
              <a:rPr lang="ru-RU" dirty="0"/>
              <a:t> Тестирование и работа с надежными поставщиками.</a:t>
            </a:r>
          </a:p>
          <a:p>
            <a:r>
              <a:rPr lang="ru-RU" b="1" dirty="0"/>
              <a:t>Ошибки ПО:</a:t>
            </a:r>
            <a:r>
              <a:rPr lang="ru-RU" dirty="0"/>
              <a:t> Всестороннее тестирование и быстрая обратная связь.</a:t>
            </a:r>
          </a:p>
          <a:p>
            <a:r>
              <a:rPr lang="ru-RU" b="1" dirty="0"/>
              <a:t>Несоответствие ожиданиям:</a:t>
            </a:r>
            <a:r>
              <a:rPr lang="ru-RU" dirty="0"/>
              <a:t> Постоянный сбор отзывов и адаптация функций.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Архитектура приложения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06770"/>
            <a:ext cx="6347714" cy="905607"/>
          </a:xfrm>
        </p:spPr>
        <p:txBody>
          <a:bodyPr>
            <a:normAutofit/>
          </a:bodyPr>
          <a:lstStyle/>
          <a:p>
            <a:r>
              <a:rPr lang="ru-RU" sz="1200" b="1" dirty="0"/>
              <a:t>Выбор Архитектуры:</a:t>
            </a: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/>
              <a:t>Для "Спортивного Приложения" выбрана </a:t>
            </a:r>
            <a:r>
              <a:rPr lang="ru-RU" sz="1200" dirty="0" err="1"/>
              <a:t>микросервисная</a:t>
            </a:r>
            <a:r>
              <a:rPr lang="ru-RU" sz="1200" dirty="0"/>
              <a:t> архитектура. Это обеспечивает гибкость, масштабируемость, и надежность системы, позволяя независимо разрабатывать, тестировать, и развертывать сервисы.</a:t>
            </a:r>
            <a:endParaRPr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6" y="2312377"/>
            <a:ext cx="6762428" cy="40620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Инфраструктура на </a:t>
            </a:r>
            <a:r>
              <a:rPr lang="en-US" dirty="0" smtClean="0"/>
              <a:t>AWS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65" y="1362807"/>
            <a:ext cx="4639774" cy="52314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Планы по </a:t>
            </a:r>
            <a:r>
              <a:rPr lang="kk-KZ" b="1" dirty="0" smtClean="0"/>
              <a:t>запуску и </a:t>
            </a:r>
            <a:r>
              <a:rPr lang="ru-RU" b="1" dirty="0" smtClean="0"/>
              <a:t>развитию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193154"/>
              </p:ext>
            </p:extLst>
          </p:nvPr>
        </p:nvGraphicFramePr>
        <p:xfrm>
          <a:off x="609598" y="1793633"/>
          <a:ext cx="6793524" cy="4428468"/>
        </p:xfrm>
        <a:graphic>
          <a:graphicData uri="http://schemas.openxmlformats.org/drawingml/2006/table">
            <a:tbl>
              <a:tblPr/>
              <a:tblGrid>
                <a:gridCol w="1698381">
                  <a:extLst>
                    <a:ext uri="{9D8B030D-6E8A-4147-A177-3AD203B41FA5}">
                      <a16:colId xmlns:a16="http://schemas.microsoft.com/office/drawing/2014/main" val="4212390774"/>
                    </a:ext>
                  </a:extLst>
                </a:gridCol>
                <a:gridCol w="1698381">
                  <a:extLst>
                    <a:ext uri="{9D8B030D-6E8A-4147-A177-3AD203B41FA5}">
                      <a16:colId xmlns:a16="http://schemas.microsoft.com/office/drawing/2014/main" val="929977094"/>
                    </a:ext>
                  </a:extLst>
                </a:gridCol>
                <a:gridCol w="1698381">
                  <a:extLst>
                    <a:ext uri="{9D8B030D-6E8A-4147-A177-3AD203B41FA5}">
                      <a16:colId xmlns:a16="http://schemas.microsoft.com/office/drawing/2014/main" val="749289025"/>
                    </a:ext>
                  </a:extLst>
                </a:gridCol>
                <a:gridCol w="1698381">
                  <a:extLst>
                    <a:ext uri="{9D8B030D-6E8A-4147-A177-3AD203B41FA5}">
                      <a16:colId xmlns:a16="http://schemas.microsoft.com/office/drawing/2014/main" val="1944223288"/>
                    </a:ext>
                  </a:extLst>
                </a:gridCol>
              </a:tblGrid>
              <a:tr h="280173">
                <a:tc>
                  <a:txBody>
                    <a:bodyPr/>
                    <a:lstStyle/>
                    <a:p>
                      <a:pPr fontAlgn="b"/>
                      <a:r>
                        <a:rPr lang="ru-RU" sz="1100" b="1" dirty="0">
                          <a:effectLst/>
                        </a:rPr>
                        <a:t>Этап</a:t>
                      </a:r>
                    </a:p>
                  </a:txBody>
                  <a:tcPr marL="35610" marR="35610" marT="17805" marB="17805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ru-RU" sz="1100" b="1">
                          <a:effectLst/>
                        </a:rPr>
                        <a:t>Длительность (месяцы)</a:t>
                      </a:r>
                    </a:p>
                  </a:txBody>
                  <a:tcPr marL="35610" marR="35610" marT="17805" marB="17805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ru-RU" sz="1100" b="1">
                          <a:effectLst/>
                        </a:rPr>
                        <a:t>Основные задачи</a:t>
                      </a:r>
                    </a:p>
                  </a:txBody>
                  <a:tcPr marL="35610" marR="35610" marT="17805" marB="17805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ru-RU" sz="1100" b="1">
                          <a:effectLst/>
                        </a:rPr>
                        <a:t>Критические аспекты</a:t>
                      </a:r>
                    </a:p>
                  </a:txBody>
                  <a:tcPr marL="35610" marR="35610" marT="17805" marB="17805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937755"/>
                  </a:ext>
                </a:extLst>
              </a:tr>
              <a:tr h="640395">
                <a:tc>
                  <a:txBody>
                    <a:bodyPr/>
                    <a:lstStyle/>
                    <a:p>
                      <a:pPr fontAlgn="base"/>
                      <a:r>
                        <a:rPr lang="ru-RU" sz="1100">
                          <a:effectLst/>
                        </a:rPr>
                        <a:t>Подготовка и планирование</a:t>
                      </a:r>
                    </a:p>
                  </a:txBody>
                  <a:tcPr marL="35610" marR="35610" marT="17805" marB="1780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 dirty="0">
                          <a:effectLst/>
                        </a:rPr>
                        <a:t>2</a:t>
                      </a:r>
                    </a:p>
                  </a:txBody>
                  <a:tcPr marL="35610" marR="35610" marT="17805" marB="1780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>
                          <a:effectLst/>
                        </a:rPr>
                        <a:t>Определение целей, анализ рынка, выбор технологий</a:t>
                      </a:r>
                    </a:p>
                  </a:txBody>
                  <a:tcPr marL="35610" marR="35610" marT="17805" marB="1780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>
                          <a:effectLst/>
                        </a:rPr>
                        <a:t>Ясное понимание требований, выбор технологий</a:t>
                      </a:r>
                    </a:p>
                  </a:txBody>
                  <a:tcPr marL="35610" marR="35610" marT="17805" marB="1780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267773"/>
                  </a:ext>
                </a:extLst>
              </a:tr>
              <a:tr h="760470">
                <a:tc>
                  <a:txBody>
                    <a:bodyPr/>
                    <a:lstStyle/>
                    <a:p>
                      <a:pPr fontAlgn="base"/>
                      <a:r>
                        <a:rPr lang="ru-RU" sz="1100">
                          <a:effectLst/>
                        </a:rPr>
                        <a:t>Прототипирование и дизайн</a:t>
                      </a:r>
                    </a:p>
                  </a:txBody>
                  <a:tcPr marL="35610" marR="35610" marT="17805" marB="1780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>
                          <a:effectLst/>
                        </a:rPr>
                        <a:t>3</a:t>
                      </a:r>
                    </a:p>
                  </a:txBody>
                  <a:tcPr marL="35610" marR="35610" marT="17805" marB="1780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>
                          <a:effectLst/>
                        </a:rPr>
                        <a:t>Разработка прототипов UI/UX, проектирование архитектуры</a:t>
                      </a:r>
                    </a:p>
                  </a:txBody>
                  <a:tcPr marL="35610" marR="35610" marT="17805" marB="1780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>
                          <a:effectLst/>
                        </a:rPr>
                        <a:t>Привлекательный дизайн, гибкая архитектура</a:t>
                      </a:r>
                    </a:p>
                  </a:txBody>
                  <a:tcPr marL="35610" marR="35610" marT="17805" marB="1780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12983"/>
                  </a:ext>
                </a:extLst>
              </a:tr>
              <a:tr h="640395">
                <a:tc>
                  <a:txBody>
                    <a:bodyPr/>
                    <a:lstStyle/>
                    <a:p>
                      <a:pPr fontAlgn="base"/>
                      <a:r>
                        <a:rPr lang="ru-RU" sz="1100" dirty="0">
                          <a:effectLst/>
                        </a:rPr>
                        <a:t>Разработка и тестирование</a:t>
                      </a:r>
                    </a:p>
                  </a:txBody>
                  <a:tcPr marL="35610" marR="35610" marT="17805" marB="1780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 dirty="0">
                          <a:effectLst/>
                        </a:rPr>
                        <a:t>6</a:t>
                      </a:r>
                    </a:p>
                  </a:txBody>
                  <a:tcPr marL="35610" marR="35610" marT="17805" marB="1780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>
                          <a:effectLst/>
                        </a:rPr>
                        <a:t>Разработка функционала, непрерывное тестирование</a:t>
                      </a:r>
                    </a:p>
                  </a:txBody>
                  <a:tcPr marL="35610" marR="35610" marT="17805" marB="1780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 dirty="0">
                          <a:effectLst/>
                        </a:rPr>
                        <a:t>Стабильность функций, безопасность данных</a:t>
                      </a:r>
                    </a:p>
                  </a:txBody>
                  <a:tcPr marL="35610" marR="35610" marT="17805" marB="1780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641967"/>
                  </a:ext>
                </a:extLst>
              </a:tr>
              <a:tr h="760470">
                <a:tc>
                  <a:txBody>
                    <a:bodyPr/>
                    <a:lstStyle/>
                    <a:p>
                      <a:pPr fontAlgn="base"/>
                      <a:r>
                        <a:rPr lang="ru-RU" sz="1100" dirty="0">
                          <a:effectLst/>
                        </a:rPr>
                        <a:t>Пилотирование и обратная связь</a:t>
                      </a:r>
                    </a:p>
                  </a:txBody>
                  <a:tcPr marL="35610" marR="35610" marT="17805" marB="1780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>
                          <a:effectLst/>
                        </a:rPr>
                        <a:t>2</a:t>
                      </a:r>
                    </a:p>
                  </a:txBody>
                  <a:tcPr marL="35610" marR="35610" marT="17805" marB="1780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>
                          <a:effectLst/>
                        </a:rPr>
                        <a:t>Запуск бета-версии, сбор обратной связи</a:t>
                      </a:r>
                    </a:p>
                  </a:txBody>
                  <a:tcPr marL="35610" marR="35610" marT="17805" marB="1780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>
                          <a:effectLst/>
                        </a:rPr>
                        <a:t>Эффективный сбор обратной связи, гибкость изменений</a:t>
                      </a:r>
                    </a:p>
                  </a:txBody>
                  <a:tcPr marL="35610" marR="35610" marT="17805" marB="1780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357448"/>
                  </a:ext>
                </a:extLst>
              </a:tr>
              <a:tr h="640395">
                <a:tc>
                  <a:txBody>
                    <a:bodyPr/>
                    <a:lstStyle/>
                    <a:p>
                      <a:pPr fontAlgn="base"/>
                      <a:r>
                        <a:rPr lang="ru-RU" sz="1100">
                          <a:effectLst/>
                        </a:rPr>
                        <a:t>Запуск и маркетинг</a:t>
                      </a:r>
                    </a:p>
                  </a:txBody>
                  <a:tcPr marL="35610" marR="35610" marT="17805" marB="1780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>
                          <a:effectLst/>
                        </a:rPr>
                        <a:t>2</a:t>
                      </a:r>
                    </a:p>
                  </a:txBody>
                  <a:tcPr marL="35610" marR="35610" marT="17805" marB="1780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>
                          <a:effectLst/>
                        </a:rPr>
                        <a:t>Запуск в </a:t>
                      </a:r>
                      <a:r>
                        <a:rPr lang="en-US" sz="1100">
                          <a:effectLst/>
                        </a:rPr>
                        <a:t>App Store </a:t>
                      </a:r>
                      <a:r>
                        <a:rPr lang="ru-RU" sz="1100">
                          <a:effectLst/>
                        </a:rPr>
                        <a:t>и </a:t>
                      </a:r>
                      <a:r>
                        <a:rPr lang="en-US" sz="1100">
                          <a:effectLst/>
                        </a:rPr>
                        <a:t>Google Play, </a:t>
                      </a:r>
                      <a:r>
                        <a:rPr lang="ru-RU" sz="1100">
                          <a:effectLst/>
                        </a:rPr>
                        <a:t>маркетинг</a:t>
                      </a:r>
                    </a:p>
                  </a:txBody>
                  <a:tcPr marL="35610" marR="35610" marT="17805" marB="1780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>
                          <a:effectLst/>
                        </a:rPr>
                        <a:t>Эффективные маркетинг и PR, производительность</a:t>
                      </a:r>
                    </a:p>
                  </a:txBody>
                  <a:tcPr marL="35610" marR="35610" marT="17805" marB="1780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102611"/>
                  </a:ext>
                </a:extLst>
              </a:tr>
              <a:tr h="640395">
                <a:tc>
                  <a:txBody>
                    <a:bodyPr/>
                    <a:lstStyle/>
                    <a:p>
                      <a:pPr fontAlgn="base"/>
                      <a:r>
                        <a:rPr lang="ru-RU" sz="1100">
                          <a:effectLst/>
                        </a:rPr>
                        <a:t>Поддержка и расширение</a:t>
                      </a:r>
                    </a:p>
                  </a:txBody>
                  <a:tcPr marL="35610" marR="35610" marT="17805" marB="1780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 dirty="0">
                          <a:effectLst/>
                        </a:rPr>
                        <a:t>Непрерывно</a:t>
                      </a:r>
                    </a:p>
                  </a:txBody>
                  <a:tcPr marL="35610" marR="35610" marT="17805" marB="1780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 dirty="0">
                          <a:effectLst/>
                        </a:rPr>
                        <a:t>Обновление приложения, разработка новых функций</a:t>
                      </a:r>
                    </a:p>
                  </a:txBody>
                  <a:tcPr marL="35610" marR="35610" marT="17805" marB="1780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 dirty="0">
                          <a:effectLst/>
                        </a:rPr>
                        <a:t>Постоянное улучшение, адаптация к рынку</a:t>
                      </a:r>
                    </a:p>
                  </a:txBody>
                  <a:tcPr marL="35610" marR="35610" marT="17805" marB="1780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2378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Стоимость владения системой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05" y="1954459"/>
            <a:ext cx="6347714" cy="1356333"/>
          </a:xfrm>
        </p:spPr>
        <p:txBody>
          <a:bodyPr/>
          <a:lstStyle/>
          <a:p>
            <a:r>
              <a:rPr lang="ru-RU" dirty="0"/>
              <a:t>Оценка стоимости владения системой учитывает начальные затраты на инфраструктуру, разработку, поддержку, и прочие </a:t>
            </a:r>
            <a:r>
              <a:rPr lang="ru-RU" dirty="0" smtClean="0"/>
              <a:t>расходы.</a:t>
            </a:r>
            <a:endParaRPr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96636"/>
              </p:ext>
            </p:extLst>
          </p:nvPr>
        </p:nvGraphicFramePr>
        <p:xfrm>
          <a:off x="504091" y="3046229"/>
          <a:ext cx="6582510" cy="3200400"/>
        </p:xfrm>
        <a:graphic>
          <a:graphicData uri="http://schemas.openxmlformats.org/drawingml/2006/table">
            <a:tbl>
              <a:tblPr/>
              <a:tblGrid>
                <a:gridCol w="867509">
                  <a:extLst>
                    <a:ext uri="{9D8B030D-6E8A-4147-A177-3AD203B41FA5}">
                      <a16:colId xmlns:a16="http://schemas.microsoft.com/office/drawing/2014/main" val="235574167"/>
                    </a:ext>
                  </a:extLst>
                </a:gridCol>
                <a:gridCol w="1397977">
                  <a:extLst>
                    <a:ext uri="{9D8B030D-6E8A-4147-A177-3AD203B41FA5}">
                      <a16:colId xmlns:a16="http://schemas.microsoft.com/office/drawing/2014/main" val="4093318218"/>
                    </a:ext>
                  </a:extLst>
                </a:gridCol>
                <a:gridCol w="1494692">
                  <a:extLst>
                    <a:ext uri="{9D8B030D-6E8A-4147-A177-3AD203B41FA5}">
                      <a16:colId xmlns:a16="http://schemas.microsoft.com/office/drawing/2014/main" val="3248781192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1650453986"/>
                    </a:ext>
                  </a:extLst>
                </a:gridCol>
                <a:gridCol w="1485901">
                  <a:extLst>
                    <a:ext uri="{9D8B030D-6E8A-4147-A177-3AD203B41FA5}">
                      <a16:colId xmlns:a16="http://schemas.microsoft.com/office/drawing/2014/main" val="1155518419"/>
                    </a:ext>
                  </a:extLst>
                </a:gridCol>
              </a:tblGrid>
              <a:tr h="1211580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Год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Инфраструктура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Разработка и поддержка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Прочие затраты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Итого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03583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r>
                        <a:rPr lang="kk-KZ" sz="1200" dirty="0" smtClean="0">
                          <a:effectLst/>
                        </a:rPr>
                        <a:t>1</a:t>
                      </a:r>
                      <a:endParaRPr lang="ru-RU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$20,000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$150,000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$50,000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$220,000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943447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effectLst/>
                        </a:rPr>
                        <a:t>2</a:t>
                      </a:r>
                      <a:endParaRPr lang="ru-RU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$23,000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$165,000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$52,500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$240,500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9875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effectLst/>
                        </a:rPr>
                        <a:t>5</a:t>
                      </a:r>
                      <a:endParaRPr lang="ru-RU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$34,980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$219,615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$60,775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$315,370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3615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83582"/>
            <a:ext cx="6347714" cy="271034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b="1" dirty="0" smtClean="0"/>
              <a:t>Почему </a:t>
            </a:r>
            <a:r>
              <a:rPr lang="ru-RU" b="1" dirty="0"/>
              <a:t>"Спортивное Приложение</a:t>
            </a:r>
            <a:r>
              <a:rPr lang="ru-RU" b="1" dirty="0" smtClean="0"/>
              <a:t>"?</a:t>
            </a:r>
          </a:p>
          <a:p>
            <a:r>
              <a:rPr lang="ru-RU" sz="1600" b="1" dirty="0"/>
              <a:t>Инновации:</a:t>
            </a:r>
            <a:r>
              <a:rPr lang="ru-RU" sz="1600" dirty="0"/>
              <a:t> Уникальный подход к здоровью и фитнесу.</a:t>
            </a:r>
          </a:p>
          <a:p>
            <a:r>
              <a:rPr lang="ru-RU" sz="1600" b="1" dirty="0"/>
              <a:t>Отдача:</a:t>
            </a:r>
            <a:r>
              <a:rPr lang="ru-RU" sz="1600" dirty="0"/>
              <a:t> </a:t>
            </a:r>
            <a:r>
              <a:rPr lang="ru-RU" sz="1600" dirty="0"/>
              <a:t>З</a:t>
            </a:r>
            <a:r>
              <a:rPr lang="ru-RU" sz="1600" dirty="0" smtClean="0"/>
              <a:t>начительный </a:t>
            </a:r>
            <a:r>
              <a:rPr lang="ru-RU" sz="1600" dirty="0"/>
              <a:t>рост пользовательской базы и увеличение доходов за счет продаж внутри приложения и сотрудничества с брендами спортивных товаров</a:t>
            </a:r>
            <a:r>
              <a:rPr lang="ru-RU" sz="1600" dirty="0"/>
              <a:t>.</a:t>
            </a:r>
          </a:p>
          <a:p>
            <a:r>
              <a:rPr lang="ru-RU" sz="1600" b="1" dirty="0" smtClean="0"/>
              <a:t>Гибкость</a:t>
            </a:r>
            <a:r>
              <a:rPr lang="ru-RU" sz="1600" b="1" dirty="0"/>
              <a:t>:</a:t>
            </a:r>
            <a:r>
              <a:rPr lang="ru-RU" sz="1600" dirty="0"/>
              <a:t> Легкая адаптация и расширение.</a:t>
            </a:r>
          </a:p>
          <a:p>
            <a:r>
              <a:rPr lang="ru-RU" sz="1600" b="1" dirty="0"/>
              <a:t>Сообщество:</a:t>
            </a:r>
            <a:r>
              <a:rPr lang="ru-RU" sz="1600" dirty="0"/>
              <a:t> Мотивация и поддержка пользователей.</a:t>
            </a:r>
          </a:p>
          <a:p>
            <a:endParaRPr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00100" y="4477352"/>
            <a:ext cx="67349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>
                <a:solidFill>
                  <a:srgbClr val="0D0D0D"/>
                </a:solidFill>
                <a:latin typeface="Söhne"/>
              </a:rPr>
              <a:t>Присоединяйтесь </a:t>
            </a:r>
            <a:r>
              <a:rPr lang="ru-RU" b="1" i="1" dirty="0">
                <a:solidFill>
                  <a:srgbClr val="0D0D0D"/>
                </a:solidFill>
                <a:latin typeface="Söhne"/>
              </a:rPr>
              <a:t>к нашему проекту и вместе </a:t>
            </a:r>
            <a:r>
              <a:rPr lang="ru-RU" b="1" i="1" dirty="0" smtClean="0">
                <a:solidFill>
                  <a:srgbClr val="0D0D0D"/>
                </a:solidFill>
                <a:latin typeface="Söhne"/>
              </a:rPr>
              <a:t>создадим продукт</a:t>
            </a:r>
            <a:r>
              <a:rPr lang="ru-RU" b="1" i="1" dirty="0">
                <a:solidFill>
                  <a:srgbClr val="0D0D0D"/>
                </a:solidFill>
                <a:latin typeface="Söhne"/>
              </a:rPr>
              <a:t>, который изменит представление о спортивных приложениях и сделает активный образ жизни доступным для каждого.</a:t>
            </a:r>
            <a:endParaRPr lang="ru-RU" b="1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596</Words>
  <Application>Microsoft Office PowerPoint</Application>
  <PresentationFormat>Экран (4:3)</PresentationFormat>
  <Paragraphs>100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Söhne</vt:lpstr>
      <vt:lpstr>Trebuchet MS</vt:lpstr>
      <vt:lpstr>Wingdings 3</vt:lpstr>
      <vt:lpstr>Аспект</vt:lpstr>
      <vt:lpstr>Проект «Спортивное приложение"</vt:lpstr>
      <vt:lpstr>Бизнес-цели проекта</vt:lpstr>
      <vt:lpstr>Основные вызовы и риски</vt:lpstr>
      <vt:lpstr>Архитектура приложения</vt:lpstr>
      <vt:lpstr>Инфраструктура на AWS</vt:lpstr>
      <vt:lpstr>Планы по запуску и развитию</vt:lpstr>
      <vt:lpstr>Стоимость владения системой</vt:lpstr>
      <vt:lpstr>Заключение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«Спортивное приложение"</dc:title>
  <dc:subject/>
  <dc:creator/>
  <cp:keywords/>
  <dc:description>generated using python-pptx</dc:description>
  <cp:lastModifiedBy>Каримов Ержан</cp:lastModifiedBy>
  <cp:revision>9</cp:revision>
  <dcterms:created xsi:type="dcterms:W3CDTF">2013-01-27T09:14:16Z</dcterms:created>
  <dcterms:modified xsi:type="dcterms:W3CDTF">2024-02-21T20:25:55Z</dcterms:modified>
  <cp:category/>
</cp:coreProperties>
</file>