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4" r:id="rId4"/>
    <p:sldId id="263" r:id="rId5"/>
    <p:sldId id="266" r:id="rId6"/>
    <p:sldId id="268" r:id="rId7"/>
    <p:sldId id="258" r:id="rId8"/>
    <p:sldId id="257" r:id="rId9"/>
    <p:sldId id="275" r:id="rId10"/>
    <p:sldId id="27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18D7-9A67-AB4F-95D5-D3828C1A5948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D668B-6B9A-7C4B-88B3-98336C886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interaction so far with R has been with built-in data sets and stuff we’ve entered from the keyboard, but eventually you’d like to enter your own data files from other programs (especially Excel into 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lesson will be </a:t>
            </a:r>
            <a:r>
              <a:rPr lang="en-US" dirty="0" smtClean="0"/>
              <a:t>Basics of how to import</a:t>
            </a:r>
            <a:r>
              <a:rPr lang="en-US" baseline="0" dirty="0" smtClean="0"/>
              <a:t> data into R for analysis</a:t>
            </a:r>
          </a:p>
          <a:p>
            <a:r>
              <a:rPr lang="en-US" baseline="0" dirty="0" smtClean="0"/>
              <a:t>R is relatively inflexible about what formats it likes so this is an important early-on skill with R</a:t>
            </a:r>
          </a:p>
          <a:p>
            <a:r>
              <a:rPr lang="en-US" baseline="0" dirty="0" smtClean="0"/>
              <a:t>will start with some of the basics and warnings about common errors and then we’ll have demos sprinkled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lesson, I’m going to assume that you have some basic knowledge of R, but have not yet learned how to import large data files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file paths</a:t>
            </a:r>
            <a:r>
              <a:rPr lang="en-US" baseline="0" dirty="0" smtClean="0"/>
              <a:t> work on either Windows or Mac or Linux (whatever you are using)—we will use file paths but I won’t go into them much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some basic R, such as how to make a variable and the different data types and how built in functions work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some basics about file formats, like what tab delimited and other separators are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be a pretty basic introduction—by the end I hope you will be able to put in most large files into 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probably won’t be able to do some more specialized things, like read a file in line by line or deal with files with different numbers of values per line, but you’ll have a start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you input data into R depends a lot on the size of your data</a:t>
            </a:r>
          </a:p>
          <a:p>
            <a:r>
              <a:rPr lang="en-US" baseline="0" dirty="0" smtClean="0"/>
              <a:t>if you just want to input a single variable with up to 10 numbers or so, you can input from the keyboard into the R command line</a:t>
            </a:r>
          </a:p>
          <a:p>
            <a:r>
              <a:rPr lang="en-US" baseline="0" dirty="0" smtClean="0"/>
              <a:t>you can just use the concatenate function, which you may be familiar with from creating vectors</a:t>
            </a:r>
          </a:p>
          <a:p>
            <a:r>
              <a:rPr lang="en-US" baseline="0" dirty="0" smtClean="0"/>
              <a:t>as a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slightly larger dataset, like an intermediate number of value</a:t>
            </a:r>
          </a:p>
          <a:p>
            <a:r>
              <a:rPr lang="en-US" dirty="0" smtClean="0"/>
              <a:t>at the 1: prompt type the first number, then</a:t>
            </a:r>
            <a:r>
              <a:rPr lang="en-US" baseline="0" dirty="0" smtClean="0"/>
              <a:t> press the Enter key…and so on</a:t>
            </a:r>
          </a:p>
          <a:p>
            <a:r>
              <a:rPr lang="en-US" baseline="0" dirty="0" smtClean="0"/>
              <a:t>when you are done, press Enter twice</a:t>
            </a:r>
          </a:p>
          <a:p>
            <a:r>
              <a:rPr lang="en-US" baseline="0" dirty="0" smtClean="0"/>
              <a:t>you can also scan in data from the clipboard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Excel: highlight column of numbers you want, and copy (</a:t>
            </a:r>
            <a:r>
              <a:rPr lang="en-US" dirty="0" err="1" smtClean="0"/>
              <a:t>ctrl+c</a:t>
            </a:r>
            <a:r>
              <a:rPr lang="en-US" dirty="0" smtClean="0"/>
              <a:t> or </a:t>
            </a:r>
            <a:r>
              <a:rPr lang="en-US" dirty="0" err="1" smtClean="0"/>
              <a:t>cmd+c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to R: </a:t>
            </a:r>
            <a:r>
              <a:rPr lang="en-US" dirty="0" err="1" smtClean="0"/>
              <a:t>ctrl+v</a:t>
            </a:r>
            <a:r>
              <a:rPr lang="en-US" dirty="0" smtClean="0"/>
              <a:t> or </a:t>
            </a:r>
            <a:r>
              <a:rPr lang="en-US" dirty="0" err="1" smtClean="0"/>
              <a:t>cmd+v</a:t>
            </a:r>
            <a:r>
              <a:rPr lang="en-US" dirty="0" smtClean="0"/>
              <a:t>, you can then paste another set of numbers or press Enter to end </a:t>
            </a:r>
          </a:p>
          <a:p>
            <a:pPr>
              <a:buNone/>
            </a:pPr>
            <a:r>
              <a:rPr lang="en-US" dirty="0" smtClean="0"/>
              <a:t>if you try to do this with a row of numbers in Excel the characters will be pasted as a multi-digit number</a:t>
            </a:r>
          </a:p>
          <a:p>
            <a:pPr>
              <a:buNone/>
            </a:pPr>
            <a:r>
              <a:rPr lang="en-US" dirty="0" smtClean="0"/>
              <a:t>in this case, use Edit/Paste Special/Transpose to make the rows into columns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larger data sets, you can use the</a:t>
            </a:r>
            <a:r>
              <a:rPr lang="en-US" baseline="0" dirty="0" smtClean="0"/>
              <a:t> scan function, but it would be very time consuming—it’s better to use one of R’s read functions</a:t>
            </a:r>
          </a:p>
          <a:p>
            <a:r>
              <a:rPr lang="en-US" baseline="0" dirty="0" smtClean="0"/>
              <a:t>we’ll focus a lot on the </a:t>
            </a:r>
            <a:r>
              <a:rPr lang="en-US" baseline="0" dirty="0" err="1" smtClean="0"/>
              <a:t>read.table</a:t>
            </a:r>
            <a:r>
              <a:rPr lang="en-US" baseline="0" dirty="0" smtClean="0"/>
              <a:t> function because it’s one of the one’s you’ll most commonly use, but we’ll also talk about some of the other flavors of read functions</a:t>
            </a:r>
          </a:p>
          <a:p>
            <a:r>
              <a:rPr lang="en-US" baseline="0" dirty="0" smtClean="0"/>
              <a:t>a data frame is essentially a matrix but it can have a mix of data types</a:t>
            </a:r>
          </a:p>
          <a:p>
            <a:r>
              <a:rPr lang="en-US" baseline="0" dirty="0" smtClean="0"/>
              <a:t>there are other functions that can read in a .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 files and other types but we’ll talk about them in a bit</a:t>
            </a:r>
          </a:p>
          <a:p>
            <a:r>
              <a:rPr lang="en-US" baseline="0" dirty="0" smtClean="0"/>
              <a:t>the easiest thing to do is just to save a file as a tab-</a:t>
            </a:r>
            <a:r>
              <a:rPr lang="en-US" baseline="0" dirty="0" err="1" smtClean="0"/>
              <a:t>delimted</a:t>
            </a:r>
            <a:r>
              <a:rPr lang="en-US" baseline="0" dirty="0" smtClean="0"/>
              <a:t> .txt file in Excel (or similar program) and use the </a:t>
            </a:r>
            <a:r>
              <a:rPr lang="en-US" baseline="0" dirty="0" err="1" smtClean="0"/>
              <a:t>read.table</a:t>
            </a:r>
            <a:r>
              <a:rPr lang="en-US" baseline="0" dirty="0" smtClean="0"/>
              <a:t> function to input it into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give a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of variable go in each column</a:t>
            </a:r>
          </a:p>
          <a:p>
            <a:r>
              <a:rPr lang="en-US" dirty="0" smtClean="0"/>
              <a:t>each row is an experimental unit</a:t>
            </a:r>
          </a:p>
          <a:p>
            <a:r>
              <a:rPr lang="en-US" dirty="0" smtClean="0"/>
              <a:t>no spaces in variable</a:t>
            </a:r>
            <a:r>
              <a:rPr lang="en-US" baseline="0" dirty="0" smtClean="0"/>
              <a:t> names</a:t>
            </a:r>
          </a:p>
          <a:p>
            <a:r>
              <a:rPr lang="en-US" baseline="0" dirty="0" smtClean="0"/>
              <a:t>no blank spaces, use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Excel</a:t>
            </a:r>
            <a:r>
              <a:rPr lang="en-US" baseline="0" dirty="0" smtClean="0"/>
              <a:t> Example and input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read.csv</a:t>
            </a:r>
            <a:r>
              <a:rPr lang="en-US" dirty="0" smtClean="0"/>
              <a:t> or read.csv2 good to use if you have spaces in your place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D668B-6B9A-7C4B-88B3-98336C886D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D80A-22E6-0E47-A97B-1EA8EC3FE3AB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FF45-9CC8-D947-BA97-772FD556F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Data Input in 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112118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Nichole </a:t>
            </a:r>
            <a:r>
              <a:rPr lang="en-US" dirty="0" smtClean="0">
                <a:solidFill>
                  <a:schemeClr val="tx1"/>
                </a:solidFill>
              </a:rPr>
              <a:t>Bennett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Variations of read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04" y="1600200"/>
            <a:ext cx="6850401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read.table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read.csv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read.csv2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read.delim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read.delim2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white space</a:t>
            </a:r>
            <a:r>
              <a:rPr lang="en-US" dirty="0" smtClean="0"/>
              <a:t>-</a:t>
            </a:r>
            <a:r>
              <a:rPr lang="en-US" dirty="0" smtClean="0"/>
              <a:t>separated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comma-</a:t>
            </a:r>
            <a:r>
              <a:rPr lang="en-US" dirty="0" smtClean="0"/>
              <a:t>separated </a:t>
            </a:r>
          </a:p>
          <a:p>
            <a:pPr>
              <a:buNone/>
            </a:pPr>
            <a:r>
              <a:rPr lang="en-US" sz="2162" i="1" dirty="0" smtClean="0"/>
              <a:t>(“.” as decimal)</a:t>
            </a:r>
          </a:p>
          <a:p>
            <a:pPr>
              <a:buNone/>
            </a:pPr>
            <a:endParaRPr lang="en-US" sz="2162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semicolon</a:t>
            </a:r>
            <a:r>
              <a:rPr lang="en-US" dirty="0" smtClean="0"/>
              <a:t>-</a:t>
            </a:r>
            <a:r>
              <a:rPr lang="en-US" dirty="0" smtClean="0"/>
              <a:t>separated </a:t>
            </a:r>
          </a:p>
          <a:p>
            <a:pPr>
              <a:buNone/>
            </a:pPr>
            <a:r>
              <a:rPr lang="en-US" sz="2162" i="1" dirty="0" smtClean="0"/>
              <a:t>(“,” as decimal)</a:t>
            </a:r>
          </a:p>
          <a:p>
            <a:pPr>
              <a:buNone/>
            </a:pPr>
            <a:endParaRPr lang="en-US" sz="2162" i="1" dirty="0" smtClean="0"/>
          </a:p>
          <a:p>
            <a:pPr>
              <a:buNone/>
            </a:pPr>
            <a:endParaRPr lang="en-US" sz="2162" i="1" dirty="0" smtClean="0"/>
          </a:p>
          <a:p>
            <a:pPr>
              <a:buNone/>
            </a:pPr>
            <a:r>
              <a:rPr lang="en-US" dirty="0" smtClean="0"/>
              <a:t>tab-separated </a:t>
            </a:r>
          </a:p>
          <a:p>
            <a:pPr>
              <a:buNone/>
            </a:pPr>
            <a:r>
              <a:rPr lang="en-US" sz="2000" dirty="0" smtClean="0"/>
              <a:t>(“.” as decimal)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tab-separated </a:t>
            </a:r>
          </a:p>
          <a:p>
            <a:pPr>
              <a:buNone/>
            </a:pPr>
            <a:r>
              <a:rPr lang="en-US" sz="2000" dirty="0" smtClean="0"/>
              <a:t>(“,” as decimal)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Input in 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 careful about formatting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more advanced input possible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3" y="4390223"/>
            <a:ext cx="2616026" cy="1984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Assumed Knowledge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file paths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basic R/basic programming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 file formats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Input Data from Keyboard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concatenate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Monaco"/>
                <a:cs typeface="Monaco"/>
              </a:rPr>
              <a:t>y</a:t>
            </a:r>
            <a:r>
              <a:rPr lang="en-US" dirty="0" smtClean="0">
                <a:latin typeface="Monaco"/>
                <a:cs typeface="Monaco"/>
              </a:rPr>
              <a:t>&lt;-c(2,4,6,8)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good for very small variables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Input Data from Keyboard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scan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smtClean="0">
                <a:latin typeface="Monaco"/>
                <a:cs typeface="Monaco"/>
              </a:rPr>
              <a:t>&lt;-scan()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1: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good for intermediate sized variables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Input Data from File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read.table</a:t>
            </a:r>
            <a:r>
              <a:rPr lang="en-US" dirty="0" smtClean="0"/>
              <a:t>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reads in .txt file and automatically creates a </a:t>
            </a:r>
            <a:r>
              <a:rPr lang="en-US" dirty="0" err="1" smtClean="0"/>
              <a:t>dataframe</a:t>
            </a:r>
            <a:r>
              <a:rPr lang="en-US" dirty="0" smtClean="0"/>
              <a:t> from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read.table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353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2353" dirty="0" smtClean="0">
                <a:solidFill>
                  <a:srgbClr val="FF0000"/>
                </a:solidFill>
                <a:latin typeface="Monaco"/>
                <a:cs typeface="Monaco"/>
              </a:rPr>
              <a:t>data&lt;-</a:t>
            </a:r>
            <a:r>
              <a:rPr lang="en-US" sz="2353" dirty="0" err="1" smtClean="0">
                <a:solidFill>
                  <a:srgbClr val="0000FF"/>
                </a:solidFill>
                <a:latin typeface="Monaco"/>
                <a:cs typeface="Monaco"/>
              </a:rPr>
              <a:t>read.table(</a:t>
            </a:r>
            <a:r>
              <a:rPr lang="en-US" sz="2353" dirty="0" err="1" smtClean="0">
                <a:solidFill>
                  <a:srgbClr val="FFFF00"/>
                </a:solidFill>
                <a:latin typeface="Monaco"/>
                <a:cs typeface="Monaco"/>
              </a:rPr>
              <a:t>“/Users/nb/temp.txt</a:t>
            </a:r>
            <a:r>
              <a:rPr lang="en-US" sz="2353" dirty="0" smtClean="0">
                <a:solidFill>
                  <a:srgbClr val="FFFF00"/>
                </a:solidFill>
                <a:latin typeface="Monaco"/>
                <a:cs typeface="Monaco"/>
              </a:rPr>
              <a:t>”</a:t>
            </a:r>
            <a:r>
              <a:rPr lang="en-US" sz="2353" dirty="0" smtClean="0">
                <a:solidFill>
                  <a:srgbClr val="0000FF"/>
                </a:solidFill>
                <a:latin typeface="Monaco"/>
                <a:cs typeface="Monaco"/>
              </a:rPr>
              <a:t>,</a:t>
            </a:r>
            <a:r>
              <a:rPr lang="en-US" sz="2353" dirty="0" smtClean="0">
                <a:latin typeface="Monaco"/>
                <a:cs typeface="Monaco"/>
              </a:rPr>
              <a:t> </a:t>
            </a:r>
            <a:r>
              <a:rPr lang="en-US" sz="2353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header=True</a:t>
            </a:r>
            <a:r>
              <a:rPr lang="en-US" sz="2353" dirty="0" smtClean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read.table</a:t>
            </a:r>
            <a:r>
              <a:rPr lang="en-US" dirty="0" smtClean="0">
                <a:solidFill>
                  <a:srgbClr val="0000FF"/>
                </a:solidFill>
              </a:rPr>
              <a:t> function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filepath</a:t>
            </a:r>
            <a:r>
              <a:rPr lang="en-US" dirty="0" smtClean="0">
                <a:solidFill>
                  <a:srgbClr val="FFFF00"/>
                </a:solidFill>
              </a:rPr>
              <a:t> in double quotes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E46C0A"/>
                </a:solidFill>
              </a:rPr>
              <a:t>header statement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Working Directory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Monaco"/>
                <a:cs typeface="Monaco"/>
              </a:rPr>
              <a:t>getwd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 smtClean="0">
              <a:latin typeface="Monaco"/>
              <a:cs typeface="Monaco"/>
            </a:endParaRPr>
          </a:p>
          <a:p>
            <a:pPr>
              <a:buNone/>
            </a:pPr>
            <a:endParaRPr lang="en-US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dirty="0" err="1" smtClean="0">
                <a:latin typeface="Monaco"/>
                <a:cs typeface="Monaco"/>
              </a:rPr>
              <a:t>setwd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 smtClean="0">
              <a:latin typeface="Monaco"/>
              <a:cs typeface="Monaco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ctrl+d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Formatting Data in Excel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 spaces in </a:t>
            </a:r>
            <a:r>
              <a:rPr lang="en-US" dirty="0" smtClean="0"/>
              <a:t>header 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 blank spaces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values of variable go into same column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row is an experimental unit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10730"/>
            <a:ext cx="4038600" cy="581543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Wrong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10730"/>
            <a:ext cx="4038600" cy="5815434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8000"/>
                </a:solidFill>
              </a:rPr>
              <a:t>Right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" y="1058881"/>
            <a:ext cx="4027564" cy="234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739" y="908890"/>
            <a:ext cx="3148213" cy="5709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9028" y="5390479"/>
            <a:ext cx="414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from Crawley’s </a:t>
            </a:r>
            <a:r>
              <a:rPr lang="en-US" sz="2400" i="1" dirty="0" smtClean="0">
                <a:latin typeface="Georgia"/>
                <a:cs typeface="Georgia"/>
              </a:rPr>
              <a:t>The R Book</a:t>
            </a:r>
            <a:endParaRPr lang="en-US" sz="2400" i="1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12990</TotalTime>
  <Words>857</Words>
  <Application>Microsoft Macintosh PowerPoint</Application>
  <PresentationFormat>On-screen Show (4:3)</PresentationFormat>
  <Paragraphs>142</Paragraphs>
  <Slides>11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Input in R</vt:lpstr>
      <vt:lpstr>Assumed Knowledge</vt:lpstr>
      <vt:lpstr>Input Data from Keyboard</vt:lpstr>
      <vt:lpstr>Input Data from Keyboard</vt:lpstr>
      <vt:lpstr>Input Data from File</vt:lpstr>
      <vt:lpstr>read.table function</vt:lpstr>
      <vt:lpstr>Working Directory</vt:lpstr>
      <vt:lpstr>Formatting Data in Excel</vt:lpstr>
      <vt:lpstr>Slide 9</vt:lpstr>
      <vt:lpstr>Variations of read function</vt:lpstr>
      <vt:lpstr>Data Input in R</vt:lpstr>
    </vt:vector>
  </TitlesOfParts>
  <Company>The 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Input in R</dc:title>
  <dc:creator>Nichole Bennett</dc:creator>
  <cp:lastModifiedBy>Nichole Bennett</cp:lastModifiedBy>
  <cp:revision>34</cp:revision>
  <dcterms:created xsi:type="dcterms:W3CDTF">2013-08-21T15:46:18Z</dcterms:created>
  <dcterms:modified xsi:type="dcterms:W3CDTF">2013-08-23T02:04:49Z</dcterms:modified>
</cp:coreProperties>
</file>