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30276800" cy="42802175"/>
  <p:notesSz cx="9601200" cy="15087600"/>
  <p:defaultTextStyle>
    <a:defPPr>
      <a:defRPr lang="nl-NL"/>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88">
          <p15:clr>
            <a:srgbClr val="A4A3A4"/>
          </p15:clr>
        </p15:guide>
        <p15:guide id="2" pos="105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 van der Wees" initials="EvdW" lastIdx="1" clrIdx="0">
    <p:extLst>
      <p:ext uri="{19B8F6BF-5375-455C-9EA6-DF929625EA0E}">
        <p15:presenceInfo xmlns:p15="http://schemas.microsoft.com/office/powerpoint/2012/main" userId="S-1-5-21-2460750629-677076624-3224607421-461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94"/>
    <a:srgbClr val="0095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660"/>
  </p:normalViewPr>
  <p:slideViewPr>
    <p:cSldViewPr>
      <p:cViewPr>
        <p:scale>
          <a:sx n="50" d="100"/>
          <a:sy n="50" d="100"/>
        </p:scale>
        <p:origin x="342" y="-4152"/>
      </p:cViewPr>
      <p:guideLst>
        <p:guide orient="horz" pos="5588"/>
        <p:guide pos="1054"/>
      </p:guideLst>
    </p:cSldViewPr>
  </p:slideViewPr>
  <p:notesTextViewPr>
    <p:cViewPr>
      <p:scale>
        <a:sx n="1" d="1"/>
        <a:sy n="1" d="1"/>
      </p:scale>
      <p:origin x="0" y="0"/>
    </p:cViewPr>
  </p:notesTextViewPr>
  <p:notesViewPr>
    <p:cSldViewPr>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commentAuthors" Target="commentAuthors.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160520" cy="754380"/>
          </a:xfrm>
          <a:prstGeom prst="rect">
            <a:avLst/>
          </a:prstGeom>
        </p:spPr>
        <p:txBody>
          <a:bodyPr vert="horz" lIns="141057" tIns="70529" rIns="141057" bIns="70529" rtlCol="0"/>
          <a:lstStyle>
            <a:lvl1pPr algn="l">
              <a:defRPr sz="1900"/>
            </a:lvl1pPr>
          </a:lstStyle>
          <a:p>
            <a:endParaRPr lang="nl-NL"/>
          </a:p>
        </p:txBody>
      </p:sp>
      <p:sp>
        <p:nvSpPr>
          <p:cNvPr id="3" name="Tijdelijke aanduiding voor datum 2"/>
          <p:cNvSpPr>
            <a:spLocks noGrp="1"/>
          </p:cNvSpPr>
          <p:nvPr>
            <p:ph type="dt" idx="1"/>
          </p:nvPr>
        </p:nvSpPr>
        <p:spPr>
          <a:xfrm>
            <a:off x="5438457" y="0"/>
            <a:ext cx="4160520" cy="754380"/>
          </a:xfrm>
          <a:prstGeom prst="rect">
            <a:avLst/>
          </a:prstGeom>
        </p:spPr>
        <p:txBody>
          <a:bodyPr vert="horz" lIns="141057" tIns="70529" rIns="141057" bIns="70529" rtlCol="0"/>
          <a:lstStyle>
            <a:lvl1pPr algn="r">
              <a:defRPr sz="1900"/>
            </a:lvl1pPr>
          </a:lstStyle>
          <a:p>
            <a:fld id="{4BB798F0-5EC0-43C2-A277-8817C062BF5F}" type="datetimeFigureOut">
              <a:rPr lang="nl-NL" smtClean="0"/>
              <a:t>14-6-2017</a:t>
            </a:fld>
            <a:endParaRPr lang="nl-NL"/>
          </a:p>
        </p:txBody>
      </p:sp>
      <p:sp>
        <p:nvSpPr>
          <p:cNvPr id="4" name="Tijdelijke aanduiding voor dia-afbeelding 3"/>
          <p:cNvSpPr>
            <a:spLocks noGrp="1" noRot="1" noChangeAspect="1"/>
          </p:cNvSpPr>
          <p:nvPr>
            <p:ph type="sldImg" idx="2"/>
          </p:nvPr>
        </p:nvSpPr>
        <p:spPr>
          <a:xfrm>
            <a:off x="2800350" y="1131888"/>
            <a:ext cx="4000500" cy="5657850"/>
          </a:xfrm>
          <a:prstGeom prst="rect">
            <a:avLst/>
          </a:prstGeom>
          <a:noFill/>
          <a:ln w="12700">
            <a:solidFill>
              <a:prstClr val="black"/>
            </a:solidFill>
          </a:ln>
        </p:spPr>
        <p:txBody>
          <a:bodyPr vert="horz" lIns="141057" tIns="70529" rIns="141057" bIns="70529" rtlCol="0" anchor="ctr"/>
          <a:lstStyle/>
          <a:p>
            <a:endParaRPr lang="nl-NL"/>
          </a:p>
        </p:txBody>
      </p:sp>
      <p:sp>
        <p:nvSpPr>
          <p:cNvPr id="5" name="Tijdelijke aanduiding voor notities 4"/>
          <p:cNvSpPr>
            <a:spLocks noGrp="1"/>
          </p:cNvSpPr>
          <p:nvPr>
            <p:ph type="body" sz="quarter" idx="3"/>
          </p:nvPr>
        </p:nvSpPr>
        <p:spPr>
          <a:xfrm>
            <a:off x="960120" y="7166610"/>
            <a:ext cx="7680960" cy="6789420"/>
          </a:xfrm>
          <a:prstGeom prst="rect">
            <a:avLst/>
          </a:prstGeom>
        </p:spPr>
        <p:txBody>
          <a:bodyPr vert="horz" lIns="141057" tIns="70529" rIns="141057" bIns="70529" rtlCol="0"/>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6" name="Tijdelijke aanduiding voor voettekst 5"/>
          <p:cNvSpPr>
            <a:spLocks noGrp="1"/>
          </p:cNvSpPr>
          <p:nvPr>
            <p:ph type="ftr" sz="quarter" idx="4"/>
          </p:nvPr>
        </p:nvSpPr>
        <p:spPr>
          <a:xfrm>
            <a:off x="0" y="14330602"/>
            <a:ext cx="4160520" cy="754380"/>
          </a:xfrm>
          <a:prstGeom prst="rect">
            <a:avLst/>
          </a:prstGeom>
        </p:spPr>
        <p:txBody>
          <a:bodyPr vert="horz" lIns="141057" tIns="70529" rIns="141057" bIns="70529" rtlCol="0" anchor="b"/>
          <a:lstStyle>
            <a:lvl1pPr algn="l">
              <a:defRPr sz="1900"/>
            </a:lvl1pPr>
          </a:lstStyle>
          <a:p>
            <a:endParaRPr lang="nl-NL"/>
          </a:p>
        </p:txBody>
      </p:sp>
      <p:sp>
        <p:nvSpPr>
          <p:cNvPr id="7" name="Tijdelijke aanduiding voor dianummer 6"/>
          <p:cNvSpPr>
            <a:spLocks noGrp="1"/>
          </p:cNvSpPr>
          <p:nvPr>
            <p:ph type="sldNum" sz="quarter" idx="5"/>
          </p:nvPr>
        </p:nvSpPr>
        <p:spPr>
          <a:xfrm>
            <a:off x="5438457" y="14330602"/>
            <a:ext cx="4160520" cy="754380"/>
          </a:xfrm>
          <a:prstGeom prst="rect">
            <a:avLst/>
          </a:prstGeom>
        </p:spPr>
        <p:txBody>
          <a:bodyPr vert="horz" lIns="141057" tIns="70529" rIns="141057" bIns="70529" rtlCol="0" anchor="b"/>
          <a:lstStyle>
            <a:lvl1pPr algn="r">
              <a:defRPr sz="1900"/>
            </a:lvl1pPr>
          </a:lstStyle>
          <a:p>
            <a:fld id="{11ED1D0C-33DC-4AB5-827C-63C990B3F91A}" type="slidenum">
              <a:rPr lang="nl-NL" smtClean="0"/>
              <a:t>‹#›</a:t>
            </a:fld>
            <a:endParaRPr lang="nl-NL"/>
          </a:p>
        </p:txBody>
      </p:sp>
    </p:spTree>
    <p:extLst>
      <p:ext uri="{BB962C8B-B14F-4D97-AF65-F5344CB8AC3E}">
        <p14:creationId xmlns:p14="http://schemas.microsoft.com/office/powerpoint/2010/main" val="18062359"/>
      </p:ext>
    </p:extLst>
  </p:cSld>
  <p:clrMap bg1="lt1" tx1="dk1" bg2="lt2" tx2="dk2" accent1="accent1" accent2="accent2" accent3="accent3" accent4="accent4" accent5="accent5" accent6="accent6" hlink="hlink" folHlink="folHlink"/>
  <p:notesStyle>
    <a:lvl1pPr marL="0" algn="l" defTabSz="4175882" rtl="0" eaLnBrk="1" latinLnBrk="0" hangingPunct="1">
      <a:defRPr sz="5500" kern="1200">
        <a:solidFill>
          <a:schemeClr val="tx1"/>
        </a:solidFill>
        <a:latin typeface="+mn-lt"/>
        <a:ea typeface="+mn-ea"/>
        <a:cs typeface="+mn-cs"/>
      </a:defRPr>
    </a:lvl1pPr>
    <a:lvl2pPr marL="2087941" algn="l" defTabSz="4175882" rtl="0" eaLnBrk="1" latinLnBrk="0" hangingPunct="1">
      <a:defRPr sz="5500" kern="1200">
        <a:solidFill>
          <a:schemeClr val="tx1"/>
        </a:solidFill>
        <a:latin typeface="+mn-lt"/>
        <a:ea typeface="+mn-ea"/>
        <a:cs typeface="+mn-cs"/>
      </a:defRPr>
    </a:lvl2pPr>
    <a:lvl3pPr marL="4175882" algn="l" defTabSz="4175882" rtl="0" eaLnBrk="1" latinLnBrk="0" hangingPunct="1">
      <a:defRPr sz="5500" kern="1200">
        <a:solidFill>
          <a:schemeClr val="tx1"/>
        </a:solidFill>
        <a:latin typeface="+mn-lt"/>
        <a:ea typeface="+mn-ea"/>
        <a:cs typeface="+mn-cs"/>
      </a:defRPr>
    </a:lvl3pPr>
    <a:lvl4pPr marL="6263823" algn="l" defTabSz="4175882" rtl="0" eaLnBrk="1" latinLnBrk="0" hangingPunct="1">
      <a:defRPr sz="5500" kern="1200">
        <a:solidFill>
          <a:schemeClr val="tx1"/>
        </a:solidFill>
        <a:latin typeface="+mn-lt"/>
        <a:ea typeface="+mn-ea"/>
        <a:cs typeface="+mn-cs"/>
      </a:defRPr>
    </a:lvl4pPr>
    <a:lvl5pPr marL="8351764" algn="l" defTabSz="4175882" rtl="0" eaLnBrk="1" latinLnBrk="0" hangingPunct="1">
      <a:defRPr sz="5500" kern="1200">
        <a:solidFill>
          <a:schemeClr val="tx1"/>
        </a:solidFill>
        <a:latin typeface="+mn-lt"/>
        <a:ea typeface="+mn-ea"/>
        <a:cs typeface="+mn-cs"/>
      </a:defRPr>
    </a:lvl5pPr>
    <a:lvl6pPr marL="10439705" algn="l" defTabSz="4175882" rtl="0" eaLnBrk="1" latinLnBrk="0" hangingPunct="1">
      <a:defRPr sz="5500" kern="1200">
        <a:solidFill>
          <a:schemeClr val="tx1"/>
        </a:solidFill>
        <a:latin typeface="+mn-lt"/>
        <a:ea typeface="+mn-ea"/>
        <a:cs typeface="+mn-cs"/>
      </a:defRPr>
    </a:lvl6pPr>
    <a:lvl7pPr marL="12527646" algn="l" defTabSz="4175882" rtl="0" eaLnBrk="1" latinLnBrk="0" hangingPunct="1">
      <a:defRPr sz="5500" kern="1200">
        <a:solidFill>
          <a:schemeClr val="tx1"/>
        </a:solidFill>
        <a:latin typeface="+mn-lt"/>
        <a:ea typeface="+mn-ea"/>
        <a:cs typeface="+mn-cs"/>
      </a:defRPr>
    </a:lvl7pPr>
    <a:lvl8pPr marL="14615587" algn="l" defTabSz="4175882" rtl="0" eaLnBrk="1" latinLnBrk="0" hangingPunct="1">
      <a:defRPr sz="5500" kern="1200">
        <a:solidFill>
          <a:schemeClr val="tx1"/>
        </a:solidFill>
        <a:latin typeface="+mn-lt"/>
        <a:ea typeface="+mn-ea"/>
        <a:cs typeface="+mn-cs"/>
      </a:defRPr>
    </a:lvl8pPr>
    <a:lvl9pPr marL="16703528" algn="l" defTabSz="4175882" rtl="0" eaLnBrk="1" latinLnBrk="0" hangingPunct="1">
      <a:defRPr sz="55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kolommen">
    <p:spTree>
      <p:nvGrpSpPr>
        <p:cNvPr id="1" name=""/>
        <p:cNvGrpSpPr/>
        <p:nvPr/>
      </p:nvGrpSpPr>
      <p:grpSpPr>
        <a:xfrm>
          <a:off x="0" y="0"/>
          <a:ext cx="0" cy="0"/>
          <a:chOff x="0" y="0"/>
          <a:chExt cx="0" cy="0"/>
        </a:xfrm>
      </p:grpSpPr>
      <p:sp>
        <p:nvSpPr>
          <p:cNvPr id="4" name="Tijdelijke aanduiding voor tekst 3"/>
          <p:cNvSpPr>
            <a:spLocks noGrp="1"/>
          </p:cNvSpPr>
          <p:nvPr>
            <p:ph type="body" sz="quarter" idx="19" hasCustomPrompt="1"/>
          </p:nvPr>
        </p:nvSpPr>
        <p:spPr>
          <a:xfrm>
            <a:off x="1673225" y="8871695"/>
            <a:ext cx="13465175" cy="30459384"/>
          </a:xfrm>
          <a:prstGeom prst="rect">
            <a:avLst/>
          </a:prstGeom>
        </p:spPr>
        <p:txBody>
          <a:bodyPr numCol="2" spcCol="1800000"/>
          <a:lstStyle>
            <a:lvl1pPr>
              <a:defRPr sz="3500" b="0">
                <a:solidFill>
                  <a:srgbClr val="005B94"/>
                </a:solidFill>
              </a:defRPr>
            </a:lvl1pPr>
            <a:lvl2pPr>
              <a:defRPr sz="3500">
                <a:solidFill>
                  <a:srgbClr val="005B94"/>
                </a:solidFill>
              </a:defRPr>
            </a:lvl2pPr>
            <a:lvl3pPr>
              <a:defRPr sz="3500">
                <a:solidFill>
                  <a:srgbClr val="005B94"/>
                </a:solidFill>
              </a:defRPr>
            </a:lvl3pPr>
            <a:lvl4pPr>
              <a:defRPr sz="3500">
                <a:solidFill>
                  <a:srgbClr val="005B94"/>
                </a:solidFill>
              </a:defRPr>
            </a:lvl4pPr>
            <a:lvl5pPr>
              <a:defRPr sz="3500">
                <a:solidFill>
                  <a:srgbClr val="005B94"/>
                </a:solidFill>
              </a:defRPr>
            </a:lvl5pPr>
          </a:lstStyle>
          <a:p>
            <a:pPr lvl="0"/>
            <a:r>
              <a:rPr lang="nl-NL" dirty="0" smtClean="0"/>
              <a:t>Platte tekst</a:t>
            </a:r>
          </a:p>
        </p:txBody>
      </p:sp>
      <p:sp>
        <p:nvSpPr>
          <p:cNvPr id="10" name="Rectangle 6"/>
          <p:cNvSpPr/>
          <p:nvPr userDrawn="1"/>
        </p:nvSpPr>
        <p:spPr>
          <a:xfrm>
            <a:off x="4231" y="2751015"/>
            <a:ext cx="30275213" cy="5328592"/>
          </a:xfrm>
          <a:prstGeom prst="rect">
            <a:avLst/>
          </a:prstGeom>
          <a:solidFill>
            <a:srgbClr val="0095DB"/>
          </a:solidFill>
          <a:ln>
            <a:solidFill>
              <a:srgbClr val="0093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692"/>
          </a:p>
        </p:txBody>
      </p:sp>
      <p:sp>
        <p:nvSpPr>
          <p:cNvPr id="14" name="Tijdelijke aanduiding voor tekst 13"/>
          <p:cNvSpPr>
            <a:spLocks noGrp="1"/>
          </p:cNvSpPr>
          <p:nvPr>
            <p:ph type="body" sz="quarter" idx="14" hasCustomPrompt="1"/>
          </p:nvPr>
        </p:nvSpPr>
        <p:spPr>
          <a:xfrm>
            <a:off x="1933058" y="6119434"/>
            <a:ext cx="15625763" cy="720080"/>
          </a:xfrm>
          <a:prstGeom prst="rect">
            <a:avLst/>
          </a:prstGeom>
        </p:spPr>
        <p:txBody>
          <a:bodyPr numCol="1">
            <a:noAutofit/>
          </a:bodyPr>
          <a:lstStyle>
            <a:lvl1pPr>
              <a:defRPr sz="400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nl-NL" dirty="0" smtClean="0"/>
              <a:t>Name Author</a:t>
            </a:r>
            <a:endParaRPr lang="nl-NL" dirty="0"/>
          </a:p>
        </p:txBody>
      </p:sp>
      <p:sp>
        <p:nvSpPr>
          <p:cNvPr id="11" name="Tijdelijke aanduiding voor afbeelding 15"/>
          <p:cNvSpPr>
            <a:spLocks noGrp="1"/>
          </p:cNvSpPr>
          <p:nvPr>
            <p:ph type="pic" sz="quarter" idx="17"/>
          </p:nvPr>
        </p:nvSpPr>
        <p:spPr>
          <a:xfrm>
            <a:off x="1672905" y="40353903"/>
            <a:ext cx="4680520" cy="1940704"/>
          </a:xfrm>
          <a:prstGeom prst="rect">
            <a:avLst/>
          </a:prstGeom>
        </p:spPr>
        <p:txBody>
          <a:bodyPr numCol="1">
            <a:normAutofit/>
          </a:bodyPr>
          <a:lstStyle>
            <a:lvl1pPr>
              <a:defRPr sz="4000">
                <a:solidFill>
                  <a:srgbClr val="005B94"/>
                </a:solidFill>
              </a:defRPr>
            </a:lvl1pPr>
          </a:lstStyle>
          <a:p>
            <a:r>
              <a:rPr lang="en-US" smtClean="0"/>
              <a:t>Click icon to add picture</a:t>
            </a:r>
            <a:endParaRPr lang="nl-NL" dirty="0"/>
          </a:p>
        </p:txBody>
      </p:sp>
      <p:sp>
        <p:nvSpPr>
          <p:cNvPr id="13" name="Titel 12"/>
          <p:cNvSpPr>
            <a:spLocks noGrp="1"/>
          </p:cNvSpPr>
          <p:nvPr>
            <p:ph type="title"/>
          </p:nvPr>
        </p:nvSpPr>
        <p:spPr>
          <a:xfrm>
            <a:off x="1600895" y="3039047"/>
            <a:ext cx="27291033" cy="2927771"/>
          </a:xfrm>
          <a:prstGeom prst="rect">
            <a:avLst/>
          </a:prstGeom>
        </p:spPr>
        <p:txBody>
          <a:bodyPr/>
          <a:lstStyle>
            <a:lvl1pPr>
              <a:defRPr sz="12000" b="1">
                <a:solidFill>
                  <a:schemeClr val="bg1"/>
                </a:solidFill>
              </a:defRPr>
            </a:lvl1pPr>
          </a:lstStyle>
          <a:p>
            <a:r>
              <a:rPr lang="en-US" dirty="0" smtClean="0"/>
              <a:t>Click to edit Master title style</a:t>
            </a:r>
            <a:endParaRPr lang="nl-NL" dirty="0"/>
          </a:p>
        </p:txBody>
      </p:sp>
      <p:sp>
        <p:nvSpPr>
          <p:cNvPr id="15" name="Tijdelijke aanduiding voor afbeelding 15"/>
          <p:cNvSpPr>
            <a:spLocks noGrp="1"/>
          </p:cNvSpPr>
          <p:nvPr>
            <p:ph type="pic" sz="quarter" idx="22"/>
          </p:nvPr>
        </p:nvSpPr>
        <p:spPr>
          <a:xfrm>
            <a:off x="7217520" y="40339191"/>
            <a:ext cx="4680520" cy="1940704"/>
          </a:xfrm>
          <a:prstGeom prst="rect">
            <a:avLst/>
          </a:prstGeom>
        </p:spPr>
        <p:txBody>
          <a:bodyPr numCol="1">
            <a:normAutofit/>
          </a:bodyPr>
          <a:lstStyle>
            <a:lvl1pPr>
              <a:defRPr sz="4000">
                <a:solidFill>
                  <a:srgbClr val="005B94"/>
                </a:solidFill>
              </a:defRPr>
            </a:lvl1pPr>
          </a:lstStyle>
          <a:p>
            <a:r>
              <a:rPr lang="en-US" smtClean="0"/>
              <a:t>Click icon to add picture</a:t>
            </a:r>
            <a:endParaRPr lang="nl-NL" dirty="0"/>
          </a:p>
        </p:txBody>
      </p:sp>
      <p:sp>
        <p:nvSpPr>
          <p:cNvPr id="16" name="Tijdelijke aanduiding voor tekst 13"/>
          <p:cNvSpPr>
            <a:spLocks noGrp="1"/>
          </p:cNvSpPr>
          <p:nvPr>
            <p:ph type="body" sz="quarter" idx="23" hasCustomPrompt="1"/>
          </p:nvPr>
        </p:nvSpPr>
        <p:spPr>
          <a:xfrm>
            <a:off x="1573018" y="6192880"/>
            <a:ext cx="576063" cy="502618"/>
          </a:xfrm>
          <a:prstGeom prst="rect">
            <a:avLst/>
          </a:prstGeom>
        </p:spPr>
        <p:txBody>
          <a:bodyPr numCol="1">
            <a:noAutofit/>
          </a:bodyPr>
          <a:lstStyle>
            <a:lvl1pPr>
              <a:defRPr sz="200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nl-NL" dirty="0" smtClean="0"/>
              <a:t>01</a:t>
            </a:r>
            <a:endParaRPr lang="nl-NL" dirty="0"/>
          </a:p>
        </p:txBody>
      </p:sp>
      <p:sp>
        <p:nvSpPr>
          <p:cNvPr id="18" name="Tijdelijke aanduiding voor tekst 13"/>
          <p:cNvSpPr>
            <a:spLocks noGrp="1"/>
          </p:cNvSpPr>
          <p:nvPr>
            <p:ph type="body" sz="quarter" idx="24" hasCustomPrompt="1"/>
          </p:nvPr>
        </p:nvSpPr>
        <p:spPr>
          <a:xfrm>
            <a:off x="1933031" y="6695498"/>
            <a:ext cx="15625763" cy="720080"/>
          </a:xfrm>
          <a:prstGeom prst="rect">
            <a:avLst/>
          </a:prstGeom>
        </p:spPr>
        <p:txBody>
          <a:bodyPr numCol="1">
            <a:noAutofit/>
          </a:bodyPr>
          <a:lstStyle>
            <a:lvl1pPr>
              <a:defRPr sz="400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nl-NL" dirty="0" smtClean="0"/>
              <a:t>Name Author</a:t>
            </a:r>
            <a:endParaRPr lang="nl-NL" dirty="0"/>
          </a:p>
        </p:txBody>
      </p:sp>
      <p:sp>
        <p:nvSpPr>
          <p:cNvPr id="19" name="Tijdelijke aanduiding voor tekst 13"/>
          <p:cNvSpPr>
            <a:spLocks noGrp="1"/>
          </p:cNvSpPr>
          <p:nvPr>
            <p:ph type="body" sz="quarter" idx="25" hasCustomPrompt="1"/>
          </p:nvPr>
        </p:nvSpPr>
        <p:spPr>
          <a:xfrm>
            <a:off x="1572991" y="6768944"/>
            <a:ext cx="576063" cy="502618"/>
          </a:xfrm>
          <a:prstGeom prst="rect">
            <a:avLst/>
          </a:prstGeom>
        </p:spPr>
        <p:txBody>
          <a:bodyPr numCol="1">
            <a:noAutofit/>
          </a:bodyPr>
          <a:lstStyle>
            <a:lvl1pPr>
              <a:defRPr sz="200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nl-NL" dirty="0" smtClean="0"/>
              <a:t>02</a:t>
            </a:r>
            <a:endParaRPr lang="nl-NL" dirty="0"/>
          </a:p>
        </p:txBody>
      </p:sp>
      <p:sp>
        <p:nvSpPr>
          <p:cNvPr id="22" name="Tijdelijke aanduiding voor tekst 19"/>
          <p:cNvSpPr>
            <a:spLocks noGrp="1"/>
          </p:cNvSpPr>
          <p:nvPr>
            <p:ph type="body" sz="quarter" idx="26" hasCustomPrompt="1"/>
          </p:nvPr>
        </p:nvSpPr>
        <p:spPr>
          <a:xfrm>
            <a:off x="12546112" y="40339191"/>
            <a:ext cx="8856984" cy="2016224"/>
          </a:xfrm>
          <a:prstGeom prst="rect">
            <a:avLst/>
          </a:prstGeom>
        </p:spPr>
        <p:txBody>
          <a:bodyPr/>
          <a:lstStyle>
            <a:lvl1pPr>
              <a:defRPr sz="3000" baseline="0">
                <a:solidFill>
                  <a:srgbClr val="005B94"/>
                </a:solidFill>
              </a:defRPr>
            </a:lvl1pPr>
            <a:lvl2pPr>
              <a:defRPr sz="3000">
                <a:solidFill>
                  <a:srgbClr val="005B94"/>
                </a:solidFill>
              </a:defRPr>
            </a:lvl2pPr>
            <a:lvl3pPr>
              <a:defRPr sz="3000">
                <a:solidFill>
                  <a:srgbClr val="005B94"/>
                </a:solidFill>
              </a:defRPr>
            </a:lvl3pPr>
            <a:lvl4pPr>
              <a:defRPr sz="3000">
                <a:solidFill>
                  <a:srgbClr val="005B94"/>
                </a:solidFill>
              </a:defRPr>
            </a:lvl4pPr>
            <a:lvl5pPr>
              <a:defRPr sz="3000">
                <a:solidFill>
                  <a:srgbClr val="005B94"/>
                </a:solidFill>
              </a:defRPr>
            </a:lvl5pPr>
          </a:lstStyle>
          <a:p>
            <a:pPr lvl="0"/>
            <a:r>
              <a:rPr lang="nl-NL" dirty="0" smtClean="0"/>
              <a:t>01: Author 01</a:t>
            </a:r>
            <a:endParaRPr lang="nl-NL" dirty="0"/>
          </a:p>
        </p:txBody>
      </p:sp>
      <p:sp>
        <p:nvSpPr>
          <p:cNvPr id="23" name="Tijdelijke aanduiding voor afbeelding 15"/>
          <p:cNvSpPr>
            <a:spLocks noGrp="1"/>
          </p:cNvSpPr>
          <p:nvPr>
            <p:ph type="pic" sz="quarter" idx="28"/>
          </p:nvPr>
        </p:nvSpPr>
        <p:spPr>
          <a:xfrm>
            <a:off x="26011608" y="446759"/>
            <a:ext cx="2808312" cy="1940704"/>
          </a:xfrm>
          <a:prstGeom prst="rect">
            <a:avLst/>
          </a:prstGeom>
        </p:spPr>
        <p:txBody>
          <a:bodyPr numCol="1">
            <a:normAutofit/>
          </a:bodyPr>
          <a:lstStyle>
            <a:lvl1pPr>
              <a:defRPr sz="4000">
                <a:solidFill>
                  <a:srgbClr val="005B94"/>
                </a:solidFill>
              </a:defRPr>
            </a:lvl1pPr>
          </a:lstStyle>
          <a:p>
            <a:r>
              <a:rPr lang="en-US" smtClean="0"/>
              <a:t>Click icon to add picture</a:t>
            </a:r>
            <a:endParaRPr lang="nl-NL" dirty="0"/>
          </a:p>
        </p:txBody>
      </p:sp>
      <p:sp>
        <p:nvSpPr>
          <p:cNvPr id="24" name="Tijdelijke aanduiding voor afbeelding 15"/>
          <p:cNvSpPr>
            <a:spLocks noGrp="1"/>
          </p:cNvSpPr>
          <p:nvPr>
            <p:ph type="pic" sz="quarter" idx="29"/>
          </p:nvPr>
        </p:nvSpPr>
        <p:spPr>
          <a:xfrm>
            <a:off x="22915264" y="446759"/>
            <a:ext cx="2808312" cy="1940704"/>
          </a:xfrm>
          <a:prstGeom prst="rect">
            <a:avLst/>
          </a:prstGeom>
        </p:spPr>
        <p:txBody>
          <a:bodyPr numCol="1">
            <a:normAutofit/>
          </a:bodyPr>
          <a:lstStyle>
            <a:lvl1pPr>
              <a:defRPr sz="4000">
                <a:solidFill>
                  <a:srgbClr val="005B94"/>
                </a:solidFill>
              </a:defRPr>
            </a:lvl1pPr>
          </a:lstStyle>
          <a:p>
            <a:r>
              <a:rPr lang="en-US" smtClean="0"/>
              <a:t>Click icon to add picture</a:t>
            </a:r>
            <a:endParaRPr lang="nl-NL" dirty="0"/>
          </a:p>
        </p:txBody>
      </p:sp>
      <p:sp>
        <p:nvSpPr>
          <p:cNvPr id="20" name="Tijdelijke aanduiding voor tekst 13"/>
          <p:cNvSpPr>
            <a:spLocks noGrp="1"/>
          </p:cNvSpPr>
          <p:nvPr>
            <p:ph type="body" sz="quarter" idx="30" hasCustomPrompt="1"/>
          </p:nvPr>
        </p:nvSpPr>
        <p:spPr>
          <a:xfrm>
            <a:off x="1572991" y="7343086"/>
            <a:ext cx="576063" cy="502618"/>
          </a:xfrm>
          <a:prstGeom prst="rect">
            <a:avLst/>
          </a:prstGeom>
        </p:spPr>
        <p:txBody>
          <a:bodyPr numCol="1">
            <a:noAutofit/>
          </a:bodyPr>
          <a:lstStyle>
            <a:lvl1pPr>
              <a:defRPr sz="200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nl-NL" dirty="0" smtClean="0"/>
              <a:t>03</a:t>
            </a:r>
            <a:endParaRPr lang="nl-NL" dirty="0"/>
          </a:p>
        </p:txBody>
      </p:sp>
      <p:sp>
        <p:nvSpPr>
          <p:cNvPr id="21" name="Tijdelijke aanduiding voor tekst 13"/>
          <p:cNvSpPr>
            <a:spLocks noGrp="1"/>
          </p:cNvSpPr>
          <p:nvPr>
            <p:ph type="body" sz="quarter" idx="31" hasCustomPrompt="1"/>
          </p:nvPr>
        </p:nvSpPr>
        <p:spPr>
          <a:xfrm>
            <a:off x="1933004" y="7206910"/>
            <a:ext cx="15625763" cy="720080"/>
          </a:xfrm>
          <a:prstGeom prst="rect">
            <a:avLst/>
          </a:prstGeom>
        </p:spPr>
        <p:txBody>
          <a:bodyPr numCol="1">
            <a:noAutofit/>
          </a:bodyPr>
          <a:lstStyle>
            <a:lvl1pPr>
              <a:defRPr sz="4000">
                <a:solidFill>
                  <a:schemeClr val="bg1"/>
                </a:solidFill>
              </a:defRPr>
            </a:lvl1pPr>
            <a:lvl2pPr>
              <a:defRPr sz="6000">
                <a:solidFill>
                  <a:schemeClr val="bg1"/>
                </a:solidFill>
              </a:defRPr>
            </a:lvl2pPr>
            <a:lvl3pPr>
              <a:defRPr sz="6000">
                <a:solidFill>
                  <a:schemeClr val="bg1"/>
                </a:solidFill>
              </a:defRPr>
            </a:lvl3pPr>
            <a:lvl4pPr>
              <a:defRPr sz="6000">
                <a:solidFill>
                  <a:schemeClr val="bg1"/>
                </a:solidFill>
              </a:defRPr>
            </a:lvl4pPr>
            <a:lvl5pPr>
              <a:defRPr sz="6000">
                <a:solidFill>
                  <a:schemeClr val="bg1"/>
                </a:solidFill>
              </a:defRPr>
            </a:lvl5pPr>
          </a:lstStyle>
          <a:p>
            <a:pPr lvl="0"/>
            <a:r>
              <a:rPr lang="nl-NL" dirty="0" smtClean="0"/>
              <a:t>Name Author</a:t>
            </a:r>
            <a:endParaRPr lang="nl-NL" dirty="0"/>
          </a:p>
        </p:txBody>
      </p:sp>
      <p:sp>
        <p:nvSpPr>
          <p:cNvPr id="25" name="Tijdelijke aanduiding voor tekst 3"/>
          <p:cNvSpPr>
            <a:spLocks noGrp="1"/>
          </p:cNvSpPr>
          <p:nvPr>
            <p:ph type="body" sz="quarter" idx="32" hasCustomPrompt="1"/>
          </p:nvPr>
        </p:nvSpPr>
        <p:spPr>
          <a:xfrm>
            <a:off x="15426753" y="8874418"/>
            <a:ext cx="13465175" cy="30459384"/>
          </a:xfrm>
          <a:prstGeom prst="rect">
            <a:avLst/>
          </a:prstGeom>
        </p:spPr>
        <p:txBody>
          <a:bodyPr numCol="2" spcCol="1800000"/>
          <a:lstStyle>
            <a:lvl1pPr>
              <a:defRPr sz="3500" b="0">
                <a:solidFill>
                  <a:srgbClr val="005B94"/>
                </a:solidFill>
              </a:defRPr>
            </a:lvl1pPr>
            <a:lvl2pPr>
              <a:defRPr sz="3500">
                <a:solidFill>
                  <a:srgbClr val="005B94"/>
                </a:solidFill>
              </a:defRPr>
            </a:lvl2pPr>
            <a:lvl3pPr>
              <a:defRPr sz="3500">
                <a:solidFill>
                  <a:srgbClr val="005B94"/>
                </a:solidFill>
              </a:defRPr>
            </a:lvl3pPr>
            <a:lvl4pPr>
              <a:defRPr sz="3500">
                <a:solidFill>
                  <a:srgbClr val="005B94"/>
                </a:solidFill>
              </a:defRPr>
            </a:lvl4pPr>
            <a:lvl5pPr>
              <a:defRPr sz="3500">
                <a:solidFill>
                  <a:srgbClr val="005B94"/>
                </a:solidFill>
              </a:defRPr>
            </a:lvl5pPr>
          </a:lstStyle>
          <a:p>
            <a:pPr lvl="0"/>
            <a:r>
              <a:rPr lang="nl-NL" dirty="0" smtClean="0"/>
              <a:t>Platte tekst</a:t>
            </a:r>
          </a:p>
        </p:txBody>
      </p:sp>
    </p:spTree>
    <p:extLst>
      <p:ext uri="{BB962C8B-B14F-4D97-AF65-F5344CB8AC3E}">
        <p14:creationId xmlns:p14="http://schemas.microsoft.com/office/powerpoint/2010/main" val="1074954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Afbeelding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1" y="4129"/>
            <a:ext cx="30275652" cy="42798043"/>
          </a:xfrm>
          <a:prstGeom prst="rect">
            <a:avLst/>
          </a:prstGeom>
        </p:spPr>
      </p:pic>
      <p:sp>
        <p:nvSpPr>
          <p:cNvPr id="3" name="Tijdelijke aanduiding voor tekst 19"/>
          <p:cNvSpPr txBox="1">
            <a:spLocks/>
          </p:cNvSpPr>
          <p:nvPr userDrawn="1"/>
        </p:nvSpPr>
        <p:spPr>
          <a:xfrm>
            <a:off x="23995384" y="42154103"/>
            <a:ext cx="4608512" cy="648072"/>
          </a:xfrm>
          <a:prstGeom prst="rect">
            <a:avLst/>
          </a:prstGeom>
        </p:spPr>
        <p:txBody>
          <a:bodyPr/>
          <a:lstStyle>
            <a:lvl1pPr marL="0" marR="0" indent="0" algn="r" defTabSz="3599141" rtl="0" eaLnBrk="1" fontAlgn="auto" latinLnBrk="0" hangingPunct="1">
              <a:lnSpc>
                <a:spcPct val="100000"/>
              </a:lnSpc>
              <a:spcBef>
                <a:spcPts val="0"/>
              </a:spcBef>
              <a:spcAft>
                <a:spcPts val="0"/>
              </a:spcAft>
              <a:buClrTx/>
              <a:buSzTx/>
              <a:buFontTx/>
              <a:buNone/>
              <a:tabLst/>
              <a:defRPr sz="3000" kern="1200" baseline="0">
                <a:solidFill>
                  <a:srgbClr val="005B94"/>
                </a:solidFill>
                <a:latin typeface="+mn-lt"/>
                <a:ea typeface="+mn-ea"/>
                <a:cs typeface="+mn-cs"/>
              </a:defRPr>
            </a:lvl1pPr>
            <a:lvl2pPr marL="2087941" indent="0" algn="l" defTabSz="4175882" rtl="0" eaLnBrk="1" latinLnBrk="0" hangingPunct="1">
              <a:spcBef>
                <a:spcPct val="20000"/>
              </a:spcBef>
              <a:buFont typeface="Arial" panose="020B0604020202020204" pitchFamily="34" charset="0"/>
              <a:buNone/>
              <a:defRPr sz="3000" kern="1200">
                <a:solidFill>
                  <a:srgbClr val="005B94"/>
                </a:solidFill>
                <a:latin typeface="+mn-lt"/>
                <a:ea typeface="+mn-ea"/>
                <a:cs typeface="+mn-cs"/>
              </a:defRPr>
            </a:lvl2pPr>
            <a:lvl3pPr marL="4175882" indent="0" algn="l" defTabSz="4175882" rtl="0" eaLnBrk="1" latinLnBrk="0" hangingPunct="1">
              <a:spcBef>
                <a:spcPct val="20000"/>
              </a:spcBef>
              <a:buFont typeface="Arial" panose="020B0604020202020204" pitchFamily="34" charset="0"/>
              <a:buNone/>
              <a:defRPr sz="3000" kern="1200">
                <a:solidFill>
                  <a:srgbClr val="005B94"/>
                </a:solidFill>
                <a:latin typeface="+mn-lt"/>
                <a:ea typeface="+mn-ea"/>
                <a:cs typeface="+mn-cs"/>
              </a:defRPr>
            </a:lvl3pPr>
            <a:lvl4pPr marL="6263823" indent="0" algn="l" defTabSz="4175882" rtl="0" eaLnBrk="1" latinLnBrk="0" hangingPunct="1">
              <a:spcBef>
                <a:spcPct val="20000"/>
              </a:spcBef>
              <a:buFont typeface="Arial" panose="020B0604020202020204" pitchFamily="34" charset="0"/>
              <a:buNone/>
              <a:defRPr sz="3000" kern="1200">
                <a:solidFill>
                  <a:srgbClr val="005B94"/>
                </a:solidFill>
                <a:latin typeface="+mn-lt"/>
                <a:ea typeface="+mn-ea"/>
                <a:cs typeface="+mn-cs"/>
              </a:defRPr>
            </a:lvl4pPr>
            <a:lvl5pPr marL="8351764" indent="0" algn="l" defTabSz="4175882" rtl="0" eaLnBrk="1" latinLnBrk="0" hangingPunct="1">
              <a:spcBef>
                <a:spcPct val="20000"/>
              </a:spcBef>
              <a:buFont typeface="Arial" panose="020B0604020202020204" pitchFamily="34" charset="0"/>
              <a:buNone/>
              <a:defRPr sz="3000" kern="1200">
                <a:solidFill>
                  <a:srgbClr val="005B94"/>
                </a:solidFill>
                <a:latin typeface="+mn-lt"/>
                <a:ea typeface="+mn-ea"/>
                <a:cs typeface="+mn-cs"/>
              </a:defRPr>
            </a:lvl5pPr>
            <a:lvl6pPr marL="11483675"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a:lstStyle>
          <a:p>
            <a:r>
              <a:rPr lang="nl-NL" smtClean="0"/>
              <a:t>www.hz.nl</a:t>
            </a:r>
            <a:endParaRPr lang="nl-NL" dirty="0"/>
          </a:p>
        </p:txBody>
      </p:sp>
      <p:sp>
        <p:nvSpPr>
          <p:cNvPr id="2" name="Title Placeholder 1"/>
          <p:cNvSpPr>
            <a:spLocks noGrp="1"/>
          </p:cNvSpPr>
          <p:nvPr>
            <p:ph type="title"/>
          </p:nvPr>
        </p:nvSpPr>
        <p:spPr>
          <a:xfrm>
            <a:off x="2081213" y="2278063"/>
            <a:ext cx="26114375" cy="82740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4" name="Text Placeholder 3"/>
          <p:cNvSpPr>
            <a:spLocks noGrp="1"/>
          </p:cNvSpPr>
          <p:nvPr>
            <p:ph type="body" idx="1"/>
          </p:nvPr>
        </p:nvSpPr>
        <p:spPr>
          <a:xfrm>
            <a:off x="2081213" y="11393488"/>
            <a:ext cx="26114375" cy="271589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2"/>
          </p:nvPr>
        </p:nvSpPr>
        <p:spPr>
          <a:xfrm>
            <a:off x="2081213" y="39671625"/>
            <a:ext cx="6811962" cy="2278063"/>
          </a:xfrm>
          <a:prstGeom prst="rect">
            <a:avLst/>
          </a:prstGeom>
        </p:spPr>
        <p:txBody>
          <a:bodyPr vert="horz" lIns="91440" tIns="45720" rIns="91440" bIns="45720" rtlCol="0" anchor="ctr"/>
          <a:lstStyle>
            <a:lvl1pPr algn="l">
              <a:defRPr sz="1200">
                <a:solidFill>
                  <a:schemeClr val="tx1">
                    <a:tint val="75000"/>
                  </a:schemeClr>
                </a:solidFill>
              </a:defRPr>
            </a:lvl1pPr>
          </a:lstStyle>
          <a:p>
            <a:fld id="{948AFA52-E0D1-4AC5-AA36-3417880CD0EF}" type="datetimeFigureOut">
              <a:rPr lang="en-US" smtClean="0"/>
              <a:t>6/14/2017</a:t>
            </a:fld>
            <a:endParaRPr lang="en-US"/>
          </a:p>
        </p:txBody>
      </p:sp>
      <p:sp>
        <p:nvSpPr>
          <p:cNvPr id="6" name="Footer Placeholder 5"/>
          <p:cNvSpPr>
            <a:spLocks noGrp="1"/>
          </p:cNvSpPr>
          <p:nvPr>
            <p:ph type="ftr" sz="quarter" idx="3"/>
          </p:nvPr>
        </p:nvSpPr>
        <p:spPr>
          <a:xfrm>
            <a:off x="10029825" y="39671625"/>
            <a:ext cx="10217150" cy="22780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Slide Number Placeholder 6"/>
          <p:cNvSpPr>
            <a:spLocks noGrp="1"/>
          </p:cNvSpPr>
          <p:nvPr>
            <p:ph type="sldNum" sz="quarter" idx="4"/>
          </p:nvPr>
        </p:nvSpPr>
        <p:spPr>
          <a:xfrm>
            <a:off x="21383625" y="39671625"/>
            <a:ext cx="6811963" cy="2278063"/>
          </a:xfrm>
          <a:prstGeom prst="rect">
            <a:avLst/>
          </a:prstGeom>
        </p:spPr>
        <p:txBody>
          <a:bodyPr vert="horz" lIns="91440" tIns="45720" rIns="91440" bIns="45720" rtlCol="0" anchor="ctr"/>
          <a:lstStyle>
            <a:lvl1pPr algn="r">
              <a:defRPr sz="1200">
                <a:solidFill>
                  <a:schemeClr val="tx1">
                    <a:tint val="75000"/>
                  </a:schemeClr>
                </a:solidFill>
              </a:defRPr>
            </a:lvl1pPr>
          </a:lstStyle>
          <a:p>
            <a:fld id="{49138E8F-00FF-481D-B837-79D537A4A99D}" type="slidenum">
              <a:rPr lang="en-US" smtClean="0"/>
              <a:t>‹#›</a:t>
            </a:fld>
            <a:endParaRPr lang="en-US"/>
          </a:p>
        </p:txBody>
      </p:sp>
    </p:spTree>
    <p:extLst>
      <p:ext uri="{BB962C8B-B14F-4D97-AF65-F5344CB8AC3E}">
        <p14:creationId xmlns:p14="http://schemas.microsoft.com/office/powerpoint/2010/main" val="3552113228"/>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4175882" rtl="0" eaLnBrk="1" latinLnBrk="0" hangingPunct="1">
        <a:spcBef>
          <a:spcPct val="0"/>
        </a:spcBef>
        <a:buNone/>
        <a:defRPr sz="20100" kern="1200">
          <a:solidFill>
            <a:schemeClr val="tx1"/>
          </a:solidFill>
          <a:latin typeface="+mj-lt"/>
          <a:ea typeface="+mj-ea"/>
          <a:cs typeface="+mj-cs"/>
        </a:defRPr>
      </a:lvl1pPr>
    </p:titleStyle>
    <p:bodyStyle>
      <a:lvl1pPr marL="0" marR="0" indent="0" algn="l" defTabSz="3599141" rtl="0" eaLnBrk="1" fontAlgn="auto" latinLnBrk="0" hangingPunct="1">
        <a:lnSpc>
          <a:spcPct val="100000"/>
        </a:lnSpc>
        <a:spcBef>
          <a:spcPts val="0"/>
        </a:spcBef>
        <a:spcAft>
          <a:spcPts val="0"/>
        </a:spcAft>
        <a:buClrTx/>
        <a:buSzTx/>
        <a:buFontTx/>
        <a:buNone/>
        <a:tabLst/>
        <a:defRPr sz="9600" kern="1200">
          <a:solidFill>
            <a:schemeClr val="tx1"/>
          </a:solidFill>
          <a:latin typeface="+mn-lt"/>
          <a:ea typeface="+mn-ea"/>
          <a:cs typeface="+mn-cs"/>
        </a:defRPr>
      </a:lvl1pPr>
      <a:lvl2pPr marL="2087941" indent="0" algn="l" defTabSz="4175882" rtl="0" eaLnBrk="1" latinLnBrk="0" hangingPunct="1">
        <a:spcBef>
          <a:spcPct val="20000"/>
        </a:spcBef>
        <a:buFont typeface="Arial" panose="020B0604020202020204" pitchFamily="34" charset="0"/>
        <a:buNone/>
        <a:defRPr sz="12800" kern="1200">
          <a:solidFill>
            <a:schemeClr val="tx1"/>
          </a:solidFill>
          <a:latin typeface="+mn-lt"/>
          <a:ea typeface="+mn-ea"/>
          <a:cs typeface="+mn-cs"/>
        </a:defRPr>
      </a:lvl2pPr>
      <a:lvl3pPr marL="4175882" indent="0" algn="l" defTabSz="4175882" rtl="0" eaLnBrk="1" latinLnBrk="0" hangingPunct="1">
        <a:spcBef>
          <a:spcPct val="20000"/>
        </a:spcBef>
        <a:buFont typeface="Arial" panose="020B0604020202020204" pitchFamily="34" charset="0"/>
        <a:buNone/>
        <a:defRPr sz="11000" kern="1200">
          <a:solidFill>
            <a:schemeClr val="tx1"/>
          </a:solidFill>
          <a:latin typeface="+mn-lt"/>
          <a:ea typeface="+mn-ea"/>
          <a:cs typeface="+mn-cs"/>
        </a:defRPr>
      </a:lvl3pPr>
      <a:lvl4pPr marL="6263823" indent="0" algn="l" defTabSz="4175882" rtl="0" eaLnBrk="1" latinLnBrk="0" hangingPunct="1">
        <a:spcBef>
          <a:spcPct val="20000"/>
        </a:spcBef>
        <a:buFont typeface="Arial" panose="020B0604020202020204" pitchFamily="34" charset="0"/>
        <a:buNone/>
        <a:defRPr sz="9100" kern="1200">
          <a:solidFill>
            <a:schemeClr val="tx1"/>
          </a:solidFill>
          <a:latin typeface="+mn-lt"/>
          <a:ea typeface="+mn-ea"/>
          <a:cs typeface="+mn-cs"/>
        </a:defRPr>
      </a:lvl4pPr>
      <a:lvl5pPr marL="8351764" indent="0" algn="l" defTabSz="4175882" rtl="0" eaLnBrk="1" latinLnBrk="0" hangingPunct="1">
        <a:spcBef>
          <a:spcPct val="20000"/>
        </a:spcBef>
        <a:buFont typeface="Arial" panose="020B0604020202020204" pitchFamily="34" charset="0"/>
        <a:buNone/>
        <a:defRPr sz="9100" kern="1200">
          <a:solidFill>
            <a:schemeClr val="tx1"/>
          </a:solidFill>
          <a:latin typeface="+mn-lt"/>
          <a:ea typeface="+mn-ea"/>
          <a:cs typeface="+mn-cs"/>
        </a:defRPr>
      </a:lvl5pPr>
      <a:lvl6pPr marL="11483675"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6pPr>
      <a:lvl7pPr marL="13571616"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7pPr>
      <a:lvl8pPr marL="15659557"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8pPr>
      <a:lvl9pPr marL="17747498" indent="-1043970" algn="l" defTabSz="4175882" rtl="0" eaLnBrk="1" latinLnBrk="0" hangingPunct="1">
        <a:spcBef>
          <a:spcPct val="20000"/>
        </a:spcBef>
        <a:buFont typeface="Arial" panose="020B0604020202020204" pitchFamily="34" charset="0"/>
        <a:buChar char="•"/>
        <a:defRPr sz="9100" kern="1200">
          <a:solidFill>
            <a:schemeClr val="tx1"/>
          </a:solidFill>
          <a:latin typeface="+mn-lt"/>
          <a:ea typeface="+mn-ea"/>
          <a:cs typeface="+mn-cs"/>
        </a:defRPr>
      </a:lvl9pPr>
    </p:bodyStyle>
    <p:otherStyle>
      <a:defPPr>
        <a:defRPr lang="nl-NL"/>
      </a:defPPr>
      <a:lvl1pPr marL="0" algn="l" defTabSz="4175882" rtl="0" eaLnBrk="1" latinLnBrk="0" hangingPunct="1">
        <a:defRPr sz="8200" kern="1200">
          <a:solidFill>
            <a:schemeClr val="tx1"/>
          </a:solidFill>
          <a:latin typeface="+mn-lt"/>
          <a:ea typeface="+mn-ea"/>
          <a:cs typeface="+mn-cs"/>
        </a:defRPr>
      </a:lvl1pPr>
      <a:lvl2pPr marL="2087941" algn="l" defTabSz="4175882" rtl="0" eaLnBrk="1" latinLnBrk="0" hangingPunct="1">
        <a:defRPr sz="8200" kern="1200">
          <a:solidFill>
            <a:schemeClr val="tx1"/>
          </a:solidFill>
          <a:latin typeface="+mn-lt"/>
          <a:ea typeface="+mn-ea"/>
          <a:cs typeface="+mn-cs"/>
        </a:defRPr>
      </a:lvl2pPr>
      <a:lvl3pPr marL="4175882" algn="l" defTabSz="4175882" rtl="0" eaLnBrk="1" latinLnBrk="0" hangingPunct="1">
        <a:defRPr sz="8200" kern="1200">
          <a:solidFill>
            <a:schemeClr val="tx1"/>
          </a:solidFill>
          <a:latin typeface="+mn-lt"/>
          <a:ea typeface="+mn-ea"/>
          <a:cs typeface="+mn-cs"/>
        </a:defRPr>
      </a:lvl3pPr>
      <a:lvl4pPr marL="6263823" algn="l" defTabSz="4175882" rtl="0" eaLnBrk="1" latinLnBrk="0" hangingPunct="1">
        <a:defRPr sz="8200" kern="1200">
          <a:solidFill>
            <a:schemeClr val="tx1"/>
          </a:solidFill>
          <a:latin typeface="+mn-lt"/>
          <a:ea typeface="+mn-ea"/>
          <a:cs typeface="+mn-cs"/>
        </a:defRPr>
      </a:lvl4pPr>
      <a:lvl5pPr marL="8351764" algn="l" defTabSz="4175882" rtl="0" eaLnBrk="1" latinLnBrk="0" hangingPunct="1">
        <a:defRPr sz="8200" kern="1200">
          <a:solidFill>
            <a:schemeClr val="tx1"/>
          </a:solidFill>
          <a:latin typeface="+mn-lt"/>
          <a:ea typeface="+mn-ea"/>
          <a:cs typeface="+mn-cs"/>
        </a:defRPr>
      </a:lvl5pPr>
      <a:lvl6pPr marL="10439705" algn="l" defTabSz="4175882" rtl="0" eaLnBrk="1" latinLnBrk="0" hangingPunct="1">
        <a:defRPr sz="8200" kern="1200">
          <a:solidFill>
            <a:schemeClr val="tx1"/>
          </a:solidFill>
          <a:latin typeface="+mn-lt"/>
          <a:ea typeface="+mn-ea"/>
          <a:cs typeface="+mn-cs"/>
        </a:defRPr>
      </a:lvl6pPr>
      <a:lvl7pPr marL="12527646" algn="l" defTabSz="4175882" rtl="0" eaLnBrk="1" latinLnBrk="0" hangingPunct="1">
        <a:defRPr sz="8200" kern="1200">
          <a:solidFill>
            <a:schemeClr val="tx1"/>
          </a:solidFill>
          <a:latin typeface="+mn-lt"/>
          <a:ea typeface="+mn-ea"/>
          <a:cs typeface="+mn-cs"/>
        </a:defRPr>
      </a:lvl7pPr>
      <a:lvl8pPr marL="14615587" algn="l" defTabSz="4175882" rtl="0" eaLnBrk="1" latinLnBrk="0" hangingPunct="1">
        <a:defRPr sz="8200" kern="1200">
          <a:solidFill>
            <a:schemeClr val="tx1"/>
          </a:solidFill>
          <a:latin typeface="+mn-lt"/>
          <a:ea typeface="+mn-ea"/>
          <a:cs typeface="+mn-cs"/>
        </a:defRPr>
      </a:lvl8pPr>
      <a:lvl9pPr marL="16703528" algn="l" defTabSz="4175882"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ans.cappon@hz.nl" TargetMode="External"/><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Afbeelding 1"/>
          <p:cNvPicPr/>
          <p:nvPr/>
        </p:nvPicPr>
        <p:blipFill rotWithShape="1">
          <a:blip r:embed="rId2" cstate="print">
            <a:extLst>
              <a:ext uri="{28A0092B-C50C-407E-A947-70E740481C1C}">
                <a14:useLocalDpi xmlns:a14="http://schemas.microsoft.com/office/drawing/2010/main" val="0"/>
              </a:ext>
            </a:extLst>
          </a:blip>
          <a:srcRect b="4713"/>
          <a:stretch/>
        </p:blipFill>
        <p:spPr bwMode="auto">
          <a:xfrm>
            <a:off x="15642456" y="26417514"/>
            <a:ext cx="13266046" cy="8595407"/>
          </a:xfrm>
          <a:prstGeom prst="rect">
            <a:avLst/>
          </a:prstGeom>
          <a:ln>
            <a:noFill/>
          </a:ln>
          <a:extLst>
            <a:ext uri="{53640926-AAD7-44D8-BBD7-CCE9431645EC}">
              <a14:shadowObscured xmlns:a14="http://schemas.microsoft.com/office/drawing/2010/main"/>
            </a:ext>
          </a:extLst>
        </p:spPr>
      </p:pic>
      <p:sp>
        <p:nvSpPr>
          <p:cNvPr id="2" name="Text Placeholder 1"/>
          <p:cNvSpPr>
            <a:spLocks noGrp="1"/>
          </p:cNvSpPr>
          <p:nvPr>
            <p:ph type="body" sz="quarter" idx="19"/>
          </p:nvPr>
        </p:nvSpPr>
        <p:spPr>
          <a:xfrm>
            <a:off x="1673225" y="8871695"/>
            <a:ext cx="13465175" cy="7627601"/>
          </a:xfrm>
        </p:spPr>
        <p:txBody>
          <a:bodyPr numCol="1">
            <a:normAutofit/>
          </a:bodyPr>
          <a:lstStyle/>
          <a:p>
            <a:r>
              <a:rPr lang="en-US" sz="4500" dirty="0" smtClean="0"/>
              <a:t>Introduction</a:t>
            </a:r>
          </a:p>
          <a:p>
            <a:r>
              <a:rPr lang="en-US" dirty="0" smtClean="0"/>
              <a:t>The availability of fresh water is of vital importance to agricultural and industrial development. Although delta areas are attractive to industry, because of logistics, and to agriculture, because of fertile soils, the availability of fresh water is not always abundant.</a:t>
            </a:r>
          </a:p>
          <a:p>
            <a:endParaRPr lang="en-US" dirty="0" smtClean="0"/>
          </a:p>
          <a:p>
            <a:r>
              <a:rPr lang="en-US" dirty="0" smtClean="0"/>
              <a:t>One of the areas in the Netherlands with a lack of fresh water is the region of </a:t>
            </a:r>
            <a:r>
              <a:rPr lang="en-US" dirty="0" err="1" smtClean="0"/>
              <a:t>Zeeuws-Vlaanderen</a:t>
            </a:r>
            <a:r>
              <a:rPr lang="en-US" dirty="0" smtClean="0"/>
              <a:t>. Fresh water is transported from the remote </a:t>
            </a:r>
            <a:r>
              <a:rPr lang="en-US" dirty="0" err="1" smtClean="0"/>
              <a:t>Biesbosch</a:t>
            </a:r>
            <a:r>
              <a:rPr lang="en-US" dirty="0" smtClean="0"/>
              <a:t> basins to </a:t>
            </a:r>
            <a:r>
              <a:rPr lang="en-US" dirty="0" err="1" smtClean="0"/>
              <a:t>Zeeuws-Vlaanderen</a:t>
            </a:r>
            <a:r>
              <a:rPr lang="en-US" dirty="0" smtClean="0"/>
              <a:t> in order to facilitate one of the most dense industrial areas in the Netherlands along the Ghent-</a:t>
            </a:r>
            <a:r>
              <a:rPr lang="en-US" dirty="0" err="1" smtClean="0"/>
              <a:t>Terneuzen</a:t>
            </a:r>
            <a:r>
              <a:rPr lang="en-US" dirty="0" smtClean="0"/>
              <a:t> channel (Figure 1). With changing climate conditions and aiming for more sustainable solutions both industry and agriculture wish to be less dependent on external fresh water supply. </a:t>
            </a:r>
          </a:p>
        </p:txBody>
      </p:sp>
      <p:sp>
        <p:nvSpPr>
          <p:cNvPr id="3" name="Text Placeholder 2"/>
          <p:cNvSpPr>
            <a:spLocks noGrp="1"/>
          </p:cNvSpPr>
          <p:nvPr>
            <p:ph type="body" sz="quarter" idx="14"/>
          </p:nvPr>
        </p:nvSpPr>
        <p:spPr/>
        <p:txBody>
          <a:bodyPr/>
          <a:lstStyle/>
          <a:p>
            <a:r>
              <a:rPr lang="nl-NL" dirty="0" smtClean="0"/>
              <a:t>Hans Cappon</a:t>
            </a:r>
            <a:endParaRPr lang="en-US" dirty="0"/>
          </a:p>
        </p:txBody>
      </p:sp>
      <p:sp>
        <p:nvSpPr>
          <p:cNvPr id="5" name="Title 4"/>
          <p:cNvSpPr>
            <a:spLocks noGrp="1"/>
          </p:cNvSpPr>
          <p:nvPr>
            <p:ph type="title"/>
          </p:nvPr>
        </p:nvSpPr>
        <p:spPr/>
        <p:txBody>
          <a:bodyPr>
            <a:normAutofit fontScale="90000"/>
          </a:bodyPr>
          <a:lstStyle/>
          <a:p>
            <a:r>
              <a:rPr lang="en-US" dirty="0" smtClean="0"/>
              <a:t>Wetlands as pretreatment for mild desalination</a:t>
            </a:r>
            <a:br>
              <a:rPr lang="en-US" dirty="0" smtClean="0"/>
            </a:br>
            <a:r>
              <a:rPr lang="en-US" sz="6000" dirty="0" smtClean="0"/>
              <a:t>facilitating a robust </a:t>
            </a:r>
            <a:r>
              <a:rPr lang="en-US" sz="6000" dirty="0"/>
              <a:t>water system </a:t>
            </a:r>
            <a:r>
              <a:rPr lang="en-US" sz="6000" dirty="0" smtClean="0"/>
              <a:t>in </a:t>
            </a:r>
            <a:r>
              <a:rPr lang="en-US" sz="6000" dirty="0" err="1" smtClean="0"/>
              <a:t>Zeeuws-Vlaanderen</a:t>
            </a:r>
            <a:endParaRPr lang="en-US" sz="6000" dirty="0"/>
          </a:p>
        </p:txBody>
      </p:sp>
      <p:sp>
        <p:nvSpPr>
          <p:cNvPr id="7" name="Text Placeholder 6"/>
          <p:cNvSpPr>
            <a:spLocks noGrp="1"/>
          </p:cNvSpPr>
          <p:nvPr>
            <p:ph type="body" sz="quarter" idx="23"/>
          </p:nvPr>
        </p:nvSpPr>
        <p:spPr/>
        <p:txBody>
          <a:bodyPr/>
          <a:lstStyle/>
          <a:p>
            <a:endParaRPr lang="en-US"/>
          </a:p>
        </p:txBody>
      </p:sp>
      <p:sp>
        <p:nvSpPr>
          <p:cNvPr id="8" name="Text Placeholder 7"/>
          <p:cNvSpPr>
            <a:spLocks noGrp="1"/>
          </p:cNvSpPr>
          <p:nvPr>
            <p:ph type="body" sz="quarter" idx="24"/>
          </p:nvPr>
        </p:nvSpPr>
        <p:spPr/>
        <p:txBody>
          <a:bodyPr/>
          <a:lstStyle/>
          <a:p>
            <a:r>
              <a:rPr lang="nl-NL" dirty="0" smtClean="0"/>
              <a:t>Tessa Steenbakker</a:t>
            </a:r>
            <a:endParaRPr lang="en-US" dirty="0"/>
          </a:p>
        </p:txBody>
      </p:sp>
      <p:sp>
        <p:nvSpPr>
          <p:cNvPr id="9" name="Text Placeholder 8"/>
          <p:cNvSpPr>
            <a:spLocks noGrp="1"/>
          </p:cNvSpPr>
          <p:nvPr>
            <p:ph type="body" sz="quarter" idx="25"/>
          </p:nvPr>
        </p:nvSpPr>
        <p:spPr/>
        <p:txBody>
          <a:bodyPr/>
          <a:lstStyle/>
          <a:p>
            <a:endParaRPr lang="en-US"/>
          </a:p>
        </p:txBody>
      </p:sp>
      <p:sp>
        <p:nvSpPr>
          <p:cNvPr id="10" name="Text Placeholder 9"/>
          <p:cNvSpPr>
            <a:spLocks noGrp="1"/>
          </p:cNvSpPr>
          <p:nvPr>
            <p:ph type="body" sz="quarter" idx="26"/>
          </p:nvPr>
        </p:nvSpPr>
        <p:spPr/>
        <p:txBody>
          <a:bodyPr/>
          <a:lstStyle/>
          <a:p>
            <a:r>
              <a:rPr lang="nl-NL" dirty="0" smtClean="0"/>
              <a:t>Contact:</a:t>
            </a:r>
          </a:p>
          <a:p>
            <a:r>
              <a:rPr lang="nl-NL" dirty="0" smtClean="0"/>
              <a:t>dr. ir. Hans Cappon</a:t>
            </a:r>
          </a:p>
          <a:p>
            <a:r>
              <a:rPr lang="nl-NL" dirty="0" smtClean="0">
                <a:hlinkClick r:id="rId3"/>
              </a:rPr>
              <a:t>hans.cappon@hz.nl</a:t>
            </a:r>
            <a:endParaRPr lang="nl-NL" dirty="0" smtClean="0"/>
          </a:p>
          <a:p>
            <a:r>
              <a:rPr lang="nl-NL" dirty="0" smtClean="0"/>
              <a:t>+31 (0) 118 489 216</a:t>
            </a:r>
            <a:endParaRPr lang="en-US" dirty="0"/>
          </a:p>
        </p:txBody>
      </p:sp>
      <p:sp>
        <p:nvSpPr>
          <p:cNvPr id="13" name="Text Placeholder 12"/>
          <p:cNvSpPr>
            <a:spLocks noGrp="1"/>
          </p:cNvSpPr>
          <p:nvPr>
            <p:ph type="body" sz="quarter" idx="30"/>
          </p:nvPr>
        </p:nvSpPr>
        <p:spPr/>
        <p:txBody>
          <a:bodyPr/>
          <a:lstStyle/>
          <a:p>
            <a:endParaRPr lang="en-US"/>
          </a:p>
        </p:txBody>
      </p:sp>
      <p:sp>
        <p:nvSpPr>
          <p:cNvPr id="14" name="Text Placeholder 13"/>
          <p:cNvSpPr>
            <a:spLocks noGrp="1"/>
          </p:cNvSpPr>
          <p:nvPr>
            <p:ph type="body" sz="quarter" idx="31"/>
          </p:nvPr>
        </p:nvSpPr>
        <p:spPr/>
        <p:txBody>
          <a:bodyPr/>
          <a:lstStyle/>
          <a:p>
            <a:r>
              <a:rPr lang="nl-NL" dirty="0" smtClean="0"/>
              <a:t>Niels Groot</a:t>
            </a:r>
            <a:endParaRPr lang="en-US" dirty="0"/>
          </a:p>
        </p:txBody>
      </p:sp>
      <p:sp>
        <p:nvSpPr>
          <p:cNvPr id="15" name="Text Placeholder 14"/>
          <p:cNvSpPr>
            <a:spLocks noGrp="1"/>
          </p:cNvSpPr>
          <p:nvPr>
            <p:ph type="body" sz="quarter" idx="32"/>
          </p:nvPr>
        </p:nvSpPr>
        <p:spPr>
          <a:xfrm>
            <a:off x="15426753" y="8874417"/>
            <a:ext cx="13465175" cy="18765937"/>
          </a:xfrm>
        </p:spPr>
        <p:txBody>
          <a:bodyPr numCol="1">
            <a:normAutofit lnSpcReduction="10000"/>
          </a:bodyPr>
          <a:lstStyle/>
          <a:p>
            <a:r>
              <a:rPr lang="en-US" sz="4500" dirty="0" smtClean="0"/>
              <a:t>Results</a:t>
            </a:r>
          </a:p>
          <a:p>
            <a:r>
              <a:rPr lang="en-US" dirty="0" smtClean="0"/>
              <a:t>A </a:t>
            </a:r>
            <a:r>
              <a:rPr lang="en-US" dirty="0"/>
              <a:t>(desk)study on the applicability of wetlands as pretreatment for mild desalination </a:t>
            </a:r>
            <a:r>
              <a:rPr lang="en-US" dirty="0" smtClean="0"/>
              <a:t>indicates </a:t>
            </a:r>
            <a:r>
              <a:rPr lang="en-US" dirty="0"/>
              <a:t>that combining a vertical flow filter of 2.5 ha with a horizontal flow field of 9.5 </a:t>
            </a:r>
            <a:r>
              <a:rPr lang="en-US" dirty="0" smtClean="0"/>
              <a:t>ha </a:t>
            </a:r>
            <a:r>
              <a:rPr lang="en-US" dirty="0"/>
              <a:t>should be able to establish the required water quality. Such constructed wetland combination was estimated to cost 2.6 M€</a:t>
            </a:r>
            <a:r>
              <a:rPr lang="en-US" dirty="0" smtClean="0"/>
              <a:t>.</a:t>
            </a:r>
          </a:p>
          <a:p>
            <a:endParaRPr lang="en-US" dirty="0"/>
          </a:p>
          <a:p>
            <a:r>
              <a:rPr lang="en-US" dirty="0"/>
              <a:t>Water quality results indicate </a:t>
            </a:r>
            <a:r>
              <a:rPr lang="en-US" dirty="0" smtClean="0"/>
              <a:t>that WRWL water is best suited for industrial applications, whereas </a:t>
            </a:r>
            <a:r>
              <a:rPr lang="en-US" dirty="0"/>
              <a:t>CTBD is not recommended to be filtered in the wetland, because of accumulation of non-biodegradable substances (i.e. phosphonates). Secondly, the salinity of the Lovenpolder </a:t>
            </a:r>
            <a:r>
              <a:rPr lang="en-US" dirty="0" smtClean="0"/>
              <a:t>runoff </a:t>
            </a:r>
            <a:r>
              <a:rPr lang="en-US" dirty="0"/>
              <a:t>is often too high (7 </a:t>
            </a:r>
            <a:r>
              <a:rPr lang="en-US" dirty="0" err="1"/>
              <a:t>mS</a:t>
            </a:r>
            <a:r>
              <a:rPr lang="en-US" dirty="0"/>
              <a:t>/cm) to be treated in the envisioned mild desalination </a:t>
            </a:r>
            <a:r>
              <a:rPr lang="en-US" dirty="0" smtClean="0"/>
              <a:t>plant and hardly contributes to the yearly demand. </a:t>
            </a:r>
            <a:r>
              <a:rPr lang="en-US" dirty="0" smtClean="0"/>
              <a:t>Water from the </a:t>
            </a:r>
            <a:r>
              <a:rPr lang="en-US" dirty="0" err="1" smtClean="0"/>
              <a:t>Spuikom</a:t>
            </a:r>
            <a:r>
              <a:rPr lang="en-US" dirty="0" smtClean="0"/>
              <a:t> can easily be treated in the wetland, while Dow </a:t>
            </a:r>
            <a:r>
              <a:rPr lang="en-US" dirty="0" err="1" smtClean="0"/>
              <a:t>Biox</a:t>
            </a:r>
            <a:r>
              <a:rPr lang="en-US" dirty="0" smtClean="0"/>
              <a:t> can directly be fed to the desalination plant and does not need pretreatment.</a:t>
            </a:r>
          </a:p>
          <a:p>
            <a:endParaRPr lang="en-US" dirty="0"/>
          </a:p>
          <a:p>
            <a:r>
              <a:rPr lang="en-US" dirty="0" smtClean="0"/>
              <a:t>The </a:t>
            </a:r>
            <a:r>
              <a:rPr lang="en-US" dirty="0"/>
              <a:t>location of the wetland is important </a:t>
            </a:r>
            <a:r>
              <a:rPr lang="en-US" dirty="0" smtClean="0"/>
              <a:t>to </a:t>
            </a:r>
            <a:r>
              <a:rPr lang="en-US" dirty="0"/>
              <a:t>the connecting infrastructure </a:t>
            </a:r>
            <a:r>
              <a:rPr lang="en-US" dirty="0" smtClean="0"/>
              <a:t>needed (Figure 2). </a:t>
            </a:r>
            <a:r>
              <a:rPr lang="en-US" dirty="0"/>
              <a:t>The WRWL can be connected to the </a:t>
            </a:r>
            <a:r>
              <a:rPr lang="en-US" dirty="0" smtClean="0"/>
              <a:t>wetlands </a:t>
            </a:r>
            <a:r>
              <a:rPr lang="en-US" dirty="0"/>
              <a:t>by means of existing ditches and watercourses. Some modifications to this existing infrastructure are needed, but costs are relatively low, </a:t>
            </a:r>
            <a:r>
              <a:rPr lang="en-US" dirty="0" smtClean="0"/>
              <a:t>near 400 </a:t>
            </a:r>
            <a:r>
              <a:rPr lang="en-US" dirty="0"/>
              <a:t>k€. </a:t>
            </a:r>
            <a:r>
              <a:rPr lang="en-US" dirty="0" smtClean="0"/>
              <a:t>The ecological impact of such connection was estimated to be negligible. </a:t>
            </a:r>
            <a:r>
              <a:rPr lang="en-US" dirty="0" smtClean="0"/>
              <a:t>Additionally, a </a:t>
            </a:r>
            <a:r>
              <a:rPr lang="en-US" dirty="0"/>
              <a:t>pumping station is </a:t>
            </a:r>
            <a:r>
              <a:rPr lang="en-US" dirty="0" smtClean="0"/>
              <a:t>needed to feed the wetland, which is estimated to cost 1.7 M€ at most, resulting in an overall cost </a:t>
            </a:r>
            <a:r>
              <a:rPr lang="en-US" dirty="0"/>
              <a:t>of </a:t>
            </a:r>
            <a:r>
              <a:rPr lang="en-US" dirty="0" smtClean="0"/>
              <a:t>€0.4 </a:t>
            </a:r>
            <a:r>
              <a:rPr lang="en-US" dirty="0"/>
              <a:t>to </a:t>
            </a:r>
            <a:r>
              <a:rPr lang="en-US" dirty="0" smtClean="0"/>
              <a:t>€0.5 </a:t>
            </a:r>
            <a:r>
              <a:rPr lang="en-US" dirty="0" smtClean="0"/>
              <a:t>per m</a:t>
            </a:r>
            <a:r>
              <a:rPr lang="en-US" baseline="30000" dirty="0" smtClean="0"/>
              <a:t>3</a:t>
            </a:r>
            <a:r>
              <a:rPr lang="en-US" dirty="0"/>
              <a:t> </a:t>
            </a:r>
            <a:r>
              <a:rPr lang="en-US" dirty="0" smtClean="0"/>
              <a:t>of </a:t>
            </a:r>
            <a:r>
              <a:rPr lang="en-US" dirty="0" smtClean="0"/>
              <a:t>water, including mild desalination.</a:t>
            </a:r>
            <a:endParaRPr lang="en-US" dirty="0" smtClean="0"/>
          </a:p>
          <a:p>
            <a:endParaRPr lang="en-US" dirty="0"/>
          </a:p>
          <a:p>
            <a:r>
              <a:rPr lang="en-US" dirty="0"/>
              <a:t>With the wetland in place, sourcing from the existing </a:t>
            </a:r>
            <a:r>
              <a:rPr lang="en-US" dirty="0" err="1"/>
              <a:t>Biesbosch</a:t>
            </a:r>
            <a:r>
              <a:rPr lang="en-US" dirty="0"/>
              <a:t> pipelines would still be needed at least 10% of the time, especially in dry periods.</a:t>
            </a:r>
          </a:p>
          <a:p>
            <a:endParaRPr lang="en-US" dirty="0"/>
          </a:p>
          <a:p>
            <a:r>
              <a:rPr lang="en-US" sz="4500" dirty="0" smtClean="0"/>
              <a:t>Conclusion</a:t>
            </a:r>
            <a:endParaRPr lang="en-US" sz="4500" dirty="0"/>
          </a:p>
          <a:p>
            <a:r>
              <a:rPr lang="en-US" dirty="0" smtClean="0"/>
              <a:t>Although the combination of wetlands and mild desalination requires high investment costs, the associated risk mitigation in case of water shortage is substantial, especially for chemical industries like Dow. In order to prove the feasibility of the approach, a combined wetland – mild desalination pilot study is recommended, which is the envisioned next step towards a more robust water system.</a:t>
            </a:r>
            <a:endParaRPr lang="en-US" dirty="0" smtClean="0"/>
          </a:p>
        </p:txBody>
      </p:sp>
      <p:pic>
        <p:nvPicPr>
          <p:cNvPr id="19" name="Picture 18"/>
          <p:cNvPicPr>
            <a:picLocks noChangeAspect="1"/>
          </p:cNvPicPr>
          <p:nvPr/>
        </p:nvPicPr>
        <p:blipFill rotWithShape="1">
          <a:blip r:embed="rId4">
            <a:extLst>
              <a:ext uri="{28A0092B-C50C-407E-A947-70E740481C1C}">
                <a14:useLocalDpi xmlns:a14="http://schemas.microsoft.com/office/drawing/2010/main" val="0"/>
              </a:ext>
            </a:extLst>
          </a:blip>
          <a:srcRect l="7914"/>
          <a:stretch/>
        </p:blipFill>
        <p:spPr>
          <a:xfrm>
            <a:off x="3042593" y="16200827"/>
            <a:ext cx="10655647" cy="7743309"/>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49054" y="40087163"/>
            <a:ext cx="6110278" cy="2520280"/>
          </a:xfrm>
          <a:prstGeom prst="rect">
            <a:avLst/>
          </a:prstGeom>
        </p:spPr>
      </p:pic>
      <p:sp>
        <p:nvSpPr>
          <p:cNvPr id="26" name="TextBox 25"/>
          <p:cNvSpPr txBox="1"/>
          <p:nvPr/>
        </p:nvSpPr>
        <p:spPr>
          <a:xfrm>
            <a:off x="1673225" y="25296755"/>
            <a:ext cx="13465175" cy="15511939"/>
          </a:xfrm>
          <a:prstGeom prst="rect">
            <a:avLst/>
          </a:prstGeom>
          <a:noFill/>
        </p:spPr>
        <p:txBody>
          <a:bodyPr wrap="square" rtlCol="0">
            <a:spAutoFit/>
          </a:bodyPr>
          <a:lstStyle/>
          <a:p>
            <a:pPr lvl="0" defTabSz="3599141"/>
            <a:r>
              <a:rPr lang="en-US" sz="4500" dirty="0">
                <a:solidFill>
                  <a:srgbClr val="005B94"/>
                </a:solidFill>
              </a:rPr>
              <a:t>Aim</a:t>
            </a:r>
          </a:p>
          <a:p>
            <a:pPr lvl="0" defTabSz="3599141"/>
            <a:r>
              <a:rPr lang="en-US" sz="3500" dirty="0">
                <a:solidFill>
                  <a:srgbClr val="005B94"/>
                </a:solidFill>
              </a:rPr>
              <a:t>The local fresh water demand is at least 550 m</a:t>
            </a:r>
            <a:r>
              <a:rPr lang="en-US" sz="3500" baseline="30000" dirty="0">
                <a:solidFill>
                  <a:srgbClr val="005B94"/>
                </a:solidFill>
              </a:rPr>
              <a:t>3</a:t>
            </a:r>
            <a:r>
              <a:rPr lang="en-US" sz="3500" dirty="0">
                <a:solidFill>
                  <a:srgbClr val="005B94"/>
                </a:solidFill>
              </a:rPr>
              <a:t>/h, largely used for industrial cooling. Various water sources are available in the industrial area near the Western Scheldt, which may be used to meet this demand:</a:t>
            </a:r>
          </a:p>
          <a:p>
            <a:pPr marL="514350" lvl="0" indent="-514350" defTabSz="3599141">
              <a:buFontTx/>
              <a:buAutoNum type="arabicPeriod"/>
            </a:pPr>
            <a:r>
              <a:rPr lang="en-US" sz="3500" dirty="0">
                <a:solidFill>
                  <a:srgbClr val="005B94"/>
                </a:solidFill>
              </a:rPr>
              <a:t>Cooling tower blowdown from both Dow Benelux and </a:t>
            </a:r>
            <a:r>
              <a:rPr lang="en-US" sz="3500" dirty="0" err="1">
                <a:solidFill>
                  <a:srgbClr val="005B94"/>
                </a:solidFill>
              </a:rPr>
              <a:t>Elsta’s</a:t>
            </a:r>
            <a:r>
              <a:rPr lang="en-US" sz="3500" dirty="0">
                <a:solidFill>
                  <a:srgbClr val="005B94"/>
                </a:solidFill>
              </a:rPr>
              <a:t> steam and power plant;</a:t>
            </a:r>
          </a:p>
          <a:p>
            <a:pPr marL="514350" lvl="0" indent="-514350" defTabSz="3599141">
              <a:buFontTx/>
              <a:buAutoNum type="arabicPeriod"/>
            </a:pPr>
            <a:r>
              <a:rPr lang="en-US" sz="3500" dirty="0">
                <a:solidFill>
                  <a:srgbClr val="005B94"/>
                </a:solidFill>
              </a:rPr>
              <a:t>Rain water runoff from the Dow facility, currently collected in the </a:t>
            </a:r>
            <a:r>
              <a:rPr lang="en-US" sz="3500" dirty="0" err="1">
                <a:solidFill>
                  <a:srgbClr val="005B94"/>
                </a:solidFill>
              </a:rPr>
              <a:t>Spuikom</a:t>
            </a:r>
            <a:r>
              <a:rPr lang="en-US" sz="3500" dirty="0">
                <a:solidFill>
                  <a:srgbClr val="005B94"/>
                </a:solidFill>
              </a:rPr>
              <a:t> </a:t>
            </a:r>
            <a:r>
              <a:rPr lang="en-US" sz="3500" dirty="0" smtClean="0">
                <a:solidFill>
                  <a:srgbClr val="005B94"/>
                </a:solidFill>
              </a:rPr>
              <a:t>basin </a:t>
            </a:r>
            <a:r>
              <a:rPr lang="en-US" sz="3500" dirty="0">
                <a:solidFill>
                  <a:srgbClr val="005B94"/>
                </a:solidFill>
              </a:rPr>
              <a:t>as fire water;</a:t>
            </a:r>
          </a:p>
          <a:p>
            <a:pPr marL="514350" lvl="0" indent="-514350" defTabSz="3599141">
              <a:buFontTx/>
              <a:buAutoNum type="arabicPeriod"/>
            </a:pPr>
            <a:r>
              <a:rPr lang="en-US" sz="3500" dirty="0">
                <a:solidFill>
                  <a:srgbClr val="005B94"/>
                </a:solidFill>
              </a:rPr>
              <a:t>Runoff and WWTP effluent collected in the </a:t>
            </a:r>
            <a:r>
              <a:rPr lang="en-US" sz="3500" dirty="0" err="1">
                <a:solidFill>
                  <a:srgbClr val="005B94"/>
                </a:solidFill>
              </a:rPr>
              <a:t>Westelijke</a:t>
            </a:r>
            <a:r>
              <a:rPr lang="en-US" sz="3500" dirty="0">
                <a:solidFill>
                  <a:srgbClr val="005B94"/>
                </a:solidFill>
              </a:rPr>
              <a:t> </a:t>
            </a:r>
            <a:r>
              <a:rPr lang="en-US" sz="3500" dirty="0" err="1">
                <a:solidFill>
                  <a:srgbClr val="005B94"/>
                </a:solidFill>
              </a:rPr>
              <a:t>Rijkswaterleiding</a:t>
            </a:r>
            <a:r>
              <a:rPr lang="en-US" sz="3500" dirty="0">
                <a:solidFill>
                  <a:srgbClr val="005B94"/>
                </a:solidFill>
              </a:rPr>
              <a:t> (WRWL) and currently discharged </a:t>
            </a:r>
            <a:r>
              <a:rPr lang="en-US" sz="3500" dirty="0" smtClean="0">
                <a:solidFill>
                  <a:srgbClr val="005B94"/>
                </a:solidFill>
              </a:rPr>
              <a:t>to </a:t>
            </a:r>
            <a:r>
              <a:rPr lang="en-US" sz="3500" dirty="0">
                <a:solidFill>
                  <a:srgbClr val="005B94"/>
                </a:solidFill>
              </a:rPr>
              <a:t>the Western Scheldt</a:t>
            </a:r>
            <a:r>
              <a:rPr lang="en-US" sz="3500" dirty="0" smtClean="0">
                <a:solidFill>
                  <a:srgbClr val="005B94"/>
                </a:solidFill>
              </a:rPr>
              <a:t>;</a:t>
            </a:r>
          </a:p>
          <a:p>
            <a:pPr marL="514350" lvl="0" indent="-514350" defTabSz="3599141">
              <a:buFontTx/>
              <a:buAutoNum type="arabicPeriod"/>
            </a:pPr>
            <a:r>
              <a:rPr lang="en-US" sz="3500" dirty="0" smtClean="0">
                <a:solidFill>
                  <a:srgbClr val="005B94"/>
                </a:solidFill>
              </a:rPr>
              <a:t>Runoff of the Lovenpolder, currently discharged to the </a:t>
            </a:r>
            <a:r>
              <a:rPr lang="en-US" sz="3500" dirty="0" err="1" smtClean="0">
                <a:solidFill>
                  <a:srgbClr val="005B94"/>
                </a:solidFill>
              </a:rPr>
              <a:t>Braakman</a:t>
            </a:r>
            <a:r>
              <a:rPr lang="en-US" sz="3500" dirty="0">
                <a:solidFill>
                  <a:srgbClr val="005B94"/>
                </a:solidFill>
              </a:rPr>
              <a:t>;</a:t>
            </a:r>
          </a:p>
          <a:p>
            <a:pPr marL="514350" lvl="0" indent="-514350" defTabSz="3599141">
              <a:buFontTx/>
              <a:buAutoNum type="arabicPeriod"/>
            </a:pPr>
            <a:r>
              <a:rPr lang="en-US" sz="3500" dirty="0">
                <a:solidFill>
                  <a:srgbClr val="005B94"/>
                </a:solidFill>
              </a:rPr>
              <a:t>Effluent from the biological WWTP of </a:t>
            </a:r>
            <a:r>
              <a:rPr lang="en-US" sz="3500" dirty="0" smtClean="0">
                <a:solidFill>
                  <a:srgbClr val="005B94"/>
                </a:solidFill>
              </a:rPr>
              <a:t>Dow, the </a:t>
            </a:r>
            <a:r>
              <a:rPr lang="en-US" sz="3500" dirty="0" err="1" smtClean="0">
                <a:solidFill>
                  <a:srgbClr val="005B94"/>
                </a:solidFill>
              </a:rPr>
              <a:t>Biox</a:t>
            </a:r>
            <a:r>
              <a:rPr lang="en-US" sz="3500" dirty="0" smtClean="0">
                <a:solidFill>
                  <a:srgbClr val="005B94"/>
                </a:solidFill>
              </a:rPr>
              <a:t>.</a:t>
            </a:r>
            <a:endParaRPr lang="en-US" sz="3500" dirty="0">
              <a:solidFill>
                <a:srgbClr val="005B94"/>
              </a:solidFill>
            </a:endParaRPr>
          </a:p>
          <a:p>
            <a:pPr lvl="0" defTabSz="3599141"/>
            <a:endParaRPr lang="en-US" sz="3500" dirty="0">
              <a:solidFill>
                <a:srgbClr val="005B94"/>
              </a:solidFill>
            </a:endParaRPr>
          </a:p>
          <a:p>
            <a:pPr lvl="0" defTabSz="3599141"/>
            <a:r>
              <a:rPr lang="en-US" sz="3500" dirty="0">
                <a:solidFill>
                  <a:srgbClr val="005B94"/>
                </a:solidFill>
              </a:rPr>
              <a:t>A</a:t>
            </a:r>
            <a:r>
              <a:rPr lang="en-US" sz="3500" dirty="0" smtClean="0">
                <a:solidFill>
                  <a:srgbClr val="005B94"/>
                </a:solidFill>
              </a:rPr>
              <a:t>ll </a:t>
            </a:r>
            <a:r>
              <a:rPr lang="en-US" sz="3500" dirty="0">
                <a:solidFill>
                  <a:srgbClr val="005B94"/>
                </a:solidFill>
              </a:rPr>
              <a:t>these sources are brackish, which means a mild desalination step is needed in order to provide fresh water of adequate quality. </a:t>
            </a:r>
            <a:r>
              <a:rPr lang="en-US" sz="3500" dirty="0" smtClean="0">
                <a:solidFill>
                  <a:srgbClr val="005B94"/>
                </a:solidFill>
              </a:rPr>
              <a:t>Moreover</a:t>
            </a:r>
            <a:r>
              <a:rPr lang="en-US" sz="3500" dirty="0">
                <a:solidFill>
                  <a:srgbClr val="005B94"/>
                </a:solidFill>
              </a:rPr>
              <a:t>, there are seasonal changes to the water quality, which are mainly related to the nutrient load and suspended solid content. In order to pretreat the brackish water prior to </a:t>
            </a:r>
            <a:r>
              <a:rPr lang="en-US" sz="3500" dirty="0" smtClean="0">
                <a:solidFill>
                  <a:srgbClr val="005B94"/>
                </a:solidFill>
              </a:rPr>
              <a:t>desalination, </a:t>
            </a:r>
            <a:r>
              <a:rPr lang="en-US" sz="3500" dirty="0">
                <a:solidFill>
                  <a:srgbClr val="005B94"/>
                </a:solidFill>
              </a:rPr>
              <a:t>the feasibility of using wetlands is studied in this </a:t>
            </a:r>
            <a:r>
              <a:rPr lang="en-US" sz="3500" dirty="0" err="1" smtClean="0">
                <a:solidFill>
                  <a:srgbClr val="005B94"/>
                </a:solidFill>
              </a:rPr>
              <a:t>Deltafonds</a:t>
            </a:r>
            <a:r>
              <a:rPr lang="en-US" sz="3500" dirty="0" smtClean="0">
                <a:solidFill>
                  <a:srgbClr val="005B94"/>
                </a:solidFill>
              </a:rPr>
              <a:t> project</a:t>
            </a:r>
            <a:r>
              <a:rPr lang="en-US" sz="3500" dirty="0">
                <a:solidFill>
                  <a:srgbClr val="005B94"/>
                </a:solidFill>
              </a:rPr>
              <a:t>.</a:t>
            </a:r>
          </a:p>
          <a:p>
            <a:pPr lvl="0" defTabSz="3599141"/>
            <a:endParaRPr lang="en-US" sz="3500" dirty="0">
              <a:solidFill>
                <a:srgbClr val="005B94"/>
              </a:solidFill>
            </a:endParaRPr>
          </a:p>
          <a:p>
            <a:pPr lvl="0" defTabSz="3599141"/>
            <a:r>
              <a:rPr lang="en-US" sz="3500" dirty="0">
                <a:solidFill>
                  <a:srgbClr val="005B94"/>
                </a:solidFill>
              </a:rPr>
              <a:t>The wetland should at least </a:t>
            </a:r>
            <a:r>
              <a:rPr lang="en-US" sz="3500" dirty="0" smtClean="0">
                <a:solidFill>
                  <a:srgbClr val="005B94"/>
                </a:solidFill>
              </a:rPr>
              <a:t>fulfil </a:t>
            </a:r>
            <a:r>
              <a:rPr lang="en-US" sz="3500" dirty="0">
                <a:solidFill>
                  <a:srgbClr val="005B94"/>
                </a:solidFill>
              </a:rPr>
              <a:t>the following requirements:</a:t>
            </a:r>
          </a:p>
          <a:p>
            <a:pPr marL="514350" lvl="0" indent="-514350" defTabSz="3599141">
              <a:buFont typeface="Arial" panose="020B0604020202020204" pitchFamily="34" charset="0"/>
              <a:buChar char="•"/>
            </a:pPr>
            <a:r>
              <a:rPr lang="en-US" sz="3500" dirty="0" smtClean="0">
                <a:solidFill>
                  <a:srgbClr val="005B94"/>
                </a:solidFill>
              </a:rPr>
              <a:t>Reduce </a:t>
            </a:r>
            <a:r>
              <a:rPr lang="en-US" sz="3500" dirty="0">
                <a:solidFill>
                  <a:srgbClr val="005B94"/>
                </a:solidFill>
              </a:rPr>
              <a:t>nutrient </a:t>
            </a:r>
            <a:r>
              <a:rPr lang="en-US" sz="3500" dirty="0" smtClean="0">
                <a:solidFill>
                  <a:srgbClr val="005B94"/>
                </a:solidFill>
              </a:rPr>
              <a:t>loads </a:t>
            </a:r>
            <a:r>
              <a:rPr lang="en-US" sz="3500" dirty="0">
                <a:solidFill>
                  <a:srgbClr val="005B94"/>
                </a:solidFill>
              </a:rPr>
              <a:t>and suspended solids of the brackish </a:t>
            </a:r>
            <a:r>
              <a:rPr lang="en-US" sz="3500" dirty="0" smtClean="0">
                <a:solidFill>
                  <a:srgbClr val="005B94"/>
                </a:solidFill>
              </a:rPr>
              <a:t>influent;</a:t>
            </a:r>
            <a:endParaRPr lang="en-US" sz="3500" dirty="0">
              <a:solidFill>
                <a:srgbClr val="005B94"/>
              </a:solidFill>
            </a:endParaRPr>
          </a:p>
          <a:p>
            <a:pPr marL="514350" lvl="0" indent="-514350" defTabSz="3599141">
              <a:buFont typeface="Arial" panose="020B0604020202020204" pitchFamily="34" charset="0"/>
              <a:buChar char="•"/>
            </a:pPr>
            <a:r>
              <a:rPr lang="en-US" sz="3500" dirty="0">
                <a:solidFill>
                  <a:srgbClr val="005B94"/>
                </a:solidFill>
              </a:rPr>
              <a:t>Act as a buffer in times of abundancy and shortage;</a:t>
            </a:r>
          </a:p>
          <a:p>
            <a:pPr marL="514350" lvl="0" indent="-514350" defTabSz="3599141">
              <a:buFont typeface="Arial" panose="020B0604020202020204" pitchFamily="34" charset="0"/>
              <a:buChar char="•"/>
            </a:pPr>
            <a:r>
              <a:rPr lang="en-US" sz="3500" dirty="0">
                <a:solidFill>
                  <a:srgbClr val="005B94"/>
                </a:solidFill>
              </a:rPr>
              <a:t>Serving multiple goals: water source for local farmers and industry, fitting with the landscape, attractive for tourism (hiking / biking).</a:t>
            </a:r>
          </a:p>
          <a:p>
            <a:endParaRPr lang="en-US" dirty="0"/>
          </a:p>
        </p:txBody>
      </p:sp>
      <p:sp>
        <p:nvSpPr>
          <p:cNvPr id="27" name="TextBox 26"/>
          <p:cNvSpPr txBox="1"/>
          <p:nvPr/>
        </p:nvSpPr>
        <p:spPr>
          <a:xfrm>
            <a:off x="2410803" y="24098054"/>
            <a:ext cx="11990014" cy="1246495"/>
          </a:xfrm>
          <a:prstGeom prst="rect">
            <a:avLst/>
          </a:prstGeom>
          <a:noFill/>
        </p:spPr>
        <p:txBody>
          <a:bodyPr wrap="none" rtlCol="0">
            <a:spAutoFit/>
          </a:bodyPr>
          <a:lstStyle/>
          <a:p>
            <a:pPr lvl="0" algn="ctr" defTabSz="3599141"/>
            <a:r>
              <a:rPr lang="en-US" sz="2500" i="1" dirty="0">
                <a:solidFill>
                  <a:srgbClr val="005B94"/>
                </a:solidFill>
              </a:rPr>
              <a:t>Figure 1 – The Lovenpolder in </a:t>
            </a:r>
            <a:r>
              <a:rPr lang="en-US" sz="2500" i="1" dirty="0" err="1">
                <a:solidFill>
                  <a:srgbClr val="005B94"/>
                </a:solidFill>
              </a:rPr>
              <a:t>Zeeuws-Vlaanderen</a:t>
            </a:r>
            <a:r>
              <a:rPr lang="en-US" sz="2500" i="1" dirty="0">
                <a:solidFill>
                  <a:srgbClr val="005B94"/>
                </a:solidFill>
              </a:rPr>
              <a:t> with the Dow Benelux plant to the north,</a:t>
            </a:r>
          </a:p>
          <a:p>
            <a:pPr lvl="0" algn="ctr" defTabSz="3599141"/>
            <a:r>
              <a:rPr lang="en-US" sz="2500" i="1" dirty="0">
                <a:solidFill>
                  <a:srgbClr val="005B94"/>
                </a:solidFill>
              </a:rPr>
              <a:t>the Ghent-</a:t>
            </a:r>
            <a:r>
              <a:rPr lang="en-US" sz="2500" i="1" dirty="0" err="1">
                <a:solidFill>
                  <a:srgbClr val="005B94"/>
                </a:solidFill>
              </a:rPr>
              <a:t>Terneuzen</a:t>
            </a:r>
            <a:r>
              <a:rPr lang="en-US" sz="2500" i="1" dirty="0">
                <a:solidFill>
                  <a:srgbClr val="005B94"/>
                </a:solidFill>
              </a:rPr>
              <a:t> channel to the east and the </a:t>
            </a:r>
            <a:r>
              <a:rPr lang="en-US" sz="2500" i="1" dirty="0" err="1">
                <a:solidFill>
                  <a:srgbClr val="005B94"/>
                </a:solidFill>
              </a:rPr>
              <a:t>Braakman</a:t>
            </a:r>
            <a:r>
              <a:rPr lang="en-US" sz="2500" i="1" dirty="0">
                <a:solidFill>
                  <a:srgbClr val="005B94"/>
                </a:solidFill>
              </a:rPr>
              <a:t>-creek to the west.</a:t>
            </a:r>
          </a:p>
          <a:p>
            <a:pPr lvl="0" algn="ctr" defTabSz="3599141"/>
            <a:r>
              <a:rPr lang="en-US" sz="2500" i="1" dirty="0">
                <a:solidFill>
                  <a:srgbClr val="005B94"/>
                </a:solidFill>
              </a:rPr>
              <a:t>Brackish water is predominant in this area</a:t>
            </a:r>
            <a:r>
              <a:rPr lang="en-US" sz="2500" i="1" dirty="0" smtClean="0">
                <a:solidFill>
                  <a:srgbClr val="005B94"/>
                </a:solidFill>
              </a:rPr>
              <a:t>.</a:t>
            </a:r>
            <a:endParaRPr lang="en-US" sz="2500" i="1" dirty="0">
              <a:solidFill>
                <a:srgbClr val="005B94"/>
              </a:solidFill>
            </a:endParaRPr>
          </a:p>
        </p:txBody>
      </p:sp>
      <p:sp>
        <p:nvSpPr>
          <p:cNvPr id="29" name="TextBox 28"/>
          <p:cNvSpPr txBox="1"/>
          <p:nvPr/>
        </p:nvSpPr>
        <p:spPr>
          <a:xfrm>
            <a:off x="16013566" y="35012921"/>
            <a:ext cx="12324721" cy="861774"/>
          </a:xfrm>
          <a:prstGeom prst="rect">
            <a:avLst/>
          </a:prstGeom>
          <a:noFill/>
        </p:spPr>
        <p:txBody>
          <a:bodyPr wrap="none" rtlCol="0">
            <a:spAutoFit/>
          </a:bodyPr>
          <a:lstStyle/>
          <a:p>
            <a:pPr lvl="0" algn="ctr" defTabSz="3599141"/>
            <a:r>
              <a:rPr lang="en-US" sz="2500" dirty="0">
                <a:solidFill>
                  <a:srgbClr val="005B94"/>
                </a:solidFill>
              </a:rPr>
              <a:t>Figure </a:t>
            </a:r>
            <a:r>
              <a:rPr lang="en-US" sz="2500" dirty="0" smtClean="0">
                <a:solidFill>
                  <a:srgbClr val="005B94"/>
                </a:solidFill>
              </a:rPr>
              <a:t>2 – Overview of the connecting infrastructure </a:t>
            </a:r>
            <a:r>
              <a:rPr lang="en-US" sz="2500" dirty="0" smtClean="0">
                <a:solidFill>
                  <a:srgbClr val="005B94"/>
                </a:solidFill>
              </a:rPr>
              <a:t>needed from WRWL to wetlands.</a:t>
            </a:r>
            <a:r>
              <a:rPr lang="en-US" sz="2500" dirty="0" smtClean="0">
                <a:solidFill>
                  <a:srgbClr val="005B94"/>
                </a:solidFill>
              </a:rPr>
              <a:t/>
            </a:r>
            <a:br>
              <a:rPr lang="en-US" sz="2500" dirty="0" smtClean="0">
                <a:solidFill>
                  <a:srgbClr val="005B94"/>
                </a:solidFill>
              </a:rPr>
            </a:br>
            <a:r>
              <a:rPr lang="en-US" sz="2500" dirty="0" smtClean="0">
                <a:solidFill>
                  <a:srgbClr val="005B94"/>
                </a:solidFill>
              </a:rPr>
              <a:t>Existing watercourses are indicated in </a:t>
            </a:r>
            <a:r>
              <a:rPr lang="en-US" sz="2500" dirty="0" smtClean="0">
                <a:solidFill>
                  <a:srgbClr val="005B94"/>
                </a:solidFill>
              </a:rPr>
              <a:t>blue, the envisioned routes in green and purple/orange.</a:t>
            </a:r>
            <a:endParaRPr lang="en-US" sz="2500" dirty="0">
              <a:solidFill>
                <a:srgbClr val="005B94"/>
              </a:solidFill>
            </a:endParaRPr>
          </a:p>
        </p:txBody>
      </p:sp>
      <p:sp>
        <p:nvSpPr>
          <p:cNvPr id="30" name="TextBox 29"/>
          <p:cNvSpPr txBox="1"/>
          <p:nvPr/>
        </p:nvSpPr>
        <p:spPr>
          <a:xfrm>
            <a:off x="15443327" y="36535829"/>
            <a:ext cx="13465175" cy="2939266"/>
          </a:xfrm>
          <a:prstGeom prst="rect">
            <a:avLst/>
          </a:prstGeom>
          <a:noFill/>
        </p:spPr>
        <p:txBody>
          <a:bodyPr wrap="square" rtlCol="0">
            <a:spAutoFit/>
          </a:bodyPr>
          <a:lstStyle/>
          <a:p>
            <a:pPr lvl="0" defTabSz="3599141"/>
            <a:r>
              <a:rPr lang="en-US" sz="4500" dirty="0">
                <a:solidFill>
                  <a:srgbClr val="005B94"/>
                </a:solidFill>
              </a:rPr>
              <a:t>Partnership</a:t>
            </a:r>
          </a:p>
          <a:p>
            <a:pPr lvl="0" defTabSz="3599141"/>
            <a:r>
              <a:rPr lang="en-US" sz="3500" dirty="0">
                <a:solidFill>
                  <a:srgbClr val="005B94"/>
                </a:solidFill>
              </a:rPr>
              <a:t>The project </a:t>
            </a:r>
            <a:r>
              <a:rPr lang="en-US" sz="3500" dirty="0" smtClean="0">
                <a:solidFill>
                  <a:srgbClr val="005B94"/>
                </a:solidFill>
              </a:rPr>
              <a:t>was carried out by HZ </a:t>
            </a:r>
            <a:r>
              <a:rPr lang="en-US" sz="3500" dirty="0">
                <a:solidFill>
                  <a:srgbClr val="005B94"/>
                </a:solidFill>
              </a:rPr>
              <a:t>University of Applied Sciences, </a:t>
            </a:r>
            <a:r>
              <a:rPr lang="en-US" sz="3500" dirty="0" err="1" smtClean="0">
                <a:solidFill>
                  <a:srgbClr val="005B94"/>
                </a:solidFill>
              </a:rPr>
              <a:t>Sweco</a:t>
            </a:r>
            <a:r>
              <a:rPr lang="en-US" sz="3500" dirty="0" smtClean="0">
                <a:solidFill>
                  <a:srgbClr val="005B94"/>
                </a:solidFill>
              </a:rPr>
              <a:t>, </a:t>
            </a:r>
            <a:r>
              <a:rPr lang="en-US" sz="3500" dirty="0" err="1">
                <a:solidFill>
                  <a:srgbClr val="005B94"/>
                </a:solidFill>
              </a:rPr>
              <a:t>Deltares</a:t>
            </a:r>
            <a:r>
              <a:rPr lang="en-US" sz="3500" dirty="0">
                <a:solidFill>
                  <a:srgbClr val="005B94"/>
                </a:solidFill>
              </a:rPr>
              <a:t>, Province of Zeeland, water board </a:t>
            </a:r>
            <a:r>
              <a:rPr lang="en-US" sz="3500" dirty="0" err="1">
                <a:solidFill>
                  <a:srgbClr val="005B94"/>
                </a:solidFill>
              </a:rPr>
              <a:t>Scheldestromen</a:t>
            </a:r>
            <a:r>
              <a:rPr lang="en-US" sz="3500" dirty="0">
                <a:solidFill>
                  <a:srgbClr val="005B94"/>
                </a:solidFill>
              </a:rPr>
              <a:t>, Dow Benelux, </a:t>
            </a:r>
            <a:r>
              <a:rPr lang="en-US" sz="3500" dirty="0" err="1">
                <a:solidFill>
                  <a:srgbClr val="005B94"/>
                </a:solidFill>
              </a:rPr>
              <a:t>Evides</a:t>
            </a:r>
            <a:r>
              <a:rPr lang="en-US" sz="3500" dirty="0">
                <a:solidFill>
                  <a:srgbClr val="005B94"/>
                </a:solidFill>
              </a:rPr>
              <a:t> water company, </a:t>
            </a:r>
            <a:r>
              <a:rPr lang="en-US" sz="3500" dirty="0" err="1">
                <a:solidFill>
                  <a:srgbClr val="005B94"/>
                </a:solidFill>
              </a:rPr>
              <a:t>Staatsbosbeheer</a:t>
            </a:r>
            <a:r>
              <a:rPr lang="en-US" sz="3500" dirty="0">
                <a:solidFill>
                  <a:srgbClr val="005B94"/>
                </a:solidFill>
              </a:rPr>
              <a:t> and Ghent University. Funding </a:t>
            </a:r>
            <a:r>
              <a:rPr lang="en-US" sz="3500" dirty="0" smtClean="0">
                <a:solidFill>
                  <a:srgbClr val="005B94"/>
                </a:solidFill>
              </a:rPr>
              <a:t>was </a:t>
            </a:r>
            <a:r>
              <a:rPr lang="en-US" sz="3500" dirty="0">
                <a:solidFill>
                  <a:srgbClr val="005B94"/>
                </a:solidFill>
              </a:rPr>
              <a:t>provided also by </a:t>
            </a:r>
            <a:r>
              <a:rPr lang="en-US" sz="3500" dirty="0" err="1">
                <a:solidFill>
                  <a:srgbClr val="005B94"/>
                </a:solidFill>
              </a:rPr>
              <a:t>Deltafonds</a:t>
            </a:r>
            <a:r>
              <a:rPr lang="en-US" sz="3500" dirty="0">
                <a:solidFill>
                  <a:srgbClr val="005B94"/>
                </a:solidFill>
              </a:rPr>
              <a:t> and TKI Water Technology</a:t>
            </a:r>
            <a:r>
              <a:rPr lang="en-US" sz="3500" dirty="0" smtClean="0">
                <a:solidFill>
                  <a:srgbClr val="005B94"/>
                </a:solidFill>
              </a:rPr>
              <a:t>.</a:t>
            </a:r>
            <a:endParaRPr lang="en-US" dirty="0"/>
          </a:p>
        </p:txBody>
      </p:sp>
    </p:spTree>
    <p:extLst>
      <p:ext uri="{BB962C8B-B14F-4D97-AF65-F5344CB8AC3E}">
        <p14:creationId xmlns:p14="http://schemas.microsoft.com/office/powerpoint/2010/main" val="2585024121"/>
      </p:ext>
    </p:extLst>
  </p:cSld>
  <p:clrMapOvr>
    <a:masterClrMapping/>
  </p:clrMapOvr>
</p:sld>
</file>

<file path=ppt/theme/theme1.xml><?xml version="1.0" encoding="utf-8"?>
<a:theme xmlns:a="http://schemas.openxmlformats.org/drawingml/2006/main" name="Voorbeeld-TemplateA0poster (1)">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1576F9FB25CF488B9EB9864DD94329" ma:contentTypeVersion="3" ma:contentTypeDescription="Create a new document." ma:contentTypeScope="" ma:versionID="829bf44080d0494cbfe6401903e30e8b">
  <xsd:schema xmlns:xsd="http://www.w3.org/2001/XMLSchema" xmlns:xs="http://www.w3.org/2001/XMLSchema" xmlns:p="http://schemas.microsoft.com/office/2006/metadata/properties" xmlns:ns2="2e4ebe48-6163-471f-aad7-0204cf7be15f" targetNamespace="http://schemas.microsoft.com/office/2006/metadata/properties" ma:root="true" ma:fieldsID="21653817e91551300ab684b158ef86e1" ns2:_="">
    <xsd:import namespace="2e4ebe48-6163-471f-aad7-0204cf7be15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4ebe48-6163-471f-aad7-0204cf7be1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27C1C3-AA1E-4581-ACBA-C048416024F1}"/>
</file>

<file path=customXml/itemProps2.xml><?xml version="1.0" encoding="utf-8"?>
<ds:datastoreItem xmlns:ds="http://schemas.openxmlformats.org/officeDocument/2006/customXml" ds:itemID="{6ADF937E-4DFD-4FE6-8751-58616479A7AB}"/>
</file>

<file path=customXml/itemProps3.xml><?xml version="1.0" encoding="utf-8"?>
<ds:datastoreItem xmlns:ds="http://schemas.openxmlformats.org/officeDocument/2006/customXml" ds:itemID="{5EB207B4-A1E3-47A4-AE26-3807476D4063}"/>
</file>

<file path=docProps/app.xml><?xml version="1.0" encoding="utf-8"?>
<Properties xmlns="http://schemas.openxmlformats.org/officeDocument/2006/extended-properties" xmlns:vt="http://schemas.openxmlformats.org/officeDocument/2006/docPropsVTypes">
  <Template>Voorbeeld-TemplateA0poster</Template>
  <TotalTime>703</TotalTime>
  <Words>851</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Voorbeeld-TemplateA0poster (1)</vt:lpstr>
      <vt:lpstr>Wetlands as pretreatment for mild desalination facilitating a robust water system in Zeeuws-Vlaanderen</vt:lpstr>
    </vt:vector>
  </TitlesOfParts>
  <Company>HZ University Of Applied Sciences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E. van der Wees</dc:creator>
  <cp:lastModifiedBy>Hans Cappon</cp:lastModifiedBy>
  <cp:revision>53</cp:revision>
  <cp:lastPrinted>2015-09-10T12:12:48Z</cp:lastPrinted>
  <dcterms:created xsi:type="dcterms:W3CDTF">2015-03-11T12:31:32Z</dcterms:created>
  <dcterms:modified xsi:type="dcterms:W3CDTF">2017-06-14T08:17:23Z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0x010100BD1576F9FB25CF488B9EB9864DD94329</vt:lpwstr>
  </property>
</Properties>
</file>