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/>
    <p:restoredTop sz="94646"/>
  </p:normalViewPr>
  <p:slideViewPr>
    <p:cSldViewPr snapToGrid="0" snapToObjects="1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F6448-A3D1-9941-98F0-2BE97A07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5629A-9B7A-A44A-BD37-C304AB64C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CDC95-DB93-D84F-AEFA-B955C66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1A90D-BD3E-AA4F-B9AF-4B8A414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02E1E-95B4-414C-8E2F-8B7AC149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69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7491F-C21A-7F44-AD1F-AAE67321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5C6E34-DEAD-844D-B0EE-4A5BFE77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A4B2C-95FE-C645-9086-3EB05AC4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FAD3D-B615-444C-BD4D-7F6348F3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5FA423-DFE4-B047-988F-B5379897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89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59CCDD-D22F-E84F-B30B-FECFB8F0E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5EA64-824C-9C4B-B116-1671B140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BC964-58C3-0642-8AA3-00FB225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B761A-BA63-FB42-B15A-F322804F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95596-A3D3-B041-B040-32FFAEAE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94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CD8C-CB03-2640-92BC-C8DD2DD6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D95BB-CCCD-DA4A-A9A1-F0AAD825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B452F-2E77-F34A-AD6B-C71C8CCF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53DF2-C364-B84B-A202-4D2D3E07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9BFB7-F2C2-1849-BC03-2A0038EB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8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635B3-376F-D640-8D7A-4E82BDB6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6EAB81-74CC-8C46-BBF0-139BCB02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14C302-2D23-C143-81E2-33465FB5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69C86-8CD4-C847-84AB-79E70E42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1667D-666D-9048-9155-C9337555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0681-ADAC-3F43-8AD8-32796785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3E014-1C82-484B-A91C-65D05F86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B19E90-98E8-8D4A-A73E-D71113C6E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4828F1-CC51-7D4E-9E4C-A718450E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EBD9DD-A9B1-194F-AF04-E99967B1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7BD53E-045F-4940-9337-2BFA46AA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2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5C35-7B5A-ED4E-BB20-571FABF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36E9C-5DB7-5748-BFCD-F59810C4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959569-E00F-4A4D-BFDD-F57C11AA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64C22E-611F-8A4B-BAF1-9F7350F29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04A11F-F485-6542-A7BF-790702CF9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E7F9E3-CE63-BD41-B0B5-0811A3C5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72D61A-B1C2-D04E-85C1-E191DE1C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AB82E-4D71-2449-B473-73B67752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39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7F5E9-5E83-5644-8272-EDD3302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952595-9B54-C642-889D-103653BF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B7E898-1314-A34C-8F14-68A66430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4ADA5E-F0B3-B447-8526-1FB27547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08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B047F2-2D69-9A4C-900A-251C7EE1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01D723-4BBB-6D4B-B4EC-D5AD2041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559269-DEAE-B44D-9BDC-3C4200A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AAF1-74C0-864C-951F-70D764F6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87253-A5EF-574A-B810-52C6212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3ADA00-7412-AF4C-A49F-54113E40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191648-2907-774E-A4D5-B408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FB8FC-7D6E-AA4A-AB86-4263465A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4B06D-4625-924A-8AF3-02233744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C380-6BE9-8041-9601-FF3185E9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EC995A-DEDB-4D4F-B20B-2252B821F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E6894D-51C6-F44A-880E-F5234FCA6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5EFB8-A512-3441-966A-7DA9DF79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83E30D-6896-3F4E-B621-578E7C4A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3244B4-A206-274E-9FED-A943EB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85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87629-C311-CE4F-890E-8FEB377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E061F-50AA-1644-B298-8355E22A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5D52E-3B58-714C-A703-CEDC376D3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AC8F-93A5-5444-B695-0C793298277C}" type="datetimeFigureOut">
              <a:rPr lang="es-CO" smtClean="0"/>
              <a:t>13/01/21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D7092-3888-5C44-B701-46D44B8E3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DF4FE-C6B9-A44F-9D76-FD157012B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B37D-D7AB-8F4A-96B9-3850F762C3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52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Centro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131.928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23%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729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5.425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73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820.370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34.138 €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1.694 €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51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</a:t>
            </a:r>
            <a:r>
              <a:rPr lang="es-CO" sz="1200" dirty="0"/>
              <a:t> El distrito Centro de Madrid es la zona más antigua de la ciudad.</a:t>
            </a:r>
          </a:p>
          <a:p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Palacio Real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Teatro real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La antigua morería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la villa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Museo Cerralbo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Teatro Coliseum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Jardines de Sabatines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Catedral de Santa María Real de la Almudena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EFC04E01-20C9-6248-B74D-DCB251DC9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57" y="939841"/>
            <a:ext cx="1696588" cy="15093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</p:spTree>
    <p:extLst>
      <p:ext uri="{BB962C8B-B14F-4D97-AF65-F5344CB8AC3E}">
        <p14:creationId xmlns:p14="http://schemas.microsoft.com/office/powerpoint/2010/main" val="392643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Latina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233.808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</a:t>
            </a:r>
            <a:r>
              <a:rPr lang="es-CO" sz="1200" b="1" dirty="0">
                <a:solidFill>
                  <a:srgbClr val="002060"/>
                </a:solidFill>
              </a:rPr>
              <a:t>15%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266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4.716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102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19.580.690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30.475 €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892 €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101670"/>
            <a:ext cx="365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el nombre proviene de la denominación con la que se conocía al antiguo Hospital de La Concepción.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6" y="4943252"/>
            <a:ext cx="1962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Monumento a Beatriz Galindo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Santa Cristina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Teatro Goya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Hospital Central de la Defensa Gómez Ulla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Museo del Aire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3AA97ED3-520F-0E49-AC1D-25C7EFAF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51" y="928378"/>
            <a:ext cx="1440547" cy="15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Carabanchel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243.998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268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5.103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109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3.898.461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28.775 €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795 €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3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en este distrito se celebra el 15 de mayo las Fiestas de San Isidro de Madrid.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Ermita de San Isidro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Puente de Toledo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 Pública Municipal Ana María Matute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Colonia de la Prensa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de San Isidro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Palacio Vistalegre Arena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D35FEBBA-9469-1C42-9ED7-F3748EE9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96" y="916370"/>
            <a:ext cx="1605397" cy="15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5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Usera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134.791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</a:t>
            </a:r>
            <a:r>
              <a:rPr lang="es-CO" sz="1200" b="1" dirty="0">
                <a:solidFill>
                  <a:srgbClr val="002060"/>
                </a:solidFill>
              </a:rPr>
              <a:t>22%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</a:t>
            </a:r>
            <a:r>
              <a:rPr lang="es-CO" sz="1200" b="1" dirty="0">
                <a:solidFill>
                  <a:srgbClr val="002060"/>
                </a:solidFill>
              </a:rPr>
              <a:t> 43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127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1.345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3.094.815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26.293 €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659 €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115425"/>
            <a:ext cx="374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se creó a partir de la anexión de zonas pertenecientes a los antiguos municipios de Carabanchel y Villaverde.</a:t>
            </a:r>
            <a:r>
              <a:rPr lang="es-CO" sz="1200" b="1" dirty="0"/>
              <a:t> 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Pradolongo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Puente de la Princesa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Palacio Real de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Edificio Virgen de la Encina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del Sagrado Corazón de Jesús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 José Hierro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510B96A-EFE8-4A49-9529-D45E03F6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73" y="958697"/>
            <a:ext cx="1556672" cy="14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Puente de Vallecas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227.595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284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771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</a:t>
            </a:r>
            <a:r>
              <a:rPr lang="es-CO" sz="1200" b="1" dirty="0">
                <a:solidFill>
                  <a:srgbClr val="002060"/>
                </a:solidFill>
              </a:rPr>
              <a:t>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107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4.055.918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24.751 €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652 €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09015" y="4118017"/>
            <a:ext cx="36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ES" sz="1200" dirty="0"/>
              <a:t>uno de los rasgos más característicos del distrito es el amplio movimiento asociativo que existe en el mismo.</a:t>
            </a:r>
            <a:r>
              <a:rPr lang="es-CO" sz="1200" dirty="0"/>
              <a:t>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San Ramón Nonato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Asamblea de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 cultural Lope de Vega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Monumento a las Víctimas del 11-M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Campo de Fútbol de Vallecas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828E687D-857F-8344-8C2A-4A371BCC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29" y="984197"/>
            <a:ext cx="1534735" cy="14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Moratalaz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94.197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141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6.497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1.931.739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35.545 €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1.097 €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74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surgió como un barrio dormitorio en Madrid en los años 60.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Calle Camino de los Vinateros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Templo Mormón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 cultural Eduardo Chillida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Vivero de empresas de Moratalaz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Santa Ana y de Nuestra Señora de la Esperanza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A60A832-4F8F-3347-A057-A1F8B44E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18" y="911899"/>
            <a:ext cx="1593358" cy="14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6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Ciudad Lineal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212.529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252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6.417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1.817.128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46.140 €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1.256 €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74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este distrito es un modelo de organización de la ciudad ideado por el urbanista Arturo Soria.</a:t>
            </a:r>
            <a:r>
              <a:rPr lang="es-CO" sz="1200" b="1" dirty="0"/>
              <a:t> 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Cementerio de la Almudena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Edificio MUSAAT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Casa original del proyecto Arturo Soria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Edificio Herre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Edificio AGF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Puente de Ventas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F2B27B1A-274A-964A-9B56-F3C0D135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66" y="916977"/>
            <a:ext cx="1614261" cy="15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Hortaleza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180.462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192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3.841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</a:t>
            </a:r>
            <a:r>
              <a:rPr lang="es-CO" sz="1200" b="1" dirty="0">
                <a:solidFill>
                  <a:srgbClr val="002060"/>
                </a:solidFill>
              </a:rPr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123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9.331.792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54.256 €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1.042 €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37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su gentilicio es hortalino.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Edificio Mirador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Torre Puerta de Chamartín y Torre Panorama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forestal de valdebebas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Avenida Manuel Azaña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Ortodoxa de Santa María Magdalena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BFEF0E3E-E6EB-1A4E-B9DC-B3584F5B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045" y="940111"/>
            <a:ext cx="1673493" cy="14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Villaverde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142.608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167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1.135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</a:t>
            </a:r>
            <a:r>
              <a:rPr lang="es-CO" sz="1200" b="1" dirty="0">
                <a:solidFill>
                  <a:srgbClr val="002060"/>
                </a:solidFill>
              </a:rPr>
              <a:t>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71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4.438.420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26.023 €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670 €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60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es atravesado por tres líneas ferroviarias debido a la condición del lugar de paso hacia el sur.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Catedral de las Nuevas Tecnologías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de la Ciudad de Los Ángeles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 Cultural San Cristóbal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Mayor de Villaverde Alto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Nuestra Señora de los Desamparados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0E195A9B-7D26-EA42-B056-ED99A98D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10" y="927439"/>
            <a:ext cx="1419074" cy="14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Villa de Vallecas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43896" y="1458421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104.421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</a:t>
            </a:r>
            <a:r>
              <a:rPr lang="es-CO" sz="1200" b="1" dirty="0">
                <a:solidFill>
                  <a:srgbClr val="002060"/>
                </a:solidFill>
              </a:rPr>
              <a:t>12%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137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994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14.343.985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31.481 €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729 €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3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la patrona de Villa de Vallecas es La Vírgen de la Torre.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San Pedro ad Víncula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Bulevar de la Naturaleza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Paseo de Federico García Lorca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 Juvenil El Sitio de mi Recreo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A7ADA7DF-FBFA-B541-9123-BBCFCAC4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14" y="923050"/>
            <a:ext cx="1419074" cy="14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Vicálvaro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70.051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</a:t>
            </a:r>
            <a:r>
              <a:rPr lang="es-CO" sz="1200" b="1" dirty="0">
                <a:solidFill>
                  <a:srgbClr val="002060"/>
                </a:solidFill>
              </a:rPr>
              <a:t>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38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465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12.228.496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30.923 €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815 €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65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el mayor </a:t>
            </a:r>
            <a:r>
              <a:rPr lang="es-ES" sz="1200" dirty="0"/>
              <a:t>yacimiento de sepiolita que se explota en el mundo está en </a:t>
            </a:r>
            <a:r>
              <a:rPr lang="es-ES" sz="1200" dirty="0" err="1"/>
              <a:t>Vicálvaro</a:t>
            </a:r>
            <a:r>
              <a:rPr lang="es-ES" sz="1200" dirty="0"/>
              <a:t>.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Santa María la Antigua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la Beata Teresa de Calcuta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Don Antonio de Andrés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Calle Horno Labradores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9CAE7B2E-B3D9-B141-84CE-D573EB36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79" y="950259"/>
            <a:ext cx="1548235" cy="14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Arganzuela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77771" y="14762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151.965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355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4.632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62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1.652.733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39.640 €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1.148 €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51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La fiesta más destacada que se celebra en este distrito es la Fiesta de la Melonera.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07185" y="4895179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Estación de Atocha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Madrid río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Planetario de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Museo Nacional de Ciencia y Tecnología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16341" y="4875703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Museo del Ferrocarril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Matadero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Antiguo Estadio Vicente Calderón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Casa del Reloj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647735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CAB66E6-15BA-724C-9BDF-75197897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06" y="914127"/>
            <a:ext cx="1431974" cy="15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3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San Blas - Canillejas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94906" y="1458421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154.357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</a:t>
            </a:r>
            <a:r>
              <a:rPr lang="es-CO" sz="1200" b="1" dirty="0">
                <a:solidFill>
                  <a:srgbClr val="002060"/>
                </a:solidFill>
              </a:rPr>
              <a:t>13%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242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1.699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86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4.650.714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37.000 €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926 €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3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fue uno de los prueblos más antiguos de la Comunidad de Madrid.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6" y="4943252"/>
            <a:ext cx="196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Sede del Diario La Razón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Sede de Dirección General de Tráfico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Parroquia de San Cristóbal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1824" y="4957423"/>
            <a:ext cx="177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Quinta de los Molinos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 Comercial Plenilunio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Estadio Metropolitano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535F29E-F592-7A4F-A35F-778BB09C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4" y="984257"/>
            <a:ext cx="1588086" cy="14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Barajas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713872" y="1432245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46.876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</a:t>
            </a:r>
            <a:r>
              <a:rPr lang="es-CO" sz="1200" b="1" dirty="0">
                <a:solidFill>
                  <a:srgbClr val="002060"/>
                </a:solidFill>
              </a:rPr>
              <a:t>12%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88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211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5.446.473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35.575 €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1.064 €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664898" y="4074992"/>
            <a:ext cx="365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ES" sz="1200" dirty="0"/>
              <a:t>El aeropuerto tan cerca ha sido a la vez motivo de crecimiento del distrito y de reivindicaciones vecinales por los ruidos generados por el tráfico aéreo.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85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Aeropuerto Adolfo Suárez Madrid – Barajas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Glorieta de Don Juan Borbón y Battenberg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de El Capricho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4" y="4942314"/>
            <a:ext cx="1736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Palacio Municipal de Congresos de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IFEMA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Mirador de Paracuellos de Jarama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4F159E0B-60B9-7F41-8C68-2341EEF4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09" y="978291"/>
            <a:ext cx="1529879" cy="1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Retiro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43896" y="1411248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118.516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</a:t>
            </a:r>
            <a:r>
              <a:rPr lang="es-CO" sz="1200" b="1" dirty="0">
                <a:solidFill>
                  <a:srgbClr val="002060"/>
                </a:solidFill>
              </a:rPr>
              <a:t>:  8%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314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</a:t>
            </a:r>
            <a:r>
              <a:rPr lang="es-CO" sz="1200" b="1" dirty="0">
                <a:solidFill>
                  <a:srgbClr val="002060"/>
                </a:solidFill>
              </a:rPr>
              <a:t>: 9.825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56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1.746.705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54.500 €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1.547 €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675787" y="4126696"/>
            <a:ext cx="360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Este distrito es conocido nacionalmente por su parque público, el Parque del Retiro.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790421" y="4811673"/>
            <a:ext cx="168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Museo del Prado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Fuente de Cibeles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Ayuntamiento de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Parque del Buen Retiro (estanque)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01370" y="4788113"/>
            <a:ext cx="1854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Fuente de Neptuno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Real Academia Española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Palacio de la Bolsa de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San Jerónimo el Real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03641" y="458836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1A4F792-90C2-6E45-97A5-874B0512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30" y="952002"/>
            <a:ext cx="1660041" cy="14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Salamanca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143.800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14%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429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15.864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51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419.608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56.873 €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1.586 €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118017"/>
            <a:ext cx="33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Este distrito es el barrio con las casas más caras por metro cuadrado de toda España.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6" y="4943252"/>
            <a:ext cx="179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Puerta de Alcalá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Cibeles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Toros de las Ventas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Paseo de la Castellana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4" y="4942314"/>
            <a:ext cx="1795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Colón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Ayuntamiento de Madrid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 Nacional de España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34F7594-7B32-F643-8FF9-1ADA07A6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80" y="935723"/>
            <a:ext cx="1714033" cy="14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Chamartín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143.424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440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7.419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118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988.480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61.799 €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1.535 €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3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Chamartín es una zona residencial de moda con boutiques y bistros de lujo.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Estadio Santiago Bernabéu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/>
              <a:t>Museo de Ciencias Naturales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Teatro Coliseum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Jardines de Sabatines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Catedral de Santa María Real de la Almudena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E383CF1-EFC1-0D41-9AC2-2DBA08D3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497" y="1010800"/>
            <a:ext cx="1713000" cy="14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5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Tetuán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153.789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246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6.936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53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691.670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34.593 €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1.163 €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825697" y="4115425"/>
            <a:ext cx="374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abarca desde modernos centros comerciales hasta senderos biscosos y campos deportivos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Picasso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Castilla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Calle de Bravo Murillo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San Francisco de Sales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Teatro Coliseum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Jardines de Sabatines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Catedral de Santa María Real de la Almudena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D7380493-BF54-FF4F-A2E1-80A5284B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867" y="920391"/>
            <a:ext cx="1519767" cy="14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0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Chamberí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137.401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600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8.217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68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223.385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51.626 €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1.458 €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46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barrio castizo en el corazón de Madrid con la herencia arquitectónica de la aristocracia</a:t>
            </a:r>
            <a:r>
              <a:rPr lang="es-CO" sz="1200" b="1" dirty="0"/>
              <a:t>.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Torres de Colón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Monumento a Manuel Gutiérrez de la Concha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Parroquia de Santa María del Silencio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6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Nuevos Ministerios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Basílica de la Virgen Milagrosa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Museo Sorolla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620BA31-9C64-174C-ADD4-11CD8F48E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56" y="916370"/>
            <a:ext cx="1607265" cy="15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7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Fuencarral – El Pardo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238.756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309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6.541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155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6.813.376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54.170 €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957 €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3872" y="4203429"/>
            <a:ext cx="374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es el distrito de mayor superficie, pero no el más poblado, al encontrarse dentro el Monte El Pardo.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Palacio Real de El Pardo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Iglesia de El Pardo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Monte de El Pardo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Hipódromo de la Zarzuela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5" y="4942314"/>
            <a:ext cx="1825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Ciudad BBVA y edificio La Vela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Cuatro Torres Business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Puerta de la Ilustración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Imagen que contiene mapa&#10;&#10;Descripción generada automáticamente">
            <a:extLst>
              <a:ext uri="{FF2B5EF4-FFF2-40B4-BE49-F238E27FC236}">
                <a16:creationId xmlns:a16="http://schemas.microsoft.com/office/drawing/2014/main" id="{06238BAB-06B0-7F46-A72A-78907739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14" y="916370"/>
            <a:ext cx="1640179" cy="15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7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F80B1D-ED44-9848-A4BB-817DC3D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0" y="0"/>
            <a:ext cx="3857625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897EB4-226C-AB45-820A-A6AA8989B917}"/>
              </a:ext>
            </a:extLst>
          </p:cNvPr>
          <p:cNvSpPr txBox="1"/>
          <p:nvPr/>
        </p:nvSpPr>
        <p:spPr>
          <a:xfrm>
            <a:off x="2643896" y="1114071"/>
            <a:ext cx="254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Distrito: </a:t>
            </a:r>
            <a:r>
              <a:rPr lang="es-CO" sz="1200" b="1" dirty="0">
                <a:solidFill>
                  <a:srgbClr val="002060"/>
                </a:solidFill>
              </a:rPr>
              <a:t>Moncloa Aravaca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4307-2750-6046-9D8E-2D4C0612E195}"/>
              </a:ext>
            </a:extLst>
          </p:cNvPr>
          <p:cNvSpPr txBox="1"/>
          <p:nvPr/>
        </p:nvSpPr>
        <p:spPr>
          <a:xfrm>
            <a:off x="2664898" y="1472686"/>
            <a:ext cx="351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Características: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total: </a:t>
            </a:r>
            <a:r>
              <a:rPr lang="es-CO" sz="1200" b="1" dirty="0">
                <a:solidFill>
                  <a:srgbClr val="002060"/>
                </a:solidFill>
              </a:rPr>
              <a:t>116.903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Población extranjera:  </a:t>
            </a:r>
            <a:r>
              <a:rPr lang="es-CO" sz="1200" b="1" dirty="0">
                <a:solidFill>
                  <a:srgbClr val="002060"/>
                </a:solidFill>
              </a:rPr>
              <a:t>10%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Edad media: </a:t>
            </a:r>
            <a:r>
              <a:rPr lang="es-CO" sz="1200" b="1" dirty="0">
                <a:solidFill>
                  <a:srgbClr val="002060"/>
                </a:solidFill>
              </a:rPr>
              <a:t>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sanitarios: </a:t>
            </a:r>
            <a:r>
              <a:rPr lang="es-CO" sz="1200" b="1" dirty="0">
                <a:solidFill>
                  <a:srgbClr val="002060"/>
                </a:solidFill>
              </a:rPr>
              <a:t>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Hostelería: </a:t>
            </a:r>
            <a:r>
              <a:rPr lang="es-CO" sz="1200" b="1" dirty="0">
                <a:solidFill>
                  <a:srgbClr val="002060"/>
                </a:solidFill>
              </a:rPr>
              <a:t>182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Aparcamientos: </a:t>
            </a:r>
            <a:r>
              <a:rPr lang="es-CO" sz="1200" b="1" dirty="0">
                <a:solidFill>
                  <a:srgbClr val="002060"/>
                </a:solidFill>
              </a:rPr>
              <a:t>5.130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Bibliotecas: </a:t>
            </a:r>
            <a:r>
              <a:rPr lang="es-CO" sz="1200" b="1" dirty="0">
                <a:solidFill>
                  <a:srgbClr val="002060"/>
                </a:solidFill>
              </a:rPr>
              <a:t>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Colegios: </a:t>
            </a:r>
            <a:r>
              <a:rPr lang="es-CO" sz="1200" b="1" dirty="0">
                <a:solidFill>
                  <a:srgbClr val="002060"/>
                </a:solidFill>
              </a:rPr>
              <a:t>106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Centros deportivos: </a:t>
            </a:r>
            <a:r>
              <a:rPr lang="es-CO" sz="1200" b="1" dirty="0">
                <a:solidFill>
                  <a:srgbClr val="002060"/>
                </a:solidFill>
              </a:rPr>
              <a:t>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Areas verdes (m2): </a:t>
            </a:r>
            <a:r>
              <a:rPr lang="es-CO" sz="1200" b="1" dirty="0">
                <a:solidFill>
                  <a:srgbClr val="002060"/>
                </a:solidFill>
              </a:rPr>
              <a:t>20.409.399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Estaciones de metro: </a:t>
            </a:r>
            <a:r>
              <a:rPr lang="es-CO" sz="1200" b="1" dirty="0">
                <a:solidFill>
                  <a:srgbClr val="002060"/>
                </a:solidFill>
              </a:rPr>
              <a:t>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Renta media anual: </a:t>
            </a:r>
            <a:r>
              <a:rPr lang="es-CO" sz="1200" b="1" dirty="0">
                <a:solidFill>
                  <a:srgbClr val="002060"/>
                </a:solidFill>
              </a:rPr>
              <a:t>64.200 €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Valor medio del inmueble por m2: </a:t>
            </a:r>
            <a:r>
              <a:rPr lang="es-CO" sz="1200" b="1" dirty="0">
                <a:solidFill>
                  <a:srgbClr val="002060"/>
                </a:solidFill>
              </a:rPr>
              <a:t>1.282 €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81AE97-4459-E142-BBA2-CAC9410B4847}"/>
              </a:ext>
            </a:extLst>
          </p:cNvPr>
          <p:cNvSpPr txBox="1"/>
          <p:nvPr/>
        </p:nvSpPr>
        <p:spPr>
          <a:xfrm>
            <a:off x="2712176" y="4078640"/>
            <a:ext cx="337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Dato curioso: </a:t>
            </a:r>
            <a:r>
              <a:rPr lang="es-CO" sz="1200" dirty="0"/>
              <a:t>este distrito municipal, el tercero en superficie de Madrid, surge de la fusión de barrios adyacentes al centro de Madrid.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3ADB5-686A-8249-A465-69A16C8ECB3E}"/>
              </a:ext>
            </a:extLst>
          </p:cNvPr>
          <p:cNvSpPr txBox="1"/>
          <p:nvPr/>
        </p:nvSpPr>
        <p:spPr>
          <a:xfrm>
            <a:off x="2825697" y="4943252"/>
            <a:ext cx="16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Plaza de españa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Lago de la Casa de Campo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Templo de Debod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Museo de América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5363BB-13CC-FE4B-86DA-49F93957FCF4}"/>
              </a:ext>
            </a:extLst>
          </p:cNvPr>
          <p:cNvSpPr txBox="1"/>
          <p:nvPr/>
        </p:nvSpPr>
        <p:spPr>
          <a:xfrm>
            <a:off x="4633044" y="4942314"/>
            <a:ext cx="173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Cuartel General del Ejército del Aire de España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Puerta de San Vicente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Puente de la Reina Victoria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86F758-57CA-8243-8F52-675520F6D1AD}"/>
              </a:ext>
            </a:extLst>
          </p:cNvPr>
          <p:cNvSpPr txBox="1"/>
          <p:nvPr/>
        </p:nvSpPr>
        <p:spPr>
          <a:xfrm>
            <a:off x="2713872" y="4706658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Lugares de interés en el distrito: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4AB78-FC4E-A94F-B6A3-00B3B96B1E5F}"/>
              </a:ext>
            </a:extLst>
          </p:cNvPr>
          <p:cNvSpPr txBox="1"/>
          <p:nvPr/>
        </p:nvSpPr>
        <p:spPr>
          <a:xfrm>
            <a:off x="4788214" y="2419410"/>
            <a:ext cx="1419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chemeClr val="bg2">
                    <a:lumMod val="50000"/>
                  </a:schemeClr>
                </a:solidFill>
              </a:rPr>
              <a:t>Mapa y ubicación  del distrito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46DE4C64-ACF9-EC4D-9B56-477BE316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73" y="916369"/>
            <a:ext cx="1618099" cy="15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17192</TotalTime>
  <Words>2547</Words>
  <Application>Microsoft Macintosh PowerPoint</Application>
  <PresentationFormat>Panorámica</PresentationFormat>
  <Paragraphs>504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Rocío Sosa Ruiz</cp:lastModifiedBy>
  <cp:revision>68</cp:revision>
  <dcterms:created xsi:type="dcterms:W3CDTF">2020-10-10T04:25:32Z</dcterms:created>
  <dcterms:modified xsi:type="dcterms:W3CDTF">2021-01-13T17:19:44Z</dcterms:modified>
</cp:coreProperties>
</file>