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22"/>
  </p:notesMasterIdLst>
  <p:handoutMasterIdLst>
    <p:handoutMasterId r:id="rId23"/>
  </p:handoutMasterIdLst>
  <p:sldIdLst>
    <p:sldId id="259" r:id="rId3"/>
    <p:sldId id="260" r:id="rId4"/>
    <p:sldId id="261" r:id="rId5"/>
    <p:sldId id="270" r:id="rId6"/>
    <p:sldId id="262" r:id="rId7"/>
    <p:sldId id="263" r:id="rId8"/>
    <p:sldId id="272" r:id="rId9"/>
    <p:sldId id="264" r:id="rId10"/>
    <p:sldId id="276" r:id="rId11"/>
    <p:sldId id="265" r:id="rId12"/>
    <p:sldId id="266" r:id="rId13"/>
    <p:sldId id="271" r:id="rId14"/>
    <p:sldId id="273" r:id="rId15"/>
    <p:sldId id="274" r:id="rId16"/>
    <p:sldId id="267" r:id="rId17"/>
    <p:sldId id="268" r:id="rId18"/>
    <p:sldId id="269" r:id="rId19"/>
    <p:sldId id="275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75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2014-04-08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2014-04-08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2014-04-08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2014-04-08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2014-04-08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2014-04-08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2014-04-08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2014-04-08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2014-04-08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2014-04-08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2014-04-08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2014-04-08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2014-04-08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2014-04-08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2014-04-08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2014-04-08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2014-04-08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wmf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2014-04-08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2014-04-08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Mockito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Introduction to the Mockito library</a:t>
            </a:r>
          </a:p>
        </p:txBody>
      </p:sp>
    </p:spTree>
    <p:extLst>
      <p:ext uri="{BB962C8B-B14F-4D97-AF65-F5344CB8AC3E}">
        <p14:creationId xmlns:p14="http://schemas.microsoft.com/office/powerpoint/2010/main" val="4165464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no interactions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verifyZeroInteractions(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verifyZeroInteractions(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v-S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6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order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mock(Context.class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.getCacheDir();</a:t>
            </a:r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.getAssets();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 io = inOrder(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).getResources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getAssets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7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Exceptions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when(ctx.openFileInput(anyString())).doThrow(new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79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Argument captors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mock(ArrayList.class);</a:t>
            </a:r>
          </a:p>
          <a:p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.add(”hello”);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).add(”hello”);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ArgumentCaptor&lt;String&gt;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argCaptor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ArgumentCaptor.forClass(String.class);</a:t>
            </a: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).add(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argCaptor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.capture());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assertEquals(”hello”,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argCaptor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.getValue());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92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Spying- use with care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ArrayList&lt;String&gt;();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spiedList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spiedList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.add(”hello”);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spiedList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.size()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.size()  0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71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Mockito setup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Normal Android test project and..</a:t>
            </a:r>
            <a:endParaRPr lang="sv-SE" dirty="0">
              <a:solidFill>
                <a:schemeClr val="tx1"/>
              </a:solidFill>
            </a:endParaRPr>
          </a:p>
          <a:p>
            <a:endParaRPr lang="sv-SE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mockito-all-1.9.5.jar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dexmaker-1.1.jar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dexmaker-mockito-1.1.jar</a:t>
            </a:r>
          </a:p>
        </p:txBody>
      </p:sp>
    </p:spTree>
    <p:extLst>
      <p:ext uri="{BB962C8B-B14F-4D97-AF65-F5344CB8AC3E}">
        <p14:creationId xmlns:p14="http://schemas.microsoft.com/office/powerpoint/2010/main" val="386085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Documentation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Excellent documentation in Javadoc!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84" y="2276872"/>
            <a:ext cx="4647232" cy="362968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520522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project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2483768" y="3529607"/>
            <a:ext cx="2304256" cy="100811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SoftwareUpdater</a:t>
            </a:r>
          </a:p>
          <a:p>
            <a:pPr algn="ctr"/>
            <a:r>
              <a:rPr lang="sv-SE" dirty="0" smtClean="0"/>
              <a:t>update()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>
          <a:xfrm>
            <a:off x="5508104" y="1894238"/>
            <a:ext cx="2952328" cy="93610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RemoteSoftwareRepo</a:t>
            </a:r>
            <a:endParaRPr lang="sv-SE" dirty="0" smtClean="0"/>
          </a:p>
          <a:p>
            <a:pPr algn="ctr"/>
            <a:r>
              <a:rPr lang="sv-SE" dirty="0" smtClean="0"/>
              <a:t>getLatestVersion()</a:t>
            </a:r>
          </a:p>
          <a:p>
            <a:pPr algn="ctr"/>
            <a:r>
              <a:rPr lang="sv-SE" dirty="0" smtClean="0"/>
              <a:t>downloadLatestVersion()</a:t>
            </a:r>
            <a:endParaRPr lang="sv-SE" dirty="0"/>
          </a:p>
        </p:txBody>
      </p:sp>
      <p:sp>
        <p:nvSpPr>
          <p:cNvPr id="8" name="Rounded Rectangle 7"/>
          <p:cNvSpPr/>
          <p:nvPr/>
        </p:nvSpPr>
        <p:spPr>
          <a:xfrm>
            <a:off x="611560" y="2276872"/>
            <a:ext cx="2160240" cy="108012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SignatureVerifier</a:t>
            </a:r>
          </a:p>
          <a:p>
            <a:pPr algn="ctr"/>
            <a:r>
              <a:rPr lang="sv-SE" dirty="0" smtClean="0"/>
              <a:t>verifySignature()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1439652" y="4912745"/>
            <a:ext cx="2664296" cy="108012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NetworkInfo</a:t>
            </a:r>
          </a:p>
          <a:p>
            <a:pPr algn="ctr"/>
            <a:r>
              <a:rPr lang="sv-SE" dirty="0" smtClean="0"/>
              <a:t>isConnected()</a:t>
            </a:r>
          </a:p>
          <a:p>
            <a:pPr algn="ctr"/>
            <a:r>
              <a:rPr lang="sv-SE" dirty="0" smtClean="0"/>
              <a:t>isRoaming()</a:t>
            </a:r>
            <a:endParaRPr lang="sv-SE" dirty="0"/>
          </a:p>
        </p:txBody>
      </p:sp>
      <p:cxnSp>
        <p:nvCxnSpPr>
          <p:cNvPr id="11" name="Curved Connector 10"/>
          <p:cNvCxnSpPr>
            <a:stCxn id="4" idx="1"/>
            <a:endCxn id="8" idx="2"/>
          </p:cNvCxnSpPr>
          <p:nvPr/>
        </p:nvCxnSpPr>
        <p:spPr>
          <a:xfrm rot="10800000">
            <a:off x="1691680" y="3356993"/>
            <a:ext cx="792088" cy="6766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0"/>
            <a:endCxn id="7" idx="2"/>
          </p:cNvCxnSpPr>
          <p:nvPr/>
        </p:nvCxnSpPr>
        <p:spPr>
          <a:xfrm rot="5400000" flipH="1" flipV="1">
            <a:off x="4960450" y="1505789"/>
            <a:ext cx="699265" cy="3348372"/>
          </a:xfrm>
          <a:prstGeom prst="curvedConnector3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2"/>
            <a:endCxn id="9" idx="3"/>
          </p:cNvCxnSpPr>
          <p:nvPr/>
        </p:nvCxnSpPr>
        <p:spPr>
          <a:xfrm rot="16200000" flipH="1">
            <a:off x="3412379" y="4761236"/>
            <a:ext cx="915086" cy="468052"/>
          </a:xfrm>
          <a:prstGeom prst="curvedConnector4">
            <a:avLst>
              <a:gd name="adj1" fmla="val 20491"/>
              <a:gd name="adj2" fmla="val 2949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144901" y="4132855"/>
            <a:ext cx="3333056" cy="1724812"/>
          </a:xfrm>
          <a:prstGeom prst="wedgeEllipseCallout">
            <a:avLst>
              <a:gd name="adj1" fmla="val 3806"/>
              <a:gd name="adj2" fmla="val 73864"/>
            </a:avLst>
          </a:prstGeom>
          <a:solidFill>
            <a:srgbClr val="65AB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In some software,</a:t>
            </a:r>
            <a:r>
              <a:rPr lang="sv-SE" dirty="0" smtClean="0">
                <a:solidFill>
                  <a:schemeClr val="tx1"/>
                </a:solidFill>
              </a:rPr>
              <a:t> b</a:t>
            </a:r>
            <a:r>
              <a:rPr lang="sv-SE" dirty="0" smtClean="0">
                <a:solidFill>
                  <a:schemeClr val="tx1"/>
                </a:solidFill>
              </a:rPr>
              <a:t>ugs </a:t>
            </a:r>
            <a:r>
              <a:rPr lang="sv-SE" dirty="0" smtClean="0">
                <a:solidFill>
                  <a:schemeClr val="tx1"/>
                </a:solidFill>
              </a:rPr>
              <a:t>are </a:t>
            </a:r>
            <a:r>
              <a:rPr lang="sv-SE" b="1" dirty="0" smtClean="0">
                <a:solidFill>
                  <a:schemeClr val="tx1"/>
                </a:solidFill>
              </a:rPr>
              <a:t>very</a:t>
            </a:r>
            <a:r>
              <a:rPr lang="sv-SE" dirty="0" smtClean="0">
                <a:solidFill>
                  <a:schemeClr val="tx1"/>
                </a:solidFill>
              </a:rPr>
              <a:t> costly!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60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Lab exercises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</a:t>
            </a:r>
            <a:r>
              <a:rPr lang="sv-SE" b="1" dirty="0" smtClean="0">
                <a:solidFill>
                  <a:schemeClr val="tx1"/>
                </a:solidFill>
              </a:rPr>
              <a:t>no network</a:t>
            </a:r>
            <a:r>
              <a:rPr lang="sv-SE" dirty="0" smtClean="0">
                <a:solidFill>
                  <a:schemeClr val="tx1"/>
                </a:solidFill>
              </a:rPr>
              <a:t> is availabe.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</a:t>
            </a:r>
            <a:r>
              <a:rPr lang="sv-SE" b="1" dirty="0" smtClean="0">
                <a:solidFill>
                  <a:schemeClr val="tx1"/>
                </a:solidFill>
              </a:rPr>
              <a:t>roaming</a:t>
            </a:r>
            <a:r>
              <a:rPr lang="sv-SE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</a:t>
            </a:r>
            <a:r>
              <a:rPr lang="sv-SE" b="1" dirty="0" smtClean="0">
                <a:solidFill>
                  <a:schemeClr val="tx1"/>
                </a:solidFill>
              </a:rPr>
              <a:t>already up to date</a:t>
            </a:r>
            <a:r>
              <a:rPr lang="sv-SE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</a:t>
            </a:r>
            <a:r>
              <a:rPr lang="sv-SE" b="1" dirty="0" smtClean="0">
                <a:solidFill>
                  <a:schemeClr val="tx1"/>
                </a:solidFill>
              </a:rPr>
              <a:t>invalid signature</a:t>
            </a:r>
            <a:r>
              <a:rPr lang="sv-SE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Play with other features of Mockito!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48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066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Motivation for mocks and stubs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How do you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y</a:t>
            </a:r>
            <a:r>
              <a:rPr lang="sv-SE" dirty="0" smtClean="0">
                <a:solidFill>
                  <a:schemeClr val="tx1"/>
                </a:solidFill>
              </a:rPr>
              <a:t>et unimplemented modules?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exceptional conditions?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e</a:t>
            </a:r>
            <a:r>
              <a:rPr lang="sv-SE" dirty="0" smtClean="0">
                <a:solidFill>
                  <a:schemeClr val="tx1"/>
                </a:solidFill>
              </a:rPr>
              <a:t>xternal dependencies?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marL="0" indent="0"/>
            <a:r>
              <a:rPr lang="sv-SE" dirty="0" smtClean="0">
                <a:solidFill>
                  <a:schemeClr val="tx1"/>
                </a:solidFill>
              </a:rPr>
              <a:t>One of many tools in your toolbox.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60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Nomenclature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720"/>
            <a:ext cx="8229600" cy="4400568"/>
          </a:xfrm>
        </p:spPr>
        <p:txBody>
          <a:bodyPr/>
          <a:lstStyle/>
          <a:p>
            <a:r>
              <a:rPr lang="sv-SE" b="1" dirty="0" smtClean="0">
                <a:solidFill>
                  <a:schemeClr val="tx1"/>
                </a:solidFill>
              </a:rPr>
              <a:t>Mock</a:t>
            </a:r>
            <a:r>
              <a:rPr lang="sv-SE" dirty="0" smtClean="0">
                <a:solidFill>
                  <a:schemeClr val="tx1"/>
                </a:solidFill>
              </a:rPr>
              <a:t> object:</a:t>
            </a:r>
          </a:p>
          <a:p>
            <a:r>
              <a:rPr lang="sv-SE" i="1" dirty="0" smtClean="0">
                <a:solidFill>
                  <a:schemeClr val="tx1"/>
                </a:solidFill>
              </a:rPr>
              <a:t>Placeholder for real object that records invocations done on it.</a:t>
            </a:r>
          </a:p>
          <a:p>
            <a:endParaRPr lang="sv-SE" i="1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Useful for recording and verifying application flow. 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Methods return null, 0, false etc.</a:t>
            </a:r>
          </a:p>
          <a:p>
            <a:endParaRPr lang="sv-SE" i="1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04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Nomenclature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tx1"/>
                </a:solidFill>
              </a:rPr>
              <a:t>Stub</a:t>
            </a:r>
            <a:r>
              <a:rPr lang="sv-SE" dirty="0" smtClean="0">
                <a:solidFill>
                  <a:schemeClr val="tx1"/>
                </a:solidFill>
              </a:rPr>
              <a:t>:</a:t>
            </a:r>
          </a:p>
          <a:p>
            <a:r>
              <a:rPr lang="sv-SE" i="1" dirty="0" smtClean="0">
                <a:solidFill>
                  <a:schemeClr val="tx1"/>
                </a:solidFill>
              </a:rPr>
              <a:t>Placeholder for real object that returns specified values on invocation.</a:t>
            </a:r>
          </a:p>
          <a:p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Useful for simulating specific application / device states.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8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of mock class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Mockito.mock(Context.class);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null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.deleteFile(anyString());  false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.getWallpaperDesiredMinimumHeight();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</a:t>
            </a:r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3563888" y="5157192"/>
            <a:ext cx="3729100" cy="1095622"/>
          </a:xfrm>
          <a:prstGeom prst="wedgeEllipseCallout">
            <a:avLst>
              <a:gd name="adj1" fmla="val 40514"/>
              <a:gd name="adj2" fmla="val 49155"/>
            </a:avLst>
          </a:prstGeom>
          <a:solidFill>
            <a:srgbClr val="65AB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Abstract class? No problem!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92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of stubbing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Mockito.mock(Context.class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Mockito.when(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.getPackageName())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(”com.jayway.test”);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Syntactic sugar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chemeClr val="tx1"/>
                </a:solidFill>
              </a:rPr>
              <a:t>Static imports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org.mockito.Mockito.*;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Mockito.mock(..);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mock(..);</a:t>
            </a:r>
            <a:endParaRPr lang="sv-SE" sz="2400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Will be used in presentation </a:t>
            </a:r>
            <a:r>
              <a:rPr lang="sv-SE" smtClean="0">
                <a:solidFill>
                  <a:schemeClr val="tx1"/>
                </a:solidFill>
              </a:rPr>
              <a:t>from </a:t>
            </a:r>
            <a:r>
              <a:rPr lang="sv-SE" smtClean="0">
                <a:solidFill>
                  <a:schemeClr val="tx1"/>
                </a:solidFill>
              </a:rPr>
              <a:t>here on.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27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number of invocations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endParaRPr lang="sv-SE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).getResources(); </a:t>
            </a:r>
            <a:r>
              <a:rPr lang="sv-S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never()).getAssets();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,times(2)).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sv-S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</a:endParaRPr>
          </a:p>
          <a:p>
            <a:endParaRPr lang="sv-SE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04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When verification fails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mock(Context.class);</a:t>
            </a:r>
          </a:p>
          <a:p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,times(2)).getResources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sv-S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</a:endParaRPr>
          </a:p>
          <a:p>
            <a:r>
              <a:rPr lang="sv-SE" sz="2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org.mockito.exceptions.verification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.TooLittleActualInvocations</a:t>
            </a:r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context.getResources();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Wanted 2 times: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at se.jayway.apptotest.test.PresentationExamples.testPresentationExamples(PresentationExamples.java:106)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was 1 time:</a:t>
            </a:r>
          </a:p>
          <a:p>
            <a:r>
              <a:rPr lang="sv-SE" sz="2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at se.jayway.apptotest.test.PresentationExamples.testPresentationExamples(PresentationExamples.java:105)</a:t>
            </a:r>
          </a:p>
          <a:p>
            <a:endParaRPr lang="sv-SE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96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261</TotalTime>
  <Words>422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Wingdings</vt:lpstr>
      <vt:lpstr>Jayway_profile</vt:lpstr>
      <vt:lpstr>jayway_profile_powerpoint</vt:lpstr>
      <vt:lpstr>Mockito</vt:lpstr>
      <vt:lpstr>Motivation for mocks and stubs</vt:lpstr>
      <vt:lpstr>Nomenclature</vt:lpstr>
      <vt:lpstr>Nomenclature</vt:lpstr>
      <vt:lpstr>Example of mock class</vt:lpstr>
      <vt:lpstr>Example of stubbing</vt:lpstr>
      <vt:lpstr>Syntactic sugar</vt:lpstr>
      <vt:lpstr>Verify number of invocations</vt:lpstr>
      <vt:lpstr>When verification fails</vt:lpstr>
      <vt:lpstr>Verify no interactions</vt:lpstr>
      <vt:lpstr>Verify order</vt:lpstr>
      <vt:lpstr>Exceptions</vt:lpstr>
      <vt:lpstr>Argument captors</vt:lpstr>
      <vt:lpstr>Spying- use with care</vt:lpstr>
      <vt:lpstr>Mockito setup</vt:lpstr>
      <vt:lpstr>Documentation</vt:lpstr>
      <vt:lpstr>Lab project</vt:lpstr>
      <vt:lpstr>Lab exercises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keywords>Jayway</cp:keywords>
  <cp:lastModifiedBy>erik</cp:lastModifiedBy>
  <cp:revision>58</cp:revision>
  <dcterms:created xsi:type="dcterms:W3CDTF">2014-04-01T04:22:01Z</dcterms:created>
  <dcterms:modified xsi:type="dcterms:W3CDTF">2014-04-08T14:49:04Z</dcterms:modified>
</cp:coreProperties>
</file>